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425" r:id="rId5"/>
    <p:sldId id="488" r:id="rId6"/>
    <p:sldId id="476" r:id="rId7"/>
    <p:sldId id="484" r:id="rId8"/>
    <p:sldId id="485" r:id="rId9"/>
    <p:sldId id="486" r:id="rId10"/>
    <p:sldId id="4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B10"/>
    <a:srgbClr val="44B069"/>
    <a:srgbClr val="E4572E"/>
    <a:srgbClr val="0197F7"/>
    <a:srgbClr val="2A3C46"/>
    <a:srgbClr val="0197F6"/>
    <a:srgbClr val="44AF69"/>
    <a:srgbClr val="00988D"/>
    <a:srgbClr val="0091FF"/>
    <a:srgbClr val="378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7" autoAdjust="0"/>
    <p:restoredTop sz="96327" autoAdjust="0"/>
  </p:normalViewPr>
  <p:slideViewPr>
    <p:cSldViewPr snapToGrid="0" snapToObjects="1" showGuides="1">
      <p:cViewPr varScale="1">
        <p:scale>
          <a:sx n="106" d="100"/>
          <a:sy n="106" d="100"/>
        </p:scale>
        <p:origin x="900" y="11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0"/>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2/20/2020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1">
                <a:solidFill>
                  <a:schemeClr val="bg1"/>
                </a:solidFill>
                <a:latin typeface="Gotham Light" panose="02000603030000020004" pitchFamily="2"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Name</a:t>
            </a:r>
          </a:p>
          <a:p>
            <a:pPr lvl="0"/>
            <a:r>
              <a:rPr lang="en-US" dirty="0"/>
              <a:t>Title</a:t>
            </a:r>
          </a:p>
          <a:p>
            <a:pPr lvl="0"/>
            <a:r>
              <a:rPr lang="en-US" dirty="0"/>
              <a:t>Contact</a:t>
            </a:r>
          </a:p>
        </p:txBody>
      </p:sp>
      <p:pic>
        <p:nvPicPr>
          <p:cNvPr id="13" name="Picture 12" descr="A picture containing drawing&#10;&#10;Description automatically generated">
            <a:extLst>
              <a:ext uri="{FF2B5EF4-FFF2-40B4-BE49-F238E27FC236}">
                <a16:creationId xmlns:a16="http://schemas.microsoft.com/office/drawing/2014/main" id="{EC01B30B-3B18-433A-896C-32AFE8C1DB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3949" y="349121"/>
            <a:ext cx="2449195" cy="467745"/>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Red">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Name</a:t>
            </a:r>
          </a:p>
          <a:p>
            <a:pPr lvl="0"/>
            <a:r>
              <a:rPr lang="en-US" dirty="0"/>
              <a:t>Title</a:t>
            </a:r>
          </a:p>
          <a:p>
            <a:pPr lvl="0"/>
            <a:r>
              <a:rPr lang="en-US" dirty="0"/>
              <a:t>Contact</a:t>
            </a:r>
          </a:p>
        </p:txBody>
      </p:sp>
      <p:pic>
        <p:nvPicPr>
          <p:cNvPr id="3" name="Picture 2" descr="A picture containing drawing&#10;&#10;Description automatically generated">
            <a:extLst>
              <a:ext uri="{FF2B5EF4-FFF2-40B4-BE49-F238E27FC236}">
                <a16:creationId xmlns:a16="http://schemas.microsoft.com/office/drawing/2014/main" id="{8A63D9F8-1336-4AED-9A40-3838D5B317E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3949" y="349121"/>
            <a:ext cx="2449195" cy="467745"/>
          </a:xfrm>
          <a:prstGeom prst="rect">
            <a:avLst/>
          </a:prstGeom>
        </p:spPr>
      </p:pic>
    </p:spTree>
    <p:extLst>
      <p:ext uri="{BB962C8B-B14F-4D97-AF65-F5344CB8AC3E}">
        <p14:creationId xmlns:p14="http://schemas.microsoft.com/office/powerpoint/2010/main" val="38113494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Red">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Name</a:t>
            </a:r>
          </a:p>
          <a:p>
            <a:pPr lvl="0"/>
            <a:r>
              <a:rPr lang="en-US" dirty="0"/>
              <a:t>Title</a:t>
            </a:r>
          </a:p>
          <a:p>
            <a:pPr lvl="0"/>
            <a:r>
              <a:rPr lang="en-US" dirty="0"/>
              <a:t>Contact</a:t>
            </a:r>
          </a:p>
        </p:txBody>
      </p:sp>
      <p:pic>
        <p:nvPicPr>
          <p:cNvPr id="13" name="Picture 12" descr="A picture containing drawing&#10;&#10;Description automatically generated">
            <a:extLst>
              <a:ext uri="{FF2B5EF4-FFF2-40B4-BE49-F238E27FC236}">
                <a16:creationId xmlns:a16="http://schemas.microsoft.com/office/drawing/2014/main" id="{9A8AD88C-18F0-42FD-ACCC-F88E972AEA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3949" y="349121"/>
            <a:ext cx="2449195" cy="467745"/>
          </a:xfrm>
          <a:prstGeom prst="rect">
            <a:avLst/>
          </a:prstGeom>
        </p:spPr>
      </p:pic>
    </p:spTree>
    <p:extLst>
      <p:ext uri="{BB962C8B-B14F-4D97-AF65-F5344CB8AC3E}">
        <p14:creationId xmlns:p14="http://schemas.microsoft.com/office/powerpoint/2010/main" val="1934439746"/>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 Red">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Name</a:t>
            </a:r>
          </a:p>
          <a:p>
            <a:pPr lvl="0"/>
            <a:r>
              <a:rPr lang="en-US" dirty="0"/>
              <a:t>Title</a:t>
            </a:r>
          </a:p>
          <a:p>
            <a:pPr lvl="0"/>
            <a:r>
              <a:rPr lang="en-US" dirty="0"/>
              <a:t>Contact</a:t>
            </a:r>
          </a:p>
        </p:txBody>
      </p:sp>
      <p:pic>
        <p:nvPicPr>
          <p:cNvPr id="13" name="Picture 12" descr="A picture containing drawing&#10;&#10;Description automatically generated">
            <a:extLst>
              <a:ext uri="{FF2B5EF4-FFF2-40B4-BE49-F238E27FC236}">
                <a16:creationId xmlns:a16="http://schemas.microsoft.com/office/drawing/2014/main" id="{C5577480-6B4C-428F-A417-00BA8DE480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3949" y="349121"/>
            <a:ext cx="2449195" cy="467745"/>
          </a:xfrm>
          <a:prstGeom prst="rect">
            <a:avLst/>
          </a:prstGeom>
        </p:spPr>
      </p:pic>
    </p:spTree>
    <p:extLst>
      <p:ext uri="{BB962C8B-B14F-4D97-AF65-F5344CB8AC3E}">
        <p14:creationId xmlns:p14="http://schemas.microsoft.com/office/powerpoint/2010/main" val="203929922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 Re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Name</a:t>
            </a:r>
          </a:p>
          <a:p>
            <a:pPr lvl="0"/>
            <a:r>
              <a:rPr lang="en-US" dirty="0"/>
              <a:t>Title</a:t>
            </a:r>
          </a:p>
          <a:p>
            <a:pPr lvl="0"/>
            <a:r>
              <a:rPr lang="en-US" dirty="0"/>
              <a:t>Contact</a:t>
            </a:r>
          </a:p>
        </p:txBody>
      </p:sp>
      <p:pic>
        <p:nvPicPr>
          <p:cNvPr id="13" name="Picture 12" descr="A picture containing drawing&#10;&#10;Description automatically generated">
            <a:extLst>
              <a:ext uri="{FF2B5EF4-FFF2-40B4-BE49-F238E27FC236}">
                <a16:creationId xmlns:a16="http://schemas.microsoft.com/office/drawing/2014/main" id="{E07BDA8B-02CB-4F97-AB8E-60DFADEE6A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3949" y="349121"/>
            <a:ext cx="2449195" cy="467745"/>
          </a:xfrm>
          <a:prstGeom prst="rect">
            <a:avLst/>
          </a:prstGeom>
        </p:spPr>
      </p:pic>
    </p:spTree>
    <p:extLst>
      <p:ext uri="{BB962C8B-B14F-4D97-AF65-F5344CB8AC3E}">
        <p14:creationId xmlns:p14="http://schemas.microsoft.com/office/powerpoint/2010/main" val="382449424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ver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Name</a:t>
            </a:r>
          </a:p>
          <a:p>
            <a:pPr lvl="0"/>
            <a:r>
              <a:rPr lang="en-US" dirty="0"/>
              <a:t>Title</a:t>
            </a:r>
          </a:p>
          <a:p>
            <a:pPr lvl="0"/>
            <a:r>
              <a:rPr lang="en-US" dirty="0"/>
              <a:t>Contact</a:t>
            </a:r>
          </a:p>
        </p:txBody>
      </p:sp>
      <p:pic>
        <p:nvPicPr>
          <p:cNvPr id="13" name="Picture 12" descr="A picture containing drawing&#10;&#10;Description automatically generated">
            <a:extLst>
              <a:ext uri="{FF2B5EF4-FFF2-40B4-BE49-F238E27FC236}">
                <a16:creationId xmlns:a16="http://schemas.microsoft.com/office/drawing/2014/main" id="{F8D2BD89-884A-4D54-972E-96DC275C1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93874" y="261053"/>
            <a:ext cx="2226541" cy="425223"/>
          </a:xfrm>
          <a:prstGeom prst="rect">
            <a:avLst/>
          </a:prstGeom>
        </p:spPr>
      </p:pic>
    </p:spTree>
    <p:extLst>
      <p:ext uri="{BB962C8B-B14F-4D97-AF65-F5344CB8AC3E}">
        <p14:creationId xmlns:p14="http://schemas.microsoft.com/office/powerpoint/2010/main" val="1476088388"/>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56697"/>
            <a:ext cx="1348446" cy="261610"/>
          </a:xfrm>
          <a:prstGeom prst="rect">
            <a:avLst/>
          </a:prstGeom>
          <a:noFill/>
        </p:spPr>
        <p:txBody>
          <a:bodyPr wrap="none" rtlCol="0">
            <a:spAutoFit/>
          </a:bodyPr>
          <a:lstStyle/>
          <a:p>
            <a:r>
              <a:rPr lang="en-US" sz="1100" b="0" i="0" dirty="0">
                <a:solidFill>
                  <a:schemeClr val="bg1"/>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a:solidFill>
                  <a:schemeClr val="bg1"/>
                </a:solidFill>
              </a:defRPr>
            </a:lvl1pPr>
          </a:lstStyle>
          <a:p>
            <a:fld id="{82A741BF-3B2B-D247-8C55-2CB6AFEF6FBF}" type="slidenum">
              <a:rPr lang="en-US" smtClean="0"/>
              <a:pPr/>
              <a:t>‹#›</a:t>
            </a:fld>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257144"/>
            <a:ext cx="8756784" cy="518359"/>
          </a:xfrm>
        </p:spPr>
        <p:txBody>
          <a:bodyPr anchor="ctr" anchorCtr="0"/>
          <a:lstStyle>
            <a:lvl1pPr>
              <a:defRPr sz="30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t">
            <a:noAutofit/>
          </a:bodyPr>
          <a:lstStyle/>
          <a:p>
            <a:pPr algn="ctr"/>
            <a:r>
              <a:rPr lang="en-US" sz="1200" cap="all" baseline="0" dirty="0">
                <a:solidFill>
                  <a:schemeClr val="bg1"/>
                </a:solidFill>
                <a:latin typeface="Gotham Book" pitchFamily="50" charset="0"/>
                <a:cs typeface="Gotham Book" pitchFamily="50" charset="0"/>
              </a:rPr>
              <a:t>Software Intelligence for Digital Leaders</a:t>
            </a:r>
          </a:p>
        </p:txBody>
      </p:sp>
      <p:pic>
        <p:nvPicPr>
          <p:cNvPr id="11" name="Picture 10" descr="A picture containing drawing&#10;&#10;Description automatically generated">
            <a:extLst>
              <a:ext uri="{FF2B5EF4-FFF2-40B4-BE49-F238E27FC236}">
                <a16:creationId xmlns:a16="http://schemas.microsoft.com/office/drawing/2014/main" id="{A30AF36C-AA7C-4138-A7BB-E95A9614F16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93874" y="261053"/>
            <a:ext cx="2226541" cy="425223"/>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74" r:id="rId1"/>
    <p:sldLayoutId id="2147483695" r:id="rId2"/>
    <p:sldLayoutId id="2147483696" r:id="rId3"/>
    <p:sldLayoutId id="2147483697" r:id="rId4"/>
    <p:sldLayoutId id="2147483698" r:id="rId5"/>
    <p:sldLayoutId id="2147483700" r:id="rId6"/>
    <p:sldLayoutId id="2147483686" r:id="rId7"/>
    <p:sldLayoutId id="2147483650" r:id="rId8"/>
    <p:sldLayoutId id="2147483649" r:id="rId9"/>
    <p:sldLayoutId id="2147483651" r:id="rId10"/>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tiff"/><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7.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21.tiff"/></Relationships>
</file>

<file path=ppt/slides/_rels/slide4.xml.rels><?xml version="1.0" encoding="UTF-8" standalone="yes"?>
<Relationships xmlns="http://schemas.openxmlformats.org/package/2006/relationships"><Relationship Id="rId8" Type="http://schemas.openxmlformats.org/officeDocument/2006/relationships/image" Target="../media/image30.tiff"/><Relationship Id="rId3" Type="http://schemas.openxmlformats.org/officeDocument/2006/relationships/image" Target="../media/image25.png"/><Relationship Id="rId7" Type="http://schemas.openxmlformats.org/officeDocument/2006/relationships/image" Target="../media/image29.tiff"/><Relationship Id="rId2" Type="http://schemas.openxmlformats.org/officeDocument/2006/relationships/image" Target="../media/image24.tiff"/><Relationship Id="rId1" Type="http://schemas.openxmlformats.org/officeDocument/2006/relationships/slideLayout" Target="../slideLayouts/slideLayout7.xml"/><Relationship Id="rId6" Type="http://schemas.openxmlformats.org/officeDocument/2006/relationships/image" Target="../media/image28.tiff"/><Relationship Id="rId11" Type="http://schemas.openxmlformats.org/officeDocument/2006/relationships/image" Target="../media/image33.png"/><Relationship Id="rId5" Type="http://schemas.openxmlformats.org/officeDocument/2006/relationships/image" Target="../media/image27.tiff"/><Relationship Id="rId10" Type="http://schemas.openxmlformats.org/officeDocument/2006/relationships/image" Target="../media/image32.png"/><Relationship Id="rId4" Type="http://schemas.openxmlformats.org/officeDocument/2006/relationships/image" Target="../media/image26.tiff"/><Relationship Id="rId9" Type="http://schemas.openxmlformats.org/officeDocument/2006/relationships/image" Target="../media/image31.tiff"/></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4.tiff"/><Relationship Id="rId1" Type="http://schemas.openxmlformats.org/officeDocument/2006/relationships/slideLayout" Target="../slideLayouts/slideLayout7.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6.tiff"/></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4.tiff"/><Relationship Id="rId1" Type="http://schemas.openxmlformats.org/officeDocument/2006/relationships/slideLayout" Target="../slideLayouts/slideLayout7.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2030C1-D61E-462C-9E8B-DFDE1FB8BB48}"/>
              </a:ext>
            </a:extLst>
          </p:cNvPr>
          <p:cNvSpPr>
            <a:spLocks noGrp="1"/>
          </p:cNvSpPr>
          <p:nvPr>
            <p:ph type="body" sz="quarter" idx="15"/>
          </p:nvPr>
        </p:nvSpPr>
        <p:spPr/>
        <p:txBody>
          <a:bodyPr/>
          <a:lstStyle/>
          <a:p>
            <a:r>
              <a:rPr lang="en-US" dirty="0"/>
              <a:t>CAST’s Depth and Breadth of Analysis</a:t>
            </a:r>
          </a:p>
        </p:txBody>
      </p:sp>
      <p:sp>
        <p:nvSpPr>
          <p:cNvPr id="5" name="Text Placeholder 4">
            <a:extLst>
              <a:ext uri="{FF2B5EF4-FFF2-40B4-BE49-F238E27FC236}">
                <a16:creationId xmlns:a16="http://schemas.microsoft.com/office/drawing/2014/main" id="{A525B6CA-2509-4451-B510-29AA9415F2AF}"/>
              </a:ext>
            </a:extLst>
          </p:cNvPr>
          <p:cNvSpPr>
            <a:spLocks noGrp="1"/>
          </p:cNvSpPr>
          <p:nvPr>
            <p:ph type="body" sz="quarter" idx="16"/>
          </p:nvPr>
        </p:nvSpPr>
        <p:spPr/>
        <p:txBody>
          <a:bodyPr/>
          <a:lstStyle/>
          <a:p>
            <a:endParaRPr lang="en-US"/>
          </a:p>
        </p:txBody>
      </p:sp>
      <p:sp>
        <p:nvSpPr>
          <p:cNvPr id="6" name="Text Placeholder 5">
            <a:extLst>
              <a:ext uri="{FF2B5EF4-FFF2-40B4-BE49-F238E27FC236}">
                <a16:creationId xmlns:a16="http://schemas.microsoft.com/office/drawing/2014/main" id="{03CF2B93-300A-40C9-8FA2-68B75C00D405}"/>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401268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41F7842-CD1A-446E-B709-A4067063F004}"/>
              </a:ext>
            </a:extLst>
          </p:cNvPr>
          <p:cNvPicPr>
            <a:picLocks noChangeAspect="1"/>
          </p:cNvPicPr>
          <p:nvPr/>
        </p:nvPicPr>
        <p:blipFill>
          <a:blip r:embed="rId2"/>
          <a:stretch>
            <a:fillRect/>
          </a:stretch>
        </p:blipFill>
        <p:spPr>
          <a:xfrm>
            <a:off x="6145255" y="1208034"/>
            <a:ext cx="2876957" cy="4058291"/>
          </a:xfrm>
          <a:prstGeom prst="rect">
            <a:avLst/>
          </a:prstGeom>
        </p:spPr>
      </p:pic>
      <p:sp>
        <p:nvSpPr>
          <p:cNvPr id="3" name="Title 2">
            <a:extLst>
              <a:ext uri="{FF2B5EF4-FFF2-40B4-BE49-F238E27FC236}">
                <a16:creationId xmlns:a16="http://schemas.microsoft.com/office/drawing/2014/main" id="{CF709150-3EB2-449F-8E18-3F2DEED4CC77}"/>
              </a:ext>
            </a:extLst>
          </p:cNvPr>
          <p:cNvSpPr>
            <a:spLocks noGrp="1"/>
          </p:cNvSpPr>
          <p:nvPr>
            <p:ph type="title"/>
          </p:nvPr>
        </p:nvSpPr>
        <p:spPr/>
        <p:txBody>
          <a:bodyPr/>
          <a:lstStyle/>
          <a:p>
            <a:r>
              <a:rPr lang="en-US" dirty="0"/>
              <a:t>System-level vs. Line-level Code Analysis</a:t>
            </a:r>
          </a:p>
        </p:txBody>
      </p:sp>
      <p:grpSp>
        <p:nvGrpSpPr>
          <p:cNvPr id="18" name="Group 17">
            <a:extLst>
              <a:ext uri="{FF2B5EF4-FFF2-40B4-BE49-F238E27FC236}">
                <a16:creationId xmlns:a16="http://schemas.microsoft.com/office/drawing/2014/main" id="{9C8B5CE6-4CEB-4CAE-910B-E31C5CCD53C3}"/>
              </a:ext>
            </a:extLst>
          </p:cNvPr>
          <p:cNvGrpSpPr/>
          <p:nvPr/>
        </p:nvGrpSpPr>
        <p:grpSpPr>
          <a:xfrm>
            <a:off x="151326" y="1022936"/>
            <a:ext cx="3510779" cy="4598306"/>
            <a:chOff x="972675" y="1201153"/>
            <a:chExt cx="3235909" cy="5182233"/>
          </a:xfrm>
        </p:grpSpPr>
        <p:sp>
          <p:nvSpPr>
            <p:cNvPr id="19" name="Rounded Rectangle 14">
              <a:extLst>
                <a:ext uri="{FF2B5EF4-FFF2-40B4-BE49-F238E27FC236}">
                  <a16:creationId xmlns:a16="http://schemas.microsoft.com/office/drawing/2014/main" id="{979998E7-09E9-4ECB-9925-08D760C14C46}"/>
                </a:ext>
              </a:extLst>
            </p:cNvPr>
            <p:cNvSpPr/>
            <p:nvPr/>
          </p:nvSpPr>
          <p:spPr>
            <a:xfrm>
              <a:off x="972675" y="1201153"/>
              <a:ext cx="3235909" cy="5182233"/>
            </a:xfrm>
            <a:prstGeom prst="roundRect">
              <a:avLst>
                <a:gd name="adj" fmla="val 1173"/>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F90442F-6509-4B9C-89AF-9C27D6E63301}"/>
                </a:ext>
              </a:extLst>
            </p:cNvPr>
            <p:cNvSpPr txBox="1"/>
            <p:nvPr/>
          </p:nvSpPr>
          <p:spPr>
            <a:xfrm>
              <a:off x="1043183" y="1294374"/>
              <a:ext cx="3094892" cy="363415"/>
            </a:xfrm>
            <a:prstGeom prst="rect">
              <a:avLst/>
            </a:prstGeom>
          </p:spPr>
          <p:txBody>
            <a:bodyPr vert="horz" wrap="square" lIns="91440" tIns="45720" rIns="91440" bIns="45720" rtlCol="0" anchor="t">
              <a:noAutofit/>
            </a:bodyPr>
            <a:lstStyle/>
            <a:p>
              <a:r>
                <a:rPr lang="en-US" sz="1200" dirty="0">
                  <a:latin typeface="Gotham Book" panose="02000504050000020004" pitchFamily="2" charset="0"/>
                </a:rPr>
                <a:t>Fundamental difference between CAST and SonarQube</a:t>
              </a:r>
            </a:p>
          </p:txBody>
        </p:sp>
        <p:sp>
          <p:nvSpPr>
            <p:cNvPr id="21" name="TextBox 20">
              <a:extLst>
                <a:ext uri="{FF2B5EF4-FFF2-40B4-BE49-F238E27FC236}">
                  <a16:creationId xmlns:a16="http://schemas.microsoft.com/office/drawing/2014/main" id="{DDAD5F1E-6F9C-4580-8720-67BF9043276B}"/>
                </a:ext>
              </a:extLst>
            </p:cNvPr>
            <p:cNvSpPr txBox="1"/>
            <p:nvPr/>
          </p:nvSpPr>
          <p:spPr>
            <a:xfrm>
              <a:off x="1043183" y="1751009"/>
              <a:ext cx="3094892" cy="2694455"/>
            </a:xfrm>
            <a:prstGeom prst="rect">
              <a:avLst/>
            </a:prstGeom>
          </p:spPr>
          <p:txBody>
            <a:bodyPr vert="horz" wrap="square" lIns="91440" tIns="45720" rIns="91440" bIns="45720" rtlCol="0" anchor="t">
              <a:noAutofit/>
            </a:bodyPr>
            <a:lstStyle/>
            <a:p>
              <a:endParaRPr lang="en-US" sz="1200" dirty="0">
                <a:latin typeface="Gotham Light" panose="02000504020000020004" pitchFamily="2" charset="0"/>
              </a:endParaRPr>
            </a:p>
          </p:txBody>
        </p:sp>
        <p:cxnSp>
          <p:nvCxnSpPr>
            <p:cNvPr id="22" name="Straight Connector 21">
              <a:extLst>
                <a:ext uri="{FF2B5EF4-FFF2-40B4-BE49-F238E27FC236}">
                  <a16:creationId xmlns:a16="http://schemas.microsoft.com/office/drawing/2014/main" id="{AF8A6F57-BD4F-40D8-A66A-EE568F23F3D5}"/>
                </a:ext>
              </a:extLst>
            </p:cNvPr>
            <p:cNvCxnSpPr>
              <a:cxnSpLocks/>
            </p:cNvCxnSpPr>
            <p:nvPr/>
          </p:nvCxnSpPr>
          <p:spPr>
            <a:xfrm>
              <a:off x="1121154" y="1905750"/>
              <a:ext cx="2938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F8474188-89AD-42CE-A136-B6FB4C6C68BD}"/>
              </a:ext>
            </a:extLst>
          </p:cNvPr>
          <p:cNvSpPr txBox="1"/>
          <p:nvPr/>
        </p:nvSpPr>
        <p:spPr>
          <a:xfrm>
            <a:off x="510066" y="1912834"/>
            <a:ext cx="3185049" cy="1354127"/>
          </a:xfrm>
          <a:prstGeom prst="rect">
            <a:avLst/>
          </a:prstGeom>
        </p:spPr>
        <p:txBody>
          <a:bodyPr vert="horz" wrap="square" lIns="91440" tIns="45720" rIns="91440" bIns="45720" rtlCol="0" anchor="t">
            <a:noAutofit/>
          </a:bodyPr>
          <a:lstStyle/>
          <a:p>
            <a:r>
              <a:rPr lang="en-US" sz="1200" dirty="0">
                <a:latin typeface="Gotham Light" panose="02000603030000020004" pitchFamily="2" charset="0"/>
              </a:rPr>
              <a:t>CAST </a:t>
            </a:r>
            <a:r>
              <a:rPr lang="en-US" sz="1200" b="1" dirty="0">
                <a:latin typeface="Gotham Light" panose="02000603030000020004" pitchFamily="2" charset="0"/>
              </a:rPr>
              <a:t>System-level</a:t>
            </a:r>
            <a:r>
              <a:rPr lang="en-US" sz="1200" dirty="0">
                <a:latin typeface="Gotham Light" panose="02000603030000020004" pitchFamily="2" charset="0"/>
              </a:rPr>
              <a:t> analysis models the flow across components and technology layers to analyze code the way an expert or an architect would. </a:t>
            </a:r>
          </a:p>
          <a:p>
            <a:r>
              <a:rPr lang="en-US" sz="1200" b="1" dirty="0">
                <a:solidFill>
                  <a:srgbClr val="00B050"/>
                </a:solidFill>
                <a:latin typeface="Gotham Light" panose="02000603030000020004" pitchFamily="2" charset="0"/>
              </a:rPr>
              <a:t>Analogy : structure of the building</a:t>
            </a:r>
            <a:br>
              <a:rPr lang="en-US" sz="1200" b="1" dirty="0">
                <a:solidFill>
                  <a:srgbClr val="00B050"/>
                </a:solidFill>
                <a:latin typeface="Gotham Light" panose="02000603030000020004" pitchFamily="2" charset="0"/>
              </a:rPr>
            </a:br>
            <a:endParaRPr lang="en-US" sz="1200" b="1" dirty="0">
              <a:solidFill>
                <a:srgbClr val="00B050"/>
              </a:solidFill>
              <a:latin typeface="Gotham Light" panose="02000603030000020004" pitchFamily="2" charset="0"/>
            </a:endParaRPr>
          </a:p>
          <a:p>
            <a:r>
              <a:rPr lang="en-US" sz="1200" dirty="0">
                <a:latin typeface="Gotham Light" panose="02000603030000020004" pitchFamily="2" charset="0"/>
              </a:rPr>
              <a:t>Sonar </a:t>
            </a:r>
            <a:r>
              <a:rPr lang="en-US" sz="1200" b="1" dirty="0">
                <a:latin typeface="Gotham Light" panose="02000603030000020004" pitchFamily="2" charset="0"/>
              </a:rPr>
              <a:t>Line-level </a:t>
            </a:r>
            <a:r>
              <a:rPr lang="en-US" sz="1200" dirty="0">
                <a:latin typeface="Gotham Light" panose="02000603030000020004" pitchFamily="2" charset="0"/>
              </a:rPr>
              <a:t>analysis examines each line or component individually to look for most common syntactical issues.</a:t>
            </a:r>
          </a:p>
          <a:p>
            <a:r>
              <a:rPr lang="en-US" sz="1200" b="1" dirty="0">
                <a:solidFill>
                  <a:srgbClr val="00B050"/>
                </a:solidFill>
                <a:latin typeface="Gotham Light" panose="02000603030000020004" pitchFamily="2" charset="0"/>
              </a:rPr>
              <a:t>Analogy : quality of the bricks </a:t>
            </a:r>
            <a:br>
              <a:rPr lang="en-US" sz="1200" dirty="0">
                <a:latin typeface="Gotham Light" panose="02000603030000020004" pitchFamily="2" charset="0"/>
              </a:rPr>
            </a:br>
            <a:r>
              <a:rPr lang="en-US" sz="1200" dirty="0">
                <a:latin typeface="Gotham Light" panose="02000603030000020004" pitchFamily="2" charset="0"/>
              </a:rPr>
              <a:t> </a:t>
            </a:r>
            <a:endParaRPr lang="en-IN" sz="1200" dirty="0">
              <a:latin typeface="Gotham Light" panose="02000603030000020004" pitchFamily="2" charset="0"/>
            </a:endParaRPr>
          </a:p>
        </p:txBody>
      </p:sp>
      <p:sp>
        <p:nvSpPr>
          <p:cNvPr id="25" name="TextBox 24">
            <a:extLst>
              <a:ext uri="{FF2B5EF4-FFF2-40B4-BE49-F238E27FC236}">
                <a16:creationId xmlns:a16="http://schemas.microsoft.com/office/drawing/2014/main" id="{B55EC25E-16F9-4F97-92FB-A632FA5BD690}"/>
              </a:ext>
            </a:extLst>
          </p:cNvPr>
          <p:cNvSpPr txBox="1"/>
          <p:nvPr/>
        </p:nvSpPr>
        <p:spPr>
          <a:xfrm>
            <a:off x="543349" y="4084398"/>
            <a:ext cx="2693460" cy="1354127"/>
          </a:xfrm>
          <a:prstGeom prst="rect">
            <a:avLst/>
          </a:prstGeom>
        </p:spPr>
        <p:txBody>
          <a:bodyPr vert="horz" wrap="square" lIns="91440" tIns="45720" rIns="91440" bIns="45720" rtlCol="0" anchor="t">
            <a:noAutofit/>
          </a:bodyPr>
          <a:lstStyle/>
          <a:p>
            <a:r>
              <a:rPr lang="en-US" sz="1200" b="1" dirty="0">
                <a:latin typeface="Gotham Light" panose="02000603030000020004" pitchFamily="2" charset="0"/>
              </a:rPr>
              <a:t>System-level flaws represent:</a:t>
            </a:r>
            <a:br>
              <a:rPr lang="en-US" sz="1200" b="1" dirty="0">
                <a:latin typeface="Gotham Light" panose="02000603030000020004" pitchFamily="2" charset="0"/>
              </a:rPr>
            </a:br>
            <a:endParaRPr lang="en-US" sz="400" dirty="0">
              <a:latin typeface="Gotham Light" panose="02000603030000020004" pitchFamily="2" charset="0"/>
            </a:endParaRPr>
          </a:p>
          <a:p>
            <a:pPr marL="171450" indent="-171450">
              <a:buFont typeface="Arial" panose="020B0604020202020204" pitchFamily="34" charset="0"/>
              <a:buChar char="•"/>
            </a:pPr>
            <a:r>
              <a:rPr lang="en-US" sz="1200" dirty="0">
                <a:latin typeface="Gotham Light" panose="02000603030000020004" pitchFamily="2" charset="0"/>
              </a:rPr>
              <a:t>Only 8% of all defects</a:t>
            </a:r>
          </a:p>
          <a:p>
            <a:pPr marL="171450" indent="-171450">
              <a:buFont typeface="Arial" panose="020B0604020202020204" pitchFamily="34" charset="0"/>
              <a:buChar char="•"/>
            </a:pPr>
            <a:r>
              <a:rPr lang="en-US" sz="1200" dirty="0">
                <a:latin typeface="Gotham Light" panose="02000603030000020004" pitchFamily="2" charset="0"/>
              </a:rPr>
              <a:t>But </a:t>
            </a:r>
            <a:r>
              <a:rPr lang="en-US" sz="1200" b="1" dirty="0">
                <a:solidFill>
                  <a:srgbClr val="FF0000"/>
                </a:solidFill>
                <a:latin typeface="Gotham Light" panose="02000603030000020004" pitchFamily="2" charset="0"/>
              </a:rPr>
              <a:t>48% </a:t>
            </a:r>
            <a:r>
              <a:rPr lang="en-US" sz="1200" dirty="0">
                <a:latin typeface="Gotham Light" panose="02000603030000020004" pitchFamily="2" charset="0"/>
              </a:rPr>
              <a:t>of the repair / rework efforts</a:t>
            </a:r>
          </a:p>
          <a:p>
            <a:pPr marL="171450" indent="-171450">
              <a:buFont typeface="Arial" panose="020B0604020202020204" pitchFamily="34" charset="0"/>
              <a:buChar char="•"/>
            </a:pPr>
            <a:r>
              <a:rPr lang="en-US" sz="1200" dirty="0">
                <a:latin typeface="Gotham Light" panose="02000603030000020004" pitchFamily="2" charset="0"/>
              </a:rPr>
              <a:t>And cause </a:t>
            </a:r>
            <a:r>
              <a:rPr lang="en-US" sz="1200" b="1" dirty="0">
                <a:solidFill>
                  <a:srgbClr val="FF0000"/>
                </a:solidFill>
                <a:latin typeface="Gotham Light" panose="02000603030000020004" pitchFamily="2" charset="0"/>
              </a:rPr>
              <a:t>90% </a:t>
            </a:r>
            <a:r>
              <a:rPr lang="en-US" sz="1200" dirty="0">
                <a:latin typeface="Gotham Light" panose="02000603030000020004" pitchFamily="2" charset="0"/>
              </a:rPr>
              <a:t>of downtime / production issues</a:t>
            </a:r>
          </a:p>
          <a:p>
            <a:endParaRPr lang="en-US" sz="1200" dirty="0">
              <a:latin typeface="Gotham Light" panose="02000603030000020004" pitchFamily="2" charset="0"/>
            </a:endParaRPr>
          </a:p>
          <a:p>
            <a:endParaRPr lang="en-US" sz="1200" dirty="0">
              <a:latin typeface="Gotham Light" panose="02000603030000020004" pitchFamily="2" charset="0"/>
            </a:endParaRPr>
          </a:p>
          <a:p>
            <a:endParaRPr lang="en-IN" sz="1200" dirty="0">
              <a:latin typeface="Gotham Light" panose="02000603030000020004" pitchFamily="2" charset="0"/>
            </a:endParaRPr>
          </a:p>
        </p:txBody>
      </p:sp>
      <p:sp>
        <p:nvSpPr>
          <p:cNvPr id="12" name="Rectangle 11">
            <a:extLst>
              <a:ext uri="{FF2B5EF4-FFF2-40B4-BE49-F238E27FC236}">
                <a16:creationId xmlns:a16="http://schemas.microsoft.com/office/drawing/2014/main" id="{4C5268DA-406A-45C8-A87B-CBDFAEE452E3}"/>
              </a:ext>
            </a:extLst>
          </p:cNvPr>
          <p:cNvSpPr/>
          <p:nvPr/>
        </p:nvSpPr>
        <p:spPr>
          <a:xfrm>
            <a:off x="142629" y="5735929"/>
            <a:ext cx="11906742" cy="6939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5103A6-1652-4132-8735-2B6414716792}"/>
              </a:ext>
            </a:extLst>
          </p:cNvPr>
          <p:cNvSpPr/>
          <p:nvPr/>
        </p:nvSpPr>
        <p:spPr>
          <a:xfrm>
            <a:off x="1603693" y="5721700"/>
            <a:ext cx="10445678" cy="646331"/>
          </a:xfrm>
          <a:prstGeom prst="rect">
            <a:avLst/>
          </a:prstGeom>
        </p:spPr>
        <p:txBody>
          <a:bodyPr wrap="square">
            <a:spAutoFit/>
          </a:bodyPr>
          <a:lstStyle/>
          <a:p>
            <a:r>
              <a:rPr lang="en-US" sz="1200" i="1" dirty="0">
                <a:solidFill>
                  <a:srgbClr val="333333"/>
                </a:solidFill>
                <a:latin typeface="Gotham Light" panose="02000504020000020004" pitchFamily="2" charset="0"/>
              </a:rPr>
              <a:t>“As organizations are under increasing pressure to accelerate software delivery, software code</a:t>
            </a:r>
            <a:r>
              <a:rPr lang="en-US" sz="1200" i="1" dirty="0">
                <a:solidFill>
                  <a:srgbClr val="000000"/>
                </a:solidFill>
                <a:latin typeface="Gotham Light" panose="02000504020000020004" pitchFamily="2" charset="0"/>
              </a:rPr>
              <a:t> </a:t>
            </a:r>
            <a:r>
              <a:rPr lang="en-US" sz="1200" i="1" dirty="0">
                <a:solidFill>
                  <a:srgbClr val="333333"/>
                </a:solidFill>
                <a:latin typeface="Gotham Light" panose="02000504020000020004" pitchFamily="2" charset="0"/>
              </a:rPr>
              <a:t>quality is no longer a "nice to have" but a necessity, hence the </a:t>
            </a:r>
            <a:r>
              <a:rPr lang="en-US" sz="1200" b="1" i="1" dirty="0">
                <a:solidFill>
                  <a:schemeClr val="accent2">
                    <a:lumMod val="75000"/>
                  </a:schemeClr>
                </a:solidFill>
                <a:latin typeface="Gotham Light" panose="02000504020000020004" pitchFamily="2" charset="0"/>
              </a:rPr>
              <a:t>need for a system-level, architectural analysis of source code and applications' inner structure </a:t>
            </a:r>
            <a:r>
              <a:rPr lang="en-US" sz="1200" i="1" dirty="0">
                <a:solidFill>
                  <a:srgbClr val="333333"/>
                </a:solidFill>
                <a:latin typeface="Gotham Light" panose="02000504020000020004" pitchFamily="2" charset="0"/>
              </a:rPr>
              <a:t>to deliver high-quality business applications.”</a:t>
            </a:r>
            <a:endParaRPr lang="en-US" sz="1200" i="1" dirty="0">
              <a:solidFill>
                <a:srgbClr val="000000"/>
              </a:solidFill>
              <a:latin typeface="Gotham Light" panose="02000504020000020004" pitchFamily="2" charset="0"/>
            </a:endParaRPr>
          </a:p>
        </p:txBody>
      </p:sp>
      <p:pic>
        <p:nvPicPr>
          <p:cNvPr id="14" name="Picture 13">
            <a:extLst>
              <a:ext uri="{FF2B5EF4-FFF2-40B4-BE49-F238E27FC236}">
                <a16:creationId xmlns:a16="http://schemas.microsoft.com/office/drawing/2014/main" id="{1A6A7CD0-4A7C-458C-9909-9B7E041B20B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39752" y="5917932"/>
            <a:ext cx="1461064" cy="355027"/>
          </a:xfrm>
          <a:prstGeom prst="rect">
            <a:avLst/>
          </a:prstGeom>
        </p:spPr>
      </p:pic>
      <p:sp>
        <p:nvSpPr>
          <p:cNvPr id="69" name="TextBox 68">
            <a:extLst>
              <a:ext uri="{FF2B5EF4-FFF2-40B4-BE49-F238E27FC236}">
                <a16:creationId xmlns:a16="http://schemas.microsoft.com/office/drawing/2014/main" id="{FD0166DE-9019-448F-B4FE-3DDD9CCAA65E}"/>
              </a:ext>
            </a:extLst>
          </p:cNvPr>
          <p:cNvSpPr txBox="1"/>
          <p:nvPr/>
        </p:nvSpPr>
        <p:spPr>
          <a:xfrm>
            <a:off x="10562282" y="1317132"/>
            <a:ext cx="1178866" cy="276999"/>
          </a:xfrm>
          <a:prstGeom prst="rect">
            <a:avLst/>
          </a:prstGeom>
        </p:spPr>
        <p:txBody>
          <a:bodyPr vert="horz" wrap="square" lIns="45720" tIns="45720" rIns="45720" bIns="45720" rtlCol="0">
            <a:spAutoFit/>
          </a:bodyPr>
          <a:lstStyle/>
          <a:p>
            <a:pPr marL="1587" algn="ctr">
              <a:spcBef>
                <a:spcPts val="300"/>
              </a:spcBef>
              <a:spcAft>
                <a:spcPts val="400"/>
              </a:spcAft>
              <a:buClr>
                <a:srgbClr val="000000">
                  <a:lumMod val="65000"/>
                  <a:lumOff val="35000"/>
                </a:srgbClr>
              </a:buClr>
              <a:buSzPct val="95000"/>
            </a:pPr>
            <a:r>
              <a:rPr lang="en-US" sz="1200" b="1" dirty="0">
                <a:solidFill>
                  <a:srgbClr val="000000">
                    <a:lumMod val="65000"/>
                    <a:lumOff val="35000"/>
                  </a:srgbClr>
                </a:solidFill>
                <a:latin typeface="Gotham Book" pitchFamily="50" charset="0"/>
                <a:cs typeface="Gotham Book" pitchFamily="50" charset="0"/>
              </a:rPr>
              <a:t>SonarQube</a:t>
            </a:r>
          </a:p>
        </p:txBody>
      </p:sp>
      <p:sp>
        <p:nvSpPr>
          <p:cNvPr id="120" name="Rectangle 119">
            <a:extLst>
              <a:ext uri="{FF2B5EF4-FFF2-40B4-BE49-F238E27FC236}">
                <a16:creationId xmlns:a16="http://schemas.microsoft.com/office/drawing/2014/main" id="{963A2309-51A9-41DA-BD30-EDBD59E2D5CA}"/>
              </a:ext>
            </a:extLst>
          </p:cNvPr>
          <p:cNvSpPr/>
          <p:nvPr/>
        </p:nvSpPr>
        <p:spPr>
          <a:xfrm flipH="1">
            <a:off x="10768208" y="3050641"/>
            <a:ext cx="1301710" cy="1223412"/>
          </a:xfrm>
          <a:prstGeom prst="rect">
            <a:avLst/>
          </a:prstGeom>
        </p:spPr>
        <p:txBody>
          <a:bodyPr wrap="square">
            <a:spAutoFit/>
          </a:bodyPr>
          <a:lstStyle/>
          <a:p>
            <a:r>
              <a:rPr lang="en-US" sz="1050" dirty="0">
                <a:latin typeface="Gotham Book" pitchFamily="50" charset="0"/>
                <a:cs typeface="Gotham Book" pitchFamily="50" charset="0"/>
              </a:rPr>
              <a:t>Unit-level</a:t>
            </a:r>
          </a:p>
          <a:p>
            <a:endParaRPr lang="en-US" sz="1050" dirty="0">
              <a:solidFill>
                <a:srgbClr val="000000">
                  <a:lumMod val="65000"/>
                  <a:lumOff val="35000"/>
                </a:srgbClr>
              </a:solidFill>
              <a:latin typeface="Gotham Book" pitchFamily="50" charset="0"/>
              <a:cs typeface="Gotham Book" pitchFamily="50" charset="0"/>
            </a:endParaRPr>
          </a:p>
          <a:p>
            <a:r>
              <a:rPr lang="en-US" sz="1050" dirty="0">
                <a:solidFill>
                  <a:srgbClr val="000000">
                    <a:lumMod val="65000"/>
                    <a:lumOff val="35000"/>
                  </a:srgbClr>
                </a:solidFill>
                <a:latin typeface="Gotham Book" pitchFamily="50" charset="0"/>
                <a:cs typeface="Gotham Book" pitchFamily="50" charset="0"/>
              </a:rPr>
              <a:t>Without context of other components, </a:t>
            </a:r>
            <a:br>
              <a:rPr lang="en-US" sz="1050" dirty="0">
                <a:solidFill>
                  <a:srgbClr val="000000">
                    <a:lumMod val="65000"/>
                    <a:lumOff val="35000"/>
                  </a:srgbClr>
                </a:solidFill>
                <a:latin typeface="Gotham Book" pitchFamily="50" charset="0"/>
                <a:cs typeface="Gotham Book" pitchFamily="50" charset="0"/>
              </a:rPr>
            </a:br>
            <a:r>
              <a:rPr lang="en-US" sz="1050" dirty="0">
                <a:solidFill>
                  <a:srgbClr val="000000">
                    <a:lumMod val="65000"/>
                    <a:lumOff val="35000"/>
                  </a:srgbClr>
                </a:solidFill>
                <a:latin typeface="Gotham Book" pitchFamily="50" charset="0"/>
                <a:cs typeface="Gotham Book" pitchFamily="50" charset="0"/>
              </a:rPr>
              <a:t>no inter-dependencies </a:t>
            </a:r>
            <a:endParaRPr lang="en-US" sz="1400" dirty="0">
              <a:latin typeface="Gotham Book" pitchFamily="50" charset="0"/>
              <a:cs typeface="Gotham Book" pitchFamily="50" charset="0"/>
            </a:endParaRPr>
          </a:p>
        </p:txBody>
      </p:sp>
      <p:sp>
        <p:nvSpPr>
          <p:cNvPr id="125" name="Rectangle 124">
            <a:extLst>
              <a:ext uri="{FF2B5EF4-FFF2-40B4-BE49-F238E27FC236}">
                <a16:creationId xmlns:a16="http://schemas.microsoft.com/office/drawing/2014/main" id="{FE56CA57-B3FC-44E9-8212-E41A3B8D4675}"/>
              </a:ext>
            </a:extLst>
          </p:cNvPr>
          <p:cNvSpPr/>
          <p:nvPr/>
        </p:nvSpPr>
        <p:spPr>
          <a:xfrm flipH="1">
            <a:off x="3800581" y="3050641"/>
            <a:ext cx="1196319" cy="1546577"/>
          </a:xfrm>
          <a:prstGeom prst="rect">
            <a:avLst/>
          </a:prstGeom>
        </p:spPr>
        <p:txBody>
          <a:bodyPr wrap="square">
            <a:spAutoFit/>
          </a:bodyPr>
          <a:lstStyle/>
          <a:p>
            <a:r>
              <a:rPr lang="en-US" sz="1050" dirty="0">
                <a:latin typeface="Gotham Book" pitchFamily="50" charset="0"/>
                <a:cs typeface="Gotham Book" pitchFamily="50" charset="0"/>
              </a:rPr>
              <a:t>System-level</a:t>
            </a:r>
          </a:p>
          <a:p>
            <a:endParaRPr lang="en-US" sz="1050" dirty="0">
              <a:solidFill>
                <a:srgbClr val="000000">
                  <a:lumMod val="65000"/>
                  <a:lumOff val="35000"/>
                </a:srgbClr>
              </a:solidFill>
              <a:latin typeface="Gotham Book" pitchFamily="50" charset="0"/>
              <a:cs typeface="Gotham Book" pitchFamily="50" charset="0"/>
            </a:endParaRPr>
          </a:p>
          <a:p>
            <a:r>
              <a:rPr lang="en-US" sz="1050" dirty="0">
                <a:solidFill>
                  <a:srgbClr val="000000">
                    <a:lumMod val="65000"/>
                    <a:lumOff val="35000"/>
                  </a:srgbClr>
                </a:solidFill>
                <a:latin typeface="Gotham Book" pitchFamily="50" charset="0"/>
                <a:cs typeface="Gotham Book" pitchFamily="50" charset="0"/>
              </a:rPr>
              <a:t>Holistic, end to end analysis across the tech stack, including database and mobile apps</a:t>
            </a:r>
            <a:endParaRPr lang="en-US" sz="1050" dirty="0">
              <a:latin typeface="Gotham Book" pitchFamily="50" charset="0"/>
              <a:cs typeface="Gotham Book" pitchFamily="50" charset="0"/>
            </a:endParaRPr>
          </a:p>
        </p:txBody>
      </p:sp>
      <p:sp>
        <p:nvSpPr>
          <p:cNvPr id="113" name="TextBox 112">
            <a:extLst>
              <a:ext uri="{FF2B5EF4-FFF2-40B4-BE49-F238E27FC236}">
                <a16:creationId xmlns:a16="http://schemas.microsoft.com/office/drawing/2014/main" id="{9E9133D8-484C-4C54-92DA-6CD87283B2F3}"/>
              </a:ext>
            </a:extLst>
          </p:cNvPr>
          <p:cNvSpPr txBox="1"/>
          <p:nvPr/>
        </p:nvSpPr>
        <p:spPr>
          <a:xfrm>
            <a:off x="3867849" y="1226720"/>
            <a:ext cx="1178866" cy="830997"/>
          </a:xfrm>
          <a:prstGeom prst="rect">
            <a:avLst/>
          </a:prstGeom>
        </p:spPr>
        <p:txBody>
          <a:bodyPr vert="horz" wrap="square" lIns="45720" tIns="45720" rIns="45720" bIns="45720" rtlCol="0">
            <a:spAutoFit/>
          </a:bodyPr>
          <a:lstStyle/>
          <a:p>
            <a:pPr marL="1587" algn="ctr">
              <a:spcBef>
                <a:spcPts val="300"/>
              </a:spcBef>
              <a:spcAft>
                <a:spcPts val="400"/>
              </a:spcAft>
              <a:buClr>
                <a:srgbClr val="000000">
                  <a:lumMod val="65000"/>
                  <a:lumOff val="35000"/>
                </a:srgbClr>
              </a:buClr>
              <a:buSzPct val="95000"/>
            </a:pPr>
            <a:r>
              <a:rPr lang="en-US" sz="1200" b="1" dirty="0">
                <a:solidFill>
                  <a:srgbClr val="000000">
                    <a:lumMod val="65000"/>
                    <a:lumOff val="35000"/>
                  </a:srgbClr>
                </a:solidFill>
                <a:latin typeface="Gotham Book" pitchFamily="50" charset="0"/>
                <a:cs typeface="Gotham Book" pitchFamily="50" charset="0"/>
              </a:rPr>
              <a:t>CAST Application Intelligence Platform</a:t>
            </a:r>
          </a:p>
        </p:txBody>
      </p:sp>
      <p:cxnSp>
        <p:nvCxnSpPr>
          <p:cNvPr id="11" name="Straight Connector 10">
            <a:extLst>
              <a:ext uri="{FF2B5EF4-FFF2-40B4-BE49-F238E27FC236}">
                <a16:creationId xmlns:a16="http://schemas.microsoft.com/office/drawing/2014/main" id="{FC79266B-68C9-4D38-9A96-06357776A8FC}"/>
              </a:ext>
            </a:extLst>
          </p:cNvPr>
          <p:cNvCxnSpPr>
            <a:cxnSpLocks/>
          </p:cNvCxnSpPr>
          <p:nvPr/>
        </p:nvCxnSpPr>
        <p:spPr>
          <a:xfrm flipH="1">
            <a:off x="4926416" y="2064832"/>
            <a:ext cx="5416449" cy="24026"/>
          </a:xfrm>
          <a:prstGeom prst="line">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4A7D2F-CA0D-4678-9915-F3F23B1BD3A0}"/>
              </a:ext>
            </a:extLst>
          </p:cNvPr>
          <p:cNvCxnSpPr>
            <a:cxnSpLocks/>
          </p:cNvCxnSpPr>
          <p:nvPr/>
        </p:nvCxnSpPr>
        <p:spPr>
          <a:xfrm flipH="1" flipV="1">
            <a:off x="4953036" y="5316554"/>
            <a:ext cx="5447436" cy="20194"/>
          </a:xfrm>
          <a:prstGeom prst="line">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CFC350-C1FD-48DA-9912-1FC8B0F99065}"/>
              </a:ext>
            </a:extLst>
          </p:cNvPr>
          <p:cNvCxnSpPr>
            <a:cxnSpLocks/>
          </p:cNvCxnSpPr>
          <p:nvPr/>
        </p:nvCxnSpPr>
        <p:spPr>
          <a:xfrm flipH="1">
            <a:off x="4934640" y="3339265"/>
            <a:ext cx="5408225" cy="8580"/>
          </a:xfrm>
          <a:prstGeom prst="line">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C498BE2-F6D8-4759-AD6D-6BF6C73453EE}"/>
              </a:ext>
            </a:extLst>
          </p:cNvPr>
          <p:cNvCxnSpPr>
            <a:cxnSpLocks/>
          </p:cNvCxnSpPr>
          <p:nvPr/>
        </p:nvCxnSpPr>
        <p:spPr>
          <a:xfrm flipH="1">
            <a:off x="4926416" y="4351155"/>
            <a:ext cx="5400000" cy="0"/>
          </a:xfrm>
          <a:prstGeom prst="line">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2F1101-ECF4-4CD9-AA27-468999D01F59}"/>
              </a:ext>
            </a:extLst>
          </p:cNvPr>
          <p:cNvSpPr txBox="1"/>
          <p:nvPr/>
        </p:nvSpPr>
        <p:spPr>
          <a:xfrm>
            <a:off x="5069800" y="1711378"/>
            <a:ext cx="1243685" cy="237136"/>
          </a:xfrm>
          <a:prstGeom prst="rect">
            <a:avLst/>
          </a:prstGeom>
        </p:spPr>
        <p:txBody>
          <a:bodyPr vert="horz" wrap="square" lIns="91440" tIns="45720" rIns="91440" bIns="45720" rtlCol="0" anchor="t">
            <a:noAutofit/>
          </a:bodyPr>
          <a:lstStyle/>
          <a:p>
            <a:r>
              <a:rPr lang="en-US" sz="800" dirty="0">
                <a:latin typeface="Gotham Book" pitchFamily="50" charset="0"/>
                <a:cs typeface="Gotham Book" pitchFamily="50" charset="0"/>
              </a:rPr>
              <a:t>Presentation Layer</a:t>
            </a:r>
          </a:p>
          <a:p>
            <a:r>
              <a:rPr lang="en-US" sz="800" dirty="0">
                <a:latin typeface="Gotham Book" pitchFamily="50" charset="0"/>
                <a:cs typeface="Gotham Book" pitchFamily="50" charset="0"/>
              </a:rPr>
              <a:t>Web, Mobile Apps</a:t>
            </a:r>
            <a:br>
              <a:rPr lang="en-US" sz="800" dirty="0">
                <a:latin typeface="Gotham Book" pitchFamily="50" charset="0"/>
                <a:cs typeface="Gotham Book" pitchFamily="50" charset="0"/>
              </a:rPr>
            </a:br>
            <a:endParaRPr lang="en-US" sz="800" dirty="0">
              <a:latin typeface="Gotham Book" pitchFamily="50" charset="0"/>
              <a:cs typeface="Gotham Book" pitchFamily="50" charset="0"/>
            </a:endParaRPr>
          </a:p>
        </p:txBody>
      </p:sp>
      <p:sp>
        <p:nvSpPr>
          <p:cNvPr id="121" name="TextBox 120">
            <a:extLst>
              <a:ext uri="{FF2B5EF4-FFF2-40B4-BE49-F238E27FC236}">
                <a16:creationId xmlns:a16="http://schemas.microsoft.com/office/drawing/2014/main" id="{6B0F2FFA-7824-4CCB-8772-AF45069D1283}"/>
              </a:ext>
            </a:extLst>
          </p:cNvPr>
          <p:cNvSpPr txBox="1"/>
          <p:nvPr/>
        </p:nvSpPr>
        <p:spPr>
          <a:xfrm>
            <a:off x="5069800" y="2765921"/>
            <a:ext cx="1089060" cy="276999"/>
          </a:xfrm>
          <a:prstGeom prst="rect">
            <a:avLst/>
          </a:prstGeom>
        </p:spPr>
        <p:txBody>
          <a:bodyPr vert="horz" wrap="square" lIns="91440" tIns="45720" rIns="91440" bIns="45720" rtlCol="0" anchor="t">
            <a:noAutofit/>
          </a:bodyPr>
          <a:lstStyle/>
          <a:p>
            <a:r>
              <a:rPr lang="en-US" sz="800" dirty="0">
                <a:latin typeface="Gotham Book" pitchFamily="50" charset="0"/>
                <a:cs typeface="Gotham Book" pitchFamily="50" charset="0"/>
              </a:rPr>
              <a:t>Frameworks</a:t>
            </a:r>
          </a:p>
        </p:txBody>
      </p:sp>
      <p:sp>
        <p:nvSpPr>
          <p:cNvPr id="123" name="TextBox 122">
            <a:extLst>
              <a:ext uri="{FF2B5EF4-FFF2-40B4-BE49-F238E27FC236}">
                <a16:creationId xmlns:a16="http://schemas.microsoft.com/office/drawing/2014/main" id="{740091C5-8857-4878-A023-B759FFB4BDA4}"/>
              </a:ext>
            </a:extLst>
          </p:cNvPr>
          <p:cNvSpPr txBox="1"/>
          <p:nvPr/>
        </p:nvSpPr>
        <p:spPr>
          <a:xfrm>
            <a:off x="5069800" y="3742970"/>
            <a:ext cx="1089060" cy="276999"/>
          </a:xfrm>
          <a:prstGeom prst="rect">
            <a:avLst/>
          </a:prstGeom>
        </p:spPr>
        <p:txBody>
          <a:bodyPr vert="horz" wrap="square" lIns="91440" tIns="45720" rIns="91440" bIns="45720" rtlCol="0" anchor="t">
            <a:noAutofit/>
          </a:bodyPr>
          <a:lstStyle/>
          <a:p>
            <a:r>
              <a:rPr lang="en-US" sz="800" dirty="0">
                <a:latin typeface="Gotham Book" pitchFamily="50" charset="0"/>
                <a:cs typeface="Gotham Book" pitchFamily="50" charset="0"/>
              </a:rPr>
              <a:t>Business Logic</a:t>
            </a:r>
          </a:p>
        </p:txBody>
      </p:sp>
      <p:sp>
        <p:nvSpPr>
          <p:cNvPr id="127" name="TextBox 126">
            <a:extLst>
              <a:ext uri="{FF2B5EF4-FFF2-40B4-BE49-F238E27FC236}">
                <a16:creationId xmlns:a16="http://schemas.microsoft.com/office/drawing/2014/main" id="{4649DA9C-E0BB-4A62-B2BF-C620F84856AD}"/>
              </a:ext>
            </a:extLst>
          </p:cNvPr>
          <p:cNvSpPr txBox="1"/>
          <p:nvPr/>
        </p:nvSpPr>
        <p:spPr>
          <a:xfrm>
            <a:off x="5069800" y="4741564"/>
            <a:ext cx="1089060" cy="276999"/>
          </a:xfrm>
          <a:prstGeom prst="rect">
            <a:avLst/>
          </a:prstGeom>
        </p:spPr>
        <p:txBody>
          <a:bodyPr vert="horz" wrap="square" lIns="91440" tIns="45720" rIns="91440" bIns="45720" rtlCol="0" anchor="t">
            <a:noAutofit/>
          </a:bodyPr>
          <a:lstStyle/>
          <a:p>
            <a:r>
              <a:rPr lang="en-US" sz="800" dirty="0">
                <a:latin typeface="Gotham Book" pitchFamily="50" charset="0"/>
                <a:cs typeface="Gotham Book" pitchFamily="50" charset="0"/>
              </a:rPr>
              <a:t>Data Layer Database</a:t>
            </a:r>
          </a:p>
        </p:txBody>
      </p:sp>
      <p:pic>
        <p:nvPicPr>
          <p:cNvPr id="33" name="Picture 32">
            <a:extLst>
              <a:ext uri="{FF2B5EF4-FFF2-40B4-BE49-F238E27FC236}">
                <a16:creationId xmlns:a16="http://schemas.microsoft.com/office/drawing/2014/main" id="{6A981027-D3CD-45B3-A177-8096574BD022}"/>
              </a:ext>
            </a:extLst>
          </p:cNvPr>
          <p:cNvPicPr>
            <a:picLocks noChangeAspect="1"/>
          </p:cNvPicPr>
          <p:nvPr/>
        </p:nvPicPr>
        <p:blipFill>
          <a:blip r:embed="rId4"/>
          <a:stretch>
            <a:fillRect/>
          </a:stretch>
        </p:blipFill>
        <p:spPr>
          <a:xfrm>
            <a:off x="9412634" y="1574886"/>
            <a:ext cx="340798" cy="321508"/>
          </a:xfrm>
          <a:prstGeom prst="rect">
            <a:avLst/>
          </a:prstGeom>
        </p:spPr>
      </p:pic>
      <p:pic>
        <p:nvPicPr>
          <p:cNvPr id="34" name="Picture 33">
            <a:extLst>
              <a:ext uri="{FF2B5EF4-FFF2-40B4-BE49-F238E27FC236}">
                <a16:creationId xmlns:a16="http://schemas.microsoft.com/office/drawing/2014/main" id="{34A78A81-3FB0-46FF-838F-DB9C2C2245AC}"/>
              </a:ext>
            </a:extLst>
          </p:cNvPr>
          <p:cNvPicPr>
            <a:picLocks noChangeAspect="1"/>
          </p:cNvPicPr>
          <p:nvPr/>
        </p:nvPicPr>
        <p:blipFill>
          <a:blip r:embed="rId5"/>
          <a:stretch>
            <a:fillRect/>
          </a:stretch>
        </p:blipFill>
        <p:spPr>
          <a:xfrm>
            <a:off x="10023148" y="1541398"/>
            <a:ext cx="400929" cy="392576"/>
          </a:xfrm>
          <a:prstGeom prst="rect">
            <a:avLst/>
          </a:prstGeom>
        </p:spPr>
      </p:pic>
      <p:pic>
        <p:nvPicPr>
          <p:cNvPr id="35" name="Picture 34">
            <a:extLst>
              <a:ext uri="{FF2B5EF4-FFF2-40B4-BE49-F238E27FC236}">
                <a16:creationId xmlns:a16="http://schemas.microsoft.com/office/drawing/2014/main" id="{AE8D1B81-FB6D-490A-933D-E90AAB14E914}"/>
              </a:ext>
            </a:extLst>
          </p:cNvPr>
          <p:cNvPicPr>
            <a:picLocks noChangeAspect="1"/>
          </p:cNvPicPr>
          <p:nvPr/>
        </p:nvPicPr>
        <p:blipFill>
          <a:blip r:embed="rId6"/>
          <a:stretch>
            <a:fillRect/>
          </a:stretch>
        </p:blipFill>
        <p:spPr>
          <a:xfrm>
            <a:off x="9384924" y="2527892"/>
            <a:ext cx="400930" cy="303931"/>
          </a:xfrm>
          <a:prstGeom prst="rect">
            <a:avLst/>
          </a:prstGeom>
        </p:spPr>
      </p:pic>
      <p:pic>
        <p:nvPicPr>
          <p:cNvPr id="36" name="Picture 35">
            <a:extLst>
              <a:ext uri="{FF2B5EF4-FFF2-40B4-BE49-F238E27FC236}">
                <a16:creationId xmlns:a16="http://schemas.microsoft.com/office/drawing/2014/main" id="{A18DC957-EDF5-4871-B9B9-2948B05BDE55}"/>
              </a:ext>
            </a:extLst>
          </p:cNvPr>
          <p:cNvPicPr>
            <a:picLocks noChangeAspect="1"/>
          </p:cNvPicPr>
          <p:nvPr/>
        </p:nvPicPr>
        <p:blipFill>
          <a:blip r:embed="rId7"/>
          <a:stretch>
            <a:fillRect/>
          </a:stretch>
        </p:blipFill>
        <p:spPr>
          <a:xfrm>
            <a:off x="10056367" y="2506149"/>
            <a:ext cx="298435" cy="316341"/>
          </a:xfrm>
          <a:prstGeom prst="rect">
            <a:avLst/>
          </a:prstGeom>
        </p:spPr>
      </p:pic>
      <p:pic>
        <p:nvPicPr>
          <p:cNvPr id="37" name="Picture 36">
            <a:extLst>
              <a:ext uri="{FF2B5EF4-FFF2-40B4-BE49-F238E27FC236}">
                <a16:creationId xmlns:a16="http://schemas.microsoft.com/office/drawing/2014/main" id="{8A8ABF45-4FDB-4A99-9DD1-962601CAB34D}"/>
              </a:ext>
            </a:extLst>
          </p:cNvPr>
          <p:cNvPicPr>
            <a:picLocks noChangeAspect="1"/>
          </p:cNvPicPr>
          <p:nvPr/>
        </p:nvPicPr>
        <p:blipFill>
          <a:blip r:embed="rId8"/>
          <a:stretch>
            <a:fillRect/>
          </a:stretch>
        </p:blipFill>
        <p:spPr>
          <a:xfrm>
            <a:off x="9423505" y="3737666"/>
            <a:ext cx="294663" cy="272424"/>
          </a:xfrm>
          <a:prstGeom prst="rect">
            <a:avLst/>
          </a:prstGeom>
        </p:spPr>
      </p:pic>
      <p:pic>
        <p:nvPicPr>
          <p:cNvPr id="39" name="Picture 38">
            <a:extLst>
              <a:ext uri="{FF2B5EF4-FFF2-40B4-BE49-F238E27FC236}">
                <a16:creationId xmlns:a16="http://schemas.microsoft.com/office/drawing/2014/main" id="{5FD5AD44-00A2-450B-80B7-8810D0786616}"/>
              </a:ext>
            </a:extLst>
          </p:cNvPr>
          <p:cNvPicPr>
            <a:picLocks noChangeAspect="1"/>
          </p:cNvPicPr>
          <p:nvPr/>
        </p:nvPicPr>
        <p:blipFill>
          <a:blip r:embed="rId6"/>
          <a:stretch>
            <a:fillRect/>
          </a:stretch>
        </p:blipFill>
        <p:spPr>
          <a:xfrm>
            <a:off x="9999542" y="3696093"/>
            <a:ext cx="400930" cy="303931"/>
          </a:xfrm>
          <a:prstGeom prst="rect">
            <a:avLst/>
          </a:prstGeom>
        </p:spPr>
      </p:pic>
      <p:sp>
        <p:nvSpPr>
          <p:cNvPr id="50" name="Rectangle 49">
            <a:extLst>
              <a:ext uri="{FF2B5EF4-FFF2-40B4-BE49-F238E27FC236}">
                <a16:creationId xmlns:a16="http://schemas.microsoft.com/office/drawing/2014/main" id="{54A7ADBD-6E12-497E-9317-3F2D7E080FE7}"/>
              </a:ext>
            </a:extLst>
          </p:cNvPr>
          <p:cNvSpPr/>
          <p:nvPr/>
        </p:nvSpPr>
        <p:spPr>
          <a:xfrm>
            <a:off x="9377583" y="1572698"/>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3ACE241C-8EF4-48B6-9446-40F32582775D}"/>
              </a:ext>
            </a:extLst>
          </p:cNvPr>
          <p:cNvSpPr/>
          <p:nvPr/>
        </p:nvSpPr>
        <p:spPr>
          <a:xfrm>
            <a:off x="10030739" y="1572698"/>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1A1D2FE3-2113-4C09-A3F6-0A6746D9D3F6}"/>
              </a:ext>
            </a:extLst>
          </p:cNvPr>
          <p:cNvSpPr/>
          <p:nvPr/>
        </p:nvSpPr>
        <p:spPr>
          <a:xfrm>
            <a:off x="9377583" y="2496276"/>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2F43D253-B970-4DFC-8BB0-4F468EA1CBE4}"/>
              </a:ext>
            </a:extLst>
          </p:cNvPr>
          <p:cNvSpPr/>
          <p:nvPr/>
        </p:nvSpPr>
        <p:spPr>
          <a:xfrm>
            <a:off x="10030739" y="2486002"/>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2C5A353E-F502-4500-A2A0-9411935230E3}"/>
              </a:ext>
            </a:extLst>
          </p:cNvPr>
          <p:cNvSpPr/>
          <p:nvPr/>
        </p:nvSpPr>
        <p:spPr>
          <a:xfrm>
            <a:off x="9377583" y="3696093"/>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FDBF54BD-C2E4-4AE9-9687-3C20D1C6E252}"/>
              </a:ext>
            </a:extLst>
          </p:cNvPr>
          <p:cNvSpPr/>
          <p:nvPr/>
        </p:nvSpPr>
        <p:spPr>
          <a:xfrm>
            <a:off x="10030739" y="3696093"/>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 name="Straight Connector 3">
            <a:extLst>
              <a:ext uri="{FF2B5EF4-FFF2-40B4-BE49-F238E27FC236}">
                <a16:creationId xmlns:a16="http://schemas.microsoft.com/office/drawing/2014/main" id="{5188AFA8-4D1E-43DC-8869-931570EC3F25}"/>
              </a:ext>
            </a:extLst>
          </p:cNvPr>
          <p:cNvCxnSpPr/>
          <p:nvPr/>
        </p:nvCxnSpPr>
        <p:spPr>
          <a:xfrm>
            <a:off x="3893905" y="3286346"/>
            <a:ext cx="86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DF85D6-916B-4069-B900-4FED4177F3FE}"/>
              </a:ext>
            </a:extLst>
          </p:cNvPr>
          <p:cNvCxnSpPr/>
          <p:nvPr/>
        </p:nvCxnSpPr>
        <p:spPr>
          <a:xfrm>
            <a:off x="10827252" y="3286346"/>
            <a:ext cx="8116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39D1A7-EEF5-423C-A93B-1FB13CA1BEF1}"/>
              </a:ext>
            </a:extLst>
          </p:cNvPr>
          <p:cNvSpPr txBox="1"/>
          <p:nvPr/>
        </p:nvSpPr>
        <p:spPr>
          <a:xfrm>
            <a:off x="4245335" y="5400430"/>
            <a:ext cx="1899919" cy="230832"/>
          </a:xfrm>
          <a:prstGeom prst="rect">
            <a:avLst/>
          </a:prstGeom>
          <a:noFill/>
        </p:spPr>
        <p:txBody>
          <a:bodyPr wrap="square" rtlCol="0">
            <a:spAutoFit/>
          </a:bodyPr>
          <a:lstStyle/>
          <a:p>
            <a:r>
              <a:rPr lang="en-US" sz="900" dirty="0">
                <a:latin typeface="Gotham Book" pitchFamily="50" charset="0"/>
                <a:cs typeface="Gotham Book" pitchFamily="50" charset="0"/>
              </a:rPr>
              <a:t>Scope of the analysis</a:t>
            </a:r>
            <a:endParaRPr lang="en-IN" sz="900" dirty="0">
              <a:latin typeface="Gotham Book" pitchFamily="50" charset="0"/>
              <a:cs typeface="Gotham Book" pitchFamily="50" charset="0"/>
            </a:endParaRPr>
          </a:p>
        </p:txBody>
      </p:sp>
      <p:sp>
        <p:nvSpPr>
          <p:cNvPr id="46" name="Rectangle 45">
            <a:extLst>
              <a:ext uri="{FF2B5EF4-FFF2-40B4-BE49-F238E27FC236}">
                <a16:creationId xmlns:a16="http://schemas.microsoft.com/office/drawing/2014/main" id="{2BD17148-278D-443A-B7D7-A1B0063A9CFD}"/>
              </a:ext>
            </a:extLst>
          </p:cNvPr>
          <p:cNvSpPr/>
          <p:nvPr/>
        </p:nvSpPr>
        <p:spPr>
          <a:xfrm>
            <a:off x="6158204" y="1258263"/>
            <a:ext cx="2788371" cy="4058291"/>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Image result for brick  icon">
            <a:extLst>
              <a:ext uri="{FF2B5EF4-FFF2-40B4-BE49-F238E27FC236}">
                <a16:creationId xmlns:a16="http://schemas.microsoft.com/office/drawing/2014/main" id="{6AD11B0F-C3F9-4DBA-96D1-9FC9EE103C9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5793" t="10973" r="12251"/>
          <a:stretch/>
        </p:blipFill>
        <p:spPr bwMode="auto">
          <a:xfrm>
            <a:off x="194813" y="3339265"/>
            <a:ext cx="348536" cy="24228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uilding">
            <a:extLst>
              <a:ext uri="{FF2B5EF4-FFF2-40B4-BE49-F238E27FC236}">
                <a16:creationId xmlns:a16="http://schemas.microsoft.com/office/drawing/2014/main" id="{3A5334E1-D902-4C61-AD49-9378B2B0EB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6783" y="2354306"/>
            <a:ext cx="367465" cy="367465"/>
          </a:xfrm>
          <a:prstGeom prst="rect">
            <a:avLst/>
          </a:prstGeom>
        </p:spPr>
      </p:pic>
      <p:sp>
        <p:nvSpPr>
          <p:cNvPr id="47" name="Rectangle 46">
            <a:extLst>
              <a:ext uri="{FF2B5EF4-FFF2-40B4-BE49-F238E27FC236}">
                <a16:creationId xmlns:a16="http://schemas.microsoft.com/office/drawing/2014/main" id="{784F90AE-6BBC-44B6-94D3-C08A34007565}"/>
              </a:ext>
            </a:extLst>
          </p:cNvPr>
          <p:cNvSpPr/>
          <p:nvPr/>
        </p:nvSpPr>
        <p:spPr>
          <a:xfrm>
            <a:off x="3895056" y="5317123"/>
            <a:ext cx="371798" cy="328750"/>
          </a:xfrm>
          <a:prstGeom prst="rect">
            <a:avLst/>
          </a:prstGeom>
          <a:solidFill>
            <a:schemeClr val="accent2">
              <a:lumMod val="20000"/>
              <a:lumOff val="80000"/>
              <a:alpha val="2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457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69B436-8D68-1F46-AADA-77DED27F824D}"/>
              </a:ext>
            </a:extLst>
          </p:cNvPr>
          <p:cNvSpPr>
            <a:spLocks noGrp="1"/>
          </p:cNvSpPr>
          <p:nvPr>
            <p:ph type="title"/>
          </p:nvPr>
        </p:nvSpPr>
        <p:spPr>
          <a:xfrm>
            <a:off x="468014" y="211424"/>
            <a:ext cx="8756784" cy="518359"/>
          </a:xfrm>
        </p:spPr>
        <p:txBody>
          <a:bodyPr/>
          <a:lstStyle/>
          <a:p>
            <a:r>
              <a:rPr lang="en-US" dirty="0"/>
              <a:t>Rule Coverage Comparisons are Misleading</a:t>
            </a:r>
            <a:br>
              <a:rPr lang="en-US" dirty="0"/>
            </a:br>
            <a:r>
              <a:rPr lang="en-US" sz="2000" dirty="0"/>
              <a:t>Tick check boxes but neglect real world scenarios</a:t>
            </a:r>
            <a:endParaRPr lang="en-US" dirty="0"/>
          </a:p>
        </p:txBody>
      </p:sp>
      <p:sp>
        <p:nvSpPr>
          <p:cNvPr id="4" name="TextBox 3">
            <a:extLst>
              <a:ext uri="{FF2B5EF4-FFF2-40B4-BE49-F238E27FC236}">
                <a16:creationId xmlns:a16="http://schemas.microsoft.com/office/drawing/2014/main" id="{98D31D67-89CC-1641-990C-ADDCF49831E7}"/>
              </a:ext>
            </a:extLst>
          </p:cNvPr>
          <p:cNvSpPr txBox="1"/>
          <p:nvPr/>
        </p:nvSpPr>
        <p:spPr>
          <a:xfrm>
            <a:off x="156212" y="1061301"/>
            <a:ext cx="11879575" cy="378310"/>
          </a:xfrm>
          <a:prstGeom prst="rect">
            <a:avLst/>
          </a:prstGeom>
        </p:spPr>
        <p:txBody>
          <a:bodyPr vert="horz" wrap="square" lIns="91440" tIns="45720" rIns="91440" bIns="45720" rtlCol="0" anchor="t">
            <a:noAutofit/>
          </a:bodyPr>
          <a:lstStyle/>
          <a:p>
            <a:r>
              <a:rPr lang="en-US" sz="1400" dirty="0">
                <a:latin typeface="Gotham Light" panose="02000504020000020004" pitchFamily="2" charset="0"/>
              </a:rPr>
              <a:t>Counting rules covered is superficial.  A rule can (and should) be analyzed many different ways.  We call these ”</a:t>
            </a:r>
            <a:r>
              <a:rPr lang="en-US" sz="1400" b="1" dirty="0">
                <a:latin typeface="Gotham Bold" panose="02000504050000020004" pitchFamily="2" charset="0"/>
              </a:rPr>
              <a:t>Scenarios</a:t>
            </a:r>
            <a:r>
              <a:rPr lang="en-US" sz="1400" dirty="0">
                <a:latin typeface="Gotham Light" panose="02000504020000020004" pitchFamily="2" charset="0"/>
              </a:rPr>
              <a:t>”.</a:t>
            </a:r>
          </a:p>
        </p:txBody>
      </p:sp>
      <p:sp>
        <p:nvSpPr>
          <p:cNvPr id="5" name="Rounded Rectangle 4">
            <a:extLst>
              <a:ext uri="{FF2B5EF4-FFF2-40B4-BE49-F238E27FC236}">
                <a16:creationId xmlns:a16="http://schemas.microsoft.com/office/drawing/2014/main" id="{C72CC6E1-C1DE-BE40-A605-372F6868AC34}"/>
              </a:ext>
            </a:extLst>
          </p:cNvPr>
          <p:cNvSpPr/>
          <p:nvPr/>
        </p:nvSpPr>
        <p:spPr>
          <a:xfrm>
            <a:off x="156212" y="1677184"/>
            <a:ext cx="2167886" cy="2099306"/>
          </a:xfrm>
          <a:prstGeom prst="roundRect">
            <a:avLst>
              <a:gd name="adj" fmla="val 7937"/>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latin typeface="Gotham Book" panose="02000504050000020004" pitchFamily="2" charset="0"/>
              </a:rPr>
              <a:t>TECHNOLOGY </a:t>
            </a:r>
          </a:p>
        </p:txBody>
      </p:sp>
      <p:sp>
        <p:nvSpPr>
          <p:cNvPr id="6" name="Rounded Rectangle 5">
            <a:extLst>
              <a:ext uri="{FF2B5EF4-FFF2-40B4-BE49-F238E27FC236}">
                <a16:creationId xmlns:a16="http://schemas.microsoft.com/office/drawing/2014/main" id="{014C9932-F042-E540-ADBA-7DD3C9266D52}"/>
              </a:ext>
            </a:extLst>
          </p:cNvPr>
          <p:cNvSpPr/>
          <p:nvPr/>
        </p:nvSpPr>
        <p:spPr>
          <a:xfrm>
            <a:off x="2591755" y="1677184"/>
            <a:ext cx="2167886" cy="2099306"/>
          </a:xfrm>
          <a:prstGeom prst="roundRect">
            <a:avLst>
              <a:gd name="adj" fmla="val 7937"/>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latin typeface="Gotham Book" panose="02000504050000020004" pitchFamily="2" charset="0"/>
              </a:rPr>
              <a:t>FRAMEWORK </a:t>
            </a:r>
          </a:p>
        </p:txBody>
      </p:sp>
      <p:sp>
        <p:nvSpPr>
          <p:cNvPr id="7" name="Rounded Rectangle 6">
            <a:extLst>
              <a:ext uri="{FF2B5EF4-FFF2-40B4-BE49-F238E27FC236}">
                <a16:creationId xmlns:a16="http://schemas.microsoft.com/office/drawing/2014/main" id="{50369925-BAF0-F04F-BE28-FC50BABA3C18}"/>
              </a:ext>
            </a:extLst>
          </p:cNvPr>
          <p:cNvSpPr/>
          <p:nvPr/>
        </p:nvSpPr>
        <p:spPr>
          <a:xfrm>
            <a:off x="5027298" y="1677184"/>
            <a:ext cx="2167886" cy="2099306"/>
          </a:xfrm>
          <a:prstGeom prst="roundRect">
            <a:avLst>
              <a:gd name="adj" fmla="val 7937"/>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latin typeface="Gotham Book" panose="02000504050000020004" pitchFamily="2" charset="0"/>
              </a:rPr>
              <a:t>IMPLEMENTATION</a:t>
            </a:r>
          </a:p>
        </p:txBody>
      </p:sp>
      <p:sp>
        <p:nvSpPr>
          <p:cNvPr id="8" name="Rounded Rectangle 7">
            <a:extLst>
              <a:ext uri="{FF2B5EF4-FFF2-40B4-BE49-F238E27FC236}">
                <a16:creationId xmlns:a16="http://schemas.microsoft.com/office/drawing/2014/main" id="{A9E0FF8A-27BC-664A-B626-12011F026EC1}"/>
              </a:ext>
            </a:extLst>
          </p:cNvPr>
          <p:cNvSpPr/>
          <p:nvPr/>
        </p:nvSpPr>
        <p:spPr>
          <a:xfrm>
            <a:off x="7462841" y="1677184"/>
            <a:ext cx="2167886" cy="2099306"/>
          </a:xfrm>
          <a:prstGeom prst="roundRect">
            <a:avLst>
              <a:gd name="adj" fmla="val 7937"/>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latin typeface="Gotham Book" panose="02000504050000020004" pitchFamily="2" charset="0"/>
              </a:rPr>
              <a:t>ACCURACY BOOST</a:t>
            </a:r>
          </a:p>
        </p:txBody>
      </p:sp>
      <p:sp>
        <p:nvSpPr>
          <p:cNvPr id="9" name="Rounded Rectangle 8">
            <a:extLst>
              <a:ext uri="{FF2B5EF4-FFF2-40B4-BE49-F238E27FC236}">
                <a16:creationId xmlns:a16="http://schemas.microsoft.com/office/drawing/2014/main" id="{3DF2CE7E-95CA-154A-BEB2-DC5DC3503EA4}"/>
              </a:ext>
            </a:extLst>
          </p:cNvPr>
          <p:cNvSpPr/>
          <p:nvPr/>
        </p:nvSpPr>
        <p:spPr>
          <a:xfrm>
            <a:off x="9875234" y="1677184"/>
            <a:ext cx="2167886" cy="2099306"/>
          </a:xfrm>
          <a:prstGeom prst="roundRect">
            <a:avLst>
              <a:gd name="adj" fmla="val 7937"/>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dirty="0">
              <a:latin typeface="Gotham Book" panose="02000504050000020004" pitchFamily="2" charset="0"/>
            </a:endParaRPr>
          </a:p>
        </p:txBody>
      </p:sp>
      <p:sp>
        <p:nvSpPr>
          <p:cNvPr id="11" name="Round Same Side Corner Rectangle 10">
            <a:extLst>
              <a:ext uri="{FF2B5EF4-FFF2-40B4-BE49-F238E27FC236}">
                <a16:creationId xmlns:a16="http://schemas.microsoft.com/office/drawing/2014/main" id="{E66EC143-E301-864C-995B-89DEE2F8A1A4}"/>
              </a:ext>
            </a:extLst>
          </p:cNvPr>
          <p:cNvSpPr/>
          <p:nvPr/>
        </p:nvSpPr>
        <p:spPr>
          <a:xfrm>
            <a:off x="156212" y="3431352"/>
            <a:ext cx="2167886" cy="345138"/>
          </a:xfrm>
          <a:prstGeom prst="round2SameRect">
            <a:avLst>
              <a:gd name="adj1" fmla="val 0"/>
              <a:gd name="adj2" fmla="val 49676"/>
            </a:avLst>
          </a:prstGeom>
          <a:solidFill>
            <a:srgbClr val="0197F6"/>
          </a:solidFill>
          <a:ln w="3175">
            <a:solidFill>
              <a:srgbClr val="0197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Gotham Book" panose="02000504050000020004" pitchFamily="2" charset="0"/>
              </a:rPr>
              <a:t>Technology</a:t>
            </a:r>
          </a:p>
        </p:txBody>
      </p:sp>
      <p:sp>
        <p:nvSpPr>
          <p:cNvPr id="12" name="Round Same Side Corner Rectangle 11">
            <a:extLst>
              <a:ext uri="{FF2B5EF4-FFF2-40B4-BE49-F238E27FC236}">
                <a16:creationId xmlns:a16="http://schemas.microsoft.com/office/drawing/2014/main" id="{A72D319B-D640-934A-B1B4-CA303D4EC547}"/>
              </a:ext>
            </a:extLst>
          </p:cNvPr>
          <p:cNvSpPr/>
          <p:nvPr/>
        </p:nvSpPr>
        <p:spPr>
          <a:xfrm>
            <a:off x="2591755" y="3431352"/>
            <a:ext cx="2167886" cy="345138"/>
          </a:xfrm>
          <a:prstGeom prst="round2SameRect">
            <a:avLst>
              <a:gd name="adj1" fmla="val 0"/>
              <a:gd name="adj2" fmla="val 49676"/>
            </a:avLst>
          </a:prstGeom>
          <a:solidFill>
            <a:srgbClr val="E4572E"/>
          </a:solidFill>
          <a:ln w="3175">
            <a:solidFill>
              <a:srgbClr val="E457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Gotham Book" panose="02000504050000020004" pitchFamily="2" charset="0"/>
              </a:rPr>
              <a:t>Framework</a:t>
            </a:r>
          </a:p>
        </p:txBody>
      </p:sp>
      <p:sp>
        <p:nvSpPr>
          <p:cNvPr id="13" name="Round Same Side Corner Rectangle 12">
            <a:extLst>
              <a:ext uri="{FF2B5EF4-FFF2-40B4-BE49-F238E27FC236}">
                <a16:creationId xmlns:a16="http://schemas.microsoft.com/office/drawing/2014/main" id="{EF5A77BA-8F6C-D243-9161-ADB0A5D14677}"/>
              </a:ext>
            </a:extLst>
          </p:cNvPr>
          <p:cNvSpPr/>
          <p:nvPr/>
        </p:nvSpPr>
        <p:spPr>
          <a:xfrm>
            <a:off x="7462841" y="3431352"/>
            <a:ext cx="2167886" cy="345138"/>
          </a:xfrm>
          <a:prstGeom prst="round2SameRect">
            <a:avLst>
              <a:gd name="adj1" fmla="val 0"/>
              <a:gd name="adj2" fmla="val 49676"/>
            </a:avLst>
          </a:prstGeom>
          <a:solidFill>
            <a:srgbClr val="FCAB10"/>
          </a:solidFill>
          <a:ln w="3175">
            <a:solidFill>
              <a:srgbClr val="FCA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Gotham Book" panose="02000504050000020004" pitchFamily="2" charset="0"/>
              </a:rPr>
              <a:t>Accuracy Boost</a:t>
            </a:r>
          </a:p>
        </p:txBody>
      </p:sp>
      <p:sp>
        <p:nvSpPr>
          <p:cNvPr id="14" name="Round Same Side Corner Rectangle 13">
            <a:extLst>
              <a:ext uri="{FF2B5EF4-FFF2-40B4-BE49-F238E27FC236}">
                <a16:creationId xmlns:a16="http://schemas.microsoft.com/office/drawing/2014/main" id="{87B65C92-C15F-C743-8B4B-5B5D40140D94}"/>
              </a:ext>
            </a:extLst>
          </p:cNvPr>
          <p:cNvSpPr/>
          <p:nvPr/>
        </p:nvSpPr>
        <p:spPr>
          <a:xfrm>
            <a:off x="9875234" y="3431352"/>
            <a:ext cx="2167886" cy="345138"/>
          </a:xfrm>
          <a:prstGeom prst="round2SameRect">
            <a:avLst>
              <a:gd name="adj1" fmla="val 0"/>
              <a:gd name="adj2" fmla="val 49676"/>
            </a:avLst>
          </a:prstGeom>
          <a:solidFill>
            <a:srgbClr val="7030A0"/>
          </a:solid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Gotham Book" panose="02000504050000020004" pitchFamily="2" charset="0"/>
              </a:rPr>
              <a:t>Context Validation</a:t>
            </a:r>
          </a:p>
        </p:txBody>
      </p:sp>
      <p:sp>
        <p:nvSpPr>
          <p:cNvPr id="15" name="Round Same Side Corner Rectangle 14">
            <a:extLst>
              <a:ext uri="{FF2B5EF4-FFF2-40B4-BE49-F238E27FC236}">
                <a16:creationId xmlns:a16="http://schemas.microsoft.com/office/drawing/2014/main" id="{545075B9-3DBD-0A47-B94A-7FBE4DA12A0B}"/>
              </a:ext>
            </a:extLst>
          </p:cNvPr>
          <p:cNvSpPr/>
          <p:nvPr/>
        </p:nvSpPr>
        <p:spPr>
          <a:xfrm>
            <a:off x="5027298" y="3431352"/>
            <a:ext cx="2167886" cy="345138"/>
          </a:xfrm>
          <a:prstGeom prst="round2SameRect">
            <a:avLst>
              <a:gd name="adj1" fmla="val 0"/>
              <a:gd name="adj2" fmla="val 49676"/>
            </a:avLst>
          </a:prstGeom>
          <a:solidFill>
            <a:srgbClr val="44AF69"/>
          </a:solidFill>
          <a:ln w="3175">
            <a:solidFill>
              <a:srgbClr val="44AF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Gotham Book" panose="02000504050000020004" pitchFamily="2" charset="0"/>
              </a:rPr>
              <a:t>Implementation</a:t>
            </a:r>
          </a:p>
        </p:txBody>
      </p:sp>
      <p:pic>
        <p:nvPicPr>
          <p:cNvPr id="17" name="Picture 16">
            <a:extLst>
              <a:ext uri="{FF2B5EF4-FFF2-40B4-BE49-F238E27FC236}">
                <a16:creationId xmlns:a16="http://schemas.microsoft.com/office/drawing/2014/main" id="{DAF8186F-EF43-5244-B335-ED7AC1ACD84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11538" y="2100161"/>
            <a:ext cx="952170" cy="952170"/>
          </a:xfrm>
          <a:prstGeom prst="rect">
            <a:avLst/>
          </a:prstGeom>
        </p:spPr>
      </p:pic>
      <p:sp>
        <p:nvSpPr>
          <p:cNvPr id="18" name="Rectangle 17">
            <a:extLst>
              <a:ext uri="{FF2B5EF4-FFF2-40B4-BE49-F238E27FC236}">
                <a16:creationId xmlns:a16="http://schemas.microsoft.com/office/drawing/2014/main" id="{F8F624AB-21E2-B64D-BDBC-6A18704EED76}"/>
              </a:ext>
            </a:extLst>
          </p:cNvPr>
          <p:cNvSpPr/>
          <p:nvPr/>
        </p:nvSpPr>
        <p:spPr>
          <a:xfrm>
            <a:off x="156212" y="3893766"/>
            <a:ext cx="2167886" cy="430887"/>
          </a:xfrm>
          <a:prstGeom prst="rect">
            <a:avLst/>
          </a:prstGeom>
        </p:spPr>
        <p:txBody>
          <a:bodyPr wrap="square">
            <a:spAutoFit/>
          </a:bodyPr>
          <a:lstStyle/>
          <a:p>
            <a:pPr lvl="0">
              <a:defRPr/>
            </a:pPr>
            <a:r>
              <a:rPr lang="en-IN" sz="1050" dirty="0">
                <a:solidFill>
                  <a:schemeClr val="tx1">
                    <a:lumMod val="75000"/>
                    <a:lumOff val="25000"/>
                  </a:schemeClr>
                </a:solidFill>
                <a:latin typeface="Gotham Light" panose="02000504020000020004" pitchFamily="2" charset="0"/>
              </a:rPr>
              <a:t># of Applicable Languages Supported (JEE, C#, C++)</a:t>
            </a:r>
          </a:p>
        </p:txBody>
      </p:sp>
      <p:sp>
        <p:nvSpPr>
          <p:cNvPr id="19" name="Rectangle 18">
            <a:extLst>
              <a:ext uri="{FF2B5EF4-FFF2-40B4-BE49-F238E27FC236}">
                <a16:creationId xmlns:a16="http://schemas.microsoft.com/office/drawing/2014/main" id="{250E369A-05F3-444E-B6AE-0AE8DAE5D662}"/>
              </a:ext>
            </a:extLst>
          </p:cNvPr>
          <p:cNvSpPr/>
          <p:nvPr/>
        </p:nvSpPr>
        <p:spPr>
          <a:xfrm>
            <a:off x="2591755" y="3893766"/>
            <a:ext cx="2167886" cy="2031325"/>
          </a:xfrm>
          <a:prstGeom prst="rect">
            <a:avLst/>
          </a:prstGeom>
        </p:spPr>
        <p:txBody>
          <a:bodyPr wrap="square">
            <a:spAutoFit/>
          </a:bodyPr>
          <a:lstStyle/>
          <a:p>
            <a:pPr lvl="0">
              <a:defRPr/>
            </a:pPr>
            <a:r>
              <a:rPr lang="en-IN" sz="1050" dirty="0">
                <a:solidFill>
                  <a:schemeClr val="tx1">
                    <a:lumMod val="75000"/>
                    <a:lumOff val="25000"/>
                  </a:schemeClr>
                </a:solidFill>
                <a:latin typeface="Gotham Light" panose="02000504020000020004" pitchFamily="2" charset="0"/>
              </a:rPr>
              <a:t>Applicable Common Frameworks Supported (</a:t>
            </a:r>
            <a:r>
              <a:rPr lang="en-IN" sz="1050" dirty="0">
                <a:solidFill>
                  <a:schemeClr val="tx1">
                    <a:lumMod val="75000"/>
                    <a:lumOff val="25000"/>
                  </a:schemeClr>
                </a:solidFill>
                <a:latin typeface="Gotham Light" panose="02000504020000020004" pitchFamily="2" charset="0"/>
                <a:cs typeface="Arial" panose="020B0604020202020204" pitchFamily="34" charset="0"/>
              </a:rPr>
              <a:t>JDBC, Java EE Entity, Spring, Hibernate, JDO, Android Database, Angular)</a:t>
            </a:r>
          </a:p>
          <a:p>
            <a:pPr lvl="0">
              <a:defRPr/>
            </a:pPr>
            <a:endParaRPr lang="en-IN" sz="1050" dirty="0">
              <a:solidFill>
                <a:schemeClr val="tx1">
                  <a:lumMod val="75000"/>
                  <a:lumOff val="25000"/>
                </a:schemeClr>
              </a:solidFill>
              <a:latin typeface="Gotham Light" panose="02000504020000020004" pitchFamily="2" charset="0"/>
              <a:cs typeface="Arial" panose="020B0604020202020204" pitchFamily="34" charset="0"/>
            </a:endParaRPr>
          </a:p>
          <a:p>
            <a:pPr lvl="0" algn="ctr">
              <a:defRPr/>
            </a:pPr>
            <a:r>
              <a:rPr lang="en-IN" sz="1050" b="1" dirty="0">
                <a:solidFill>
                  <a:schemeClr val="tx1">
                    <a:lumMod val="75000"/>
                    <a:lumOff val="25000"/>
                  </a:schemeClr>
                </a:solidFill>
                <a:latin typeface="Gotham Light" panose="02000504020000020004" pitchFamily="2" charset="0"/>
                <a:cs typeface="Arial" panose="020B0604020202020204" pitchFamily="34" charset="0"/>
              </a:rPr>
              <a:t>+</a:t>
            </a:r>
          </a:p>
          <a:p>
            <a:pPr lvl="0">
              <a:defRPr/>
            </a:pPr>
            <a:endParaRPr lang="en-IN" sz="1050" dirty="0">
              <a:solidFill>
                <a:schemeClr val="tx1">
                  <a:lumMod val="75000"/>
                  <a:lumOff val="25000"/>
                </a:schemeClr>
              </a:solidFill>
              <a:latin typeface="Gotham Light" panose="02000504020000020004" pitchFamily="2" charset="0"/>
              <a:cs typeface="Arial" panose="020B0604020202020204" pitchFamily="34" charset="0"/>
            </a:endParaRPr>
          </a:p>
          <a:p>
            <a:pPr>
              <a:defRPr/>
            </a:pPr>
            <a:r>
              <a:rPr lang="en-IN" sz="1050" dirty="0">
                <a:solidFill>
                  <a:schemeClr val="tx1">
                    <a:lumMod val="75000"/>
                    <a:lumOff val="25000"/>
                  </a:schemeClr>
                </a:solidFill>
                <a:latin typeface="Gotham Light" panose="02000504020000020004" pitchFamily="2" charset="0"/>
              </a:rPr>
              <a:t># of Uncommon Frameworks Supported (</a:t>
            </a:r>
            <a:r>
              <a:rPr lang="en-US" sz="1050" dirty="0" err="1">
                <a:solidFill>
                  <a:schemeClr val="tx1">
                    <a:lumMod val="75000"/>
                    <a:lumOff val="25000"/>
                  </a:schemeClr>
                </a:solidFill>
                <a:latin typeface="Gotham Light" panose="02000504020000020004" pitchFamily="2" charset="0"/>
              </a:rPr>
              <a:t>MyBatis</a:t>
            </a:r>
            <a:r>
              <a:rPr lang="en-US" sz="1050" dirty="0">
                <a:solidFill>
                  <a:schemeClr val="tx1">
                    <a:lumMod val="75000"/>
                    <a:lumOff val="25000"/>
                  </a:schemeClr>
                </a:solidFill>
                <a:latin typeface="Gotham Light" panose="02000504020000020004" pitchFamily="2" charset="0"/>
              </a:rPr>
              <a:t> Framework  Database access through </a:t>
            </a:r>
            <a:r>
              <a:rPr lang="en-US" sz="1050" dirty="0" err="1">
                <a:solidFill>
                  <a:schemeClr val="tx1">
                    <a:lumMod val="75000"/>
                    <a:lumOff val="25000"/>
                  </a:schemeClr>
                </a:solidFill>
                <a:latin typeface="Gotham Light" panose="02000504020000020004" pitchFamily="2" charset="0"/>
              </a:rPr>
              <a:t>MyBatis</a:t>
            </a:r>
            <a:r>
              <a:rPr lang="en-US" sz="1050" dirty="0">
                <a:solidFill>
                  <a:schemeClr val="tx1">
                    <a:lumMod val="75000"/>
                    <a:lumOff val="25000"/>
                  </a:schemeClr>
                </a:solidFill>
                <a:latin typeface="Gotham Light" panose="02000504020000020004" pitchFamily="2" charset="0"/>
              </a:rPr>
              <a:t> framework</a:t>
            </a:r>
            <a:r>
              <a:rPr lang="en-IN" sz="1050" dirty="0">
                <a:solidFill>
                  <a:schemeClr val="tx1">
                    <a:lumMod val="75000"/>
                    <a:lumOff val="25000"/>
                  </a:schemeClr>
                </a:solidFill>
                <a:latin typeface="Gotham Light" panose="02000504020000020004" pitchFamily="2" charset="0"/>
                <a:cs typeface="Arial" panose="020B0604020202020204" pitchFamily="34" charset="0"/>
              </a:rPr>
              <a:t>)</a:t>
            </a:r>
          </a:p>
        </p:txBody>
      </p:sp>
      <p:sp>
        <p:nvSpPr>
          <p:cNvPr id="20" name="Rectangle 19">
            <a:extLst>
              <a:ext uri="{FF2B5EF4-FFF2-40B4-BE49-F238E27FC236}">
                <a16:creationId xmlns:a16="http://schemas.microsoft.com/office/drawing/2014/main" id="{A0F53369-A75B-D140-B642-F63824BD7F65}"/>
              </a:ext>
            </a:extLst>
          </p:cNvPr>
          <p:cNvSpPr/>
          <p:nvPr/>
        </p:nvSpPr>
        <p:spPr>
          <a:xfrm>
            <a:off x="5027298" y="3893766"/>
            <a:ext cx="2167886" cy="1223412"/>
          </a:xfrm>
          <a:prstGeom prst="rect">
            <a:avLst/>
          </a:prstGeom>
        </p:spPr>
        <p:txBody>
          <a:bodyPr wrap="square">
            <a:spAutoFit/>
          </a:bodyPr>
          <a:lstStyle/>
          <a:p>
            <a:pPr lvl="0">
              <a:defRPr/>
            </a:pPr>
            <a:r>
              <a:rPr lang="en-IN" sz="1050" dirty="0">
                <a:solidFill>
                  <a:schemeClr val="tx1">
                    <a:lumMod val="75000"/>
                    <a:lumOff val="25000"/>
                  </a:schemeClr>
                </a:solidFill>
                <a:latin typeface="Gotham Light" panose="02000504020000020004" pitchFamily="2" charset="0"/>
              </a:rPr>
              <a:t>Different ways the solution addresses a standard.  For example, ensuring that SQL injection is analysed from all angles including second order injection and NoSQL databases.</a:t>
            </a:r>
          </a:p>
        </p:txBody>
      </p:sp>
      <p:sp>
        <p:nvSpPr>
          <p:cNvPr id="21" name="Rectangle 20">
            <a:extLst>
              <a:ext uri="{FF2B5EF4-FFF2-40B4-BE49-F238E27FC236}">
                <a16:creationId xmlns:a16="http://schemas.microsoft.com/office/drawing/2014/main" id="{693D7700-0C4E-D941-A65E-C33646D592B6}"/>
              </a:ext>
            </a:extLst>
          </p:cNvPr>
          <p:cNvSpPr/>
          <p:nvPr/>
        </p:nvSpPr>
        <p:spPr>
          <a:xfrm>
            <a:off x="7432359" y="3893766"/>
            <a:ext cx="2167886" cy="900246"/>
          </a:xfrm>
          <a:prstGeom prst="rect">
            <a:avLst/>
          </a:prstGeom>
        </p:spPr>
        <p:txBody>
          <a:bodyPr wrap="square">
            <a:spAutoFit/>
          </a:bodyPr>
          <a:lstStyle/>
          <a:p>
            <a:pPr lvl="0">
              <a:defRPr/>
            </a:pPr>
            <a:r>
              <a:rPr lang="en-IN" sz="1050" dirty="0">
                <a:solidFill>
                  <a:schemeClr val="tx1">
                    <a:lumMod val="75000"/>
                    <a:lumOff val="25000"/>
                  </a:schemeClr>
                </a:solidFill>
                <a:latin typeface="Gotham Light" panose="02000504020000020004" pitchFamily="2" charset="0"/>
              </a:rPr>
              <a:t>Additional accuracy checks via dataflow analysis, configurable thresholds, or increasing analysis granularity.</a:t>
            </a:r>
          </a:p>
        </p:txBody>
      </p:sp>
      <p:pic>
        <p:nvPicPr>
          <p:cNvPr id="23" name="Picture 22">
            <a:extLst>
              <a:ext uri="{FF2B5EF4-FFF2-40B4-BE49-F238E27FC236}">
                <a16:creationId xmlns:a16="http://schemas.microsoft.com/office/drawing/2014/main" id="{1D9833DF-F711-7246-B678-38BF4C6A11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4521" y="2032283"/>
            <a:ext cx="1087927" cy="1087927"/>
          </a:xfrm>
          <a:prstGeom prst="rect">
            <a:avLst/>
          </a:prstGeom>
        </p:spPr>
      </p:pic>
      <p:pic>
        <p:nvPicPr>
          <p:cNvPr id="26" name="Picture 25">
            <a:extLst>
              <a:ext uri="{FF2B5EF4-FFF2-40B4-BE49-F238E27FC236}">
                <a16:creationId xmlns:a16="http://schemas.microsoft.com/office/drawing/2014/main" id="{9EF91181-D4B9-0341-8793-315C722948B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36966" y="2017213"/>
            <a:ext cx="1118067" cy="1118067"/>
          </a:xfrm>
          <a:prstGeom prst="rect">
            <a:avLst/>
          </a:prstGeom>
        </p:spPr>
      </p:pic>
      <p:pic>
        <p:nvPicPr>
          <p:cNvPr id="27" name="Picture 26">
            <a:extLst>
              <a:ext uri="{FF2B5EF4-FFF2-40B4-BE49-F238E27FC236}">
                <a16:creationId xmlns:a16="http://schemas.microsoft.com/office/drawing/2014/main" id="{7D1E9241-1799-9D42-B6AF-5B263FF9FCD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410065" y="2021840"/>
            <a:ext cx="1108812" cy="1108812"/>
          </a:xfrm>
          <a:prstGeom prst="rect">
            <a:avLst/>
          </a:prstGeom>
        </p:spPr>
      </p:pic>
      <p:pic>
        <p:nvPicPr>
          <p:cNvPr id="28" name="Picture 27">
            <a:extLst>
              <a:ext uri="{FF2B5EF4-FFF2-40B4-BE49-F238E27FC236}">
                <a16:creationId xmlns:a16="http://schemas.microsoft.com/office/drawing/2014/main" id="{1286D8CB-916E-EB46-B4BC-1EFBF14025B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7087" y="2073178"/>
            <a:ext cx="1006136" cy="1006136"/>
          </a:xfrm>
          <a:prstGeom prst="rect">
            <a:avLst/>
          </a:prstGeom>
        </p:spPr>
      </p:pic>
      <p:sp>
        <p:nvSpPr>
          <p:cNvPr id="29" name="Rectangle 28">
            <a:extLst>
              <a:ext uri="{FF2B5EF4-FFF2-40B4-BE49-F238E27FC236}">
                <a16:creationId xmlns:a16="http://schemas.microsoft.com/office/drawing/2014/main" id="{DFF1149C-4AC1-3746-8EED-2F5C3B5A7E9D}"/>
              </a:ext>
            </a:extLst>
          </p:cNvPr>
          <p:cNvSpPr/>
          <p:nvPr/>
        </p:nvSpPr>
        <p:spPr>
          <a:xfrm>
            <a:off x="9875234" y="3887930"/>
            <a:ext cx="2167886" cy="1061829"/>
          </a:xfrm>
          <a:prstGeom prst="rect">
            <a:avLst/>
          </a:prstGeom>
        </p:spPr>
        <p:txBody>
          <a:bodyPr wrap="square">
            <a:spAutoFit/>
          </a:bodyPr>
          <a:lstStyle/>
          <a:p>
            <a:pPr lvl="0">
              <a:defRPr/>
            </a:pPr>
            <a:r>
              <a:rPr lang="en-IN" sz="1050" dirty="0">
                <a:solidFill>
                  <a:schemeClr val="tx1">
                    <a:lumMod val="75000"/>
                    <a:lumOff val="25000"/>
                  </a:schemeClr>
                </a:solidFill>
                <a:latin typeface="Gotham Light" panose="02000504020000020004" pitchFamily="2" charset="0"/>
              </a:rPr>
              <a:t>Provide contextual indicators of any finding’s validity.  For example, understanding a call in a loop is invoking a second method that contains a SQL statement.</a:t>
            </a:r>
          </a:p>
        </p:txBody>
      </p:sp>
      <p:sp>
        <p:nvSpPr>
          <p:cNvPr id="2" name="TextBox 1">
            <a:extLst>
              <a:ext uri="{FF2B5EF4-FFF2-40B4-BE49-F238E27FC236}">
                <a16:creationId xmlns:a16="http://schemas.microsoft.com/office/drawing/2014/main" id="{77BA31CF-2841-4969-99CB-6FFED7F25399}"/>
              </a:ext>
            </a:extLst>
          </p:cNvPr>
          <p:cNvSpPr txBox="1"/>
          <p:nvPr/>
        </p:nvSpPr>
        <p:spPr>
          <a:xfrm>
            <a:off x="156212" y="6081623"/>
            <a:ext cx="2167886" cy="345138"/>
          </a:xfrm>
          <a:prstGeom prst="rect">
            <a:avLst/>
          </a:prstGeom>
        </p:spPr>
        <p:txBody>
          <a:bodyPr vert="horz" wrap="square" lIns="91440" tIns="45720" rIns="91440" bIns="45720" rtlCol="0" anchor="t">
            <a:noAutofit/>
          </a:bodyPr>
          <a:lstStyle/>
          <a:p>
            <a:pPr algn="ctr"/>
            <a:r>
              <a:rPr lang="en-US" dirty="0">
                <a:solidFill>
                  <a:schemeClr val="bg2">
                    <a:lumMod val="25000"/>
                  </a:schemeClr>
                </a:solidFill>
                <a:latin typeface="Gotham Bold" panose="02000803030000020004" pitchFamily="2" charset="0"/>
              </a:rPr>
              <a:t>~ 50</a:t>
            </a:r>
          </a:p>
        </p:txBody>
      </p:sp>
      <p:sp>
        <p:nvSpPr>
          <p:cNvPr id="33" name="TextBox 32">
            <a:extLst>
              <a:ext uri="{FF2B5EF4-FFF2-40B4-BE49-F238E27FC236}">
                <a16:creationId xmlns:a16="http://schemas.microsoft.com/office/drawing/2014/main" id="{B4FD2F07-8469-4F8A-8748-259F776A7757}"/>
              </a:ext>
            </a:extLst>
          </p:cNvPr>
          <p:cNvSpPr txBox="1"/>
          <p:nvPr/>
        </p:nvSpPr>
        <p:spPr>
          <a:xfrm>
            <a:off x="2603680" y="6081623"/>
            <a:ext cx="2167886" cy="345138"/>
          </a:xfrm>
          <a:prstGeom prst="rect">
            <a:avLst/>
          </a:prstGeom>
        </p:spPr>
        <p:txBody>
          <a:bodyPr vert="horz" wrap="square" lIns="91440" tIns="45720" rIns="91440" bIns="45720" rtlCol="0" anchor="t">
            <a:noAutofit/>
          </a:bodyPr>
          <a:lstStyle/>
          <a:p>
            <a:pPr algn="ctr"/>
            <a:r>
              <a:rPr lang="en-US" dirty="0">
                <a:solidFill>
                  <a:schemeClr val="bg2">
                    <a:lumMod val="25000"/>
                  </a:schemeClr>
                </a:solidFill>
                <a:latin typeface="Gotham Bold" panose="02000803030000020004" pitchFamily="2" charset="0"/>
              </a:rPr>
              <a:t>~ 150</a:t>
            </a:r>
          </a:p>
        </p:txBody>
      </p:sp>
      <p:sp>
        <p:nvSpPr>
          <p:cNvPr id="34" name="TextBox 33">
            <a:extLst>
              <a:ext uri="{FF2B5EF4-FFF2-40B4-BE49-F238E27FC236}">
                <a16:creationId xmlns:a16="http://schemas.microsoft.com/office/drawing/2014/main" id="{CF3B774A-5A74-4D9E-88AC-D8802F430469}"/>
              </a:ext>
            </a:extLst>
          </p:cNvPr>
          <p:cNvSpPr txBox="1"/>
          <p:nvPr/>
        </p:nvSpPr>
        <p:spPr>
          <a:xfrm>
            <a:off x="5012056" y="6081623"/>
            <a:ext cx="2167886" cy="345138"/>
          </a:xfrm>
          <a:prstGeom prst="rect">
            <a:avLst/>
          </a:prstGeom>
        </p:spPr>
        <p:txBody>
          <a:bodyPr vert="horz" wrap="square" lIns="91440" tIns="45720" rIns="91440" bIns="45720" rtlCol="0" anchor="t">
            <a:noAutofit/>
          </a:bodyPr>
          <a:lstStyle/>
          <a:p>
            <a:pPr algn="ctr"/>
            <a:r>
              <a:rPr lang="en-US" dirty="0">
                <a:solidFill>
                  <a:schemeClr val="bg2">
                    <a:lumMod val="25000"/>
                  </a:schemeClr>
                </a:solidFill>
                <a:latin typeface="Gotham Bold" panose="02000803030000020004" pitchFamily="2" charset="0"/>
              </a:rPr>
              <a:t>Dozens</a:t>
            </a:r>
          </a:p>
        </p:txBody>
      </p:sp>
      <p:sp>
        <p:nvSpPr>
          <p:cNvPr id="35" name="TextBox 34">
            <a:extLst>
              <a:ext uri="{FF2B5EF4-FFF2-40B4-BE49-F238E27FC236}">
                <a16:creationId xmlns:a16="http://schemas.microsoft.com/office/drawing/2014/main" id="{F8AEC827-DA3A-4085-9F7A-871C602C6372}"/>
              </a:ext>
            </a:extLst>
          </p:cNvPr>
          <p:cNvSpPr txBox="1"/>
          <p:nvPr/>
        </p:nvSpPr>
        <p:spPr>
          <a:xfrm>
            <a:off x="7504541" y="6081623"/>
            <a:ext cx="2167886" cy="345138"/>
          </a:xfrm>
          <a:prstGeom prst="rect">
            <a:avLst/>
          </a:prstGeom>
        </p:spPr>
        <p:txBody>
          <a:bodyPr vert="horz" wrap="square" lIns="91440" tIns="45720" rIns="91440" bIns="45720" rtlCol="0" anchor="t">
            <a:noAutofit/>
          </a:bodyPr>
          <a:lstStyle/>
          <a:p>
            <a:pPr algn="ctr"/>
            <a:r>
              <a:rPr lang="en-US" dirty="0">
                <a:solidFill>
                  <a:schemeClr val="bg2">
                    <a:lumMod val="25000"/>
                  </a:schemeClr>
                </a:solidFill>
                <a:latin typeface="Gotham Bold" panose="02000803030000020004" pitchFamily="2" charset="0"/>
              </a:rPr>
              <a:t>~ 10</a:t>
            </a:r>
          </a:p>
        </p:txBody>
      </p:sp>
      <p:sp>
        <p:nvSpPr>
          <p:cNvPr id="36" name="TextBox 35">
            <a:extLst>
              <a:ext uri="{FF2B5EF4-FFF2-40B4-BE49-F238E27FC236}">
                <a16:creationId xmlns:a16="http://schemas.microsoft.com/office/drawing/2014/main" id="{9C013A1F-AFC2-4EC9-AE5D-F109EF15F4D0}"/>
              </a:ext>
            </a:extLst>
          </p:cNvPr>
          <p:cNvSpPr txBox="1"/>
          <p:nvPr/>
        </p:nvSpPr>
        <p:spPr>
          <a:xfrm>
            <a:off x="9875234" y="6081623"/>
            <a:ext cx="2167886" cy="345138"/>
          </a:xfrm>
          <a:prstGeom prst="rect">
            <a:avLst/>
          </a:prstGeom>
        </p:spPr>
        <p:txBody>
          <a:bodyPr vert="horz" wrap="square" lIns="91440" tIns="45720" rIns="91440" bIns="45720" rtlCol="0" anchor="t">
            <a:noAutofit/>
          </a:bodyPr>
          <a:lstStyle/>
          <a:p>
            <a:pPr algn="ctr"/>
            <a:r>
              <a:rPr lang="en-US" dirty="0">
                <a:solidFill>
                  <a:schemeClr val="bg2">
                    <a:lumMod val="25000"/>
                  </a:schemeClr>
                </a:solidFill>
                <a:latin typeface="Gotham Bold" panose="02000803030000020004" pitchFamily="2" charset="0"/>
              </a:rPr>
              <a:t>Hundreds</a:t>
            </a:r>
          </a:p>
        </p:txBody>
      </p:sp>
    </p:spTree>
    <p:extLst>
      <p:ext uri="{BB962C8B-B14F-4D97-AF65-F5344CB8AC3E}">
        <p14:creationId xmlns:p14="http://schemas.microsoft.com/office/powerpoint/2010/main" val="73963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D823F611-2AB8-624F-B800-87B3111F80A8}"/>
              </a:ext>
            </a:extLst>
          </p:cNvPr>
          <p:cNvGraphicFramePr>
            <a:graphicFrameLocks noGrp="1"/>
          </p:cNvGraphicFramePr>
          <p:nvPr>
            <p:extLst>
              <p:ext uri="{D42A27DB-BD31-4B8C-83A1-F6EECF244321}">
                <p14:modId xmlns:p14="http://schemas.microsoft.com/office/powerpoint/2010/main" val="2184096618"/>
              </p:ext>
            </p:extLst>
          </p:nvPr>
        </p:nvGraphicFramePr>
        <p:xfrm>
          <a:off x="3941718" y="1152410"/>
          <a:ext cx="8024140" cy="5182233"/>
        </p:xfrm>
        <a:graphic>
          <a:graphicData uri="http://schemas.openxmlformats.org/drawingml/2006/table">
            <a:tbl>
              <a:tblPr firstRow="1" bandRow="1">
                <a:tableStyleId>{2D5ABB26-0587-4C30-8999-92F81FD0307C}</a:tableStyleId>
              </a:tblPr>
              <a:tblGrid>
                <a:gridCol w="482798">
                  <a:extLst>
                    <a:ext uri="{9D8B030D-6E8A-4147-A177-3AD203B41FA5}">
                      <a16:colId xmlns:a16="http://schemas.microsoft.com/office/drawing/2014/main" val="3365102092"/>
                    </a:ext>
                  </a:extLst>
                </a:gridCol>
                <a:gridCol w="2025445">
                  <a:extLst>
                    <a:ext uri="{9D8B030D-6E8A-4147-A177-3AD203B41FA5}">
                      <a16:colId xmlns:a16="http://schemas.microsoft.com/office/drawing/2014/main" val="1452228447"/>
                    </a:ext>
                  </a:extLst>
                </a:gridCol>
                <a:gridCol w="3896238">
                  <a:extLst>
                    <a:ext uri="{9D8B030D-6E8A-4147-A177-3AD203B41FA5}">
                      <a16:colId xmlns:a16="http://schemas.microsoft.com/office/drawing/2014/main" val="4257482643"/>
                    </a:ext>
                  </a:extLst>
                </a:gridCol>
                <a:gridCol w="1619659">
                  <a:extLst>
                    <a:ext uri="{9D8B030D-6E8A-4147-A177-3AD203B41FA5}">
                      <a16:colId xmlns:a16="http://schemas.microsoft.com/office/drawing/2014/main" val="2095327254"/>
                    </a:ext>
                  </a:extLst>
                </a:gridCol>
              </a:tblGrid>
              <a:tr h="395865">
                <a:tc gridSpan="2">
                  <a:txBody>
                    <a:bodyPr/>
                    <a:lstStyle/>
                    <a:p>
                      <a:pPr algn="ctr"/>
                      <a:r>
                        <a:rPr lang="en-US" sz="1600" b="0" i="0" noProof="0" dirty="0">
                          <a:latin typeface="Gotham Medium" panose="02000504050000020004" pitchFamily="2" charset="0"/>
                        </a:rPr>
                        <a:t>Scenario</a:t>
                      </a:r>
                      <a:endParaRPr lang="en-US" sz="1400" b="0" i="0" noProof="0" dirty="0">
                        <a:latin typeface="Gotham Medium" panose="02000504050000020004" pitchFamily="2" charset="0"/>
                      </a:endParaRPr>
                    </a:p>
                  </a:txBody>
                  <a:tcPr anchor="b">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noFill/>
                  </a:tcPr>
                </a:tc>
                <a:tc hMerge="1">
                  <a:txBody>
                    <a:bodyPr/>
                    <a:lstStyle/>
                    <a:p>
                      <a:pPr algn="ctr"/>
                      <a:endParaRPr lang="en-US" sz="1400" b="0" i="0" noProof="0" dirty="0">
                        <a:latin typeface="Gotham Medium" panose="02000504050000020004" pitchFamily="2" charset="0"/>
                      </a:endParaRPr>
                    </a:p>
                  </a:txBody>
                  <a:tcPr anchor="b">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CAST</a:t>
                      </a:r>
                    </a:p>
                  </a:txBody>
                  <a:tcPr anchor="b">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SonarQube</a:t>
                      </a:r>
                    </a:p>
                  </a:txBody>
                  <a:tcPr anchor="b">
                    <a:lnL w="6350" cap="flat" cmpd="sng" algn="ctr">
                      <a:solidFill>
                        <a:schemeClr val="bg1">
                          <a:lumMod val="75000"/>
                        </a:schemeClr>
                      </a:solidFill>
                      <a:prstDash val="solid"/>
                      <a:round/>
                      <a:headEnd type="none" w="med" len="med"/>
                      <a:tailEnd type="none" w="med" len="med"/>
                    </a:lnL>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41000268"/>
                  </a:ext>
                </a:extLst>
              </a:tr>
              <a:tr h="557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noProof="0" dirty="0">
                        <a:solidFill>
                          <a:schemeClr val="bg1"/>
                        </a:solidFill>
                        <a:latin typeface="Gotham Light" panose="02000504020000020004" pitchFamily="2"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197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rPr>
                        <a:t>Technology</a:t>
                      </a:r>
                      <a:endParaRPr lang="en-IN" sz="1200" b="0" i="0" noProof="0" dirty="0">
                        <a:solidFill>
                          <a:schemeClr val="tx1">
                            <a:lumMod val="50000"/>
                            <a:lumOff val="50000"/>
                          </a:schemeClr>
                        </a:solidFill>
                        <a:latin typeface="Gotham Light" panose="02000504020000020004" pitchFamily="2" charset="0"/>
                      </a:endParaRP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6</a:t>
                      </a:r>
                    </a:p>
                    <a:p>
                      <a:pPr algn="ctr"/>
                      <a:r>
                        <a:rPr lang="en-IN" sz="900" b="0" i="0" noProof="0" dirty="0">
                          <a:latin typeface="Gotham Thin Regular" pitchFamily="2" charset="77"/>
                        </a:rPr>
                        <a:t>JEE, C#, C++, SQL, MongoDB, DB2</a:t>
                      </a:r>
                      <a:endParaRPr lang="en-US" sz="900" b="0" i="0" noProof="0" dirty="0">
                        <a:latin typeface="Gotham Thin Regular" pitchFamily="2" charset="77"/>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2</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8698194"/>
                  </a:ext>
                </a:extLst>
              </a:tr>
              <a:tr h="719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4572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cs typeface="Arial" panose="020B0604020202020204" pitchFamily="34" charset="0"/>
                        </a:rPr>
                        <a:t>Framework</a:t>
                      </a: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noProof="0" dirty="0">
                          <a:latin typeface="Gotham Medium" panose="02000504050000020004" pitchFamily="2" charset="0"/>
                        </a:rPr>
                        <a:t>10</a:t>
                      </a:r>
                      <a:br>
                        <a:rPr lang="en-US" sz="1200" b="0" i="0" noProof="0" dirty="0">
                          <a:latin typeface="Gotham Light" panose="02000504020000020004" pitchFamily="2" charset="0"/>
                        </a:rPr>
                      </a:br>
                      <a:r>
                        <a:rPr lang="en-IN" sz="900" b="0" i="0" noProof="0" dirty="0">
                          <a:latin typeface="Gotham Thin Regular" pitchFamily="2" charset="77"/>
                          <a:cs typeface="Arial" panose="020B0604020202020204" pitchFamily="34" charset="0"/>
                        </a:rPr>
                        <a:t>JDBC, Java EE Entity Manager, Spring Framework, Hibernate, JDO, Android Database, </a:t>
                      </a:r>
                      <a:r>
                        <a:rPr lang="en-US" sz="900" b="0" i="0" noProof="0" dirty="0" err="1">
                          <a:latin typeface="Gotham Thin Regular" pitchFamily="2" charset="77"/>
                        </a:rPr>
                        <a:t>MyBatis</a:t>
                      </a:r>
                      <a:r>
                        <a:rPr lang="en-US" sz="900" b="0" i="0" noProof="0" dirty="0">
                          <a:latin typeface="Gotham Thin Regular" pitchFamily="2" charset="77"/>
                        </a:rPr>
                        <a:t>, Angular, AngularJS, NodeJS</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1</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0743121"/>
                  </a:ext>
                </a:extLst>
              </a:tr>
              <a:tr h="12235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44B0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lumMod val="50000"/>
                              <a:lumOff val="50000"/>
                            </a:schemeClr>
                          </a:solidFill>
                          <a:latin typeface="Gotham Light" panose="02000504020000020004" pitchFamily="2" charset="0"/>
                          <a:cs typeface="Arial" panose="020B0604020202020204" pitchFamily="34" charset="0"/>
                        </a:rPr>
                        <a:t>Implementation</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noProof="0" dirty="0">
                          <a:latin typeface="Gotham Medium" panose="02000504050000020004" pitchFamily="2" charset="0"/>
                        </a:rPr>
                        <a:t>4</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SQL Injection Vulnerabilities</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2</a:t>
                      </a:r>
                      <a:r>
                        <a:rPr lang="en-US" sz="900" b="0" i="0" baseline="30000" noProof="0" dirty="0">
                          <a:solidFill>
                            <a:schemeClr val="bg1">
                              <a:lumMod val="50000"/>
                            </a:schemeClr>
                          </a:solidFill>
                          <a:latin typeface="Gotham Light" panose="02000504020000020004" pitchFamily="2" charset="0"/>
                        </a:rPr>
                        <a:t>nd</a:t>
                      </a:r>
                      <a:r>
                        <a:rPr lang="en-US" sz="900" b="0" i="0" noProof="0" dirty="0">
                          <a:solidFill>
                            <a:schemeClr val="bg1">
                              <a:lumMod val="50000"/>
                            </a:schemeClr>
                          </a:solidFill>
                          <a:latin typeface="Gotham Light" panose="02000504020000020004" pitchFamily="2" charset="0"/>
                        </a:rPr>
                        <a:t> Order SQL Injection</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NoSQL Injection</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a:t>
                      </a:r>
                      <a:r>
                        <a:rPr lang="en-US" sz="900" b="0" i="0" noProof="0" dirty="0" err="1">
                          <a:solidFill>
                            <a:schemeClr val="bg1">
                              <a:lumMod val="50000"/>
                            </a:schemeClr>
                          </a:solidFill>
                          <a:latin typeface="Gotham Light" panose="02000504020000020004" pitchFamily="2" charset="0"/>
                        </a:rPr>
                        <a:t>Javascript</a:t>
                      </a:r>
                      <a:r>
                        <a:rPr lang="en-US" sz="900" b="0" i="0" noProof="0" dirty="0">
                          <a:solidFill>
                            <a:schemeClr val="bg1">
                              <a:lumMod val="50000"/>
                            </a:schemeClr>
                          </a:solidFill>
                          <a:latin typeface="Gotham Light" panose="02000504020000020004" pitchFamily="2" charset="0"/>
                        </a:rPr>
                        <a:t> String Interpolations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1</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00294949"/>
                  </a:ext>
                </a:extLst>
              </a:tr>
              <a:tr h="91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CAB1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lumMod val="50000"/>
                              <a:lumOff val="50000"/>
                            </a:schemeClr>
                          </a:solidFill>
                          <a:latin typeface="Gotham Light" panose="02000504020000020004" pitchFamily="2" charset="0"/>
                          <a:cs typeface="Arial" panose="020B0604020202020204" pitchFamily="34" charset="0"/>
                        </a:rPr>
                        <a:t>Accuracy Boost</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0" i="0" kern="1200" noProof="0" dirty="0">
                          <a:solidFill>
                            <a:schemeClr val="tx1"/>
                          </a:solidFill>
                          <a:latin typeface="Gotham Thin Regular" pitchFamily="2" charset="77"/>
                          <a:ea typeface="+mn-ea"/>
                          <a:cs typeface="+mn-cs"/>
                        </a:rPr>
                        <a:t>Use of Data Flow Analysis (reduce false positives, produce more accurate results in JEE, C#, 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2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4704283"/>
                  </a:ext>
                </a:extLst>
              </a:tr>
              <a:tr h="971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cs typeface="Arial" panose="020B0604020202020204" pitchFamily="34" charset="0"/>
                        </a:rPr>
                        <a:t>Context Validation</a:t>
                      </a: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endParaRPr lang="en-US" sz="1200" b="0" i="0" noProof="0" dirty="0">
                        <a:latin typeface="Gotham Light" panose="0200050402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i="0" noProof="0" dirty="0">
                        <a:latin typeface="Gotham Thin Regular" pitchFamily="2" charset="77"/>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noProof="0" dirty="0">
                          <a:latin typeface="Gotham Thin Regular" pitchFamily="2" charset="77"/>
                        </a:rPr>
                        <a:t>Understand the risk of an entire transaction, tracing from front end entry points to backend end point regardless of how many methods are in the chain.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2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52814802"/>
                  </a:ext>
                </a:extLst>
              </a:tr>
              <a:tr h="39586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noProof="0" dirty="0">
                          <a:latin typeface="Gotham Medium" panose="02000504050000020004" pitchFamily="2" charset="0"/>
                          <a:cs typeface="Arial" panose="020B0604020202020204" pitchFamily="34" charset="0"/>
                        </a:rPr>
                        <a:t>Total</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noProof="0" dirty="0">
                        <a:latin typeface="Gotham Medium" panose="02000504050000020004" pitchFamily="2" charset="0"/>
                        <a:cs typeface="Arial" panose="020B0604020202020204" pitchFamily="34"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a:r>
                        <a:rPr lang="en-US" sz="1600" b="1" i="0" noProof="0" dirty="0">
                          <a:solidFill>
                            <a:srgbClr val="00988D"/>
                          </a:solidFill>
                          <a:latin typeface="Gotham Bold" panose="02000504050000020004" pitchFamily="2" charset="0"/>
                        </a:rPr>
                        <a:t>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tcPr>
                </a:tc>
                <a:tc>
                  <a:txBody>
                    <a:bodyPr/>
                    <a:lstStyle/>
                    <a:p>
                      <a:pPr algn="ctr"/>
                      <a:r>
                        <a:rPr lang="en-US" sz="1600" b="1" i="0" noProof="0" dirty="0">
                          <a:solidFill>
                            <a:srgbClr val="C00000"/>
                          </a:solidFill>
                          <a:latin typeface="Gotham Bold" panose="02000504050000020004" pitchFamily="2" charset="0"/>
                        </a:rPr>
                        <a:t>3</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222666563"/>
                  </a:ext>
                </a:extLst>
              </a:tr>
            </a:tbl>
          </a:graphicData>
        </a:graphic>
      </p:graphicFrame>
      <p:sp>
        <p:nvSpPr>
          <p:cNvPr id="3" name="Title 2">
            <a:extLst>
              <a:ext uri="{FF2B5EF4-FFF2-40B4-BE49-F238E27FC236}">
                <a16:creationId xmlns:a16="http://schemas.microsoft.com/office/drawing/2014/main" id="{6BFA8E4E-C0F5-774C-8EC1-8A28BA991EAD}"/>
              </a:ext>
            </a:extLst>
          </p:cNvPr>
          <p:cNvSpPr>
            <a:spLocks noGrp="1"/>
          </p:cNvSpPr>
          <p:nvPr>
            <p:ph type="title"/>
          </p:nvPr>
        </p:nvSpPr>
        <p:spPr/>
        <p:txBody>
          <a:bodyPr/>
          <a:lstStyle/>
          <a:p>
            <a:r>
              <a:rPr lang="en-US" dirty="0"/>
              <a:t>Depth of Coverage – CWE-89 </a:t>
            </a:r>
            <a:br>
              <a:rPr lang="en-US" dirty="0"/>
            </a:br>
            <a:r>
              <a:rPr lang="en-US" sz="2000" dirty="0"/>
              <a:t>SQL Injection</a:t>
            </a:r>
            <a:endParaRPr lang="en-US" dirty="0"/>
          </a:p>
        </p:txBody>
      </p:sp>
      <p:pic>
        <p:nvPicPr>
          <p:cNvPr id="7" name="Picture 6">
            <a:extLst>
              <a:ext uri="{FF2B5EF4-FFF2-40B4-BE49-F238E27FC236}">
                <a16:creationId xmlns:a16="http://schemas.microsoft.com/office/drawing/2014/main" id="{15C444A8-571A-9D49-886D-03549BA9C5F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41440" y="2311182"/>
            <a:ext cx="262174" cy="262175"/>
          </a:xfrm>
          <a:prstGeom prst="rect">
            <a:avLst/>
          </a:prstGeom>
        </p:spPr>
      </p:pic>
      <p:pic>
        <p:nvPicPr>
          <p:cNvPr id="11" name="Picture 10">
            <a:extLst>
              <a:ext uri="{FF2B5EF4-FFF2-40B4-BE49-F238E27FC236}">
                <a16:creationId xmlns:a16="http://schemas.microsoft.com/office/drawing/2014/main" id="{727DD449-D500-BC4B-8AC8-EAAA836AF2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1667" y="4354069"/>
            <a:ext cx="299553" cy="299553"/>
          </a:xfrm>
          <a:prstGeom prst="rect">
            <a:avLst/>
          </a:prstGeom>
        </p:spPr>
      </p:pic>
      <p:pic>
        <p:nvPicPr>
          <p:cNvPr id="15" name="Picture 14">
            <a:extLst>
              <a:ext uri="{FF2B5EF4-FFF2-40B4-BE49-F238E27FC236}">
                <a16:creationId xmlns:a16="http://schemas.microsoft.com/office/drawing/2014/main" id="{240DE20D-46DD-7A4E-A1A9-316D15FFF7B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16503" y="3258600"/>
            <a:ext cx="307853" cy="307853"/>
          </a:xfrm>
          <a:prstGeom prst="rect">
            <a:avLst/>
          </a:prstGeom>
        </p:spPr>
      </p:pic>
      <p:pic>
        <p:nvPicPr>
          <p:cNvPr id="19" name="Picture 18">
            <a:extLst>
              <a:ext uri="{FF2B5EF4-FFF2-40B4-BE49-F238E27FC236}">
                <a16:creationId xmlns:a16="http://schemas.microsoft.com/office/drawing/2014/main" id="{23BC3C84-C255-6444-B4CE-4CC43EC0940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17894" y="5320279"/>
            <a:ext cx="305305" cy="305305"/>
          </a:xfrm>
          <a:prstGeom prst="rect">
            <a:avLst/>
          </a:prstGeom>
        </p:spPr>
      </p:pic>
      <p:pic>
        <p:nvPicPr>
          <p:cNvPr id="23" name="Picture 22">
            <a:extLst>
              <a:ext uri="{FF2B5EF4-FFF2-40B4-BE49-F238E27FC236}">
                <a16:creationId xmlns:a16="http://schemas.microsoft.com/office/drawing/2014/main" id="{12F9C4B1-99B7-7E49-AB81-9A377579EF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45621" y="1709364"/>
            <a:ext cx="277033" cy="277033"/>
          </a:xfrm>
          <a:prstGeom prst="rect">
            <a:avLst/>
          </a:prstGeom>
        </p:spPr>
      </p:pic>
      <p:grpSp>
        <p:nvGrpSpPr>
          <p:cNvPr id="25" name="Group 24">
            <a:extLst>
              <a:ext uri="{FF2B5EF4-FFF2-40B4-BE49-F238E27FC236}">
                <a16:creationId xmlns:a16="http://schemas.microsoft.com/office/drawing/2014/main" id="{03E7D026-6102-B94A-B472-283D955FB713}"/>
              </a:ext>
            </a:extLst>
          </p:cNvPr>
          <p:cNvGrpSpPr/>
          <p:nvPr/>
        </p:nvGrpSpPr>
        <p:grpSpPr>
          <a:xfrm>
            <a:off x="423152" y="1157932"/>
            <a:ext cx="3235909" cy="5182233"/>
            <a:chOff x="972675" y="1201153"/>
            <a:chExt cx="3235909" cy="5182233"/>
          </a:xfrm>
        </p:grpSpPr>
        <p:sp>
          <p:nvSpPr>
            <p:cNvPr id="26" name="Rounded Rectangle 25">
              <a:extLst>
                <a:ext uri="{FF2B5EF4-FFF2-40B4-BE49-F238E27FC236}">
                  <a16:creationId xmlns:a16="http://schemas.microsoft.com/office/drawing/2014/main" id="{5BC225E1-24E4-F541-A873-8E3EE012BD76}"/>
                </a:ext>
              </a:extLst>
            </p:cNvPr>
            <p:cNvSpPr/>
            <p:nvPr/>
          </p:nvSpPr>
          <p:spPr>
            <a:xfrm>
              <a:off x="972675" y="1201153"/>
              <a:ext cx="3235909" cy="5182233"/>
            </a:xfrm>
            <a:prstGeom prst="roundRect">
              <a:avLst>
                <a:gd name="adj" fmla="val 1173"/>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9D1BC4F-10E6-854E-9C82-B0F7BB77CDD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26880" y="5166241"/>
              <a:ext cx="502627" cy="179270"/>
            </a:xfrm>
            <a:prstGeom prst="rect">
              <a:avLst/>
            </a:prstGeom>
          </p:spPr>
        </p:pic>
        <p:sp>
          <p:nvSpPr>
            <p:cNvPr id="28" name="TextBox 27">
              <a:extLst>
                <a:ext uri="{FF2B5EF4-FFF2-40B4-BE49-F238E27FC236}">
                  <a16:creationId xmlns:a16="http://schemas.microsoft.com/office/drawing/2014/main" id="{59D84429-DFEA-9E45-AADF-974246B2F295}"/>
                </a:ext>
              </a:extLst>
            </p:cNvPr>
            <p:cNvSpPr txBox="1"/>
            <p:nvPr/>
          </p:nvSpPr>
          <p:spPr>
            <a:xfrm>
              <a:off x="1043183" y="1294374"/>
              <a:ext cx="3094892" cy="363415"/>
            </a:xfrm>
            <a:prstGeom prst="rect">
              <a:avLst/>
            </a:prstGeom>
          </p:spPr>
          <p:txBody>
            <a:bodyPr vert="horz" wrap="square" lIns="91440" tIns="45720" rIns="91440" bIns="45720" rtlCol="0" anchor="t">
              <a:noAutofit/>
            </a:bodyPr>
            <a:lstStyle/>
            <a:p>
              <a:r>
                <a:rPr lang="en-US" sz="1400" dirty="0">
                  <a:latin typeface="Gotham Book" panose="02000504050000020004" pitchFamily="2" charset="0"/>
                </a:rPr>
                <a:t>CWE-89: SQL Injection</a:t>
              </a:r>
            </a:p>
          </p:txBody>
        </p:sp>
        <p:sp>
          <p:nvSpPr>
            <p:cNvPr id="29" name="TextBox 28">
              <a:extLst>
                <a:ext uri="{FF2B5EF4-FFF2-40B4-BE49-F238E27FC236}">
                  <a16:creationId xmlns:a16="http://schemas.microsoft.com/office/drawing/2014/main" id="{BF799815-CF32-2B4C-B811-171E9EC64D85}"/>
                </a:ext>
              </a:extLst>
            </p:cNvPr>
            <p:cNvSpPr txBox="1"/>
            <p:nvPr/>
          </p:nvSpPr>
          <p:spPr>
            <a:xfrm>
              <a:off x="1043183" y="1751009"/>
              <a:ext cx="3094892" cy="2694455"/>
            </a:xfrm>
            <a:prstGeom prst="rect">
              <a:avLst/>
            </a:prstGeom>
          </p:spPr>
          <p:txBody>
            <a:bodyPr vert="horz" wrap="square" lIns="91440" tIns="45720" rIns="91440" bIns="45720" rtlCol="0" anchor="t">
              <a:noAutofit/>
            </a:bodyPr>
            <a:lstStyle/>
            <a:p>
              <a:r>
                <a:rPr lang="en-US" sz="1200" dirty="0">
                  <a:latin typeface="Gotham Light" panose="02000504020000020004" pitchFamily="2" charset="0"/>
                </a:rPr>
                <a:t>A query to the database is partly or completely constructed through the user inputs</a:t>
              </a:r>
            </a:p>
            <a:p>
              <a:endParaRPr lang="en-US" sz="1200" dirty="0">
                <a:latin typeface="Gotham Light" panose="02000504020000020004" pitchFamily="2" charset="0"/>
              </a:endParaRPr>
            </a:p>
            <a:p>
              <a:r>
                <a:rPr lang="en-US" sz="1200" dirty="0">
                  <a:latin typeface="Gotham Light" panose="02000504020000020004" pitchFamily="2" charset="0"/>
                </a:rPr>
                <a:t>The inputs need to be neutralized failing which the database queries could be completely altered by the users.</a:t>
              </a:r>
            </a:p>
            <a:p>
              <a:endParaRPr lang="en-US" sz="1200" dirty="0">
                <a:latin typeface="Gotham Light" panose="02000504020000020004" pitchFamily="2" charset="0"/>
              </a:endParaRPr>
            </a:p>
            <a:p>
              <a:r>
                <a:rPr lang="en-US" sz="1200" dirty="0">
                  <a:latin typeface="Gotham Light" panose="02000504020000020004" pitchFamily="2" charset="0"/>
                </a:rPr>
                <a:t>Example: A hacker can query the database to get all existing usernames and passwords</a:t>
              </a:r>
            </a:p>
            <a:p>
              <a:endParaRPr lang="en-US" sz="1200" dirty="0">
                <a:latin typeface="Gotham Light" panose="02000504020000020004" pitchFamily="2" charset="0"/>
              </a:endParaRPr>
            </a:p>
            <a:p>
              <a:r>
                <a:rPr lang="en-US" sz="1200" dirty="0">
                  <a:latin typeface="Gotham Light" panose="02000504020000020004" pitchFamily="2" charset="0"/>
                </a:rPr>
                <a:t>Reference:</a:t>
              </a:r>
            </a:p>
            <a:p>
              <a:endParaRPr lang="en-US" sz="1200" dirty="0">
                <a:latin typeface="Gotham Light" panose="02000504020000020004" pitchFamily="2" charset="0"/>
              </a:endParaRPr>
            </a:p>
            <a:p>
              <a:endParaRPr lang="en-US" sz="1200" dirty="0">
                <a:latin typeface="Gotham Light" panose="02000504020000020004" pitchFamily="2" charset="0"/>
              </a:endParaRPr>
            </a:p>
            <a:p>
              <a:endParaRPr lang="en-US" sz="1200" dirty="0">
                <a:latin typeface="Gotham Light" panose="02000504020000020004" pitchFamily="2" charset="0"/>
              </a:endParaRPr>
            </a:p>
          </p:txBody>
        </p:sp>
        <p:pic>
          <p:nvPicPr>
            <p:cNvPr id="30" name="Picture 29">
              <a:extLst>
                <a:ext uri="{FF2B5EF4-FFF2-40B4-BE49-F238E27FC236}">
                  <a16:creationId xmlns:a16="http://schemas.microsoft.com/office/drawing/2014/main" id="{E6BA3B2D-975B-EF46-BA98-BAF7AE30A4A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126880" y="4550039"/>
              <a:ext cx="502627" cy="180683"/>
            </a:xfrm>
            <a:prstGeom prst="rect">
              <a:avLst/>
            </a:prstGeom>
          </p:spPr>
        </p:pic>
        <p:sp>
          <p:nvSpPr>
            <p:cNvPr id="31" name="TextBox 30">
              <a:extLst>
                <a:ext uri="{FF2B5EF4-FFF2-40B4-BE49-F238E27FC236}">
                  <a16:creationId xmlns:a16="http://schemas.microsoft.com/office/drawing/2014/main" id="{B8EC057C-BC90-4A48-BB73-28A5F9CC1829}"/>
                </a:ext>
              </a:extLst>
            </p:cNvPr>
            <p:cNvSpPr txBox="1"/>
            <p:nvPr/>
          </p:nvSpPr>
          <p:spPr>
            <a:xfrm>
              <a:off x="1615777" y="4451489"/>
              <a:ext cx="2592806" cy="1691403"/>
            </a:xfrm>
            <a:prstGeom prst="rect">
              <a:avLst/>
            </a:prstGeom>
          </p:spPr>
          <p:txBody>
            <a:bodyPr vert="horz" wrap="square" lIns="91440" tIns="45720" rIns="91440" bIns="45720" rtlCol="0" anchor="t">
              <a:noAutofit/>
            </a:bodyPr>
            <a:lstStyle/>
            <a:p>
              <a:r>
                <a:rPr lang="en-US" sz="1100" dirty="0">
                  <a:latin typeface="Gotham Light" panose="02000504020000020004" pitchFamily="2" charset="0"/>
                </a:rPr>
                <a:t>CWE-89: Improper Neutralization of Special Elements used in an SQL Command ('SQL Injection’)</a:t>
              </a:r>
            </a:p>
            <a:p>
              <a:endParaRPr lang="en-US" sz="1100" dirty="0">
                <a:latin typeface="Gotham Light" panose="02000504020000020004" pitchFamily="2" charset="0"/>
              </a:endParaRPr>
            </a:p>
            <a:p>
              <a:r>
                <a:rPr lang="en-US" sz="1100" dirty="0">
                  <a:latin typeface="Gotham Light" panose="02000504020000020004" pitchFamily="2" charset="0"/>
                </a:rPr>
                <a:t>OWASP-A1:2017 – Injection</a:t>
              </a:r>
            </a:p>
            <a:p>
              <a:endParaRPr lang="en-US" sz="1100" dirty="0">
                <a:latin typeface="Gotham Light" panose="02000504020000020004" pitchFamily="2" charset="0"/>
              </a:endParaRPr>
            </a:p>
            <a:p>
              <a:r>
                <a:rPr lang="en-US" sz="1100" dirty="0">
                  <a:latin typeface="Gotham Light" panose="02000504020000020004" pitchFamily="2" charset="0"/>
                </a:rPr>
                <a:t>ASCSM-CWE-89: SQL Injection Improper Input</a:t>
              </a:r>
            </a:p>
            <a:p>
              <a:r>
                <a:rPr lang="en-US" sz="1100" dirty="0">
                  <a:latin typeface="Gotham Light" panose="02000504020000020004" pitchFamily="2" charset="0"/>
                </a:rPr>
                <a:t>Neutralization</a:t>
              </a:r>
            </a:p>
          </p:txBody>
        </p:sp>
        <p:pic>
          <p:nvPicPr>
            <p:cNvPr id="32" name="Picture 31">
              <a:extLst>
                <a:ext uri="{FF2B5EF4-FFF2-40B4-BE49-F238E27FC236}">
                  <a16:creationId xmlns:a16="http://schemas.microsoft.com/office/drawing/2014/main" id="{6D8DD014-CE33-6748-87E5-D778CEFAE13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26048" y="5541134"/>
              <a:ext cx="467115" cy="194816"/>
            </a:xfrm>
            <a:prstGeom prst="rect">
              <a:avLst/>
            </a:prstGeom>
          </p:spPr>
        </p:pic>
        <p:cxnSp>
          <p:nvCxnSpPr>
            <p:cNvPr id="33" name="Straight Connector 32">
              <a:extLst>
                <a:ext uri="{FF2B5EF4-FFF2-40B4-BE49-F238E27FC236}">
                  <a16:creationId xmlns:a16="http://schemas.microsoft.com/office/drawing/2014/main" id="{88DA2113-D7B0-BD40-844F-012574D7073E}"/>
                </a:ext>
              </a:extLst>
            </p:cNvPr>
            <p:cNvCxnSpPr/>
            <p:nvPr/>
          </p:nvCxnSpPr>
          <p:spPr>
            <a:xfrm>
              <a:off x="1090879" y="1669512"/>
              <a:ext cx="30120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2C4240-66B0-AC4F-9C1E-C98AC56AAB8F}"/>
                </a:ext>
              </a:extLst>
            </p:cNvPr>
            <p:cNvCxnSpPr>
              <a:cxnSpLocks/>
            </p:cNvCxnSpPr>
            <p:nvPr/>
          </p:nvCxnSpPr>
          <p:spPr>
            <a:xfrm>
              <a:off x="1102602" y="3346939"/>
              <a:ext cx="29260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2D093B-84D5-1348-A20A-65E832CA2BE7}"/>
                </a:ext>
              </a:extLst>
            </p:cNvPr>
            <p:cNvCxnSpPr>
              <a:cxnSpLocks/>
            </p:cNvCxnSpPr>
            <p:nvPr/>
          </p:nvCxnSpPr>
          <p:spPr>
            <a:xfrm>
              <a:off x="1102602" y="4091011"/>
              <a:ext cx="29260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37" name="Picture 36">
            <a:extLst>
              <a:ext uri="{FF2B5EF4-FFF2-40B4-BE49-F238E27FC236}">
                <a16:creationId xmlns:a16="http://schemas.microsoft.com/office/drawing/2014/main" id="{F1E5564A-388E-DA40-BC45-81880B784F17}"/>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7914" y="4354069"/>
            <a:ext cx="274320" cy="274320"/>
          </a:xfrm>
          <a:prstGeom prst="rect">
            <a:avLst/>
          </a:prstGeom>
        </p:spPr>
      </p:pic>
      <p:pic>
        <p:nvPicPr>
          <p:cNvPr id="38" name="Picture 37">
            <a:extLst>
              <a:ext uri="{FF2B5EF4-FFF2-40B4-BE49-F238E27FC236}">
                <a16:creationId xmlns:a16="http://schemas.microsoft.com/office/drawing/2014/main" id="{F845CB54-6C47-C247-B092-74FBFA95BE25}"/>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262460" y="4265897"/>
            <a:ext cx="274320" cy="274320"/>
          </a:xfrm>
          <a:prstGeom prst="rect">
            <a:avLst/>
          </a:prstGeom>
        </p:spPr>
      </p:pic>
      <p:pic>
        <p:nvPicPr>
          <p:cNvPr id="39" name="Picture 38">
            <a:extLst>
              <a:ext uri="{FF2B5EF4-FFF2-40B4-BE49-F238E27FC236}">
                <a16:creationId xmlns:a16="http://schemas.microsoft.com/office/drawing/2014/main" id="{69D50175-5AB1-CD44-A0FB-95099FE14CC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7914" y="5360028"/>
            <a:ext cx="274320" cy="274320"/>
          </a:xfrm>
          <a:prstGeom prst="rect">
            <a:avLst/>
          </a:prstGeom>
        </p:spPr>
      </p:pic>
      <p:pic>
        <p:nvPicPr>
          <p:cNvPr id="40" name="Picture 39">
            <a:extLst>
              <a:ext uri="{FF2B5EF4-FFF2-40B4-BE49-F238E27FC236}">
                <a16:creationId xmlns:a16="http://schemas.microsoft.com/office/drawing/2014/main" id="{90A8C1A0-DD2E-E54E-A5EB-AC9934BFC113}"/>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262460" y="5085708"/>
            <a:ext cx="274320" cy="274320"/>
          </a:xfrm>
          <a:prstGeom prst="rect">
            <a:avLst/>
          </a:prstGeom>
        </p:spPr>
      </p:pic>
    </p:spTree>
    <p:extLst>
      <p:ext uri="{BB962C8B-B14F-4D97-AF65-F5344CB8AC3E}">
        <p14:creationId xmlns:p14="http://schemas.microsoft.com/office/powerpoint/2010/main" val="267079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F105FA-8A09-4FD5-A67B-4A11D13CB319}"/>
              </a:ext>
            </a:extLst>
          </p:cNvPr>
          <p:cNvSpPr>
            <a:spLocks noGrp="1"/>
          </p:cNvSpPr>
          <p:nvPr>
            <p:ph type="title"/>
          </p:nvPr>
        </p:nvSpPr>
        <p:spPr>
          <a:xfrm>
            <a:off x="308008" y="257175"/>
            <a:ext cx="8996330" cy="519113"/>
          </a:xfrm>
        </p:spPr>
        <p:txBody>
          <a:bodyPr/>
          <a:lstStyle/>
          <a:p>
            <a:r>
              <a:rPr lang="en-US" dirty="0"/>
              <a:t>Depth of Coverage – CWE-772 </a:t>
            </a:r>
            <a:br>
              <a:rPr lang="en-US" dirty="0"/>
            </a:br>
            <a:r>
              <a:rPr lang="en-US" sz="2000" dirty="0"/>
              <a:t>Missing Release of Resource after Effective Lifetime</a:t>
            </a:r>
            <a:endParaRPr lang="en-IN" dirty="0"/>
          </a:p>
        </p:txBody>
      </p:sp>
      <p:grpSp>
        <p:nvGrpSpPr>
          <p:cNvPr id="5" name="Group 4">
            <a:extLst>
              <a:ext uri="{FF2B5EF4-FFF2-40B4-BE49-F238E27FC236}">
                <a16:creationId xmlns:a16="http://schemas.microsoft.com/office/drawing/2014/main" id="{9D06887E-9D94-4A36-8A02-FE12BFE751E2}"/>
              </a:ext>
            </a:extLst>
          </p:cNvPr>
          <p:cNvGrpSpPr/>
          <p:nvPr/>
        </p:nvGrpSpPr>
        <p:grpSpPr>
          <a:xfrm>
            <a:off x="193643" y="1175544"/>
            <a:ext cx="2597359" cy="5096669"/>
            <a:chOff x="972676" y="1201153"/>
            <a:chExt cx="2362585" cy="5096669"/>
          </a:xfrm>
        </p:grpSpPr>
        <p:sp>
          <p:nvSpPr>
            <p:cNvPr id="6" name="Rounded Rectangle 14">
              <a:extLst>
                <a:ext uri="{FF2B5EF4-FFF2-40B4-BE49-F238E27FC236}">
                  <a16:creationId xmlns:a16="http://schemas.microsoft.com/office/drawing/2014/main" id="{D53737FC-B547-4A4C-A384-A9C98C2CF419}"/>
                </a:ext>
              </a:extLst>
            </p:cNvPr>
            <p:cNvSpPr/>
            <p:nvPr/>
          </p:nvSpPr>
          <p:spPr>
            <a:xfrm>
              <a:off x="972676" y="1201153"/>
              <a:ext cx="2362585" cy="5096669"/>
            </a:xfrm>
            <a:prstGeom prst="roundRect">
              <a:avLst>
                <a:gd name="adj" fmla="val 1173"/>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F6FA01-18F8-40A1-80DF-6D4990E9AEAD}"/>
                </a:ext>
              </a:extLst>
            </p:cNvPr>
            <p:cNvSpPr txBox="1"/>
            <p:nvPr/>
          </p:nvSpPr>
          <p:spPr>
            <a:xfrm>
              <a:off x="1043183" y="1294374"/>
              <a:ext cx="2292078" cy="363415"/>
            </a:xfrm>
            <a:prstGeom prst="rect">
              <a:avLst/>
            </a:prstGeom>
          </p:spPr>
          <p:txBody>
            <a:bodyPr vert="horz" wrap="square" lIns="91440" tIns="45720" rIns="91440" bIns="45720" rtlCol="0" anchor="t">
              <a:noAutofit/>
            </a:bodyPr>
            <a:lstStyle/>
            <a:p>
              <a:r>
                <a:rPr lang="en-US" sz="1400" dirty="0">
                  <a:latin typeface="Gotham Book" panose="02000504050000020004" pitchFamily="2" charset="0"/>
                </a:rPr>
                <a:t>CWE-772: Missing Release of Resource after Effective Lifetime</a:t>
              </a:r>
            </a:p>
          </p:txBody>
        </p:sp>
        <p:sp>
          <p:nvSpPr>
            <p:cNvPr id="8" name="TextBox 7">
              <a:extLst>
                <a:ext uri="{FF2B5EF4-FFF2-40B4-BE49-F238E27FC236}">
                  <a16:creationId xmlns:a16="http://schemas.microsoft.com/office/drawing/2014/main" id="{7440B967-B0CE-4900-9AD5-59D8C6AD19DB}"/>
                </a:ext>
              </a:extLst>
            </p:cNvPr>
            <p:cNvSpPr txBox="1"/>
            <p:nvPr/>
          </p:nvSpPr>
          <p:spPr>
            <a:xfrm>
              <a:off x="1041743" y="2124993"/>
              <a:ext cx="2276868" cy="2694455"/>
            </a:xfrm>
            <a:prstGeom prst="rect">
              <a:avLst/>
            </a:prstGeom>
          </p:spPr>
          <p:txBody>
            <a:bodyPr vert="horz" wrap="square" lIns="91440" tIns="45720" rIns="91440" bIns="45720" rtlCol="0" anchor="t">
              <a:noAutofit/>
            </a:bodyPr>
            <a:lstStyle/>
            <a:p>
              <a:r>
                <a:rPr lang="en-US" sz="1050" dirty="0">
                  <a:latin typeface="Gotham Light" panose="02000504020000020004" pitchFamily="2" charset="0"/>
                </a:rPr>
                <a:t>The software has a loop body or loop condition that contains a control element that directly or indirectly consumes platform resources, e.g. messaging, sessions, locks, or file descriptors.</a:t>
              </a:r>
            </a:p>
            <a:p>
              <a:endParaRPr lang="en-US" sz="1050" dirty="0">
                <a:latin typeface="Gotham Light" panose="02000504020000020004" pitchFamily="2" charset="0"/>
              </a:endParaRPr>
            </a:p>
            <a:p>
              <a:r>
                <a:rPr lang="en-US" sz="1050" dirty="0">
                  <a:latin typeface="Gotham Light" panose="02000504020000020004" pitchFamily="2" charset="0"/>
                </a:rPr>
                <a:t>It causes</a:t>
              </a:r>
            </a:p>
            <a:p>
              <a:endParaRPr lang="en-US" sz="1050" dirty="0">
                <a:latin typeface="Gotham Light" panose="02000504020000020004" pitchFamily="2" charset="0"/>
              </a:endParaRPr>
            </a:p>
            <a:p>
              <a:pPr marL="171450" indent="-171450">
                <a:buFont typeface="Arial" panose="020B0604020202020204" pitchFamily="34" charset="0"/>
                <a:buChar char="•"/>
              </a:pPr>
              <a:r>
                <a:rPr lang="en-US" sz="1050" dirty="0">
                  <a:latin typeface="Gotham Light" panose="02000504020000020004" pitchFamily="2" charset="0"/>
                </a:rPr>
                <a:t>Performance Lag</a:t>
              </a:r>
            </a:p>
            <a:p>
              <a:pPr marL="171450" indent="-171450">
                <a:buFont typeface="Arial" panose="020B0604020202020204" pitchFamily="34" charset="0"/>
                <a:buChar char="•"/>
              </a:pPr>
              <a:r>
                <a:rPr lang="en-US" sz="1050" dirty="0">
                  <a:latin typeface="Gotham Light" panose="02000504020000020004" pitchFamily="2" charset="0"/>
                </a:rPr>
                <a:t>Data Corruption</a:t>
              </a:r>
            </a:p>
            <a:p>
              <a:pPr marL="171450" indent="-171450">
                <a:buFont typeface="Arial" panose="020B0604020202020204" pitchFamily="34" charset="0"/>
                <a:buChar char="•"/>
              </a:pPr>
              <a:r>
                <a:rPr lang="en-US" sz="1050" dirty="0">
                  <a:latin typeface="Gotham Light" panose="02000504020000020004" pitchFamily="2" charset="0"/>
                </a:rPr>
                <a:t>Instability</a:t>
              </a:r>
            </a:p>
            <a:p>
              <a:pPr marL="171450" indent="-171450">
                <a:buFont typeface="Arial" panose="020B0604020202020204" pitchFamily="34" charset="0"/>
                <a:buChar char="•"/>
              </a:pPr>
              <a:r>
                <a:rPr lang="en-US" sz="1050" dirty="0">
                  <a:latin typeface="Gotham Light" panose="02000504020000020004" pitchFamily="2" charset="0"/>
                </a:rPr>
                <a:t>Table Locking</a:t>
              </a:r>
            </a:p>
            <a:p>
              <a:endParaRPr lang="en-US" sz="1050" dirty="0">
                <a:latin typeface="Gotham Light" panose="02000504020000020004" pitchFamily="2" charset="0"/>
              </a:endParaRPr>
            </a:p>
            <a:p>
              <a:endParaRPr lang="en-US" sz="1050" dirty="0">
                <a:latin typeface="Gotham Light" panose="02000504020000020004" pitchFamily="2" charset="0"/>
              </a:endParaRPr>
            </a:p>
            <a:p>
              <a:r>
                <a:rPr lang="en-US" sz="1050" dirty="0">
                  <a:latin typeface="Gotham Light" panose="02000504020000020004" pitchFamily="2" charset="0"/>
                </a:rPr>
                <a:t>Reference:</a:t>
              </a:r>
            </a:p>
            <a:p>
              <a:endParaRPr lang="en-US" sz="1050" dirty="0">
                <a:latin typeface="Gotham Light" panose="02000504020000020004" pitchFamily="2" charset="0"/>
              </a:endParaRPr>
            </a:p>
            <a:p>
              <a:r>
                <a:rPr lang="en-US" sz="1050" b="1" dirty="0">
                  <a:latin typeface="Gotham Light" panose="02000504020000020004" pitchFamily="2" charset="0"/>
                </a:rPr>
                <a:t>CISQ</a:t>
              </a:r>
              <a:r>
                <a:rPr lang="en-US" sz="1050" dirty="0">
                  <a:latin typeface="Gotham Light" panose="02000504020000020004" pitchFamily="2" charset="0"/>
                </a:rPr>
                <a:t>: 	ASCPEM-PRF-15, </a:t>
              </a:r>
            </a:p>
            <a:p>
              <a:r>
                <a:rPr lang="en-US" sz="1050" dirty="0">
                  <a:latin typeface="Gotham Light" panose="02000504020000020004" pitchFamily="2" charset="0"/>
                </a:rPr>
                <a:t>	ASCRM-CWE-772</a:t>
              </a:r>
            </a:p>
            <a:p>
              <a:r>
                <a:rPr lang="en-US" sz="1050" dirty="0">
                  <a:latin typeface="Gotham Light" panose="02000504020000020004" pitchFamily="2" charset="0"/>
                </a:rPr>
                <a:t>	ASCSM-CWE-772</a:t>
              </a:r>
            </a:p>
            <a:p>
              <a:r>
                <a:rPr lang="en-US" sz="1050" b="1" dirty="0">
                  <a:latin typeface="Gotham Light" panose="02000504020000020004" pitchFamily="2" charset="0"/>
                </a:rPr>
                <a:t>CWE</a:t>
              </a:r>
              <a:r>
                <a:rPr lang="en-US" sz="1050" dirty="0">
                  <a:latin typeface="Gotham Light" panose="02000504020000020004" pitchFamily="2" charset="0"/>
                </a:rPr>
                <a:t>:	CWE-404</a:t>
              </a:r>
            </a:p>
            <a:p>
              <a:r>
                <a:rPr lang="en-US" sz="1050" dirty="0">
                  <a:latin typeface="Gotham Light" panose="02000504020000020004" pitchFamily="2" charset="0"/>
                </a:rPr>
                <a:t>	CWE-772</a:t>
              </a:r>
            </a:p>
            <a:p>
              <a:r>
                <a:rPr lang="en-US" sz="1050" dirty="0">
                  <a:latin typeface="Gotham Light" panose="02000504020000020004" pitchFamily="2" charset="0"/>
                </a:rPr>
                <a:t>	CWE-1091</a:t>
              </a:r>
            </a:p>
            <a:p>
              <a:r>
                <a:rPr lang="en-US" sz="1050" dirty="0">
                  <a:latin typeface="Gotham Light" panose="02000504020000020004" pitchFamily="2" charset="0"/>
                </a:rPr>
                <a:t>	M7-2016</a:t>
              </a:r>
            </a:p>
            <a:p>
              <a:endParaRPr lang="en-US" sz="1050" dirty="0">
                <a:latin typeface="Gotham Light" panose="02000504020000020004" pitchFamily="2" charset="0"/>
              </a:endParaRPr>
            </a:p>
            <a:p>
              <a:endParaRPr lang="en-US" sz="1050" dirty="0">
                <a:latin typeface="Gotham Light" panose="02000504020000020004" pitchFamily="2" charset="0"/>
              </a:endParaRPr>
            </a:p>
            <a:p>
              <a:endParaRPr lang="en-US" sz="1050" dirty="0">
                <a:latin typeface="Gotham Light" panose="02000504020000020004" pitchFamily="2" charset="0"/>
              </a:endParaRPr>
            </a:p>
          </p:txBody>
        </p:sp>
        <p:cxnSp>
          <p:nvCxnSpPr>
            <p:cNvPr id="9" name="Straight Connector 8">
              <a:extLst>
                <a:ext uri="{FF2B5EF4-FFF2-40B4-BE49-F238E27FC236}">
                  <a16:creationId xmlns:a16="http://schemas.microsoft.com/office/drawing/2014/main" id="{741A6044-5CA3-44A9-A08C-52B0B00DA5BE}"/>
                </a:ext>
              </a:extLst>
            </p:cNvPr>
            <p:cNvCxnSpPr>
              <a:cxnSpLocks/>
            </p:cNvCxnSpPr>
            <p:nvPr/>
          </p:nvCxnSpPr>
          <p:spPr>
            <a:xfrm>
              <a:off x="1109608" y="2082796"/>
              <a:ext cx="21209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 name="Table 39">
            <a:extLst>
              <a:ext uri="{FF2B5EF4-FFF2-40B4-BE49-F238E27FC236}">
                <a16:creationId xmlns:a16="http://schemas.microsoft.com/office/drawing/2014/main" id="{37470DFC-097A-2E45-BB03-B92532D6D258}"/>
              </a:ext>
            </a:extLst>
          </p:cNvPr>
          <p:cNvGraphicFramePr>
            <a:graphicFrameLocks noGrp="1"/>
          </p:cNvGraphicFramePr>
          <p:nvPr>
            <p:extLst>
              <p:ext uri="{D42A27DB-BD31-4B8C-83A1-F6EECF244321}">
                <p14:modId xmlns:p14="http://schemas.microsoft.com/office/powerpoint/2010/main" val="505618424"/>
              </p:ext>
            </p:extLst>
          </p:nvPr>
        </p:nvGraphicFramePr>
        <p:xfrm>
          <a:off x="2969528" y="1152410"/>
          <a:ext cx="8996330" cy="5191971"/>
        </p:xfrm>
        <a:graphic>
          <a:graphicData uri="http://schemas.openxmlformats.org/drawingml/2006/table">
            <a:tbl>
              <a:tblPr firstRow="1" bandRow="1">
                <a:tableStyleId>{2D5ABB26-0587-4C30-8999-92F81FD0307C}</a:tableStyleId>
              </a:tblPr>
              <a:tblGrid>
                <a:gridCol w="541293">
                  <a:extLst>
                    <a:ext uri="{9D8B030D-6E8A-4147-A177-3AD203B41FA5}">
                      <a16:colId xmlns:a16="http://schemas.microsoft.com/office/drawing/2014/main" val="3365102092"/>
                    </a:ext>
                  </a:extLst>
                </a:gridCol>
                <a:gridCol w="2270844">
                  <a:extLst>
                    <a:ext uri="{9D8B030D-6E8A-4147-A177-3AD203B41FA5}">
                      <a16:colId xmlns:a16="http://schemas.microsoft.com/office/drawing/2014/main" val="1452228447"/>
                    </a:ext>
                  </a:extLst>
                </a:gridCol>
                <a:gridCol w="4368299">
                  <a:extLst>
                    <a:ext uri="{9D8B030D-6E8A-4147-A177-3AD203B41FA5}">
                      <a16:colId xmlns:a16="http://schemas.microsoft.com/office/drawing/2014/main" val="4257482643"/>
                    </a:ext>
                  </a:extLst>
                </a:gridCol>
                <a:gridCol w="1815894">
                  <a:extLst>
                    <a:ext uri="{9D8B030D-6E8A-4147-A177-3AD203B41FA5}">
                      <a16:colId xmlns:a16="http://schemas.microsoft.com/office/drawing/2014/main" val="2095327254"/>
                    </a:ext>
                  </a:extLst>
                </a:gridCol>
              </a:tblGrid>
              <a:tr h="395865">
                <a:tc gridSpan="2">
                  <a:txBody>
                    <a:bodyPr/>
                    <a:lstStyle/>
                    <a:p>
                      <a:pPr algn="ctr"/>
                      <a:r>
                        <a:rPr lang="en-US" sz="1600" b="0" i="0" noProof="0" dirty="0">
                          <a:latin typeface="Gotham Medium" panose="02000504050000020004" pitchFamily="2" charset="0"/>
                        </a:rPr>
                        <a:t>Scenario</a:t>
                      </a:r>
                      <a:endParaRPr lang="en-US" sz="1400" b="0" i="0" noProof="0" dirty="0">
                        <a:latin typeface="Gotham Medium" panose="02000504050000020004" pitchFamily="2" charset="0"/>
                      </a:endParaRPr>
                    </a:p>
                  </a:txBody>
                  <a:tcPr anchor="b">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noFill/>
                  </a:tcPr>
                </a:tc>
                <a:tc hMerge="1">
                  <a:txBody>
                    <a:bodyPr/>
                    <a:lstStyle/>
                    <a:p>
                      <a:pPr algn="ctr"/>
                      <a:endParaRPr lang="en-US" sz="1400" b="0" i="0" noProof="0" dirty="0">
                        <a:latin typeface="Gotham Medium" panose="02000504050000020004" pitchFamily="2" charset="0"/>
                      </a:endParaRPr>
                    </a:p>
                  </a:txBody>
                  <a:tcPr anchor="b">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CAST</a:t>
                      </a:r>
                    </a:p>
                  </a:txBody>
                  <a:tcPr anchor="b">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SonarQube</a:t>
                      </a:r>
                    </a:p>
                  </a:txBody>
                  <a:tcPr anchor="b">
                    <a:lnL w="6350" cap="flat" cmpd="sng" algn="ctr">
                      <a:solidFill>
                        <a:schemeClr val="bg1">
                          <a:lumMod val="75000"/>
                        </a:schemeClr>
                      </a:solidFill>
                      <a:prstDash val="solid"/>
                      <a:round/>
                      <a:headEnd type="none" w="med" len="med"/>
                      <a:tailEnd type="none" w="med" len="med"/>
                    </a:lnL>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41000268"/>
                  </a:ext>
                </a:extLst>
              </a:tr>
              <a:tr h="557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noProof="0" dirty="0">
                        <a:solidFill>
                          <a:schemeClr val="bg1"/>
                        </a:solidFill>
                        <a:latin typeface="Gotham Light" panose="02000504020000020004" pitchFamily="2"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197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rPr>
                        <a:t>Technology</a:t>
                      </a:r>
                      <a:endParaRPr lang="en-IN" sz="1200" b="0" i="0" noProof="0" dirty="0">
                        <a:solidFill>
                          <a:schemeClr val="tx1">
                            <a:lumMod val="50000"/>
                            <a:lumOff val="50000"/>
                          </a:schemeClr>
                        </a:solidFill>
                        <a:latin typeface="Gotham Light" panose="02000504020000020004" pitchFamily="2" charset="0"/>
                      </a:endParaRP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7</a:t>
                      </a:r>
                    </a:p>
                    <a:p>
                      <a:pPr algn="ctr"/>
                      <a:r>
                        <a:rPr lang="en-IN" sz="900" b="0" i="0" noProof="0" dirty="0">
                          <a:latin typeface="Gotham Thin Regular" pitchFamily="2" charset="77"/>
                        </a:rPr>
                        <a:t>JEE, C#, VB, Python, Cobol, SQL, DB2</a:t>
                      </a:r>
                      <a:endParaRPr lang="en-US" sz="900" b="0" i="0" noProof="0" dirty="0">
                        <a:latin typeface="Gotham Thin Regular" pitchFamily="2" charset="77"/>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3</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8698194"/>
                  </a:ext>
                </a:extLst>
              </a:tr>
              <a:tr h="597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4572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cs typeface="Arial" panose="020B0604020202020204" pitchFamily="34" charset="0"/>
                        </a:rPr>
                        <a:t>Framework</a:t>
                      </a: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noProof="0" dirty="0">
                          <a:latin typeface="Gotham Light" panose="02000504020000020004" pitchFamily="2" charset="0"/>
                        </a:rPr>
                        <a:t>n/a</a:t>
                      </a:r>
                      <a:endParaRPr lang="en-US" sz="900" b="0" i="0" noProof="0" dirty="0">
                        <a:latin typeface="Gotham Light" panose="02000504020000020004" pitchFamily="2"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r>
                        <a:rPr lang="en-US" sz="1600" b="0" i="0" noProof="0" dirty="0">
                          <a:latin typeface="Gotham Light" panose="02000504020000020004" pitchFamily="2" charset="0"/>
                        </a:rPr>
                        <a:t>n/a</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0743121"/>
                  </a:ext>
                </a:extLst>
              </a:tr>
              <a:tr h="12235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44B0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lumMod val="50000"/>
                              <a:lumOff val="50000"/>
                            </a:schemeClr>
                          </a:solidFill>
                          <a:latin typeface="Gotham Light" panose="02000504020000020004" pitchFamily="2" charset="0"/>
                          <a:cs typeface="Arial" panose="020B0604020202020204" pitchFamily="34" charset="0"/>
                        </a:rPr>
                        <a:t>Implementation</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noProof="0" dirty="0">
                          <a:latin typeface="Gotham Medium" panose="02000504050000020004" pitchFamily="2" charset="0"/>
                        </a:rPr>
                        <a:t>5</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missing release of SQL connection after an effective lifetime</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static Field of type collection</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Close database resources ASAP</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Close outer streams ASAP</a:t>
                      </a:r>
                    </a:p>
                    <a:p>
                      <a:pPr algn="ctr">
                        <a:spcBef>
                          <a:spcPts val="0"/>
                        </a:spcBef>
                        <a:spcAft>
                          <a:spcPts val="400"/>
                        </a:spcAft>
                      </a:pPr>
                      <a:r>
                        <a:rPr lang="en-US" sz="900" b="0" i="0" noProof="0" dirty="0">
                          <a:solidFill>
                            <a:schemeClr val="bg1">
                              <a:lumMod val="50000"/>
                            </a:schemeClr>
                          </a:solidFill>
                          <a:latin typeface="Gotham Light" panose="02000504020000020004" pitchFamily="2" charset="0"/>
                        </a:rPr>
                        <a:t>Avoid leaving open file resources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1</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00294949"/>
                  </a:ext>
                </a:extLst>
              </a:tr>
              <a:tr h="91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CAB1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lumMod val="50000"/>
                              <a:lumOff val="50000"/>
                            </a:schemeClr>
                          </a:solidFill>
                          <a:latin typeface="Gotham Light" panose="02000504020000020004" pitchFamily="2" charset="0"/>
                          <a:cs typeface="Arial" panose="020B0604020202020204" pitchFamily="34" charset="0"/>
                        </a:rPr>
                        <a:t>Accuracy Boost</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algn="ctr"/>
                      <a:r>
                        <a:rPr lang="en-US" sz="900" b="0" i="0" dirty="0">
                          <a:latin typeface="Gotham Thin Regular" pitchFamily="2" charset="77"/>
                        </a:rPr>
                        <a:t>Reused or centralized resource release methods can be identified to boost accuracy of findings.</a:t>
                      </a:r>
                    </a:p>
                    <a:p>
                      <a:pPr algn="ctr"/>
                      <a:endParaRPr lang="en-US" sz="900" b="0" i="0" dirty="0">
                        <a:latin typeface="Gotham Thin Regular" pitchFamily="2" charset="77"/>
                      </a:endParaRPr>
                    </a:p>
                    <a:p>
                      <a:pPr algn="ctr"/>
                      <a:r>
                        <a:rPr lang="en-US" sz="900" b="0" i="0" dirty="0">
                          <a:latin typeface="Gotham Thin Regular" pitchFamily="2" charset="77"/>
                        </a:rPr>
                        <a:t>Use system level to prioritize findings based on number of dependent objects.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2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4704283"/>
                  </a:ext>
                </a:extLst>
              </a:tr>
              <a:tr h="831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cs typeface="Arial" panose="020B0604020202020204" pitchFamily="34" charset="0"/>
                        </a:rPr>
                        <a:t>Context Validation</a:t>
                      </a: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endParaRPr lang="en-US" sz="1200" b="0" i="0" noProof="0" dirty="0">
                        <a:latin typeface="Gotham Light" panose="0200050402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i="0" noProof="0" dirty="0">
                        <a:latin typeface="Gotham Thin Regular" pitchFamily="2" charset="77"/>
                      </a:endParaRPr>
                    </a:p>
                    <a:p>
                      <a:pPr algn="ctr"/>
                      <a:r>
                        <a:rPr lang="en-US" sz="900" b="0" i="0" dirty="0">
                          <a:latin typeface="Gotham Thin Regular" pitchFamily="2" charset="77"/>
                        </a:rPr>
                        <a:t>Understand calls to routines that connect to resources even if method is 2 or more levels removed from original call or in a different language.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2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52814802"/>
                  </a:ext>
                </a:extLst>
              </a:tr>
              <a:tr h="39586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noProof="0" dirty="0">
                          <a:latin typeface="Gotham Medium" panose="02000504050000020004" pitchFamily="2" charset="0"/>
                          <a:cs typeface="Arial" panose="020B0604020202020204" pitchFamily="34" charset="0"/>
                        </a:rPr>
                        <a:t>Total</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noProof="0" dirty="0">
                        <a:latin typeface="Gotham Medium" panose="02000504050000020004" pitchFamily="2" charset="0"/>
                        <a:cs typeface="Arial" panose="020B0604020202020204" pitchFamily="34"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a:r>
                        <a:rPr lang="en-US" sz="1600" b="1" i="0" noProof="0" dirty="0">
                          <a:solidFill>
                            <a:srgbClr val="00988D"/>
                          </a:solidFill>
                          <a:latin typeface="Gotham Bold" panose="02000504050000020004" pitchFamily="2" charset="0"/>
                        </a:rPr>
                        <a:t>15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tcPr>
                </a:tc>
                <a:tc>
                  <a:txBody>
                    <a:bodyPr/>
                    <a:lstStyle/>
                    <a:p>
                      <a:pPr algn="ctr"/>
                      <a:r>
                        <a:rPr lang="en-US" sz="1600" b="1" i="0" noProof="0" dirty="0">
                          <a:solidFill>
                            <a:srgbClr val="C00000"/>
                          </a:solidFill>
                          <a:latin typeface="Gotham Bold" panose="02000504050000020004" pitchFamily="2" charset="0"/>
                        </a:rPr>
                        <a:t>4</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222666563"/>
                  </a:ext>
                </a:extLst>
              </a:tr>
            </a:tbl>
          </a:graphicData>
        </a:graphic>
      </p:graphicFrame>
      <p:pic>
        <p:nvPicPr>
          <p:cNvPr id="41" name="Picture 40">
            <a:extLst>
              <a:ext uri="{FF2B5EF4-FFF2-40B4-BE49-F238E27FC236}">
                <a16:creationId xmlns:a16="http://schemas.microsoft.com/office/drawing/2014/main" id="{710CBA07-66CE-D447-9EEA-4CF6D4D80C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02981" y="2311182"/>
            <a:ext cx="262174" cy="262175"/>
          </a:xfrm>
          <a:prstGeom prst="rect">
            <a:avLst/>
          </a:prstGeom>
        </p:spPr>
      </p:pic>
      <p:pic>
        <p:nvPicPr>
          <p:cNvPr id="47" name="Picture 46">
            <a:extLst>
              <a:ext uri="{FF2B5EF4-FFF2-40B4-BE49-F238E27FC236}">
                <a16:creationId xmlns:a16="http://schemas.microsoft.com/office/drawing/2014/main" id="{18000B32-7077-6B4A-9D29-8F60A05870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3208" y="4383565"/>
            <a:ext cx="299553" cy="299553"/>
          </a:xfrm>
          <a:prstGeom prst="rect">
            <a:avLst/>
          </a:prstGeom>
        </p:spPr>
      </p:pic>
      <p:pic>
        <p:nvPicPr>
          <p:cNvPr id="48" name="Picture 47">
            <a:extLst>
              <a:ext uri="{FF2B5EF4-FFF2-40B4-BE49-F238E27FC236}">
                <a16:creationId xmlns:a16="http://schemas.microsoft.com/office/drawing/2014/main" id="{7B99B3A9-3BF9-6144-B9A6-8C0834533DC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78044" y="3200686"/>
            <a:ext cx="307853" cy="307853"/>
          </a:xfrm>
          <a:prstGeom prst="rect">
            <a:avLst/>
          </a:prstGeom>
        </p:spPr>
      </p:pic>
      <p:pic>
        <p:nvPicPr>
          <p:cNvPr id="49" name="Picture 48">
            <a:extLst>
              <a:ext uri="{FF2B5EF4-FFF2-40B4-BE49-F238E27FC236}">
                <a16:creationId xmlns:a16="http://schemas.microsoft.com/office/drawing/2014/main" id="{EF4B7907-6AE3-C641-9746-1A47754B67F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79435" y="5320279"/>
            <a:ext cx="305305" cy="305305"/>
          </a:xfrm>
          <a:prstGeom prst="rect">
            <a:avLst/>
          </a:prstGeom>
        </p:spPr>
      </p:pic>
      <p:pic>
        <p:nvPicPr>
          <p:cNvPr id="50" name="Picture 49">
            <a:extLst>
              <a:ext uri="{FF2B5EF4-FFF2-40B4-BE49-F238E27FC236}">
                <a16:creationId xmlns:a16="http://schemas.microsoft.com/office/drawing/2014/main" id="{B4594FB2-FD53-3C43-ADDC-7766D1A3AF4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107162" y="1709364"/>
            <a:ext cx="277033" cy="277033"/>
          </a:xfrm>
          <a:prstGeom prst="rect">
            <a:avLst/>
          </a:prstGeom>
        </p:spPr>
      </p:pic>
      <p:pic>
        <p:nvPicPr>
          <p:cNvPr id="51" name="Picture 50">
            <a:extLst>
              <a:ext uri="{FF2B5EF4-FFF2-40B4-BE49-F238E27FC236}">
                <a16:creationId xmlns:a16="http://schemas.microsoft.com/office/drawing/2014/main" id="{95A18188-A01F-A142-8550-CA534C9B84E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949256" y="4354069"/>
            <a:ext cx="274320" cy="274320"/>
          </a:xfrm>
          <a:prstGeom prst="rect">
            <a:avLst/>
          </a:prstGeom>
        </p:spPr>
      </p:pic>
      <p:pic>
        <p:nvPicPr>
          <p:cNvPr id="52" name="Picture 51">
            <a:extLst>
              <a:ext uri="{FF2B5EF4-FFF2-40B4-BE49-F238E27FC236}">
                <a16:creationId xmlns:a16="http://schemas.microsoft.com/office/drawing/2014/main" id="{8E6F6D81-38F6-8440-B627-D601EB8FE58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820008" y="4068679"/>
            <a:ext cx="274320" cy="274320"/>
          </a:xfrm>
          <a:prstGeom prst="rect">
            <a:avLst/>
          </a:prstGeom>
        </p:spPr>
      </p:pic>
      <p:pic>
        <p:nvPicPr>
          <p:cNvPr id="53" name="Picture 52">
            <a:extLst>
              <a:ext uri="{FF2B5EF4-FFF2-40B4-BE49-F238E27FC236}">
                <a16:creationId xmlns:a16="http://schemas.microsoft.com/office/drawing/2014/main" id="{FB174E84-994D-B243-B02E-FFBE1C657DB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949256" y="5360028"/>
            <a:ext cx="274320" cy="274320"/>
          </a:xfrm>
          <a:prstGeom prst="rect">
            <a:avLst/>
          </a:prstGeom>
        </p:spPr>
      </p:pic>
      <p:pic>
        <p:nvPicPr>
          <p:cNvPr id="54" name="Picture 53">
            <a:extLst>
              <a:ext uri="{FF2B5EF4-FFF2-40B4-BE49-F238E27FC236}">
                <a16:creationId xmlns:a16="http://schemas.microsoft.com/office/drawing/2014/main" id="{CD1B4ABF-3070-834C-A0E6-CD21418527C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820008" y="5222868"/>
            <a:ext cx="274320" cy="274320"/>
          </a:xfrm>
          <a:prstGeom prst="rect">
            <a:avLst/>
          </a:prstGeom>
        </p:spPr>
      </p:pic>
    </p:spTree>
    <p:extLst>
      <p:ext uri="{BB962C8B-B14F-4D97-AF65-F5344CB8AC3E}">
        <p14:creationId xmlns:p14="http://schemas.microsoft.com/office/powerpoint/2010/main" val="20841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14717-B1B1-4B76-968C-B4CABCD6B824}"/>
              </a:ext>
            </a:extLst>
          </p:cNvPr>
          <p:cNvSpPr>
            <a:spLocks noGrp="1"/>
          </p:cNvSpPr>
          <p:nvPr>
            <p:ph type="title"/>
          </p:nvPr>
        </p:nvSpPr>
        <p:spPr>
          <a:xfrm>
            <a:off x="192505" y="200981"/>
            <a:ext cx="9198930" cy="518359"/>
          </a:xfrm>
        </p:spPr>
        <p:txBody>
          <a:bodyPr/>
          <a:lstStyle/>
          <a:p>
            <a:r>
              <a:rPr lang="en-US" dirty="0"/>
              <a:t>Depth of Coverage – CWE-1050 </a:t>
            </a:r>
            <a:br>
              <a:rPr lang="en-US" dirty="0"/>
            </a:br>
            <a:r>
              <a:rPr lang="en-US" sz="2000" dirty="0"/>
              <a:t>Excessive Platform Resource Consumption in Loop</a:t>
            </a:r>
            <a:endParaRPr lang="en-IN" dirty="0"/>
          </a:p>
        </p:txBody>
      </p:sp>
      <p:grpSp>
        <p:nvGrpSpPr>
          <p:cNvPr id="4" name="Group 3">
            <a:extLst>
              <a:ext uri="{FF2B5EF4-FFF2-40B4-BE49-F238E27FC236}">
                <a16:creationId xmlns:a16="http://schemas.microsoft.com/office/drawing/2014/main" id="{B8DAB6E3-BDBE-4ADC-8EB0-2ED932959675}"/>
              </a:ext>
            </a:extLst>
          </p:cNvPr>
          <p:cNvGrpSpPr/>
          <p:nvPr/>
        </p:nvGrpSpPr>
        <p:grpSpPr>
          <a:xfrm>
            <a:off x="134264" y="1011821"/>
            <a:ext cx="2667930" cy="5244413"/>
            <a:chOff x="972676" y="1177544"/>
            <a:chExt cx="2400404" cy="5244413"/>
          </a:xfrm>
        </p:grpSpPr>
        <p:sp>
          <p:nvSpPr>
            <p:cNvPr id="5" name="Rounded Rectangle 14">
              <a:extLst>
                <a:ext uri="{FF2B5EF4-FFF2-40B4-BE49-F238E27FC236}">
                  <a16:creationId xmlns:a16="http://schemas.microsoft.com/office/drawing/2014/main" id="{A63AA1D3-C51A-4E05-8C02-8A1552C32B6B}"/>
                </a:ext>
              </a:extLst>
            </p:cNvPr>
            <p:cNvSpPr/>
            <p:nvPr/>
          </p:nvSpPr>
          <p:spPr>
            <a:xfrm>
              <a:off x="972676" y="1177544"/>
              <a:ext cx="2400404" cy="5244413"/>
            </a:xfrm>
            <a:prstGeom prst="roundRect">
              <a:avLst>
                <a:gd name="adj" fmla="val 1173"/>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179E85-4882-44BF-BC61-24CA46728E90}"/>
                </a:ext>
              </a:extLst>
            </p:cNvPr>
            <p:cNvSpPr txBox="1"/>
            <p:nvPr/>
          </p:nvSpPr>
          <p:spPr>
            <a:xfrm>
              <a:off x="1043183" y="1294374"/>
              <a:ext cx="2307413" cy="363415"/>
            </a:xfrm>
            <a:prstGeom prst="rect">
              <a:avLst/>
            </a:prstGeom>
          </p:spPr>
          <p:txBody>
            <a:bodyPr vert="horz" wrap="square" lIns="91440" tIns="45720" rIns="91440" bIns="45720" rtlCol="0" anchor="t">
              <a:noAutofit/>
            </a:bodyPr>
            <a:lstStyle/>
            <a:p>
              <a:r>
                <a:rPr lang="en-US" sz="1400" dirty="0">
                  <a:latin typeface="Gotham Book" panose="02000504050000020004" pitchFamily="2" charset="0"/>
                </a:rPr>
                <a:t>CWE-1050: Excessive Platform Resource Consumption in a Loop</a:t>
              </a:r>
            </a:p>
          </p:txBody>
        </p:sp>
        <p:sp>
          <p:nvSpPr>
            <p:cNvPr id="8" name="TextBox 7">
              <a:extLst>
                <a:ext uri="{FF2B5EF4-FFF2-40B4-BE49-F238E27FC236}">
                  <a16:creationId xmlns:a16="http://schemas.microsoft.com/office/drawing/2014/main" id="{4652D944-3936-45CD-9787-1DF2AA1BF458}"/>
                </a:ext>
              </a:extLst>
            </p:cNvPr>
            <p:cNvSpPr txBox="1"/>
            <p:nvPr/>
          </p:nvSpPr>
          <p:spPr>
            <a:xfrm>
              <a:off x="1043183" y="2197547"/>
              <a:ext cx="2277203" cy="3265517"/>
            </a:xfrm>
            <a:prstGeom prst="rect">
              <a:avLst/>
            </a:prstGeom>
          </p:spPr>
          <p:txBody>
            <a:bodyPr vert="horz" wrap="square" lIns="91440" tIns="45720" rIns="91440" bIns="45720" rtlCol="0" anchor="t">
              <a:noAutofit/>
            </a:bodyPr>
            <a:lstStyle/>
            <a:p>
              <a:r>
                <a:rPr lang="en-US" sz="1100" dirty="0">
                  <a:latin typeface="Gotham Light" panose="02000504020000020004" pitchFamily="2" charset="0"/>
                </a:rPr>
                <a:t>The software has a loop body or loop condition that contains a control element that directly or indirectly consumes resources.  </a:t>
              </a:r>
            </a:p>
            <a:p>
              <a:endParaRPr lang="en-US" sz="1100" dirty="0">
                <a:latin typeface="Gotham Light" panose="02000504020000020004" pitchFamily="2" charset="0"/>
              </a:endParaRPr>
            </a:p>
            <a:p>
              <a:r>
                <a:rPr lang="en-US" sz="1100" dirty="0">
                  <a:latin typeface="Gotham Light" panose="02000504020000020004" pitchFamily="2" charset="0"/>
                </a:rPr>
                <a:t>This issue can make the software perform more slowly. </a:t>
              </a:r>
            </a:p>
            <a:p>
              <a:endParaRPr lang="en-US" sz="1100" dirty="0">
                <a:latin typeface="Gotham Light" panose="02000504020000020004" pitchFamily="2" charset="0"/>
              </a:endParaRPr>
            </a:p>
            <a:p>
              <a:r>
                <a:rPr lang="en-US" sz="1100" dirty="0">
                  <a:latin typeface="Gotham Light" panose="02000504020000020004" pitchFamily="2" charset="0"/>
                </a:rPr>
                <a:t>An attacker can influence the number of iterations in the loop, then the performance problem might allow a </a:t>
              </a:r>
              <a:r>
                <a:rPr lang="en-US" sz="1100" dirty="0">
                  <a:solidFill>
                    <a:srgbClr val="002060"/>
                  </a:solidFill>
                  <a:latin typeface="Gotham Light" panose="02000504020000020004" pitchFamily="2" charset="0"/>
                </a:rPr>
                <a:t>denial of service </a:t>
              </a:r>
              <a:r>
                <a:rPr lang="en-US" sz="1100" dirty="0">
                  <a:latin typeface="Gotham Light" panose="02000504020000020004" pitchFamily="2" charset="0"/>
                </a:rPr>
                <a:t>by consuming more platform resources than intended.</a:t>
              </a:r>
            </a:p>
            <a:p>
              <a:endParaRPr lang="en-US" sz="1100" dirty="0">
                <a:latin typeface="Gotham Light" panose="02000504020000020004" pitchFamily="2" charset="0"/>
              </a:endParaRPr>
            </a:p>
            <a:p>
              <a:r>
                <a:rPr lang="en-US" sz="1100" dirty="0">
                  <a:latin typeface="Gotham Light" panose="02000504020000020004" pitchFamily="2" charset="0"/>
                </a:rPr>
                <a:t>Reference:</a:t>
              </a:r>
            </a:p>
            <a:p>
              <a:endParaRPr lang="en-US" sz="1100" dirty="0">
                <a:latin typeface="Gotham Light" panose="02000504020000020004" pitchFamily="2" charset="0"/>
              </a:endParaRPr>
            </a:p>
            <a:p>
              <a:r>
                <a:rPr lang="en-US" sz="1100" b="1" dirty="0">
                  <a:solidFill>
                    <a:srgbClr val="002060"/>
                  </a:solidFill>
                  <a:latin typeface="Gotham Light" panose="02000504020000020004" pitchFamily="2" charset="0"/>
                </a:rPr>
                <a:t>CISQ rule: ASCPEM-PRF-8</a:t>
              </a:r>
            </a:p>
            <a:p>
              <a:r>
                <a:rPr lang="en-US" sz="1100" b="1" dirty="0">
                  <a:solidFill>
                    <a:srgbClr val="002060"/>
                  </a:solidFill>
                  <a:latin typeface="Gotham Light" panose="02000504020000020004" pitchFamily="2" charset="0"/>
                </a:rPr>
                <a:t>CWE 1050</a:t>
              </a:r>
            </a:p>
            <a:p>
              <a:endParaRPr lang="en-US" sz="1100" dirty="0">
                <a:latin typeface="Gotham Light" panose="02000504020000020004" pitchFamily="2" charset="0"/>
              </a:endParaRPr>
            </a:p>
            <a:p>
              <a:endParaRPr lang="en-US" sz="1100" dirty="0">
                <a:latin typeface="Gotham Light" panose="02000504020000020004" pitchFamily="2" charset="0"/>
              </a:endParaRPr>
            </a:p>
            <a:p>
              <a:endParaRPr lang="en-US" sz="1100" dirty="0">
                <a:latin typeface="Gotham Light" panose="02000504020000020004" pitchFamily="2" charset="0"/>
              </a:endParaRPr>
            </a:p>
            <a:p>
              <a:endParaRPr lang="en-US" sz="1100" dirty="0">
                <a:latin typeface="Gotham Light" panose="02000504020000020004" pitchFamily="2" charset="0"/>
              </a:endParaRPr>
            </a:p>
          </p:txBody>
        </p:sp>
        <p:cxnSp>
          <p:nvCxnSpPr>
            <p:cNvPr id="12" name="Straight Connector 11">
              <a:extLst>
                <a:ext uri="{FF2B5EF4-FFF2-40B4-BE49-F238E27FC236}">
                  <a16:creationId xmlns:a16="http://schemas.microsoft.com/office/drawing/2014/main" id="{2F113FEA-8F7E-404C-9AAF-3BCE1266C109}"/>
                </a:ext>
              </a:extLst>
            </p:cNvPr>
            <p:cNvCxnSpPr>
              <a:cxnSpLocks/>
            </p:cNvCxnSpPr>
            <p:nvPr/>
          </p:nvCxnSpPr>
          <p:spPr>
            <a:xfrm>
              <a:off x="1129078" y="2102597"/>
              <a:ext cx="21057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CC459A1A-0CED-428C-988E-A38B5F5B4686}"/>
              </a:ext>
            </a:extLst>
          </p:cNvPr>
          <p:cNvCxnSpPr>
            <a:cxnSpLocks/>
          </p:cNvCxnSpPr>
          <p:nvPr/>
        </p:nvCxnSpPr>
        <p:spPr>
          <a:xfrm>
            <a:off x="283531" y="4503845"/>
            <a:ext cx="20892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3" name="Table 42">
            <a:extLst>
              <a:ext uri="{FF2B5EF4-FFF2-40B4-BE49-F238E27FC236}">
                <a16:creationId xmlns:a16="http://schemas.microsoft.com/office/drawing/2014/main" id="{4F44AB22-AE7F-E14C-B9F6-3E0A7905DEF0}"/>
              </a:ext>
            </a:extLst>
          </p:cNvPr>
          <p:cNvGraphicFramePr>
            <a:graphicFrameLocks noGrp="1"/>
          </p:cNvGraphicFramePr>
          <p:nvPr>
            <p:extLst>
              <p:ext uri="{D42A27DB-BD31-4B8C-83A1-F6EECF244321}">
                <p14:modId xmlns:p14="http://schemas.microsoft.com/office/powerpoint/2010/main" val="2109698270"/>
              </p:ext>
            </p:extLst>
          </p:nvPr>
        </p:nvGraphicFramePr>
        <p:xfrm>
          <a:off x="2969528" y="1152410"/>
          <a:ext cx="8996330" cy="5074328"/>
        </p:xfrm>
        <a:graphic>
          <a:graphicData uri="http://schemas.openxmlformats.org/drawingml/2006/table">
            <a:tbl>
              <a:tblPr firstRow="1" bandRow="1">
                <a:tableStyleId>{2D5ABB26-0587-4C30-8999-92F81FD0307C}</a:tableStyleId>
              </a:tblPr>
              <a:tblGrid>
                <a:gridCol w="541293">
                  <a:extLst>
                    <a:ext uri="{9D8B030D-6E8A-4147-A177-3AD203B41FA5}">
                      <a16:colId xmlns:a16="http://schemas.microsoft.com/office/drawing/2014/main" val="3365102092"/>
                    </a:ext>
                  </a:extLst>
                </a:gridCol>
                <a:gridCol w="2270844">
                  <a:extLst>
                    <a:ext uri="{9D8B030D-6E8A-4147-A177-3AD203B41FA5}">
                      <a16:colId xmlns:a16="http://schemas.microsoft.com/office/drawing/2014/main" val="1452228447"/>
                    </a:ext>
                  </a:extLst>
                </a:gridCol>
                <a:gridCol w="4368299">
                  <a:extLst>
                    <a:ext uri="{9D8B030D-6E8A-4147-A177-3AD203B41FA5}">
                      <a16:colId xmlns:a16="http://schemas.microsoft.com/office/drawing/2014/main" val="4257482643"/>
                    </a:ext>
                  </a:extLst>
                </a:gridCol>
                <a:gridCol w="1815894">
                  <a:extLst>
                    <a:ext uri="{9D8B030D-6E8A-4147-A177-3AD203B41FA5}">
                      <a16:colId xmlns:a16="http://schemas.microsoft.com/office/drawing/2014/main" val="2095327254"/>
                    </a:ext>
                  </a:extLst>
                </a:gridCol>
              </a:tblGrid>
              <a:tr h="395865">
                <a:tc gridSpan="2">
                  <a:txBody>
                    <a:bodyPr/>
                    <a:lstStyle/>
                    <a:p>
                      <a:pPr algn="ctr"/>
                      <a:r>
                        <a:rPr lang="en-US" sz="1600" b="0" i="0" noProof="0" dirty="0">
                          <a:latin typeface="Gotham Medium" panose="02000504050000020004" pitchFamily="2" charset="0"/>
                        </a:rPr>
                        <a:t>Scenario</a:t>
                      </a:r>
                      <a:endParaRPr lang="en-US" sz="1400" b="0" i="0" noProof="0" dirty="0">
                        <a:latin typeface="Gotham Medium" panose="02000504050000020004" pitchFamily="2" charset="0"/>
                      </a:endParaRPr>
                    </a:p>
                  </a:txBody>
                  <a:tcPr anchor="b">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noFill/>
                  </a:tcPr>
                </a:tc>
                <a:tc hMerge="1">
                  <a:txBody>
                    <a:bodyPr/>
                    <a:lstStyle/>
                    <a:p>
                      <a:pPr algn="ctr"/>
                      <a:endParaRPr lang="en-US" sz="1400" b="0" i="0" noProof="0" dirty="0">
                        <a:latin typeface="Gotham Medium" panose="02000504050000020004" pitchFamily="2" charset="0"/>
                      </a:endParaRPr>
                    </a:p>
                  </a:txBody>
                  <a:tcPr anchor="b">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CAST</a:t>
                      </a:r>
                    </a:p>
                  </a:txBody>
                  <a:tcPr anchor="b">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SonarQube</a:t>
                      </a:r>
                    </a:p>
                  </a:txBody>
                  <a:tcPr anchor="b">
                    <a:lnL w="6350" cap="flat" cmpd="sng" algn="ctr">
                      <a:solidFill>
                        <a:schemeClr val="bg1">
                          <a:lumMod val="75000"/>
                        </a:schemeClr>
                      </a:solidFill>
                      <a:prstDash val="solid"/>
                      <a:round/>
                      <a:headEnd type="none" w="med" len="med"/>
                      <a:tailEnd type="none" w="med" len="med"/>
                    </a:lnL>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41000268"/>
                  </a:ext>
                </a:extLst>
              </a:tr>
              <a:tr h="557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noProof="0" dirty="0">
                        <a:solidFill>
                          <a:schemeClr val="bg1"/>
                        </a:solidFill>
                        <a:latin typeface="Gotham Light" panose="02000504020000020004" pitchFamily="2"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197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rPr>
                        <a:t>Technology</a:t>
                      </a:r>
                      <a:endParaRPr lang="en-IN" sz="1200" b="0" i="0" noProof="0" dirty="0">
                        <a:solidFill>
                          <a:schemeClr val="tx1">
                            <a:lumMod val="50000"/>
                            <a:lumOff val="50000"/>
                          </a:schemeClr>
                        </a:solidFill>
                        <a:latin typeface="Gotham Light" panose="02000504020000020004" pitchFamily="2" charset="0"/>
                      </a:endParaRP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a:r>
                        <a:rPr lang="en-US" sz="1600" b="0" i="0" noProof="0" dirty="0">
                          <a:latin typeface="Gotham Medium" panose="02000504050000020004" pitchFamily="2" charset="0"/>
                        </a:rPr>
                        <a:t>12</a:t>
                      </a:r>
                    </a:p>
                    <a:p>
                      <a:pPr algn="ctr"/>
                      <a:r>
                        <a:rPr lang="en-US" sz="900" b="0" i="0" dirty="0">
                          <a:latin typeface="Gotham Thin Regular" pitchFamily="2" charset="77"/>
                        </a:rPr>
                        <a:t>C#, VB, JEE, Python, COBOL, Siebel, Swift, Objective-C, PHP, EGL, SQL, HTML5, JavaScript ABAP</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4</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8698194"/>
                  </a:ext>
                </a:extLst>
              </a:tr>
              <a:tr h="597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4572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cs typeface="Arial" panose="020B0604020202020204" pitchFamily="34" charset="0"/>
                        </a:rPr>
                        <a:t>Framework</a:t>
                      </a: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noProof="0" dirty="0">
                          <a:latin typeface="Gotham Medium" panose="02000504050000020004" pitchFamily="2" charset="0"/>
                        </a:rPr>
                        <a:t>2</a:t>
                      </a:r>
                    </a:p>
                    <a:p>
                      <a:pPr algn="ctr"/>
                      <a:r>
                        <a:rPr lang="en-US" sz="900" b="0" i="0" dirty="0" err="1">
                          <a:latin typeface="Gotham Thin Regular" pitchFamily="2" charset="77"/>
                        </a:rPr>
                        <a:t>nodeJS</a:t>
                      </a:r>
                      <a:r>
                        <a:rPr lang="en-US" sz="900" b="0" i="0" dirty="0">
                          <a:latin typeface="Gotham Thin Regular" pitchFamily="2" charset="77"/>
                        </a:rPr>
                        <a:t>, AngularJS</a:t>
                      </a:r>
                      <a:endParaRPr lang="en-US" sz="900" b="0" i="0" noProof="0" dirty="0">
                        <a:latin typeface="Gotham Light" panose="02000504020000020004" pitchFamily="2"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6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0743121"/>
                  </a:ext>
                </a:extLst>
              </a:tr>
              <a:tr h="12235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44B0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lumMod val="50000"/>
                              <a:lumOff val="50000"/>
                            </a:schemeClr>
                          </a:solidFill>
                          <a:latin typeface="Gotham Light" panose="02000504020000020004" pitchFamily="2" charset="0"/>
                          <a:cs typeface="Arial" panose="020B0604020202020204" pitchFamily="34" charset="0"/>
                        </a:rPr>
                        <a:t>Implementation</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noProof="0" dirty="0">
                          <a:latin typeface="Gotham Medium" panose="02000504050000020004" pitchFamily="2" charset="0"/>
                        </a:rPr>
                        <a:t>14</a:t>
                      </a:r>
                    </a:p>
                    <a:p>
                      <a:pPr algn="ctr"/>
                      <a:r>
                        <a:rPr lang="en-US" sz="900" b="0" i="0" dirty="0">
                          <a:solidFill>
                            <a:schemeClr val="tx1">
                              <a:lumMod val="85000"/>
                              <a:lumOff val="15000"/>
                            </a:schemeClr>
                          </a:solidFill>
                          <a:latin typeface="Gotham Thin Regular" pitchFamily="2" charset="77"/>
                        </a:rPr>
                        <a:t>Avoid String Concatenation in Loops</a:t>
                      </a:r>
                    </a:p>
                    <a:p>
                      <a:pPr algn="ctr"/>
                      <a:endParaRPr lang="en-US" sz="600" b="0" i="0" dirty="0">
                        <a:solidFill>
                          <a:schemeClr val="tx1">
                            <a:lumMod val="85000"/>
                            <a:lumOff val="15000"/>
                          </a:schemeClr>
                        </a:solidFill>
                        <a:latin typeface="Gotham Thin Regular" pitchFamily="2" charset="77"/>
                      </a:endParaRPr>
                    </a:p>
                    <a:p>
                      <a:pPr algn="ctr"/>
                      <a:r>
                        <a:rPr lang="en-US" sz="900" b="0" i="0" dirty="0">
                          <a:solidFill>
                            <a:schemeClr val="tx1">
                              <a:lumMod val="85000"/>
                              <a:lumOff val="15000"/>
                            </a:schemeClr>
                          </a:solidFill>
                          <a:latin typeface="Gotham Thin Regular" pitchFamily="2" charset="77"/>
                        </a:rPr>
                        <a:t>Avoid method invocation in loop termination expression</a:t>
                      </a:r>
                    </a:p>
                    <a:p>
                      <a:pPr algn="ctr"/>
                      <a:endParaRPr lang="en-US" sz="400" b="0" i="0" dirty="0">
                        <a:solidFill>
                          <a:schemeClr val="tx1">
                            <a:lumMod val="85000"/>
                            <a:lumOff val="15000"/>
                          </a:schemeClr>
                        </a:solidFill>
                        <a:latin typeface="Gotham Thin Regular" pitchFamily="2" charset="77"/>
                      </a:endParaRPr>
                    </a:p>
                    <a:p>
                      <a:pPr algn="ctr"/>
                      <a:r>
                        <a:rPr lang="en-US" sz="900" b="0" i="0" dirty="0">
                          <a:solidFill>
                            <a:schemeClr val="tx1">
                              <a:lumMod val="85000"/>
                              <a:lumOff val="15000"/>
                            </a:schemeClr>
                          </a:solidFill>
                          <a:latin typeface="Gotham Thin Regular" pitchFamily="2" charset="77"/>
                        </a:rPr>
                        <a:t>Avoid the use of </a:t>
                      </a:r>
                      <a:r>
                        <a:rPr lang="en-US" sz="900" b="0" i="0" dirty="0" err="1">
                          <a:solidFill>
                            <a:schemeClr val="tx1">
                              <a:lumMod val="85000"/>
                              <a:lumOff val="15000"/>
                            </a:schemeClr>
                          </a:solidFill>
                          <a:latin typeface="Gotham Thin Regular" pitchFamily="2" charset="77"/>
                        </a:rPr>
                        <a:t>InstanceOf</a:t>
                      </a:r>
                      <a:r>
                        <a:rPr lang="en-US" sz="900" b="0" i="0" dirty="0">
                          <a:solidFill>
                            <a:schemeClr val="tx1">
                              <a:lumMod val="85000"/>
                              <a:lumOff val="15000"/>
                            </a:schemeClr>
                          </a:solidFill>
                          <a:latin typeface="Gotham Thin Regular" pitchFamily="2" charset="77"/>
                        </a:rPr>
                        <a:t> inside loops</a:t>
                      </a:r>
                    </a:p>
                    <a:p>
                      <a:pPr algn="ctr"/>
                      <a:endParaRPr lang="en-US" sz="500" b="0" i="0" dirty="0">
                        <a:solidFill>
                          <a:schemeClr val="tx1">
                            <a:lumMod val="85000"/>
                            <a:lumOff val="15000"/>
                          </a:schemeClr>
                        </a:solidFill>
                        <a:latin typeface="Gotham Thin Regular" pitchFamily="2" charset="77"/>
                      </a:endParaRPr>
                    </a:p>
                    <a:p>
                      <a:pPr algn="ctr"/>
                      <a:r>
                        <a:rPr lang="en-US" sz="900" b="0" i="0" dirty="0">
                          <a:solidFill>
                            <a:schemeClr val="tx1">
                              <a:lumMod val="85000"/>
                              <a:lumOff val="15000"/>
                            </a:schemeClr>
                          </a:solidFill>
                          <a:latin typeface="Gotham Thin Regular" pitchFamily="2" charset="77"/>
                        </a:rPr>
                        <a:t>Avoid instantiations inside loops</a:t>
                      </a:r>
                    </a:p>
                    <a:p>
                      <a:pPr algn="ctr"/>
                      <a:endParaRPr lang="en-US" sz="500" b="0" i="0" dirty="0">
                        <a:solidFill>
                          <a:schemeClr val="tx1">
                            <a:lumMod val="85000"/>
                            <a:lumOff val="15000"/>
                          </a:schemeClr>
                        </a:solidFill>
                        <a:latin typeface="Gotham Thin Regular" pitchFamily="2" charset="77"/>
                      </a:endParaRPr>
                    </a:p>
                    <a:p>
                      <a:pPr algn="ctr"/>
                      <a:r>
                        <a:rPr lang="en-US" sz="900" b="0" i="0" dirty="0">
                          <a:solidFill>
                            <a:schemeClr val="tx1">
                              <a:lumMod val="85000"/>
                              <a:lumOff val="15000"/>
                            </a:schemeClr>
                          </a:solidFill>
                          <a:latin typeface="Gotham Thin Regular" pitchFamily="2" charset="77"/>
                        </a:rPr>
                        <a:t>…and 10 more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r>
                        <a:rPr lang="en-US" sz="1600" b="0" i="0" noProof="0" dirty="0">
                          <a:latin typeface="Gotham Medium" panose="02000504050000020004" pitchFamily="2" charset="0"/>
                        </a:rPr>
                        <a:t>1</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00294949"/>
                  </a:ext>
                </a:extLst>
              </a:tr>
              <a:tr h="91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CAB1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lumMod val="50000"/>
                              <a:lumOff val="50000"/>
                            </a:schemeClr>
                          </a:solidFill>
                          <a:latin typeface="Gotham Light" panose="02000504020000020004" pitchFamily="2" charset="0"/>
                          <a:cs typeface="Arial" panose="020B0604020202020204" pitchFamily="34" charset="0"/>
                        </a:rPr>
                        <a:t>Accuracy Boost</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noProof="0" dirty="0">
                        <a:latin typeface="Gotham Light" panose="02000504020000020004" pitchFamily="2" charset="0"/>
                        <a:cs typeface="Arial" panose="020B0604020202020204" pitchFamily="34" charset="0"/>
                      </a:endParaRPr>
                    </a:p>
                    <a:p>
                      <a:pPr algn="ctr"/>
                      <a:r>
                        <a:rPr lang="en-US" sz="900" b="0" i="0" dirty="0">
                          <a:latin typeface="Gotham Thin Regular" pitchFamily="2" charset="77"/>
                        </a:rPr>
                        <a:t>Use system level analysis to prioritize findings based on number of dependent objects.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2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4704283"/>
                  </a:ext>
                </a:extLst>
              </a:tr>
              <a:tr h="831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noProof="0" dirty="0">
                        <a:solidFill>
                          <a:schemeClr val="bg1"/>
                        </a:solidFill>
                        <a:latin typeface="Gotham Light" panose="02000504020000020004" pitchFamily="2"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noProof="0" dirty="0">
                          <a:solidFill>
                            <a:schemeClr val="tx1">
                              <a:lumMod val="50000"/>
                              <a:lumOff val="50000"/>
                            </a:schemeClr>
                          </a:solidFill>
                          <a:latin typeface="Gotham Light" panose="02000504020000020004" pitchFamily="2" charset="0"/>
                          <a:cs typeface="Arial" panose="020B0604020202020204" pitchFamily="34" charset="0"/>
                        </a:rPr>
                        <a:t>Context Validation</a:t>
                      </a: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endParaRPr lang="en-US" sz="1200" b="0" i="0" noProof="0" dirty="0">
                        <a:latin typeface="Gotham Light" panose="0200050402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i="0" noProof="0" dirty="0">
                        <a:latin typeface="Gotham Thin Regular" pitchFamily="2" charset="77"/>
                      </a:endParaRPr>
                    </a:p>
                    <a:p>
                      <a:pPr algn="ctr"/>
                      <a:r>
                        <a:rPr lang="en-US" sz="900" b="0" i="0" dirty="0">
                          <a:latin typeface="Gotham Thin Regular" pitchFamily="2" charset="77"/>
                        </a:rPr>
                        <a:t>Understand calls to routines that connect to resources even if method is 2 or more levels removed from original call or in a different language.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a:endParaRPr lang="en-US" sz="1200" b="0" i="0" noProof="0" dirty="0">
                        <a:latin typeface="Gotham Light" panose="02000504020000020004" pitchFamily="2" charset="0"/>
                      </a:endParaRP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52814802"/>
                  </a:ext>
                </a:extLst>
              </a:tr>
              <a:tr h="39586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noProof="0" dirty="0">
                          <a:latin typeface="Gotham Medium" panose="02000504050000020004" pitchFamily="2" charset="0"/>
                          <a:cs typeface="Arial" panose="020B0604020202020204" pitchFamily="34" charset="0"/>
                        </a:rPr>
                        <a:t>Total</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noProof="0" dirty="0">
                        <a:latin typeface="Gotham Medium" panose="02000504050000020004" pitchFamily="2" charset="0"/>
                        <a:cs typeface="Arial" panose="020B0604020202020204" pitchFamily="34"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a:r>
                        <a:rPr lang="en-US" sz="1600" b="1" i="0" noProof="0" dirty="0">
                          <a:solidFill>
                            <a:srgbClr val="00988D"/>
                          </a:solidFill>
                          <a:latin typeface="Gotham Bold" panose="02000504050000020004" pitchFamily="2" charset="0"/>
                        </a:rPr>
                        <a:t>28</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tcPr>
                </a:tc>
                <a:tc>
                  <a:txBody>
                    <a:bodyPr/>
                    <a:lstStyle/>
                    <a:p>
                      <a:pPr algn="ctr"/>
                      <a:r>
                        <a:rPr lang="en-US" sz="1600" b="1" i="0" noProof="0" dirty="0">
                          <a:solidFill>
                            <a:srgbClr val="C00000"/>
                          </a:solidFill>
                          <a:latin typeface="Gotham Bold" panose="02000504050000020004" pitchFamily="2" charset="0"/>
                        </a:rPr>
                        <a:t>5</a:t>
                      </a:r>
                    </a:p>
                  </a:txBody>
                  <a:tcPr anchor="ctr">
                    <a:lnL w="6350" cap="flat" cmpd="sng" algn="ctr">
                      <a:solidFill>
                        <a:schemeClr val="bg1">
                          <a:lumMod val="7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222666563"/>
                  </a:ext>
                </a:extLst>
              </a:tr>
            </a:tbl>
          </a:graphicData>
        </a:graphic>
      </p:graphicFrame>
      <p:pic>
        <p:nvPicPr>
          <p:cNvPr id="44" name="Picture 43">
            <a:extLst>
              <a:ext uri="{FF2B5EF4-FFF2-40B4-BE49-F238E27FC236}">
                <a16:creationId xmlns:a16="http://schemas.microsoft.com/office/drawing/2014/main" id="{CC0C345B-819F-8947-B8BA-959E8BAC75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02981" y="2311182"/>
            <a:ext cx="262174" cy="262175"/>
          </a:xfrm>
          <a:prstGeom prst="rect">
            <a:avLst/>
          </a:prstGeom>
        </p:spPr>
      </p:pic>
      <p:pic>
        <p:nvPicPr>
          <p:cNvPr id="45" name="Picture 44">
            <a:extLst>
              <a:ext uri="{FF2B5EF4-FFF2-40B4-BE49-F238E27FC236}">
                <a16:creationId xmlns:a16="http://schemas.microsoft.com/office/drawing/2014/main" id="{D4C3B343-A04B-CF48-82C7-9BFEFB8C1E7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3208" y="4383565"/>
            <a:ext cx="299553" cy="299553"/>
          </a:xfrm>
          <a:prstGeom prst="rect">
            <a:avLst/>
          </a:prstGeom>
        </p:spPr>
      </p:pic>
      <p:pic>
        <p:nvPicPr>
          <p:cNvPr id="46" name="Picture 45">
            <a:extLst>
              <a:ext uri="{FF2B5EF4-FFF2-40B4-BE49-F238E27FC236}">
                <a16:creationId xmlns:a16="http://schemas.microsoft.com/office/drawing/2014/main" id="{1BC1DE1D-D90C-7940-B0C9-5C4A505DAA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78044" y="3200686"/>
            <a:ext cx="307853" cy="307853"/>
          </a:xfrm>
          <a:prstGeom prst="rect">
            <a:avLst/>
          </a:prstGeom>
        </p:spPr>
      </p:pic>
      <p:pic>
        <p:nvPicPr>
          <p:cNvPr id="47" name="Picture 46">
            <a:extLst>
              <a:ext uri="{FF2B5EF4-FFF2-40B4-BE49-F238E27FC236}">
                <a16:creationId xmlns:a16="http://schemas.microsoft.com/office/drawing/2014/main" id="{E4AA0EE0-4BD4-FD46-A5F7-FBEA48DC16C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79435" y="5320279"/>
            <a:ext cx="305305" cy="305305"/>
          </a:xfrm>
          <a:prstGeom prst="rect">
            <a:avLst/>
          </a:prstGeom>
        </p:spPr>
      </p:pic>
      <p:pic>
        <p:nvPicPr>
          <p:cNvPr id="48" name="Picture 47">
            <a:extLst>
              <a:ext uri="{FF2B5EF4-FFF2-40B4-BE49-F238E27FC236}">
                <a16:creationId xmlns:a16="http://schemas.microsoft.com/office/drawing/2014/main" id="{02AC0E91-958D-E04E-89A0-785439A7AF7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107162" y="1709364"/>
            <a:ext cx="277033" cy="277033"/>
          </a:xfrm>
          <a:prstGeom prst="rect">
            <a:avLst/>
          </a:prstGeom>
        </p:spPr>
      </p:pic>
      <p:pic>
        <p:nvPicPr>
          <p:cNvPr id="49" name="Picture 48">
            <a:extLst>
              <a:ext uri="{FF2B5EF4-FFF2-40B4-BE49-F238E27FC236}">
                <a16:creationId xmlns:a16="http://schemas.microsoft.com/office/drawing/2014/main" id="{90DB585F-4265-2449-8409-EF293AF01E3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929592" y="4354069"/>
            <a:ext cx="274320" cy="274320"/>
          </a:xfrm>
          <a:prstGeom prst="rect">
            <a:avLst/>
          </a:prstGeom>
        </p:spPr>
      </p:pic>
      <p:pic>
        <p:nvPicPr>
          <p:cNvPr id="50" name="Picture 49">
            <a:extLst>
              <a:ext uri="{FF2B5EF4-FFF2-40B4-BE49-F238E27FC236}">
                <a16:creationId xmlns:a16="http://schemas.microsoft.com/office/drawing/2014/main" id="{FDAF4F49-C5C7-6742-B7B3-DA7A30BDDD9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839672" y="4259021"/>
            <a:ext cx="274320" cy="274320"/>
          </a:xfrm>
          <a:prstGeom prst="rect">
            <a:avLst/>
          </a:prstGeom>
        </p:spPr>
      </p:pic>
      <p:pic>
        <p:nvPicPr>
          <p:cNvPr id="51" name="Picture 50">
            <a:extLst>
              <a:ext uri="{FF2B5EF4-FFF2-40B4-BE49-F238E27FC236}">
                <a16:creationId xmlns:a16="http://schemas.microsoft.com/office/drawing/2014/main" id="{77237F71-9C1F-1D4E-9A56-D4BF3FB67C0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929592" y="5360028"/>
            <a:ext cx="274320" cy="274320"/>
          </a:xfrm>
          <a:prstGeom prst="rect">
            <a:avLst/>
          </a:prstGeom>
        </p:spPr>
      </p:pic>
      <p:pic>
        <p:nvPicPr>
          <p:cNvPr id="52" name="Picture 51">
            <a:extLst>
              <a:ext uri="{FF2B5EF4-FFF2-40B4-BE49-F238E27FC236}">
                <a16:creationId xmlns:a16="http://schemas.microsoft.com/office/drawing/2014/main" id="{A68F5C8B-0FC3-4444-B18E-413A87FFFA2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820008" y="5163875"/>
            <a:ext cx="274320" cy="274320"/>
          </a:xfrm>
          <a:prstGeom prst="rect">
            <a:avLst/>
          </a:prstGeom>
        </p:spPr>
      </p:pic>
      <p:pic>
        <p:nvPicPr>
          <p:cNvPr id="53" name="Picture 52">
            <a:extLst>
              <a:ext uri="{FF2B5EF4-FFF2-40B4-BE49-F238E27FC236}">
                <a16:creationId xmlns:a16="http://schemas.microsoft.com/office/drawing/2014/main" id="{97E7898E-FACF-0142-B804-AAFDEA05BA0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929592" y="2311182"/>
            <a:ext cx="274320" cy="274320"/>
          </a:xfrm>
          <a:prstGeom prst="rect">
            <a:avLst/>
          </a:prstGeom>
        </p:spPr>
      </p:pic>
    </p:spTree>
    <p:extLst>
      <p:ext uri="{BB962C8B-B14F-4D97-AF65-F5344CB8AC3E}">
        <p14:creationId xmlns:p14="http://schemas.microsoft.com/office/powerpoint/2010/main" val="33282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44CC68-0AA7-FA4F-8366-25E1990D5616}"/>
              </a:ext>
            </a:extLst>
          </p:cNvPr>
          <p:cNvSpPr>
            <a:spLocks noGrp="1"/>
          </p:cNvSpPr>
          <p:nvPr>
            <p:ph type="title"/>
          </p:nvPr>
        </p:nvSpPr>
        <p:spPr>
          <a:xfrm>
            <a:off x="353262" y="187589"/>
            <a:ext cx="8756784" cy="518359"/>
          </a:xfrm>
        </p:spPr>
        <p:txBody>
          <a:bodyPr/>
          <a:lstStyle/>
          <a:p>
            <a:r>
              <a:rPr lang="en-US" dirty="0"/>
              <a:t>CAST AIP’s Depth and Breadth of Analysis is Orders of Magnitude Greater</a:t>
            </a:r>
          </a:p>
        </p:txBody>
      </p:sp>
      <p:sp>
        <p:nvSpPr>
          <p:cNvPr id="5" name="Round Same Side Corner Rectangle 4">
            <a:extLst>
              <a:ext uri="{FF2B5EF4-FFF2-40B4-BE49-F238E27FC236}">
                <a16:creationId xmlns:a16="http://schemas.microsoft.com/office/drawing/2014/main" id="{9CDC7589-0640-4C49-9325-DD0D2757F32B}"/>
              </a:ext>
            </a:extLst>
          </p:cNvPr>
          <p:cNvSpPr/>
          <p:nvPr/>
        </p:nvSpPr>
        <p:spPr>
          <a:xfrm>
            <a:off x="9179299" y="2195865"/>
            <a:ext cx="2926080" cy="4133680"/>
          </a:xfrm>
          <a:prstGeom prst="round2SameRect">
            <a:avLst>
              <a:gd name="adj1" fmla="val 4183"/>
              <a:gd name="adj2" fmla="val 0"/>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bg1">
                  <a:lumMod val="50000"/>
                </a:schemeClr>
              </a:solidFill>
            </a:endParaRPr>
          </a:p>
        </p:txBody>
      </p:sp>
      <p:sp>
        <p:nvSpPr>
          <p:cNvPr id="6" name="Round Same Side Corner Rectangle 5">
            <a:extLst>
              <a:ext uri="{FF2B5EF4-FFF2-40B4-BE49-F238E27FC236}">
                <a16:creationId xmlns:a16="http://schemas.microsoft.com/office/drawing/2014/main" id="{CA41D7CE-6E49-6B45-9458-767AA9CB2968}"/>
              </a:ext>
            </a:extLst>
          </p:cNvPr>
          <p:cNvSpPr/>
          <p:nvPr/>
        </p:nvSpPr>
        <p:spPr>
          <a:xfrm>
            <a:off x="9179299" y="2196924"/>
            <a:ext cx="2926080" cy="345138"/>
          </a:xfrm>
          <a:prstGeom prst="round2SameRect">
            <a:avLst>
              <a:gd name="adj1" fmla="val 28058"/>
              <a:gd name="adj2" fmla="val 0"/>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Gotham Book" panose="02000504050000020004" pitchFamily="2" charset="0"/>
              </a:rPr>
              <a:t>Maintainability</a:t>
            </a:r>
          </a:p>
        </p:txBody>
      </p:sp>
      <p:sp>
        <p:nvSpPr>
          <p:cNvPr id="8" name="Round Same Side Corner Rectangle 7">
            <a:extLst>
              <a:ext uri="{FF2B5EF4-FFF2-40B4-BE49-F238E27FC236}">
                <a16:creationId xmlns:a16="http://schemas.microsoft.com/office/drawing/2014/main" id="{A1377D0B-94FE-794D-876D-326D3C034CCA}"/>
              </a:ext>
            </a:extLst>
          </p:cNvPr>
          <p:cNvSpPr/>
          <p:nvPr/>
        </p:nvSpPr>
        <p:spPr>
          <a:xfrm>
            <a:off x="3149605" y="2195865"/>
            <a:ext cx="2926080" cy="4133680"/>
          </a:xfrm>
          <a:prstGeom prst="round2SameRect">
            <a:avLst>
              <a:gd name="adj1" fmla="val 4183"/>
              <a:gd name="adj2" fmla="val 0"/>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bg1">
                  <a:lumMod val="50000"/>
                </a:schemeClr>
              </a:solidFill>
            </a:endParaRPr>
          </a:p>
        </p:txBody>
      </p:sp>
      <p:sp>
        <p:nvSpPr>
          <p:cNvPr id="9" name="Round Same Side Corner Rectangle 8">
            <a:extLst>
              <a:ext uri="{FF2B5EF4-FFF2-40B4-BE49-F238E27FC236}">
                <a16:creationId xmlns:a16="http://schemas.microsoft.com/office/drawing/2014/main" id="{1D5A821C-5703-A949-B971-95A91A077F02}"/>
              </a:ext>
            </a:extLst>
          </p:cNvPr>
          <p:cNvSpPr/>
          <p:nvPr/>
        </p:nvSpPr>
        <p:spPr>
          <a:xfrm>
            <a:off x="3149605" y="2196924"/>
            <a:ext cx="2926080" cy="345138"/>
          </a:xfrm>
          <a:prstGeom prst="round2SameRect">
            <a:avLst>
              <a:gd name="adj1" fmla="val 28058"/>
              <a:gd name="adj2" fmla="val 0"/>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Gotham Book" panose="02000504050000020004" pitchFamily="2" charset="0"/>
              </a:rPr>
              <a:t>Reliability</a:t>
            </a:r>
          </a:p>
        </p:txBody>
      </p:sp>
      <p:sp>
        <p:nvSpPr>
          <p:cNvPr id="11" name="Round Same Side Corner Rectangle 10">
            <a:extLst>
              <a:ext uri="{FF2B5EF4-FFF2-40B4-BE49-F238E27FC236}">
                <a16:creationId xmlns:a16="http://schemas.microsoft.com/office/drawing/2014/main" id="{DDBB1D03-FEEE-3F41-9CFE-A37E26BE07B6}"/>
              </a:ext>
            </a:extLst>
          </p:cNvPr>
          <p:cNvSpPr/>
          <p:nvPr/>
        </p:nvSpPr>
        <p:spPr>
          <a:xfrm>
            <a:off x="6151081" y="2195865"/>
            <a:ext cx="2926080" cy="4133680"/>
          </a:xfrm>
          <a:prstGeom prst="round2SameRect">
            <a:avLst>
              <a:gd name="adj1" fmla="val 4183"/>
              <a:gd name="adj2" fmla="val 0"/>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bg1">
                  <a:lumMod val="50000"/>
                </a:schemeClr>
              </a:solidFill>
            </a:endParaRPr>
          </a:p>
        </p:txBody>
      </p:sp>
      <p:sp>
        <p:nvSpPr>
          <p:cNvPr id="12" name="Round Same Side Corner Rectangle 11">
            <a:extLst>
              <a:ext uri="{FF2B5EF4-FFF2-40B4-BE49-F238E27FC236}">
                <a16:creationId xmlns:a16="http://schemas.microsoft.com/office/drawing/2014/main" id="{EB679046-A7CC-724C-8162-257C9DA98B25}"/>
              </a:ext>
            </a:extLst>
          </p:cNvPr>
          <p:cNvSpPr/>
          <p:nvPr/>
        </p:nvSpPr>
        <p:spPr>
          <a:xfrm>
            <a:off x="6151081" y="2196924"/>
            <a:ext cx="2926080" cy="345138"/>
          </a:xfrm>
          <a:prstGeom prst="round2SameRect">
            <a:avLst>
              <a:gd name="adj1" fmla="val 28058"/>
              <a:gd name="adj2" fmla="val 0"/>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Gotham Book" panose="02000504050000020004" pitchFamily="2" charset="0"/>
              </a:rPr>
              <a:t>Performance Efficiency</a:t>
            </a:r>
          </a:p>
        </p:txBody>
      </p:sp>
      <p:sp>
        <p:nvSpPr>
          <p:cNvPr id="14" name="Round Same Side Corner Rectangle 13">
            <a:extLst>
              <a:ext uri="{FF2B5EF4-FFF2-40B4-BE49-F238E27FC236}">
                <a16:creationId xmlns:a16="http://schemas.microsoft.com/office/drawing/2014/main" id="{621B610A-F819-0B45-9393-B9D5A25633DD}"/>
              </a:ext>
            </a:extLst>
          </p:cNvPr>
          <p:cNvSpPr/>
          <p:nvPr/>
        </p:nvSpPr>
        <p:spPr>
          <a:xfrm>
            <a:off x="121991" y="2195866"/>
            <a:ext cx="2926080" cy="4133681"/>
          </a:xfrm>
          <a:prstGeom prst="round2SameRect">
            <a:avLst>
              <a:gd name="adj1" fmla="val 4183"/>
              <a:gd name="adj2" fmla="val 0"/>
            </a:avLst>
          </a:prstGeom>
          <a:solidFill>
            <a:schemeClr val="bg1"/>
          </a:solidFill>
          <a:ln w="63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bg1">
                  <a:lumMod val="50000"/>
                </a:schemeClr>
              </a:solidFill>
            </a:endParaRPr>
          </a:p>
        </p:txBody>
      </p:sp>
      <p:sp>
        <p:nvSpPr>
          <p:cNvPr id="15" name="Round Same Side Corner Rectangle 14">
            <a:extLst>
              <a:ext uri="{FF2B5EF4-FFF2-40B4-BE49-F238E27FC236}">
                <a16:creationId xmlns:a16="http://schemas.microsoft.com/office/drawing/2014/main" id="{102DC029-8278-6745-BCF3-18B30BC86A09}"/>
              </a:ext>
            </a:extLst>
          </p:cNvPr>
          <p:cNvSpPr/>
          <p:nvPr/>
        </p:nvSpPr>
        <p:spPr>
          <a:xfrm>
            <a:off x="121991" y="2196925"/>
            <a:ext cx="2926080" cy="345138"/>
          </a:xfrm>
          <a:prstGeom prst="round2SameRect">
            <a:avLst>
              <a:gd name="adj1" fmla="val 28058"/>
              <a:gd name="adj2" fmla="val 0"/>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Gotham Book" panose="02000504050000020004" pitchFamily="2" charset="0"/>
              </a:rPr>
              <a:t>Security</a:t>
            </a:r>
          </a:p>
        </p:txBody>
      </p:sp>
      <p:sp>
        <p:nvSpPr>
          <p:cNvPr id="16" name="Oval 15">
            <a:extLst>
              <a:ext uri="{FF2B5EF4-FFF2-40B4-BE49-F238E27FC236}">
                <a16:creationId xmlns:a16="http://schemas.microsoft.com/office/drawing/2014/main" id="{414BF327-C5BD-7748-AE44-ED7C4F21D1C3}"/>
              </a:ext>
            </a:extLst>
          </p:cNvPr>
          <p:cNvSpPr/>
          <p:nvPr/>
        </p:nvSpPr>
        <p:spPr>
          <a:xfrm>
            <a:off x="311445" y="4023870"/>
            <a:ext cx="1837989" cy="1837989"/>
          </a:xfrm>
          <a:prstGeom prst="ellipse">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Gotham Book" panose="02000504050000020004" pitchFamily="2" charset="0"/>
              </a:rPr>
              <a:t>'00s</a:t>
            </a:r>
          </a:p>
        </p:txBody>
      </p:sp>
      <p:sp>
        <p:nvSpPr>
          <p:cNvPr id="17" name="Oval 16">
            <a:extLst>
              <a:ext uri="{FF2B5EF4-FFF2-40B4-BE49-F238E27FC236}">
                <a16:creationId xmlns:a16="http://schemas.microsoft.com/office/drawing/2014/main" id="{088D8526-4EF7-244B-A055-4D8565546728}"/>
              </a:ext>
            </a:extLst>
          </p:cNvPr>
          <p:cNvSpPr/>
          <p:nvPr/>
        </p:nvSpPr>
        <p:spPr>
          <a:xfrm>
            <a:off x="1831682" y="5250315"/>
            <a:ext cx="612159" cy="612159"/>
          </a:xfrm>
          <a:prstGeom prst="ellipse">
            <a:avLst/>
          </a:prstGeom>
          <a:solidFill>
            <a:schemeClr val="tx2">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latin typeface="Gotham Book" panose="02000504050000020004" pitchFamily="2" charset="0"/>
              </a:rPr>
              <a:t>‘0s</a:t>
            </a:r>
          </a:p>
        </p:txBody>
      </p:sp>
      <p:sp>
        <p:nvSpPr>
          <p:cNvPr id="18" name="TextBox 17">
            <a:extLst>
              <a:ext uri="{FF2B5EF4-FFF2-40B4-BE49-F238E27FC236}">
                <a16:creationId xmlns:a16="http://schemas.microsoft.com/office/drawing/2014/main" id="{A898A26C-75C0-2449-AF91-A23C4C63FC06}"/>
              </a:ext>
            </a:extLst>
          </p:cNvPr>
          <p:cNvSpPr txBox="1"/>
          <p:nvPr/>
        </p:nvSpPr>
        <p:spPr>
          <a:xfrm>
            <a:off x="591059" y="5917696"/>
            <a:ext cx="1120877" cy="254875"/>
          </a:xfrm>
          <a:prstGeom prst="rect">
            <a:avLst/>
          </a:prstGeom>
        </p:spPr>
        <p:txBody>
          <a:bodyPr vert="horz" wrap="square" lIns="91440" tIns="45720" rIns="91440" bIns="45720" rtlCol="0" anchor="t">
            <a:noAutofit/>
          </a:bodyPr>
          <a:lstStyle/>
          <a:p>
            <a:pPr algn="ctr"/>
            <a:r>
              <a:rPr lang="en-US" sz="1200" dirty="0">
                <a:solidFill>
                  <a:srgbClr val="00B0F0"/>
                </a:solidFill>
                <a:latin typeface="Gotham Light" panose="02000504020000020004" pitchFamily="2" charset="0"/>
              </a:rPr>
              <a:t>CAST AIP</a:t>
            </a:r>
          </a:p>
        </p:txBody>
      </p:sp>
      <p:sp>
        <p:nvSpPr>
          <p:cNvPr id="19" name="TextBox 18">
            <a:extLst>
              <a:ext uri="{FF2B5EF4-FFF2-40B4-BE49-F238E27FC236}">
                <a16:creationId xmlns:a16="http://schemas.microsoft.com/office/drawing/2014/main" id="{5D35682D-FA28-0B4B-9DD8-EE4EE7511602}"/>
              </a:ext>
            </a:extLst>
          </p:cNvPr>
          <p:cNvSpPr txBox="1"/>
          <p:nvPr/>
        </p:nvSpPr>
        <p:spPr>
          <a:xfrm>
            <a:off x="1583058" y="5917696"/>
            <a:ext cx="1120877" cy="254875"/>
          </a:xfrm>
          <a:prstGeom prst="rect">
            <a:avLst/>
          </a:prstGeom>
        </p:spPr>
        <p:txBody>
          <a:bodyPr vert="horz" wrap="square" lIns="91440" tIns="45720" rIns="91440" bIns="45720" rtlCol="0" anchor="t">
            <a:noAutofit/>
          </a:bodyPr>
          <a:lstStyle/>
          <a:p>
            <a:pPr algn="ctr"/>
            <a:r>
              <a:rPr lang="en-US" sz="1200" dirty="0">
                <a:solidFill>
                  <a:schemeClr val="tx1">
                    <a:lumMod val="75000"/>
                    <a:lumOff val="25000"/>
                  </a:schemeClr>
                </a:solidFill>
                <a:latin typeface="Gotham Light" panose="02000504020000020004" pitchFamily="2" charset="0"/>
              </a:rPr>
              <a:t>SonarQube</a:t>
            </a:r>
          </a:p>
        </p:txBody>
      </p:sp>
      <p:sp>
        <p:nvSpPr>
          <p:cNvPr id="20" name="Oval 19">
            <a:extLst>
              <a:ext uri="{FF2B5EF4-FFF2-40B4-BE49-F238E27FC236}">
                <a16:creationId xmlns:a16="http://schemas.microsoft.com/office/drawing/2014/main" id="{3B95FA68-3186-004D-97D8-1D096AEFEDD5}"/>
              </a:ext>
            </a:extLst>
          </p:cNvPr>
          <p:cNvSpPr/>
          <p:nvPr/>
        </p:nvSpPr>
        <p:spPr>
          <a:xfrm>
            <a:off x="3255613" y="3902233"/>
            <a:ext cx="1957701" cy="1957701"/>
          </a:xfrm>
          <a:prstGeom prst="ellipse">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Gotham Book" panose="02000504050000020004" pitchFamily="2" charset="0"/>
              </a:rPr>
              <a:t>‘00s</a:t>
            </a:r>
          </a:p>
        </p:txBody>
      </p:sp>
      <p:sp>
        <p:nvSpPr>
          <p:cNvPr id="21" name="Oval 20">
            <a:extLst>
              <a:ext uri="{FF2B5EF4-FFF2-40B4-BE49-F238E27FC236}">
                <a16:creationId xmlns:a16="http://schemas.microsoft.com/office/drawing/2014/main" id="{C55A6CDE-8D62-1D47-A3CC-FA066109224A}"/>
              </a:ext>
            </a:extLst>
          </p:cNvPr>
          <p:cNvSpPr/>
          <p:nvPr/>
        </p:nvSpPr>
        <p:spPr>
          <a:xfrm>
            <a:off x="4857319" y="5182114"/>
            <a:ext cx="678434" cy="678434"/>
          </a:xfrm>
          <a:prstGeom prst="ellipse">
            <a:avLst/>
          </a:prstGeom>
          <a:solidFill>
            <a:schemeClr val="tx2">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latin typeface="Gotham Book" panose="02000504050000020004" pitchFamily="2" charset="0"/>
              </a:rPr>
              <a:t>‘0s</a:t>
            </a:r>
          </a:p>
        </p:txBody>
      </p:sp>
      <p:sp>
        <p:nvSpPr>
          <p:cNvPr id="22" name="TextBox 21">
            <a:extLst>
              <a:ext uri="{FF2B5EF4-FFF2-40B4-BE49-F238E27FC236}">
                <a16:creationId xmlns:a16="http://schemas.microsoft.com/office/drawing/2014/main" id="{CDE835A4-2000-3641-8EC6-3BF2EBAD47F1}"/>
              </a:ext>
            </a:extLst>
          </p:cNvPr>
          <p:cNvSpPr txBox="1"/>
          <p:nvPr/>
        </p:nvSpPr>
        <p:spPr>
          <a:xfrm>
            <a:off x="3674785" y="5917696"/>
            <a:ext cx="1120877" cy="254875"/>
          </a:xfrm>
          <a:prstGeom prst="rect">
            <a:avLst/>
          </a:prstGeom>
        </p:spPr>
        <p:txBody>
          <a:bodyPr vert="horz" wrap="square" lIns="91440" tIns="45720" rIns="91440" bIns="45720" rtlCol="0" anchor="t">
            <a:noAutofit/>
          </a:bodyPr>
          <a:lstStyle/>
          <a:p>
            <a:pPr algn="ctr"/>
            <a:r>
              <a:rPr lang="en-US" sz="1200" dirty="0">
                <a:solidFill>
                  <a:srgbClr val="00B0F0"/>
                </a:solidFill>
                <a:latin typeface="Gotham Light" panose="02000504020000020004" pitchFamily="2" charset="0"/>
              </a:rPr>
              <a:t>CAST AIP</a:t>
            </a:r>
          </a:p>
        </p:txBody>
      </p:sp>
      <p:sp>
        <p:nvSpPr>
          <p:cNvPr id="23" name="TextBox 22">
            <a:extLst>
              <a:ext uri="{FF2B5EF4-FFF2-40B4-BE49-F238E27FC236}">
                <a16:creationId xmlns:a16="http://schemas.microsoft.com/office/drawing/2014/main" id="{4A5FDF66-2D01-7648-9082-2E1E989FA594}"/>
              </a:ext>
            </a:extLst>
          </p:cNvPr>
          <p:cNvSpPr txBox="1"/>
          <p:nvPr/>
        </p:nvSpPr>
        <p:spPr>
          <a:xfrm>
            <a:off x="4731654" y="5917696"/>
            <a:ext cx="1120877" cy="254875"/>
          </a:xfrm>
          <a:prstGeom prst="rect">
            <a:avLst/>
          </a:prstGeom>
        </p:spPr>
        <p:txBody>
          <a:bodyPr vert="horz" wrap="square" lIns="91440" tIns="45720" rIns="91440" bIns="45720" rtlCol="0" anchor="t">
            <a:noAutofit/>
          </a:bodyPr>
          <a:lstStyle/>
          <a:p>
            <a:pPr algn="ctr"/>
            <a:r>
              <a:rPr lang="en-US" sz="1200" dirty="0">
                <a:solidFill>
                  <a:schemeClr val="tx1">
                    <a:lumMod val="75000"/>
                    <a:lumOff val="25000"/>
                  </a:schemeClr>
                </a:solidFill>
                <a:latin typeface="Gotham Light" panose="02000504020000020004" pitchFamily="2" charset="0"/>
              </a:rPr>
              <a:t>SonarQube</a:t>
            </a:r>
          </a:p>
        </p:txBody>
      </p:sp>
      <p:sp>
        <p:nvSpPr>
          <p:cNvPr id="24" name="Oval 23">
            <a:extLst>
              <a:ext uri="{FF2B5EF4-FFF2-40B4-BE49-F238E27FC236}">
                <a16:creationId xmlns:a16="http://schemas.microsoft.com/office/drawing/2014/main" id="{55D3AA4C-8798-674C-A85D-8FA65C87AE6B}"/>
              </a:ext>
            </a:extLst>
          </p:cNvPr>
          <p:cNvSpPr/>
          <p:nvPr/>
        </p:nvSpPr>
        <p:spPr>
          <a:xfrm>
            <a:off x="6225194" y="3600195"/>
            <a:ext cx="2296526" cy="2296526"/>
          </a:xfrm>
          <a:prstGeom prst="ellipse">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Gotham Book" panose="02000504050000020004" pitchFamily="2" charset="0"/>
              </a:rPr>
              <a:t>‘00s</a:t>
            </a:r>
          </a:p>
        </p:txBody>
      </p:sp>
      <p:sp>
        <p:nvSpPr>
          <p:cNvPr id="25" name="Oval 24">
            <a:extLst>
              <a:ext uri="{FF2B5EF4-FFF2-40B4-BE49-F238E27FC236}">
                <a16:creationId xmlns:a16="http://schemas.microsoft.com/office/drawing/2014/main" id="{777FC8E4-6B7D-DA47-B73F-928741FB6B9E}"/>
              </a:ext>
            </a:extLst>
          </p:cNvPr>
          <p:cNvSpPr/>
          <p:nvPr/>
        </p:nvSpPr>
        <p:spPr>
          <a:xfrm>
            <a:off x="7969260" y="5338366"/>
            <a:ext cx="558969" cy="558969"/>
          </a:xfrm>
          <a:prstGeom prst="ellipse">
            <a:avLst/>
          </a:prstGeom>
          <a:solidFill>
            <a:schemeClr val="tx2">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600" dirty="0">
                <a:latin typeface="Gotham Book" panose="02000504050000020004" pitchFamily="2" charset="0"/>
              </a:rPr>
              <a:t>Few</a:t>
            </a:r>
          </a:p>
        </p:txBody>
      </p:sp>
      <p:sp>
        <p:nvSpPr>
          <p:cNvPr id="26" name="TextBox 25">
            <a:extLst>
              <a:ext uri="{FF2B5EF4-FFF2-40B4-BE49-F238E27FC236}">
                <a16:creationId xmlns:a16="http://schemas.microsoft.com/office/drawing/2014/main" id="{05F215B2-24CF-C14B-8652-CE6D5D857B52}"/>
              </a:ext>
            </a:extLst>
          </p:cNvPr>
          <p:cNvSpPr txBox="1"/>
          <p:nvPr/>
        </p:nvSpPr>
        <p:spPr>
          <a:xfrm>
            <a:off x="6698823" y="5917696"/>
            <a:ext cx="1120877" cy="254875"/>
          </a:xfrm>
          <a:prstGeom prst="rect">
            <a:avLst/>
          </a:prstGeom>
        </p:spPr>
        <p:txBody>
          <a:bodyPr vert="horz" wrap="square" lIns="91440" tIns="45720" rIns="91440" bIns="45720" rtlCol="0" anchor="t">
            <a:noAutofit/>
          </a:bodyPr>
          <a:lstStyle/>
          <a:p>
            <a:pPr algn="ctr"/>
            <a:r>
              <a:rPr lang="en-US" sz="1200" dirty="0">
                <a:solidFill>
                  <a:srgbClr val="00B0F0"/>
                </a:solidFill>
                <a:latin typeface="Gotham Light" panose="02000504020000020004" pitchFamily="2" charset="0"/>
              </a:rPr>
              <a:t>CAST AIP</a:t>
            </a:r>
          </a:p>
        </p:txBody>
      </p:sp>
      <p:sp>
        <p:nvSpPr>
          <p:cNvPr id="27" name="TextBox 26">
            <a:extLst>
              <a:ext uri="{FF2B5EF4-FFF2-40B4-BE49-F238E27FC236}">
                <a16:creationId xmlns:a16="http://schemas.microsoft.com/office/drawing/2014/main" id="{3273E252-AE76-844F-9864-839596EACA19}"/>
              </a:ext>
            </a:extLst>
          </p:cNvPr>
          <p:cNvSpPr txBox="1"/>
          <p:nvPr/>
        </p:nvSpPr>
        <p:spPr>
          <a:xfrm>
            <a:off x="7718255" y="5917696"/>
            <a:ext cx="1120877" cy="254875"/>
          </a:xfrm>
          <a:prstGeom prst="rect">
            <a:avLst/>
          </a:prstGeom>
        </p:spPr>
        <p:txBody>
          <a:bodyPr vert="horz" wrap="square" lIns="91440" tIns="45720" rIns="91440" bIns="45720" rtlCol="0" anchor="t">
            <a:noAutofit/>
          </a:bodyPr>
          <a:lstStyle/>
          <a:p>
            <a:pPr algn="ctr"/>
            <a:r>
              <a:rPr lang="en-US" sz="1200" dirty="0">
                <a:solidFill>
                  <a:schemeClr val="tx1">
                    <a:lumMod val="75000"/>
                    <a:lumOff val="25000"/>
                  </a:schemeClr>
                </a:solidFill>
                <a:latin typeface="Gotham Light" panose="02000504020000020004" pitchFamily="2" charset="0"/>
              </a:rPr>
              <a:t>SonarQube</a:t>
            </a:r>
          </a:p>
        </p:txBody>
      </p:sp>
      <p:sp>
        <p:nvSpPr>
          <p:cNvPr id="28" name="Oval 27">
            <a:extLst>
              <a:ext uri="{FF2B5EF4-FFF2-40B4-BE49-F238E27FC236}">
                <a16:creationId xmlns:a16="http://schemas.microsoft.com/office/drawing/2014/main" id="{0CD0AA03-BDD8-9A43-98B1-394F387931D8}"/>
              </a:ext>
            </a:extLst>
          </p:cNvPr>
          <p:cNvSpPr/>
          <p:nvPr/>
        </p:nvSpPr>
        <p:spPr>
          <a:xfrm>
            <a:off x="9350178" y="3794543"/>
            <a:ext cx="2101564" cy="2101564"/>
          </a:xfrm>
          <a:prstGeom prst="ellipse">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Gotham Book" panose="02000504050000020004" pitchFamily="2" charset="0"/>
              </a:rPr>
              <a:t>‘00s</a:t>
            </a:r>
          </a:p>
        </p:txBody>
      </p:sp>
      <p:sp>
        <p:nvSpPr>
          <p:cNvPr id="29" name="Oval 28">
            <a:extLst>
              <a:ext uri="{FF2B5EF4-FFF2-40B4-BE49-F238E27FC236}">
                <a16:creationId xmlns:a16="http://schemas.microsoft.com/office/drawing/2014/main" id="{EA767B88-0EDE-B44F-96A0-4F3BE788F5DC}"/>
              </a:ext>
            </a:extLst>
          </p:cNvPr>
          <p:cNvSpPr/>
          <p:nvPr/>
        </p:nvSpPr>
        <p:spPr>
          <a:xfrm>
            <a:off x="11152064" y="5250316"/>
            <a:ext cx="646403" cy="646403"/>
          </a:xfrm>
          <a:prstGeom prst="ellipse">
            <a:avLst/>
          </a:prstGeom>
          <a:solidFill>
            <a:schemeClr val="tx2">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latin typeface="Gotham Book" panose="02000504050000020004" pitchFamily="2" charset="0"/>
              </a:rPr>
              <a:t>‘0s</a:t>
            </a:r>
          </a:p>
        </p:txBody>
      </p:sp>
      <p:sp>
        <p:nvSpPr>
          <p:cNvPr id="30" name="TextBox 29">
            <a:extLst>
              <a:ext uri="{FF2B5EF4-FFF2-40B4-BE49-F238E27FC236}">
                <a16:creationId xmlns:a16="http://schemas.microsoft.com/office/drawing/2014/main" id="{229B2295-A587-0549-885A-ECCEA0BFAEFA}"/>
              </a:ext>
            </a:extLst>
          </p:cNvPr>
          <p:cNvSpPr txBox="1"/>
          <p:nvPr/>
        </p:nvSpPr>
        <p:spPr>
          <a:xfrm>
            <a:off x="9978394" y="5917696"/>
            <a:ext cx="1120877" cy="254875"/>
          </a:xfrm>
          <a:prstGeom prst="rect">
            <a:avLst/>
          </a:prstGeom>
        </p:spPr>
        <p:txBody>
          <a:bodyPr vert="horz" wrap="square" lIns="91440" tIns="45720" rIns="91440" bIns="45720" rtlCol="0" anchor="t">
            <a:noAutofit/>
          </a:bodyPr>
          <a:lstStyle/>
          <a:p>
            <a:pPr algn="ctr"/>
            <a:r>
              <a:rPr lang="en-US" sz="1200" dirty="0">
                <a:solidFill>
                  <a:srgbClr val="00B0F0"/>
                </a:solidFill>
                <a:latin typeface="Gotham Light" panose="02000504020000020004" pitchFamily="2" charset="0"/>
              </a:rPr>
              <a:t>CAST AIP</a:t>
            </a:r>
          </a:p>
        </p:txBody>
      </p:sp>
      <p:sp>
        <p:nvSpPr>
          <p:cNvPr id="31" name="TextBox 30">
            <a:extLst>
              <a:ext uri="{FF2B5EF4-FFF2-40B4-BE49-F238E27FC236}">
                <a16:creationId xmlns:a16="http://schemas.microsoft.com/office/drawing/2014/main" id="{413C9ECE-22DE-B24D-9173-84F8D45AF8A7}"/>
              </a:ext>
            </a:extLst>
          </p:cNvPr>
          <p:cNvSpPr txBox="1"/>
          <p:nvPr/>
        </p:nvSpPr>
        <p:spPr>
          <a:xfrm>
            <a:off x="10994334" y="5917696"/>
            <a:ext cx="1120877" cy="254875"/>
          </a:xfrm>
          <a:prstGeom prst="rect">
            <a:avLst/>
          </a:prstGeom>
        </p:spPr>
        <p:txBody>
          <a:bodyPr vert="horz" wrap="square" lIns="91440" tIns="45720" rIns="91440" bIns="45720" rtlCol="0" anchor="t">
            <a:noAutofit/>
          </a:bodyPr>
          <a:lstStyle/>
          <a:p>
            <a:pPr algn="ctr"/>
            <a:r>
              <a:rPr lang="en-US" sz="1200" dirty="0">
                <a:solidFill>
                  <a:schemeClr val="tx1">
                    <a:lumMod val="75000"/>
                    <a:lumOff val="25000"/>
                  </a:schemeClr>
                </a:solidFill>
                <a:latin typeface="Gotham Light" panose="02000504020000020004" pitchFamily="2" charset="0"/>
              </a:rPr>
              <a:t>SonarQube</a:t>
            </a:r>
          </a:p>
        </p:txBody>
      </p:sp>
      <p:graphicFrame>
        <p:nvGraphicFramePr>
          <p:cNvPr id="32" name="Table 31">
            <a:extLst>
              <a:ext uri="{FF2B5EF4-FFF2-40B4-BE49-F238E27FC236}">
                <a16:creationId xmlns:a16="http://schemas.microsoft.com/office/drawing/2014/main" id="{2021BC94-02C2-BD44-8412-76B2E9EFFFEE}"/>
              </a:ext>
            </a:extLst>
          </p:cNvPr>
          <p:cNvGraphicFramePr>
            <a:graphicFrameLocks noGrp="1"/>
          </p:cNvGraphicFramePr>
          <p:nvPr>
            <p:extLst>
              <p:ext uri="{D42A27DB-BD31-4B8C-83A1-F6EECF244321}">
                <p14:modId xmlns:p14="http://schemas.microsoft.com/office/powerpoint/2010/main" val="1546219213"/>
              </p:ext>
            </p:extLst>
          </p:nvPr>
        </p:nvGraphicFramePr>
        <p:xfrm>
          <a:off x="179751" y="2630898"/>
          <a:ext cx="2828920" cy="848646"/>
        </p:xfrm>
        <a:graphic>
          <a:graphicData uri="http://schemas.openxmlformats.org/drawingml/2006/table">
            <a:tbl>
              <a:tblPr firstRow="1" bandRow="1">
                <a:tableStyleId>{5940675A-B579-460E-94D1-54222C63F5DA}</a:tableStyleId>
              </a:tblPr>
              <a:tblGrid>
                <a:gridCol w="846356">
                  <a:extLst>
                    <a:ext uri="{9D8B030D-6E8A-4147-A177-3AD203B41FA5}">
                      <a16:colId xmlns:a16="http://schemas.microsoft.com/office/drawing/2014/main" val="3565879031"/>
                    </a:ext>
                  </a:extLst>
                </a:gridCol>
                <a:gridCol w="991282">
                  <a:extLst>
                    <a:ext uri="{9D8B030D-6E8A-4147-A177-3AD203B41FA5}">
                      <a16:colId xmlns:a16="http://schemas.microsoft.com/office/drawing/2014/main" val="1187856084"/>
                    </a:ext>
                  </a:extLst>
                </a:gridCol>
                <a:gridCol w="991282">
                  <a:extLst>
                    <a:ext uri="{9D8B030D-6E8A-4147-A177-3AD203B41FA5}">
                      <a16:colId xmlns:a16="http://schemas.microsoft.com/office/drawing/2014/main" val="285629194"/>
                    </a:ext>
                  </a:extLst>
                </a:gridCol>
              </a:tblGrid>
              <a:tr h="282882">
                <a:tc>
                  <a:txBody>
                    <a:bodyPr/>
                    <a:lstStyle/>
                    <a:p>
                      <a:r>
                        <a:rPr lang="en-US" sz="1050" b="0" i="0" dirty="0">
                          <a:solidFill>
                            <a:schemeClr val="tx1">
                              <a:lumMod val="85000"/>
                              <a:lumOff val="15000"/>
                            </a:schemeClr>
                          </a:solidFill>
                          <a:latin typeface="Gotham Book" panose="02000504050000020004" pitchFamily="2" charset="0"/>
                        </a:rPr>
                        <a:t>Solution</a:t>
                      </a:r>
                    </a:p>
                  </a:txBody>
                  <a:tcPr anchor="ctr">
                    <a:lnL w="12700" cmpd="sng">
                      <a:noFill/>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CAST</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SonarQube</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8659436"/>
                  </a:ext>
                </a:extLst>
              </a:tr>
              <a:tr h="282882">
                <a:tc>
                  <a:txBody>
                    <a:bodyPr/>
                    <a:lstStyle/>
                    <a:p>
                      <a:r>
                        <a:rPr lang="en-US" sz="1050" b="0" i="0" dirty="0">
                          <a:latin typeface="Gotham Book" panose="02000504050000020004" pitchFamily="2" charset="0"/>
                        </a:rPr>
                        <a:t>Rules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11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3</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576844"/>
                  </a:ext>
                </a:extLst>
              </a:tr>
              <a:tr h="282882">
                <a:tc>
                  <a:txBody>
                    <a:bodyPr/>
                    <a:lstStyle/>
                    <a:p>
                      <a:r>
                        <a:rPr lang="en-US" sz="1050" b="0" i="0" dirty="0">
                          <a:latin typeface="Gotham Medium" panose="02000504050000020004" pitchFamily="2" charset="0"/>
                        </a:rPr>
                        <a:t>Scenarios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‘00s</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‘0s</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1517650"/>
                  </a:ext>
                </a:extLst>
              </a:tr>
            </a:tbl>
          </a:graphicData>
        </a:graphic>
      </p:graphicFrame>
      <p:graphicFrame>
        <p:nvGraphicFramePr>
          <p:cNvPr id="39" name="Table 38">
            <a:extLst>
              <a:ext uri="{FF2B5EF4-FFF2-40B4-BE49-F238E27FC236}">
                <a16:creationId xmlns:a16="http://schemas.microsoft.com/office/drawing/2014/main" id="{A285B17A-1C65-8446-9858-EFA0F264A3CE}"/>
              </a:ext>
            </a:extLst>
          </p:cNvPr>
          <p:cNvGraphicFramePr>
            <a:graphicFrameLocks noGrp="1"/>
          </p:cNvGraphicFramePr>
          <p:nvPr>
            <p:extLst>
              <p:ext uri="{D42A27DB-BD31-4B8C-83A1-F6EECF244321}">
                <p14:modId xmlns:p14="http://schemas.microsoft.com/office/powerpoint/2010/main" val="4101200085"/>
              </p:ext>
            </p:extLst>
          </p:nvPr>
        </p:nvGraphicFramePr>
        <p:xfrm>
          <a:off x="3198185" y="2630898"/>
          <a:ext cx="2828920" cy="848646"/>
        </p:xfrm>
        <a:graphic>
          <a:graphicData uri="http://schemas.openxmlformats.org/drawingml/2006/table">
            <a:tbl>
              <a:tblPr firstRow="1" bandRow="1">
                <a:tableStyleId>{5940675A-B579-460E-94D1-54222C63F5DA}</a:tableStyleId>
              </a:tblPr>
              <a:tblGrid>
                <a:gridCol w="846356">
                  <a:extLst>
                    <a:ext uri="{9D8B030D-6E8A-4147-A177-3AD203B41FA5}">
                      <a16:colId xmlns:a16="http://schemas.microsoft.com/office/drawing/2014/main" val="3565879031"/>
                    </a:ext>
                  </a:extLst>
                </a:gridCol>
                <a:gridCol w="991282">
                  <a:extLst>
                    <a:ext uri="{9D8B030D-6E8A-4147-A177-3AD203B41FA5}">
                      <a16:colId xmlns:a16="http://schemas.microsoft.com/office/drawing/2014/main" val="1187856084"/>
                    </a:ext>
                  </a:extLst>
                </a:gridCol>
                <a:gridCol w="991282">
                  <a:extLst>
                    <a:ext uri="{9D8B030D-6E8A-4147-A177-3AD203B41FA5}">
                      <a16:colId xmlns:a16="http://schemas.microsoft.com/office/drawing/2014/main" val="285629194"/>
                    </a:ext>
                  </a:extLst>
                </a:gridCol>
              </a:tblGrid>
              <a:tr h="282882">
                <a:tc>
                  <a:txBody>
                    <a:bodyPr/>
                    <a:lstStyle/>
                    <a:p>
                      <a:r>
                        <a:rPr lang="en-US" sz="1050" b="0" i="0" dirty="0">
                          <a:solidFill>
                            <a:schemeClr val="tx1">
                              <a:lumMod val="85000"/>
                              <a:lumOff val="15000"/>
                            </a:schemeClr>
                          </a:solidFill>
                          <a:latin typeface="Gotham Book" panose="02000504050000020004" pitchFamily="2" charset="0"/>
                        </a:rPr>
                        <a:t>Solution</a:t>
                      </a:r>
                    </a:p>
                  </a:txBody>
                  <a:tcPr anchor="ctr">
                    <a:lnL w="12700" cmpd="sng">
                      <a:noFill/>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CAST</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SonarQube</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8659436"/>
                  </a:ext>
                </a:extLst>
              </a:tr>
              <a:tr h="282882">
                <a:tc>
                  <a:txBody>
                    <a:bodyPr/>
                    <a:lstStyle/>
                    <a:p>
                      <a:r>
                        <a:rPr lang="en-US" sz="1050" b="0" i="0" dirty="0">
                          <a:latin typeface="Gotham Book" panose="02000504050000020004" pitchFamily="2" charset="0"/>
                        </a:rPr>
                        <a:t>Rules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15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8</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576844"/>
                  </a:ext>
                </a:extLst>
              </a:tr>
              <a:tr h="282882">
                <a:tc>
                  <a:txBody>
                    <a:bodyPr/>
                    <a:lstStyle/>
                    <a:p>
                      <a:r>
                        <a:rPr lang="en-US" sz="1050" b="0" i="0" dirty="0">
                          <a:latin typeface="Gotham Medium" panose="02000504050000020004" pitchFamily="2" charset="0"/>
                        </a:rPr>
                        <a:t>Scenarios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‘00s</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‘0s</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1517650"/>
                  </a:ext>
                </a:extLst>
              </a:tr>
            </a:tbl>
          </a:graphicData>
        </a:graphic>
      </p:graphicFrame>
      <p:graphicFrame>
        <p:nvGraphicFramePr>
          <p:cNvPr id="40" name="Table 39">
            <a:extLst>
              <a:ext uri="{FF2B5EF4-FFF2-40B4-BE49-F238E27FC236}">
                <a16:creationId xmlns:a16="http://schemas.microsoft.com/office/drawing/2014/main" id="{0752C3EC-DA0C-BC45-83D7-22F4DF453F07}"/>
              </a:ext>
            </a:extLst>
          </p:cNvPr>
          <p:cNvGraphicFramePr>
            <a:graphicFrameLocks noGrp="1"/>
          </p:cNvGraphicFramePr>
          <p:nvPr>
            <p:extLst>
              <p:ext uri="{D42A27DB-BD31-4B8C-83A1-F6EECF244321}">
                <p14:modId xmlns:p14="http://schemas.microsoft.com/office/powerpoint/2010/main" val="1988335954"/>
              </p:ext>
            </p:extLst>
          </p:nvPr>
        </p:nvGraphicFramePr>
        <p:xfrm>
          <a:off x="6210780" y="2630898"/>
          <a:ext cx="2828920" cy="848646"/>
        </p:xfrm>
        <a:graphic>
          <a:graphicData uri="http://schemas.openxmlformats.org/drawingml/2006/table">
            <a:tbl>
              <a:tblPr firstRow="1" bandRow="1">
                <a:tableStyleId>{5940675A-B579-460E-94D1-54222C63F5DA}</a:tableStyleId>
              </a:tblPr>
              <a:tblGrid>
                <a:gridCol w="846356">
                  <a:extLst>
                    <a:ext uri="{9D8B030D-6E8A-4147-A177-3AD203B41FA5}">
                      <a16:colId xmlns:a16="http://schemas.microsoft.com/office/drawing/2014/main" val="3565879031"/>
                    </a:ext>
                  </a:extLst>
                </a:gridCol>
                <a:gridCol w="991282">
                  <a:extLst>
                    <a:ext uri="{9D8B030D-6E8A-4147-A177-3AD203B41FA5}">
                      <a16:colId xmlns:a16="http://schemas.microsoft.com/office/drawing/2014/main" val="1187856084"/>
                    </a:ext>
                  </a:extLst>
                </a:gridCol>
                <a:gridCol w="991282">
                  <a:extLst>
                    <a:ext uri="{9D8B030D-6E8A-4147-A177-3AD203B41FA5}">
                      <a16:colId xmlns:a16="http://schemas.microsoft.com/office/drawing/2014/main" val="285629194"/>
                    </a:ext>
                  </a:extLst>
                </a:gridCol>
              </a:tblGrid>
              <a:tr h="282882">
                <a:tc>
                  <a:txBody>
                    <a:bodyPr/>
                    <a:lstStyle/>
                    <a:p>
                      <a:r>
                        <a:rPr lang="en-US" sz="1050" b="0" i="0" dirty="0">
                          <a:solidFill>
                            <a:schemeClr val="tx1">
                              <a:lumMod val="85000"/>
                              <a:lumOff val="15000"/>
                            </a:schemeClr>
                          </a:solidFill>
                          <a:latin typeface="Gotham Book" panose="02000504050000020004" pitchFamily="2" charset="0"/>
                        </a:rPr>
                        <a:t>Solution</a:t>
                      </a:r>
                    </a:p>
                  </a:txBody>
                  <a:tcPr anchor="ctr">
                    <a:lnL w="12700" cmpd="sng">
                      <a:noFill/>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CAST</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SonarQube</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8659436"/>
                  </a:ext>
                </a:extLst>
              </a:tr>
              <a:tr h="282882">
                <a:tc>
                  <a:txBody>
                    <a:bodyPr/>
                    <a:lstStyle/>
                    <a:p>
                      <a:r>
                        <a:rPr lang="en-US" sz="1050" b="0" i="0" dirty="0">
                          <a:latin typeface="Gotham Book" panose="02000504050000020004" pitchFamily="2" charset="0"/>
                        </a:rPr>
                        <a:t>Rules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11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2</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576844"/>
                  </a:ext>
                </a:extLst>
              </a:tr>
              <a:tr h="282882">
                <a:tc>
                  <a:txBody>
                    <a:bodyPr/>
                    <a:lstStyle/>
                    <a:p>
                      <a:r>
                        <a:rPr lang="en-US" sz="1050" b="0" i="0" dirty="0">
                          <a:latin typeface="Gotham Medium" panose="02000504050000020004" pitchFamily="2" charset="0"/>
                        </a:rPr>
                        <a:t>Scenarios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‘00s</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Few</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1517650"/>
                  </a:ext>
                </a:extLst>
              </a:tr>
            </a:tbl>
          </a:graphicData>
        </a:graphic>
      </p:graphicFrame>
      <p:graphicFrame>
        <p:nvGraphicFramePr>
          <p:cNvPr id="41" name="Table 40">
            <a:extLst>
              <a:ext uri="{FF2B5EF4-FFF2-40B4-BE49-F238E27FC236}">
                <a16:creationId xmlns:a16="http://schemas.microsoft.com/office/drawing/2014/main" id="{53D862D0-67AE-DF46-9039-810A4A922F05}"/>
              </a:ext>
            </a:extLst>
          </p:cNvPr>
          <p:cNvGraphicFramePr>
            <a:graphicFrameLocks noGrp="1"/>
          </p:cNvGraphicFramePr>
          <p:nvPr>
            <p:extLst>
              <p:ext uri="{D42A27DB-BD31-4B8C-83A1-F6EECF244321}">
                <p14:modId xmlns:p14="http://schemas.microsoft.com/office/powerpoint/2010/main" val="672193775"/>
              </p:ext>
            </p:extLst>
          </p:nvPr>
        </p:nvGraphicFramePr>
        <p:xfrm>
          <a:off x="9229214" y="2630898"/>
          <a:ext cx="2828920" cy="848646"/>
        </p:xfrm>
        <a:graphic>
          <a:graphicData uri="http://schemas.openxmlformats.org/drawingml/2006/table">
            <a:tbl>
              <a:tblPr firstRow="1" bandRow="1">
                <a:tableStyleId>{5940675A-B579-460E-94D1-54222C63F5DA}</a:tableStyleId>
              </a:tblPr>
              <a:tblGrid>
                <a:gridCol w="846356">
                  <a:extLst>
                    <a:ext uri="{9D8B030D-6E8A-4147-A177-3AD203B41FA5}">
                      <a16:colId xmlns:a16="http://schemas.microsoft.com/office/drawing/2014/main" val="3565879031"/>
                    </a:ext>
                  </a:extLst>
                </a:gridCol>
                <a:gridCol w="991282">
                  <a:extLst>
                    <a:ext uri="{9D8B030D-6E8A-4147-A177-3AD203B41FA5}">
                      <a16:colId xmlns:a16="http://schemas.microsoft.com/office/drawing/2014/main" val="1187856084"/>
                    </a:ext>
                  </a:extLst>
                </a:gridCol>
                <a:gridCol w="991282">
                  <a:extLst>
                    <a:ext uri="{9D8B030D-6E8A-4147-A177-3AD203B41FA5}">
                      <a16:colId xmlns:a16="http://schemas.microsoft.com/office/drawing/2014/main" val="285629194"/>
                    </a:ext>
                  </a:extLst>
                </a:gridCol>
              </a:tblGrid>
              <a:tr h="282882">
                <a:tc>
                  <a:txBody>
                    <a:bodyPr/>
                    <a:lstStyle/>
                    <a:p>
                      <a:r>
                        <a:rPr lang="en-US" sz="1050" b="0" i="0" dirty="0">
                          <a:solidFill>
                            <a:schemeClr val="tx1">
                              <a:lumMod val="85000"/>
                              <a:lumOff val="15000"/>
                            </a:schemeClr>
                          </a:solidFill>
                          <a:latin typeface="Gotham Book" panose="02000504050000020004" pitchFamily="2" charset="0"/>
                        </a:rPr>
                        <a:t>Solution</a:t>
                      </a:r>
                    </a:p>
                  </a:txBody>
                  <a:tcPr anchor="ctr">
                    <a:lnL w="12700" cmpd="sng">
                      <a:noFill/>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CAST</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Gotham Book" panose="02000504050000020004" pitchFamily="2" charset="0"/>
                        </a:rPr>
                        <a:t>SonarQube</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8659436"/>
                  </a:ext>
                </a:extLst>
              </a:tr>
              <a:tr h="282882">
                <a:tc>
                  <a:txBody>
                    <a:bodyPr/>
                    <a:lstStyle/>
                    <a:p>
                      <a:r>
                        <a:rPr lang="en-US" sz="1050" b="0" i="0" dirty="0">
                          <a:latin typeface="Gotham Book" panose="02000504050000020004" pitchFamily="2" charset="0"/>
                        </a:rPr>
                        <a:t>Rules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15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dirty="0">
                          <a:latin typeface="Gotham Book" panose="02000504050000020004" pitchFamily="2" charset="0"/>
                        </a:rPr>
                        <a:t>9</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576844"/>
                  </a:ext>
                </a:extLst>
              </a:tr>
              <a:tr h="282882">
                <a:tc>
                  <a:txBody>
                    <a:bodyPr/>
                    <a:lstStyle/>
                    <a:p>
                      <a:r>
                        <a:rPr lang="en-US" sz="1050" b="0" i="0" dirty="0">
                          <a:latin typeface="Gotham Medium" panose="02000504050000020004" pitchFamily="2" charset="0"/>
                        </a:rPr>
                        <a:t>Scenarios</a:t>
                      </a:r>
                    </a:p>
                  </a:txBody>
                  <a:tcPr anchor="ctr">
                    <a:lnL w="12700" cmpd="sng">
                      <a:noFill/>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‘00s</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dirty="0">
                          <a:latin typeface="Gotham Medium" panose="02000504050000020004" pitchFamily="2" charset="0"/>
                        </a:rPr>
                        <a:t>‘0s</a:t>
                      </a:r>
                    </a:p>
                  </a:txBody>
                  <a:tcPr anchor="ctr">
                    <a:lnL w="635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1517650"/>
                  </a:ext>
                </a:extLst>
              </a:tr>
            </a:tbl>
          </a:graphicData>
        </a:graphic>
      </p:graphicFrame>
      <p:sp>
        <p:nvSpPr>
          <p:cNvPr id="42" name="TextBox 41">
            <a:extLst>
              <a:ext uri="{FF2B5EF4-FFF2-40B4-BE49-F238E27FC236}">
                <a16:creationId xmlns:a16="http://schemas.microsoft.com/office/drawing/2014/main" id="{52044D8D-DEF7-E542-8E50-E817D9CF7385}"/>
              </a:ext>
            </a:extLst>
          </p:cNvPr>
          <p:cNvSpPr txBox="1"/>
          <p:nvPr/>
        </p:nvSpPr>
        <p:spPr>
          <a:xfrm>
            <a:off x="311446" y="1121994"/>
            <a:ext cx="11569108" cy="869875"/>
          </a:xfrm>
          <a:prstGeom prst="rect">
            <a:avLst/>
          </a:prstGeom>
        </p:spPr>
        <p:txBody>
          <a:bodyPr vert="horz" wrap="square" lIns="91440" tIns="45720" rIns="91440" bIns="45720" rtlCol="0" anchor="t">
            <a:noAutofit/>
          </a:bodyPr>
          <a:lstStyle/>
          <a:p>
            <a:r>
              <a:rPr lang="en-US" sz="1600" dirty="0">
                <a:latin typeface="Gotham Light" panose="02000504020000020004" pitchFamily="2" charset="0"/>
              </a:rPr>
              <a:t>Due to CAST AIP’s ability to cover scenarios critical to managing enterprise software, its depth and breadth will generally be orders of magnitude larger.  SonarQube’s scenario support for each CISQ quality area will range from a few to a few dozen, while CAST typically supports several hundred scenarios.</a:t>
            </a:r>
          </a:p>
        </p:txBody>
      </p:sp>
      <p:sp>
        <p:nvSpPr>
          <p:cNvPr id="43" name="TextBox 42">
            <a:extLst>
              <a:ext uri="{FF2B5EF4-FFF2-40B4-BE49-F238E27FC236}">
                <a16:creationId xmlns:a16="http://schemas.microsoft.com/office/drawing/2014/main" id="{95251A4A-D0A0-F245-B3A9-9236BD9B38A1}"/>
              </a:ext>
            </a:extLst>
          </p:cNvPr>
          <p:cNvSpPr txBox="1"/>
          <p:nvPr/>
        </p:nvSpPr>
        <p:spPr>
          <a:xfrm>
            <a:off x="1579418" y="1591294"/>
            <a:ext cx="0" cy="0"/>
          </a:xfrm>
          <a:prstGeom prst="rect">
            <a:avLst/>
          </a:prstGeom>
        </p:spPr>
        <p:txBody>
          <a:bodyPr vert="horz" wrap="none" lIns="91440" tIns="45720" rIns="91440" bIns="45720" rtlCol="0" anchor="t">
            <a:noAutofit/>
          </a:bodyPr>
          <a:lstStyle/>
          <a:p>
            <a:endParaRPr lang="en-US" dirty="0"/>
          </a:p>
        </p:txBody>
      </p:sp>
    </p:spTree>
    <p:extLst>
      <p:ext uri="{BB962C8B-B14F-4D97-AF65-F5344CB8AC3E}">
        <p14:creationId xmlns:p14="http://schemas.microsoft.com/office/powerpoint/2010/main" val="318488941"/>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3113993-d33c-4244-a38c-53b2c614626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DDC92DC806394F8FF0C160E58E7889" ma:contentTypeVersion="12" ma:contentTypeDescription="Create a new document." ma:contentTypeScope="" ma:versionID="765e6ffe7b6c8dffe93586134362bee7">
  <xsd:schema xmlns:xsd="http://www.w3.org/2001/XMLSchema" xmlns:xs="http://www.w3.org/2001/XMLSchema" xmlns:p="http://schemas.microsoft.com/office/2006/metadata/properties" xmlns:ns2="13113993-d33c-4244-a38c-53b2c6146264" xmlns:ns3="9ef58bef-3dba-4579-b6c9-63e8a183b029" targetNamespace="http://schemas.microsoft.com/office/2006/metadata/properties" ma:root="true" ma:fieldsID="732a70c248bf85c288434100d6103d4f" ns2:_="" ns3:_="">
    <xsd:import namespace="13113993-d33c-4244-a38c-53b2c6146264"/>
    <xsd:import namespace="9ef58bef-3dba-4579-b6c9-63e8a183b0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113993-d33c-4244-a38c-53b2c6146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c554113-5c1c-4c88-a5a0-ba7e0db08809"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f58bef-3dba-4579-b6c9-63e8a183b02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FD222E-6FB1-42DC-9E7B-450739A6FD9C}">
  <ds:schemaRefs>
    <ds:schemaRef ds:uri="http://schemas.microsoft.com/sharepoint/v3/contenttype/forms"/>
  </ds:schemaRefs>
</ds:datastoreItem>
</file>

<file path=customXml/itemProps2.xml><?xml version="1.0" encoding="utf-8"?>
<ds:datastoreItem xmlns:ds="http://schemas.openxmlformats.org/officeDocument/2006/customXml" ds:itemID="{A4CD5A6F-1D83-443D-BA8C-733D6F857DA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3C0199C-87D7-41C9-81FF-4CD2383D8089}"/>
</file>

<file path=docProps/app.xml><?xml version="1.0" encoding="utf-8"?>
<Properties xmlns="http://schemas.openxmlformats.org/officeDocument/2006/extended-properties" xmlns:vt="http://schemas.openxmlformats.org/officeDocument/2006/docPropsVTypes">
  <Template/>
  <TotalTime>19582</TotalTime>
  <Words>1138</Words>
  <Application>Microsoft Office PowerPoint</Application>
  <PresentationFormat>Widescreen</PresentationFormat>
  <Paragraphs>257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Courier New</vt:lpstr>
      <vt:lpstr>Gotham Bold</vt:lpstr>
      <vt:lpstr>Gotham Book</vt:lpstr>
      <vt:lpstr>Gotham Light</vt:lpstr>
      <vt:lpstr>Gotham Medium</vt:lpstr>
      <vt:lpstr>Gotham Thin Regular</vt:lpstr>
      <vt:lpstr>Wingdings</vt:lpstr>
      <vt:lpstr>Office Theme</vt:lpstr>
      <vt:lpstr>PowerPoint Presentation</vt:lpstr>
      <vt:lpstr>System-level vs. Line-level Code Analysis</vt:lpstr>
      <vt:lpstr>Rule Coverage Comparisons are Misleading Tick check boxes but neglect real world scenarios</vt:lpstr>
      <vt:lpstr>Depth of Coverage – CWE-89  SQL Injection</vt:lpstr>
      <vt:lpstr>Depth of Coverage – CWE-772  Missing Release of Resource after Effective Lifetime</vt:lpstr>
      <vt:lpstr>Depth of Coverage – CWE-1050  Excessive Platform Resource Consumption in Loop</vt:lpstr>
      <vt:lpstr>CAST AIP’s Depth and Breadth of Analysis is Orders of Magnitude Greater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Shibin Michael</cp:lastModifiedBy>
  <cp:revision>432</cp:revision>
  <dcterms:created xsi:type="dcterms:W3CDTF">2016-10-16T15:51:34Z</dcterms:created>
  <dcterms:modified xsi:type="dcterms:W3CDTF">2020-02-20T09:57:51Z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0x0101000221DEFA9CA17443B2E8BA12E95CE43E</vt:lpwstr>
  </property>
</Properties>
</file>