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B193-84E0-8502-1404-0217A8B1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1527B-E13F-CE4B-9390-3B196C2C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79E9-5CDF-AD72-704D-C2A423A8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8B73-346C-EA44-CA84-CDDCAA6E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9F8D-05BD-7A15-FC7C-291E8172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0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21A9-690E-22CA-D920-F980E8F4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A97F4-5C51-B3AF-63CE-768C08AC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800-8EE4-12A7-EB8C-2CA24B5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7FFD-3E8A-D548-0937-A4C4741F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141B-59D5-09DD-6D6F-B7E3DC5D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0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AFEA0-BDE4-EA4F-D517-97C26BDA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075C8-AC0A-0F7F-C714-B195DA5D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F602-7389-0ABC-8FF9-6102DEE5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1E00-C42E-1688-D081-B1758163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65F6-C54D-B91A-0C7E-7AC93868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2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56697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2A741BF-3B2B-D247-8C55-2CB6AFEF6F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257144"/>
            <a:ext cx="8756784" cy="518359"/>
          </a:xfrm>
        </p:spPr>
        <p:txBody>
          <a:bodyPr anchor="ctr" anchorCtr="0"/>
          <a:lstStyle>
            <a:lvl1pPr>
              <a:defRPr sz="30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0AF36C-AA7C-4138-A7BB-E95A9614F1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3874" y="261053"/>
            <a:ext cx="2226541" cy="4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3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12F-EDD0-B33B-F89C-7759DE22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3F03-7E28-0C89-1B60-D210EF68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7CF7-C788-C55F-9DB4-77D6DC16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6A99-EC97-1ADA-F67F-0BD0C7AC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F673-B05C-BF2C-0E6A-6A8B7FD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6EF1-09DE-3A3E-AFDA-38DFC528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7CF6E-BCE7-8253-DF9E-3F5AC31B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29DD-449A-1776-586D-29DBE111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3E9-6FB9-CCE0-445B-DEEF6FE4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CF58-E6FB-0AAE-E520-E852FAA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56AC-35CF-6D17-8A90-9B14C3F9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A082-1B27-0784-CE71-961D3AAB4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C621-3AA9-1FDC-CB06-43D6A6F7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247D2-9C15-526F-5B0D-2C5B68ED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000A-84EA-CF8C-8CF1-F6C9EF8C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AC07-18CF-C08A-3D55-CB1CDE8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7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DA79-EFCE-4DA8-EDFF-6B9159C5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CE78-5651-FBE1-6A1B-0734447F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3785B-9E28-4EF1-F234-7AE4A420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07E29-19F2-FEF6-BC82-4C5571DFB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F4B49-E669-4000-7D6D-644AFA5BE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AB690-98A5-41CF-AF43-8286C446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D47AE-AE11-E29C-866F-A7E202D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E1A1-48E9-6425-613C-8D53EF72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7DE6-C384-F705-C212-075C1ADA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5D9E8-F3BB-788B-1C6C-72FE193C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90397-240F-A6D8-E95E-53887932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E64FA-4970-9A78-5234-07518EEC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42B9A-5CEF-C80B-7D59-CC7CECF6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BEA68-2C55-4EA5-A036-5B93140C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F1C2-2D6B-ECE5-D64E-55F2FA93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7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7A88-2A69-87C8-3CE6-7DC652FC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7342-B0A5-CB84-8C32-952757AF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A84D2-92E3-9119-CF99-93A7F7B6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7BEC1-99AD-8EFD-86F2-147DE0CF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59C5-4DA6-1F8B-ABDE-8CC1EC40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FBCB1-F3A9-B63A-5CD8-951EB960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EC85-BA9A-3DF4-1181-53976DFA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EA1F1-E07A-36F3-2206-4B83A9D1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86A4-8887-B808-83BD-B5FAE67ED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0EA6F-D5A0-657B-0B76-49BBEAF6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97DD2-B8D2-01D4-7CA4-66D585E0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4701-4435-73BA-64D8-6B234BE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8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847F2-6445-FA18-43BA-7D5B3F77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F2D-9D22-BA05-FB38-6CF754A7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5E24-1C2A-A512-E2BD-E4079E7AA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7E45-E249-4D02-A469-2783F06FDC16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94FD-4C8F-1904-D196-A298C7631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1C17-B51A-896E-E795-C0CD4CC53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794F-8B07-4539-B3F4-93DD9B029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0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41F7842-CD1A-446E-B709-A4067063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55" y="1208034"/>
            <a:ext cx="2876957" cy="405829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709150-3EB2-449F-8E18-3F2DEED4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System-level vs. Line-level Code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8B5CE6-4CEB-4CAE-910B-E31C5CCD53C3}"/>
              </a:ext>
            </a:extLst>
          </p:cNvPr>
          <p:cNvGrpSpPr/>
          <p:nvPr/>
        </p:nvGrpSpPr>
        <p:grpSpPr>
          <a:xfrm>
            <a:off x="151326" y="1022936"/>
            <a:ext cx="3510779" cy="4598306"/>
            <a:chOff x="972675" y="1201153"/>
            <a:chExt cx="3235909" cy="5182233"/>
          </a:xfrm>
        </p:grpSpPr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979998E7-09E9-4ECB-9925-08D760C14C46}"/>
                </a:ext>
              </a:extLst>
            </p:cNvPr>
            <p:cNvSpPr/>
            <p:nvPr/>
          </p:nvSpPr>
          <p:spPr>
            <a:xfrm>
              <a:off x="972675" y="1201153"/>
              <a:ext cx="3235909" cy="5182233"/>
            </a:xfrm>
            <a:prstGeom prst="roundRect">
              <a:avLst>
                <a:gd name="adj" fmla="val 1173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90442F-6509-4B9C-89AF-9C27D6E63301}"/>
                </a:ext>
              </a:extLst>
            </p:cNvPr>
            <p:cNvSpPr txBox="1"/>
            <p:nvPr/>
          </p:nvSpPr>
          <p:spPr>
            <a:xfrm>
              <a:off x="1043183" y="1294374"/>
              <a:ext cx="3094892" cy="36341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r>
                <a:rPr lang="en-US" sz="1200" dirty="0">
                  <a:latin typeface="Gotham Book" panose="02000504050000020004" pitchFamily="2" charset="0"/>
                </a:rPr>
                <a:t>Fundamental difference between CAST and SonarQube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AD5F1E-6F9C-4580-8720-67BF9043276B}"/>
                </a:ext>
              </a:extLst>
            </p:cNvPr>
            <p:cNvSpPr txBox="1"/>
            <p:nvPr/>
          </p:nvSpPr>
          <p:spPr>
            <a:xfrm>
              <a:off x="1043183" y="1751009"/>
              <a:ext cx="3094892" cy="269445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endParaRPr lang="en-US" sz="1200" dirty="0">
                <a:latin typeface="Gotham Light" panose="02000504020000020004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8A6F57-BD4F-40D8-A66A-EE568F23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1154" y="1905750"/>
              <a:ext cx="29387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474188-89AD-42CE-A136-B6FB4C6C68BD}"/>
              </a:ext>
            </a:extLst>
          </p:cNvPr>
          <p:cNvSpPr txBox="1"/>
          <p:nvPr/>
        </p:nvSpPr>
        <p:spPr>
          <a:xfrm>
            <a:off x="510066" y="1912834"/>
            <a:ext cx="3185049" cy="13541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latin typeface="Gotham Light" panose="02000603030000020004" pitchFamily="2" charset="0"/>
              </a:rPr>
              <a:t>CAST </a:t>
            </a:r>
            <a:r>
              <a:rPr lang="en-US" sz="1200" b="1" dirty="0">
                <a:latin typeface="Gotham Light" panose="02000603030000020004" pitchFamily="2" charset="0"/>
              </a:rPr>
              <a:t>System-level</a:t>
            </a:r>
            <a:r>
              <a:rPr lang="en-US" sz="1200" dirty="0">
                <a:latin typeface="Gotham Light" panose="02000603030000020004" pitchFamily="2" charset="0"/>
              </a:rPr>
              <a:t> analysis models the flow across components and technology layers to analyze code the way an expert or an architect would. </a:t>
            </a:r>
          </a:p>
          <a:p>
            <a:r>
              <a:rPr lang="en-US" sz="1200" b="1" dirty="0">
                <a:solidFill>
                  <a:srgbClr val="00B050"/>
                </a:solidFill>
                <a:latin typeface="Gotham Light" panose="02000603030000020004" pitchFamily="2" charset="0"/>
              </a:rPr>
              <a:t>Analogy : structure of the building</a:t>
            </a:r>
            <a:br>
              <a:rPr lang="en-US" sz="1200" b="1" dirty="0">
                <a:solidFill>
                  <a:srgbClr val="00B050"/>
                </a:solidFill>
                <a:latin typeface="Gotham Light" panose="02000603030000020004" pitchFamily="2" charset="0"/>
              </a:rPr>
            </a:br>
            <a:endParaRPr lang="en-US" sz="1200" b="1" dirty="0">
              <a:solidFill>
                <a:srgbClr val="00B050"/>
              </a:solidFill>
              <a:latin typeface="Gotham Light" panose="02000603030000020004" pitchFamily="2" charset="0"/>
            </a:endParaRPr>
          </a:p>
          <a:p>
            <a:r>
              <a:rPr lang="en-US" sz="1200" dirty="0">
                <a:latin typeface="Gotham Light" panose="02000603030000020004" pitchFamily="2" charset="0"/>
              </a:rPr>
              <a:t>Sonar </a:t>
            </a:r>
            <a:r>
              <a:rPr lang="en-US" sz="1200" b="1" dirty="0">
                <a:latin typeface="Gotham Light" panose="02000603030000020004" pitchFamily="2" charset="0"/>
              </a:rPr>
              <a:t>Line-level </a:t>
            </a:r>
            <a:r>
              <a:rPr lang="en-US" sz="1200" dirty="0">
                <a:latin typeface="Gotham Light" panose="02000603030000020004" pitchFamily="2" charset="0"/>
              </a:rPr>
              <a:t>analysis examines each line or component individually to look for most common syntactical issues.</a:t>
            </a:r>
          </a:p>
          <a:p>
            <a:r>
              <a:rPr lang="en-US" sz="1200" b="1" dirty="0">
                <a:solidFill>
                  <a:srgbClr val="00B050"/>
                </a:solidFill>
                <a:latin typeface="Gotham Light" panose="02000603030000020004" pitchFamily="2" charset="0"/>
              </a:rPr>
              <a:t>Analogy : quality of the bricks </a:t>
            </a:r>
            <a:br>
              <a:rPr lang="en-US" sz="1200" dirty="0">
                <a:latin typeface="Gotham Light" panose="02000603030000020004" pitchFamily="2" charset="0"/>
              </a:rPr>
            </a:br>
            <a:r>
              <a:rPr lang="en-US" sz="1200" dirty="0">
                <a:latin typeface="Gotham Light" panose="02000603030000020004" pitchFamily="2" charset="0"/>
              </a:rPr>
              <a:t> </a:t>
            </a:r>
            <a:endParaRPr lang="en-IN" sz="1200" dirty="0">
              <a:latin typeface="Gotham Light" panose="0200060303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EC25E-16F9-4F97-92FB-A632FA5BD690}"/>
              </a:ext>
            </a:extLst>
          </p:cNvPr>
          <p:cNvSpPr txBox="1"/>
          <p:nvPr/>
        </p:nvSpPr>
        <p:spPr>
          <a:xfrm>
            <a:off x="543349" y="4084398"/>
            <a:ext cx="2693460" cy="13541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b="1" dirty="0">
                <a:latin typeface="Gotham Light" panose="02000603030000020004" pitchFamily="2" charset="0"/>
              </a:rPr>
              <a:t>System-level flaws represent:</a:t>
            </a:r>
            <a:br>
              <a:rPr lang="en-US" sz="1200" b="1" dirty="0">
                <a:latin typeface="Gotham Light" panose="02000603030000020004" pitchFamily="2" charset="0"/>
              </a:rPr>
            </a:br>
            <a:endParaRPr lang="en-US" sz="400" dirty="0">
              <a:latin typeface="Gotham Light" panose="0200060303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tham Light" panose="02000603030000020004" pitchFamily="2" charset="0"/>
              </a:rPr>
              <a:t>Only 8% of all defects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tham Light" panose="02000603030000020004" pitchFamily="2" charset="0"/>
              </a:rPr>
              <a:t>But </a:t>
            </a:r>
            <a:r>
              <a:rPr lang="en-US" sz="1200" b="1" dirty="0">
                <a:solidFill>
                  <a:srgbClr val="FF0000"/>
                </a:solidFill>
                <a:latin typeface="Gotham Light" panose="02000603030000020004" pitchFamily="2" charset="0"/>
              </a:rPr>
              <a:t>48% </a:t>
            </a:r>
            <a:r>
              <a:rPr lang="en-US" sz="1200" dirty="0">
                <a:latin typeface="Gotham Light" panose="02000603030000020004" pitchFamily="2" charset="0"/>
              </a:rPr>
              <a:t>of the repair / rework efforts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tham Light" panose="02000603030000020004" pitchFamily="2" charset="0"/>
              </a:rPr>
              <a:t>And cause </a:t>
            </a:r>
            <a:r>
              <a:rPr lang="en-US" sz="1200" b="1" dirty="0">
                <a:solidFill>
                  <a:srgbClr val="FF0000"/>
                </a:solidFill>
                <a:latin typeface="Gotham Light" panose="02000603030000020004" pitchFamily="2" charset="0"/>
              </a:rPr>
              <a:t>90% </a:t>
            </a:r>
            <a:r>
              <a:rPr lang="en-US" sz="1200" dirty="0">
                <a:latin typeface="Gotham Light" panose="02000603030000020004" pitchFamily="2" charset="0"/>
              </a:rPr>
              <a:t>of downtime / production issues</a:t>
            </a:r>
          </a:p>
          <a:p>
            <a:endParaRPr lang="en-US" sz="1200" dirty="0">
              <a:latin typeface="Gotham Light" panose="02000603030000020004" pitchFamily="2" charset="0"/>
            </a:endParaRPr>
          </a:p>
          <a:p>
            <a:endParaRPr lang="en-US" sz="1200" dirty="0">
              <a:latin typeface="Gotham Light" panose="02000603030000020004" pitchFamily="2" charset="0"/>
            </a:endParaRPr>
          </a:p>
          <a:p>
            <a:endParaRPr lang="en-IN" sz="1200" dirty="0">
              <a:latin typeface="Gotham Light" panose="0200060303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5268DA-406A-45C8-A87B-CBDFAEE452E3}"/>
              </a:ext>
            </a:extLst>
          </p:cNvPr>
          <p:cNvSpPr/>
          <p:nvPr/>
        </p:nvSpPr>
        <p:spPr>
          <a:xfrm>
            <a:off x="142629" y="5735929"/>
            <a:ext cx="11906742" cy="693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103A6-1652-4132-8735-2B6414716792}"/>
              </a:ext>
            </a:extLst>
          </p:cNvPr>
          <p:cNvSpPr/>
          <p:nvPr/>
        </p:nvSpPr>
        <p:spPr>
          <a:xfrm>
            <a:off x="1603693" y="5721700"/>
            <a:ext cx="10445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333333"/>
                </a:solidFill>
                <a:latin typeface="Gotham Light" panose="02000504020000020004" pitchFamily="2" charset="0"/>
              </a:rPr>
              <a:t>“As organizations are under increasing pressure to accelerate software delivery, software code</a:t>
            </a:r>
            <a:r>
              <a:rPr lang="en-US" sz="1200" i="1" dirty="0">
                <a:solidFill>
                  <a:srgbClr val="000000"/>
                </a:solidFill>
                <a:latin typeface="Gotham Light" panose="02000504020000020004" pitchFamily="2" charset="0"/>
              </a:rPr>
              <a:t> </a:t>
            </a:r>
            <a:r>
              <a:rPr lang="en-US" sz="1200" i="1" dirty="0">
                <a:solidFill>
                  <a:srgbClr val="333333"/>
                </a:solidFill>
                <a:latin typeface="Gotham Light" panose="02000504020000020004" pitchFamily="2" charset="0"/>
              </a:rPr>
              <a:t>quality is no longer a "nice to have" but a necessity, hence the </a:t>
            </a:r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  <a:latin typeface="Gotham Light" panose="02000504020000020004" pitchFamily="2" charset="0"/>
              </a:rPr>
              <a:t>need for a system-level, architectural analysis of source code and applications' inner structure </a:t>
            </a:r>
            <a:r>
              <a:rPr lang="en-US" sz="1200" i="1" dirty="0">
                <a:solidFill>
                  <a:srgbClr val="333333"/>
                </a:solidFill>
                <a:latin typeface="Gotham Light" panose="02000504020000020004" pitchFamily="2" charset="0"/>
              </a:rPr>
              <a:t>to deliver high-quality business applications.”</a:t>
            </a:r>
            <a:endParaRPr lang="en-US" sz="1200" i="1" dirty="0">
              <a:solidFill>
                <a:srgbClr val="000000"/>
              </a:solidFill>
              <a:latin typeface="Gotham Light" panose="0200050402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6A7CD0-4A7C-458C-9909-9B7E041B20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52" y="5917932"/>
            <a:ext cx="1461064" cy="35502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D0166DE-9019-448F-B4FE-3DDD9CCAA65E}"/>
              </a:ext>
            </a:extLst>
          </p:cNvPr>
          <p:cNvSpPr txBox="1"/>
          <p:nvPr/>
        </p:nvSpPr>
        <p:spPr>
          <a:xfrm>
            <a:off x="10562282" y="1317132"/>
            <a:ext cx="1178866" cy="27699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Gotham Book" pitchFamily="50" charset="0"/>
                <a:cs typeface="Gotham Book" pitchFamily="50" charset="0"/>
              </a:rPr>
              <a:t>SonarQube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63A2309-51A9-41DA-BD30-EDBD59E2D5CA}"/>
              </a:ext>
            </a:extLst>
          </p:cNvPr>
          <p:cNvSpPr/>
          <p:nvPr/>
        </p:nvSpPr>
        <p:spPr>
          <a:xfrm flipH="1">
            <a:off x="10768208" y="3050641"/>
            <a:ext cx="13017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Gotham Book" pitchFamily="50" charset="0"/>
                <a:cs typeface="Gotham Book" pitchFamily="50" charset="0"/>
              </a:rPr>
              <a:t>Unit-level</a:t>
            </a:r>
          </a:p>
          <a:p>
            <a:endParaRPr lang="en-US" sz="1050" dirty="0">
              <a:solidFill>
                <a:srgbClr val="000000">
                  <a:lumMod val="65000"/>
                  <a:lumOff val="35000"/>
                </a:srgbClr>
              </a:solidFill>
              <a:latin typeface="Gotham Book" pitchFamily="50" charset="0"/>
              <a:cs typeface="Gotham Book" pitchFamily="50" charset="0"/>
            </a:endParaRPr>
          </a:p>
          <a:p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Gotham Book" pitchFamily="50" charset="0"/>
                <a:cs typeface="Gotham Book" pitchFamily="50" charset="0"/>
              </a:rPr>
              <a:t>Without context of other components, </a:t>
            </a:r>
            <a:b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Gotham Book" pitchFamily="50" charset="0"/>
                <a:cs typeface="Gotham Book" pitchFamily="50" charset="0"/>
              </a:rPr>
            </a:b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Gotham Book" pitchFamily="50" charset="0"/>
                <a:cs typeface="Gotham Book" pitchFamily="50" charset="0"/>
              </a:rPr>
              <a:t>no inter-dependencies </a:t>
            </a:r>
            <a:endParaRPr lang="en-US" sz="140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56CA57-B3FC-44E9-8212-E41A3B8D4675}"/>
              </a:ext>
            </a:extLst>
          </p:cNvPr>
          <p:cNvSpPr/>
          <p:nvPr/>
        </p:nvSpPr>
        <p:spPr>
          <a:xfrm flipH="1">
            <a:off x="3800581" y="3050641"/>
            <a:ext cx="1196319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Gotham Book" pitchFamily="50" charset="0"/>
                <a:cs typeface="Gotham Book" pitchFamily="50" charset="0"/>
              </a:rPr>
              <a:t>System-level</a:t>
            </a:r>
          </a:p>
          <a:p>
            <a:endParaRPr lang="en-US" sz="1050" dirty="0">
              <a:solidFill>
                <a:srgbClr val="000000">
                  <a:lumMod val="65000"/>
                  <a:lumOff val="35000"/>
                </a:srgbClr>
              </a:solidFill>
              <a:latin typeface="Gotham Book" pitchFamily="50" charset="0"/>
              <a:cs typeface="Gotham Book" pitchFamily="50" charset="0"/>
            </a:endParaRPr>
          </a:p>
          <a:p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Gotham Book" pitchFamily="50" charset="0"/>
                <a:cs typeface="Gotham Book" pitchFamily="50" charset="0"/>
              </a:rPr>
              <a:t>Holistic, end to end analysis across the tech stack, including database and mobile apps</a:t>
            </a:r>
            <a:endParaRPr lang="en-US" sz="105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E9133D8-484C-4C54-92DA-6CD87283B2F3}"/>
              </a:ext>
            </a:extLst>
          </p:cNvPr>
          <p:cNvSpPr txBox="1"/>
          <p:nvPr/>
        </p:nvSpPr>
        <p:spPr>
          <a:xfrm>
            <a:off x="3867849" y="1226720"/>
            <a:ext cx="1178866" cy="83099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Gotham Book" pitchFamily="50" charset="0"/>
                <a:cs typeface="Gotham Book" pitchFamily="50" charset="0"/>
              </a:rPr>
              <a:t>CAST Application Intelligence Platform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79266B-68C9-4D38-9A96-06357776A8FC}"/>
              </a:ext>
            </a:extLst>
          </p:cNvPr>
          <p:cNvCxnSpPr>
            <a:cxnSpLocks/>
          </p:cNvCxnSpPr>
          <p:nvPr/>
        </p:nvCxnSpPr>
        <p:spPr>
          <a:xfrm flipH="1">
            <a:off x="4926416" y="2064832"/>
            <a:ext cx="5416449" cy="240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4A7D2F-CA0D-4678-9915-F3F23B1BD3A0}"/>
              </a:ext>
            </a:extLst>
          </p:cNvPr>
          <p:cNvCxnSpPr>
            <a:cxnSpLocks/>
          </p:cNvCxnSpPr>
          <p:nvPr/>
        </p:nvCxnSpPr>
        <p:spPr>
          <a:xfrm flipH="1" flipV="1">
            <a:off x="4953036" y="5316554"/>
            <a:ext cx="5447436" cy="201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FC350-C1FD-48DA-9912-1FC8B0F99065}"/>
              </a:ext>
            </a:extLst>
          </p:cNvPr>
          <p:cNvCxnSpPr>
            <a:cxnSpLocks/>
          </p:cNvCxnSpPr>
          <p:nvPr/>
        </p:nvCxnSpPr>
        <p:spPr>
          <a:xfrm flipH="1">
            <a:off x="4934640" y="3339265"/>
            <a:ext cx="5408225" cy="85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498BE2-F6D8-4759-AD6D-6BF6C73453EE}"/>
              </a:ext>
            </a:extLst>
          </p:cNvPr>
          <p:cNvCxnSpPr>
            <a:cxnSpLocks/>
          </p:cNvCxnSpPr>
          <p:nvPr/>
        </p:nvCxnSpPr>
        <p:spPr>
          <a:xfrm flipH="1">
            <a:off x="4926416" y="4351155"/>
            <a:ext cx="540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2F1101-ECF4-4CD9-AA27-468999D01F59}"/>
              </a:ext>
            </a:extLst>
          </p:cNvPr>
          <p:cNvSpPr txBox="1"/>
          <p:nvPr/>
        </p:nvSpPr>
        <p:spPr>
          <a:xfrm>
            <a:off x="5069800" y="1711378"/>
            <a:ext cx="1243685" cy="2371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800" dirty="0">
                <a:latin typeface="Gotham Book" pitchFamily="50" charset="0"/>
                <a:cs typeface="Gotham Book" pitchFamily="50" charset="0"/>
              </a:rPr>
              <a:t>Presentation Layer</a:t>
            </a:r>
          </a:p>
          <a:p>
            <a:r>
              <a:rPr lang="en-US" sz="800" dirty="0">
                <a:latin typeface="Gotham Book" pitchFamily="50" charset="0"/>
                <a:cs typeface="Gotham Book" pitchFamily="50" charset="0"/>
              </a:rPr>
              <a:t>Web, Mobile Apps</a:t>
            </a:r>
            <a:br>
              <a:rPr lang="en-US" sz="800" dirty="0">
                <a:latin typeface="Gotham Book" pitchFamily="50" charset="0"/>
                <a:cs typeface="Gotham Book" pitchFamily="50" charset="0"/>
              </a:rPr>
            </a:br>
            <a:endParaRPr lang="en-US" sz="80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B0F2FFA-7824-4CCB-8772-AF45069D1283}"/>
              </a:ext>
            </a:extLst>
          </p:cNvPr>
          <p:cNvSpPr txBox="1"/>
          <p:nvPr/>
        </p:nvSpPr>
        <p:spPr>
          <a:xfrm>
            <a:off x="5069800" y="2765921"/>
            <a:ext cx="1089060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800" dirty="0">
                <a:latin typeface="Gotham Book" pitchFamily="50" charset="0"/>
                <a:cs typeface="Gotham Book" pitchFamily="50" charset="0"/>
              </a:rPr>
              <a:t>Frameworks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0091C5-8857-4878-A023-B759FFB4BDA4}"/>
              </a:ext>
            </a:extLst>
          </p:cNvPr>
          <p:cNvSpPr txBox="1"/>
          <p:nvPr/>
        </p:nvSpPr>
        <p:spPr>
          <a:xfrm>
            <a:off x="5069800" y="3742970"/>
            <a:ext cx="1089060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800" dirty="0">
                <a:latin typeface="Gotham Book" pitchFamily="50" charset="0"/>
                <a:cs typeface="Gotham Book" pitchFamily="50" charset="0"/>
              </a:rPr>
              <a:t>Business Logic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649DA9C-E0BB-4A62-B2BF-C620F84856AD}"/>
              </a:ext>
            </a:extLst>
          </p:cNvPr>
          <p:cNvSpPr txBox="1"/>
          <p:nvPr/>
        </p:nvSpPr>
        <p:spPr>
          <a:xfrm>
            <a:off x="5069800" y="4741564"/>
            <a:ext cx="1089060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800" dirty="0">
                <a:latin typeface="Gotham Book" pitchFamily="50" charset="0"/>
                <a:cs typeface="Gotham Book" pitchFamily="50" charset="0"/>
              </a:rPr>
              <a:t>Data Layer Database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981027-D3CD-45B3-A177-8096574B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634" y="1574886"/>
            <a:ext cx="340798" cy="3215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A78A81-3FB0-46FF-838F-DB9C2C224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148" y="1541398"/>
            <a:ext cx="400929" cy="3925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8D1B81-FB6D-490A-933D-E90AAB14E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4924" y="2527892"/>
            <a:ext cx="400930" cy="3039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18DC957-EDF5-4871-B9B9-2948B05BD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6367" y="2506149"/>
            <a:ext cx="298435" cy="3163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8ABF45-4FDB-4A99-9DD1-962601CAB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3505" y="3737666"/>
            <a:ext cx="294663" cy="272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D5AD44-00A2-450B-80B7-8810D0786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542" y="3696093"/>
            <a:ext cx="400930" cy="3039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4A7ADBD-6E12-497E-9317-3F2D7E080FE7}"/>
              </a:ext>
            </a:extLst>
          </p:cNvPr>
          <p:cNvSpPr/>
          <p:nvPr/>
        </p:nvSpPr>
        <p:spPr>
          <a:xfrm>
            <a:off x="9377583" y="1572698"/>
            <a:ext cx="371798" cy="32875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CE241C-8EF4-48B6-9446-40F32582775D}"/>
              </a:ext>
            </a:extLst>
          </p:cNvPr>
          <p:cNvSpPr/>
          <p:nvPr/>
        </p:nvSpPr>
        <p:spPr>
          <a:xfrm>
            <a:off x="10030739" y="1572698"/>
            <a:ext cx="371798" cy="32875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1D2FE3-2113-4C09-A3F6-0A6746D9D3F6}"/>
              </a:ext>
            </a:extLst>
          </p:cNvPr>
          <p:cNvSpPr/>
          <p:nvPr/>
        </p:nvSpPr>
        <p:spPr>
          <a:xfrm>
            <a:off x="9377583" y="2496276"/>
            <a:ext cx="371798" cy="32875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43D253-B970-4DFC-8BB0-4F468EA1CBE4}"/>
              </a:ext>
            </a:extLst>
          </p:cNvPr>
          <p:cNvSpPr/>
          <p:nvPr/>
        </p:nvSpPr>
        <p:spPr>
          <a:xfrm>
            <a:off x="10030739" y="2486002"/>
            <a:ext cx="371798" cy="32875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5A353E-F502-4500-A2A0-9411935230E3}"/>
              </a:ext>
            </a:extLst>
          </p:cNvPr>
          <p:cNvSpPr/>
          <p:nvPr/>
        </p:nvSpPr>
        <p:spPr>
          <a:xfrm>
            <a:off x="9377583" y="3696093"/>
            <a:ext cx="371798" cy="32875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BF54BD-C2E4-4AE9-9687-3C20D1C6E252}"/>
              </a:ext>
            </a:extLst>
          </p:cNvPr>
          <p:cNvSpPr/>
          <p:nvPr/>
        </p:nvSpPr>
        <p:spPr>
          <a:xfrm>
            <a:off x="10030739" y="3696093"/>
            <a:ext cx="371798" cy="32875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8AFA8-4D1E-43DC-8869-931570EC3F25}"/>
              </a:ext>
            </a:extLst>
          </p:cNvPr>
          <p:cNvCxnSpPr/>
          <p:nvPr/>
        </p:nvCxnSpPr>
        <p:spPr>
          <a:xfrm>
            <a:off x="3893905" y="3286346"/>
            <a:ext cx="86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DF85D6-916B-4069-B900-4FED4177F3FE}"/>
              </a:ext>
            </a:extLst>
          </p:cNvPr>
          <p:cNvCxnSpPr/>
          <p:nvPr/>
        </p:nvCxnSpPr>
        <p:spPr>
          <a:xfrm>
            <a:off x="10827252" y="3286346"/>
            <a:ext cx="81165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39D1A7-EEF5-423C-A93B-1FB13CA1BEF1}"/>
              </a:ext>
            </a:extLst>
          </p:cNvPr>
          <p:cNvSpPr txBox="1"/>
          <p:nvPr/>
        </p:nvSpPr>
        <p:spPr>
          <a:xfrm>
            <a:off x="4245335" y="5400430"/>
            <a:ext cx="1899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otham Book" pitchFamily="50" charset="0"/>
                <a:cs typeface="Gotham Book" pitchFamily="50" charset="0"/>
              </a:rPr>
              <a:t>Scope of the analysis</a:t>
            </a:r>
            <a:endParaRPr lang="en-IN" sz="90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17148-278D-443A-B7D7-A1B0063A9CFD}"/>
              </a:ext>
            </a:extLst>
          </p:cNvPr>
          <p:cNvSpPr/>
          <p:nvPr/>
        </p:nvSpPr>
        <p:spPr>
          <a:xfrm>
            <a:off x="6158204" y="1258263"/>
            <a:ext cx="2788371" cy="4058291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brick  icon">
            <a:extLst>
              <a:ext uri="{FF2B5EF4-FFF2-40B4-BE49-F238E27FC236}">
                <a16:creationId xmlns:a16="http://schemas.microsoft.com/office/drawing/2014/main" id="{6AD11B0F-C3F9-4DBA-96D1-9FC9EE103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t="10973" r="12251"/>
          <a:stretch/>
        </p:blipFill>
        <p:spPr bwMode="auto">
          <a:xfrm>
            <a:off x="194813" y="3339265"/>
            <a:ext cx="348536" cy="2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Building">
            <a:extLst>
              <a:ext uri="{FF2B5EF4-FFF2-40B4-BE49-F238E27FC236}">
                <a16:creationId xmlns:a16="http://schemas.microsoft.com/office/drawing/2014/main" id="{3A5334E1-D902-4C61-AD49-9378B2B0EB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6783" y="2354306"/>
            <a:ext cx="367465" cy="36746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84F90AE-6BBC-44B6-94D3-C08A34007565}"/>
              </a:ext>
            </a:extLst>
          </p:cNvPr>
          <p:cNvSpPr/>
          <p:nvPr/>
        </p:nvSpPr>
        <p:spPr>
          <a:xfrm>
            <a:off x="3895056" y="5317123"/>
            <a:ext cx="371798" cy="32875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7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C92DC806394F8FF0C160E58E7889" ma:contentTypeVersion="12" ma:contentTypeDescription="Create a new document." ma:contentTypeScope="" ma:versionID="765e6ffe7b6c8dffe93586134362bee7">
  <xsd:schema xmlns:xsd="http://www.w3.org/2001/XMLSchema" xmlns:xs="http://www.w3.org/2001/XMLSchema" xmlns:p="http://schemas.microsoft.com/office/2006/metadata/properties" xmlns:ns2="13113993-d33c-4244-a38c-53b2c6146264" xmlns:ns3="9ef58bef-3dba-4579-b6c9-63e8a183b029" targetNamespace="http://schemas.microsoft.com/office/2006/metadata/properties" ma:root="true" ma:fieldsID="732a70c248bf85c288434100d6103d4f" ns2:_="" ns3:_="">
    <xsd:import namespace="13113993-d33c-4244-a38c-53b2c6146264"/>
    <xsd:import namespace="9ef58bef-3dba-4579-b6c9-63e8a183b0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3993-d33c-4244-a38c-53b2c614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58bef-3dba-4579-b6c9-63e8a183b0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2FC62-624A-49C8-9606-D23EF38B54FF}"/>
</file>

<file path=customXml/itemProps2.xml><?xml version="1.0" encoding="utf-8"?>
<ds:datastoreItem xmlns:ds="http://schemas.openxmlformats.org/officeDocument/2006/customXml" ds:itemID="{09233B82-475B-4789-A0F9-6069A51B2801}"/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Book</vt:lpstr>
      <vt:lpstr>Gotham Light</vt:lpstr>
      <vt:lpstr>Office Theme</vt:lpstr>
      <vt:lpstr>System-level vs. Line-level Code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System-level vs. Line-level Code Analysis</dc:title>
  <dc:creator>Aaditya Bansal</dc:creator>
  <cp:lastModifiedBy>Aaditya Bansal</cp:lastModifiedBy>
  <cp:revision>1</cp:revision>
  <dcterms:created xsi:type="dcterms:W3CDTF">2023-07-11T09:03:56Z</dcterms:created>
  <dcterms:modified xsi:type="dcterms:W3CDTF">2023-07-11T13:39:03Z</dcterms:modified>
</cp:coreProperties>
</file>