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60" r:id="rId3"/>
    <p:sldId id="262" r:id="rId4"/>
    <p:sldId id="261" r:id="rId5"/>
    <p:sldId id="259" r:id="rId6"/>
  </p:sldIdLst>
  <p:sldSz cx="11468100" cy="4857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0A3"/>
    <a:srgbClr val="77374B"/>
    <a:srgbClr val="A5D5E2"/>
    <a:srgbClr val="DDF4A2"/>
    <a:srgbClr val="F6F7A2"/>
    <a:srgbClr val="F79646"/>
    <a:srgbClr val="A4E5E1"/>
    <a:srgbClr val="AFF0A2"/>
    <a:srgbClr val="A4E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6ED57E-74BF-4FA0-99C2-3BF9BA5D6E1C}" v="4" dt="2024-03-26T04:03:23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avelan Subramanian" userId="9c08e2fa-d876-443c-8115-09f17d19c44f" providerId="ADAL" clId="{9F6ED57E-74BF-4FA0-99C2-3BF9BA5D6E1C}"/>
    <pc:docChg chg="undo custSel addSld modSld">
      <pc:chgData name="Yogavelan Subramanian" userId="9c08e2fa-d876-443c-8115-09f17d19c44f" providerId="ADAL" clId="{9F6ED57E-74BF-4FA0-99C2-3BF9BA5D6E1C}" dt="2024-03-26T04:21:56.921" v="2114" actId="20577"/>
      <pc:docMkLst>
        <pc:docMk/>
      </pc:docMkLst>
      <pc:sldChg chg="modSp mod">
        <pc:chgData name="Yogavelan Subramanian" userId="9c08e2fa-d876-443c-8115-09f17d19c44f" providerId="ADAL" clId="{9F6ED57E-74BF-4FA0-99C2-3BF9BA5D6E1C}" dt="2024-03-26T04:16:28.043" v="2051" actId="20577"/>
        <pc:sldMkLst>
          <pc:docMk/>
          <pc:sldMk cId="3316168835" sldId="258"/>
        </pc:sldMkLst>
        <pc:spChg chg="mod">
          <ac:chgData name="Yogavelan Subramanian" userId="9c08e2fa-d876-443c-8115-09f17d19c44f" providerId="ADAL" clId="{9F6ED57E-74BF-4FA0-99C2-3BF9BA5D6E1C}" dt="2024-03-26T04:16:12.621" v="2039" actId="6549"/>
          <ac:spMkLst>
            <pc:docMk/>
            <pc:sldMk cId="3316168835" sldId="258"/>
            <ac:spMk id="4" creationId="{45682626-AC52-6219-94BB-7BE722FC1AC5}"/>
          </ac:spMkLst>
        </pc:spChg>
        <pc:spChg chg="mod">
          <ac:chgData name="Yogavelan Subramanian" userId="9c08e2fa-d876-443c-8115-09f17d19c44f" providerId="ADAL" clId="{9F6ED57E-74BF-4FA0-99C2-3BF9BA5D6E1C}" dt="2024-03-26T04:16:28.043" v="2051" actId="20577"/>
          <ac:spMkLst>
            <pc:docMk/>
            <pc:sldMk cId="3316168835" sldId="258"/>
            <ac:spMk id="5" creationId="{4E74641A-9E2A-715B-41B6-27E73E5B0F15}"/>
          </ac:spMkLst>
        </pc:spChg>
      </pc:sldChg>
      <pc:sldChg chg="modSp mod">
        <pc:chgData name="Yogavelan Subramanian" userId="9c08e2fa-d876-443c-8115-09f17d19c44f" providerId="ADAL" clId="{9F6ED57E-74BF-4FA0-99C2-3BF9BA5D6E1C}" dt="2024-03-26T04:15:59.816" v="2038" actId="14100"/>
        <pc:sldMkLst>
          <pc:docMk/>
          <pc:sldMk cId="3105281133" sldId="260"/>
        </pc:sldMkLst>
        <pc:spChg chg="mod">
          <ac:chgData name="Yogavelan Subramanian" userId="9c08e2fa-d876-443c-8115-09f17d19c44f" providerId="ADAL" clId="{9F6ED57E-74BF-4FA0-99C2-3BF9BA5D6E1C}" dt="2024-03-26T04:08:29.294" v="1991" actId="14100"/>
          <ac:spMkLst>
            <pc:docMk/>
            <pc:sldMk cId="3105281133" sldId="260"/>
            <ac:spMk id="2" creationId="{1DE3E462-19E1-A37C-3763-B590DE2C7F86}"/>
          </ac:spMkLst>
        </pc:spChg>
        <pc:spChg chg="mod">
          <ac:chgData name="Yogavelan Subramanian" userId="9c08e2fa-d876-443c-8115-09f17d19c44f" providerId="ADAL" clId="{9F6ED57E-74BF-4FA0-99C2-3BF9BA5D6E1C}" dt="2024-03-26T04:15:59.816" v="2038" actId="14100"/>
          <ac:spMkLst>
            <pc:docMk/>
            <pc:sldMk cId="3105281133" sldId="260"/>
            <ac:spMk id="3" creationId="{39AEA797-12AE-2653-F634-F9FB6490ABD1}"/>
          </ac:spMkLst>
        </pc:spChg>
      </pc:sldChg>
      <pc:sldChg chg="modSp add mod">
        <pc:chgData name="Yogavelan Subramanian" userId="9c08e2fa-d876-443c-8115-09f17d19c44f" providerId="ADAL" clId="{9F6ED57E-74BF-4FA0-99C2-3BF9BA5D6E1C}" dt="2024-03-26T04:21:56.921" v="2114" actId="20577"/>
        <pc:sldMkLst>
          <pc:docMk/>
          <pc:sldMk cId="2731512278" sldId="261"/>
        </pc:sldMkLst>
        <pc:spChg chg="mod">
          <ac:chgData name="Yogavelan Subramanian" userId="9c08e2fa-d876-443c-8115-09f17d19c44f" providerId="ADAL" clId="{9F6ED57E-74BF-4FA0-99C2-3BF9BA5D6E1C}" dt="2024-03-25T15:07:59.184" v="1897" actId="6549"/>
          <ac:spMkLst>
            <pc:docMk/>
            <pc:sldMk cId="2731512278" sldId="261"/>
            <ac:spMk id="2" creationId="{1DE3E462-19E1-A37C-3763-B590DE2C7F86}"/>
          </ac:spMkLst>
        </pc:spChg>
        <pc:spChg chg="mod">
          <ac:chgData name="Yogavelan Subramanian" userId="9c08e2fa-d876-443c-8115-09f17d19c44f" providerId="ADAL" clId="{9F6ED57E-74BF-4FA0-99C2-3BF9BA5D6E1C}" dt="2024-03-26T04:21:56.921" v="2114" actId="20577"/>
          <ac:spMkLst>
            <pc:docMk/>
            <pc:sldMk cId="2731512278" sldId="261"/>
            <ac:spMk id="3" creationId="{39AEA797-12AE-2653-F634-F9FB6490ABD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1:22:20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 3346,'4'-4'21948,"-2"6"-21702,3 15-188,-1 0 0,-1 1-1,0-1 1,-2 1 0,0 0 0,-2 27 0,1-23-42,8 429-461,-6-124-905,0-321 2089,0-2-3803,-1-4 2832,-1 0 1,0 0 0,0 0-1,1 0 1,-1 0-1,0 0 1,0 0-1,0 0 1,1 0 0,-1 0-1,0 0 1,0 0-1,0 0 1,1 0-1,-1 0 1,2-5-6018,-2 4 6018,0 1-1,0 0 1,0 0 0,0 0-1,0-1 1,0 1-1,0 0 1,-1 0-1,1-1-925,0-8-7268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1:22:24.5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97 3474,'0'0'13889,"-37"7"-5563,26-5-7648,9-2-642,20 0-162,45 0-415,-15 0-47,-46 0 481,-6 0 28,-25 0 32,-24 5 1048,53-5-1052,0-2-43,0-1-1,1 1 0,0-1 1,-1 1-1,1 0 1,0-1-1,0 1 0,0 0 1,0 0-1,3-4 1,-2 3 97,0 0 0,0 1-1,-1-1 1,1 0 0,-1-1 0,0 1 0,0 0 0,0 0 0,0-1 0,0 1-1,-1-6 1,0 9 350,-19 12 330,12-5-685,16-21-58,16-30 159,5 46-48,-29 0-47,1 0 0,-1 0 1,1 0-1,-1 0 0,0 1 1,0-1-1,0 0 0,0 1 0,-1-1 1,1 3-1,0-3-2,-1-1 0,0 0 0,0 1 0,0-1 0,1 1 0,-1-1 0,1 1 0,-1-1 0,1 1 0,-1-1 0,1 0 0,0 0 0,0 1 0,0-1 0,0 0 0,-1 0 0,2 0 0,-1 0 0,0 0 0,0 0 0,0 0 0,0 0 0,1 0 0,-1-1 0,0 1 0,1 0 0,-1-1 0,0 1 0,1-1 0,2 1 0,-3-1 142,-4 1-117,0-1 0,1 1 0,-1-1 0,0 0 1,1 0-1,-1 0 0,0 0 0,1 0 0,-1 0 0,0-1 0,1 1 0,-1-1 1,0 0-1,1 0 0,-1 0 0,1 0 0,-1 0 0,1-1 0,-4-2 0,3 2-425,0 0 0,-1 1 0,0-1 0,1 1-1,-1-1 1,0 1 0,0 0 0,-5 0 0,8 1 537,0 1 0,0-1 1,0 1-1,0-1 0,0 1 1,1-1-1,-1 1 0,0 0 1,0-1-1,0 1 0,1 0 1,-1 0-1,1 0 0,-1 0 1,0-1-1,1 1 0,-1 0 1,1 0-1,0 0 0,-1 0 1,1 1-1,-10 27-623,8-22 733,-2 3-248,2-4-4,0 0 1,0 0 0,0 1-1,1-1 1,0 1 0,-1 11-1,2-17 201,0-22-8805,0 13 948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1:22:28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70 169 704,'0'0'19772,"41"0"-17627,71 0-587,-150 0-1019,23 0-367,2 0-48,-1 0 1,1 0 0,0 2-1,-23 4 1,31-5 17,0 0 0,0 0-1,-1-1 1,1 1 0,0-1 0,-10-1 0,-19 0 7,34 1-144,0-1-679,0 0 671,1 0 1,-1 1 0,0-1-1,1 0 1,-1 0 0,1 0 0,-1 1-1,1-1 1,0 0 0,-1 1 0,1-1-1,0 1 1,-1-1 0,1 0-1,0 1 1,-1 0 0,1-1 0,0 1-1,0-1 1,0 1 0,0 0-1,-1 0 1,1-1 0,0 1 0,0 0-1,0 0 1,0 0 0,1 0-1,28-2-147,-28 2 113,60-3-467,39 1-492,-112-32 1410,-28-52 1027,30 74-1328,8 11-158,0 0 0,0 0 0,0 0 1,0 0-1,0 0 0,0-1 0,0 1 0,0 0 1,1-1-1,-1 1 0,0 0 0,1-1 0,-1 1 1,1-1-1,0 1 0,-1-3 0,-12 18 400,-1 18-274,11-26-64,0 0-1,0-1 1,0 1-1,1 0 1,0 1 0,0-1-1,-1 12 1,3-16 3,-1 1 1,0-1 0,1 0 0,-1 0 0,0 1 0,0-1 0,0 0 0,-1 0 0,1 0 0,0 0-1,-1 0 1,1-1 0,-1 1 0,0 0 0,-2 2 0,-15 18 53,-3-8 51,20-13-138,2-1-43,14 2-61,1-1 29,-1 0 0,0 0 0,26-4 0,4 1-398,-32-1 693,0 0-1171,-1 2-3236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1:22:32.3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2033,'0'-2'19953,"0"312"-17901,11-180-1871,-8 226-3446,-5-352 4019,1-1-2895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1:22:34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1793,'0'0'21378,"3"41"-21072,0-2-149,-2 0 0,-3 41 0,0-5 77,5 185 526,-6-60-1208,-2-155 584,5-44-149,0 5 233,0 0-1299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1:22:35.6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 2161,'0'-3'16705,"3"-1"-16976,31 2 941,-34 2-606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1:22:36.7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2 3586,'-2'-2'18870,"3"10"-18931,0 0 1,1 0-1,0-1 1,1 1 0,-1 0-1,1-1 1,1 0-1,0 0 1,0 0 0,8 11-1,-11-17-434,2 3-259,-2 3-6875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CEB24-9393-4905-BECE-B4076292BA0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12725" y="1143000"/>
            <a:ext cx="728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2167A-E2EF-4E91-BDC8-597A186AB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0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513" y="795007"/>
            <a:ext cx="8601075" cy="1691217"/>
          </a:xfrm>
        </p:spPr>
        <p:txBody>
          <a:bodyPr anchor="b"/>
          <a:lstStyle>
            <a:lvl1pPr algn="ctr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513" y="2551444"/>
            <a:ext cx="8601075" cy="1172831"/>
          </a:xfrm>
        </p:spPr>
        <p:txBody>
          <a:bodyPr/>
          <a:lstStyle>
            <a:lvl1pPr marL="0" indent="0" algn="ctr">
              <a:buNone/>
              <a:defRPr sz="1700"/>
            </a:lvl1pPr>
            <a:lvl2pPr marL="323835" indent="0" algn="ctr">
              <a:buNone/>
              <a:defRPr sz="1417"/>
            </a:lvl2pPr>
            <a:lvl3pPr marL="647670" indent="0" algn="ctr">
              <a:buNone/>
              <a:defRPr sz="1275"/>
            </a:lvl3pPr>
            <a:lvl4pPr marL="971504" indent="0" algn="ctr">
              <a:buNone/>
              <a:defRPr sz="1133"/>
            </a:lvl4pPr>
            <a:lvl5pPr marL="1295339" indent="0" algn="ctr">
              <a:buNone/>
              <a:defRPr sz="1133"/>
            </a:lvl5pPr>
            <a:lvl6pPr marL="1619174" indent="0" algn="ctr">
              <a:buNone/>
              <a:defRPr sz="1133"/>
            </a:lvl6pPr>
            <a:lvl7pPr marL="1943009" indent="0" algn="ctr">
              <a:buNone/>
              <a:defRPr sz="1133"/>
            </a:lvl7pPr>
            <a:lvl8pPr marL="2266843" indent="0" algn="ctr">
              <a:buNone/>
              <a:defRPr sz="1133"/>
            </a:lvl8pPr>
            <a:lvl9pPr marL="2590678" indent="0" algn="ctr">
              <a:buNone/>
              <a:defRPr sz="1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194-D6DB-4757-9B3B-60D716CA1B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0AA-AFDA-496F-AA43-6EFEC4D40FCF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A picture containing rainbow&#10;&#10;Description automatically generated">
            <a:extLst>
              <a:ext uri="{FF2B5EF4-FFF2-40B4-BE49-F238E27FC236}">
                <a16:creationId xmlns:a16="http://schemas.microsoft.com/office/drawing/2014/main" id="{C9FCC578-02F3-B3EC-9859-D8BF235414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1468100" cy="485775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BC95E26-961C-D33F-97F3-2FB145E089F6}"/>
              </a:ext>
            </a:extLst>
          </p:cNvPr>
          <p:cNvSpPr txBox="1">
            <a:spLocks/>
          </p:cNvSpPr>
          <p:nvPr userDrawn="1"/>
        </p:nvSpPr>
        <p:spPr>
          <a:xfrm>
            <a:off x="788432" y="3843222"/>
            <a:ext cx="7886356" cy="58663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en-US" sz="1400" b="1" dirty="0">
                <a:latin typeface="Frutiger LT Pro 55 Roman" panose="020B0602020204020204" pitchFamily="34" charset="77"/>
              </a:rPr>
              <a:t>Presenter Name</a:t>
            </a:r>
          </a:p>
          <a:p>
            <a:pPr>
              <a:lnSpc>
                <a:spcPts val="2000"/>
              </a:lnSpc>
            </a:pPr>
            <a:r>
              <a:rPr lang="en-US" sz="1400" b="0" dirty="0">
                <a:latin typeface="Frutiger LT Pro 55 Roman" panose="020B0602020204020204" pitchFamily="34" charset="77"/>
              </a:rPr>
              <a:t>Month, 20XX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DE4930-1353-98DE-8E49-1017973BE3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9389" y="388613"/>
            <a:ext cx="2050396" cy="58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7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194-D6DB-4757-9B3B-60D716CA1B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0AA-AFDA-496F-AA43-6EFEC4D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1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6859" y="258630"/>
            <a:ext cx="2472809" cy="41167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8432" y="258630"/>
            <a:ext cx="7275076" cy="41167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194-D6DB-4757-9B3B-60D716CA1B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0AA-AFDA-496F-AA43-6EFEC4D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194-D6DB-4757-9B3B-60D716CA1B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0AA-AFDA-496F-AA43-6EFEC4D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59" y="1211065"/>
            <a:ext cx="9891236" cy="2020689"/>
          </a:xfrm>
        </p:spPr>
        <p:txBody>
          <a:bodyPr anchor="b"/>
          <a:lstStyle>
            <a:lvl1pPr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459" y="3250870"/>
            <a:ext cx="9891236" cy="1062632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23835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7670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3pPr>
            <a:lvl4pPr marL="971504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4pPr>
            <a:lvl5pPr marL="1295339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5pPr>
            <a:lvl6pPr marL="1619174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6pPr>
            <a:lvl7pPr marL="1943009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7pPr>
            <a:lvl8pPr marL="2266843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8pPr>
            <a:lvl9pPr marL="2590678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194-D6DB-4757-9B3B-60D716CA1B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0AA-AFDA-496F-AA43-6EFEC4D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0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8432" y="1293151"/>
            <a:ext cx="4873943" cy="3082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5725" y="1293151"/>
            <a:ext cx="4873943" cy="3082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194-D6DB-4757-9B3B-60D716CA1B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0AA-AFDA-496F-AA43-6EFEC4D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2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926" y="258631"/>
            <a:ext cx="9891236" cy="9389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926" y="1190824"/>
            <a:ext cx="4851543" cy="58360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835" indent="0">
              <a:buNone/>
              <a:defRPr sz="1417" b="1"/>
            </a:lvl2pPr>
            <a:lvl3pPr marL="647670" indent="0">
              <a:buNone/>
              <a:defRPr sz="1275" b="1"/>
            </a:lvl3pPr>
            <a:lvl4pPr marL="971504" indent="0">
              <a:buNone/>
              <a:defRPr sz="1133" b="1"/>
            </a:lvl4pPr>
            <a:lvl5pPr marL="1295339" indent="0">
              <a:buNone/>
              <a:defRPr sz="1133" b="1"/>
            </a:lvl5pPr>
            <a:lvl6pPr marL="1619174" indent="0">
              <a:buNone/>
              <a:defRPr sz="1133" b="1"/>
            </a:lvl6pPr>
            <a:lvl7pPr marL="1943009" indent="0">
              <a:buNone/>
              <a:defRPr sz="1133" b="1"/>
            </a:lvl7pPr>
            <a:lvl8pPr marL="2266843" indent="0">
              <a:buNone/>
              <a:defRPr sz="1133" b="1"/>
            </a:lvl8pPr>
            <a:lvl9pPr marL="2590678" indent="0">
              <a:buNone/>
              <a:defRPr sz="1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9926" y="1774428"/>
            <a:ext cx="4851543" cy="2609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5726" y="1190824"/>
            <a:ext cx="4875436" cy="58360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835" indent="0">
              <a:buNone/>
              <a:defRPr sz="1417" b="1"/>
            </a:lvl2pPr>
            <a:lvl3pPr marL="647670" indent="0">
              <a:buNone/>
              <a:defRPr sz="1275" b="1"/>
            </a:lvl3pPr>
            <a:lvl4pPr marL="971504" indent="0">
              <a:buNone/>
              <a:defRPr sz="1133" b="1"/>
            </a:lvl4pPr>
            <a:lvl5pPr marL="1295339" indent="0">
              <a:buNone/>
              <a:defRPr sz="1133" b="1"/>
            </a:lvl5pPr>
            <a:lvl6pPr marL="1619174" indent="0">
              <a:buNone/>
              <a:defRPr sz="1133" b="1"/>
            </a:lvl6pPr>
            <a:lvl7pPr marL="1943009" indent="0">
              <a:buNone/>
              <a:defRPr sz="1133" b="1"/>
            </a:lvl7pPr>
            <a:lvl8pPr marL="2266843" indent="0">
              <a:buNone/>
              <a:defRPr sz="1133" b="1"/>
            </a:lvl8pPr>
            <a:lvl9pPr marL="2590678" indent="0">
              <a:buNone/>
              <a:defRPr sz="1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5726" y="1774428"/>
            <a:ext cx="4875436" cy="2609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194-D6DB-4757-9B3B-60D716CA1B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0AA-AFDA-496F-AA43-6EFEC4D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6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194-D6DB-4757-9B3B-60D716CA1B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0AA-AFDA-496F-AA43-6EFEC4D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2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7F68CE-C48A-76CC-BA51-F106AF0FC76A}"/>
              </a:ext>
            </a:extLst>
          </p:cNvPr>
          <p:cNvSpPr txBox="1"/>
          <p:nvPr userDrawn="1"/>
        </p:nvSpPr>
        <p:spPr>
          <a:xfrm>
            <a:off x="2686050" y="4640126"/>
            <a:ext cx="6096000" cy="217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©LTIMindtree Proprietary</a:t>
            </a:r>
            <a:endParaRPr lang="en-IN" sz="8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D6042-FAB2-F832-51FF-429510007A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425" y="4587601"/>
            <a:ext cx="948025" cy="2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1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926" y="323850"/>
            <a:ext cx="3698760" cy="1133475"/>
          </a:xfrm>
        </p:spPr>
        <p:txBody>
          <a:bodyPr anchor="b"/>
          <a:lstStyle>
            <a:lvl1pPr>
              <a:defRPr sz="2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436" y="699426"/>
            <a:ext cx="5805726" cy="3452151"/>
          </a:xfrm>
        </p:spPr>
        <p:txBody>
          <a:bodyPr/>
          <a:lstStyle>
            <a:lvl1pPr>
              <a:defRPr sz="2267"/>
            </a:lvl1pPr>
            <a:lvl2pPr>
              <a:defRPr sz="1983"/>
            </a:lvl2pPr>
            <a:lvl3pPr>
              <a:defRPr sz="1700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926" y="1457325"/>
            <a:ext cx="3698760" cy="2699875"/>
          </a:xfrm>
        </p:spPr>
        <p:txBody>
          <a:bodyPr/>
          <a:lstStyle>
            <a:lvl1pPr marL="0" indent="0">
              <a:buNone/>
              <a:defRPr sz="1133"/>
            </a:lvl1pPr>
            <a:lvl2pPr marL="323835" indent="0">
              <a:buNone/>
              <a:defRPr sz="992"/>
            </a:lvl2pPr>
            <a:lvl3pPr marL="647670" indent="0">
              <a:buNone/>
              <a:defRPr sz="850"/>
            </a:lvl3pPr>
            <a:lvl4pPr marL="971504" indent="0">
              <a:buNone/>
              <a:defRPr sz="708"/>
            </a:lvl4pPr>
            <a:lvl5pPr marL="1295339" indent="0">
              <a:buNone/>
              <a:defRPr sz="708"/>
            </a:lvl5pPr>
            <a:lvl6pPr marL="1619174" indent="0">
              <a:buNone/>
              <a:defRPr sz="708"/>
            </a:lvl6pPr>
            <a:lvl7pPr marL="1943009" indent="0">
              <a:buNone/>
              <a:defRPr sz="708"/>
            </a:lvl7pPr>
            <a:lvl8pPr marL="2266843" indent="0">
              <a:buNone/>
              <a:defRPr sz="708"/>
            </a:lvl8pPr>
            <a:lvl9pPr marL="2590678" indent="0">
              <a:buNone/>
              <a:defRPr sz="7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194-D6DB-4757-9B3B-60D716CA1B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10AA-AFDA-496F-AA43-6EFEC4D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2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rainbow&#10;&#10;Description automatically generated">
            <a:extLst>
              <a:ext uri="{FF2B5EF4-FFF2-40B4-BE49-F238E27FC236}">
                <a16:creationId xmlns:a16="http://schemas.microsoft.com/office/drawing/2014/main" id="{A4996FE5-9C52-67EC-F2CA-6AE646066A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3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8432" y="258631"/>
            <a:ext cx="9891236" cy="938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8432" y="1293151"/>
            <a:ext cx="9891236" cy="3082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8432" y="4502415"/>
            <a:ext cx="2580323" cy="258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6194-D6DB-4757-9B3B-60D716CA1B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98808" y="4502415"/>
            <a:ext cx="3870484" cy="258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9345" y="4502415"/>
            <a:ext cx="2580323" cy="258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110AA-AFDA-496F-AA43-6EFEC4D4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7670" rtl="0" eaLnBrk="1" latinLnBrk="0" hangingPunct="1">
        <a:lnSpc>
          <a:spcPct val="90000"/>
        </a:lnSpc>
        <a:spcBef>
          <a:spcPct val="0"/>
        </a:spcBef>
        <a:buNone/>
        <a:defRPr sz="31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17" indent="-161917" algn="l" defTabSz="647670" rtl="0" eaLnBrk="1" latinLnBrk="0" hangingPunct="1">
        <a:lnSpc>
          <a:spcPct val="90000"/>
        </a:lnSpc>
        <a:spcBef>
          <a:spcPts val="708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485752" indent="-161917" algn="l" defTabSz="647670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09587" indent="-161917" algn="l" defTabSz="647670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3422" indent="-161917" algn="l" defTabSz="647670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457256" indent="-161917" algn="l" defTabSz="647670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781091" indent="-161917" algn="l" defTabSz="647670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2104926" indent="-161917" algn="l" defTabSz="647670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428761" indent="-161917" algn="l" defTabSz="647670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752595" indent="-161917" algn="l" defTabSz="647670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76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23835" algn="l" defTabSz="6476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47670" algn="l" defTabSz="6476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971504" algn="l" defTabSz="6476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295339" algn="l" defTabSz="6476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619174" algn="l" defTabSz="6476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1943009" algn="l" defTabSz="6476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266843" algn="l" defTabSz="6476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590678" algn="l" defTabSz="6476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4.xml"/><Relationship Id="rId1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6.xml"/><Relationship Id="rId2" Type="http://schemas.openxmlformats.org/officeDocument/2006/relationships/image" Target="../media/image3.jpe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3.xml"/><Relationship Id="rId5" Type="http://schemas.openxmlformats.org/officeDocument/2006/relationships/image" Target="../media/image6.png"/><Relationship Id="rId15" Type="http://schemas.openxmlformats.org/officeDocument/2006/relationships/customXml" Target="../ink/ink5.xml"/><Relationship Id="rId10" Type="http://schemas.openxmlformats.org/officeDocument/2006/relationships/image" Target="../media/image9.png"/><Relationship Id="rId19" Type="http://schemas.openxmlformats.org/officeDocument/2006/relationships/customXml" Target="../ink/ink7.xml"/><Relationship Id="rId4" Type="http://schemas.openxmlformats.org/officeDocument/2006/relationships/image" Target="../media/image5.png"/><Relationship Id="rId9" Type="http://schemas.openxmlformats.org/officeDocument/2006/relationships/customXml" Target="../ink/ink2.xml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682626-AC52-6219-94BB-7BE722FC1AC5}"/>
              </a:ext>
            </a:extLst>
          </p:cNvPr>
          <p:cNvSpPr txBox="1">
            <a:spLocks/>
          </p:cNvSpPr>
          <p:nvPr/>
        </p:nvSpPr>
        <p:spPr>
          <a:xfrm>
            <a:off x="788432" y="1949220"/>
            <a:ext cx="9501788" cy="7017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6476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Frutiger LT Pro 55 Roman" panose="020B0602020204020204" pitchFamily="34" charset="77"/>
                <a:cs typeface="Calibri" panose="020F0502020204030204" pitchFamily="34" charset="0"/>
              </a:defRPr>
            </a:lvl1pPr>
          </a:lstStyle>
          <a:p>
            <a:r>
              <a:rPr lang="en-US" sz="4400" dirty="0"/>
              <a:t>CAST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74641A-9E2A-715B-41B6-27E73E5B0F15}"/>
              </a:ext>
            </a:extLst>
          </p:cNvPr>
          <p:cNvSpPr txBox="1">
            <a:spLocks/>
          </p:cNvSpPr>
          <p:nvPr/>
        </p:nvSpPr>
        <p:spPr>
          <a:xfrm>
            <a:off x="788432" y="3332082"/>
            <a:ext cx="7886356" cy="4385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sz="2500" dirty="0">
                <a:latin typeface="Frutiger LT Pro 55 Roman" panose="020B0602020204020204" pitchFamily="34" charset="77"/>
              </a:rPr>
              <a:t>Overview, Achievements </a:t>
            </a:r>
          </a:p>
        </p:txBody>
      </p:sp>
    </p:spTree>
    <p:extLst>
      <p:ext uri="{BB962C8B-B14F-4D97-AF65-F5344CB8AC3E}">
        <p14:creationId xmlns:p14="http://schemas.microsoft.com/office/powerpoint/2010/main" val="331616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E462-19E1-A37C-3763-B590DE2C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32" y="258631"/>
            <a:ext cx="9891236" cy="676551"/>
          </a:xfrm>
        </p:spPr>
        <p:txBody>
          <a:bodyPr>
            <a:normAutofit/>
          </a:bodyPr>
          <a:lstStyle/>
          <a:p>
            <a:r>
              <a:rPr lang="en-US" dirty="0">
                <a:latin typeface="Frutiger LT Pro 65 Bold" panose="020B0803030504020204" pitchFamily="34" charset="0"/>
              </a:rPr>
              <a:t>CAST Overview</a:t>
            </a:r>
            <a:endParaRPr lang="en-IN" dirty="0">
              <a:latin typeface="Frutiger LT Pro 65 Bold" panose="020B0803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EA797-12AE-2653-F634-F9FB6490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411" y="1082053"/>
            <a:ext cx="8423775" cy="2405615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Frutiger LT Pro 55 Roman" panose="020B0602020204020204" pitchFamily="34" charset="0"/>
              </a:rPr>
              <a:t>Overview</a:t>
            </a:r>
          </a:p>
          <a:p>
            <a:pPr lvl="1"/>
            <a:r>
              <a:rPr lang="en-IN" sz="1400" dirty="0">
                <a:latin typeface="Frutiger LT Pro 55 Roman" panose="020B0602020204020204" pitchFamily="34" charset="0"/>
              </a:rPr>
              <a:t>CAST is a software intelligence solutions for measuring and improving the quality, security, and performance of software applications</a:t>
            </a:r>
          </a:p>
          <a:p>
            <a:pPr lvl="1"/>
            <a:endParaRPr lang="en-IN" sz="1400" dirty="0">
              <a:latin typeface="Frutiger LT Pro 55 Roman" panose="020B0602020204020204" pitchFamily="34" charset="0"/>
            </a:endParaRPr>
          </a:p>
          <a:p>
            <a:pPr lvl="1"/>
            <a:r>
              <a:rPr lang="en-IN" sz="1400" dirty="0">
                <a:latin typeface="Frutiger LT Pro 55 Roman" panose="020B0602020204020204" pitchFamily="34" charset="0"/>
              </a:rPr>
              <a:t>CAST analyzes the source code and architecture of software systems to provide actionable insights and recommendations</a:t>
            </a:r>
          </a:p>
          <a:p>
            <a:pPr lvl="1"/>
            <a:endParaRPr lang="en-IN" sz="1400" dirty="0">
              <a:latin typeface="Frutiger LT Pro 55 Roman" panose="020B0602020204020204" pitchFamily="34" charset="0"/>
            </a:endParaRPr>
          </a:p>
          <a:p>
            <a:pPr lvl="1"/>
            <a:r>
              <a:rPr lang="en-IN" sz="1400" dirty="0">
                <a:latin typeface="Frutiger LT Pro 55 Roman" panose="020B0602020204020204" pitchFamily="34" charset="0"/>
              </a:rPr>
              <a:t>CAST helps software teams to deliver better software faster, reduce risks and costs, and increase customer satisfaction</a:t>
            </a:r>
          </a:p>
          <a:p>
            <a:endParaRPr lang="en-US" sz="1800" b="1" dirty="0">
              <a:latin typeface="Frutiger LT Pro 55 Roman" panose="020B0602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9F7FB-622F-2EAE-4A29-B2FE4584E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01" y="1600482"/>
            <a:ext cx="1197662" cy="13687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F74196-6025-BA41-7E51-463C1E7E1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261" y="874235"/>
            <a:ext cx="862616" cy="937627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20FAD5-C876-B21A-60CB-3158E5E57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295" y="3158683"/>
            <a:ext cx="1485142" cy="114396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 descr="Customer satisfaction - Free people icons さん">
            <a:extLst>
              <a:ext uri="{FF2B5EF4-FFF2-40B4-BE49-F238E27FC236}">
                <a16:creationId xmlns:a16="http://schemas.microsoft.com/office/drawing/2014/main" id="{9CD01E80-CDF8-082A-EB59-049F392E6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342" y="3355332"/>
            <a:ext cx="1243787" cy="1243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EF50A9A-3922-EB0B-A1BD-B363572984F9}"/>
                  </a:ext>
                </a:extLst>
              </p14:cNvPr>
              <p14:cNvContentPartPr/>
              <p14:nvPr/>
            </p14:nvContentPartPr>
            <p14:xfrm>
              <a:off x="9575520" y="3379500"/>
              <a:ext cx="15480" cy="346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EF50A9A-3922-EB0B-A1BD-B363572984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69400" y="3373380"/>
                <a:ext cx="277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B892B16-1DE2-5A6B-120F-621C5B3DA8CF}"/>
                  </a:ext>
                </a:extLst>
              </p14:cNvPr>
              <p14:cNvContentPartPr/>
              <p14:nvPr/>
            </p14:nvContentPartPr>
            <p14:xfrm>
              <a:off x="9555360" y="3377340"/>
              <a:ext cx="55080" cy="57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B892B16-1DE2-5A6B-120F-621C5B3DA8C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49240" y="3371220"/>
                <a:ext cx="673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3436D0C-E3D8-107D-C2FA-477D0A7A51CC}"/>
                  </a:ext>
                </a:extLst>
              </p14:cNvPr>
              <p14:cNvContentPartPr/>
              <p14:nvPr/>
            </p14:nvContentPartPr>
            <p14:xfrm>
              <a:off x="9544560" y="3369420"/>
              <a:ext cx="80280" cy="66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3436D0C-E3D8-107D-C2FA-477D0A7A51C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38440" y="3363300"/>
                <a:ext cx="9252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AA04A6FE-F375-61C6-497A-765C2C777F50}"/>
              </a:ext>
            </a:extLst>
          </p:cNvPr>
          <p:cNvGrpSpPr/>
          <p:nvPr/>
        </p:nvGrpSpPr>
        <p:grpSpPr>
          <a:xfrm>
            <a:off x="9591000" y="3402900"/>
            <a:ext cx="55800" cy="324000"/>
            <a:chOff x="9591000" y="3402900"/>
            <a:chExt cx="5580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0DC7381-816C-732A-E074-DEFB4C1C7442}"/>
                    </a:ext>
                  </a:extLst>
                </p14:cNvPr>
                <p14:cNvContentPartPr/>
                <p14:nvPr/>
              </p14:nvContentPartPr>
              <p14:xfrm>
                <a:off x="9591000" y="3437460"/>
                <a:ext cx="5040" cy="289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0DC7381-816C-732A-E074-DEFB4C1C744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84880" y="3431340"/>
                  <a:ext cx="172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525C82D-6C4B-2FE7-1CB6-D3929790EA8B}"/>
                    </a:ext>
                  </a:extLst>
                </p14:cNvPr>
                <p14:cNvContentPartPr/>
                <p14:nvPr/>
              </p14:nvContentPartPr>
              <p14:xfrm>
                <a:off x="9607200" y="3430260"/>
                <a:ext cx="3960" cy="285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525C82D-6C4B-2FE7-1CB6-D3929790EA8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01080" y="3424140"/>
                  <a:ext cx="162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7A6AEEB-3F05-ED7C-35D8-540B85230ACE}"/>
                    </a:ext>
                  </a:extLst>
                </p14:cNvPr>
                <p14:cNvContentPartPr/>
                <p14:nvPr/>
              </p14:nvContentPartPr>
              <p14:xfrm>
                <a:off x="9633120" y="3435300"/>
                <a:ext cx="13680" cy="3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7A6AEEB-3F05-ED7C-35D8-540B85230AC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627000" y="3429180"/>
                  <a:ext cx="259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9C3165D-3727-1D97-8277-FB52B4F96DB4}"/>
                    </a:ext>
                  </a:extLst>
                </p14:cNvPr>
                <p14:cNvContentPartPr/>
                <p14:nvPr/>
              </p14:nvContentPartPr>
              <p14:xfrm>
                <a:off x="9627360" y="3402900"/>
                <a:ext cx="15840" cy="38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9C3165D-3727-1D97-8277-FB52B4F96DB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621240" y="3396780"/>
                  <a:ext cx="28080" cy="5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0528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E462-19E1-A37C-3763-B590DE2C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32" y="258631"/>
            <a:ext cx="9891236" cy="676551"/>
          </a:xfrm>
        </p:spPr>
        <p:txBody>
          <a:bodyPr>
            <a:normAutofit/>
          </a:bodyPr>
          <a:lstStyle/>
          <a:p>
            <a:r>
              <a:rPr lang="en-US" dirty="0">
                <a:latin typeface="Frutiger LT Pro 65 Bold" panose="020B0803030504020204" pitchFamily="34" charset="0"/>
              </a:rPr>
              <a:t>CAST Overview</a:t>
            </a:r>
            <a:endParaRPr lang="en-IN" dirty="0">
              <a:latin typeface="Frutiger LT Pro 65 Bold" panose="020B0803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EA797-12AE-2653-F634-F9FB6490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31" y="981420"/>
            <a:ext cx="10059677" cy="3278853"/>
          </a:xfrm>
        </p:spPr>
        <p:txBody>
          <a:bodyPr>
            <a:normAutofit fontScale="77500" lnSpcReduction="20000"/>
          </a:bodyPr>
          <a:lstStyle/>
          <a:p>
            <a:endParaRPr lang="en-US" sz="1800" b="1" dirty="0">
              <a:latin typeface="Frutiger LT Pro 55 Roman" panose="020B0602020204020204" pitchFamily="34" charset="0"/>
            </a:endParaRPr>
          </a:p>
          <a:p>
            <a:r>
              <a:rPr lang="en-US" sz="1800" b="1" dirty="0">
                <a:latin typeface="Frutiger LT Pro 55 Roman" panose="020B0602020204020204" pitchFamily="34" charset="0"/>
              </a:rPr>
              <a:t>CAST Imaging (including CAST Dashboards)</a:t>
            </a:r>
          </a:p>
          <a:p>
            <a:pPr lvl="1"/>
            <a:r>
              <a:rPr lang="en-IN" sz="1800" dirty="0">
                <a:solidFill>
                  <a:srgbClr val="595959"/>
                </a:solidFill>
                <a:effectLst/>
                <a:latin typeface="Frutiger LT Pro 55 Roman" panose="020B0602020204020204" pitchFamily="34" charset="0"/>
                <a:ea typeface="Calibri" panose="020F0502020204030204" pitchFamily="34" charset="0"/>
                <a:cs typeface="Mangal (Body CS)"/>
              </a:rPr>
              <a:t>A software architecture visualization and analysis tool that helps to understand the structure, dependencies, and interactions of software components</a:t>
            </a:r>
          </a:p>
          <a:p>
            <a:pPr lvl="1"/>
            <a:r>
              <a:rPr lang="en-IN" sz="1800" dirty="0">
                <a:solidFill>
                  <a:srgbClr val="595959"/>
                </a:solidFill>
                <a:effectLst/>
                <a:latin typeface="Frutiger LT Pro 55 Roman" panose="020B0602020204020204" pitchFamily="34" charset="0"/>
                <a:ea typeface="Calibri" panose="020F0502020204030204" pitchFamily="34" charset="0"/>
                <a:cs typeface="Mangal (Body CS)"/>
              </a:rPr>
              <a:t>CAST Imaging helps to detect architectural flaws, design violations, and performance bottlenecks that can affect the quality and reliability of software systems</a:t>
            </a:r>
          </a:p>
          <a:p>
            <a:pPr lvl="1"/>
            <a:r>
              <a:rPr lang="en-IN" sz="1800" dirty="0">
                <a:solidFill>
                  <a:srgbClr val="595959"/>
                </a:solidFill>
                <a:effectLst/>
                <a:latin typeface="Frutiger LT Pro 55 Roman" panose="020B0602020204020204" pitchFamily="34" charset="0"/>
                <a:ea typeface="Calibri" panose="020F0502020204030204" pitchFamily="34" charset="0"/>
                <a:cs typeface="Mangal (Body CS)"/>
              </a:rPr>
              <a:t>CAST Dashboards provides a holistic view of software health and risks across multiple dimensions, such as robustness, efficiency, security, changeability, and transferability</a:t>
            </a:r>
          </a:p>
          <a:p>
            <a:pPr lvl="1"/>
            <a:r>
              <a:rPr lang="en-IN" sz="1800" dirty="0">
                <a:solidFill>
                  <a:srgbClr val="595959"/>
                </a:solidFill>
                <a:effectLst/>
                <a:latin typeface="Frutiger LT Pro 55 Roman" panose="020B0602020204020204" pitchFamily="34" charset="0"/>
                <a:ea typeface="Calibri" panose="020F0502020204030204" pitchFamily="34" charset="0"/>
                <a:cs typeface="Mangal (Body CS)"/>
              </a:rPr>
              <a:t>CAST Dashboards provides detailed diagnostics and remediation guidance to help software teams fix issues and optimize code </a:t>
            </a:r>
          </a:p>
          <a:p>
            <a:pPr lvl="1"/>
            <a:endParaRPr lang="en-US" sz="1800" b="1" dirty="0">
              <a:latin typeface="Frutiger LT Pro 55 Roman" panose="020B0602020204020204" pitchFamily="34" charset="0"/>
            </a:endParaRPr>
          </a:p>
          <a:p>
            <a:r>
              <a:rPr lang="en-US" sz="1800" b="1" dirty="0">
                <a:latin typeface="Frutiger LT Pro 55 Roman" panose="020B0602020204020204" pitchFamily="34" charset="0"/>
              </a:rPr>
              <a:t>CAST Highlight</a:t>
            </a:r>
          </a:p>
          <a:p>
            <a:pPr lvl="1"/>
            <a:r>
              <a:rPr lang="en-IN" sz="1800" dirty="0">
                <a:solidFill>
                  <a:srgbClr val="595959"/>
                </a:solidFill>
                <a:effectLst/>
                <a:latin typeface="Frutiger LT Pro 55 Roman" panose="020B0602020204020204" pitchFamily="34" charset="0"/>
                <a:ea typeface="Calibri" panose="020F0502020204030204" pitchFamily="34" charset="0"/>
                <a:cs typeface="Mangal (Body CS)"/>
              </a:rPr>
              <a:t>Provides a comprehensive and granular evaluation of the cloud suitability and effort of applications, based on multiple dimensions and criteria, and supports various cloud platforms and providers</a:t>
            </a:r>
          </a:p>
          <a:p>
            <a:pPr lvl="1"/>
            <a:r>
              <a:rPr lang="en-US" sz="1800" dirty="0">
                <a:solidFill>
                  <a:srgbClr val="595959"/>
                </a:solidFill>
                <a:effectLst/>
                <a:latin typeface="Frutiger LT Pro 55 Roman" panose="020B0602020204020204" pitchFamily="34" charset="0"/>
                <a:ea typeface="Calibri" panose="020F0502020204030204" pitchFamily="34" charset="0"/>
                <a:cs typeface="Mangal (Body CS)"/>
              </a:rPr>
              <a:t>Identifies open-source risks across the entire portfolio and prioritizes the most critical vulnerabilities to address first</a:t>
            </a:r>
          </a:p>
          <a:p>
            <a:pPr lvl="1"/>
            <a:r>
              <a:rPr lang="en-US" sz="1800" dirty="0">
                <a:solidFill>
                  <a:srgbClr val="595959"/>
                </a:solidFill>
                <a:effectLst/>
                <a:latin typeface="Frutiger LT Pro 55 Roman" panose="020B0602020204020204" pitchFamily="34" charset="0"/>
                <a:ea typeface="Calibri" panose="020F0502020204030204" pitchFamily="34" charset="0"/>
                <a:cs typeface="Mangal (Body CS)"/>
              </a:rPr>
              <a:t>Reduce legal risks by detecting all licenses in use across components at portfolio and application level</a:t>
            </a:r>
            <a:endParaRPr lang="en-IN" sz="1800" dirty="0">
              <a:solidFill>
                <a:srgbClr val="595959"/>
              </a:solidFill>
              <a:effectLst/>
              <a:latin typeface="Frutiger LT Pro 55 Roman" panose="020B0602020204020204" pitchFamily="34" charset="0"/>
              <a:ea typeface="Calibri" panose="020F0502020204030204" pitchFamily="34" charset="0"/>
              <a:cs typeface="Mangal (Body CS)"/>
            </a:endParaRPr>
          </a:p>
          <a:p>
            <a:pPr lvl="1"/>
            <a:r>
              <a:rPr lang="en-US" sz="1800" b="1" dirty="0">
                <a:latin typeface="Frutiger LT Pro 55 Roman" panose="020B0602020204020204" pitchFamily="34" charset="0"/>
              </a:rPr>
              <a:t>Get insights on hidden risks due to open-source vulnerability and license risks in dependent components</a:t>
            </a:r>
          </a:p>
        </p:txBody>
      </p:sp>
    </p:spTree>
    <p:extLst>
      <p:ext uri="{BB962C8B-B14F-4D97-AF65-F5344CB8AC3E}">
        <p14:creationId xmlns:p14="http://schemas.microsoft.com/office/powerpoint/2010/main" val="196708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E462-19E1-A37C-3763-B590DE2C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latin typeface="Frutiger LT Pro 65 Bold" panose="020B0803030504020204" pitchFamily="34" charset="0"/>
              </a:rPr>
              <a:t>Achievements</a:t>
            </a:r>
            <a:endParaRPr lang="en-IN" dirty="0">
              <a:latin typeface="Frutiger LT Pro 65 Bold" panose="020B0803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EA797-12AE-2653-F634-F9FB6490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31" y="1293151"/>
            <a:ext cx="10059677" cy="3082198"/>
          </a:xfrm>
        </p:spPr>
        <p:txBody>
          <a:bodyPr>
            <a:normAutofit fontScale="62500" lnSpcReduction="20000"/>
          </a:bodyPr>
          <a:lstStyle/>
          <a:p>
            <a:r>
              <a:rPr lang="en-US" sz="1800" b="1" dirty="0">
                <a:latin typeface="Frutiger LT Pro 55 Roman" panose="020B0602020204020204" pitchFamily="34" charset="0"/>
              </a:rPr>
              <a:t>CAST Imaging</a:t>
            </a:r>
          </a:p>
          <a:p>
            <a:pPr lvl="1"/>
            <a:r>
              <a:rPr lang="en-US" sz="1400" dirty="0">
                <a:latin typeface="Frutiger LT Pro 55 Roman" panose="020B0602020204020204" pitchFamily="34" charset="0"/>
              </a:rPr>
              <a:t>Active in 36 accounts (out of 69) covering 462 active apps (out of 653) as of Feb’24</a:t>
            </a:r>
          </a:p>
          <a:p>
            <a:pPr lvl="1"/>
            <a:r>
              <a:rPr lang="en-US" sz="1400" dirty="0">
                <a:latin typeface="Frutiger LT Pro 55 Roman" panose="020B0602020204020204" pitchFamily="34" charset="0"/>
              </a:rPr>
              <a:t>Use cases implemented – Mainframe modernization architecture discovery, Cloud Migration assessment, Technical Debt reduction, Transition, Application Health improvement, Green coding insights etc.</a:t>
            </a:r>
          </a:p>
          <a:p>
            <a:pPr lvl="1"/>
            <a:r>
              <a:rPr lang="en-US" sz="1400" dirty="0">
                <a:latin typeface="Frutiger LT Pro 55 Roman" panose="020B0602020204020204" pitchFamily="34" charset="0"/>
              </a:rPr>
              <a:t>Case studies created for 6 accounts this year</a:t>
            </a:r>
          </a:p>
          <a:p>
            <a:pPr lvl="1"/>
            <a:r>
              <a:rPr lang="en-US" sz="1400" dirty="0">
                <a:latin typeface="Frutiger LT Pro 55 Roman" panose="020B0602020204020204" pitchFamily="34" charset="0"/>
              </a:rPr>
              <a:t>ROI calculation is in progress</a:t>
            </a:r>
          </a:p>
          <a:p>
            <a:endParaRPr lang="en-US" sz="1800" b="1" dirty="0">
              <a:latin typeface="Frutiger LT Pro 55 Roman" panose="020B0602020204020204" pitchFamily="34" charset="0"/>
            </a:endParaRPr>
          </a:p>
          <a:p>
            <a:r>
              <a:rPr lang="en-US" sz="1800" b="1" dirty="0">
                <a:latin typeface="Frutiger LT Pro 55 Roman" panose="020B0602020204020204" pitchFamily="34" charset="0"/>
              </a:rPr>
              <a:t>CAST Highlight</a:t>
            </a:r>
          </a:p>
          <a:p>
            <a:pPr lvl="1"/>
            <a:r>
              <a:rPr lang="en-US" sz="1400" dirty="0">
                <a:latin typeface="Frutiger LT Pro 55 Roman" panose="020B0602020204020204" pitchFamily="34" charset="0"/>
              </a:rPr>
              <a:t>364 apps onboarded till 25Mar24</a:t>
            </a:r>
          </a:p>
          <a:p>
            <a:pPr lvl="1"/>
            <a:r>
              <a:rPr lang="en-US" sz="1400" dirty="0">
                <a:latin typeface="Frutiger LT Pro 55 Roman" panose="020B0602020204020204" pitchFamily="34" charset="0"/>
              </a:rPr>
              <a:t>Use cases implemented – Open-source components security vulnerabilities and license risks (SCA), Cloud Readiness assessment, Application portfolio rationalization for M&amp;A</a:t>
            </a:r>
          </a:p>
          <a:p>
            <a:pPr lvl="1"/>
            <a:r>
              <a:rPr lang="en-US" sz="1400" dirty="0">
                <a:latin typeface="Frutiger LT Pro 55 Roman" panose="020B0602020204020204" pitchFamily="34" charset="0"/>
              </a:rPr>
              <a:t>Case studies created for 4 accounts this year</a:t>
            </a:r>
          </a:p>
          <a:p>
            <a:endParaRPr lang="en-US" sz="1800" b="1" dirty="0">
              <a:latin typeface="Frutiger LT Pro 55 Roman" panose="020B0602020204020204" pitchFamily="34" charset="0"/>
            </a:endParaRPr>
          </a:p>
          <a:p>
            <a:r>
              <a:rPr lang="en-US" sz="1800" b="1" dirty="0">
                <a:latin typeface="Frutiger LT Pro 55 Roman" panose="020B0602020204020204" pitchFamily="34" charset="0"/>
              </a:rPr>
              <a:t>General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Frutiger LT Pro 55 Roman" panose="020B0602020204020204" pitchFamily="34" charset="0"/>
              </a:rPr>
              <a:t>CAST Assessment integration with </a:t>
            </a:r>
            <a:r>
              <a:rPr lang="en-US" sz="1400" dirty="0" err="1">
                <a:latin typeface="Frutiger LT Pro 55 Roman" panose="020B0602020204020204" pitchFamily="34" charset="0"/>
              </a:rPr>
              <a:t>DevSecOps</a:t>
            </a:r>
            <a:r>
              <a:rPr lang="en-US" sz="1400" dirty="0">
                <a:latin typeface="Frutiger LT Pro 55 Roman" panose="020B0602020204020204" pitchFamily="34" charset="0"/>
              </a:rPr>
              <a:t> pipeline for Azure ADO, Jenkins completed for 5+ accounts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Frutiger LT Pro 55 Roman" panose="020B0602020204020204" pitchFamily="34" charset="0"/>
              </a:rPr>
              <a:t>CAST Day completed successfully on 22Nov. 30+ new accounts interactions done through booths and interactive sessions. 2 case studies presented during the event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Frutiger LT Pro 55 Roman" panose="020B0602020204020204" pitchFamily="34" charset="0"/>
              </a:rPr>
              <a:t>CAST Webinars on CAST Product Overview, CAST Highlight Overview, CAST Imaging Overview, CAST Dashboard Overview completed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Frutiger LT Pro 55 Roman" panose="020B0602020204020204" pitchFamily="34" charset="0"/>
              </a:rPr>
              <a:t>CAST Day in Chennai planned on 02Apr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Frutiger LT Pro 55 Roman" panose="020B0602020204020204" pitchFamily="34" charset="0"/>
              </a:rPr>
              <a:t>15+ new accounts in pipeline under proposal, </a:t>
            </a:r>
            <a:r>
              <a:rPr lang="en-US" sz="1400" dirty="0" err="1">
                <a:latin typeface="Frutiger LT Pro 55 Roman" panose="020B0602020204020204" pitchFamily="34" charset="0"/>
              </a:rPr>
              <a:t>dicsusisons</a:t>
            </a:r>
            <a:endParaRPr lang="en-US" sz="1400" dirty="0">
              <a:latin typeface="Frutiger LT Pro 55 Roman" panose="020B0602020204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1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F6E2BC2-75B9-4249-B41F-B86CA00661F3}"/>
              </a:ext>
            </a:extLst>
          </p:cNvPr>
          <p:cNvSpPr txBox="1">
            <a:spLocks/>
          </p:cNvSpPr>
          <p:nvPr/>
        </p:nvSpPr>
        <p:spPr>
          <a:xfrm>
            <a:off x="1882436" y="1963748"/>
            <a:ext cx="3601189" cy="930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476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defTabSz="914400">
              <a:spcBef>
                <a:spcPts val="1000"/>
              </a:spcBef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867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8487</TotalTime>
  <Words>425</Words>
  <Application>Microsoft Office PowerPoint</Application>
  <PresentationFormat>Custom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Frutiger LT Pro 45 Light</vt:lpstr>
      <vt:lpstr>Frutiger LT Pro 55 Roman</vt:lpstr>
      <vt:lpstr>Frutiger LT Pro 65 Bold</vt:lpstr>
      <vt:lpstr>Aptos</vt:lpstr>
      <vt:lpstr>Arial</vt:lpstr>
      <vt:lpstr>Calibri</vt:lpstr>
      <vt:lpstr>Calibri Light</vt:lpstr>
      <vt:lpstr>Office Theme</vt:lpstr>
      <vt:lpstr>PowerPoint Presentation</vt:lpstr>
      <vt:lpstr>CAST Overview</vt:lpstr>
      <vt:lpstr>CAST Overview</vt:lpstr>
      <vt:lpstr> Achievements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Dey</dc:creator>
  <cp:lastModifiedBy>Siddhant</cp:lastModifiedBy>
  <cp:revision>13</cp:revision>
  <dcterms:created xsi:type="dcterms:W3CDTF">2023-04-19T11:10:04Z</dcterms:created>
  <dcterms:modified xsi:type="dcterms:W3CDTF">2024-03-27T10:07:40Z</dcterms:modified>
</cp:coreProperties>
</file>