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0" r:id="rId3"/>
    <p:sldId id="261" r:id="rId4"/>
    <p:sldId id="259" r:id="rId5"/>
  </p:sldIdLst>
  <p:sldSz cx="11468100" cy="4857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A3"/>
    <a:srgbClr val="77374B"/>
    <a:srgbClr val="A5D5E2"/>
    <a:srgbClr val="DDF4A2"/>
    <a:srgbClr val="F6F7A2"/>
    <a:srgbClr val="F79646"/>
    <a:srgbClr val="A4E5E1"/>
    <a:srgbClr val="AFF0A2"/>
    <a:srgbClr val="A4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ED57E-74BF-4FA0-99C2-3BF9BA5D6E1C}" v="4" dt="2024-03-26T04:03:2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9c08e2fa-d876-443c-8115-09f17d19c44f" providerId="ADAL" clId="{9F6ED57E-74BF-4FA0-99C2-3BF9BA5D6E1C}"/>
    <pc:docChg chg="undo custSel addSld modSld">
      <pc:chgData name="Yogavelan Subramanian" userId="9c08e2fa-d876-443c-8115-09f17d19c44f" providerId="ADAL" clId="{9F6ED57E-74BF-4FA0-99C2-3BF9BA5D6E1C}" dt="2024-03-26T04:21:56.921" v="2114" actId="20577"/>
      <pc:docMkLst>
        <pc:docMk/>
      </pc:docMkLst>
      <pc:sldChg chg="modSp mod">
        <pc:chgData name="Yogavelan Subramanian" userId="9c08e2fa-d876-443c-8115-09f17d19c44f" providerId="ADAL" clId="{9F6ED57E-74BF-4FA0-99C2-3BF9BA5D6E1C}" dt="2024-03-26T04:16:28.043" v="2051" actId="20577"/>
        <pc:sldMkLst>
          <pc:docMk/>
          <pc:sldMk cId="3316168835" sldId="258"/>
        </pc:sldMkLst>
        <pc:spChg chg="mod">
          <ac:chgData name="Yogavelan Subramanian" userId="9c08e2fa-d876-443c-8115-09f17d19c44f" providerId="ADAL" clId="{9F6ED57E-74BF-4FA0-99C2-3BF9BA5D6E1C}" dt="2024-03-26T04:16:12.621" v="2039" actId="6549"/>
          <ac:spMkLst>
            <pc:docMk/>
            <pc:sldMk cId="3316168835" sldId="258"/>
            <ac:spMk id="4" creationId="{45682626-AC52-6219-94BB-7BE722FC1AC5}"/>
          </ac:spMkLst>
        </pc:spChg>
        <pc:spChg chg="mod">
          <ac:chgData name="Yogavelan Subramanian" userId="9c08e2fa-d876-443c-8115-09f17d19c44f" providerId="ADAL" clId="{9F6ED57E-74BF-4FA0-99C2-3BF9BA5D6E1C}" dt="2024-03-26T04:16:28.043" v="2051" actId="20577"/>
          <ac:spMkLst>
            <pc:docMk/>
            <pc:sldMk cId="3316168835" sldId="258"/>
            <ac:spMk id="5" creationId="{4E74641A-9E2A-715B-41B6-27E73E5B0F15}"/>
          </ac:spMkLst>
        </pc:spChg>
      </pc:sldChg>
      <pc:sldChg chg="modSp mod">
        <pc:chgData name="Yogavelan Subramanian" userId="9c08e2fa-d876-443c-8115-09f17d19c44f" providerId="ADAL" clId="{9F6ED57E-74BF-4FA0-99C2-3BF9BA5D6E1C}" dt="2024-03-26T04:15:59.816" v="2038" actId="14100"/>
        <pc:sldMkLst>
          <pc:docMk/>
          <pc:sldMk cId="3105281133" sldId="260"/>
        </pc:sldMkLst>
        <pc:spChg chg="mod">
          <ac:chgData name="Yogavelan Subramanian" userId="9c08e2fa-d876-443c-8115-09f17d19c44f" providerId="ADAL" clId="{9F6ED57E-74BF-4FA0-99C2-3BF9BA5D6E1C}" dt="2024-03-26T04:08:29.294" v="1991" actId="14100"/>
          <ac:spMkLst>
            <pc:docMk/>
            <pc:sldMk cId="3105281133" sldId="260"/>
            <ac:spMk id="2" creationId="{1DE3E462-19E1-A37C-3763-B590DE2C7F86}"/>
          </ac:spMkLst>
        </pc:spChg>
        <pc:spChg chg="mod">
          <ac:chgData name="Yogavelan Subramanian" userId="9c08e2fa-d876-443c-8115-09f17d19c44f" providerId="ADAL" clId="{9F6ED57E-74BF-4FA0-99C2-3BF9BA5D6E1C}" dt="2024-03-26T04:15:59.816" v="2038" actId="14100"/>
          <ac:spMkLst>
            <pc:docMk/>
            <pc:sldMk cId="3105281133" sldId="260"/>
            <ac:spMk id="3" creationId="{39AEA797-12AE-2653-F634-F9FB6490ABD1}"/>
          </ac:spMkLst>
        </pc:spChg>
      </pc:sldChg>
      <pc:sldChg chg="modSp add mod">
        <pc:chgData name="Yogavelan Subramanian" userId="9c08e2fa-d876-443c-8115-09f17d19c44f" providerId="ADAL" clId="{9F6ED57E-74BF-4FA0-99C2-3BF9BA5D6E1C}" dt="2024-03-26T04:21:56.921" v="2114" actId="20577"/>
        <pc:sldMkLst>
          <pc:docMk/>
          <pc:sldMk cId="2731512278" sldId="261"/>
        </pc:sldMkLst>
        <pc:spChg chg="mod">
          <ac:chgData name="Yogavelan Subramanian" userId="9c08e2fa-d876-443c-8115-09f17d19c44f" providerId="ADAL" clId="{9F6ED57E-74BF-4FA0-99C2-3BF9BA5D6E1C}" dt="2024-03-25T15:07:59.184" v="1897" actId="6549"/>
          <ac:spMkLst>
            <pc:docMk/>
            <pc:sldMk cId="2731512278" sldId="261"/>
            <ac:spMk id="2" creationId="{1DE3E462-19E1-A37C-3763-B590DE2C7F86}"/>
          </ac:spMkLst>
        </pc:spChg>
        <pc:spChg chg="mod">
          <ac:chgData name="Yogavelan Subramanian" userId="9c08e2fa-d876-443c-8115-09f17d19c44f" providerId="ADAL" clId="{9F6ED57E-74BF-4FA0-99C2-3BF9BA5D6E1C}" dt="2024-03-26T04:21:56.921" v="2114" actId="20577"/>
          <ac:spMkLst>
            <pc:docMk/>
            <pc:sldMk cId="2731512278" sldId="261"/>
            <ac:spMk id="3" creationId="{39AEA797-12AE-2653-F634-F9FB6490AB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EB24-9393-4905-BECE-B4076292BA00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2725" y="1143000"/>
            <a:ext cx="728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167A-E2EF-4E91-BDC8-597A186AB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513" y="795007"/>
            <a:ext cx="8601075" cy="1691217"/>
          </a:xfrm>
        </p:spPr>
        <p:txBody>
          <a:bodyPr anchor="b"/>
          <a:lstStyle>
            <a:lvl1pPr algn="ctr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513" y="2551444"/>
            <a:ext cx="8601075" cy="1172831"/>
          </a:xfrm>
        </p:spPr>
        <p:txBody>
          <a:bodyPr/>
          <a:lstStyle>
            <a:lvl1pPr marL="0" indent="0" algn="ctr">
              <a:buNone/>
              <a:defRPr sz="1700"/>
            </a:lvl1pPr>
            <a:lvl2pPr marL="323835" indent="0" algn="ctr">
              <a:buNone/>
              <a:defRPr sz="1417"/>
            </a:lvl2pPr>
            <a:lvl3pPr marL="647670" indent="0" algn="ctr">
              <a:buNone/>
              <a:defRPr sz="1275"/>
            </a:lvl3pPr>
            <a:lvl4pPr marL="971504" indent="0" algn="ctr">
              <a:buNone/>
              <a:defRPr sz="1133"/>
            </a:lvl4pPr>
            <a:lvl5pPr marL="1295339" indent="0" algn="ctr">
              <a:buNone/>
              <a:defRPr sz="1133"/>
            </a:lvl5pPr>
            <a:lvl6pPr marL="1619174" indent="0" algn="ctr">
              <a:buNone/>
              <a:defRPr sz="1133"/>
            </a:lvl6pPr>
            <a:lvl7pPr marL="1943009" indent="0" algn="ctr">
              <a:buNone/>
              <a:defRPr sz="1133"/>
            </a:lvl7pPr>
            <a:lvl8pPr marL="2266843" indent="0" algn="ctr">
              <a:buNone/>
              <a:defRPr sz="1133"/>
            </a:lvl8pPr>
            <a:lvl9pPr marL="2590678" indent="0" algn="ctr">
              <a:buNone/>
              <a:defRPr sz="1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picture containing rainbow&#10;&#10;Description automatically generated">
            <a:extLst>
              <a:ext uri="{FF2B5EF4-FFF2-40B4-BE49-F238E27FC236}">
                <a16:creationId xmlns:a16="http://schemas.microsoft.com/office/drawing/2014/main" id="{C9FCC578-02F3-B3EC-9859-D8BF235414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68100" cy="48577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BC95E26-961C-D33F-97F3-2FB145E089F6}"/>
              </a:ext>
            </a:extLst>
          </p:cNvPr>
          <p:cNvSpPr txBox="1">
            <a:spLocks/>
          </p:cNvSpPr>
          <p:nvPr userDrawn="1"/>
        </p:nvSpPr>
        <p:spPr>
          <a:xfrm>
            <a:off x="788432" y="3843222"/>
            <a:ext cx="7886356" cy="5866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DE4930-1353-98DE-8E49-1017973BE3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9389" y="388613"/>
            <a:ext cx="2050396" cy="5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6859" y="258630"/>
            <a:ext cx="2472809" cy="41167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432" y="258630"/>
            <a:ext cx="7275076" cy="41167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59" y="1211065"/>
            <a:ext cx="9891236" cy="2020689"/>
          </a:xfrm>
        </p:spPr>
        <p:txBody>
          <a:bodyPr anchor="b"/>
          <a:lstStyle>
            <a:lvl1pPr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59" y="3250870"/>
            <a:ext cx="9891236" cy="1062632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3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67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504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4pPr>
            <a:lvl5pPr marL="1295339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5pPr>
            <a:lvl6pPr marL="1619174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6pPr>
            <a:lvl7pPr marL="1943009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7pPr>
            <a:lvl8pPr marL="2266843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8pPr>
            <a:lvl9pPr marL="2590678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432" y="1293151"/>
            <a:ext cx="4873943" cy="3082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5725" y="1293151"/>
            <a:ext cx="4873943" cy="3082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26" y="258631"/>
            <a:ext cx="9891236" cy="938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926" y="1190824"/>
            <a:ext cx="4851543" cy="5836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17" b="1"/>
            </a:lvl2pPr>
            <a:lvl3pPr marL="647670" indent="0">
              <a:buNone/>
              <a:defRPr sz="1275" b="1"/>
            </a:lvl3pPr>
            <a:lvl4pPr marL="971504" indent="0">
              <a:buNone/>
              <a:defRPr sz="1133" b="1"/>
            </a:lvl4pPr>
            <a:lvl5pPr marL="1295339" indent="0">
              <a:buNone/>
              <a:defRPr sz="1133" b="1"/>
            </a:lvl5pPr>
            <a:lvl6pPr marL="1619174" indent="0">
              <a:buNone/>
              <a:defRPr sz="1133" b="1"/>
            </a:lvl6pPr>
            <a:lvl7pPr marL="1943009" indent="0">
              <a:buNone/>
              <a:defRPr sz="1133" b="1"/>
            </a:lvl7pPr>
            <a:lvl8pPr marL="2266843" indent="0">
              <a:buNone/>
              <a:defRPr sz="1133" b="1"/>
            </a:lvl8pPr>
            <a:lvl9pPr marL="2590678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926" y="1774428"/>
            <a:ext cx="4851543" cy="260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5726" y="1190824"/>
            <a:ext cx="4875436" cy="5836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17" b="1"/>
            </a:lvl2pPr>
            <a:lvl3pPr marL="647670" indent="0">
              <a:buNone/>
              <a:defRPr sz="1275" b="1"/>
            </a:lvl3pPr>
            <a:lvl4pPr marL="971504" indent="0">
              <a:buNone/>
              <a:defRPr sz="1133" b="1"/>
            </a:lvl4pPr>
            <a:lvl5pPr marL="1295339" indent="0">
              <a:buNone/>
              <a:defRPr sz="1133" b="1"/>
            </a:lvl5pPr>
            <a:lvl6pPr marL="1619174" indent="0">
              <a:buNone/>
              <a:defRPr sz="1133" b="1"/>
            </a:lvl6pPr>
            <a:lvl7pPr marL="1943009" indent="0">
              <a:buNone/>
              <a:defRPr sz="1133" b="1"/>
            </a:lvl7pPr>
            <a:lvl8pPr marL="2266843" indent="0">
              <a:buNone/>
              <a:defRPr sz="1133" b="1"/>
            </a:lvl8pPr>
            <a:lvl9pPr marL="2590678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726" y="1774428"/>
            <a:ext cx="4875436" cy="260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7F68CE-C48A-76CC-BA51-F106AF0FC76A}"/>
              </a:ext>
            </a:extLst>
          </p:cNvPr>
          <p:cNvSpPr txBox="1"/>
          <p:nvPr userDrawn="1"/>
        </p:nvSpPr>
        <p:spPr>
          <a:xfrm>
            <a:off x="2686050" y="4640126"/>
            <a:ext cx="6096000" cy="217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Proprietary</a:t>
            </a:r>
            <a:endParaRPr lang="en-IN" sz="8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D6042-FAB2-F832-51FF-429510007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25" y="4587601"/>
            <a:ext cx="948025" cy="2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26" y="323850"/>
            <a:ext cx="3698760" cy="1133475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436" y="699426"/>
            <a:ext cx="5805726" cy="3452151"/>
          </a:xfrm>
        </p:spPr>
        <p:txBody>
          <a:bodyPr/>
          <a:lstStyle>
            <a:lvl1pPr>
              <a:defRPr sz="2267"/>
            </a:lvl1pPr>
            <a:lvl2pPr>
              <a:defRPr sz="1983"/>
            </a:lvl2pPr>
            <a:lvl3pPr>
              <a:defRPr sz="1700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926" y="1457325"/>
            <a:ext cx="3698760" cy="2699875"/>
          </a:xfrm>
        </p:spPr>
        <p:txBody>
          <a:bodyPr/>
          <a:lstStyle>
            <a:lvl1pPr marL="0" indent="0">
              <a:buNone/>
              <a:defRPr sz="1133"/>
            </a:lvl1pPr>
            <a:lvl2pPr marL="323835" indent="0">
              <a:buNone/>
              <a:defRPr sz="992"/>
            </a:lvl2pPr>
            <a:lvl3pPr marL="647670" indent="0">
              <a:buNone/>
              <a:defRPr sz="850"/>
            </a:lvl3pPr>
            <a:lvl4pPr marL="971504" indent="0">
              <a:buNone/>
              <a:defRPr sz="708"/>
            </a:lvl4pPr>
            <a:lvl5pPr marL="1295339" indent="0">
              <a:buNone/>
              <a:defRPr sz="708"/>
            </a:lvl5pPr>
            <a:lvl6pPr marL="1619174" indent="0">
              <a:buNone/>
              <a:defRPr sz="708"/>
            </a:lvl6pPr>
            <a:lvl7pPr marL="1943009" indent="0">
              <a:buNone/>
              <a:defRPr sz="708"/>
            </a:lvl7pPr>
            <a:lvl8pPr marL="2266843" indent="0">
              <a:buNone/>
              <a:defRPr sz="708"/>
            </a:lvl8pPr>
            <a:lvl9pPr marL="2590678" indent="0">
              <a:buNone/>
              <a:defRPr sz="7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ainbow&#10;&#10;Description automatically generated">
            <a:extLst>
              <a:ext uri="{FF2B5EF4-FFF2-40B4-BE49-F238E27FC236}">
                <a16:creationId xmlns:a16="http://schemas.microsoft.com/office/drawing/2014/main" id="{A4996FE5-9C52-67EC-F2CA-6AE646066A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432" y="258631"/>
            <a:ext cx="9891236" cy="93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432" y="1293151"/>
            <a:ext cx="9891236" cy="30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2" y="4502415"/>
            <a:ext cx="2580323" cy="258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6194-D6DB-4757-9B3B-60D716CA1B6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8808" y="4502415"/>
            <a:ext cx="3870484" cy="258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345" y="4502415"/>
            <a:ext cx="2580323" cy="258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7670" rtl="0" eaLnBrk="1" latinLnBrk="0" hangingPunct="1">
        <a:lnSpc>
          <a:spcPct val="90000"/>
        </a:lnSpc>
        <a:spcBef>
          <a:spcPct val="0"/>
        </a:spcBef>
        <a:buNone/>
        <a:defRPr sz="3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17" indent="-161917" algn="l" defTabSz="647670" rtl="0" eaLnBrk="1" latinLnBrk="0" hangingPunct="1">
        <a:lnSpc>
          <a:spcPct val="90000"/>
        </a:lnSpc>
        <a:spcBef>
          <a:spcPts val="708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485752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9587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422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256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091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4926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8761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2595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835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670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504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339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174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009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6843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0678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682626-AC52-6219-94BB-7BE722FC1AC5}"/>
              </a:ext>
            </a:extLst>
          </p:cNvPr>
          <p:cNvSpPr txBox="1">
            <a:spLocks/>
          </p:cNvSpPr>
          <p:nvPr/>
        </p:nvSpPr>
        <p:spPr>
          <a:xfrm>
            <a:off x="788432" y="1949220"/>
            <a:ext cx="9501788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6476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r>
              <a:rPr lang="en-US" sz="4400" dirty="0"/>
              <a:t>CAST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74641A-9E2A-715B-41B6-27E73E5B0F15}"/>
              </a:ext>
            </a:extLst>
          </p:cNvPr>
          <p:cNvSpPr txBox="1">
            <a:spLocks/>
          </p:cNvSpPr>
          <p:nvPr/>
        </p:nvSpPr>
        <p:spPr>
          <a:xfrm>
            <a:off x="788432" y="3332082"/>
            <a:ext cx="7886356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Overview, Achievements </a:t>
            </a:r>
          </a:p>
        </p:txBody>
      </p:sp>
    </p:spTree>
    <p:extLst>
      <p:ext uri="{BB962C8B-B14F-4D97-AF65-F5344CB8AC3E}">
        <p14:creationId xmlns:p14="http://schemas.microsoft.com/office/powerpoint/2010/main" val="33161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462-19E1-A37C-3763-B590DE2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32" y="258631"/>
            <a:ext cx="9891236" cy="676551"/>
          </a:xfrm>
        </p:spPr>
        <p:txBody>
          <a:bodyPr>
            <a:normAutofit/>
          </a:bodyPr>
          <a:lstStyle/>
          <a:p>
            <a:r>
              <a:rPr lang="en-US" dirty="0">
                <a:latin typeface="Frutiger LT Pro 65 Bold" panose="020B0803030504020204" pitchFamily="34" charset="0"/>
              </a:rPr>
              <a:t>CAST Overview</a:t>
            </a:r>
            <a:endParaRPr lang="en-IN" dirty="0">
              <a:latin typeface="Frutiger LT Pro 65 Bold" panose="020B0803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A797-12AE-2653-F634-F9FB649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1" y="981420"/>
            <a:ext cx="10059677" cy="3278853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dirty="0">
                <a:latin typeface="Frutiger LT Pro 55 Roman" panose="020B0602020204020204" pitchFamily="34" charset="0"/>
              </a:rPr>
              <a:t>Overview</a:t>
            </a:r>
          </a:p>
          <a:p>
            <a:pPr lvl="1"/>
            <a:r>
              <a:rPr lang="en-IN" sz="1400" dirty="0">
                <a:latin typeface="Frutiger LT Pro 55 Roman" panose="020B0602020204020204" pitchFamily="34" charset="0"/>
              </a:rPr>
              <a:t>CAST is a software intelligence solutions for measuring and improving the quality, security, and performance of software applications</a:t>
            </a:r>
          </a:p>
          <a:p>
            <a:pPr lvl="1"/>
            <a:r>
              <a:rPr lang="en-IN" sz="1400" dirty="0">
                <a:latin typeface="Frutiger LT Pro 55 Roman" panose="020B0602020204020204" pitchFamily="34" charset="0"/>
              </a:rPr>
              <a:t>CAST analyzes the source code and architecture of software systems to provide actionable insights and recommendations</a:t>
            </a:r>
          </a:p>
          <a:p>
            <a:pPr lvl="1"/>
            <a:r>
              <a:rPr lang="en-IN" sz="1400" dirty="0">
                <a:latin typeface="Frutiger LT Pro 55 Roman" panose="020B0602020204020204" pitchFamily="34" charset="0"/>
              </a:rPr>
              <a:t>CAST helps software teams to deliver better software faster, reduce risks and costs, and increase customer satisfaction</a:t>
            </a:r>
          </a:p>
          <a:p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CAST Imaging (including CAST Dashboards)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A software architecture visualization and analysis tool that helps to understand the structure, dependencies, and interactions of software components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CAST Imaging helps to detect architectural flaws, design violations, and performance bottlenecks that can affect the quality and reliability of software systems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CAST Dashboards provides a holistic view of software health and risks across multiple dimensions, such as robustness, efficiency, security, changeability, and transferability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CAST Dashboards provides detailed diagnostics and remediation guidance to help software teams fix issues and optimize code </a:t>
            </a:r>
          </a:p>
          <a:p>
            <a:pPr lvl="1"/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CAST Highlight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Provides a comprehensive and granular evaluation of the cloud suitability and effort of applications, based on multiple dimensions and criteria, and supports various cloud platforms and providers</a:t>
            </a:r>
          </a:p>
          <a:p>
            <a:pPr lvl="1"/>
            <a:r>
              <a:rPr lang="en-US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Identifies open-source risks across the entire portfolio and prioritizes the most critical vulnerabilities to address first</a:t>
            </a:r>
          </a:p>
          <a:p>
            <a:pPr lvl="1"/>
            <a:r>
              <a:rPr lang="en-US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Reduce legal risks by detecting all licenses in use across components at portfolio and application level</a:t>
            </a:r>
            <a:endParaRPr lang="en-IN" sz="18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  <a:p>
            <a:pPr lvl="1"/>
            <a:r>
              <a:rPr lang="en-US" sz="1800" b="1" dirty="0">
                <a:latin typeface="Frutiger LT Pro 55 Roman" panose="020B0602020204020204" pitchFamily="34" charset="0"/>
              </a:rPr>
              <a:t>Get insights on hidden risks due to open-source vulnerability and license risks in 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310528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462-19E1-A37C-3763-B590DE2C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Frutiger LT Pro 65 Bold" panose="020B0803030504020204" pitchFamily="34" charset="0"/>
              </a:rPr>
              <a:t>Achievements</a:t>
            </a:r>
            <a:endParaRPr lang="en-IN" dirty="0">
              <a:latin typeface="Frutiger LT Pro 65 Bold" panose="020B0803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A797-12AE-2653-F634-F9FB649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1" y="1293151"/>
            <a:ext cx="10059677" cy="3082198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dirty="0">
                <a:latin typeface="Frutiger LT Pro 55 Roman" panose="020B0602020204020204" pitchFamily="34" charset="0"/>
              </a:rPr>
              <a:t>CAST Imaging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Active in 36 accounts (out of 69) covering 462 active apps (out of 653) as of Feb’24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Use cases implemented – Mainframe modernization architecture discovery, Cloud Migration assessment, Technical Debt reduction, Transition, Application Health improvement, Green coding insights etc.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Case studies created for 6 accounts this year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ROI calculation is in progress</a:t>
            </a:r>
          </a:p>
          <a:p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CAST Highlight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364 apps onboarded till 25Mar24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Use cases implemented – Open-source components security vulnerabilities and license risks (SCA), Cloud Readiness assessment, Application portfolio rationalization for M&amp;A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Case studies created for 4 accounts this year</a:t>
            </a:r>
          </a:p>
          <a:p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General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Assessment integration with </a:t>
            </a:r>
            <a:r>
              <a:rPr lang="en-US" sz="1400" dirty="0" err="1">
                <a:latin typeface="Frutiger LT Pro 55 Roman" panose="020B0602020204020204" pitchFamily="34" charset="0"/>
              </a:rPr>
              <a:t>DevSecOps</a:t>
            </a:r>
            <a:r>
              <a:rPr lang="en-US" sz="1400" dirty="0">
                <a:latin typeface="Frutiger LT Pro 55 Roman" panose="020B0602020204020204" pitchFamily="34" charset="0"/>
              </a:rPr>
              <a:t> pipeline for Azure ADO, Jenkins completed for 5+ accounts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Day completed successfully on 22Nov. 30+ new accounts interactions done through booths and interactive sessions. 2 case studies presented during the event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Webinars on CAST Product Overview, CAST Highlight Overview, CAST Imaging Overview, CAST Dashboard Overview completed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Day in Chennai planned on 02Apr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15+ new accounts in pipeline under proposal, </a:t>
            </a:r>
            <a:r>
              <a:rPr lang="en-US" sz="1400" dirty="0" err="1">
                <a:latin typeface="Frutiger LT Pro 55 Roman" panose="020B0602020204020204" pitchFamily="34" charset="0"/>
              </a:rPr>
              <a:t>dicsusisons</a:t>
            </a:r>
            <a:endParaRPr lang="en-US" sz="1400" dirty="0">
              <a:latin typeface="Frutiger LT Pro 55 Roman" panose="020B06020202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1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6E2BC2-75B9-4249-B41F-B86CA00661F3}"/>
              </a:ext>
            </a:extLst>
          </p:cNvPr>
          <p:cNvSpPr txBox="1">
            <a:spLocks/>
          </p:cNvSpPr>
          <p:nvPr/>
        </p:nvSpPr>
        <p:spPr>
          <a:xfrm>
            <a:off x="1882436" y="1963748"/>
            <a:ext cx="3601189" cy="930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476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defTabSz="914400">
              <a:spcBef>
                <a:spcPts val="1000"/>
              </a:spcBef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67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8434</TotalTime>
  <Words>423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Frutiger LT Pro 45 Light</vt:lpstr>
      <vt:lpstr>Frutiger LT Pro 55 Roman</vt:lpstr>
      <vt:lpstr>Frutiger LT Pro 65 Bold</vt:lpstr>
      <vt:lpstr>Office Theme</vt:lpstr>
      <vt:lpstr>PowerPoint Presentation</vt:lpstr>
      <vt:lpstr>CAST Overview</vt:lpstr>
      <vt:lpstr>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Dey</dc:creator>
  <cp:lastModifiedBy>Yogavelan Subramanian</cp:lastModifiedBy>
  <cp:revision>12</cp:revision>
  <dcterms:created xsi:type="dcterms:W3CDTF">2023-04-19T11:10:04Z</dcterms:created>
  <dcterms:modified xsi:type="dcterms:W3CDTF">2024-03-26T04:22:45Z</dcterms:modified>
</cp:coreProperties>
</file>