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62" r:id="rId5"/>
    <p:sldId id="258" r:id="rId6"/>
    <p:sldId id="263" r:id="rId7"/>
    <p:sldId id="264" r:id="rId8"/>
    <p:sldId id="265" r:id="rId9"/>
    <p:sldId id="266" r:id="rId10"/>
    <p:sldId id="261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23C64-7542-4E16-9497-C3D62527FFD0}" type="doc">
      <dgm:prSet loTypeId="urn:microsoft.com/office/officeart/2005/8/layout/hList6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5B41E2-1CA1-42DC-9CF9-76932DBDCC86}">
      <dgm:prSet/>
      <dgm:spPr/>
      <dgm:t>
        <a:bodyPr/>
        <a:lstStyle/>
        <a:p>
          <a:pPr rtl="0"/>
          <a:r>
            <a:rPr lang="en-US" b="1" i="0" smtClean="0"/>
            <a:t>Introduction to Ensemble techniques</a:t>
          </a:r>
          <a:endParaRPr lang="en-US" b="1"/>
        </a:p>
      </dgm:t>
    </dgm:pt>
    <dgm:pt modelId="{7A440B7F-F680-4606-B2A1-8E46B19B123E}" type="parTrans" cxnId="{203B1A96-F2E2-4428-BD6A-EE966C3A617E}">
      <dgm:prSet/>
      <dgm:spPr/>
      <dgm:t>
        <a:bodyPr/>
        <a:lstStyle/>
        <a:p>
          <a:endParaRPr lang="en-US"/>
        </a:p>
      </dgm:t>
    </dgm:pt>
    <dgm:pt modelId="{B496D0F5-3E2A-4133-BF09-73FCA0B3DB6E}" type="sibTrans" cxnId="{203B1A96-F2E2-4428-BD6A-EE966C3A617E}">
      <dgm:prSet/>
      <dgm:spPr/>
      <dgm:t>
        <a:bodyPr/>
        <a:lstStyle/>
        <a:p>
          <a:endParaRPr lang="en-US"/>
        </a:p>
      </dgm:t>
    </dgm:pt>
    <dgm:pt modelId="{19658967-0EDC-4EB8-A34B-AEA8D8F33325}">
      <dgm:prSet/>
      <dgm:spPr/>
      <dgm:t>
        <a:bodyPr/>
        <a:lstStyle/>
        <a:p>
          <a:pPr rtl="0"/>
          <a:r>
            <a:rPr lang="en-US" b="1" i="0" smtClean="0"/>
            <a:t>Bagging</a:t>
          </a:r>
          <a:endParaRPr lang="en-US" b="1"/>
        </a:p>
      </dgm:t>
    </dgm:pt>
    <dgm:pt modelId="{18C6BEB2-2C96-4D0D-8E73-3029635EBE98}" type="parTrans" cxnId="{FB142421-A76E-4808-8B2E-B251526B6C8B}">
      <dgm:prSet/>
      <dgm:spPr/>
      <dgm:t>
        <a:bodyPr/>
        <a:lstStyle/>
        <a:p>
          <a:endParaRPr lang="en-US"/>
        </a:p>
      </dgm:t>
    </dgm:pt>
    <dgm:pt modelId="{3A8E22D0-28A5-400A-8421-5CE9E0DA07C7}" type="sibTrans" cxnId="{FB142421-A76E-4808-8B2E-B251526B6C8B}">
      <dgm:prSet/>
      <dgm:spPr/>
      <dgm:t>
        <a:bodyPr/>
        <a:lstStyle/>
        <a:p>
          <a:endParaRPr lang="en-US"/>
        </a:p>
      </dgm:t>
    </dgm:pt>
    <dgm:pt modelId="{ADC5A7B1-015E-4B69-8BCB-BF8E2B8C97BF}">
      <dgm:prSet/>
      <dgm:spPr/>
      <dgm:t>
        <a:bodyPr/>
        <a:lstStyle/>
        <a:p>
          <a:pPr rtl="0"/>
          <a:r>
            <a:rPr lang="en-US" b="1" i="0" smtClean="0"/>
            <a:t>Boosting </a:t>
          </a:r>
          <a:endParaRPr lang="en-US" b="1"/>
        </a:p>
      </dgm:t>
    </dgm:pt>
    <dgm:pt modelId="{35933DF4-B7E0-442A-833D-0784DD953CE4}" type="parTrans" cxnId="{7624ADC3-C72A-41A5-9C81-A5D807DB13EA}">
      <dgm:prSet/>
      <dgm:spPr/>
      <dgm:t>
        <a:bodyPr/>
        <a:lstStyle/>
        <a:p>
          <a:endParaRPr lang="en-US"/>
        </a:p>
      </dgm:t>
    </dgm:pt>
    <dgm:pt modelId="{9697ED27-FC58-4898-90FD-CC02C2C88619}" type="sibTrans" cxnId="{7624ADC3-C72A-41A5-9C81-A5D807DB13EA}">
      <dgm:prSet/>
      <dgm:spPr/>
      <dgm:t>
        <a:bodyPr/>
        <a:lstStyle/>
        <a:p>
          <a:endParaRPr lang="en-US"/>
        </a:p>
      </dgm:t>
    </dgm:pt>
    <dgm:pt modelId="{3705914A-938D-4F5E-8790-3A0F5BBD5A1A}">
      <dgm:prSet/>
      <dgm:spPr/>
      <dgm:t>
        <a:bodyPr/>
        <a:lstStyle/>
        <a:p>
          <a:pPr rtl="0"/>
          <a:r>
            <a:rPr lang="en-US" b="1" i="0" smtClean="0"/>
            <a:t>Stacking</a:t>
          </a:r>
          <a:endParaRPr lang="en-US" b="1"/>
        </a:p>
      </dgm:t>
    </dgm:pt>
    <dgm:pt modelId="{840B965B-1E5E-4FA9-9A92-34A30C1CA172}" type="parTrans" cxnId="{12345B79-43CC-4D6D-B6A6-D5EBC7EB2E95}">
      <dgm:prSet/>
      <dgm:spPr/>
      <dgm:t>
        <a:bodyPr/>
        <a:lstStyle/>
        <a:p>
          <a:endParaRPr lang="en-US"/>
        </a:p>
      </dgm:t>
    </dgm:pt>
    <dgm:pt modelId="{25701159-B67A-4607-9F4D-92A4FBD7BB35}" type="sibTrans" cxnId="{12345B79-43CC-4D6D-B6A6-D5EBC7EB2E95}">
      <dgm:prSet/>
      <dgm:spPr/>
      <dgm:t>
        <a:bodyPr/>
        <a:lstStyle/>
        <a:p>
          <a:endParaRPr lang="en-US"/>
        </a:p>
      </dgm:t>
    </dgm:pt>
    <dgm:pt modelId="{2ED13531-EEAA-4E48-BFFE-08AAB3A421A1}">
      <dgm:prSet/>
      <dgm:spPr/>
      <dgm:t>
        <a:bodyPr/>
        <a:lstStyle/>
        <a:p>
          <a:pPr rtl="0"/>
          <a:r>
            <a:rPr lang="en-US" b="1" i="0" dirty="0" smtClean="0"/>
            <a:t>Case Study on Classification problem optimization with ensemble</a:t>
          </a:r>
          <a:endParaRPr lang="en-US" b="1" dirty="0"/>
        </a:p>
      </dgm:t>
    </dgm:pt>
    <dgm:pt modelId="{A44E5560-3AC2-4FD3-875F-A8208F5391B1}" type="parTrans" cxnId="{9D11501B-B477-47A3-9396-A0F1F9983ABE}">
      <dgm:prSet/>
      <dgm:spPr/>
      <dgm:t>
        <a:bodyPr/>
        <a:lstStyle/>
        <a:p>
          <a:endParaRPr lang="en-US"/>
        </a:p>
      </dgm:t>
    </dgm:pt>
    <dgm:pt modelId="{7793F1F3-D177-4217-A8F0-BD406C02D3BA}" type="sibTrans" cxnId="{9D11501B-B477-47A3-9396-A0F1F9983ABE}">
      <dgm:prSet/>
      <dgm:spPr/>
      <dgm:t>
        <a:bodyPr/>
        <a:lstStyle/>
        <a:p>
          <a:endParaRPr lang="en-US"/>
        </a:p>
      </dgm:t>
    </dgm:pt>
    <dgm:pt modelId="{FEB43766-69CF-4DD2-AAD6-10FFEE46695B}">
      <dgm:prSet/>
      <dgm:spPr/>
      <dgm:t>
        <a:bodyPr/>
        <a:lstStyle/>
        <a:p>
          <a:pPr rtl="0"/>
          <a:r>
            <a:rPr lang="en-US" b="1" i="0" dirty="0" smtClean="0"/>
            <a:t>Case Study on Regression problem optimization with ensemble</a:t>
          </a:r>
          <a:endParaRPr lang="en-US" b="1" dirty="0"/>
        </a:p>
      </dgm:t>
    </dgm:pt>
    <dgm:pt modelId="{1E9CED8A-8618-4D64-9E1D-2EBB2AB5D602}" type="parTrans" cxnId="{C3D854D2-9A46-42AD-AFBB-4A1580EB7C30}">
      <dgm:prSet/>
      <dgm:spPr/>
      <dgm:t>
        <a:bodyPr/>
        <a:lstStyle/>
        <a:p>
          <a:endParaRPr lang="en-US"/>
        </a:p>
      </dgm:t>
    </dgm:pt>
    <dgm:pt modelId="{E69C6046-F152-4924-87D9-E5FA7943DA5D}" type="sibTrans" cxnId="{C3D854D2-9A46-42AD-AFBB-4A1580EB7C30}">
      <dgm:prSet/>
      <dgm:spPr/>
      <dgm:t>
        <a:bodyPr/>
        <a:lstStyle/>
        <a:p>
          <a:endParaRPr lang="en-US"/>
        </a:p>
      </dgm:t>
    </dgm:pt>
    <dgm:pt modelId="{C6112DF4-9A89-4567-8986-0FC968397B96}">
      <dgm:prSet/>
      <dgm:spPr/>
      <dgm:t>
        <a:bodyPr/>
        <a:lstStyle/>
        <a:p>
          <a:pPr rtl="0"/>
          <a:r>
            <a:rPr lang="en-US" b="1" i="0" dirty="0" smtClean="0"/>
            <a:t>How to take forward this into production</a:t>
          </a:r>
          <a:endParaRPr lang="en-US" b="1" dirty="0"/>
        </a:p>
      </dgm:t>
    </dgm:pt>
    <dgm:pt modelId="{69B4B9FE-A2A5-4CBD-96B9-08622405B764}" type="parTrans" cxnId="{E3DBE1BF-FF65-4440-B74C-3EEDD6285A2E}">
      <dgm:prSet/>
      <dgm:spPr/>
      <dgm:t>
        <a:bodyPr/>
        <a:lstStyle/>
        <a:p>
          <a:endParaRPr lang="en-US"/>
        </a:p>
      </dgm:t>
    </dgm:pt>
    <dgm:pt modelId="{A4B65336-DAD6-4D49-AC0B-DB9F13B74246}" type="sibTrans" cxnId="{E3DBE1BF-FF65-4440-B74C-3EEDD6285A2E}">
      <dgm:prSet/>
      <dgm:spPr/>
      <dgm:t>
        <a:bodyPr/>
        <a:lstStyle/>
        <a:p>
          <a:endParaRPr lang="en-US"/>
        </a:p>
      </dgm:t>
    </dgm:pt>
    <dgm:pt modelId="{566901B4-4118-4FA4-9874-CD301F5EFC30}" type="pres">
      <dgm:prSet presAssocID="{83123C64-7542-4E16-9497-C3D62527FFD0}" presName="Name0" presStyleCnt="0">
        <dgm:presLayoutVars>
          <dgm:dir/>
          <dgm:resizeHandles val="exact"/>
        </dgm:presLayoutVars>
      </dgm:prSet>
      <dgm:spPr/>
    </dgm:pt>
    <dgm:pt modelId="{3033B4EB-1306-4338-AAA3-02A7937EA1A3}" type="pres">
      <dgm:prSet presAssocID="{BB5B41E2-1CA1-42DC-9CF9-76932DBDCC86}" presName="node" presStyleLbl="node1" presStyleIdx="0" presStyleCnt="7">
        <dgm:presLayoutVars>
          <dgm:bulletEnabled val="1"/>
        </dgm:presLayoutVars>
      </dgm:prSet>
      <dgm:spPr/>
    </dgm:pt>
    <dgm:pt modelId="{7DF56022-4F99-4B25-863E-0275848D5253}" type="pres">
      <dgm:prSet presAssocID="{B496D0F5-3E2A-4133-BF09-73FCA0B3DB6E}" presName="sibTrans" presStyleCnt="0"/>
      <dgm:spPr/>
    </dgm:pt>
    <dgm:pt modelId="{E10A93A2-3D8C-4587-915D-1CB20E4BC7A3}" type="pres">
      <dgm:prSet presAssocID="{19658967-0EDC-4EB8-A34B-AEA8D8F33325}" presName="node" presStyleLbl="node1" presStyleIdx="1" presStyleCnt="7">
        <dgm:presLayoutVars>
          <dgm:bulletEnabled val="1"/>
        </dgm:presLayoutVars>
      </dgm:prSet>
      <dgm:spPr/>
    </dgm:pt>
    <dgm:pt modelId="{AC00568E-EF39-4029-B67C-7D08F8786FBD}" type="pres">
      <dgm:prSet presAssocID="{3A8E22D0-28A5-400A-8421-5CE9E0DA07C7}" presName="sibTrans" presStyleCnt="0"/>
      <dgm:spPr/>
    </dgm:pt>
    <dgm:pt modelId="{CFAC7A63-36E2-4631-815E-868F61774930}" type="pres">
      <dgm:prSet presAssocID="{ADC5A7B1-015E-4B69-8BCB-BF8E2B8C97BF}" presName="node" presStyleLbl="node1" presStyleIdx="2" presStyleCnt="7">
        <dgm:presLayoutVars>
          <dgm:bulletEnabled val="1"/>
        </dgm:presLayoutVars>
      </dgm:prSet>
      <dgm:spPr/>
    </dgm:pt>
    <dgm:pt modelId="{BFB645F2-7247-4FD9-BFDC-32CB12C29BA9}" type="pres">
      <dgm:prSet presAssocID="{9697ED27-FC58-4898-90FD-CC02C2C88619}" presName="sibTrans" presStyleCnt="0"/>
      <dgm:spPr/>
    </dgm:pt>
    <dgm:pt modelId="{23606975-F8F6-4E5D-9AFA-70EE59545090}" type="pres">
      <dgm:prSet presAssocID="{3705914A-938D-4F5E-8790-3A0F5BBD5A1A}" presName="node" presStyleLbl="node1" presStyleIdx="3" presStyleCnt="7">
        <dgm:presLayoutVars>
          <dgm:bulletEnabled val="1"/>
        </dgm:presLayoutVars>
      </dgm:prSet>
      <dgm:spPr/>
    </dgm:pt>
    <dgm:pt modelId="{039F35F9-13A1-4162-ADDF-5BCEC8EF5304}" type="pres">
      <dgm:prSet presAssocID="{25701159-B67A-4607-9F4D-92A4FBD7BB35}" presName="sibTrans" presStyleCnt="0"/>
      <dgm:spPr/>
    </dgm:pt>
    <dgm:pt modelId="{2EC6B41E-4891-49FE-8218-ECA35CD6CD50}" type="pres">
      <dgm:prSet presAssocID="{2ED13531-EEAA-4E48-BFFE-08AAB3A421A1}" presName="node" presStyleLbl="node1" presStyleIdx="4" presStyleCnt="7">
        <dgm:presLayoutVars>
          <dgm:bulletEnabled val="1"/>
        </dgm:presLayoutVars>
      </dgm:prSet>
      <dgm:spPr/>
    </dgm:pt>
    <dgm:pt modelId="{A4EC57A8-0BA4-4744-BAB4-B4E67123C120}" type="pres">
      <dgm:prSet presAssocID="{7793F1F3-D177-4217-A8F0-BD406C02D3BA}" presName="sibTrans" presStyleCnt="0"/>
      <dgm:spPr/>
    </dgm:pt>
    <dgm:pt modelId="{F4D68CE5-FA9E-49B0-9E9E-DD95D49813FE}" type="pres">
      <dgm:prSet presAssocID="{FEB43766-69CF-4DD2-AAD6-10FFEE46695B}" presName="node" presStyleLbl="node1" presStyleIdx="5" presStyleCnt="7">
        <dgm:presLayoutVars>
          <dgm:bulletEnabled val="1"/>
        </dgm:presLayoutVars>
      </dgm:prSet>
      <dgm:spPr/>
    </dgm:pt>
    <dgm:pt modelId="{C5AA1404-733B-4852-A563-937EE0105BE7}" type="pres">
      <dgm:prSet presAssocID="{E69C6046-F152-4924-87D9-E5FA7943DA5D}" presName="sibTrans" presStyleCnt="0"/>
      <dgm:spPr/>
    </dgm:pt>
    <dgm:pt modelId="{F2ED4D4F-03F1-4D00-95E8-7947078B886D}" type="pres">
      <dgm:prSet presAssocID="{C6112DF4-9A89-4567-8986-0FC968397B96}" presName="node" presStyleLbl="node1" presStyleIdx="6" presStyleCnt="7">
        <dgm:presLayoutVars>
          <dgm:bulletEnabled val="1"/>
        </dgm:presLayoutVars>
      </dgm:prSet>
      <dgm:spPr/>
    </dgm:pt>
  </dgm:ptLst>
  <dgm:cxnLst>
    <dgm:cxn modelId="{7F52CACC-C3E1-43FD-9619-7CE01CC88887}" type="presOf" srcId="{BB5B41E2-1CA1-42DC-9CF9-76932DBDCC86}" destId="{3033B4EB-1306-4338-AAA3-02A7937EA1A3}" srcOrd="0" destOrd="0" presId="urn:microsoft.com/office/officeart/2005/8/layout/hList6"/>
    <dgm:cxn modelId="{38C51CA3-F4B2-4EAD-AD0E-7B5F40C5A6A6}" type="presOf" srcId="{C6112DF4-9A89-4567-8986-0FC968397B96}" destId="{F2ED4D4F-03F1-4D00-95E8-7947078B886D}" srcOrd="0" destOrd="0" presId="urn:microsoft.com/office/officeart/2005/8/layout/hList6"/>
    <dgm:cxn modelId="{E3188971-9D6A-4D10-A858-7488E51F16B0}" type="presOf" srcId="{3705914A-938D-4F5E-8790-3A0F5BBD5A1A}" destId="{23606975-F8F6-4E5D-9AFA-70EE59545090}" srcOrd="0" destOrd="0" presId="urn:microsoft.com/office/officeart/2005/8/layout/hList6"/>
    <dgm:cxn modelId="{7624ADC3-C72A-41A5-9C81-A5D807DB13EA}" srcId="{83123C64-7542-4E16-9497-C3D62527FFD0}" destId="{ADC5A7B1-015E-4B69-8BCB-BF8E2B8C97BF}" srcOrd="2" destOrd="0" parTransId="{35933DF4-B7E0-442A-833D-0784DD953CE4}" sibTransId="{9697ED27-FC58-4898-90FD-CC02C2C88619}"/>
    <dgm:cxn modelId="{ED806C9A-347A-48BC-AC29-4C4F7C01BE6C}" type="presOf" srcId="{2ED13531-EEAA-4E48-BFFE-08AAB3A421A1}" destId="{2EC6B41E-4891-49FE-8218-ECA35CD6CD50}" srcOrd="0" destOrd="0" presId="urn:microsoft.com/office/officeart/2005/8/layout/hList6"/>
    <dgm:cxn modelId="{9D11501B-B477-47A3-9396-A0F1F9983ABE}" srcId="{83123C64-7542-4E16-9497-C3D62527FFD0}" destId="{2ED13531-EEAA-4E48-BFFE-08AAB3A421A1}" srcOrd="4" destOrd="0" parTransId="{A44E5560-3AC2-4FD3-875F-A8208F5391B1}" sibTransId="{7793F1F3-D177-4217-A8F0-BD406C02D3BA}"/>
    <dgm:cxn modelId="{203B1A96-F2E2-4428-BD6A-EE966C3A617E}" srcId="{83123C64-7542-4E16-9497-C3D62527FFD0}" destId="{BB5B41E2-1CA1-42DC-9CF9-76932DBDCC86}" srcOrd="0" destOrd="0" parTransId="{7A440B7F-F680-4606-B2A1-8E46B19B123E}" sibTransId="{B496D0F5-3E2A-4133-BF09-73FCA0B3DB6E}"/>
    <dgm:cxn modelId="{C3D854D2-9A46-42AD-AFBB-4A1580EB7C30}" srcId="{83123C64-7542-4E16-9497-C3D62527FFD0}" destId="{FEB43766-69CF-4DD2-AAD6-10FFEE46695B}" srcOrd="5" destOrd="0" parTransId="{1E9CED8A-8618-4D64-9E1D-2EBB2AB5D602}" sibTransId="{E69C6046-F152-4924-87D9-E5FA7943DA5D}"/>
    <dgm:cxn modelId="{FB142421-A76E-4808-8B2E-B251526B6C8B}" srcId="{83123C64-7542-4E16-9497-C3D62527FFD0}" destId="{19658967-0EDC-4EB8-A34B-AEA8D8F33325}" srcOrd="1" destOrd="0" parTransId="{18C6BEB2-2C96-4D0D-8E73-3029635EBE98}" sibTransId="{3A8E22D0-28A5-400A-8421-5CE9E0DA07C7}"/>
    <dgm:cxn modelId="{1329AA0B-CEE9-464B-A5DF-EA09472ECDB5}" type="presOf" srcId="{ADC5A7B1-015E-4B69-8BCB-BF8E2B8C97BF}" destId="{CFAC7A63-36E2-4631-815E-868F61774930}" srcOrd="0" destOrd="0" presId="urn:microsoft.com/office/officeart/2005/8/layout/hList6"/>
    <dgm:cxn modelId="{361EEBB8-83CB-4CC9-B54D-185E42A37ABA}" type="presOf" srcId="{19658967-0EDC-4EB8-A34B-AEA8D8F33325}" destId="{E10A93A2-3D8C-4587-915D-1CB20E4BC7A3}" srcOrd="0" destOrd="0" presId="urn:microsoft.com/office/officeart/2005/8/layout/hList6"/>
    <dgm:cxn modelId="{B36AE1D3-1705-434C-94D1-BA863E7A9AAB}" type="presOf" srcId="{FEB43766-69CF-4DD2-AAD6-10FFEE46695B}" destId="{F4D68CE5-FA9E-49B0-9E9E-DD95D49813FE}" srcOrd="0" destOrd="0" presId="urn:microsoft.com/office/officeart/2005/8/layout/hList6"/>
    <dgm:cxn modelId="{12345B79-43CC-4D6D-B6A6-D5EBC7EB2E95}" srcId="{83123C64-7542-4E16-9497-C3D62527FFD0}" destId="{3705914A-938D-4F5E-8790-3A0F5BBD5A1A}" srcOrd="3" destOrd="0" parTransId="{840B965B-1E5E-4FA9-9A92-34A30C1CA172}" sibTransId="{25701159-B67A-4607-9F4D-92A4FBD7BB35}"/>
    <dgm:cxn modelId="{8FCDE1F3-D58F-4CD9-8BC5-07D4BF6FDD62}" type="presOf" srcId="{83123C64-7542-4E16-9497-C3D62527FFD0}" destId="{566901B4-4118-4FA4-9874-CD301F5EFC30}" srcOrd="0" destOrd="0" presId="urn:microsoft.com/office/officeart/2005/8/layout/hList6"/>
    <dgm:cxn modelId="{E3DBE1BF-FF65-4440-B74C-3EEDD6285A2E}" srcId="{83123C64-7542-4E16-9497-C3D62527FFD0}" destId="{C6112DF4-9A89-4567-8986-0FC968397B96}" srcOrd="6" destOrd="0" parTransId="{69B4B9FE-A2A5-4CBD-96B9-08622405B764}" sibTransId="{A4B65336-DAD6-4D49-AC0B-DB9F13B74246}"/>
    <dgm:cxn modelId="{20B5834B-BC5C-49C9-9EDD-89ED1CB91EE8}" type="presParOf" srcId="{566901B4-4118-4FA4-9874-CD301F5EFC30}" destId="{3033B4EB-1306-4338-AAA3-02A7937EA1A3}" srcOrd="0" destOrd="0" presId="urn:microsoft.com/office/officeart/2005/8/layout/hList6"/>
    <dgm:cxn modelId="{C9C8068F-8A73-459A-A97D-8607223383BE}" type="presParOf" srcId="{566901B4-4118-4FA4-9874-CD301F5EFC30}" destId="{7DF56022-4F99-4B25-863E-0275848D5253}" srcOrd="1" destOrd="0" presId="urn:microsoft.com/office/officeart/2005/8/layout/hList6"/>
    <dgm:cxn modelId="{3720FE3F-0114-4CA3-878D-EE5107DE2AC7}" type="presParOf" srcId="{566901B4-4118-4FA4-9874-CD301F5EFC30}" destId="{E10A93A2-3D8C-4587-915D-1CB20E4BC7A3}" srcOrd="2" destOrd="0" presId="urn:microsoft.com/office/officeart/2005/8/layout/hList6"/>
    <dgm:cxn modelId="{5CDF3341-8D81-4B40-BA25-61B8C9F2296B}" type="presParOf" srcId="{566901B4-4118-4FA4-9874-CD301F5EFC30}" destId="{AC00568E-EF39-4029-B67C-7D08F8786FBD}" srcOrd="3" destOrd="0" presId="urn:microsoft.com/office/officeart/2005/8/layout/hList6"/>
    <dgm:cxn modelId="{0A3C50A5-8B4D-4FAE-9E3B-5364794FFBB2}" type="presParOf" srcId="{566901B4-4118-4FA4-9874-CD301F5EFC30}" destId="{CFAC7A63-36E2-4631-815E-868F61774930}" srcOrd="4" destOrd="0" presId="urn:microsoft.com/office/officeart/2005/8/layout/hList6"/>
    <dgm:cxn modelId="{8BAD7201-4A44-40D4-B337-FD5E2CD5EC50}" type="presParOf" srcId="{566901B4-4118-4FA4-9874-CD301F5EFC30}" destId="{BFB645F2-7247-4FD9-BFDC-32CB12C29BA9}" srcOrd="5" destOrd="0" presId="urn:microsoft.com/office/officeart/2005/8/layout/hList6"/>
    <dgm:cxn modelId="{2DAFE13D-7A9C-407E-AC76-FFA382A4ED76}" type="presParOf" srcId="{566901B4-4118-4FA4-9874-CD301F5EFC30}" destId="{23606975-F8F6-4E5D-9AFA-70EE59545090}" srcOrd="6" destOrd="0" presId="urn:microsoft.com/office/officeart/2005/8/layout/hList6"/>
    <dgm:cxn modelId="{9CE522E6-40D2-4D68-B2BA-209C17414276}" type="presParOf" srcId="{566901B4-4118-4FA4-9874-CD301F5EFC30}" destId="{039F35F9-13A1-4162-ADDF-5BCEC8EF5304}" srcOrd="7" destOrd="0" presId="urn:microsoft.com/office/officeart/2005/8/layout/hList6"/>
    <dgm:cxn modelId="{1369EDBB-CD7A-486F-875C-DE09D13B524C}" type="presParOf" srcId="{566901B4-4118-4FA4-9874-CD301F5EFC30}" destId="{2EC6B41E-4891-49FE-8218-ECA35CD6CD50}" srcOrd="8" destOrd="0" presId="urn:microsoft.com/office/officeart/2005/8/layout/hList6"/>
    <dgm:cxn modelId="{A05A7A2F-2A28-4C23-9D33-1EFC1D1831AF}" type="presParOf" srcId="{566901B4-4118-4FA4-9874-CD301F5EFC30}" destId="{A4EC57A8-0BA4-4744-BAB4-B4E67123C120}" srcOrd="9" destOrd="0" presId="urn:microsoft.com/office/officeart/2005/8/layout/hList6"/>
    <dgm:cxn modelId="{8875637C-8806-4607-BD91-3B475929DA82}" type="presParOf" srcId="{566901B4-4118-4FA4-9874-CD301F5EFC30}" destId="{F4D68CE5-FA9E-49B0-9E9E-DD95D49813FE}" srcOrd="10" destOrd="0" presId="urn:microsoft.com/office/officeart/2005/8/layout/hList6"/>
    <dgm:cxn modelId="{C89EDF12-B4B4-41C7-83A3-2235CA118F30}" type="presParOf" srcId="{566901B4-4118-4FA4-9874-CD301F5EFC30}" destId="{C5AA1404-733B-4852-A563-937EE0105BE7}" srcOrd="11" destOrd="0" presId="urn:microsoft.com/office/officeart/2005/8/layout/hList6"/>
    <dgm:cxn modelId="{0430BDA3-40E1-44B8-8213-CD53D76DD736}" type="presParOf" srcId="{566901B4-4118-4FA4-9874-CD301F5EFC30}" destId="{F2ED4D4F-03F1-4D00-95E8-7947078B886D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3B4EB-1306-4338-AAA3-02A7937EA1A3}">
      <dsp:nvSpPr>
        <dsp:cNvPr id="0" name=""/>
        <dsp:cNvSpPr/>
      </dsp:nvSpPr>
      <dsp:spPr>
        <a:xfrm rot="16200000">
          <a:off x="-967437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Introduction to Ensemble techniques</a:t>
          </a:r>
          <a:endParaRPr lang="en-US" sz="1500" b="1" kern="1200"/>
        </a:p>
      </dsp:txBody>
      <dsp:txXfrm rot="5400000">
        <a:off x="7943" y="683259"/>
        <a:ext cx="1465540" cy="2049780"/>
      </dsp:txXfrm>
    </dsp:sp>
    <dsp:sp modelId="{E10A93A2-3D8C-4587-915D-1CB20E4BC7A3}">
      <dsp:nvSpPr>
        <dsp:cNvPr id="0" name=""/>
        <dsp:cNvSpPr/>
      </dsp:nvSpPr>
      <dsp:spPr>
        <a:xfrm rot="16200000">
          <a:off x="608018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3294287"/>
                <a:satOff val="15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294287"/>
                <a:satOff val="15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Bagging</a:t>
          </a:r>
          <a:endParaRPr lang="en-US" sz="1500" b="1" kern="1200"/>
        </a:p>
      </dsp:txBody>
      <dsp:txXfrm rot="5400000">
        <a:off x="1583398" y="683259"/>
        <a:ext cx="1465540" cy="2049780"/>
      </dsp:txXfrm>
    </dsp:sp>
    <dsp:sp modelId="{CFAC7A63-36E2-4631-815E-868F61774930}">
      <dsp:nvSpPr>
        <dsp:cNvPr id="0" name=""/>
        <dsp:cNvSpPr/>
      </dsp:nvSpPr>
      <dsp:spPr>
        <a:xfrm rot="16200000">
          <a:off x="2183474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Boosting </a:t>
          </a:r>
          <a:endParaRPr lang="en-US" sz="1500" b="1" kern="1200"/>
        </a:p>
      </dsp:txBody>
      <dsp:txXfrm rot="5400000">
        <a:off x="3158854" y="683259"/>
        <a:ext cx="1465540" cy="2049780"/>
      </dsp:txXfrm>
    </dsp:sp>
    <dsp:sp modelId="{23606975-F8F6-4E5D-9AFA-70EE59545090}">
      <dsp:nvSpPr>
        <dsp:cNvPr id="0" name=""/>
        <dsp:cNvSpPr/>
      </dsp:nvSpPr>
      <dsp:spPr>
        <a:xfrm rot="16200000">
          <a:off x="3758931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9882860"/>
                <a:satOff val="4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9882860"/>
                <a:satOff val="4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smtClean="0"/>
            <a:t>Stacking</a:t>
          </a:r>
          <a:endParaRPr lang="en-US" sz="1500" b="1" kern="1200"/>
        </a:p>
      </dsp:txBody>
      <dsp:txXfrm rot="5400000">
        <a:off x="4734311" y="683259"/>
        <a:ext cx="1465540" cy="2049780"/>
      </dsp:txXfrm>
    </dsp:sp>
    <dsp:sp modelId="{2EC6B41E-4891-49FE-8218-ECA35CD6CD50}">
      <dsp:nvSpPr>
        <dsp:cNvPr id="0" name=""/>
        <dsp:cNvSpPr/>
      </dsp:nvSpPr>
      <dsp:spPr>
        <a:xfrm rot="16200000">
          <a:off x="5334387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Case Study on Classification problem optimization with ensemble</a:t>
          </a:r>
          <a:endParaRPr lang="en-US" sz="1500" b="1" kern="1200" dirty="0"/>
        </a:p>
      </dsp:txBody>
      <dsp:txXfrm rot="5400000">
        <a:off x="6309767" y="683259"/>
        <a:ext cx="1465540" cy="2049780"/>
      </dsp:txXfrm>
    </dsp:sp>
    <dsp:sp modelId="{F4D68CE5-FA9E-49B0-9E9E-DD95D49813FE}">
      <dsp:nvSpPr>
        <dsp:cNvPr id="0" name=""/>
        <dsp:cNvSpPr/>
      </dsp:nvSpPr>
      <dsp:spPr>
        <a:xfrm rot="16200000">
          <a:off x="6909843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16471434"/>
                <a:satOff val="75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471434"/>
                <a:satOff val="75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Case Study on Regression problem optimization with ensemble</a:t>
          </a:r>
          <a:endParaRPr lang="en-US" sz="1500" b="1" kern="1200" dirty="0"/>
        </a:p>
      </dsp:txBody>
      <dsp:txXfrm rot="5400000">
        <a:off x="7885223" y="683259"/>
        <a:ext cx="1465540" cy="2049780"/>
      </dsp:txXfrm>
    </dsp:sp>
    <dsp:sp modelId="{F2ED4D4F-03F1-4D00-95E8-7947078B886D}">
      <dsp:nvSpPr>
        <dsp:cNvPr id="0" name=""/>
        <dsp:cNvSpPr/>
      </dsp:nvSpPr>
      <dsp:spPr>
        <a:xfrm rot="16200000">
          <a:off x="8485299" y="975379"/>
          <a:ext cx="3416300" cy="1465540"/>
        </a:xfrm>
        <a:prstGeom prst="flowChartManualOperation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397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How to take forward this into production</a:t>
          </a:r>
          <a:endParaRPr lang="en-US" sz="1500" b="1" kern="1200" dirty="0"/>
        </a:p>
      </dsp:txBody>
      <dsp:txXfrm rot="5400000">
        <a:off x="9460679" y="683259"/>
        <a:ext cx="1465540" cy="2049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82580"/>
            <a:ext cx="9005963" cy="4094800"/>
          </a:xfrm>
        </p:spPr>
        <p:txBody>
          <a:bodyPr/>
          <a:lstStyle/>
          <a:p>
            <a:pPr algn="ctr"/>
            <a:r>
              <a:rPr lang="en-US" sz="4400" b="1" dirty="0"/>
              <a:t>Ensemble Learning 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to</a:t>
            </a:r>
            <a:r>
              <a:rPr lang="en-US" sz="4400" b="1" dirty="0"/>
              <a:t> 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i="1" dirty="0" smtClean="0"/>
              <a:t>Improve </a:t>
            </a:r>
            <a:r>
              <a:rPr lang="en-US" sz="4400" b="1" i="1" dirty="0"/>
              <a:t>Machine Learning Results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52964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	</a:t>
            </a:r>
            <a:r>
              <a:rPr lang="en-US" dirty="0" smtClean="0"/>
              <a:t>V </a:t>
            </a:r>
            <a:r>
              <a:rPr lang="en-US" dirty="0" smtClean="0"/>
              <a:t>govinth</a:t>
            </a:r>
          </a:p>
          <a:p>
            <a:r>
              <a:rPr lang="en-US" dirty="0"/>
              <a:t>	</a:t>
            </a:r>
            <a:r>
              <a:rPr lang="en-US" dirty="0" smtClean="0"/>
              <a:t>Data Specialist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Understanding AdaBoost for Decision Tree | by Valentina Alto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270667"/>
            <a:ext cx="11658600" cy="439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34" y="973668"/>
            <a:ext cx="8761413" cy="706964"/>
          </a:xfrm>
        </p:spPr>
        <p:txBody>
          <a:bodyPr/>
          <a:lstStyle/>
          <a:p>
            <a:r>
              <a:rPr lang="en-US" dirty="0" smtClean="0"/>
              <a:t>Boosting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562957"/>
              </p:ext>
            </p:extLst>
          </p:nvPr>
        </p:nvGraphicFramePr>
        <p:xfrm>
          <a:off x="1275008" y="2382592"/>
          <a:ext cx="9015211" cy="4018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0915"/>
                <a:gridCol w="4494296"/>
              </a:tblGrid>
              <a:tr h="133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1335" algn="l"/>
                        </a:tabLst>
                      </a:pPr>
                      <a:r>
                        <a:rPr lang="en-US" sz="2000" dirty="0">
                          <a:effectLst/>
                        </a:rPr>
                        <a:t>Classification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1335" algn="l"/>
                        </a:tabLst>
                      </a:pPr>
                      <a:r>
                        <a:rPr lang="en-US" sz="2000">
                          <a:effectLst/>
                        </a:rPr>
                        <a:t>Regression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3940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AdaBoostClassifier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AdaBoostRegressor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39403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GradientBoostingClassifier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000" dirty="0" err="1" smtClean="0">
                          <a:effectLst/>
                        </a:rPr>
                        <a:t>GradientBoostingRegressor</a:t>
                      </a:r>
                      <a:r>
                        <a:rPr lang="en-US" sz="2000" dirty="0" smtClean="0">
                          <a:effectLst/>
                        </a:rPr>
                        <a:t>()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 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318197"/>
            <a:ext cx="11307651" cy="4539803"/>
          </a:xfrm>
        </p:spPr>
        <p:txBody>
          <a:bodyPr/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AdaBoost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 short for Adaptive Boosting and is a very popular boosting technique which combines multiple “weak classifiers” into a single “strong classifier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Steps: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1" y="3103808"/>
            <a:ext cx="10200066" cy="34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 Example</a:t>
            </a:r>
            <a:endParaRPr lang="en-US" dirty="0"/>
          </a:p>
        </p:txBody>
      </p:sp>
      <p:pic>
        <p:nvPicPr>
          <p:cNvPr id="10242" name="Picture 2" descr="Extending Machine Learning Algorithms – AdaBoost Classifier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1" y="1680632"/>
            <a:ext cx="11251953" cy="482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62" y="625939"/>
            <a:ext cx="8761413" cy="706964"/>
          </a:xfrm>
        </p:spPr>
        <p:txBody>
          <a:bodyPr/>
          <a:lstStyle/>
          <a:p>
            <a:r>
              <a:rPr lang="en-US" dirty="0"/>
              <a:t>Ada Boost </a:t>
            </a:r>
            <a:r>
              <a:rPr lang="en-US" dirty="0" smtClean="0"/>
              <a:t>Example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150772"/>
            <a:ext cx="11346287" cy="43659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B1 consist of 10 data points </a:t>
            </a:r>
            <a:r>
              <a:rPr lang="en-US" sz="1600" dirty="0"/>
              <a:t>which consist of two types namely plus(+) and minus(-) and 5 of which are plus(+) and other 5 are minus(-) and each one has been assigned equal weight initially. The first model tries to classify the data points and generates a vertical separator line but it wrongly classifies 3 plus(+) as minus(-).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B2 consists of the 10 data points from the previous model in which the 3 wrongly classified plus(+) are weighted more so that the current model tries more to classify these pluses(+) correctly. This model generates a vertical separator line which correctly classifies the previously wrongly classified pluses(+) but in this attempt, it wrongly classifies two minuses(-).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B3 consists of the 10 data points from the previous model in which the 3 wrongly classified minus(-) are weighted more so that the current model tries more to classify these minuses(-) correctly. This model generates a horizontal separator line which correctly classifies the previously wrongly classified minuses(-).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B4 combines together </a:t>
            </a:r>
            <a:r>
              <a:rPr lang="en-US" sz="1600" dirty="0">
                <a:solidFill>
                  <a:srgbClr val="FF0000"/>
                </a:solidFill>
              </a:rPr>
              <a:t>B1, B2 and B3 in order to build a strong prediction model </a:t>
            </a:r>
            <a:r>
              <a:rPr lang="en-US" sz="1600" dirty="0"/>
              <a:t>which is much better than any individual model used.</a:t>
            </a:r>
          </a:p>
        </p:txBody>
      </p:sp>
    </p:spTree>
    <p:extLst>
      <p:ext uri="{BB962C8B-B14F-4D97-AF65-F5344CB8AC3E}">
        <p14:creationId xmlns:p14="http://schemas.microsoft.com/office/powerpoint/2010/main" val="15192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Google Shape;289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29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4803" y="3262905"/>
            <a:ext cx="302895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3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135916"/>
              </p:ext>
            </p:extLst>
          </p:nvPr>
        </p:nvGraphicFramePr>
        <p:xfrm>
          <a:off x="450762" y="2603500"/>
          <a:ext cx="10934162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2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</a:t>
            </a:r>
            <a:r>
              <a:rPr lang="en-US" dirty="0" smtClean="0"/>
              <a:t>methods?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2253802"/>
            <a:ext cx="5111885" cy="43015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Ensemble methods are meta-algorithms that combine several machine learning techniques into one predictive model in order to </a:t>
            </a:r>
            <a:r>
              <a:rPr lang="en-US" b="1" dirty="0" smtClean="0"/>
              <a:t>decrease variance </a:t>
            </a:r>
            <a:r>
              <a:rPr lang="en-US" dirty="0" smtClean="0"/>
              <a:t>(bagging), </a:t>
            </a:r>
            <a:r>
              <a:rPr lang="en-US" b="1" dirty="0" smtClean="0"/>
              <a:t>bias</a:t>
            </a:r>
            <a:r>
              <a:rPr lang="en-US" dirty="0" smtClean="0"/>
              <a:t> (boosting), or </a:t>
            </a:r>
            <a:r>
              <a:rPr lang="en-US" b="1" dirty="0" smtClean="0"/>
              <a:t>improve predictions </a:t>
            </a:r>
            <a:r>
              <a:rPr lang="en-US" dirty="0" smtClean="0"/>
              <a:t>(stacking).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Bagging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Boosting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Stacking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/>
          </a:p>
        </p:txBody>
      </p:sp>
      <p:pic>
        <p:nvPicPr>
          <p:cNvPr id="6" name="Picture 4" descr="Ensemble Learning- The heart of Machine learning | by Ashish Pat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15" y="2253802"/>
            <a:ext cx="6429159" cy="44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Models Into Ensemble Predictions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931831"/>
            <a:ext cx="11601450" cy="49261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#Bagging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Building </a:t>
            </a:r>
            <a:r>
              <a:rPr lang="en-US" sz="1800" dirty="0">
                <a:solidFill>
                  <a:schemeClr val="tx1"/>
                </a:solidFill>
              </a:rPr>
              <a:t> parallel </a:t>
            </a:r>
            <a:r>
              <a:rPr lang="en-US" sz="1800" dirty="0" smtClean="0">
                <a:solidFill>
                  <a:schemeClr val="tx1"/>
                </a:solidFill>
              </a:rPr>
              <a:t>multiple models (</a:t>
            </a:r>
            <a:r>
              <a:rPr lang="en-US" sz="1800" dirty="0">
                <a:solidFill>
                  <a:schemeClr val="tx1"/>
                </a:solidFill>
              </a:rPr>
              <a:t>typically of the same type) from different subsamples of the training </a:t>
            </a:r>
            <a:r>
              <a:rPr lang="en-US" sz="1800" dirty="0" smtClean="0">
                <a:solidFill>
                  <a:schemeClr val="tx1"/>
                </a:solidFill>
              </a:rPr>
              <a:t>dataset.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Bagging stands for </a:t>
            </a:r>
            <a:r>
              <a:rPr lang="en-US" sz="1800" b="1" dirty="0">
                <a:solidFill>
                  <a:srgbClr val="FF0000"/>
                </a:solidFill>
              </a:rPr>
              <a:t>bootstrap aggregation</a:t>
            </a:r>
            <a:r>
              <a:rPr lang="en-US" sz="1800" dirty="0">
                <a:solidFill>
                  <a:schemeClr val="tx1"/>
                </a:solidFill>
              </a:rPr>
              <a:t>. One way to reduce the variance of an estimate is to average together multiple estimates.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#Boosting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Building </a:t>
            </a:r>
            <a:r>
              <a:rPr lang="en-US" sz="1800" dirty="0">
                <a:solidFill>
                  <a:schemeClr val="tx1"/>
                </a:solidFill>
              </a:rPr>
              <a:t>multiple models (typically of the same type) each of which learns to fix the prediction errors of a prior model in the </a:t>
            </a:r>
            <a:r>
              <a:rPr lang="en-US" sz="1800" b="1" dirty="0">
                <a:solidFill>
                  <a:srgbClr val="FF0000"/>
                </a:solidFill>
              </a:rPr>
              <a:t>sequence of models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#Voting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Building </a:t>
            </a:r>
            <a:r>
              <a:rPr lang="en-US" sz="1800" dirty="0">
                <a:solidFill>
                  <a:schemeClr val="tx1"/>
                </a:solidFill>
              </a:rPr>
              <a:t>multiple models (typically of differing types) and simple statistics (</a:t>
            </a:r>
            <a:r>
              <a:rPr lang="en-US" sz="1800" dirty="0" smtClean="0">
                <a:solidFill>
                  <a:schemeClr val="tx1"/>
                </a:solidFill>
              </a:rPr>
              <a:t>like calculating </a:t>
            </a:r>
            <a:r>
              <a:rPr lang="en-US" sz="1800" dirty="0">
                <a:solidFill>
                  <a:schemeClr val="tx1"/>
                </a:solidFill>
              </a:rPr>
              <a:t>the mean) are used to combine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4410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" y="515395"/>
            <a:ext cx="8761413" cy="706964"/>
          </a:xfrm>
        </p:spPr>
        <p:txBody>
          <a:bodyPr/>
          <a:lstStyle/>
          <a:p>
            <a:r>
              <a:rPr lang="en-US" dirty="0" smtClean="0"/>
              <a:t>Bagging Ensemble </a:t>
            </a:r>
            <a:endParaRPr lang="en-US" dirty="0"/>
          </a:p>
        </p:txBody>
      </p:sp>
      <p:pic>
        <p:nvPicPr>
          <p:cNvPr id="102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03359"/>
            <a:ext cx="11906250" cy="52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350" y="5791885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Building multiple models (typically of the same type) from different subsamples of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1455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973668"/>
            <a:ext cx="9363917" cy="706964"/>
          </a:xfrm>
        </p:spPr>
        <p:txBody>
          <a:bodyPr/>
          <a:lstStyle/>
          <a:p>
            <a:r>
              <a:rPr lang="en-US" dirty="0"/>
              <a:t>Bagging Ensemble </a:t>
            </a:r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718284"/>
              </p:ext>
            </p:extLst>
          </p:nvPr>
        </p:nvGraphicFramePr>
        <p:xfrm>
          <a:off x="552450" y="2533648"/>
          <a:ext cx="11106150" cy="3505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470"/>
                <a:gridCol w="5536680"/>
              </a:tblGrid>
              <a:tr h="9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1335" algn="l"/>
                        </a:tabLst>
                      </a:pPr>
                      <a:r>
                        <a:rPr lang="en-US" sz="2400" dirty="0">
                          <a:effectLst/>
                        </a:rPr>
                        <a:t>Classification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1335" algn="l"/>
                        </a:tabLst>
                      </a:pPr>
                      <a:r>
                        <a:rPr lang="en-US" sz="2400" dirty="0">
                          <a:effectLst/>
                        </a:rPr>
                        <a:t>Regression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70485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BaggingClassifier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BaggingRegressor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3345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RandomForestClassifier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RandomForestRegressor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93345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ExtraTreesClassifier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521335" algn="l"/>
                        </a:tabLst>
                      </a:pPr>
                      <a:r>
                        <a:rPr lang="en-US" sz="2400" dirty="0" err="1">
                          <a:effectLst/>
                        </a:rPr>
                        <a:t>ExtraTreesRegressor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58" y="368361"/>
            <a:ext cx="8761413" cy="706964"/>
          </a:xfrm>
        </p:spPr>
        <p:txBody>
          <a:bodyPr/>
          <a:lstStyle/>
          <a:p>
            <a:r>
              <a:rPr lang="en-US" dirty="0" smtClean="0"/>
              <a:t>Bagging Working Principles</a:t>
            </a:r>
            <a:endParaRPr lang="en-US" dirty="0"/>
          </a:p>
        </p:txBody>
      </p:sp>
      <p:pic>
        <p:nvPicPr>
          <p:cNvPr id="7170" name="Picture 2" descr="Bagging - Machine Learning Quick Refer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9" y="1075325"/>
            <a:ext cx="9985272" cy="57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95" y="497149"/>
            <a:ext cx="8761413" cy="706964"/>
          </a:xfrm>
        </p:spPr>
        <p:txBody>
          <a:bodyPr/>
          <a:lstStyle/>
          <a:p>
            <a:r>
              <a:rPr lang="en-US" dirty="0" smtClean="0"/>
              <a:t>Random Forest Working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2318197"/>
            <a:ext cx="11565228" cy="43659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Random Forest is another ensemble machine learning algorithm that follows the bagging technique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It is an extension of the bagging estimator algorithm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The base estimators in random forest are decision trees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Unlike bagging meta estimator, random forest </a:t>
            </a:r>
            <a:r>
              <a:rPr lang="en-US" b="1" dirty="0">
                <a:solidFill>
                  <a:srgbClr val="FF0000"/>
                </a:solidFill>
              </a:rPr>
              <a:t>randomly selects a set of features which are used to decide </a:t>
            </a:r>
            <a:r>
              <a:rPr lang="en-US" dirty="0">
                <a:solidFill>
                  <a:schemeClr val="tx1"/>
                </a:solidFill>
              </a:rPr>
              <a:t>the best split at each node of the decision tree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Looking at it </a:t>
            </a:r>
            <a:r>
              <a:rPr lang="en-US" b="1" dirty="0" smtClean="0">
                <a:solidFill>
                  <a:schemeClr val="tx1"/>
                </a:solidFill>
              </a:rPr>
              <a:t>step-by-step:</a:t>
            </a: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Random </a:t>
            </a:r>
            <a:r>
              <a:rPr lang="en-US" dirty="0">
                <a:solidFill>
                  <a:schemeClr val="tx1"/>
                </a:solidFill>
              </a:rPr>
              <a:t>subsets are created from the original dataset (bootstrapping).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At each node in the decision tree, only a random set of features are considered to decide the best split.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decision tree model is fitted on each of the subsets.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final prediction is calculated by averaging the predictions from all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232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Trees Working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2266682"/>
            <a:ext cx="10831133" cy="417812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Extremely Randomized Trees</a:t>
            </a:r>
            <a:r>
              <a:rPr lang="en-US" dirty="0"/>
              <a:t>, or Extra Trees for short, is an ensemble machine learning algorithm.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Decision Tree in the Extra Trees Forest is constructed from the original training sample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, at each test node, Each tree is provided with a random sample of k features from the feature-set from which each decision tree must select the best feature to split the data based on some mathematical criteria (typically the Gini Index).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random sample of features leads to the creation of multiple de-correlated decision trees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Extra Trees algorithm works by creating a large number of unpruned decision trees from the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3197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733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Latha</vt:lpstr>
      <vt:lpstr>Times New Roman</vt:lpstr>
      <vt:lpstr>Wingdings</vt:lpstr>
      <vt:lpstr>Wingdings 3</vt:lpstr>
      <vt:lpstr>Ion Boardroom</vt:lpstr>
      <vt:lpstr>Ensemble Learning  to  Improve Machine Learning Results </vt:lpstr>
      <vt:lpstr>Session Agenda</vt:lpstr>
      <vt:lpstr>Ensemble methods? </vt:lpstr>
      <vt:lpstr>Combine Models Into Ensemble Predictions </vt:lpstr>
      <vt:lpstr>Bagging Ensemble </vt:lpstr>
      <vt:lpstr>Bagging Ensemble Algorithm</vt:lpstr>
      <vt:lpstr>Bagging Working Principles</vt:lpstr>
      <vt:lpstr>Random Forest Working Principles</vt:lpstr>
      <vt:lpstr>Extra Trees Working principles</vt:lpstr>
      <vt:lpstr>Boosting</vt:lpstr>
      <vt:lpstr>Boosting Algorithms</vt:lpstr>
      <vt:lpstr>Ada Boost working Principle</vt:lpstr>
      <vt:lpstr>Ada Boost Example</vt:lpstr>
      <vt:lpstr>Ada Boost Example Explanation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  to  Improve Machine Learning Results</dc:title>
  <dc:creator>guru govi</dc:creator>
  <cp:lastModifiedBy>guru govi</cp:lastModifiedBy>
  <cp:revision>27</cp:revision>
  <dcterms:created xsi:type="dcterms:W3CDTF">2020-08-24T08:43:01Z</dcterms:created>
  <dcterms:modified xsi:type="dcterms:W3CDTF">2020-08-24T12:26:51Z</dcterms:modified>
</cp:coreProperties>
</file>