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handoutMasterIdLst>
    <p:handoutMasterId r:id="rId28"/>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2" autoAdjust="0"/>
    <p:restoredTop sz="94660"/>
  </p:normalViewPr>
  <p:slideViewPr>
    <p:cSldViewPr snapToGrid="0">
      <p:cViewPr>
        <p:scale>
          <a:sx n="75" d="100"/>
          <a:sy n="75" d="100"/>
        </p:scale>
        <p:origin x="-498" y="-5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INNNNN</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pPr/>
              <a:t>3/2/2020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pPr/>
              <a:t>‹#›</a:t>
            </a:fld>
            <a:endParaRPr lang="en-US"/>
          </a:p>
        </p:txBody>
      </p:sp>
    </p:spTree>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INNNNN</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pPr/>
              <a:t>3/2/2020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pPr/>
              <a:t>‹#›</a:t>
            </a:fld>
            <a:endParaRPr lang="en-US"/>
          </a:p>
        </p:txBody>
      </p:sp>
    </p:spTree>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Header Placeholder 3"/>
          <p:cNvSpPr>
            <a:spLocks noGrp="1"/>
          </p:cNvSpPr>
          <p:nvPr>
            <p:ph type="hdr" sz="quarter"/>
          </p:nvPr>
        </p:nvSpPr>
        <p:spPr/>
        <p:txBody>
          <a:bodyPr/>
          <a:lstStyle/>
          <a:p>
            <a:r>
              <a:rPr lang="en-US"/>
              <a:t>INNNNN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Header Placeholder 3"/>
          <p:cNvSpPr>
            <a:spLocks noGrp="1"/>
          </p:cNvSpPr>
          <p:nvPr>
            <p:ph type="hdr" sz="quarter"/>
          </p:nvPr>
        </p:nvSpPr>
        <p:spPr/>
        <p:txBody>
          <a:bodyPr/>
          <a:lstStyle/>
          <a:p>
            <a:r>
              <a:rPr lang="en-US"/>
              <a:t>INNNNN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pPr/>
              <a:t>3/2/2020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pPr/>
              <a:t>3/2/2020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pPr/>
              <a:t>3/2/2020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pPr/>
              <a:t>3/2/2020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pPr/>
              <a:t>3/2/2020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pPr/>
              <a:t>3/2/2020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pPr/>
              <a:t>3/2/2020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pPr/>
              <a:t>3/2/2020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pPr/>
              <a:t>3/2/2020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pPr/>
              <a:t>3/2/2020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pPr/>
              <a:t>3/2/2020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Title 1025"/>
          <p:cNvSpPr>
            <a:spLocks noGrp="1"/>
          </p:cNvSpPr>
          <p:nvPr>
            <p:ph type="title"/>
          </p:nvPr>
        </p:nvSpPr>
        <p:spPr>
          <a:xfrm>
            <a:off x="609600" y="274638"/>
            <a:ext cx="10972800" cy="1143000"/>
          </a:xfrm>
          <a:prstGeom prst="rect">
            <a:avLst/>
          </a:prstGeom>
          <a:noFill/>
          <a:ln w="9525">
            <a:noFill/>
          </a:ln>
        </p:spPr>
        <p:txBody>
          <a:bodyPr anchor="ctr"/>
          <a:lstStyle/>
          <a:p>
            <a:pPr lvl="0"/>
            <a:r>
              <a:t>Click to edit Master title style</a:t>
            </a:r>
          </a:p>
        </p:txBody>
      </p:sp>
      <p:sp>
        <p:nvSpPr>
          <p:cNvPr id="1027" name="Text Placeholder 1026"/>
          <p:cNvSpPr>
            <a:spLocks noGrp="1"/>
          </p:cNvSpPr>
          <p:nvPr>
            <p:ph type="body" idx="1"/>
          </p:nvPr>
        </p:nvSpPr>
        <p:spPr>
          <a:xfrm>
            <a:off x="609600" y="1600200"/>
            <a:ext cx="10972800" cy="4525963"/>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FigureOut">
              <a:rPr lang="en-US" smtClean="0"/>
              <a:pPr/>
              <a:t>3/2/2020</a:t>
            </a:fld>
            <a:endParaRPr lang="en-US"/>
          </a:p>
        </p:txBody>
      </p:sp>
      <p:sp>
        <p:nvSpPr>
          <p:cNvPr id="1029" name="Footer Placeholder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kaggle.com/mlg-ulb/creditcardfraud"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7B32B2"/>
            </a:gs>
            <a:gs pos="100000">
              <a:srgbClr val="401A5D"/>
            </a:gs>
          </a:gsLst>
          <a:lin ang="5400000" scaled="0"/>
        </a:gra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838200" y="923925"/>
            <a:ext cx="10515600" cy="2113280"/>
          </a:xfrm>
        </p:spPr>
        <p:txBody>
          <a:bodyPr>
            <a:noAutofit/>
          </a:bodyPr>
          <a:lstStyle/>
          <a:p>
            <a:pPr algn="ctr"/>
            <a:r>
              <a:rPr lang="en-US" sz="5300">
                <a:solidFill>
                  <a:schemeClr val="bg1"/>
                </a:solidFill>
                <a:latin typeface="Yu Gothic UI Semibold" panose="020B0700000000000000" charset="-128"/>
                <a:ea typeface="Yu Gothic UI Semibold" panose="020B0700000000000000" charset="-128"/>
                <a:cs typeface="Comic Sans MS" panose="030F0702030302020204" charset="0"/>
              </a:rPr>
              <a:t>CREDIT CARD FRAUD DETECTION USING MACHINE LEARNING</a:t>
            </a:r>
          </a:p>
        </p:txBody>
      </p:sp>
      <p:sp>
        <p:nvSpPr>
          <p:cNvPr id="6" name="Content Placeholder 5"/>
          <p:cNvSpPr>
            <a:spLocks noGrp="1"/>
          </p:cNvSpPr>
          <p:nvPr>
            <p:ph sz="half" idx="1"/>
          </p:nvPr>
        </p:nvSpPr>
        <p:spPr>
          <a:xfrm>
            <a:off x="838200" y="2314575"/>
            <a:ext cx="5181600" cy="4351338"/>
          </a:xfrm>
        </p:spPr>
        <p:txBody>
          <a:bodyPr/>
          <a:lstStyle/>
          <a:p>
            <a:pPr marL="0" indent="0" algn="l">
              <a:buNone/>
            </a:pPr>
            <a:endParaRPr lang="en-US" dirty="0"/>
          </a:p>
          <a:p>
            <a:pPr marL="0" indent="0" algn="l">
              <a:buNone/>
            </a:pPr>
            <a:endParaRPr lang="en-US" dirty="0"/>
          </a:p>
          <a:p>
            <a:pPr marL="0" indent="0" algn="l">
              <a:buNone/>
            </a:pPr>
            <a:r>
              <a:rPr lang="en-US" b="1" dirty="0">
                <a:solidFill>
                  <a:schemeClr val="bg1"/>
                </a:solidFill>
              </a:rPr>
              <a:t>Group Members :</a:t>
            </a:r>
          </a:p>
          <a:p>
            <a:pPr marL="0" indent="0" algn="l">
              <a:buNone/>
            </a:pPr>
            <a:r>
              <a:rPr lang="en-US" sz="2400" dirty="0">
                <a:solidFill>
                  <a:schemeClr val="bg1"/>
                </a:solidFill>
              </a:rPr>
              <a:t>            </a:t>
            </a:r>
            <a:r>
              <a:rPr lang="en-US" sz="2400" dirty="0" err="1">
                <a:solidFill>
                  <a:schemeClr val="bg1"/>
                </a:solidFill>
              </a:rPr>
              <a:t>Ashish</a:t>
            </a:r>
            <a:r>
              <a:rPr lang="en-US" sz="2400" dirty="0">
                <a:solidFill>
                  <a:schemeClr val="bg1"/>
                </a:solidFill>
              </a:rPr>
              <a:t> </a:t>
            </a:r>
            <a:r>
              <a:rPr lang="en-US" sz="2400" dirty="0" err="1">
                <a:solidFill>
                  <a:schemeClr val="bg1"/>
                </a:solidFill>
              </a:rPr>
              <a:t>Simhadri</a:t>
            </a:r>
            <a:r>
              <a:rPr lang="en-US" sz="2400" dirty="0">
                <a:solidFill>
                  <a:schemeClr val="bg1"/>
                </a:solidFill>
              </a:rPr>
              <a:t>(18101047)</a:t>
            </a:r>
          </a:p>
          <a:p>
            <a:pPr marL="0" indent="0" algn="l">
              <a:buNone/>
            </a:pPr>
            <a:r>
              <a:rPr lang="en-US" sz="2400" dirty="0">
                <a:solidFill>
                  <a:schemeClr val="bg1"/>
                </a:solidFill>
              </a:rPr>
              <a:t>            </a:t>
            </a:r>
            <a:r>
              <a:rPr lang="en-US" sz="2400" dirty="0" err="1">
                <a:solidFill>
                  <a:schemeClr val="bg1"/>
                </a:solidFill>
              </a:rPr>
              <a:t>Siddhu</a:t>
            </a:r>
            <a:r>
              <a:rPr lang="en-US" sz="2400" dirty="0">
                <a:solidFill>
                  <a:schemeClr val="bg1"/>
                </a:solidFill>
              </a:rPr>
              <a:t> </a:t>
            </a:r>
            <a:r>
              <a:rPr lang="en-US" sz="2400" dirty="0" err="1">
                <a:solidFill>
                  <a:schemeClr val="bg1"/>
                </a:solidFill>
              </a:rPr>
              <a:t>Banavath</a:t>
            </a:r>
            <a:r>
              <a:rPr lang="en-US" sz="2400" dirty="0">
                <a:solidFill>
                  <a:schemeClr val="bg1"/>
                </a:solidFill>
              </a:rPr>
              <a:t>(18101007)</a:t>
            </a:r>
          </a:p>
          <a:p>
            <a:pPr marL="0" indent="0" algn="l">
              <a:buNone/>
            </a:pPr>
            <a:r>
              <a:rPr lang="en-US" sz="2400" dirty="0">
                <a:solidFill>
                  <a:schemeClr val="bg1"/>
                </a:solidFill>
              </a:rPr>
              <a:t>             </a:t>
            </a:r>
            <a:r>
              <a:rPr lang="en-US" sz="2400" dirty="0" err="1">
                <a:solidFill>
                  <a:schemeClr val="bg1"/>
                </a:solidFill>
              </a:rPr>
              <a:t>Lohith</a:t>
            </a:r>
            <a:r>
              <a:rPr lang="en-US" sz="2400" dirty="0">
                <a:solidFill>
                  <a:schemeClr val="bg1"/>
                </a:solidFill>
              </a:rPr>
              <a:t> Kumar(18101012)</a:t>
            </a:r>
          </a:p>
          <a:p>
            <a:pPr algn="ctr"/>
            <a:endParaRPr lang="en-US" sz="2400" dirty="0">
              <a:solidFill>
                <a:schemeClr val="bg1"/>
              </a:solidFill>
            </a:endParaRPr>
          </a:p>
        </p:txBody>
      </p:sp>
      <p:sp>
        <p:nvSpPr>
          <p:cNvPr id="7" name="Content Placeholder 6"/>
          <p:cNvSpPr>
            <a:spLocks noGrp="1"/>
          </p:cNvSpPr>
          <p:nvPr>
            <p:ph sz="half" idx="2"/>
          </p:nvPr>
        </p:nvSpPr>
        <p:spPr>
          <a:xfrm>
            <a:off x="6172200" y="2314575"/>
            <a:ext cx="5181600" cy="4351338"/>
          </a:xfrm>
        </p:spPr>
        <p:txBody>
          <a:bodyPr/>
          <a:lstStyle/>
          <a:p>
            <a:pPr marL="0" indent="0" algn="ctr">
              <a:buNone/>
            </a:pPr>
            <a:endParaRPr lang="en-US"/>
          </a:p>
          <a:p>
            <a:pPr algn="ctr"/>
            <a:endParaRPr lang="en-US"/>
          </a:p>
          <a:p>
            <a:pPr marL="0" indent="0" algn="l">
              <a:buNone/>
            </a:pPr>
            <a:r>
              <a:rPr lang="en-US" b="1">
                <a:solidFill>
                  <a:schemeClr val="bg1"/>
                </a:solidFill>
              </a:rPr>
              <a:t>Mentor :</a:t>
            </a:r>
          </a:p>
          <a:p>
            <a:pPr marL="0" indent="0" algn="l">
              <a:buNone/>
            </a:pPr>
            <a:r>
              <a:rPr lang="en-US" sz="2400">
                <a:solidFill>
                  <a:schemeClr val="bg1"/>
                </a:solidFill>
              </a:rPr>
              <a:t> </a:t>
            </a:r>
          </a:p>
          <a:p>
            <a:pPr marL="0" indent="0" algn="l">
              <a:buNone/>
            </a:pPr>
            <a:r>
              <a:rPr lang="en-US" sz="2400">
                <a:solidFill>
                  <a:schemeClr val="bg1"/>
                </a:solidFill>
              </a:rPr>
              <a:t>                Dr. Ramakrishna Bandi</a:t>
            </a:r>
          </a:p>
          <a:p>
            <a:pPr marL="0" indent="0" algn="l">
              <a:buNone/>
            </a:pPr>
            <a:r>
              <a:rPr lang="en-US" sz="2400">
                <a:solidFill>
                  <a:schemeClr val="bg1"/>
                </a:solidFill>
              </a:rPr>
              <a:t>                (Asst. Professor)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7B32B2"/>
            </a:gs>
            <a:gs pos="100000">
              <a:srgbClr val="401A5D"/>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a:solidFill>
                  <a:schemeClr val="bg1">
                    <a:lumMod val="95000"/>
                  </a:schemeClr>
                </a:solidFill>
              </a:rPr>
              <a:t>METHODOLOGY</a:t>
            </a:r>
          </a:p>
        </p:txBody>
      </p:sp>
      <p:sp>
        <p:nvSpPr>
          <p:cNvPr id="3" name="Content Placeholder 2"/>
          <p:cNvSpPr>
            <a:spLocks noGrp="1"/>
          </p:cNvSpPr>
          <p:nvPr>
            <p:ph idx="1"/>
          </p:nvPr>
        </p:nvSpPr>
        <p:spPr/>
        <p:txBody>
          <a:bodyPr/>
          <a:lstStyle/>
          <a:p>
            <a:r>
              <a:rPr lang="en-US" sz="2400">
                <a:solidFill>
                  <a:schemeClr val="bg1">
                    <a:lumMod val="95000"/>
                  </a:schemeClr>
                </a:solidFill>
              </a:rPr>
              <a:t>The approach that this model proposes, uses the latest machine learning algorithms to detect anamolous activities, called outliers.</a:t>
            </a:r>
          </a:p>
          <a:p>
            <a:r>
              <a:rPr lang="en-US" sz="2400">
                <a:solidFill>
                  <a:schemeClr val="bg1">
                    <a:lumMod val="95000"/>
                  </a:schemeClr>
                </a:solidFill>
              </a:rPr>
              <a:t>The basic rough architecture diagram can be represented with the following figure :</a:t>
            </a:r>
          </a:p>
          <a:p>
            <a:endParaRPr lang="en-US" sz="2400">
              <a:solidFill>
                <a:schemeClr val="bg1">
                  <a:lumMod val="95000"/>
                </a:schemeClr>
              </a:solidFill>
            </a:endParaRPr>
          </a:p>
          <a:p>
            <a:pPr marL="0" indent="0">
              <a:buNone/>
            </a:pPr>
            <a:endParaRPr lang="en-US" sz="2400">
              <a:solidFill>
                <a:schemeClr val="bg1">
                  <a:lumMod val="95000"/>
                </a:schemeClr>
              </a:solidFill>
            </a:endParaRPr>
          </a:p>
        </p:txBody>
      </p:sp>
      <p:pic>
        <p:nvPicPr>
          <p:cNvPr id="6" name="Content Placeholder 5" descr="Screenshot (15)"/>
          <p:cNvPicPr>
            <a:picLocks noGrp="1" noChangeAspect="1"/>
          </p:cNvPicPr>
          <p:nvPr>
            <p:ph sz="half" idx="4294967295"/>
          </p:nvPr>
        </p:nvPicPr>
        <p:blipFill>
          <a:blip r:embed="rId2" cstate="print"/>
          <a:stretch>
            <a:fillRect/>
          </a:stretch>
        </p:blipFill>
        <p:spPr>
          <a:xfrm>
            <a:off x="3671570" y="3255010"/>
            <a:ext cx="5376545" cy="27863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7B32B2"/>
            </a:gs>
            <a:gs pos="100000">
              <a:srgbClr val="401A5D"/>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u="sng">
                <a:solidFill>
                  <a:schemeClr val="bg1">
                    <a:lumMod val="95000"/>
                  </a:schemeClr>
                </a:solidFill>
              </a:rPr>
              <a:t>VISUALISATION OF DATA IN HISTOGRAM</a:t>
            </a:r>
          </a:p>
        </p:txBody>
      </p:sp>
      <p:sp>
        <p:nvSpPr>
          <p:cNvPr id="3" name="Content Placeholder 2"/>
          <p:cNvSpPr>
            <a:spLocks noGrp="1"/>
          </p:cNvSpPr>
          <p:nvPr>
            <p:ph sz="half" idx="1"/>
          </p:nvPr>
        </p:nvSpPr>
        <p:spPr/>
        <p:txBody>
          <a:bodyPr/>
          <a:lstStyle/>
          <a:p>
            <a:pPr algn="l"/>
            <a:endParaRPr lang="en-US" sz="2400">
              <a:solidFill>
                <a:schemeClr val="bg1">
                  <a:lumMod val="95000"/>
                </a:schemeClr>
              </a:solidFill>
            </a:endParaRPr>
          </a:p>
          <a:p>
            <a:pPr marL="0" indent="0" algn="l">
              <a:buNone/>
            </a:pPr>
            <a:endParaRPr lang="en-US" sz="2400">
              <a:solidFill>
                <a:schemeClr val="bg1">
                  <a:lumMod val="95000"/>
                </a:schemeClr>
              </a:solidFill>
            </a:endParaRPr>
          </a:p>
        </p:txBody>
      </p:sp>
      <p:pic>
        <p:nvPicPr>
          <p:cNvPr id="4" name="Content Placeholder 3" descr="download"/>
          <p:cNvPicPr>
            <a:picLocks noGrp="1" noChangeAspect="1"/>
          </p:cNvPicPr>
          <p:nvPr>
            <p:ph sz="half" idx="2"/>
          </p:nvPr>
        </p:nvPicPr>
        <p:blipFill>
          <a:blip r:embed="rId2"/>
          <a:stretch>
            <a:fillRect/>
          </a:stretch>
        </p:blipFill>
        <p:spPr>
          <a:xfrm>
            <a:off x="1114425" y="1529715"/>
            <a:ext cx="9584055" cy="4858385"/>
          </a:xfrm>
          <a:prstGeom prst="rect">
            <a:avLst/>
          </a:prstGeom>
          <a:solidFill>
            <a:schemeClr val="bg1"/>
          </a:solid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7B32B2"/>
            </a:gs>
            <a:gs pos="100000">
              <a:srgbClr val="401A5D"/>
            </a:gs>
          </a:gsLst>
          <a:lin ang="5400000" scaled="0"/>
        </a:gra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noFill/>
        </p:spPr>
        <p:txBody>
          <a:bodyPr/>
          <a:lstStyle/>
          <a:p>
            <a:r>
              <a:rPr lang="en-US" b="1" u="sng">
                <a:solidFill>
                  <a:schemeClr val="bg1">
                    <a:lumMod val="95000"/>
                  </a:schemeClr>
                </a:solidFill>
              </a:rPr>
              <a:t>PLOTS</a:t>
            </a:r>
          </a:p>
        </p:txBody>
      </p:sp>
      <p:sp>
        <p:nvSpPr>
          <p:cNvPr id="9" name="Content Placeholder 8"/>
          <p:cNvSpPr>
            <a:spLocks noGrp="1"/>
          </p:cNvSpPr>
          <p:nvPr>
            <p:ph idx="1"/>
          </p:nvPr>
        </p:nvSpPr>
        <p:spPr/>
        <p:txBody>
          <a:bodyPr/>
          <a:lstStyle/>
          <a:p>
            <a:r>
              <a:rPr lang="en-US" sz="2400">
                <a:solidFill>
                  <a:schemeClr val="bg1">
                    <a:lumMod val="95000"/>
                  </a:schemeClr>
                </a:solidFill>
              </a:rPr>
              <a:t>This graph shows that the number of fraudulent transactions is much lower than the legitimate ones.</a:t>
            </a:r>
          </a:p>
          <a:p>
            <a:endParaRPr lang="en-US" sz="2400">
              <a:solidFill>
                <a:schemeClr val="bg1">
                  <a:lumMod val="95000"/>
                </a:schemeClr>
              </a:solidFill>
            </a:endParaRPr>
          </a:p>
        </p:txBody>
      </p:sp>
      <p:pic>
        <p:nvPicPr>
          <p:cNvPr id="10" name="Content Placeholder 9" descr="Screenshot (18)"/>
          <p:cNvPicPr>
            <a:picLocks noGrp="1" noChangeAspect="1"/>
          </p:cNvPicPr>
          <p:nvPr>
            <p:ph sz="half" idx="4294967295"/>
          </p:nvPr>
        </p:nvPicPr>
        <p:blipFill>
          <a:blip r:embed="rId2"/>
          <a:stretch>
            <a:fillRect/>
          </a:stretch>
        </p:blipFill>
        <p:spPr>
          <a:xfrm>
            <a:off x="2672080" y="2491105"/>
            <a:ext cx="7247255" cy="411289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7B32B2"/>
            </a:gs>
            <a:gs pos="100000">
              <a:srgbClr val="401A5D"/>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a:solidFill>
                  <a:schemeClr val="bg1">
                    <a:lumMod val="95000"/>
                  </a:schemeClr>
                </a:solidFill>
              </a:rPr>
              <a:t>PLOTS</a:t>
            </a:r>
          </a:p>
        </p:txBody>
      </p:sp>
      <p:sp>
        <p:nvSpPr>
          <p:cNvPr id="5" name="Content Placeholder 4"/>
          <p:cNvSpPr>
            <a:spLocks noGrp="1"/>
          </p:cNvSpPr>
          <p:nvPr>
            <p:ph sz="half" idx="1"/>
          </p:nvPr>
        </p:nvSpPr>
        <p:spPr/>
        <p:txBody>
          <a:bodyPr/>
          <a:lstStyle/>
          <a:p>
            <a:pPr marL="0" indent="0">
              <a:buNone/>
            </a:pPr>
            <a:endParaRPr lang="en-US" sz="2400">
              <a:solidFill>
                <a:schemeClr val="bg1">
                  <a:lumMod val="95000"/>
                </a:schemeClr>
              </a:solidFill>
            </a:endParaRPr>
          </a:p>
          <a:p>
            <a:pPr marL="0" indent="0" algn="ctr">
              <a:buNone/>
            </a:pPr>
            <a:r>
              <a:rPr lang="en-US" sz="2400">
                <a:solidFill>
                  <a:schemeClr val="bg1">
                    <a:lumMod val="95000"/>
                  </a:schemeClr>
                </a:solidFill>
              </a:rPr>
              <a:t>This graph shows the times at which transactions were done within two days. It can be seen that the least number of transactions were made during night time and highest during the days. </a:t>
            </a:r>
          </a:p>
          <a:p>
            <a:pPr marL="0" indent="0">
              <a:buNone/>
            </a:pPr>
            <a:endParaRPr lang="en-US" sz="2400">
              <a:solidFill>
                <a:schemeClr val="bg1">
                  <a:lumMod val="95000"/>
                </a:schemeClr>
              </a:solidFill>
            </a:endParaRPr>
          </a:p>
        </p:txBody>
      </p:sp>
      <p:pic>
        <p:nvPicPr>
          <p:cNvPr id="6" name="Content Placeholder 5" descr="Screenshot (21)"/>
          <p:cNvPicPr>
            <a:picLocks noGrp="1" noChangeAspect="1"/>
          </p:cNvPicPr>
          <p:nvPr>
            <p:ph sz="half" idx="2"/>
          </p:nvPr>
        </p:nvPicPr>
        <p:blipFill>
          <a:blip r:embed="rId2"/>
          <a:stretch>
            <a:fillRect/>
          </a:stretch>
        </p:blipFill>
        <p:spPr>
          <a:xfrm>
            <a:off x="6205855" y="1835785"/>
            <a:ext cx="5376545" cy="40544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7B32B2"/>
            </a:gs>
            <a:gs pos="100000">
              <a:srgbClr val="401A5D"/>
            </a:gs>
          </a:gsLst>
          <a:lin ang="5400000" scaled="0"/>
        </a:gra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u="sng">
                <a:solidFill>
                  <a:schemeClr val="bg1">
                    <a:lumMod val="95000"/>
                  </a:schemeClr>
                </a:solidFill>
              </a:rPr>
              <a:t>PLOTS</a:t>
            </a:r>
          </a:p>
        </p:txBody>
      </p:sp>
      <p:sp>
        <p:nvSpPr>
          <p:cNvPr id="6" name="Content Placeholder 5"/>
          <p:cNvSpPr>
            <a:spLocks noGrp="1"/>
          </p:cNvSpPr>
          <p:nvPr>
            <p:ph sz="half" idx="1"/>
          </p:nvPr>
        </p:nvSpPr>
        <p:spPr/>
        <p:txBody>
          <a:bodyPr/>
          <a:lstStyle/>
          <a:p>
            <a:pPr marL="0" indent="0">
              <a:buNone/>
            </a:pPr>
            <a:endParaRPr lang="en-US" sz="2400">
              <a:solidFill>
                <a:schemeClr val="bg1">
                  <a:lumMod val="95000"/>
                </a:schemeClr>
              </a:solidFill>
            </a:endParaRPr>
          </a:p>
          <a:p>
            <a:pPr marL="0" indent="0" algn="ctr">
              <a:buNone/>
            </a:pPr>
            <a:r>
              <a:rPr lang="en-US" sz="2400">
                <a:solidFill>
                  <a:schemeClr val="bg1">
                    <a:lumMod val="95000"/>
                  </a:schemeClr>
                </a:solidFill>
              </a:rPr>
              <a:t>This graph represents the amount that was transacted. A majority of transactions are relatively small and only a handful of them come close to the maximum transacted amount.</a:t>
            </a:r>
          </a:p>
          <a:p>
            <a:pPr marL="0" indent="0">
              <a:buNone/>
            </a:pPr>
            <a:endParaRPr lang="en-US" sz="2400">
              <a:solidFill>
                <a:schemeClr val="bg1">
                  <a:lumMod val="95000"/>
                </a:schemeClr>
              </a:solidFill>
            </a:endParaRPr>
          </a:p>
        </p:txBody>
      </p:sp>
      <p:pic>
        <p:nvPicPr>
          <p:cNvPr id="8" name="Content Placeholder 7" descr="Screenshot (23)"/>
          <p:cNvPicPr>
            <a:picLocks noGrp="1" noChangeAspect="1"/>
          </p:cNvPicPr>
          <p:nvPr>
            <p:ph sz="half" idx="2"/>
          </p:nvPr>
        </p:nvPicPr>
        <p:blipFill>
          <a:blip r:embed="rId2"/>
          <a:stretch>
            <a:fillRect/>
          </a:stretch>
        </p:blipFill>
        <p:spPr>
          <a:xfrm>
            <a:off x="6205855" y="1750060"/>
            <a:ext cx="5376545" cy="42259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7B32B2"/>
            </a:gs>
            <a:gs pos="100000">
              <a:srgbClr val="401A5D"/>
            </a:gs>
          </a:gsLst>
          <a:lin ang="2700006"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a:solidFill>
                  <a:schemeClr val="bg1">
                    <a:lumMod val="95000"/>
                  </a:schemeClr>
                </a:solidFill>
              </a:rPr>
              <a:t>VISUALISATION OF HEATMAP</a:t>
            </a:r>
          </a:p>
        </p:txBody>
      </p:sp>
      <p:sp>
        <p:nvSpPr>
          <p:cNvPr id="3" name="Content Placeholder 2"/>
          <p:cNvSpPr>
            <a:spLocks noGrp="1"/>
          </p:cNvSpPr>
          <p:nvPr>
            <p:ph sz="half" idx="1"/>
          </p:nvPr>
        </p:nvSpPr>
        <p:spPr/>
        <p:txBody>
          <a:bodyPr/>
          <a:lstStyle/>
          <a:p>
            <a:pPr marL="0" indent="0" algn="ctr">
              <a:buNone/>
            </a:pPr>
            <a:endParaRPr lang="en-US" sz="2400">
              <a:solidFill>
                <a:schemeClr val="bg1">
                  <a:lumMod val="95000"/>
                </a:schemeClr>
              </a:solidFill>
            </a:endParaRPr>
          </a:p>
          <a:p>
            <a:pPr marL="0" indent="0" algn="ctr">
              <a:buNone/>
            </a:pPr>
            <a:r>
              <a:rPr lang="en-US" sz="2400">
                <a:solidFill>
                  <a:schemeClr val="bg1">
                    <a:lumMod val="95000"/>
                  </a:schemeClr>
                </a:solidFill>
              </a:rPr>
              <a:t>We plot a heatmap to get a coloured representation of the data and to study the correlation between out predicting variables and the class variable. </a:t>
            </a:r>
          </a:p>
        </p:txBody>
      </p:sp>
      <p:pic>
        <p:nvPicPr>
          <p:cNvPr id="5" name="Content Placeholder 4" descr="Screenshot (25)"/>
          <p:cNvPicPr>
            <a:picLocks noGrp="1" noChangeAspect="1"/>
          </p:cNvPicPr>
          <p:nvPr>
            <p:ph sz="half" idx="2"/>
          </p:nvPr>
        </p:nvPicPr>
        <p:blipFill>
          <a:blip r:embed="rId2"/>
          <a:stretch>
            <a:fillRect/>
          </a:stretch>
        </p:blipFill>
        <p:spPr>
          <a:xfrm>
            <a:off x="6205855" y="1936750"/>
            <a:ext cx="5376545" cy="385191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7B32B2"/>
            </a:gs>
            <a:gs pos="100000">
              <a:srgbClr val="401A5D"/>
            </a:gs>
          </a:gsLst>
          <a:lin ang="2700006"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a:solidFill>
                  <a:schemeClr val="bg1">
                    <a:lumMod val="95000"/>
                  </a:schemeClr>
                </a:solidFill>
              </a:rPr>
              <a:t>METHODOLOGY</a:t>
            </a:r>
          </a:p>
        </p:txBody>
      </p:sp>
      <p:sp>
        <p:nvSpPr>
          <p:cNvPr id="5" name="Content Placeholder 4"/>
          <p:cNvSpPr>
            <a:spLocks noGrp="1"/>
          </p:cNvSpPr>
          <p:nvPr>
            <p:ph idx="1"/>
          </p:nvPr>
        </p:nvSpPr>
        <p:spPr/>
        <p:txBody>
          <a:bodyPr/>
          <a:lstStyle/>
          <a:p>
            <a:pPr marL="0" indent="0" algn="l">
              <a:buNone/>
            </a:pPr>
            <a:r>
              <a:rPr lang="en-US" sz="2400">
                <a:solidFill>
                  <a:schemeClr val="bg1">
                    <a:lumMod val="95000"/>
                  </a:schemeClr>
                </a:solidFill>
              </a:rPr>
              <a:t>The dataset is now formatted and processed. The time and amount column are standardized and the Class column is removed to ensure fairness of evaluation. The data is processed by a set of algorithms from modules. This data is fit into a model and the following outlier detection modules are applied on it. The algorithms are,</a:t>
            </a:r>
          </a:p>
          <a:p>
            <a:pPr marL="0" indent="0" algn="l">
              <a:buNone/>
            </a:pPr>
            <a:r>
              <a:rPr lang="en-US" sz="2400" b="1">
                <a:solidFill>
                  <a:schemeClr val="bg1">
                    <a:lumMod val="95000"/>
                  </a:schemeClr>
                </a:solidFill>
              </a:rPr>
              <a:t>                 1) Local Outlier Factor</a:t>
            </a:r>
          </a:p>
          <a:p>
            <a:pPr marL="0" indent="0" algn="l">
              <a:buNone/>
            </a:pPr>
            <a:r>
              <a:rPr lang="en-US" sz="2400" b="1">
                <a:solidFill>
                  <a:schemeClr val="bg1">
                    <a:lumMod val="95000"/>
                  </a:schemeClr>
                </a:solidFill>
              </a:rPr>
              <a:t>                 2) Isolation Forest Algorithm</a:t>
            </a:r>
          </a:p>
          <a:p>
            <a:pPr marL="0" indent="0" algn="l">
              <a:buNone/>
            </a:pPr>
            <a:r>
              <a:rPr lang="en-US" sz="2400">
                <a:solidFill>
                  <a:schemeClr val="bg1">
                    <a:lumMod val="95000"/>
                  </a:schemeClr>
                </a:solidFill>
              </a:rPr>
              <a:t>These algorithms are a part of sklearn. The ensemble module in the sklearn package includes ensemble-based methods and functions for the classification, regression and outlier detection.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7B32B2"/>
            </a:gs>
            <a:gs pos="100000">
              <a:srgbClr val="401A5D"/>
            </a:gs>
          </a:gsLst>
          <a:lin ang="2700006"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a:solidFill>
                  <a:schemeClr val="bg1">
                    <a:lumMod val="95000"/>
                  </a:schemeClr>
                </a:solidFill>
              </a:rPr>
              <a:t>LOCAL OUTLIER FACTOR </a:t>
            </a:r>
          </a:p>
        </p:txBody>
      </p:sp>
      <p:sp>
        <p:nvSpPr>
          <p:cNvPr id="4" name="Content Placeholder 3"/>
          <p:cNvSpPr>
            <a:spLocks noGrp="1"/>
          </p:cNvSpPr>
          <p:nvPr>
            <p:ph idx="1"/>
          </p:nvPr>
        </p:nvSpPr>
        <p:spPr/>
        <p:txBody>
          <a:bodyPr/>
          <a:lstStyle/>
          <a:p>
            <a:pPr marL="0" indent="0">
              <a:buNone/>
            </a:pPr>
            <a:endParaRPr lang="en-US" sz="2400">
              <a:solidFill>
                <a:schemeClr val="bg1">
                  <a:lumMod val="95000"/>
                </a:schemeClr>
              </a:solidFill>
            </a:endParaRPr>
          </a:p>
          <a:p>
            <a:pPr marL="0" indent="0">
              <a:buNone/>
            </a:pPr>
            <a:endParaRPr lang="en-US" sz="2400">
              <a:solidFill>
                <a:schemeClr val="bg1">
                  <a:lumMod val="95000"/>
                </a:schemeClr>
              </a:solidFill>
            </a:endParaRPr>
          </a:p>
          <a:p>
            <a:pPr marL="0" indent="0" algn="ctr">
              <a:buNone/>
            </a:pPr>
            <a:r>
              <a:rPr lang="en-US">
                <a:solidFill>
                  <a:schemeClr val="bg1">
                    <a:lumMod val="95000"/>
                  </a:schemeClr>
                </a:solidFill>
              </a:rPr>
              <a:t>It is an Unsupervised Outlier Detection algorithm. 'Local Outlier Factor' refers to the anomaly score of each sample. It measures the local deviation of the sample data with respect to its neighbours. More precisely, locality is given by k-nearest neighbours, whose distance is used to estimate the local data.</a:t>
            </a:r>
          </a:p>
        </p:txBody>
      </p:sp>
      <p:sp>
        <p:nvSpPr>
          <p:cNvPr id="5" name="Content Placeholder 4"/>
          <p:cNvSpPr>
            <a:spLocks noGrp="1"/>
          </p:cNvSpPr>
          <p:nvPr>
            <p:ph sz="half" idx="4294967295"/>
          </p:nvPr>
        </p:nvSpPr>
        <p:spPr>
          <a:xfrm>
            <a:off x="6815455" y="1600200"/>
            <a:ext cx="5376545" cy="4526280"/>
          </a:xfrm>
        </p:spPr>
        <p:txBody>
          <a:bodyPr/>
          <a:lstStyle/>
          <a:p>
            <a:pPr marL="0" indent="0">
              <a:buNone/>
            </a:pPr>
            <a:endParaRPr lang="en-US" sz="2400">
              <a:solidFill>
                <a:schemeClr val="bg1">
                  <a:lumMod val="95000"/>
                </a:schemeClr>
              </a:solidFill>
            </a:endParaRPr>
          </a:p>
          <a:p>
            <a:pPr marL="0" indent="0">
              <a:buNone/>
            </a:pPr>
            <a:endParaRPr lang="en-US" sz="2400">
              <a:solidFill>
                <a:schemeClr val="bg1">
                  <a:lumMod val="95000"/>
                </a:schemeClr>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7B32B2"/>
            </a:gs>
            <a:gs pos="100000">
              <a:srgbClr val="401A5D"/>
            </a:gs>
          </a:gsLst>
          <a:lin ang="2700006"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u="sng">
                <a:solidFill>
                  <a:schemeClr val="bg1">
                    <a:lumMod val="95000"/>
                  </a:schemeClr>
                </a:solidFill>
              </a:rPr>
              <a:t>PSEUDO CODE FOR LOCAL OUTLIER FACTOR</a:t>
            </a:r>
          </a:p>
        </p:txBody>
      </p:sp>
      <p:sp>
        <p:nvSpPr>
          <p:cNvPr id="4" name="Content Placeholder 3"/>
          <p:cNvSpPr>
            <a:spLocks noGrp="1"/>
          </p:cNvSpPr>
          <p:nvPr>
            <p:ph sz="half" idx="1"/>
          </p:nvPr>
        </p:nvSpPr>
        <p:spPr/>
        <p:txBody>
          <a:bodyPr/>
          <a:lstStyle/>
          <a:p>
            <a:pPr marL="0" indent="0">
              <a:buNone/>
            </a:pPr>
            <a:r>
              <a:rPr lang="en-US" sz="2400">
                <a:solidFill>
                  <a:schemeClr val="bg1">
                    <a:lumMod val="95000"/>
                  </a:schemeClr>
                </a:solidFill>
              </a:rPr>
              <a:t>The pseudo code for this algorithm is :</a:t>
            </a:r>
          </a:p>
          <a:p>
            <a:pPr marL="0" indent="0">
              <a:buNone/>
            </a:pPr>
            <a:endParaRPr lang="en-US" sz="2400">
              <a:solidFill>
                <a:schemeClr val="bg1">
                  <a:lumMod val="95000"/>
                </a:schemeClr>
              </a:solidFill>
            </a:endParaRPr>
          </a:p>
        </p:txBody>
      </p:sp>
      <p:sp>
        <p:nvSpPr>
          <p:cNvPr id="7" name="Content Placeholder 6"/>
          <p:cNvSpPr>
            <a:spLocks noGrp="1"/>
          </p:cNvSpPr>
          <p:nvPr>
            <p:ph sz="half" idx="2"/>
          </p:nvPr>
        </p:nvSpPr>
        <p:spPr/>
        <p:txBody>
          <a:bodyPr/>
          <a:lstStyle/>
          <a:p>
            <a:pPr marL="0" indent="0">
              <a:buNone/>
            </a:pPr>
            <a:r>
              <a:rPr lang="en-US" sz="2400">
                <a:solidFill>
                  <a:schemeClr val="bg1">
                    <a:lumMod val="95000"/>
                  </a:schemeClr>
                </a:solidFill>
              </a:rPr>
              <a:t>The result of the algorithm is :</a:t>
            </a:r>
          </a:p>
          <a:p>
            <a:pPr marL="0" indent="0">
              <a:buNone/>
            </a:pPr>
            <a:endParaRPr lang="en-US" sz="2400">
              <a:solidFill>
                <a:schemeClr val="bg1">
                  <a:lumMod val="95000"/>
                </a:schemeClr>
              </a:solidFill>
            </a:endParaRPr>
          </a:p>
        </p:txBody>
      </p:sp>
      <p:pic>
        <p:nvPicPr>
          <p:cNvPr id="8" name="Picture 7" descr="Screenshot (28)"/>
          <p:cNvPicPr>
            <a:picLocks noChangeAspect="1"/>
          </p:cNvPicPr>
          <p:nvPr/>
        </p:nvPicPr>
        <p:blipFill>
          <a:blip r:embed="rId2"/>
          <a:stretch>
            <a:fillRect/>
          </a:stretch>
        </p:blipFill>
        <p:spPr>
          <a:xfrm>
            <a:off x="1605915" y="2442845"/>
            <a:ext cx="3764280" cy="3616325"/>
          </a:xfrm>
          <a:prstGeom prst="rect">
            <a:avLst/>
          </a:prstGeom>
        </p:spPr>
      </p:pic>
      <p:pic>
        <p:nvPicPr>
          <p:cNvPr id="9" name="Picture 8" descr="Screenshot (30)"/>
          <p:cNvPicPr>
            <a:picLocks noChangeAspect="1"/>
          </p:cNvPicPr>
          <p:nvPr/>
        </p:nvPicPr>
        <p:blipFill>
          <a:blip r:embed="rId3"/>
          <a:stretch>
            <a:fillRect/>
          </a:stretch>
        </p:blipFill>
        <p:spPr>
          <a:xfrm>
            <a:off x="7007225" y="2498090"/>
            <a:ext cx="4304030" cy="356044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7B32B2"/>
            </a:gs>
            <a:gs pos="100000">
              <a:srgbClr val="401A5D"/>
            </a:gs>
          </a:gsLst>
          <a:lin ang="2700006"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a:solidFill>
                  <a:schemeClr val="bg1">
                    <a:lumMod val="95000"/>
                  </a:schemeClr>
                </a:solidFill>
              </a:rPr>
              <a:t>LOCAL OUTLIER FACTOR</a:t>
            </a:r>
          </a:p>
        </p:txBody>
      </p:sp>
      <p:sp>
        <p:nvSpPr>
          <p:cNvPr id="5" name="Content Placeholder 4"/>
          <p:cNvSpPr>
            <a:spLocks noGrp="1"/>
          </p:cNvSpPr>
          <p:nvPr>
            <p:ph idx="1"/>
          </p:nvPr>
        </p:nvSpPr>
        <p:spPr/>
        <p:txBody>
          <a:bodyPr/>
          <a:lstStyle/>
          <a:p>
            <a:pPr marL="0" indent="0" algn="ctr">
              <a:buNone/>
            </a:pPr>
            <a:endParaRPr lang="en-US">
              <a:solidFill>
                <a:schemeClr val="bg1">
                  <a:lumMod val="95000"/>
                </a:schemeClr>
              </a:solidFill>
            </a:endParaRPr>
          </a:p>
          <a:p>
            <a:pPr marL="0" indent="0" algn="ctr">
              <a:buNone/>
            </a:pPr>
            <a:endParaRPr lang="en-US">
              <a:solidFill>
                <a:schemeClr val="bg1">
                  <a:lumMod val="95000"/>
                </a:schemeClr>
              </a:solidFill>
            </a:endParaRPr>
          </a:p>
          <a:p>
            <a:pPr marL="0" indent="0" algn="ctr">
              <a:buNone/>
            </a:pPr>
            <a:r>
              <a:rPr lang="en-US">
                <a:solidFill>
                  <a:schemeClr val="bg1">
                    <a:lumMod val="95000"/>
                  </a:schemeClr>
                </a:solidFill>
              </a:rPr>
              <a:t>By comparing the local values of a sample to that of its neighbours, one can identify samples that are substantially lower than their neighbours. These values are quite amanous and they are considered as outliers.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7B32B2"/>
            </a:gs>
            <a:gs pos="100000">
              <a:srgbClr val="401A5D"/>
            </a:gs>
          </a:gsLst>
          <a:lin ang="5400000" scaled="0"/>
        </a:gra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09600" y="274955"/>
            <a:ext cx="10972800" cy="1475105"/>
          </a:xfrm>
          <a:ln w="12700" cmpd="sng">
            <a:noFill/>
            <a:prstDash val="solid"/>
          </a:ln>
        </p:spPr>
        <p:txBody>
          <a:bodyPr anchor="ctr" anchorCtr="0"/>
          <a:lstStyle/>
          <a:p>
            <a:pPr algn="ctr" fontAlgn="b"/>
            <a:r>
              <a:rPr lang="en-US" sz="4800" b="1" u="sng">
                <a:ln>
                  <a:noFill/>
                </a:ln>
                <a:solidFill>
                  <a:schemeClr val="bg1"/>
                </a:solidFill>
              </a:rPr>
              <a:t>INTRODUCTION</a:t>
            </a:r>
          </a:p>
        </p:txBody>
      </p:sp>
      <p:sp>
        <p:nvSpPr>
          <p:cNvPr id="6" name="Content Placeholder 5"/>
          <p:cNvSpPr>
            <a:spLocks noGrp="1"/>
          </p:cNvSpPr>
          <p:nvPr>
            <p:ph idx="1"/>
          </p:nvPr>
        </p:nvSpPr>
        <p:spPr>
          <a:xfrm>
            <a:off x="609600" y="1849755"/>
            <a:ext cx="10972800" cy="4876165"/>
          </a:xfrm>
        </p:spPr>
        <p:txBody>
          <a:bodyPr/>
          <a:lstStyle/>
          <a:p>
            <a:pPr algn="just"/>
            <a:r>
              <a:rPr lang="en-US" sz="2400" b="1" dirty="0">
                <a:solidFill>
                  <a:schemeClr val="bg1"/>
                </a:solidFill>
              </a:rPr>
              <a:t>Fraud </a:t>
            </a:r>
            <a:r>
              <a:rPr lang="en-US" sz="2400" dirty="0">
                <a:solidFill>
                  <a:schemeClr val="bg1"/>
                </a:solidFill>
              </a:rPr>
              <a:t>in credit card transactions is unauthorized and unwanted usage of an account by someone other than the owner of that account.</a:t>
            </a:r>
          </a:p>
          <a:p>
            <a:pPr algn="just"/>
            <a:endParaRPr lang="en-US" sz="2400" dirty="0">
              <a:solidFill>
                <a:schemeClr val="bg1"/>
              </a:solidFill>
            </a:endParaRPr>
          </a:p>
          <a:p>
            <a:pPr algn="just"/>
            <a:r>
              <a:rPr lang="en-US" sz="2400" dirty="0">
                <a:solidFill>
                  <a:schemeClr val="bg1"/>
                </a:solidFill>
              </a:rPr>
              <a:t>Fraud detection involves monitoring the activities of populations of users in order to estimate, perceive or avoid objectionable </a:t>
            </a:r>
            <a:r>
              <a:rPr lang="en-US" sz="2400" dirty="0" err="1">
                <a:solidFill>
                  <a:schemeClr val="bg1"/>
                </a:solidFill>
              </a:rPr>
              <a:t>behaviour</a:t>
            </a:r>
            <a:r>
              <a:rPr lang="en-US" sz="2400" dirty="0">
                <a:solidFill>
                  <a:schemeClr val="bg1"/>
                </a:solidFill>
              </a:rPr>
              <a:t>, which consist of fraud, intrusion and defaulting.</a:t>
            </a:r>
          </a:p>
          <a:p>
            <a:pPr algn="just"/>
            <a:endParaRPr lang="en-US" sz="2400" dirty="0">
              <a:solidFill>
                <a:schemeClr val="bg1"/>
              </a:solidFill>
            </a:endParaRPr>
          </a:p>
          <a:p>
            <a:pPr algn="just"/>
            <a:r>
              <a:rPr lang="en-US" sz="2400" dirty="0">
                <a:solidFill>
                  <a:schemeClr val="bg1"/>
                </a:solidFill>
              </a:rPr>
              <a:t>This is a very relevant problem that demands the attention of communities such as </a:t>
            </a:r>
            <a:r>
              <a:rPr lang="en-US" sz="2400" dirty="0" smtClean="0">
                <a:solidFill>
                  <a:schemeClr val="bg1"/>
                </a:solidFill>
              </a:rPr>
              <a:t>machine </a:t>
            </a:r>
            <a:r>
              <a:rPr lang="en-US" sz="2400" dirty="0">
                <a:solidFill>
                  <a:schemeClr val="bg1"/>
                </a:solidFill>
              </a:rPr>
              <a:t>learning where the solution to this problem is automated.</a:t>
            </a:r>
          </a:p>
          <a:p>
            <a:pPr algn="just"/>
            <a:endParaRPr lang="en-US" sz="2400" dirty="0">
              <a:solidFill>
                <a:schemeClr val="bg1"/>
              </a:solidFill>
            </a:endParaRPr>
          </a:p>
          <a:p>
            <a:pPr algn="just"/>
            <a:r>
              <a:rPr lang="en-US" sz="2400" dirty="0">
                <a:solidFill>
                  <a:schemeClr val="bg1"/>
                </a:solidFill>
              </a:rPr>
              <a:t>Machine learning algorithms are employed to </a:t>
            </a:r>
            <a:r>
              <a:rPr lang="en-US" sz="2400" dirty="0" err="1">
                <a:solidFill>
                  <a:schemeClr val="bg1"/>
                </a:solidFill>
              </a:rPr>
              <a:t>analyse</a:t>
            </a:r>
            <a:r>
              <a:rPr lang="en-US" sz="2400" dirty="0">
                <a:solidFill>
                  <a:schemeClr val="bg1"/>
                </a:solidFill>
              </a:rPr>
              <a:t> all the authorized and report the suspicious ones.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7B32B2"/>
            </a:gs>
            <a:gs pos="100000">
              <a:srgbClr val="401A5D"/>
            </a:gs>
          </a:gsLst>
          <a:lin ang="2700006"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a:solidFill>
                  <a:schemeClr val="bg1">
                    <a:lumMod val="95000"/>
                  </a:schemeClr>
                </a:solidFill>
              </a:rPr>
              <a:t>ISOLATION FOREST ALGORITHM</a:t>
            </a:r>
          </a:p>
        </p:txBody>
      </p:sp>
      <p:sp>
        <p:nvSpPr>
          <p:cNvPr id="3" name="Content Placeholder 2"/>
          <p:cNvSpPr>
            <a:spLocks noGrp="1"/>
          </p:cNvSpPr>
          <p:nvPr>
            <p:ph idx="1"/>
          </p:nvPr>
        </p:nvSpPr>
        <p:spPr/>
        <p:txBody>
          <a:bodyPr/>
          <a:lstStyle/>
          <a:p>
            <a:pPr marL="0" indent="0" algn="ctr">
              <a:buNone/>
            </a:pPr>
            <a:r>
              <a:rPr lang="en-US">
                <a:solidFill>
                  <a:schemeClr val="bg1">
                    <a:lumMod val="95000"/>
                  </a:schemeClr>
                </a:solidFill>
              </a:rPr>
              <a:t>The Isolation Forest ‘isolates’ observations by arbitrarily selecting a feature and then randomly selecting a split value between the maximum and minimum values of the designated feature. Recursive partitioning can be represented by a tree, the number of splits required to isolate a sample is equivalent to the path length root node to terminating node. The average of this path length gives a measure of normality and the decision function which we use.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7B32B2"/>
            </a:gs>
            <a:gs pos="100000">
              <a:srgbClr val="401A5D"/>
            </a:gs>
          </a:gsLst>
          <a:lin ang="2700006"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u="sng">
                <a:solidFill>
                  <a:schemeClr val="bg1">
                    <a:lumMod val="95000"/>
                  </a:schemeClr>
                </a:solidFill>
              </a:rPr>
              <a:t>PSEUDO CODE FOR ISOLATION FOREST ALGORITHM</a:t>
            </a:r>
          </a:p>
        </p:txBody>
      </p:sp>
      <p:sp>
        <p:nvSpPr>
          <p:cNvPr id="4" name="Content Placeholder 3"/>
          <p:cNvSpPr>
            <a:spLocks noGrp="1"/>
          </p:cNvSpPr>
          <p:nvPr>
            <p:ph sz="half" idx="1"/>
          </p:nvPr>
        </p:nvSpPr>
        <p:spPr/>
        <p:txBody>
          <a:bodyPr/>
          <a:lstStyle/>
          <a:p>
            <a:pPr marL="0" indent="0">
              <a:buNone/>
            </a:pPr>
            <a:r>
              <a:rPr lang="en-US" sz="2400">
                <a:solidFill>
                  <a:schemeClr val="bg1">
                    <a:lumMod val="95000"/>
                  </a:schemeClr>
                </a:solidFill>
              </a:rPr>
              <a:t>The pseudo code for this algorithm is :</a:t>
            </a:r>
          </a:p>
          <a:p>
            <a:pPr marL="0" indent="0">
              <a:buNone/>
            </a:pPr>
            <a:endParaRPr lang="en-US" sz="2400">
              <a:solidFill>
                <a:schemeClr val="bg1">
                  <a:lumMod val="95000"/>
                </a:schemeClr>
              </a:solidFill>
            </a:endParaRPr>
          </a:p>
        </p:txBody>
      </p:sp>
      <p:sp>
        <p:nvSpPr>
          <p:cNvPr id="7" name="Content Placeholder 6"/>
          <p:cNvSpPr>
            <a:spLocks noGrp="1"/>
          </p:cNvSpPr>
          <p:nvPr>
            <p:ph sz="half" idx="2"/>
          </p:nvPr>
        </p:nvSpPr>
        <p:spPr/>
        <p:txBody>
          <a:bodyPr/>
          <a:lstStyle/>
          <a:p>
            <a:pPr marL="0" indent="0">
              <a:buNone/>
            </a:pPr>
            <a:r>
              <a:rPr lang="en-US" sz="2400">
                <a:solidFill>
                  <a:schemeClr val="bg1">
                    <a:lumMod val="95000"/>
                  </a:schemeClr>
                </a:solidFill>
              </a:rPr>
              <a:t>The result of the algorithm is : </a:t>
            </a:r>
          </a:p>
          <a:p>
            <a:pPr marL="0" indent="0">
              <a:buNone/>
            </a:pPr>
            <a:endParaRPr lang="en-US" sz="2400">
              <a:solidFill>
                <a:schemeClr val="bg1">
                  <a:lumMod val="95000"/>
                </a:schemeClr>
              </a:solidFill>
            </a:endParaRPr>
          </a:p>
        </p:txBody>
      </p:sp>
      <p:pic>
        <p:nvPicPr>
          <p:cNvPr id="8" name="Picture 7" descr="Screenshot (32)"/>
          <p:cNvPicPr>
            <a:picLocks noChangeAspect="1"/>
          </p:cNvPicPr>
          <p:nvPr/>
        </p:nvPicPr>
        <p:blipFill>
          <a:blip r:embed="rId2"/>
          <a:stretch>
            <a:fillRect/>
          </a:stretch>
        </p:blipFill>
        <p:spPr>
          <a:xfrm>
            <a:off x="1807845" y="2178685"/>
            <a:ext cx="3681730" cy="3699510"/>
          </a:xfrm>
          <a:prstGeom prst="rect">
            <a:avLst/>
          </a:prstGeom>
        </p:spPr>
      </p:pic>
      <p:pic>
        <p:nvPicPr>
          <p:cNvPr id="9" name="Picture 8" descr="Screenshot (34)"/>
          <p:cNvPicPr>
            <a:picLocks noChangeAspect="1"/>
          </p:cNvPicPr>
          <p:nvPr/>
        </p:nvPicPr>
        <p:blipFill>
          <a:blip r:embed="rId3"/>
          <a:stretch>
            <a:fillRect/>
          </a:stretch>
        </p:blipFill>
        <p:spPr>
          <a:xfrm>
            <a:off x="6413500" y="2349500"/>
            <a:ext cx="4709160" cy="335788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rgbClr val="7B32B2"/>
            </a:gs>
            <a:gs pos="100000">
              <a:srgbClr val="401A5D"/>
            </a:gs>
          </a:gsLst>
          <a:lin ang="2700006"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a:solidFill>
                  <a:schemeClr val="bg1">
                    <a:lumMod val="95000"/>
                  </a:schemeClr>
                </a:solidFill>
              </a:rPr>
              <a:t>ISOLATION FOREST ALGORITHM</a:t>
            </a:r>
          </a:p>
        </p:txBody>
      </p:sp>
      <p:sp>
        <p:nvSpPr>
          <p:cNvPr id="5" name="Content Placeholder 4"/>
          <p:cNvSpPr>
            <a:spLocks noGrp="1"/>
          </p:cNvSpPr>
          <p:nvPr>
            <p:ph idx="1"/>
          </p:nvPr>
        </p:nvSpPr>
        <p:spPr/>
        <p:txBody>
          <a:bodyPr/>
          <a:lstStyle/>
          <a:p>
            <a:pPr marL="0" indent="0" algn="ctr">
              <a:buNone/>
            </a:pPr>
            <a:endParaRPr lang="en-US">
              <a:solidFill>
                <a:schemeClr val="bg1">
                  <a:lumMod val="95000"/>
                </a:schemeClr>
              </a:solidFill>
            </a:endParaRPr>
          </a:p>
          <a:p>
            <a:pPr marL="0" indent="0" algn="ctr">
              <a:buNone/>
            </a:pPr>
            <a:r>
              <a:rPr lang="en-US">
                <a:solidFill>
                  <a:schemeClr val="bg1">
                    <a:lumMod val="95000"/>
                  </a:schemeClr>
                </a:solidFill>
              </a:rPr>
              <a:t>Partitioning them randomly produces shorter paths for anomalies. When a forest of random trees mutually produces shorter path lengths for specific samples, they are extremely likely to be anomalies. Once the anomalies are detected, the system can be used to report them to the concerned authorities. For testing purposes, we are comparing the outputs of these algorithms to determine their accuracy and precision.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rgbClr val="7B32B2"/>
            </a:gs>
            <a:gs pos="100000">
              <a:srgbClr val="401A5D"/>
            </a:gs>
          </a:gsLst>
          <a:lin ang="2700006"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a:solidFill>
                  <a:schemeClr val="bg1">
                    <a:lumMod val="95000"/>
                  </a:schemeClr>
                </a:solidFill>
              </a:rPr>
              <a:t>CONCLUSION</a:t>
            </a:r>
          </a:p>
        </p:txBody>
      </p:sp>
      <p:sp>
        <p:nvSpPr>
          <p:cNvPr id="3" name="Content Placeholder 2"/>
          <p:cNvSpPr>
            <a:spLocks noGrp="1"/>
          </p:cNvSpPr>
          <p:nvPr>
            <p:ph idx="1"/>
          </p:nvPr>
        </p:nvSpPr>
        <p:spPr/>
        <p:txBody>
          <a:bodyPr/>
          <a:lstStyle/>
          <a:p>
            <a:pPr marL="0" indent="0" algn="ctr">
              <a:buNone/>
            </a:pPr>
            <a:endParaRPr lang="en-US" sz="2800">
              <a:solidFill>
                <a:schemeClr val="bg1">
                  <a:lumMod val="95000"/>
                </a:schemeClr>
              </a:solidFill>
            </a:endParaRPr>
          </a:p>
          <a:p>
            <a:pPr marL="0" indent="0" algn="ctr">
              <a:buNone/>
            </a:pPr>
            <a:r>
              <a:rPr lang="en-US" sz="2800">
                <a:solidFill>
                  <a:schemeClr val="bg1">
                    <a:lumMod val="95000"/>
                  </a:schemeClr>
                </a:solidFill>
              </a:rPr>
              <a:t>Credit card fraud is without a doubt an act of criminal dishonesty. With this model we could be able to explain in detail, how machine learning can be applied to get better results in fraud detection along with the algorithm, pseudocode, explanation its implementation and experimentation results. The algorithm does reach over 99.6% accuracy and the precision rises to 33%. This high percentage of accuracy is to be expected due to the huge imbalance between the number of valid and number of genuine transactions.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rgbClr val="7B32B2"/>
            </a:gs>
            <a:gs pos="100000">
              <a:srgbClr val="401A5D"/>
            </a:gs>
          </a:gsLst>
          <a:lin ang="2700006"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a:solidFill>
                  <a:schemeClr val="bg1">
                    <a:lumMod val="95000"/>
                  </a:schemeClr>
                </a:solidFill>
              </a:rPr>
              <a:t>FUTURE ENHANCEMENTS</a:t>
            </a:r>
          </a:p>
        </p:txBody>
      </p:sp>
      <p:sp>
        <p:nvSpPr>
          <p:cNvPr id="3" name="Content Placeholder 2"/>
          <p:cNvSpPr>
            <a:spLocks noGrp="1"/>
          </p:cNvSpPr>
          <p:nvPr>
            <p:ph idx="1"/>
          </p:nvPr>
        </p:nvSpPr>
        <p:spPr/>
        <p:txBody>
          <a:bodyPr/>
          <a:lstStyle/>
          <a:p>
            <a:pPr marL="0" indent="0" algn="ctr">
              <a:buNone/>
            </a:pPr>
            <a:endParaRPr lang="en-US">
              <a:solidFill>
                <a:schemeClr val="bg1">
                  <a:lumMod val="95000"/>
                </a:schemeClr>
              </a:solidFill>
            </a:endParaRPr>
          </a:p>
          <a:p>
            <a:pPr marL="0" indent="0" algn="ctr">
              <a:buNone/>
            </a:pPr>
            <a:r>
              <a:rPr lang="en-US">
                <a:solidFill>
                  <a:schemeClr val="bg1">
                    <a:lumMod val="95000"/>
                  </a:schemeClr>
                </a:solidFill>
              </a:rPr>
              <a:t>As we found out the apt algorithms which give a high acuuracy and precision and those algorithms are </a:t>
            </a:r>
            <a:r>
              <a:rPr lang="en-US" b="1">
                <a:solidFill>
                  <a:schemeClr val="bg1">
                    <a:lumMod val="95000"/>
                  </a:schemeClr>
                </a:solidFill>
              </a:rPr>
              <a:t>Local Outlier Factor </a:t>
            </a:r>
            <a:r>
              <a:rPr lang="en-US">
                <a:solidFill>
                  <a:schemeClr val="bg1">
                    <a:lumMod val="95000"/>
                  </a:schemeClr>
                </a:solidFill>
              </a:rPr>
              <a:t>and </a:t>
            </a:r>
            <a:r>
              <a:rPr lang="en-US" b="1">
                <a:solidFill>
                  <a:schemeClr val="bg1">
                    <a:lumMod val="95000"/>
                  </a:schemeClr>
                </a:solidFill>
              </a:rPr>
              <a:t>Isolation Forest Algorithm</a:t>
            </a:r>
            <a:r>
              <a:rPr lang="en-US">
                <a:solidFill>
                  <a:schemeClr val="bg1">
                    <a:lumMod val="95000"/>
                  </a:schemeClr>
                </a:solidFill>
              </a:rPr>
              <a:t>, by using these we will detect the fraud cases in detail by plotting the graphs and identify those fraud points present in the dataset. We use </a:t>
            </a:r>
            <a:r>
              <a:rPr lang="en-US" b="1">
                <a:solidFill>
                  <a:schemeClr val="bg1">
                    <a:lumMod val="95000"/>
                  </a:schemeClr>
                </a:solidFill>
              </a:rPr>
              <a:t>sklearn</a:t>
            </a:r>
            <a:r>
              <a:rPr lang="en-US">
                <a:solidFill>
                  <a:schemeClr val="bg1">
                    <a:lumMod val="95000"/>
                  </a:schemeClr>
                </a:solidFill>
              </a:rPr>
              <a:t> packages to implement these algorithms.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rgbClr val="7B32B2"/>
            </a:gs>
            <a:gs pos="100000">
              <a:srgbClr val="401A5D"/>
            </a:gs>
          </a:gsLst>
          <a:lin ang="2700006"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a:solidFill>
                  <a:schemeClr val="bg1">
                    <a:lumMod val="95000"/>
                  </a:schemeClr>
                </a:solidFill>
              </a:rPr>
              <a:t>REFERENCES</a:t>
            </a:r>
          </a:p>
        </p:txBody>
      </p:sp>
      <p:sp>
        <p:nvSpPr>
          <p:cNvPr id="3" name="Content Placeholder 2"/>
          <p:cNvSpPr>
            <a:spLocks noGrp="1"/>
          </p:cNvSpPr>
          <p:nvPr>
            <p:ph idx="1"/>
          </p:nvPr>
        </p:nvSpPr>
        <p:spPr/>
        <p:txBody>
          <a:bodyPr/>
          <a:lstStyle/>
          <a:p>
            <a:endParaRPr lang="en-US" sz="2000">
              <a:solidFill>
                <a:schemeClr val="bg1">
                  <a:lumMod val="95000"/>
                </a:schemeClr>
              </a:solidFill>
            </a:endParaRPr>
          </a:p>
          <a:p>
            <a:r>
              <a:rPr lang="en-US" sz="2000">
                <a:solidFill>
                  <a:schemeClr val="bg1">
                    <a:lumMod val="95000"/>
                  </a:schemeClr>
                </a:solidFill>
              </a:rPr>
              <a:t>CLIFTON PHUA1, VINCENT LEE1, KATE SMITH1 &amp; ROSS GAYLER2 “ A Comprehensive Survey of Data Mining-based Fraud Detection Research” published by School of Business Systems, Faculty of Information Technology, Monash University, Wellington Road, Clayton, Victoria 3800, Australia</a:t>
            </a:r>
          </a:p>
          <a:p>
            <a:endParaRPr lang="en-US" sz="2000">
              <a:solidFill>
                <a:schemeClr val="bg1">
                  <a:lumMod val="95000"/>
                </a:schemeClr>
              </a:solidFill>
            </a:endParaRPr>
          </a:p>
          <a:p>
            <a:r>
              <a:rPr lang="en-US" sz="2000">
                <a:solidFill>
                  <a:schemeClr val="bg1">
                    <a:lumMod val="95000"/>
                  </a:schemeClr>
                </a:solidFill>
              </a:rPr>
              <a:t>“Survey Paper on Credit Card Fraud Detection by Suman” , Research Scholar, GJUS&amp;T Hisar HCE, Sonepat published by International Journal of Advanced Research in Computer Engineering &amp; Technology(IJARCET) Volume 3 Issue 3, March 2014</a:t>
            </a:r>
          </a:p>
          <a:p>
            <a:endParaRPr lang="en-US" sz="2000">
              <a:solidFill>
                <a:schemeClr val="bg1">
                  <a:lumMod val="95000"/>
                </a:schemeClr>
              </a:solidFill>
            </a:endParaRPr>
          </a:p>
          <a:p>
            <a:r>
              <a:rPr lang="en-US" sz="2000">
                <a:solidFill>
                  <a:schemeClr val="bg1">
                    <a:lumMod val="95000"/>
                  </a:schemeClr>
                </a:solidFill>
              </a:rPr>
              <a:t>“Research on Credit Card Fraud Detection Model Based on Distance Sum – by Wen-Fang YU and Na Wang” published by 2009 International Joint Conference on Artificial Intelligence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7B32B2"/>
            </a:gs>
            <a:gs pos="100000">
              <a:srgbClr val="401A5D"/>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u="sng">
                <a:solidFill>
                  <a:schemeClr val="bg1"/>
                </a:solidFill>
              </a:rPr>
              <a:t>MOTIVATION</a:t>
            </a:r>
          </a:p>
        </p:txBody>
      </p:sp>
      <p:sp>
        <p:nvSpPr>
          <p:cNvPr id="3" name="Content Placeholder 2"/>
          <p:cNvSpPr>
            <a:spLocks noGrp="1"/>
          </p:cNvSpPr>
          <p:nvPr>
            <p:ph idx="1"/>
          </p:nvPr>
        </p:nvSpPr>
        <p:spPr/>
        <p:txBody>
          <a:bodyPr/>
          <a:lstStyle/>
          <a:p>
            <a:pPr marL="0" indent="0" algn="l">
              <a:buNone/>
            </a:pPr>
            <a:endParaRPr lang="en-US" sz="2800">
              <a:solidFill>
                <a:schemeClr val="bg1"/>
              </a:solidFill>
            </a:endParaRPr>
          </a:p>
          <a:p>
            <a:pPr algn="l"/>
            <a:r>
              <a:rPr lang="en-US" sz="2800">
                <a:solidFill>
                  <a:schemeClr val="bg1"/>
                </a:solidFill>
              </a:rPr>
              <a:t>It is vital that credit card companies should be able to identify fraudelent credit card transactions so that customers are not charged for items that they did not purchase.</a:t>
            </a:r>
          </a:p>
          <a:p>
            <a:pPr algn="l"/>
            <a:endParaRPr lang="en-US" sz="2800">
              <a:solidFill>
                <a:schemeClr val="bg1"/>
              </a:solidFill>
            </a:endParaRPr>
          </a:p>
          <a:p>
            <a:pPr algn="l"/>
            <a:r>
              <a:rPr lang="en-US" sz="2800">
                <a:solidFill>
                  <a:schemeClr val="bg1"/>
                </a:solidFill>
              </a:rPr>
              <a:t>A typical organisation loses 5% of their yearly revenue to frauds. 2480 cases of fraud in 18 public sector banks invloving 31,898 crores.(RTI information)</a:t>
            </a:r>
          </a:p>
          <a:p>
            <a:pPr algn="l"/>
            <a:endParaRPr lang="en-US" sz="280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7B32B2"/>
            </a:gs>
            <a:gs pos="100000">
              <a:srgbClr val="401A5D"/>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a:solidFill>
                  <a:schemeClr val="bg1"/>
                </a:solidFill>
              </a:rPr>
              <a:t>OBJECTIVE</a:t>
            </a:r>
          </a:p>
        </p:txBody>
      </p:sp>
      <p:sp>
        <p:nvSpPr>
          <p:cNvPr id="3" name="Content Placeholder 2"/>
          <p:cNvSpPr>
            <a:spLocks noGrp="1"/>
          </p:cNvSpPr>
          <p:nvPr>
            <p:ph idx="1"/>
          </p:nvPr>
        </p:nvSpPr>
        <p:spPr/>
        <p:txBody>
          <a:bodyPr/>
          <a:lstStyle/>
          <a:p>
            <a:pPr marL="0" indent="0" algn="ctr">
              <a:buNone/>
            </a:pPr>
            <a:endParaRPr lang="en-US"/>
          </a:p>
          <a:p>
            <a:pPr marL="0" indent="0" algn="ctr">
              <a:buNone/>
            </a:pPr>
            <a:endParaRPr lang="en-US"/>
          </a:p>
          <a:p>
            <a:pPr marL="0" indent="0" algn="ctr">
              <a:buNone/>
            </a:pPr>
            <a:endParaRPr lang="en-US"/>
          </a:p>
          <a:p>
            <a:pPr marL="0" indent="0" algn="ctr">
              <a:buNone/>
            </a:pPr>
            <a:r>
              <a:rPr lang="en-US" sz="3600" b="1">
                <a:solidFill>
                  <a:schemeClr val="bg1"/>
                </a:solidFill>
              </a:rPr>
              <a:t>Creating a Machine Learning Model which can detect Credit Card Fraud Detection Cases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7B32B2"/>
            </a:gs>
            <a:gs pos="100000">
              <a:srgbClr val="401A5D"/>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a:solidFill>
                  <a:schemeClr val="bg1"/>
                </a:solidFill>
              </a:rPr>
              <a:t>STEPS TO REACH THE OBJECTIVE</a:t>
            </a:r>
          </a:p>
        </p:txBody>
      </p:sp>
      <p:sp>
        <p:nvSpPr>
          <p:cNvPr id="3" name="Content Placeholder 2"/>
          <p:cNvSpPr>
            <a:spLocks noGrp="1"/>
          </p:cNvSpPr>
          <p:nvPr>
            <p:ph idx="1"/>
          </p:nvPr>
        </p:nvSpPr>
        <p:spPr/>
        <p:txBody>
          <a:bodyPr/>
          <a:lstStyle/>
          <a:p>
            <a:endParaRPr lang="en-US" sz="2400">
              <a:solidFill>
                <a:schemeClr val="bg1"/>
              </a:solidFill>
            </a:endParaRPr>
          </a:p>
          <a:p>
            <a:r>
              <a:rPr lang="en-US" sz="2400">
                <a:solidFill>
                  <a:schemeClr val="bg1"/>
                </a:solidFill>
              </a:rPr>
              <a:t>Creating a appropriate dataset</a:t>
            </a:r>
          </a:p>
          <a:p>
            <a:r>
              <a:rPr lang="en-US" sz="2400">
                <a:solidFill>
                  <a:schemeClr val="bg1"/>
                </a:solidFill>
              </a:rPr>
              <a:t>We plot different graphs to check for inconcsistencies in the dataset and to visually comprehend it.</a:t>
            </a:r>
          </a:p>
          <a:p>
            <a:r>
              <a:rPr lang="en-US" sz="2400">
                <a:solidFill>
                  <a:schemeClr val="bg1"/>
                </a:solidFill>
              </a:rPr>
              <a:t>We find the fraud transactions through the plots.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7B32B2"/>
            </a:gs>
            <a:gs pos="100000">
              <a:srgbClr val="401A5D"/>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a:solidFill>
                  <a:schemeClr val="bg1"/>
                </a:solidFill>
              </a:rPr>
              <a:t>LITERATURE REVIEW</a:t>
            </a:r>
          </a:p>
        </p:txBody>
      </p:sp>
      <p:sp>
        <p:nvSpPr>
          <p:cNvPr id="3" name="Content Placeholder 2"/>
          <p:cNvSpPr>
            <a:spLocks noGrp="1"/>
          </p:cNvSpPr>
          <p:nvPr>
            <p:ph idx="1"/>
          </p:nvPr>
        </p:nvSpPr>
        <p:spPr/>
        <p:txBody>
          <a:bodyPr/>
          <a:lstStyle/>
          <a:p>
            <a:r>
              <a:rPr lang="en-US" sz="2400">
                <a:solidFill>
                  <a:schemeClr val="bg1"/>
                </a:solidFill>
              </a:rPr>
              <a:t>A comprehensive survey conducted by Clinton Phua and his associates have revealed that techniques employed in this domain include data mining applications.</a:t>
            </a:r>
          </a:p>
          <a:p>
            <a:endParaRPr lang="en-US" sz="2400">
              <a:solidFill>
                <a:schemeClr val="bg1"/>
              </a:solidFill>
            </a:endParaRPr>
          </a:p>
          <a:p>
            <a:r>
              <a:rPr lang="en-US" sz="2400">
                <a:solidFill>
                  <a:schemeClr val="bg1"/>
                </a:solidFill>
              </a:rPr>
              <a:t>A research scholar presented techniques like Supervised and Usupervised Learning for Credit Card Fraud Detection. Even though algorithms fetched an unexpected success in some areas.</a:t>
            </a:r>
          </a:p>
          <a:p>
            <a:endParaRPr lang="en-US" sz="2400">
              <a:solidFill>
                <a:schemeClr val="bg1"/>
              </a:solidFill>
            </a:endParaRPr>
          </a:p>
          <a:p>
            <a:r>
              <a:rPr lang="en-US" sz="2400">
                <a:solidFill>
                  <a:schemeClr val="bg1"/>
                </a:solidFill>
              </a:rPr>
              <a:t>A similar research domain was presented by Wen-Fang YU where they used Outlier mining and Distance sum algorithm to accurately predict fraudulent transaction.</a:t>
            </a:r>
          </a:p>
          <a:p>
            <a:endParaRPr lang="en-US" sz="240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7B32B2"/>
            </a:gs>
            <a:gs pos="100000">
              <a:srgbClr val="401A5D"/>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a:solidFill>
                  <a:schemeClr val="bg1"/>
                </a:solidFill>
              </a:rPr>
              <a:t>CREATING AN APPROPRIATE DATASET</a:t>
            </a:r>
          </a:p>
        </p:txBody>
      </p:sp>
      <p:sp>
        <p:nvSpPr>
          <p:cNvPr id="3" name="Content Placeholder 2"/>
          <p:cNvSpPr>
            <a:spLocks noGrp="1"/>
          </p:cNvSpPr>
          <p:nvPr>
            <p:ph idx="1"/>
          </p:nvPr>
        </p:nvSpPr>
        <p:spPr/>
        <p:txBody>
          <a:bodyPr/>
          <a:lstStyle/>
          <a:p>
            <a:r>
              <a:rPr lang="en-US" sz="2400">
                <a:solidFill>
                  <a:schemeClr val="bg1"/>
                </a:solidFill>
              </a:rPr>
              <a:t>We have obtained our dataset for the fraud detection in a CSV format.</a:t>
            </a:r>
          </a:p>
          <a:p>
            <a:r>
              <a:rPr lang="en-US" sz="2400">
                <a:solidFill>
                  <a:schemeClr val="bg1"/>
                </a:solidFill>
              </a:rPr>
              <a:t>The dataset is a BigQuery table.</a:t>
            </a:r>
          </a:p>
          <a:p>
            <a:r>
              <a:rPr lang="en-US" sz="2400">
                <a:solidFill>
                  <a:schemeClr val="bg1"/>
                </a:solidFill>
              </a:rPr>
              <a:t>The dataset consists of 31 columns.</a:t>
            </a:r>
          </a:p>
          <a:p>
            <a:r>
              <a:rPr lang="en-US" sz="2400">
                <a:solidFill>
                  <a:schemeClr val="bg1"/>
                </a:solidFill>
              </a:rPr>
              <a:t>The first column is 'Time' - Number of seconds elapsed between this transaction and the first transaction in the dataset.</a:t>
            </a:r>
          </a:p>
          <a:p>
            <a:r>
              <a:rPr lang="en-US" sz="2400">
                <a:solidFill>
                  <a:schemeClr val="bg1"/>
                </a:solidFill>
              </a:rPr>
              <a:t>The next 28 columns are 'V1 - V28' - Maybe result of a PCA dimensionality reduction to protect user identities and sensitive features. The other 2 columns are Amount and Class.</a:t>
            </a:r>
          </a:p>
          <a:p>
            <a:pPr marL="0" indent="0">
              <a:buNone/>
            </a:pPr>
            <a:r>
              <a:rPr lang="en-US" sz="2400">
                <a:solidFill>
                  <a:schemeClr val="bg1"/>
                </a:solidFill>
              </a:rPr>
              <a:t>          </a:t>
            </a:r>
            <a:r>
              <a:rPr lang="en-US" sz="2400" b="1">
                <a:solidFill>
                  <a:schemeClr val="bg1"/>
                </a:solidFill>
              </a:rPr>
              <a:t>References :</a:t>
            </a:r>
          </a:p>
          <a:p>
            <a:pPr marL="0" indent="0">
              <a:buNone/>
            </a:pPr>
            <a:r>
              <a:rPr lang="en-US" sz="2400" b="1">
                <a:solidFill>
                  <a:schemeClr val="bg1"/>
                </a:solidFill>
              </a:rPr>
              <a:t>                  </a:t>
            </a:r>
            <a:r>
              <a:rPr lang="en-US" sz="2400" b="1">
                <a:solidFill>
                  <a:schemeClr val="bg1">
                    <a:lumMod val="95000"/>
                  </a:schemeClr>
                </a:solidFill>
              </a:rPr>
              <a:t> </a:t>
            </a:r>
            <a:r>
              <a:rPr lang="en-US" sz="2400" b="1">
                <a:solidFill>
                  <a:schemeClr val="bg1">
                    <a:lumMod val="95000"/>
                  </a:schemeClr>
                </a:solidFill>
                <a:hlinkClick r:id="rId2" action="ppaction://hlinkfile"/>
              </a:rPr>
              <a:t>https://www.kaggle.com/mlg-ulb/creditcardfraud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7B32B2"/>
            </a:gs>
            <a:gs pos="100000">
              <a:srgbClr val="401A5D"/>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a:solidFill>
                  <a:schemeClr val="bg1">
                    <a:lumMod val="95000"/>
                  </a:schemeClr>
                </a:solidFill>
              </a:rPr>
              <a:t>DATA SET</a:t>
            </a:r>
          </a:p>
        </p:txBody>
      </p:sp>
      <p:pic>
        <p:nvPicPr>
          <p:cNvPr id="6" name="Content Placeholder 5" descr="Screenshot (6)"/>
          <p:cNvPicPr>
            <a:picLocks noGrp="1" noChangeAspect="1"/>
          </p:cNvPicPr>
          <p:nvPr>
            <p:ph idx="1"/>
          </p:nvPr>
        </p:nvPicPr>
        <p:blipFill>
          <a:blip r:embed="rId2"/>
          <a:stretch>
            <a:fillRect/>
          </a:stretch>
        </p:blipFill>
        <p:spPr>
          <a:xfrm>
            <a:off x="1517650" y="1600200"/>
            <a:ext cx="9156700" cy="49085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7B32B2"/>
            </a:gs>
            <a:gs pos="100000">
              <a:srgbClr val="401A5D"/>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a:solidFill>
                  <a:schemeClr val="bg1">
                    <a:lumMod val="95000"/>
                  </a:schemeClr>
                </a:solidFill>
              </a:rPr>
              <a:t>IMPLEMENTATION MODEL</a:t>
            </a:r>
          </a:p>
        </p:txBody>
      </p:sp>
      <p:pic>
        <p:nvPicPr>
          <p:cNvPr id="4" name="Content Placeholder 3" descr="Screenshot (8)"/>
          <p:cNvPicPr>
            <a:picLocks noGrp="1" noChangeAspect="1"/>
          </p:cNvPicPr>
          <p:nvPr>
            <p:ph idx="1"/>
          </p:nvPr>
        </p:nvPicPr>
        <p:blipFill>
          <a:blip r:embed="rId2"/>
          <a:stretch>
            <a:fillRect/>
          </a:stretch>
        </p:blipFill>
        <p:spPr>
          <a:xfrm>
            <a:off x="3289300" y="1510030"/>
            <a:ext cx="5491480" cy="5089525"/>
          </a:xfrm>
          <a:prstGeom prst="rect">
            <a:avLst/>
          </a:prstGeom>
        </p:spPr>
      </p:pic>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TotalTime>
  <Words>1242</Words>
  <Application>WPS Presentation</Application>
  <PresentationFormat>Custom</PresentationFormat>
  <Paragraphs>106</Paragraphs>
  <Slides>25</Slides>
  <Notes>2</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Default Design</vt:lpstr>
      <vt:lpstr>CREDIT CARD FRAUD DETECTION USING MACHINE LEARNING</vt:lpstr>
      <vt:lpstr>INTRODUCTION</vt:lpstr>
      <vt:lpstr>MOTIVATION</vt:lpstr>
      <vt:lpstr>OBJECTIVE</vt:lpstr>
      <vt:lpstr>STEPS TO REACH THE OBJECTIVE</vt:lpstr>
      <vt:lpstr>LITERATURE REVIEW</vt:lpstr>
      <vt:lpstr>CREATING AN APPROPRIATE DATASET</vt:lpstr>
      <vt:lpstr>DATA SET</vt:lpstr>
      <vt:lpstr>IMPLEMENTATION MODEL</vt:lpstr>
      <vt:lpstr>METHODOLOGY</vt:lpstr>
      <vt:lpstr>VISUALISATION OF DATA IN HISTOGRAM</vt:lpstr>
      <vt:lpstr>PLOTS</vt:lpstr>
      <vt:lpstr>PLOTS</vt:lpstr>
      <vt:lpstr>PLOTS</vt:lpstr>
      <vt:lpstr>VISUALISATION OF HEATMAP</vt:lpstr>
      <vt:lpstr>METHODOLOGY</vt:lpstr>
      <vt:lpstr>LOCAL OUTLIER FACTOR </vt:lpstr>
      <vt:lpstr>PSEUDO CODE FOR LOCAL OUTLIER FACTOR</vt:lpstr>
      <vt:lpstr>LOCAL OUTLIER FACTOR</vt:lpstr>
      <vt:lpstr>ISOLATION FOREST ALGORITHM</vt:lpstr>
      <vt:lpstr>PSEUDO CODE FOR ISOLATION FOREST ALGORITHM</vt:lpstr>
      <vt:lpstr>ISOLATION FOREST ALGORITHM</vt:lpstr>
      <vt:lpstr>CONCLUSION</vt:lpstr>
      <vt:lpstr>FUTURE ENHANCEMENTS</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 USING MACHINE LEARNING</dc:title>
  <dc:creator/>
  <cp:lastModifiedBy>DELL</cp:lastModifiedBy>
  <cp:revision>10</cp:revision>
  <dcterms:created xsi:type="dcterms:W3CDTF">2020-03-01T16:09:58Z</dcterms:created>
  <dcterms:modified xsi:type="dcterms:W3CDTF">2020-03-02T10:43:04Z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1033-11.2.0.9169</vt:lpwstr>
  </property>
</Properties>
</file>