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26" autoAdjust="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ACE-BB76-DB9B-8888-4B749DBD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D8CA0-BB63-5873-76A3-A97E4CB16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1586-11E3-1400-BE8C-CADB1D1D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9F48-2D63-425F-32FA-1CA07491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67DE-552D-6ED6-5E83-A6F9D739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2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4B52-49D3-CF80-140C-FED3C35C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F2A09-BC29-9281-1230-F86B110A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F005-2ADD-9B7E-33A2-EF2FD19D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CA23-6B63-ECED-6130-6C1479BC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338F-8D13-32B0-1F50-3510F939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02639-05AC-854F-7405-8914E20CA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308D6-80F6-28DE-84E3-01BB5061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2CF0-9BB2-E32C-090E-D2F49290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DC96-79DD-A40A-4B2C-BBF704B8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4BA3-0D6D-2318-F8AF-CDAFCC16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B668-FDAA-DAEA-6F29-11702671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4DD0-2DC0-70F4-92F2-39466497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3455-2449-8724-A4A2-D3752E69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0EB3-A8B0-3C7C-B4FE-8D890F52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4AE1-3EC3-340A-AAFB-A516AC4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9C59-21D2-E371-A566-FB9D3E84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6CAC-C440-F54B-83CD-F1F89034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3F67-E26D-E5F0-D7C9-FBFEBE0D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120C-8812-5B34-CED9-5949D6DD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B255-F4D3-DEC2-51C2-8F5DC48C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0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FC84-03F8-B8BE-3788-6E291FAE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0A7C-7A61-C8D2-10C4-E54E0788E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D9FEC-41BB-38E6-3BA6-1A785108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62A5F-5345-7DCA-E02E-3C3EF253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F121-52F9-EDD8-155D-C2908FC0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624A-16E3-F0B2-C833-D19A3EB6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4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562C-5182-41A5-07CE-8E4B7C72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4A05-C8A1-1C0B-901E-ECE4DFF7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6BC3-F381-FF6A-5181-6FD06A344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48235-2B52-A8B2-A9F7-061CC6BC0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9AF4F-737D-5C88-DD88-315AADEC0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7B870-5B3A-5AB1-6234-EE2A78A5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A222A-19DE-CD73-C3DC-1CFABAD5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80546-4A40-4AC3-F437-D150BA2F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9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DD5F-D7DD-6431-BD4D-FBA56E04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68591-B08B-0A66-628B-39F1B584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4F0D6-E297-8933-DC3A-7C12E37D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BCEB6-F5FB-8DC2-FEAB-37907C31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1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6831B-BF83-8684-701E-5EE0D81F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0FBAD-A785-5BD7-F2B9-4874AFCE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3A95-8786-1E83-309E-42C123E6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0DD1-F1B6-D96E-90E2-27933DDF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44E9-CD93-7F4B-2D59-0AC3B46E1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5B53C-F1A3-477D-5D7A-EA38440A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C1C1-D59D-D103-C25F-42BB6AD0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4334A-38BE-3885-D423-9F896995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B581-8F8D-594C-5246-87F83BA8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4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1E6D-2B7F-67A8-4C78-AEC25B35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74AF5-D973-F452-7E9A-C470675FB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5C349-B174-AA19-D111-EFFF3A4C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851C0-7643-AEBE-8FCE-4897A732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2F790-38D4-A37C-AFFF-FB01692A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8FF6-2419-479E-B408-B4B52915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0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4D1B-E871-418F-A787-A08E164E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09182-E504-B977-87AB-543F3A75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C21F-C7C3-2F9D-F14F-971D60CC9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61DC-ABCC-42B2-93B2-61F4DE152838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AE2B-BFCF-A9B5-E0E4-9097E842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4756-0F35-F3F2-542E-A6FC628F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4BA12-A889-4529-B948-C4567C4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74367D9-037E-5C4B-F214-72FF115BCDE0}"/>
              </a:ext>
            </a:extLst>
          </p:cNvPr>
          <p:cNvSpPr/>
          <p:nvPr/>
        </p:nvSpPr>
        <p:spPr>
          <a:xfrm>
            <a:off x="2269375" y="347151"/>
            <a:ext cx="3352606" cy="2872048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Sales </a:t>
            </a:r>
          </a:p>
          <a:p>
            <a:pPr algn="ctr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1924.34 K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10403AC-3C73-67A4-CF0C-B7FEDAD6EA04}"/>
              </a:ext>
            </a:extLst>
          </p:cNvPr>
          <p:cNvSpPr/>
          <p:nvPr/>
        </p:nvSpPr>
        <p:spPr>
          <a:xfrm>
            <a:off x="6747360" y="347150"/>
            <a:ext cx="3352604" cy="287204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Total Profit </a:t>
            </a:r>
          </a:p>
          <a:p>
            <a:pPr algn="ctr"/>
            <a:r>
              <a:rPr lang="en-IN" sz="2000" b="1" dirty="0">
                <a:solidFill>
                  <a:srgbClr val="FFFF00"/>
                </a:solidFill>
              </a:rPr>
              <a:t>224.08 K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40D5D7D-20F7-34D0-2561-59E4C5C32472}"/>
              </a:ext>
            </a:extLst>
          </p:cNvPr>
          <p:cNvSpPr/>
          <p:nvPr/>
        </p:nvSpPr>
        <p:spPr>
          <a:xfrm>
            <a:off x="6747358" y="3638801"/>
            <a:ext cx="3352606" cy="2872047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Quantity of Order</a:t>
            </a:r>
          </a:p>
          <a:p>
            <a:pPr algn="ctr"/>
            <a:r>
              <a:rPr lang="en-US" sz="2000" b="1" dirty="0"/>
              <a:t>25 K</a:t>
            </a:r>
            <a:br>
              <a:rPr lang="en-US" dirty="0"/>
            </a:br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7237F00-A5B4-BC6E-4ED2-0B8AB7AE3EAA}"/>
              </a:ext>
            </a:extLst>
          </p:cNvPr>
          <p:cNvSpPr/>
          <p:nvPr/>
        </p:nvSpPr>
        <p:spPr>
          <a:xfrm>
            <a:off x="2269376" y="3638802"/>
            <a:ext cx="3352606" cy="2872048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Unique Customer </a:t>
            </a:r>
          </a:p>
          <a:p>
            <a:pPr algn="ctr"/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1952</a:t>
            </a:r>
          </a:p>
        </p:txBody>
      </p:sp>
    </p:spTree>
    <p:extLst>
      <p:ext uri="{BB962C8B-B14F-4D97-AF65-F5344CB8AC3E}">
        <p14:creationId xmlns:p14="http://schemas.microsoft.com/office/powerpoint/2010/main" val="95324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CD26FD-0A97-6D07-DB2F-247809A5A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50557"/>
              </p:ext>
            </p:extLst>
          </p:nvPr>
        </p:nvGraphicFramePr>
        <p:xfrm>
          <a:off x="2032000" y="1873150"/>
          <a:ext cx="8128000" cy="35755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73952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42796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4163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4548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5322434"/>
                    </a:ext>
                  </a:extLst>
                </a:gridCol>
              </a:tblGrid>
              <a:tr h="715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of Orders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77530"/>
                  </a:ext>
                </a:extLst>
              </a:tr>
              <a:tr h="715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rgbClr val="FFFF00"/>
                            </a:solidFill>
                          </a:ln>
                        </a:rPr>
                        <a:t>Central</a:t>
                      </a:r>
                      <a:endParaRPr lang="en-IN" b="0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448.28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75.37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40612"/>
                  </a:ext>
                </a:extLst>
              </a:tr>
              <a:tr h="715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rgbClr val="FFFF00"/>
                            </a:solidFill>
                          </a:ln>
                        </a:rPr>
                        <a:t>South</a:t>
                      </a:r>
                    </a:p>
                    <a:p>
                      <a:pPr algn="ctr"/>
                      <a:endParaRPr lang="en-IN" b="0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357.11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-14.42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88060"/>
                  </a:ext>
                </a:extLst>
              </a:tr>
              <a:tr h="715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rgbClr val="FFFF00"/>
                            </a:solidFill>
                          </a:ln>
                        </a:rPr>
                        <a:t>East</a:t>
                      </a:r>
                      <a:endParaRPr lang="en-IN" b="0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592.17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85.29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2855"/>
                  </a:ext>
                </a:extLst>
              </a:tr>
              <a:tr h="715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rgbClr val="FFFF00"/>
                            </a:solidFill>
                          </a:ln>
                        </a:rPr>
                        <a:t>West</a:t>
                      </a:r>
                      <a:endParaRPr lang="en-IN" b="0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526.78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75.84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914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EF256E-5761-7747-97B0-13091567185E}"/>
              </a:ext>
            </a:extLst>
          </p:cNvPr>
          <p:cNvSpPr txBox="1"/>
          <p:nvPr/>
        </p:nvSpPr>
        <p:spPr>
          <a:xfrm>
            <a:off x="3935835" y="611252"/>
            <a:ext cx="4509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Region-Wise Data Analysis</a:t>
            </a:r>
            <a:endParaRPr lang="en-IN" sz="3000" b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1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FA2E6D-2751-367E-51AF-DD03F37DD358}"/>
              </a:ext>
            </a:extLst>
          </p:cNvPr>
          <p:cNvSpPr/>
          <p:nvPr/>
        </p:nvSpPr>
        <p:spPr>
          <a:xfrm>
            <a:off x="1913387" y="1271847"/>
            <a:ext cx="3656139" cy="235639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entury Gothic" panose="020B0502020202020204" pitchFamily="34" charset="0"/>
              </a:rPr>
              <a:t>Consumer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Sales – 401.78 K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Quantity – 5238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Profit – 49.89 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B2913D-6725-6909-5E7F-77EC0B45D371}"/>
              </a:ext>
            </a:extLst>
          </p:cNvPr>
          <p:cNvSpPr/>
          <p:nvPr/>
        </p:nvSpPr>
        <p:spPr>
          <a:xfrm>
            <a:off x="1913386" y="4154644"/>
            <a:ext cx="3656139" cy="23563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Century Gothic" panose="020B0502020202020204" pitchFamily="34" charset="0"/>
            </a:endParaRPr>
          </a:p>
          <a:p>
            <a:pPr algn="ctr"/>
            <a:endParaRPr lang="en-US" sz="22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200" b="1" dirty="0">
                <a:latin typeface="Century Gothic" panose="020B0502020202020204" pitchFamily="34" charset="0"/>
              </a:rPr>
              <a:t>Small Business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Sales – 400.29 K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Quantity – 5328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Profit – 65.30 K</a:t>
            </a:r>
          </a:p>
          <a:p>
            <a:pPr algn="ctr"/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endParaRPr lang="en-IN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F6E838-7F28-2FA1-CC19-53E75DADDE9B}"/>
              </a:ext>
            </a:extLst>
          </p:cNvPr>
          <p:cNvSpPr/>
          <p:nvPr/>
        </p:nvSpPr>
        <p:spPr>
          <a:xfrm>
            <a:off x="6622475" y="4118992"/>
            <a:ext cx="3656137" cy="239204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Century Gothic" panose="020B0502020202020204" pitchFamily="34" charset="0"/>
            </a:endParaRPr>
          </a:p>
          <a:p>
            <a:pPr algn="ctr"/>
            <a:endParaRPr lang="en-US" sz="22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200" b="1" dirty="0">
                <a:latin typeface="Century Gothic" panose="020B0502020202020204" pitchFamily="34" charset="0"/>
              </a:rPr>
              <a:t>Home Office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Sales – 464.48 K 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Quantity – 6271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Profit – 54.43 K</a:t>
            </a:r>
          </a:p>
          <a:p>
            <a:pPr algn="ctr"/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endParaRPr lang="en-IN" sz="2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73C9FF-131F-A829-C756-DC52CE472641}"/>
              </a:ext>
            </a:extLst>
          </p:cNvPr>
          <p:cNvSpPr/>
          <p:nvPr/>
        </p:nvSpPr>
        <p:spPr>
          <a:xfrm>
            <a:off x="6622475" y="1271847"/>
            <a:ext cx="3656139" cy="2356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dirty="0">
              <a:latin typeface="Century Gothic" panose="020B0502020202020204" pitchFamily="34" charset="0"/>
            </a:endParaRPr>
          </a:p>
          <a:p>
            <a:pPr algn="ctr"/>
            <a:endParaRPr lang="en-US" sz="22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2200" b="1" dirty="0">
                <a:latin typeface="Century Gothic" panose="020B0502020202020204" pitchFamily="34" charset="0"/>
              </a:rPr>
              <a:t>Corporate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Sales – 657.78 K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Quantity – 8431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Profit – 54.44 K</a:t>
            </a: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algn="ctr"/>
            <a:endParaRPr lang="en-IN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9DC48-1B68-4461-F983-6D938FAF419D}"/>
              </a:ext>
            </a:extLst>
          </p:cNvPr>
          <p:cNvSpPr txBox="1"/>
          <p:nvPr/>
        </p:nvSpPr>
        <p:spPr>
          <a:xfrm>
            <a:off x="3666335" y="405330"/>
            <a:ext cx="463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Segment</a:t>
            </a:r>
            <a:endParaRPr lang="en-IN" sz="2800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05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3481BB-FF92-D6DD-3BD0-BD46E6045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65173"/>
              </p:ext>
            </p:extLst>
          </p:nvPr>
        </p:nvGraphicFramePr>
        <p:xfrm>
          <a:off x="193100" y="626939"/>
          <a:ext cx="5072545" cy="21742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4509">
                  <a:extLst>
                    <a:ext uri="{9D8B030D-6E8A-4147-A177-3AD203B41FA5}">
                      <a16:colId xmlns:a16="http://schemas.microsoft.com/office/drawing/2014/main" val="2171178849"/>
                    </a:ext>
                  </a:extLst>
                </a:gridCol>
                <a:gridCol w="1014509">
                  <a:extLst>
                    <a:ext uri="{9D8B030D-6E8A-4147-A177-3AD203B41FA5}">
                      <a16:colId xmlns:a16="http://schemas.microsoft.com/office/drawing/2014/main" val="2536658577"/>
                    </a:ext>
                  </a:extLst>
                </a:gridCol>
                <a:gridCol w="1014509">
                  <a:extLst>
                    <a:ext uri="{9D8B030D-6E8A-4147-A177-3AD203B41FA5}">
                      <a16:colId xmlns:a16="http://schemas.microsoft.com/office/drawing/2014/main" val="2490077882"/>
                    </a:ext>
                  </a:extLst>
                </a:gridCol>
                <a:gridCol w="1014509">
                  <a:extLst>
                    <a:ext uri="{9D8B030D-6E8A-4147-A177-3AD203B41FA5}">
                      <a16:colId xmlns:a16="http://schemas.microsoft.com/office/drawing/2014/main" val="1727233166"/>
                    </a:ext>
                  </a:extLst>
                </a:gridCol>
                <a:gridCol w="1014509">
                  <a:extLst>
                    <a:ext uri="{9D8B030D-6E8A-4147-A177-3AD203B41FA5}">
                      <a16:colId xmlns:a16="http://schemas.microsoft.com/office/drawing/2014/main" val="894206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Furniture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Quantity of Order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Chairs and Chair mats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261.07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1227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48.70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0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Tables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193.76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944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-7.24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9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Bookcases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107.8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-930.44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9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Office Furniture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98.07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2356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18.72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843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81C1F3-413F-CBB4-2083-211DC7721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551"/>
              </p:ext>
            </p:extLst>
          </p:nvPr>
        </p:nvGraphicFramePr>
        <p:xfrm>
          <a:off x="2044930" y="3024381"/>
          <a:ext cx="7797340" cy="364622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59468">
                  <a:extLst>
                    <a:ext uri="{9D8B030D-6E8A-4147-A177-3AD203B41FA5}">
                      <a16:colId xmlns:a16="http://schemas.microsoft.com/office/drawing/2014/main" val="1662686130"/>
                    </a:ext>
                  </a:extLst>
                </a:gridCol>
                <a:gridCol w="1559468">
                  <a:extLst>
                    <a:ext uri="{9D8B030D-6E8A-4147-A177-3AD203B41FA5}">
                      <a16:colId xmlns:a16="http://schemas.microsoft.com/office/drawing/2014/main" val="1658190433"/>
                    </a:ext>
                  </a:extLst>
                </a:gridCol>
                <a:gridCol w="1559468">
                  <a:extLst>
                    <a:ext uri="{9D8B030D-6E8A-4147-A177-3AD203B41FA5}">
                      <a16:colId xmlns:a16="http://schemas.microsoft.com/office/drawing/2014/main" val="835033506"/>
                    </a:ext>
                  </a:extLst>
                </a:gridCol>
                <a:gridCol w="1559468">
                  <a:extLst>
                    <a:ext uri="{9D8B030D-6E8A-4147-A177-3AD203B41FA5}">
                      <a16:colId xmlns:a16="http://schemas.microsoft.com/office/drawing/2014/main" val="986059495"/>
                    </a:ext>
                  </a:extLst>
                </a:gridCol>
                <a:gridCol w="1559468">
                  <a:extLst>
                    <a:ext uri="{9D8B030D-6E8A-4147-A177-3AD203B41FA5}">
                      <a16:colId xmlns:a16="http://schemas.microsoft.com/office/drawing/2014/main" val="2530707908"/>
                    </a:ext>
                  </a:extLst>
                </a:gridCol>
              </a:tblGrid>
              <a:tr h="479733">
                <a:tc>
                  <a:txBody>
                    <a:bodyPr/>
                    <a:lstStyle/>
                    <a:p>
                      <a:r>
                        <a:rPr lang="en-US" sz="1400" dirty="0"/>
                        <a:t>Office Supplies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Quantity of Order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4769"/>
                  </a:ext>
                </a:extLst>
              </a:tr>
              <a:tr h="423294">
                <a:tc>
                  <a:txBody>
                    <a:bodyPr/>
                    <a:lstStyle/>
                    <a:p>
                      <a:r>
                        <a:rPr lang="en-US" sz="1200" dirty="0"/>
                        <a:t>Binder and Binder Accessories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185.93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59.30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40483"/>
                  </a:ext>
                </a:extLst>
              </a:tr>
              <a:tr h="423294">
                <a:tc>
                  <a:txBody>
                    <a:bodyPr/>
                    <a:lstStyle/>
                    <a:p>
                      <a:r>
                        <a:rPr lang="en-US" sz="1200" dirty="0"/>
                        <a:t>Storage and Organization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177.42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1904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7.12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03730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r>
                        <a:rPr lang="en-US" sz="1200" dirty="0"/>
                        <a:t>Appliances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82.20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1187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12.59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25266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r>
                        <a:rPr lang="en-US" sz="1200" dirty="0"/>
                        <a:t>Paper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55.81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3481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7.77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95219"/>
                  </a:ext>
                </a:extLst>
              </a:tr>
              <a:tr h="423294">
                <a:tc>
                  <a:txBody>
                    <a:bodyPr/>
                    <a:lstStyle/>
                    <a:p>
                      <a:r>
                        <a:rPr lang="en-US" sz="1200" dirty="0"/>
                        <a:t>Pens and Art Supplies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26.07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2744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-257.63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4205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r>
                        <a:rPr lang="en-US" sz="1200" dirty="0"/>
                        <a:t>Envelopes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10.48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-1.19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63445"/>
                  </a:ext>
                </a:extLst>
              </a:tr>
              <a:tr h="423294">
                <a:tc>
                  <a:txBody>
                    <a:bodyPr/>
                    <a:lstStyle/>
                    <a:p>
                      <a:r>
                        <a:rPr lang="en-US" sz="1200" dirty="0"/>
                        <a:t>Scissors, Rulers and Trimmers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6.75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-1.29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85544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r>
                        <a:rPr lang="en-US" sz="1200" dirty="0"/>
                        <a:t>Labels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4.91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7.03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71723"/>
                  </a:ext>
                </a:extLst>
              </a:tr>
              <a:tr h="253976">
                <a:tc>
                  <a:txBody>
                    <a:bodyPr/>
                    <a:lstStyle/>
                    <a:p>
                      <a:r>
                        <a:rPr lang="en-US" sz="1200" dirty="0"/>
                        <a:t> Rubber Bands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1.79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-1.54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56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225562-BF21-E490-70E8-0E0B18F9D331}"/>
              </a:ext>
            </a:extLst>
          </p:cNvPr>
          <p:cNvSpPr txBox="1"/>
          <p:nvPr/>
        </p:nvSpPr>
        <p:spPr>
          <a:xfrm>
            <a:off x="3917659" y="0"/>
            <a:ext cx="4051882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200" b="1" dirty="0">
                <a:ln/>
                <a:solidFill>
                  <a:schemeClr val="accent5">
                    <a:lumMod val="50000"/>
                  </a:schemeClr>
                </a:solidFill>
              </a:rPr>
              <a:t>Category of Product Analysis</a:t>
            </a:r>
            <a:endParaRPr lang="en-IN" sz="2200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B5A91B-F4AD-D8AC-53D3-D93C0ED66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36997"/>
              </p:ext>
            </p:extLst>
          </p:nvPr>
        </p:nvGraphicFramePr>
        <p:xfrm>
          <a:off x="5943600" y="582188"/>
          <a:ext cx="5981350" cy="221899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96270">
                  <a:extLst>
                    <a:ext uri="{9D8B030D-6E8A-4147-A177-3AD203B41FA5}">
                      <a16:colId xmlns:a16="http://schemas.microsoft.com/office/drawing/2014/main" val="2171178849"/>
                    </a:ext>
                  </a:extLst>
                </a:gridCol>
                <a:gridCol w="1196270">
                  <a:extLst>
                    <a:ext uri="{9D8B030D-6E8A-4147-A177-3AD203B41FA5}">
                      <a16:colId xmlns:a16="http://schemas.microsoft.com/office/drawing/2014/main" val="2536658577"/>
                    </a:ext>
                  </a:extLst>
                </a:gridCol>
                <a:gridCol w="1196270">
                  <a:extLst>
                    <a:ext uri="{9D8B030D-6E8A-4147-A177-3AD203B41FA5}">
                      <a16:colId xmlns:a16="http://schemas.microsoft.com/office/drawing/2014/main" val="2490077882"/>
                    </a:ext>
                  </a:extLst>
                </a:gridCol>
                <a:gridCol w="1196270">
                  <a:extLst>
                    <a:ext uri="{9D8B030D-6E8A-4147-A177-3AD203B41FA5}">
                      <a16:colId xmlns:a16="http://schemas.microsoft.com/office/drawing/2014/main" val="1727233166"/>
                    </a:ext>
                  </a:extLst>
                </a:gridCol>
                <a:gridCol w="1196270">
                  <a:extLst>
                    <a:ext uri="{9D8B030D-6E8A-4147-A177-3AD203B41FA5}">
                      <a16:colId xmlns:a16="http://schemas.microsoft.com/office/drawing/2014/main" val="894206810"/>
                    </a:ext>
                  </a:extLst>
                </a:gridCol>
              </a:tblGrid>
              <a:tr h="3481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Technology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Quantity of Order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80696"/>
                  </a:ext>
                </a:extLst>
              </a:tr>
              <a:tr h="351684">
                <a:tc>
                  <a:txBody>
                    <a:bodyPr/>
                    <a:lstStyle/>
                    <a:p>
                      <a:r>
                        <a:rPr lang="en-US" sz="1200" dirty="0"/>
                        <a:t>Office Machines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318.17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898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8.82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00409"/>
                  </a:ext>
                </a:extLst>
              </a:tr>
              <a:tr h="543819">
                <a:tc>
                  <a:txBody>
                    <a:bodyPr/>
                    <a:lstStyle/>
                    <a:p>
                      <a:r>
                        <a:rPr lang="en-US" sz="1200" dirty="0"/>
                        <a:t>Telephones and Communication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198.76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2358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40.79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92631"/>
                  </a:ext>
                </a:extLst>
              </a:tr>
              <a:tr h="348128">
                <a:tc>
                  <a:txBody>
                    <a:bodyPr/>
                    <a:lstStyle/>
                    <a:p>
                      <a:r>
                        <a:rPr lang="en-US" sz="1200" dirty="0"/>
                        <a:t>Copiers and Fax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99.07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23.99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92292"/>
                  </a:ext>
                </a:extLst>
              </a:tr>
              <a:tr h="435160">
                <a:tc>
                  <a:txBody>
                    <a:bodyPr/>
                    <a:lstStyle/>
                    <a:p>
                      <a:r>
                        <a:rPr lang="en-US" sz="1200" dirty="0"/>
                        <a:t>Computer Peripherals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96.26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2481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1.70 K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174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8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7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77B88EC5-97C0-EB79-C4DC-8DAB70EB2396}"/>
              </a:ext>
            </a:extLst>
          </p:cNvPr>
          <p:cNvSpPr/>
          <p:nvPr/>
        </p:nvSpPr>
        <p:spPr>
          <a:xfrm>
            <a:off x="166255" y="2003366"/>
            <a:ext cx="3798916" cy="2751514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Delivery Truck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- 789.24 K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 of Order - 58.76 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6943E9D-2E55-2CEC-991F-D9E4E5610931}"/>
              </a:ext>
            </a:extLst>
          </p:cNvPr>
          <p:cNvSpPr/>
          <p:nvPr/>
        </p:nvSpPr>
        <p:spPr>
          <a:xfrm>
            <a:off x="8398625" y="2003367"/>
            <a:ext cx="3627120" cy="2751513"/>
          </a:xfrm>
          <a:prstGeom prst="hexag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Air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- 990.05 K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 of Order - 19 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8BF743D-719A-7118-F4D4-02E03EBDA336}"/>
              </a:ext>
            </a:extLst>
          </p:cNvPr>
          <p:cNvSpPr/>
          <p:nvPr/>
        </p:nvSpPr>
        <p:spPr>
          <a:xfrm>
            <a:off x="4289368" y="2011679"/>
            <a:ext cx="3798916" cy="2743202"/>
          </a:xfrm>
          <a:prstGeom prst="hexagon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Air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- 145.05 K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 of Order - 15.57 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CB0DB-201B-15BC-9137-3855EB31FFCD}"/>
              </a:ext>
            </a:extLst>
          </p:cNvPr>
          <p:cNvSpPr txBox="1"/>
          <p:nvPr/>
        </p:nvSpPr>
        <p:spPr>
          <a:xfrm>
            <a:off x="4621876" y="781396"/>
            <a:ext cx="3100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Ship Mode</a:t>
            </a:r>
            <a:endParaRPr lang="en-IN" sz="3000" b="1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02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76EAC-584D-1931-2A62-F528C891D314}"/>
              </a:ext>
            </a:extLst>
          </p:cNvPr>
          <p:cNvSpPr txBox="1"/>
          <p:nvPr/>
        </p:nvSpPr>
        <p:spPr>
          <a:xfrm>
            <a:off x="4613564" y="515390"/>
            <a:ext cx="2718262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>
                <a:ln/>
                <a:solidFill>
                  <a:srgbClr val="C00000"/>
                </a:solidFill>
              </a:rPr>
              <a:t>Monthly Sales </a:t>
            </a:r>
            <a:endParaRPr lang="en-IN" sz="3000" b="1" dirty="0">
              <a:ln/>
              <a:solidFill>
                <a:srgbClr val="C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72CD19-5D87-3D46-BBC5-C44C28A8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53" y="1408779"/>
            <a:ext cx="8944493" cy="49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FCCBF-8002-5CE2-5D2B-73EA4467B3A4}"/>
              </a:ext>
            </a:extLst>
          </p:cNvPr>
          <p:cNvSpPr txBox="1"/>
          <p:nvPr/>
        </p:nvSpPr>
        <p:spPr>
          <a:xfrm>
            <a:off x="570422" y="548639"/>
            <a:ext cx="4577927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5 Sales By Sub-Category</a:t>
            </a:r>
            <a:endParaRPr lang="en-IN" sz="2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00C6C-00D7-D5EE-8C7B-AC1DB4878388}"/>
              </a:ext>
            </a:extLst>
          </p:cNvPr>
          <p:cNvSpPr txBox="1"/>
          <p:nvPr/>
        </p:nvSpPr>
        <p:spPr>
          <a:xfrm>
            <a:off x="7043653" y="548639"/>
            <a:ext cx="4693418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5 Profit By Sub-Category</a:t>
            </a:r>
            <a:endParaRPr lang="en-IN" sz="2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237BD-362E-07A8-7384-FE644C581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8349"/>
            <a:ext cx="5976263" cy="5386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B2AFD-1FE5-ADED-DD8A-656555F5A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7" y="1338349"/>
            <a:ext cx="5773987" cy="53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285CD-0E68-A14B-A189-9094C8238AC5}"/>
              </a:ext>
            </a:extLst>
          </p:cNvPr>
          <p:cNvSpPr txBox="1"/>
          <p:nvPr/>
        </p:nvSpPr>
        <p:spPr>
          <a:xfrm>
            <a:off x="1648690" y="623455"/>
            <a:ext cx="346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Sales By State or Province</a:t>
            </a:r>
            <a:endParaRPr lang="en-I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61F9A-77E8-9D57-0775-9763BA0AE43E}"/>
              </a:ext>
            </a:extLst>
          </p:cNvPr>
          <p:cNvSpPr txBox="1"/>
          <p:nvPr/>
        </p:nvSpPr>
        <p:spPr>
          <a:xfrm>
            <a:off x="7470371" y="623455"/>
            <a:ext cx="346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Profit By State or Province</a:t>
            </a:r>
            <a:endParaRPr lang="en-I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92D50-9F18-98DC-9D1C-6778772D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38" y="1176023"/>
            <a:ext cx="4134427" cy="4505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A7BBB-3946-A4D5-9A9B-B4F217528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11" y="1176023"/>
            <a:ext cx="427732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347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Bhat</dc:creator>
  <cp:lastModifiedBy>Siddharth Bhat</cp:lastModifiedBy>
  <cp:revision>6</cp:revision>
  <dcterms:created xsi:type="dcterms:W3CDTF">2024-10-13T06:00:48Z</dcterms:created>
  <dcterms:modified xsi:type="dcterms:W3CDTF">2024-10-14T08:37:31Z</dcterms:modified>
</cp:coreProperties>
</file>