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48"/>
  </p:normalViewPr>
  <p:slideViewPr>
    <p:cSldViewPr snapToGrid="0" snapToObjects="1">
      <p:cViewPr varScale="1">
        <p:scale>
          <a:sx n="115" d="100"/>
          <a:sy n="115"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FD3C19-3FF9-445B-A5D4-F5AD45296A7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8FAD9B7-85A9-43EA-B2FF-F2A9250B0F88}">
      <dgm:prSet/>
      <dgm:spPr/>
      <dgm:t>
        <a:bodyPr/>
        <a:lstStyle/>
        <a:p>
          <a:r>
            <a:rPr lang="en-US"/>
            <a:t>The aim of the project is to </a:t>
          </a:r>
          <a:r>
            <a:rPr lang="en-IN"/>
            <a:t>predict Wine Quality using machine learning models. The main goal of this machine learning project is to build a machine learning model to predict the quality of wines by exploring their various chemical properties.</a:t>
          </a:r>
          <a:endParaRPr lang="en-US"/>
        </a:p>
      </dgm:t>
    </dgm:pt>
    <dgm:pt modelId="{A0BB59BE-2901-49A3-97C2-3C6621FBEB73}" type="parTrans" cxnId="{72C83A8B-CF8C-48A9-B2DA-BF0D4E397E26}">
      <dgm:prSet/>
      <dgm:spPr/>
      <dgm:t>
        <a:bodyPr/>
        <a:lstStyle/>
        <a:p>
          <a:endParaRPr lang="en-US"/>
        </a:p>
      </dgm:t>
    </dgm:pt>
    <dgm:pt modelId="{9753FE55-81B9-447B-8A29-B198BA0D3445}" type="sibTrans" cxnId="{72C83A8B-CF8C-48A9-B2DA-BF0D4E397E26}">
      <dgm:prSet/>
      <dgm:spPr/>
      <dgm:t>
        <a:bodyPr/>
        <a:lstStyle/>
        <a:p>
          <a:endParaRPr lang="en-US"/>
        </a:p>
      </dgm:t>
    </dgm:pt>
    <dgm:pt modelId="{146034C4-9639-4B87-B85A-443264B74C3D}">
      <dgm:prSet/>
      <dgm:spPr/>
      <dgm:t>
        <a:bodyPr/>
        <a:lstStyle/>
        <a:p>
          <a:r>
            <a:rPr lang="en-IN" u="sng" dirty="0"/>
            <a:t>Dataset used</a:t>
          </a:r>
          <a:r>
            <a:rPr lang="en-IN" dirty="0"/>
            <a:t>: The dataset that has been used for this project is wine quality dataset.</a:t>
          </a:r>
          <a:endParaRPr lang="en-US" dirty="0"/>
        </a:p>
      </dgm:t>
    </dgm:pt>
    <dgm:pt modelId="{840D5BD1-1268-4AD1-AD4F-2A54E1363733}" type="parTrans" cxnId="{8DA928F2-0D92-4ABC-BDA0-BD9EEAE177F3}">
      <dgm:prSet/>
      <dgm:spPr/>
      <dgm:t>
        <a:bodyPr/>
        <a:lstStyle/>
        <a:p>
          <a:endParaRPr lang="en-US"/>
        </a:p>
      </dgm:t>
    </dgm:pt>
    <dgm:pt modelId="{CD2ECEE4-C4B1-454A-A96A-CC072BB50886}" type="sibTrans" cxnId="{8DA928F2-0D92-4ABC-BDA0-BD9EEAE177F3}">
      <dgm:prSet/>
      <dgm:spPr/>
      <dgm:t>
        <a:bodyPr/>
        <a:lstStyle/>
        <a:p>
          <a:endParaRPr lang="en-US"/>
        </a:p>
      </dgm:t>
    </dgm:pt>
    <dgm:pt modelId="{D4FD84D3-D7F3-8C4D-843C-97DA9D6DDF3D}" type="pres">
      <dgm:prSet presAssocID="{ACFD3C19-3FF9-445B-A5D4-F5AD45296A76}" presName="hierChild1" presStyleCnt="0">
        <dgm:presLayoutVars>
          <dgm:chPref val="1"/>
          <dgm:dir/>
          <dgm:animOne val="branch"/>
          <dgm:animLvl val="lvl"/>
          <dgm:resizeHandles/>
        </dgm:presLayoutVars>
      </dgm:prSet>
      <dgm:spPr/>
    </dgm:pt>
    <dgm:pt modelId="{9964E129-0767-CB47-A2D9-B082B42034F2}" type="pres">
      <dgm:prSet presAssocID="{E8FAD9B7-85A9-43EA-B2FF-F2A9250B0F88}" presName="hierRoot1" presStyleCnt="0"/>
      <dgm:spPr/>
    </dgm:pt>
    <dgm:pt modelId="{4E5CDF2C-4D23-174C-8B2D-9C4B9BF9D6D0}" type="pres">
      <dgm:prSet presAssocID="{E8FAD9B7-85A9-43EA-B2FF-F2A9250B0F88}" presName="composite" presStyleCnt="0"/>
      <dgm:spPr/>
    </dgm:pt>
    <dgm:pt modelId="{4A3244D7-AE22-2144-BD24-3C2473860747}" type="pres">
      <dgm:prSet presAssocID="{E8FAD9B7-85A9-43EA-B2FF-F2A9250B0F88}" presName="background" presStyleLbl="node0" presStyleIdx="0" presStyleCnt="2"/>
      <dgm:spPr/>
    </dgm:pt>
    <dgm:pt modelId="{6B282F17-6534-F14D-8C31-2BFF9F375B4E}" type="pres">
      <dgm:prSet presAssocID="{E8FAD9B7-85A9-43EA-B2FF-F2A9250B0F88}" presName="text" presStyleLbl="fgAcc0" presStyleIdx="0" presStyleCnt="2">
        <dgm:presLayoutVars>
          <dgm:chPref val="3"/>
        </dgm:presLayoutVars>
      </dgm:prSet>
      <dgm:spPr/>
    </dgm:pt>
    <dgm:pt modelId="{BF7BF594-2983-D442-9F4D-85FBDEFDD57B}" type="pres">
      <dgm:prSet presAssocID="{E8FAD9B7-85A9-43EA-B2FF-F2A9250B0F88}" presName="hierChild2" presStyleCnt="0"/>
      <dgm:spPr/>
    </dgm:pt>
    <dgm:pt modelId="{EAFC2AFE-E8AA-9043-AA39-02B9B41CA95E}" type="pres">
      <dgm:prSet presAssocID="{146034C4-9639-4B87-B85A-443264B74C3D}" presName="hierRoot1" presStyleCnt="0"/>
      <dgm:spPr/>
    </dgm:pt>
    <dgm:pt modelId="{A0D49D07-E789-BE4A-B30A-E69AA4B3949B}" type="pres">
      <dgm:prSet presAssocID="{146034C4-9639-4B87-B85A-443264B74C3D}" presName="composite" presStyleCnt="0"/>
      <dgm:spPr/>
    </dgm:pt>
    <dgm:pt modelId="{6B718593-66CA-FE43-85A0-039FA1295CC5}" type="pres">
      <dgm:prSet presAssocID="{146034C4-9639-4B87-B85A-443264B74C3D}" presName="background" presStyleLbl="node0" presStyleIdx="1" presStyleCnt="2"/>
      <dgm:spPr/>
    </dgm:pt>
    <dgm:pt modelId="{DC8D6B27-4141-F04F-A6A9-F9F7F86ECA19}" type="pres">
      <dgm:prSet presAssocID="{146034C4-9639-4B87-B85A-443264B74C3D}" presName="text" presStyleLbl="fgAcc0" presStyleIdx="1" presStyleCnt="2">
        <dgm:presLayoutVars>
          <dgm:chPref val="3"/>
        </dgm:presLayoutVars>
      </dgm:prSet>
      <dgm:spPr/>
    </dgm:pt>
    <dgm:pt modelId="{59EA8E44-A439-434C-A0B5-850E0336814F}" type="pres">
      <dgm:prSet presAssocID="{146034C4-9639-4B87-B85A-443264B74C3D}" presName="hierChild2" presStyleCnt="0"/>
      <dgm:spPr/>
    </dgm:pt>
  </dgm:ptLst>
  <dgm:cxnLst>
    <dgm:cxn modelId="{E4EDC866-2023-7B44-A6A2-F3E304B6A1ED}" type="presOf" srcId="{146034C4-9639-4B87-B85A-443264B74C3D}" destId="{DC8D6B27-4141-F04F-A6A9-F9F7F86ECA19}" srcOrd="0" destOrd="0" presId="urn:microsoft.com/office/officeart/2005/8/layout/hierarchy1"/>
    <dgm:cxn modelId="{72C83A8B-CF8C-48A9-B2DA-BF0D4E397E26}" srcId="{ACFD3C19-3FF9-445B-A5D4-F5AD45296A76}" destId="{E8FAD9B7-85A9-43EA-B2FF-F2A9250B0F88}" srcOrd="0" destOrd="0" parTransId="{A0BB59BE-2901-49A3-97C2-3C6621FBEB73}" sibTransId="{9753FE55-81B9-447B-8A29-B198BA0D3445}"/>
    <dgm:cxn modelId="{591E50A4-F9ED-3E42-AE85-661B3038F609}" type="presOf" srcId="{ACFD3C19-3FF9-445B-A5D4-F5AD45296A76}" destId="{D4FD84D3-D7F3-8C4D-843C-97DA9D6DDF3D}" srcOrd="0" destOrd="0" presId="urn:microsoft.com/office/officeart/2005/8/layout/hierarchy1"/>
    <dgm:cxn modelId="{00CB8EEC-4EDE-FC4E-8E94-37C0B21F6B96}" type="presOf" srcId="{E8FAD9B7-85A9-43EA-B2FF-F2A9250B0F88}" destId="{6B282F17-6534-F14D-8C31-2BFF9F375B4E}" srcOrd="0" destOrd="0" presId="urn:microsoft.com/office/officeart/2005/8/layout/hierarchy1"/>
    <dgm:cxn modelId="{8DA928F2-0D92-4ABC-BDA0-BD9EEAE177F3}" srcId="{ACFD3C19-3FF9-445B-A5D4-F5AD45296A76}" destId="{146034C4-9639-4B87-B85A-443264B74C3D}" srcOrd="1" destOrd="0" parTransId="{840D5BD1-1268-4AD1-AD4F-2A54E1363733}" sibTransId="{CD2ECEE4-C4B1-454A-A96A-CC072BB50886}"/>
    <dgm:cxn modelId="{1BE642F5-6BB9-734A-A567-7325C8E024B1}" type="presParOf" srcId="{D4FD84D3-D7F3-8C4D-843C-97DA9D6DDF3D}" destId="{9964E129-0767-CB47-A2D9-B082B42034F2}" srcOrd="0" destOrd="0" presId="urn:microsoft.com/office/officeart/2005/8/layout/hierarchy1"/>
    <dgm:cxn modelId="{9D0A7C6A-20D3-834E-8BB0-096903D207D7}" type="presParOf" srcId="{9964E129-0767-CB47-A2D9-B082B42034F2}" destId="{4E5CDF2C-4D23-174C-8B2D-9C4B9BF9D6D0}" srcOrd="0" destOrd="0" presId="urn:microsoft.com/office/officeart/2005/8/layout/hierarchy1"/>
    <dgm:cxn modelId="{352CC502-F655-3345-8244-DDBED0B0E058}" type="presParOf" srcId="{4E5CDF2C-4D23-174C-8B2D-9C4B9BF9D6D0}" destId="{4A3244D7-AE22-2144-BD24-3C2473860747}" srcOrd="0" destOrd="0" presId="urn:microsoft.com/office/officeart/2005/8/layout/hierarchy1"/>
    <dgm:cxn modelId="{0D1D7364-D818-1844-9171-E70BF4D64DDA}" type="presParOf" srcId="{4E5CDF2C-4D23-174C-8B2D-9C4B9BF9D6D0}" destId="{6B282F17-6534-F14D-8C31-2BFF9F375B4E}" srcOrd="1" destOrd="0" presId="urn:microsoft.com/office/officeart/2005/8/layout/hierarchy1"/>
    <dgm:cxn modelId="{DCC564D6-518B-1642-A531-58AE1D331841}" type="presParOf" srcId="{9964E129-0767-CB47-A2D9-B082B42034F2}" destId="{BF7BF594-2983-D442-9F4D-85FBDEFDD57B}" srcOrd="1" destOrd="0" presId="urn:microsoft.com/office/officeart/2005/8/layout/hierarchy1"/>
    <dgm:cxn modelId="{6C8C842D-8180-7E4F-AECA-BE461775C30E}" type="presParOf" srcId="{D4FD84D3-D7F3-8C4D-843C-97DA9D6DDF3D}" destId="{EAFC2AFE-E8AA-9043-AA39-02B9B41CA95E}" srcOrd="1" destOrd="0" presId="urn:microsoft.com/office/officeart/2005/8/layout/hierarchy1"/>
    <dgm:cxn modelId="{1C6F2DB0-AFF1-F546-B0AC-11E2CC11B793}" type="presParOf" srcId="{EAFC2AFE-E8AA-9043-AA39-02B9B41CA95E}" destId="{A0D49D07-E789-BE4A-B30A-E69AA4B3949B}" srcOrd="0" destOrd="0" presId="urn:microsoft.com/office/officeart/2005/8/layout/hierarchy1"/>
    <dgm:cxn modelId="{8C06A4C6-6551-B34C-AE03-E2D7D74EE7D9}" type="presParOf" srcId="{A0D49D07-E789-BE4A-B30A-E69AA4B3949B}" destId="{6B718593-66CA-FE43-85A0-039FA1295CC5}" srcOrd="0" destOrd="0" presId="urn:microsoft.com/office/officeart/2005/8/layout/hierarchy1"/>
    <dgm:cxn modelId="{6AA1D05E-B141-4D48-85A2-9C2E6E56B137}" type="presParOf" srcId="{A0D49D07-E789-BE4A-B30A-E69AA4B3949B}" destId="{DC8D6B27-4141-F04F-A6A9-F9F7F86ECA19}" srcOrd="1" destOrd="0" presId="urn:microsoft.com/office/officeart/2005/8/layout/hierarchy1"/>
    <dgm:cxn modelId="{9BF16B1B-A704-2F4F-8B98-70AA67E952EF}" type="presParOf" srcId="{EAFC2AFE-E8AA-9043-AA39-02B9B41CA95E}" destId="{59EA8E44-A439-434C-A0B5-850E033681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244D7-AE22-2144-BD24-3C2473860747}">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282F17-6534-F14D-8C31-2BFF9F375B4E}">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aim of the project is to </a:t>
          </a:r>
          <a:r>
            <a:rPr lang="en-IN" sz="2100" kern="1200"/>
            <a:t>predict Wine Quality using machine learning models. The main goal of this machine learning project is to build a machine learning model to predict the quality of wines by exploring their various chemical properties.</a:t>
          </a:r>
          <a:endParaRPr lang="en-US" sz="2100" kern="1200"/>
        </a:p>
      </dsp:txBody>
      <dsp:txXfrm>
        <a:off x="696297" y="538547"/>
        <a:ext cx="4171627" cy="2590157"/>
      </dsp:txXfrm>
    </dsp:sp>
    <dsp:sp modelId="{6B718593-66CA-FE43-85A0-039FA1295CC5}">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8D6B27-4141-F04F-A6A9-F9F7F86ECA19}">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u="sng" kern="1200" dirty="0"/>
            <a:t>Dataset used</a:t>
          </a:r>
          <a:r>
            <a:rPr lang="en-IN" sz="2100" kern="1200" dirty="0"/>
            <a:t>: The dataset that has been used for this project is wine quality dataset.</a:t>
          </a:r>
          <a:endParaRPr lang="en-US" sz="2100" kern="1200" dirty="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E98B-E471-714E-854E-4920422886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6528205-A96B-8F46-9ADC-42E3FD5514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529195-1649-944F-9AD4-04B47FC5786F}"/>
              </a:ext>
            </a:extLst>
          </p:cNvPr>
          <p:cNvSpPr>
            <a:spLocks noGrp="1"/>
          </p:cNvSpPr>
          <p:nvPr>
            <p:ph type="dt" sz="half" idx="10"/>
          </p:nvPr>
        </p:nvSpPr>
        <p:spPr/>
        <p:txBody>
          <a:bodyPr/>
          <a:lstStyle/>
          <a:p>
            <a:fld id="{90C81316-D6C2-1E47-B324-4E207B69BE7A}" type="datetimeFigureOut">
              <a:rPr lang="en-US" smtClean="0"/>
              <a:t>1/3/22</a:t>
            </a:fld>
            <a:endParaRPr lang="en-US"/>
          </a:p>
        </p:txBody>
      </p:sp>
      <p:sp>
        <p:nvSpPr>
          <p:cNvPr id="5" name="Footer Placeholder 4">
            <a:extLst>
              <a:ext uri="{FF2B5EF4-FFF2-40B4-BE49-F238E27FC236}">
                <a16:creationId xmlns:a16="http://schemas.microsoft.com/office/drawing/2014/main" id="{B6BC0DEB-86D8-EF4E-8CC7-84415A3CD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0FA03-A9DB-E34D-B4B8-8742F680A832}"/>
              </a:ext>
            </a:extLst>
          </p:cNvPr>
          <p:cNvSpPr>
            <a:spLocks noGrp="1"/>
          </p:cNvSpPr>
          <p:nvPr>
            <p:ph type="sldNum" sz="quarter" idx="12"/>
          </p:nvPr>
        </p:nvSpPr>
        <p:spPr/>
        <p:txBody>
          <a:bodyPr/>
          <a:lstStyle/>
          <a:p>
            <a:fld id="{4496538C-D5A3-F34F-96A5-8CA07EB1AA6D}" type="slidenum">
              <a:rPr lang="en-US" smtClean="0"/>
              <a:t>‹#›</a:t>
            </a:fld>
            <a:endParaRPr lang="en-US"/>
          </a:p>
        </p:txBody>
      </p:sp>
    </p:spTree>
    <p:extLst>
      <p:ext uri="{BB962C8B-B14F-4D97-AF65-F5344CB8AC3E}">
        <p14:creationId xmlns:p14="http://schemas.microsoft.com/office/powerpoint/2010/main" val="39424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CBCA-F3DB-6641-9DAE-E1253201212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0F417F5-5C48-8247-8D27-1EB102AB8E9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3649F5-8413-2A40-9C52-EFA3BB48B989}"/>
              </a:ext>
            </a:extLst>
          </p:cNvPr>
          <p:cNvSpPr>
            <a:spLocks noGrp="1"/>
          </p:cNvSpPr>
          <p:nvPr>
            <p:ph type="dt" sz="half" idx="10"/>
          </p:nvPr>
        </p:nvSpPr>
        <p:spPr/>
        <p:txBody>
          <a:bodyPr/>
          <a:lstStyle/>
          <a:p>
            <a:fld id="{90C81316-D6C2-1E47-B324-4E207B69BE7A}" type="datetimeFigureOut">
              <a:rPr lang="en-US" smtClean="0"/>
              <a:t>1/3/22</a:t>
            </a:fld>
            <a:endParaRPr lang="en-US"/>
          </a:p>
        </p:txBody>
      </p:sp>
      <p:sp>
        <p:nvSpPr>
          <p:cNvPr id="5" name="Footer Placeholder 4">
            <a:extLst>
              <a:ext uri="{FF2B5EF4-FFF2-40B4-BE49-F238E27FC236}">
                <a16:creationId xmlns:a16="http://schemas.microsoft.com/office/drawing/2014/main" id="{D88B8C92-359F-8443-8508-EFC7A4A09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1A145-EF34-FC4C-8975-E3A7755944E8}"/>
              </a:ext>
            </a:extLst>
          </p:cNvPr>
          <p:cNvSpPr>
            <a:spLocks noGrp="1"/>
          </p:cNvSpPr>
          <p:nvPr>
            <p:ph type="sldNum" sz="quarter" idx="12"/>
          </p:nvPr>
        </p:nvSpPr>
        <p:spPr/>
        <p:txBody>
          <a:bodyPr/>
          <a:lstStyle/>
          <a:p>
            <a:fld id="{4496538C-D5A3-F34F-96A5-8CA07EB1AA6D}" type="slidenum">
              <a:rPr lang="en-US" smtClean="0"/>
              <a:t>‹#›</a:t>
            </a:fld>
            <a:endParaRPr lang="en-US"/>
          </a:p>
        </p:txBody>
      </p:sp>
    </p:spTree>
    <p:extLst>
      <p:ext uri="{BB962C8B-B14F-4D97-AF65-F5344CB8AC3E}">
        <p14:creationId xmlns:p14="http://schemas.microsoft.com/office/powerpoint/2010/main" val="273984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D082B1-2E67-5641-B9C8-20A0A4326B4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9A4E98-7977-284F-A7C0-9329CCC9D4E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CF3367-1225-2B46-9D33-E4385BA47C49}"/>
              </a:ext>
            </a:extLst>
          </p:cNvPr>
          <p:cNvSpPr>
            <a:spLocks noGrp="1"/>
          </p:cNvSpPr>
          <p:nvPr>
            <p:ph type="dt" sz="half" idx="10"/>
          </p:nvPr>
        </p:nvSpPr>
        <p:spPr/>
        <p:txBody>
          <a:bodyPr/>
          <a:lstStyle/>
          <a:p>
            <a:fld id="{90C81316-D6C2-1E47-B324-4E207B69BE7A}" type="datetimeFigureOut">
              <a:rPr lang="en-US" smtClean="0"/>
              <a:t>1/3/22</a:t>
            </a:fld>
            <a:endParaRPr lang="en-US"/>
          </a:p>
        </p:txBody>
      </p:sp>
      <p:sp>
        <p:nvSpPr>
          <p:cNvPr id="5" name="Footer Placeholder 4">
            <a:extLst>
              <a:ext uri="{FF2B5EF4-FFF2-40B4-BE49-F238E27FC236}">
                <a16:creationId xmlns:a16="http://schemas.microsoft.com/office/drawing/2014/main" id="{1EC6F343-FE4D-B649-8D60-3426ABA29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C11F0-20C1-104F-95AB-ED381C3AC74A}"/>
              </a:ext>
            </a:extLst>
          </p:cNvPr>
          <p:cNvSpPr>
            <a:spLocks noGrp="1"/>
          </p:cNvSpPr>
          <p:nvPr>
            <p:ph type="sldNum" sz="quarter" idx="12"/>
          </p:nvPr>
        </p:nvSpPr>
        <p:spPr/>
        <p:txBody>
          <a:bodyPr/>
          <a:lstStyle/>
          <a:p>
            <a:fld id="{4496538C-D5A3-F34F-96A5-8CA07EB1AA6D}" type="slidenum">
              <a:rPr lang="en-US" smtClean="0"/>
              <a:t>‹#›</a:t>
            </a:fld>
            <a:endParaRPr lang="en-US"/>
          </a:p>
        </p:txBody>
      </p:sp>
    </p:spTree>
    <p:extLst>
      <p:ext uri="{BB962C8B-B14F-4D97-AF65-F5344CB8AC3E}">
        <p14:creationId xmlns:p14="http://schemas.microsoft.com/office/powerpoint/2010/main" val="151580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8B77-D5B8-AE40-B0DB-86643E0B22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1FAD25-1AC0-DB40-BF3A-0F4503D4D8C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04EBC4-6E72-994E-A8C8-3757930439FD}"/>
              </a:ext>
            </a:extLst>
          </p:cNvPr>
          <p:cNvSpPr>
            <a:spLocks noGrp="1"/>
          </p:cNvSpPr>
          <p:nvPr>
            <p:ph type="dt" sz="half" idx="10"/>
          </p:nvPr>
        </p:nvSpPr>
        <p:spPr/>
        <p:txBody>
          <a:bodyPr/>
          <a:lstStyle/>
          <a:p>
            <a:fld id="{90C81316-D6C2-1E47-B324-4E207B69BE7A}" type="datetimeFigureOut">
              <a:rPr lang="en-US" smtClean="0"/>
              <a:t>1/3/22</a:t>
            </a:fld>
            <a:endParaRPr lang="en-US"/>
          </a:p>
        </p:txBody>
      </p:sp>
      <p:sp>
        <p:nvSpPr>
          <p:cNvPr id="5" name="Footer Placeholder 4">
            <a:extLst>
              <a:ext uri="{FF2B5EF4-FFF2-40B4-BE49-F238E27FC236}">
                <a16:creationId xmlns:a16="http://schemas.microsoft.com/office/drawing/2014/main" id="{428311C2-ACD4-C04F-B194-670693614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9DC26-1E9A-7F40-80F3-61B1579614A1}"/>
              </a:ext>
            </a:extLst>
          </p:cNvPr>
          <p:cNvSpPr>
            <a:spLocks noGrp="1"/>
          </p:cNvSpPr>
          <p:nvPr>
            <p:ph type="sldNum" sz="quarter" idx="12"/>
          </p:nvPr>
        </p:nvSpPr>
        <p:spPr/>
        <p:txBody>
          <a:bodyPr/>
          <a:lstStyle/>
          <a:p>
            <a:fld id="{4496538C-D5A3-F34F-96A5-8CA07EB1AA6D}" type="slidenum">
              <a:rPr lang="en-US" smtClean="0"/>
              <a:t>‹#›</a:t>
            </a:fld>
            <a:endParaRPr lang="en-US"/>
          </a:p>
        </p:txBody>
      </p:sp>
    </p:spTree>
    <p:extLst>
      <p:ext uri="{BB962C8B-B14F-4D97-AF65-F5344CB8AC3E}">
        <p14:creationId xmlns:p14="http://schemas.microsoft.com/office/powerpoint/2010/main" val="54631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B3C8-1BA8-524B-BF73-B7A53ACD9C5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0CD21A1-C604-9945-A76B-E09A5B2CAD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96BF93-D93B-5848-B7B5-68157682A891}"/>
              </a:ext>
            </a:extLst>
          </p:cNvPr>
          <p:cNvSpPr>
            <a:spLocks noGrp="1"/>
          </p:cNvSpPr>
          <p:nvPr>
            <p:ph type="dt" sz="half" idx="10"/>
          </p:nvPr>
        </p:nvSpPr>
        <p:spPr/>
        <p:txBody>
          <a:bodyPr/>
          <a:lstStyle/>
          <a:p>
            <a:fld id="{90C81316-D6C2-1E47-B324-4E207B69BE7A}" type="datetimeFigureOut">
              <a:rPr lang="en-US" smtClean="0"/>
              <a:t>1/3/22</a:t>
            </a:fld>
            <a:endParaRPr lang="en-US"/>
          </a:p>
        </p:txBody>
      </p:sp>
      <p:sp>
        <p:nvSpPr>
          <p:cNvPr id="5" name="Footer Placeholder 4">
            <a:extLst>
              <a:ext uri="{FF2B5EF4-FFF2-40B4-BE49-F238E27FC236}">
                <a16:creationId xmlns:a16="http://schemas.microsoft.com/office/drawing/2014/main" id="{AA608D46-FE1F-8E49-AC82-FE3FC1B27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1FCCE-CEB5-024E-8778-190ABD560A07}"/>
              </a:ext>
            </a:extLst>
          </p:cNvPr>
          <p:cNvSpPr>
            <a:spLocks noGrp="1"/>
          </p:cNvSpPr>
          <p:nvPr>
            <p:ph type="sldNum" sz="quarter" idx="12"/>
          </p:nvPr>
        </p:nvSpPr>
        <p:spPr/>
        <p:txBody>
          <a:bodyPr/>
          <a:lstStyle/>
          <a:p>
            <a:fld id="{4496538C-D5A3-F34F-96A5-8CA07EB1AA6D}" type="slidenum">
              <a:rPr lang="en-US" smtClean="0"/>
              <a:t>‹#›</a:t>
            </a:fld>
            <a:endParaRPr lang="en-US"/>
          </a:p>
        </p:txBody>
      </p:sp>
    </p:spTree>
    <p:extLst>
      <p:ext uri="{BB962C8B-B14F-4D97-AF65-F5344CB8AC3E}">
        <p14:creationId xmlns:p14="http://schemas.microsoft.com/office/powerpoint/2010/main" val="401266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80BA-0FF0-FA4C-B60A-34BBF6619C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C57D6A-3769-364B-9D6C-44420CEAD4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F1C453-27E8-054D-81BA-126465F7348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DB7ADC-9C3F-AD4B-A092-20CD791538E4}"/>
              </a:ext>
            </a:extLst>
          </p:cNvPr>
          <p:cNvSpPr>
            <a:spLocks noGrp="1"/>
          </p:cNvSpPr>
          <p:nvPr>
            <p:ph type="dt" sz="half" idx="10"/>
          </p:nvPr>
        </p:nvSpPr>
        <p:spPr/>
        <p:txBody>
          <a:bodyPr/>
          <a:lstStyle/>
          <a:p>
            <a:fld id="{90C81316-D6C2-1E47-B324-4E207B69BE7A}" type="datetimeFigureOut">
              <a:rPr lang="en-US" smtClean="0"/>
              <a:t>1/3/22</a:t>
            </a:fld>
            <a:endParaRPr lang="en-US"/>
          </a:p>
        </p:txBody>
      </p:sp>
      <p:sp>
        <p:nvSpPr>
          <p:cNvPr id="6" name="Footer Placeholder 5">
            <a:extLst>
              <a:ext uri="{FF2B5EF4-FFF2-40B4-BE49-F238E27FC236}">
                <a16:creationId xmlns:a16="http://schemas.microsoft.com/office/drawing/2014/main" id="{4C8792FE-F765-654C-9290-649F580DA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7036F-0CF2-7944-A672-D0A9BC93CE53}"/>
              </a:ext>
            </a:extLst>
          </p:cNvPr>
          <p:cNvSpPr>
            <a:spLocks noGrp="1"/>
          </p:cNvSpPr>
          <p:nvPr>
            <p:ph type="sldNum" sz="quarter" idx="12"/>
          </p:nvPr>
        </p:nvSpPr>
        <p:spPr/>
        <p:txBody>
          <a:bodyPr/>
          <a:lstStyle/>
          <a:p>
            <a:fld id="{4496538C-D5A3-F34F-96A5-8CA07EB1AA6D}" type="slidenum">
              <a:rPr lang="en-US" smtClean="0"/>
              <a:t>‹#›</a:t>
            </a:fld>
            <a:endParaRPr lang="en-US"/>
          </a:p>
        </p:txBody>
      </p:sp>
    </p:spTree>
    <p:extLst>
      <p:ext uri="{BB962C8B-B14F-4D97-AF65-F5344CB8AC3E}">
        <p14:creationId xmlns:p14="http://schemas.microsoft.com/office/powerpoint/2010/main" val="324968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489F-6E5E-994F-917E-E5C03D5A354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838FC24-97A5-5848-9BD4-FA295FA77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6BA59AF-3AB4-C346-9B1F-9077F619B3F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FB3D8D7-4334-0141-B289-1C64DA33A2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2DB6700-A212-5141-A773-82B0D8AFD5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CF6F06E-3300-874A-994B-6D3DCBD2CEF7}"/>
              </a:ext>
            </a:extLst>
          </p:cNvPr>
          <p:cNvSpPr>
            <a:spLocks noGrp="1"/>
          </p:cNvSpPr>
          <p:nvPr>
            <p:ph type="dt" sz="half" idx="10"/>
          </p:nvPr>
        </p:nvSpPr>
        <p:spPr/>
        <p:txBody>
          <a:bodyPr/>
          <a:lstStyle/>
          <a:p>
            <a:fld id="{90C81316-D6C2-1E47-B324-4E207B69BE7A}" type="datetimeFigureOut">
              <a:rPr lang="en-US" smtClean="0"/>
              <a:t>1/3/22</a:t>
            </a:fld>
            <a:endParaRPr lang="en-US"/>
          </a:p>
        </p:txBody>
      </p:sp>
      <p:sp>
        <p:nvSpPr>
          <p:cNvPr id="8" name="Footer Placeholder 7">
            <a:extLst>
              <a:ext uri="{FF2B5EF4-FFF2-40B4-BE49-F238E27FC236}">
                <a16:creationId xmlns:a16="http://schemas.microsoft.com/office/drawing/2014/main" id="{6B380D1B-3CD0-524F-8025-B975FDF152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59AF78-00DA-0A40-A154-40104A5607D1}"/>
              </a:ext>
            </a:extLst>
          </p:cNvPr>
          <p:cNvSpPr>
            <a:spLocks noGrp="1"/>
          </p:cNvSpPr>
          <p:nvPr>
            <p:ph type="sldNum" sz="quarter" idx="12"/>
          </p:nvPr>
        </p:nvSpPr>
        <p:spPr/>
        <p:txBody>
          <a:bodyPr/>
          <a:lstStyle/>
          <a:p>
            <a:fld id="{4496538C-D5A3-F34F-96A5-8CA07EB1AA6D}" type="slidenum">
              <a:rPr lang="en-US" smtClean="0"/>
              <a:t>‹#›</a:t>
            </a:fld>
            <a:endParaRPr lang="en-US"/>
          </a:p>
        </p:txBody>
      </p:sp>
    </p:spTree>
    <p:extLst>
      <p:ext uri="{BB962C8B-B14F-4D97-AF65-F5344CB8AC3E}">
        <p14:creationId xmlns:p14="http://schemas.microsoft.com/office/powerpoint/2010/main" val="182038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F1D8-4FDD-4946-8BE1-6430C26FD49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2C776DC-C771-7642-835F-8137F26CACD0}"/>
              </a:ext>
            </a:extLst>
          </p:cNvPr>
          <p:cNvSpPr>
            <a:spLocks noGrp="1"/>
          </p:cNvSpPr>
          <p:nvPr>
            <p:ph type="dt" sz="half" idx="10"/>
          </p:nvPr>
        </p:nvSpPr>
        <p:spPr/>
        <p:txBody>
          <a:bodyPr/>
          <a:lstStyle/>
          <a:p>
            <a:fld id="{90C81316-D6C2-1E47-B324-4E207B69BE7A}" type="datetimeFigureOut">
              <a:rPr lang="en-US" smtClean="0"/>
              <a:t>1/3/22</a:t>
            </a:fld>
            <a:endParaRPr lang="en-US"/>
          </a:p>
        </p:txBody>
      </p:sp>
      <p:sp>
        <p:nvSpPr>
          <p:cNvPr id="4" name="Footer Placeholder 3">
            <a:extLst>
              <a:ext uri="{FF2B5EF4-FFF2-40B4-BE49-F238E27FC236}">
                <a16:creationId xmlns:a16="http://schemas.microsoft.com/office/drawing/2014/main" id="{99410C0C-BE77-844F-A7B3-D60A24834E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9911B9-6A53-4049-8B03-DBF74CF8C2FE}"/>
              </a:ext>
            </a:extLst>
          </p:cNvPr>
          <p:cNvSpPr>
            <a:spLocks noGrp="1"/>
          </p:cNvSpPr>
          <p:nvPr>
            <p:ph type="sldNum" sz="quarter" idx="12"/>
          </p:nvPr>
        </p:nvSpPr>
        <p:spPr/>
        <p:txBody>
          <a:bodyPr/>
          <a:lstStyle/>
          <a:p>
            <a:fld id="{4496538C-D5A3-F34F-96A5-8CA07EB1AA6D}" type="slidenum">
              <a:rPr lang="en-US" smtClean="0"/>
              <a:t>‹#›</a:t>
            </a:fld>
            <a:endParaRPr lang="en-US"/>
          </a:p>
        </p:txBody>
      </p:sp>
    </p:spTree>
    <p:extLst>
      <p:ext uri="{BB962C8B-B14F-4D97-AF65-F5344CB8AC3E}">
        <p14:creationId xmlns:p14="http://schemas.microsoft.com/office/powerpoint/2010/main" val="17758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DBDEA-3F0A-BA4E-92F3-EBA53DFEC1D7}"/>
              </a:ext>
            </a:extLst>
          </p:cNvPr>
          <p:cNvSpPr>
            <a:spLocks noGrp="1"/>
          </p:cNvSpPr>
          <p:nvPr>
            <p:ph type="dt" sz="half" idx="10"/>
          </p:nvPr>
        </p:nvSpPr>
        <p:spPr/>
        <p:txBody>
          <a:bodyPr/>
          <a:lstStyle/>
          <a:p>
            <a:fld id="{90C81316-D6C2-1E47-B324-4E207B69BE7A}" type="datetimeFigureOut">
              <a:rPr lang="en-US" smtClean="0"/>
              <a:t>1/3/22</a:t>
            </a:fld>
            <a:endParaRPr lang="en-US"/>
          </a:p>
        </p:txBody>
      </p:sp>
      <p:sp>
        <p:nvSpPr>
          <p:cNvPr id="3" name="Footer Placeholder 2">
            <a:extLst>
              <a:ext uri="{FF2B5EF4-FFF2-40B4-BE49-F238E27FC236}">
                <a16:creationId xmlns:a16="http://schemas.microsoft.com/office/drawing/2014/main" id="{E6F4FCEC-83C8-9F4C-868E-A2818A92A1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FAE485-F14A-5245-95BB-53B8CC4ABECD}"/>
              </a:ext>
            </a:extLst>
          </p:cNvPr>
          <p:cNvSpPr>
            <a:spLocks noGrp="1"/>
          </p:cNvSpPr>
          <p:nvPr>
            <p:ph type="sldNum" sz="quarter" idx="12"/>
          </p:nvPr>
        </p:nvSpPr>
        <p:spPr/>
        <p:txBody>
          <a:bodyPr/>
          <a:lstStyle/>
          <a:p>
            <a:fld id="{4496538C-D5A3-F34F-96A5-8CA07EB1AA6D}" type="slidenum">
              <a:rPr lang="en-US" smtClean="0"/>
              <a:t>‹#›</a:t>
            </a:fld>
            <a:endParaRPr lang="en-US"/>
          </a:p>
        </p:txBody>
      </p:sp>
    </p:spTree>
    <p:extLst>
      <p:ext uri="{BB962C8B-B14F-4D97-AF65-F5344CB8AC3E}">
        <p14:creationId xmlns:p14="http://schemas.microsoft.com/office/powerpoint/2010/main" val="398117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4ABA-0C0C-9D43-A803-511A4A79FB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EB932CF-2198-8E46-862A-B4C608EF2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3CFA487-EDF0-854E-8B5B-08914B575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986D9D-FADA-5347-A920-8E6A88FA0478}"/>
              </a:ext>
            </a:extLst>
          </p:cNvPr>
          <p:cNvSpPr>
            <a:spLocks noGrp="1"/>
          </p:cNvSpPr>
          <p:nvPr>
            <p:ph type="dt" sz="half" idx="10"/>
          </p:nvPr>
        </p:nvSpPr>
        <p:spPr/>
        <p:txBody>
          <a:bodyPr/>
          <a:lstStyle/>
          <a:p>
            <a:fld id="{90C81316-D6C2-1E47-B324-4E207B69BE7A}" type="datetimeFigureOut">
              <a:rPr lang="en-US" smtClean="0"/>
              <a:t>1/3/22</a:t>
            </a:fld>
            <a:endParaRPr lang="en-US"/>
          </a:p>
        </p:txBody>
      </p:sp>
      <p:sp>
        <p:nvSpPr>
          <p:cNvPr id="6" name="Footer Placeholder 5">
            <a:extLst>
              <a:ext uri="{FF2B5EF4-FFF2-40B4-BE49-F238E27FC236}">
                <a16:creationId xmlns:a16="http://schemas.microsoft.com/office/drawing/2014/main" id="{4EC7BCF6-B126-5343-ADBB-9B0F276F4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8C8D7-A044-6D45-9E3E-2CFCD18F4E6F}"/>
              </a:ext>
            </a:extLst>
          </p:cNvPr>
          <p:cNvSpPr>
            <a:spLocks noGrp="1"/>
          </p:cNvSpPr>
          <p:nvPr>
            <p:ph type="sldNum" sz="quarter" idx="12"/>
          </p:nvPr>
        </p:nvSpPr>
        <p:spPr/>
        <p:txBody>
          <a:bodyPr/>
          <a:lstStyle/>
          <a:p>
            <a:fld id="{4496538C-D5A3-F34F-96A5-8CA07EB1AA6D}" type="slidenum">
              <a:rPr lang="en-US" smtClean="0"/>
              <a:t>‹#›</a:t>
            </a:fld>
            <a:endParaRPr lang="en-US"/>
          </a:p>
        </p:txBody>
      </p:sp>
    </p:spTree>
    <p:extLst>
      <p:ext uri="{BB962C8B-B14F-4D97-AF65-F5344CB8AC3E}">
        <p14:creationId xmlns:p14="http://schemas.microsoft.com/office/powerpoint/2010/main" val="273442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1D51-9006-7644-ACBD-D2C9F46F52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901D16F-451E-4F4C-A4D5-BF0F54CDA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56B538-15ED-F54B-95CE-D58CAF2AB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7C1034-13B4-9E49-97CC-4E472E2067FD}"/>
              </a:ext>
            </a:extLst>
          </p:cNvPr>
          <p:cNvSpPr>
            <a:spLocks noGrp="1"/>
          </p:cNvSpPr>
          <p:nvPr>
            <p:ph type="dt" sz="half" idx="10"/>
          </p:nvPr>
        </p:nvSpPr>
        <p:spPr/>
        <p:txBody>
          <a:bodyPr/>
          <a:lstStyle/>
          <a:p>
            <a:fld id="{90C81316-D6C2-1E47-B324-4E207B69BE7A}" type="datetimeFigureOut">
              <a:rPr lang="en-US" smtClean="0"/>
              <a:t>1/3/22</a:t>
            </a:fld>
            <a:endParaRPr lang="en-US"/>
          </a:p>
        </p:txBody>
      </p:sp>
      <p:sp>
        <p:nvSpPr>
          <p:cNvPr id="6" name="Footer Placeholder 5">
            <a:extLst>
              <a:ext uri="{FF2B5EF4-FFF2-40B4-BE49-F238E27FC236}">
                <a16:creationId xmlns:a16="http://schemas.microsoft.com/office/drawing/2014/main" id="{0ACA8B46-A282-A04B-83B9-377661F6C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AD087-6FA4-0046-85DF-EA616856324D}"/>
              </a:ext>
            </a:extLst>
          </p:cNvPr>
          <p:cNvSpPr>
            <a:spLocks noGrp="1"/>
          </p:cNvSpPr>
          <p:nvPr>
            <p:ph type="sldNum" sz="quarter" idx="12"/>
          </p:nvPr>
        </p:nvSpPr>
        <p:spPr/>
        <p:txBody>
          <a:bodyPr/>
          <a:lstStyle/>
          <a:p>
            <a:fld id="{4496538C-D5A3-F34F-96A5-8CA07EB1AA6D}" type="slidenum">
              <a:rPr lang="en-US" smtClean="0"/>
              <a:t>‹#›</a:t>
            </a:fld>
            <a:endParaRPr lang="en-US"/>
          </a:p>
        </p:txBody>
      </p:sp>
    </p:spTree>
    <p:extLst>
      <p:ext uri="{BB962C8B-B14F-4D97-AF65-F5344CB8AC3E}">
        <p14:creationId xmlns:p14="http://schemas.microsoft.com/office/powerpoint/2010/main" val="102950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1C3B6-AFC2-D047-BF40-0212389C6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BF35FE-DB99-B244-8F0D-EAC0B1FDD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DBB098-16B9-3346-A3B2-587DEC07C2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81316-D6C2-1E47-B324-4E207B69BE7A}" type="datetimeFigureOut">
              <a:rPr lang="en-US" smtClean="0"/>
              <a:t>1/3/22</a:t>
            </a:fld>
            <a:endParaRPr lang="en-US"/>
          </a:p>
        </p:txBody>
      </p:sp>
      <p:sp>
        <p:nvSpPr>
          <p:cNvPr id="5" name="Footer Placeholder 4">
            <a:extLst>
              <a:ext uri="{FF2B5EF4-FFF2-40B4-BE49-F238E27FC236}">
                <a16:creationId xmlns:a16="http://schemas.microsoft.com/office/drawing/2014/main" id="{E2ADA8EB-1424-0C4D-9AFD-AF45295665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7D47C3-62A6-5D41-ACBA-C183D49BC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6538C-D5A3-F34F-96A5-8CA07EB1AA6D}" type="slidenum">
              <a:rPr lang="en-US" smtClean="0"/>
              <a:t>‹#›</a:t>
            </a:fld>
            <a:endParaRPr lang="en-US"/>
          </a:p>
        </p:txBody>
      </p:sp>
    </p:spTree>
    <p:extLst>
      <p:ext uri="{BB962C8B-B14F-4D97-AF65-F5344CB8AC3E}">
        <p14:creationId xmlns:p14="http://schemas.microsoft.com/office/powerpoint/2010/main" val="1598404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upgrad.com/blog/most-common-examples-of-data-mi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80BA8-A822-2844-A537-83ACD6F3C536}"/>
              </a:ext>
            </a:extLst>
          </p:cNvPr>
          <p:cNvSpPr>
            <a:spLocks noGrp="1"/>
          </p:cNvSpPr>
          <p:nvPr>
            <p:ph type="ctrTitle"/>
          </p:nvPr>
        </p:nvSpPr>
        <p:spPr>
          <a:xfrm>
            <a:off x="2381534" y="1344304"/>
            <a:ext cx="7451678" cy="2843702"/>
          </a:xfrm>
        </p:spPr>
        <p:txBody>
          <a:bodyPr>
            <a:normAutofit/>
          </a:bodyPr>
          <a:lstStyle/>
          <a:p>
            <a:r>
              <a:rPr lang="en-US" sz="5400">
                <a:solidFill>
                  <a:schemeClr val="bg1"/>
                </a:solidFill>
              </a:rPr>
              <a:t>PBL Project 24</a:t>
            </a:r>
            <a:br>
              <a:rPr lang="en-US" sz="5400">
                <a:solidFill>
                  <a:schemeClr val="bg1"/>
                </a:solidFill>
              </a:rPr>
            </a:br>
            <a:r>
              <a:rPr lang="en-US" sz="5400">
                <a:solidFill>
                  <a:schemeClr val="bg1"/>
                </a:solidFill>
              </a:rPr>
              <a:t>Group-3</a:t>
            </a: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3993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0B915-103A-2643-8026-43A9F449C5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Correlation</a:t>
            </a:r>
          </a:p>
        </p:txBody>
      </p:sp>
      <p:pic>
        <p:nvPicPr>
          <p:cNvPr id="4" name="Content Placeholder 3" descr="Chart&#10;&#10;Description automatically generated">
            <a:extLst>
              <a:ext uri="{FF2B5EF4-FFF2-40B4-BE49-F238E27FC236}">
                <a16:creationId xmlns:a16="http://schemas.microsoft.com/office/drawing/2014/main" id="{64355684-A525-9A4C-9C7E-67B9FD72A139}"/>
              </a:ext>
            </a:extLst>
          </p:cNvPr>
          <p:cNvPicPr>
            <a:picLocks noGrp="1" noChangeAspect="1"/>
          </p:cNvPicPr>
          <p:nvPr>
            <p:ph idx="1"/>
          </p:nvPr>
        </p:nvPicPr>
        <p:blipFill>
          <a:blip r:embed="rId2"/>
          <a:stretch>
            <a:fillRect/>
          </a:stretch>
        </p:blipFill>
        <p:spPr>
          <a:xfrm>
            <a:off x="4852940" y="643466"/>
            <a:ext cx="6629451" cy="5568739"/>
          </a:xfrm>
          <a:prstGeom prst="rect">
            <a:avLst/>
          </a:prstGeom>
        </p:spPr>
      </p:pic>
    </p:spTree>
    <p:extLst>
      <p:ext uri="{BB962C8B-B14F-4D97-AF65-F5344CB8AC3E}">
        <p14:creationId xmlns:p14="http://schemas.microsoft.com/office/powerpoint/2010/main" val="284956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3014B-89B6-514F-836B-B1CAD9F855E8}"/>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3600" kern="1200" dirty="0">
                <a:solidFill>
                  <a:srgbClr val="FFFFFF"/>
                </a:solidFill>
                <a:latin typeface="+mj-lt"/>
                <a:ea typeface="+mj-ea"/>
                <a:cs typeface="+mj-cs"/>
              </a:rPr>
              <a:t>Splitting the dataset and obtaining training and testing score </a:t>
            </a:r>
          </a:p>
        </p:txBody>
      </p:sp>
      <p:pic>
        <p:nvPicPr>
          <p:cNvPr id="4" name="Content Placeholder 3">
            <a:extLst>
              <a:ext uri="{FF2B5EF4-FFF2-40B4-BE49-F238E27FC236}">
                <a16:creationId xmlns:a16="http://schemas.microsoft.com/office/drawing/2014/main" id="{A6981A7B-6DDC-DA42-B6D5-942C04309547}"/>
              </a:ext>
            </a:extLst>
          </p:cNvPr>
          <p:cNvPicPr>
            <a:picLocks noGrp="1" noChangeAspect="1"/>
          </p:cNvPicPr>
          <p:nvPr>
            <p:ph idx="1"/>
          </p:nvPr>
        </p:nvPicPr>
        <p:blipFill>
          <a:blip r:embed="rId2"/>
          <a:stretch>
            <a:fillRect/>
          </a:stretch>
        </p:blipFill>
        <p:spPr>
          <a:xfrm>
            <a:off x="4627757" y="1750741"/>
            <a:ext cx="7248292" cy="2977376"/>
          </a:xfrm>
          <a:prstGeom prst="rect">
            <a:avLst/>
          </a:prstGeom>
        </p:spPr>
      </p:pic>
    </p:spTree>
    <p:extLst>
      <p:ext uri="{BB962C8B-B14F-4D97-AF65-F5344CB8AC3E}">
        <p14:creationId xmlns:p14="http://schemas.microsoft.com/office/powerpoint/2010/main" val="252987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05AD3998-CF72-48F6-90B8-F03F9C98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2706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3086D-269D-3741-8422-8FFECE6CF9E9}"/>
              </a:ext>
            </a:extLst>
          </p:cNvPr>
          <p:cNvSpPr>
            <a:spLocks noGrp="1"/>
          </p:cNvSpPr>
          <p:nvPr>
            <p:ph type="title"/>
          </p:nvPr>
        </p:nvSpPr>
        <p:spPr>
          <a:xfrm>
            <a:off x="626446" y="697613"/>
            <a:ext cx="5294293" cy="2638991"/>
          </a:xfrm>
        </p:spPr>
        <p:txBody>
          <a:bodyPr anchor="ctr">
            <a:normAutofit/>
          </a:bodyPr>
          <a:lstStyle/>
          <a:p>
            <a:r>
              <a:rPr lang="en-US" dirty="0"/>
              <a:t>Predicting the accuracy of the model</a:t>
            </a:r>
          </a:p>
        </p:txBody>
      </p:sp>
      <p:pic>
        <p:nvPicPr>
          <p:cNvPr id="4" name="Content Placeholder 3">
            <a:extLst>
              <a:ext uri="{FF2B5EF4-FFF2-40B4-BE49-F238E27FC236}">
                <a16:creationId xmlns:a16="http://schemas.microsoft.com/office/drawing/2014/main" id="{31BFB697-0A84-AB4A-A097-105AF36F66AC}"/>
              </a:ext>
            </a:extLst>
          </p:cNvPr>
          <p:cNvPicPr>
            <a:picLocks noChangeAspect="1"/>
          </p:cNvPicPr>
          <p:nvPr/>
        </p:nvPicPr>
        <p:blipFill rotWithShape="1">
          <a:blip r:embed="rId2"/>
          <a:srcRect r="59098"/>
          <a:stretch/>
        </p:blipFill>
        <p:spPr>
          <a:xfrm>
            <a:off x="475489" y="3363687"/>
            <a:ext cx="9805936" cy="2675588"/>
          </a:xfrm>
          <a:prstGeom prst="rect">
            <a:avLst/>
          </a:prstGeom>
        </p:spPr>
      </p:pic>
      <p:cxnSp>
        <p:nvCxnSpPr>
          <p:cNvPr id="17" name="Straight Connector 16">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2B7D5BF-766A-4865-A35F-7AF824483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70161"/>
            <a:ext cx="475488" cy="2790226"/>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83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DF2DF7-D6E7-E94A-8E28-6F0C51879EE2}"/>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Thank you</a:t>
            </a:r>
          </a:p>
        </p:txBody>
      </p:sp>
    </p:spTree>
    <p:extLst>
      <p:ext uri="{BB962C8B-B14F-4D97-AF65-F5344CB8AC3E}">
        <p14:creationId xmlns:p14="http://schemas.microsoft.com/office/powerpoint/2010/main" val="27501738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712F4-5375-6940-ADA4-7CA937670CDC}"/>
              </a:ext>
            </a:extLst>
          </p:cNvPr>
          <p:cNvSpPr>
            <a:spLocks noGrp="1"/>
          </p:cNvSpPr>
          <p:nvPr>
            <p:ph type="title"/>
          </p:nvPr>
        </p:nvSpPr>
        <p:spPr>
          <a:xfrm>
            <a:off x="1043631" y="809898"/>
            <a:ext cx="10173010" cy="1554480"/>
          </a:xfrm>
        </p:spPr>
        <p:txBody>
          <a:bodyPr anchor="ctr">
            <a:normAutofit/>
          </a:bodyPr>
          <a:lstStyle/>
          <a:p>
            <a:r>
              <a:rPr lang="en-US" sz="4800"/>
              <a:t>Project Aim</a:t>
            </a: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id="{6A99DB7B-E2E6-43F0-B81B-7B027EE4DC3F}"/>
              </a:ext>
            </a:extLst>
          </p:cNvPr>
          <p:cNvGraphicFramePr>
            <a:graphicFrameLocks noGrp="1"/>
          </p:cNvGraphicFramePr>
          <p:nvPr>
            <p:ph idx="1"/>
            <p:extLst>
              <p:ext uri="{D42A27DB-BD31-4B8C-83A1-F6EECF244321}">
                <p14:modId xmlns:p14="http://schemas.microsoft.com/office/powerpoint/2010/main" val="173704146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924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29DB-D9DF-814C-BF89-2405CECE4B0B}"/>
              </a:ext>
            </a:extLst>
          </p:cNvPr>
          <p:cNvSpPr>
            <a:spLocks noGrp="1"/>
          </p:cNvSpPr>
          <p:nvPr>
            <p:ph type="title"/>
          </p:nvPr>
        </p:nvSpPr>
        <p:spPr>
          <a:xfrm>
            <a:off x="838200" y="18256"/>
            <a:ext cx="10515600" cy="662782"/>
          </a:xfrm>
        </p:spPr>
        <p:txBody>
          <a:bodyPr>
            <a:normAutofit fontScale="90000"/>
          </a:bodyPr>
          <a:lstStyle/>
          <a:p>
            <a:r>
              <a:rPr lang="en-US" dirty="0"/>
              <a:t>Random Forest Classifier</a:t>
            </a:r>
          </a:p>
        </p:txBody>
      </p:sp>
      <p:sp>
        <p:nvSpPr>
          <p:cNvPr id="3" name="Content Placeholder 2">
            <a:extLst>
              <a:ext uri="{FF2B5EF4-FFF2-40B4-BE49-F238E27FC236}">
                <a16:creationId xmlns:a16="http://schemas.microsoft.com/office/drawing/2014/main" id="{C27A1B63-269F-C443-AAF9-551CC117603E}"/>
              </a:ext>
            </a:extLst>
          </p:cNvPr>
          <p:cNvSpPr>
            <a:spLocks noGrp="1"/>
          </p:cNvSpPr>
          <p:nvPr>
            <p:ph idx="1"/>
          </p:nvPr>
        </p:nvSpPr>
        <p:spPr>
          <a:xfrm>
            <a:off x="838200" y="681038"/>
            <a:ext cx="10515600" cy="6158706"/>
          </a:xfrm>
        </p:spPr>
        <p:txBody>
          <a:bodyPr>
            <a:normAutofit/>
          </a:bodyPr>
          <a:lstStyle/>
          <a:p>
            <a:r>
              <a:rPr lang="en-IN" dirty="0"/>
              <a:t>Random Forest is a popular machine learning algorithm which is a supervised learning technique. It can be used for both Classification and Regression problems. It is based on the concept of </a:t>
            </a:r>
            <a:r>
              <a:rPr lang="en-IN" b="1" dirty="0"/>
              <a:t>ensemble learning,</a:t>
            </a:r>
            <a:r>
              <a:rPr lang="en-IN" dirty="0"/>
              <a:t> which is a process of </a:t>
            </a:r>
            <a:r>
              <a:rPr lang="en-IN" i="1" dirty="0"/>
              <a:t>combining multiple classifiers to solve a complex problem and to improve the performance of the model.</a:t>
            </a:r>
          </a:p>
          <a:p>
            <a:r>
              <a:rPr lang="en-IN" dirty="0"/>
              <a:t>As the name suggests, </a:t>
            </a:r>
            <a:r>
              <a:rPr lang="en-IN" b="1" i="1"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r>
              <a:rPr lang="en-IN" b="1"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a:t>Instead of relying on one decision tree, the random forest takes the prediction from each tree and based on the majority votes of predictions, and it predicts the final output.</a:t>
            </a:r>
          </a:p>
          <a:p>
            <a:r>
              <a:rPr lang="en-IN" b="1" dirty="0"/>
              <a:t>The greater number of trees in the forest leads to higher accuracy and prevents the problem of overfitting.</a:t>
            </a:r>
            <a:endParaRPr lang="en-IN" dirty="0"/>
          </a:p>
          <a:p>
            <a:pPr marL="0" indent="0">
              <a:buNone/>
            </a:pPr>
            <a:endParaRPr lang="en-IN" dirty="0"/>
          </a:p>
          <a:p>
            <a:endParaRPr lang="en-US" sz="2400" dirty="0"/>
          </a:p>
        </p:txBody>
      </p:sp>
    </p:spTree>
    <p:extLst>
      <p:ext uri="{BB962C8B-B14F-4D97-AF65-F5344CB8AC3E}">
        <p14:creationId xmlns:p14="http://schemas.microsoft.com/office/powerpoint/2010/main" val="136550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andom Forest Algorithm">
            <a:extLst>
              <a:ext uri="{FF2B5EF4-FFF2-40B4-BE49-F238E27FC236}">
                <a16:creationId xmlns:a16="http://schemas.microsoft.com/office/drawing/2014/main" id="{8B9E9E7C-2003-3346-9E5F-3E92FEF88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889000"/>
            <a:ext cx="76200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62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Graphical user interface, text, application&#10;&#10;Description automatically generated">
            <a:extLst>
              <a:ext uri="{FF2B5EF4-FFF2-40B4-BE49-F238E27FC236}">
                <a16:creationId xmlns:a16="http://schemas.microsoft.com/office/drawing/2014/main" id="{4E4B2746-DFA3-144A-960B-72939A1FCB68}"/>
              </a:ext>
            </a:extLst>
          </p:cNvPr>
          <p:cNvPicPr>
            <a:picLocks noGrp="1" noChangeAspect="1"/>
          </p:cNvPicPr>
          <p:nvPr>
            <p:ph idx="1"/>
          </p:nvPr>
        </p:nvPicPr>
        <p:blipFill>
          <a:blip r:embed="rId2"/>
          <a:stretch>
            <a:fillRect/>
          </a:stretch>
        </p:blipFill>
        <p:spPr>
          <a:xfrm>
            <a:off x="3297360" y="491125"/>
            <a:ext cx="8894640" cy="2709275"/>
          </a:xfrm>
          <a:prstGeom prst="rect">
            <a:avLst/>
          </a:prstGeom>
        </p:spPr>
      </p:pic>
      <p:pic>
        <p:nvPicPr>
          <p:cNvPr id="5" name="Picture 4" descr="Table&#10;&#10;Description automatically generated">
            <a:extLst>
              <a:ext uri="{FF2B5EF4-FFF2-40B4-BE49-F238E27FC236}">
                <a16:creationId xmlns:a16="http://schemas.microsoft.com/office/drawing/2014/main" id="{62017BDB-8FD0-9647-86AB-D444E25BA355}"/>
              </a:ext>
            </a:extLst>
          </p:cNvPr>
          <p:cNvPicPr>
            <a:picLocks noChangeAspect="1"/>
          </p:cNvPicPr>
          <p:nvPr/>
        </p:nvPicPr>
        <p:blipFill>
          <a:blip r:embed="rId3"/>
          <a:stretch>
            <a:fillRect/>
          </a:stretch>
        </p:blipFill>
        <p:spPr>
          <a:xfrm>
            <a:off x="3665899" y="3287600"/>
            <a:ext cx="8444585" cy="3336483"/>
          </a:xfrm>
          <a:prstGeom prst="rect">
            <a:avLst/>
          </a:prstGeom>
        </p:spPr>
      </p:pic>
      <p:sp>
        <p:nvSpPr>
          <p:cNvPr id="2" name="Title 1">
            <a:extLst>
              <a:ext uri="{FF2B5EF4-FFF2-40B4-BE49-F238E27FC236}">
                <a16:creationId xmlns:a16="http://schemas.microsoft.com/office/drawing/2014/main" id="{153334EB-F742-AA44-ACAD-10C0952D541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Importing Libraries and Dataset</a:t>
            </a:r>
          </a:p>
        </p:txBody>
      </p:sp>
    </p:spTree>
    <p:extLst>
      <p:ext uri="{BB962C8B-B14F-4D97-AF65-F5344CB8AC3E}">
        <p14:creationId xmlns:p14="http://schemas.microsoft.com/office/powerpoint/2010/main" val="287444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02339-4BAF-D54C-8942-D3B5D96C7392}"/>
              </a:ext>
            </a:extLst>
          </p:cNvPr>
          <p:cNvSpPr>
            <a:spLocks noGrp="1"/>
          </p:cNvSpPr>
          <p:nvPr>
            <p:ph type="title"/>
          </p:nvPr>
        </p:nvSpPr>
        <p:spPr>
          <a:xfrm>
            <a:off x="686834" y="1153572"/>
            <a:ext cx="3200400" cy="4461163"/>
          </a:xfrm>
        </p:spPr>
        <p:txBody>
          <a:bodyPr>
            <a:normAutofit/>
          </a:bodyPr>
          <a:lstStyle/>
          <a:p>
            <a:r>
              <a:rPr lang="en-US" sz="4100" dirty="0">
                <a:solidFill>
                  <a:srgbClr val="FFFFFF"/>
                </a:solidFill>
              </a:rPr>
              <a:t>Preprocessing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FDAAFC-BD55-7340-AAF8-30306BCA73F6}"/>
              </a:ext>
            </a:extLst>
          </p:cNvPr>
          <p:cNvSpPr>
            <a:spLocks noGrp="1"/>
          </p:cNvSpPr>
          <p:nvPr>
            <p:ph idx="1"/>
          </p:nvPr>
        </p:nvSpPr>
        <p:spPr>
          <a:xfrm>
            <a:off x="4447308" y="591344"/>
            <a:ext cx="6906491" cy="5585619"/>
          </a:xfrm>
        </p:spPr>
        <p:txBody>
          <a:bodyPr anchor="ctr">
            <a:normAutofit/>
          </a:bodyPr>
          <a:lstStyle/>
          <a:p>
            <a:r>
              <a:rPr lang="en-IN" sz="2400" dirty="0"/>
              <a:t>Data preprocessing is a crucial step that helps to enhance the quality of data to extract meaningful insights from the data. Data preprocessing refers to the technique of preparing (cleaning and organizing) the raw data to make it suitable for a building and training models. In simple words, data preprocessing is a </a:t>
            </a:r>
            <a:r>
              <a:rPr lang="en-IN" sz="2400" dirty="0">
                <a:hlinkClick r:id="rId2"/>
              </a:rPr>
              <a:t>data mining technique</a:t>
            </a:r>
            <a:r>
              <a:rPr lang="en-IN" sz="2400" dirty="0"/>
              <a:t> that transforms raw data into an understandable and readable format. </a:t>
            </a:r>
          </a:p>
          <a:p>
            <a:r>
              <a:rPr lang="en-US" sz="2400" dirty="0"/>
              <a:t>df.head()</a:t>
            </a:r>
          </a:p>
          <a:p>
            <a:r>
              <a:rPr lang="en-US" sz="2400" dirty="0"/>
              <a:t>df.info()</a:t>
            </a:r>
          </a:p>
          <a:p>
            <a:r>
              <a:rPr lang="en-US" sz="2400" dirty="0"/>
              <a:t>df.describe()</a:t>
            </a:r>
          </a:p>
          <a:p>
            <a:r>
              <a:rPr lang="en-US" sz="2400" dirty="0"/>
              <a:t>df.isnull().sum()</a:t>
            </a:r>
          </a:p>
        </p:txBody>
      </p:sp>
    </p:spTree>
    <p:extLst>
      <p:ext uri="{BB962C8B-B14F-4D97-AF65-F5344CB8AC3E}">
        <p14:creationId xmlns:p14="http://schemas.microsoft.com/office/powerpoint/2010/main" val="400723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lowchart: Document 2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5C384-91D9-424C-9721-D6BD3A7CCCE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Data Visualization: Histogram</a:t>
            </a:r>
          </a:p>
        </p:txBody>
      </p:sp>
      <p:pic>
        <p:nvPicPr>
          <p:cNvPr id="7" name="Content Placeholder 6" descr="Chart, box and whisker chart&#10;&#10;Description automatically generated">
            <a:extLst>
              <a:ext uri="{FF2B5EF4-FFF2-40B4-BE49-F238E27FC236}">
                <a16:creationId xmlns:a16="http://schemas.microsoft.com/office/drawing/2014/main" id="{95E98C3E-D821-EC42-A116-51C9A9169F10}"/>
              </a:ext>
            </a:extLst>
          </p:cNvPr>
          <p:cNvPicPr>
            <a:picLocks noChangeAspect="1"/>
          </p:cNvPicPr>
          <p:nvPr/>
        </p:nvPicPr>
        <p:blipFill rotWithShape="1">
          <a:blip r:embed="rId2"/>
          <a:srcRect t="6939" r="2" b="2"/>
          <a:stretch/>
        </p:blipFill>
        <p:spPr>
          <a:xfrm>
            <a:off x="5004197" y="640080"/>
            <a:ext cx="5755008" cy="5578816"/>
          </a:xfrm>
          <a:prstGeom prst="rect">
            <a:avLst/>
          </a:prstGeom>
        </p:spPr>
      </p:pic>
    </p:spTree>
    <p:extLst>
      <p:ext uri="{BB962C8B-B14F-4D97-AF65-F5344CB8AC3E}">
        <p14:creationId xmlns:p14="http://schemas.microsoft.com/office/powerpoint/2010/main" val="392304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16CCB-B8C5-9D47-B2A4-F2564CB9C80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Bar Graph</a:t>
            </a:r>
          </a:p>
        </p:txBody>
      </p:sp>
      <p:pic>
        <p:nvPicPr>
          <p:cNvPr id="4" name="Content Placeholder 3" descr="Chart, bar chart&#10;&#10;Description automatically generated">
            <a:extLst>
              <a:ext uri="{FF2B5EF4-FFF2-40B4-BE49-F238E27FC236}">
                <a16:creationId xmlns:a16="http://schemas.microsoft.com/office/drawing/2014/main" id="{46AB3C81-708A-8845-89CD-1CC8935BA9F0}"/>
              </a:ext>
            </a:extLst>
          </p:cNvPr>
          <p:cNvPicPr>
            <a:picLocks noGrp="1" noChangeAspect="1"/>
          </p:cNvPicPr>
          <p:nvPr>
            <p:ph idx="1"/>
          </p:nvPr>
        </p:nvPicPr>
        <p:blipFill>
          <a:blip r:embed="rId2"/>
          <a:stretch>
            <a:fillRect/>
          </a:stretch>
        </p:blipFill>
        <p:spPr>
          <a:xfrm>
            <a:off x="4207933" y="1546682"/>
            <a:ext cx="7347537" cy="3765612"/>
          </a:xfrm>
          <a:prstGeom prst="rect">
            <a:avLst/>
          </a:prstGeom>
        </p:spPr>
      </p:pic>
    </p:spTree>
    <p:extLst>
      <p:ext uri="{BB962C8B-B14F-4D97-AF65-F5344CB8AC3E}">
        <p14:creationId xmlns:p14="http://schemas.microsoft.com/office/powerpoint/2010/main" val="132818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2592C-A6CE-C048-88CF-2F51B7C52462}"/>
              </a:ext>
            </a:extLst>
          </p:cNvPr>
          <p:cNvSpPr>
            <a:spLocks noGrp="1"/>
          </p:cNvSpPr>
          <p:nvPr>
            <p:ph type="title"/>
          </p:nvPr>
        </p:nvSpPr>
        <p:spPr>
          <a:xfrm>
            <a:off x="630936" y="639520"/>
            <a:ext cx="3429000" cy="1719072"/>
          </a:xfrm>
        </p:spPr>
        <p:txBody>
          <a:bodyPr anchor="b">
            <a:normAutofit/>
          </a:bodyPr>
          <a:lstStyle/>
          <a:p>
            <a:r>
              <a:rPr lang="en-US" sz="5400"/>
              <a:t>Label Encoding</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CCC1CF-7422-4D4A-B84D-43B773F15DF5}"/>
              </a:ext>
            </a:extLst>
          </p:cNvPr>
          <p:cNvSpPr>
            <a:spLocks noGrp="1"/>
          </p:cNvSpPr>
          <p:nvPr>
            <p:ph idx="1"/>
          </p:nvPr>
        </p:nvSpPr>
        <p:spPr>
          <a:xfrm>
            <a:off x="630936" y="2807208"/>
            <a:ext cx="3429000" cy="3410712"/>
          </a:xfrm>
        </p:spPr>
        <p:txBody>
          <a:bodyPr anchor="t">
            <a:normAutofit/>
          </a:bodyPr>
          <a:lstStyle/>
          <a:p>
            <a:r>
              <a:rPr lang="en-IN" sz="1900" b="1"/>
              <a:t>Label Encoding</a:t>
            </a:r>
            <a:r>
              <a:rPr lang="en-IN" sz="1900"/>
              <a:t> refers to converting the labels into a numeric form so as to convert them into the machine-readable form. Machine learning algorithms can then decide in a better way how those labels must be operated. It is an important pre-processing step for the structured dataset in supervised learning.</a:t>
            </a:r>
            <a:endParaRPr lang="en-US" sz="1900"/>
          </a:p>
        </p:txBody>
      </p:sp>
      <p:pic>
        <p:nvPicPr>
          <p:cNvPr id="4" name="Picture 3">
            <a:extLst>
              <a:ext uri="{FF2B5EF4-FFF2-40B4-BE49-F238E27FC236}">
                <a16:creationId xmlns:a16="http://schemas.microsoft.com/office/drawing/2014/main" id="{02AE7077-0671-394E-AF0D-710B00871191}"/>
              </a:ext>
            </a:extLst>
          </p:cNvPr>
          <p:cNvPicPr>
            <a:picLocks noChangeAspect="1"/>
          </p:cNvPicPr>
          <p:nvPr/>
        </p:nvPicPr>
        <p:blipFill>
          <a:blip r:embed="rId2"/>
          <a:stretch>
            <a:fillRect/>
          </a:stretch>
        </p:blipFill>
        <p:spPr>
          <a:xfrm>
            <a:off x="4371279" y="1048215"/>
            <a:ext cx="7404410" cy="4276715"/>
          </a:xfrm>
          <a:prstGeom prst="rect">
            <a:avLst/>
          </a:prstGeom>
        </p:spPr>
      </p:pic>
    </p:spTree>
    <p:extLst>
      <p:ext uri="{BB962C8B-B14F-4D97-AF65-F5344CB8AC3E}">
        <p14:creationId xmlns:p14="http://schemas.microsoft.com/office/powerpoint/2010/main" val="2864665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TotalTime>
  <Words>390</Words>
  <Application>Microsoft Macintosh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PBL Project 24 Group-3</vt:lpstr>
      <vt:lpstr>Project Aim</vt:lpstr>
      <vt:lpstr>Random Forest Classifier</vt:lpstr>
      <vt:lpstr>PowerPoint Presentation</vt:lpstr>
      <vt:lpstr>Importing Libraries and Dataset</vt:lpstr>
      <vt:lpstr>Preprocessing</vt:lpstr>
      <vt:lpstr>Data Visualization: Histogram</vt:lpstr>
      <vt:lpstr>Bar Graph</vt:lpstr>
      <vt:lpstr>Label Encoding</vt:lpstr>
      <vt:lpstr>Correlation</vt:lpstr>
      <vt:lpstr>Splitting the dataset and obtaining training and testing score </vt:lpstr>
      <vt:lpstr>Predicting the accuracy of the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 Project 24 Group-3</dc:title>
  <dc:creator>GUTTA SAI SIDDHARTHA</dc:creator>
  <cp:lastModifiedBy>GUTTA SAI SIDDHARTHA</cp:lastModifiedBy>
  <cp:revision>4</cp:revision>
  <dcterms:created xsi:type="dcterms:W3CDTF">2021-12-30T09:20:55Z</dcterms:created>
  <dcterms:modified xsi:type="dcterms:W3CDTF">2022-01-03T04:22:21Z</dcterms:modified>
</cp:coreProperties>
</file>