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26" r:id="rId6"/>
    <p:sldId id="257" r:id="rId7"/>
    <p:sldId id="341" r:id="rId8"/>
    <p:sldId id="263" r:id="rId9"/>
    <p:sldId id="261" r:id="rId10"/>
    <p:sldId id="258" r:id="rId11"/>
    <p:sldId id="342" r:id="rId12"/>
    <p:sldId id="343" r:id="rId13"/>
    <p:sldId id="344" r:id="rId14"/>
    <p:sldId id="345" r:id="rId15"/>
    <p:sldId id="346" r:id="rId16"/>
    <p:sldId id="347" r:id="rId17"/>
    <p:sldId id="348" r:id="rId18"/>
    <p:sldId id="264"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0" autoAdjust="0"/>
  </p:normalViewPr>
  <p:slideViewPr>
    <p:cSldViewPr snapToGrid="0">
      <p:cViewPr varScale="1">
        <p:scale>
          <a:sx n="67" d="100"/>
          <a:sy n="67" d="100"/>
        </p:scale>
        <p:origin x="858"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8/1/2024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4641054" y="5729859"/>
            <a:ext cx="2909887" cy="942404"/>
          </a:xfrm>
        </p:spPr>
        <p:txBody>
          <a:bodyPr vert="horz" lIns="0" tIns="0" rIns="0" bIns="0" rtlCol="0" anchor="t">
            <a:noAutofit/>
          </a:bodyPr>
          <a:lstStyle/>
          <a:p>
            <a:r>
              <a:rPr lang="en-US" b="1" dirty="0"/>
              <a:t>Siddharth Chaudhary</a:t>
            </a:r>
          </a:p>
          <a:p>
            <a:r>
              <a:rPr lang="en-US" b="1" dirty="0"/>
              <a:t>2k21/</a:t>
            </a:r>
            <a:r>
              <a:rPr lang="en-US" b="1" dirty="0" err="1"/>
              <a:t>ec</a:t>
            </a:r>
            <a:r>
              <a:rPr lang="en-US" b="1" dirty="0"/>
              <a:t>/219</a:t>
            </a:r>
          </a:p>
        </p:txBody>
      </p:sp>
      <p:pic>
        <p:nvPicPr>
          <p:cNvPr id="7" name="Picture 6">
            <a:extLst>
              <a:ext uri="{FF2B5EF4-FFF2-40B4-BE49-F238E27FC236}">
                <a16:creationId xmlns:a16="http://schemas.microsoft.com/office/drawing/2014/main" id="{B1459407-2C77-91EE-3390-645568C98D3D}"/>
              </a:ext>
            </a:extLst>
          </p:cNvPr>
          <p:cNvPicPr>
            <a:picLocks noChangeAspect="1"/>
          </p:cNvPicPr>
          <p:nvPr/>
        </p:nvPicPr>
        <p:blipFill>
          <a:blip r:embed="rId2"/>
          <a:stretch>
            <a:fillRect/>
          </a:stretch>
        </p:blipFill>
        <p:spPr>
          <a:xfrm>
            <a:off x="4061771" y="2212655"/>
            <a:ext cx="4068455" cy="2432685"/>
          </a:xfrm>
          <a:prstGeom prst="rect">
            <a:avLst/>
          </a:prstGeom>
          <a:pattFill prst="zigZag">
            <a:fgClr>
              <a:schemeClr val="accent1"/>
            </a:fgClr>
            <a:bgClr>
              <a:schemeClr val="bg1"/>
            </a:bgClr>
          </a:patt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785938" y="2844640"/>
            <a:ext cx="2275833" cy="1368743"/>
          </a:xfrm>
        </p:spPr>
        <p:txBody>
          <a:bodyPr/>
          <a:lstStyle/>
          <a:p>
            <a:r>
              <a:rPr lang="en-US" b="1" dirty="0">
                <a:solidFill>
                  <a:srgbClr val="0070C0"/>
                </a:solidFill>
              </a:rPr>
              <a:t>DELHI</a:t>
            </a:r>
          </a:p>
        </p:txBody>
      </p:sp>
      <p:sp>
        <p:nvSpPr>
          <p:cNvPr id="8" name="Title 3">
            <a:extLst>
              <a:ext uri="{FF2B5EF4-FFF2-40B4-BE49-F238E27FC236}">
                <a16:creationId xmlns:a16="http://schemas.microsoft.com/office/drawing/2014/main" id="{658F14DC-869A-3D56-4778-5AEFC930B21B}"/>
              </a:ext>
            </a:extLst>
          </p:cNvPr>
          <p:cNvSpPr txBox="1">
            <a:spLocks/>
          </p:cNvSpPr>
          <p:nvPr/>
        </p:nvSpPr>
        <p:spPr>
          <a:xfrm>
            <a:off x="8130226" y="2844641"/>
            <a:ext cx="3737923" cy="1368743"/>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b="1" dirty="0">
                <a:solidFill>
                  <a:srgbClr val="0070C0"/>
                </a:solidFill>
              </a:rPr>
              <a:t>ANALYSIS</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C379D3-B121-B60E-35CB-ADAA06527544}"/>
              </a:ext>
            </a:extLst>
          </p:cNvPr>
          <p:cNvPicPr>
            <a:picLocks noGrp="1" noChangeAspect="1"/>
          </p:cNvPicPr>
          <p:nvPr>
            <p:ph sz="half" idx="1"/>
          </p:nvPr>
        </p:nvPicPr>
        <p:blipFill>
          <a:blip r:embed="rId2"/>
          <a:stretch>
            <a:fillRect/>
          </a:stretch>
        </p:blipFill>
        <p:spPr>
          <a:xfrm>
            <a:off x="661988" y="457200"/>
            <a:ext cx="10968038" cy="3400425"/>
          </a:xfrm>
        </p:spPr>
      </p:pic>
      <p:sp>
        <p:nvSpPr>
          <p:cNvPr id="7" name="TextBox 6">
            <a:extLst>
              <a:ext uri="{FF2B5EF4-FFF2-40B4-BE49-F238E27FC236}">
                <a16:creationId xmlns:a16="http://schemas.microsoft.com/office/drawing/2014/main" id="{832093C5-55E2-CDB4-24FF-362C313DBFA5}"/>
              </a:ext>
            </a:extLst>
          </p:cNvPr>
          <p:cNvSpPr txBox="1"/>
          <p:nvPr/>
        </p:nvSpPr>
        <p:spPr>
          <a:xfrm>
            <a:off x="661988" y="4000499"/>
            <a:ext cx="10968038"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The majority of the days fall into the "Hazardous" category, indicating severe levels of air pollution.</a:t>
            </a:r>
          </a:p>
          <a:p>
            <a:pPr marL="342900" indent="-342900">
              <a:buFont typeface="Courier New" panose="02070309020205020404" pitchFamily="49" charset="0"/>
              <a:buChar char="o"/>
            </a:pPr>
            <a:r>
              <a:rPr lang="en-US" sz="2400" dirty="0"/>
              <a:t>The "Very Unhealthy" category is also prominent, particularly in the middle of the month.</a:t>
            </a:r>
          </a:p>
          <a:p>
            <a:pPr marL="342900" indent="-342900">
              <a:buFont typeface="Courier New" panose="02070309020205020404" pitchFamily="49" charset="0"/>
              <a:buChar char="o"/>
            </a:pPr>
            <a:r>
              <a:rPr lang="en-US" sz="2400" dirty="0"/>
              <a:t>The data suggests that air quality in Delhi frequently reaches levels that pose significant health risks</a:t>
            </a:r>
            <a:r>
              <a:rPr lang="en-US" dirty="0"/>
              <a:t>.</a:t>
            </a:r>
            <a:endParaRPr lang="en-IN" dirty="0"/>
          </a:p>
        </p:txBody>
      </p:sp>
    </p:spTree>
    <p:extLst>
      <p:ext uri="{BB962C8B-B14F-4D97-AF65-F5344CB8AC3E}">
        <p14:creationId xmlns:p14="http://schemas.microsoft.com/office/powerpoint/2010/main" val="11330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1A1504-76A3-646B-FC8B-FDCB04B87294}"/>
              </a:ext>
            </a:extLst>
          </p:cNvPr>
          <p:cNvPicPr>
            <a:picLocks noGrp="1" noChangeAspect="1"/>
          </p:cNvPicPr>
          <p:nvPr>
            <p:ph sz="half" idx="1"/>
          </p:nvPr>
        </p:nvPicPr>
        <p:blipFill rotWithShape="1">
          <a:blip r:embed="rId2"/>
          <a:srcRect l="3835" t="4514" b="9722"/>
          <a:stretch/>
        </p:blipFill>
        <p:spPr>
          <a:xfrm>
            <a:off x="0" y="1443037"/>
            <a:ext cx="6705279" cy="3971925"/>
          </a:xfrm>
        </p:spPr>
      </p:pic>
      <p:sp>
        <p:nvSpPr>
          <p:cNvPr id="7" name="TextBox 6">
            <a:extLst>
              <a:ext uri="{FF2B5EF4-FFF2-40B4-BE49-F238E27FC236}">
                <a16:creationId xmlns:a16="http://schemas.microsoft.com/office/drawing/2014/main" id="{FD94C1D2-748E-FAC9-0C3C-EDBC3FE9E87D}"/>
              </a:ext>
            </a:extLst>
          </p:cNvPr>
          <p:cNvSpPr txBox="1"/>
          <p:nvPr/>
        </p:nvSpPr>
        <p:spPr>
          <a:xfrm>
            <a:off x="6705279" y="2090171"/>
            <a:ext cx="5305747" cy="2677656"/>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t>The majority of the pollution is due to CO, followed by PM10 and PM2.5, which are common indicators of air quality and can have significant health impacts. Other pollutants like NO2, SO2, NO, O3, and NH3 are present in much smaller concentrations.</a:t>
            </a:r>
            <a:endParaRPr lang="en-IN" sz="2400" dirty="0"/>
          </a:p>
        </p:txBody>
      </p:sp>
    </p:spTree>
    <p:extLst>
      <p:ext uri="{BB962C8B-B14F-4D97-AF65-F5344CB8AC3E}">
        <p14:creationId xmlns:p14="http://schemas.microsoft.com/office/powerpoint/2010/main" val="370506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84E085-13A5-17AF-DFA9-206195C31746}"/>
              </a:ext>
            </a:extLst>
          </p:cNvPr>
          <p:cNvPicPr>
            <a:picLocks noGrp="1" noChangeAspect="1"/>
          </p:cNvPicPr>
          <p:nvPr>
            <p:ph sz="half" idx="1"/>
          </p:nvPr>
        </p:nvPicPr>
        <p:blipFill rotWithShape="1">
          <a:blip r:embed="rId2"/>
          <a:srcRect l="3863" t="6158" b="9710"/>
          <a:stretch/>
        </p:blipFill>
        <p:spPr>
          <a:xfrm>
            <a:off x="0" y="1556165"/>
            <a:ext cx="6657974" cy="3745670"/>
          </a:xfrm>
        </p:spPr>
      </p:pic>
      <p:sp>
        <p:nvSpPr>
          <p:cNvPr id="7" name="TextBox 6">
            <a:extLst>
              <a:ext uri="{FF2B5EF4-FFF2-40B4-BE49-F238E27FC236}">
                <a16:creationId xmlns:a16="http://schemas.microsoft.com/office/drawing/2014/main" id="{3822961F-4871-612D-048F-45A42417AC1C}"/>
              </a:ext>
            </a:extLst>
          </p:cNvPr>
          <p:cNvSpPr txBox="1"/>
          <p:nvPr/>
        </p:nvSpPr>
        <p:spPr>
          <a:xfrm>
            <a:off x="6657974" y="1793821"/>
            <a:ext cx="5534026" cy="3600986"/>
          </a:xfrm>
          <a:prstGeom prst="rect">
            <a:avLst/>
          </a:prstGeom>
          <a:noFill/>
        </p:spPr>
        <p:txBody>
          <a:bodyPr wrap="square" rtlCol="0">
            <a:spAutoFit/>
          </a:bodyPr>
          <a:lstStyle/>
          <a:p>
            <a:endParaRPr lang="en-US" dirty="0"/>
          </a:p>
          <a:p>
            <a:r>
              <a:rPr lang="en-US" sz="2400" dirty="0"/>
              <a:t>The correlation matrix shows the relationship between different air pollutants. Positive correlations among CO, NO, NO2, SO2, PM2.5, PM10, and NH3 suggest common sources or similar pollution patterns. In contrast, O3 has an inverse relationship with these pollutants, likely due to its dual role as a pollutant and a natural atmospheric oxidant.</a:t>
            </a:r>
          </a:p>
          <a:p>
            <a:endParaRPr lang="en-IN" dirty="0"/>
          </a:p>
        </p:txBody>
      </p:sp>
    </p:spTree>
    <p:extLst>
      <p:ext uri="{BB962C8B-B14F-4D97-AF65-F5344CB8AC3E}">
        <p14:creationId xmlns:p14="http://schemas.microsoft.com/office/powerpoint/2010/main" val="377968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E548C96-4A20-3B18-2D0E-0070305B8A4E}"/>
              </a:ext>
            </a:extLst>
          </p:cNvPr>
          <p:cNvPicPr>
            <a:picLocks noGrp="1" noChangeAspect="1"/>
          </p:cNvPicPr>
          <p:nvPr>
            <p:ph sz="half" idx="1"/>
          </p:nvPr>
        </p:nvPicPr>
        <p:blipFill rotWithShape="1">
          <a:blip r:embed="rId2"/>
          <a:srcRect t="5247" b="6743"/>
          <a:stretch/>
        </p:blipFill>
        <p:spPr>
          <a:xfrm>
            <a:off x="388144" y="328611"/>
            <a:ext cx="11415712" cy="3986214"/>
          </a:xfrm>
        </p:spPr>
      </p:pic>
      <p:sp>
        <p:nvSpPr>
          <p:cNvPr id="12" name="TextBox 11">
            <a:extLst>
              <a:ext uri="{FF2B5EF4-FFF2-40B4-BE49-F238E27FC236}">
                <a16:creationId xmlns:a16="http://schemas.microsoft.com/office/drawing/2014/main" id="{348ACE2C-EAAC-6604-0598-F482E067B6F0}"/>
              </a:ext>
            </a:extLst>
          </p:cNvPr>
          <p:cNvSpPr txBox="1"/>
          <p:nvPr/>
        </p:nvSpPr>
        <p:spPr>
          <a:xfrm>
            <a:off x="388144" y="4643438"/>
            <a:ext cx="11415712" cy="1200329"/>
          </a:xfrm>
          <a:prstGeom prst="rect">
            <a:avLst/>
          </a:prstGeom>
          <a:noFill/>
        </p:spPr>
        <p:txBody>
          <a:bodyPr wrap="square" rtlCol="0">
            <a:spAutoFit/>
          </a:bodyPr>
          <a:lstStyle/>
          <a:p>
            <a:r>
              <a:rPr lang="en-US" sz="2400" dirty="0"/>
              <a:t>This pattern suggests a variation in air quality throughout the day, with higher pollution levels during late night and early morning hours, a decrease during early morning, and fluctuations throughout the day.</a:t>
            </a:r>
            <a:endParaRPr lang="en-IN" sz="2400" dirty="0"/>
          </a:p>
        </p:txBody>
      </p:sp>
    </p:spTree>
    <p:extLst>
      <p:ext uri="{BB962C8B-B14F-4D97-AF65-F5344CB8AC3E}">
        <p14:creationId xmlns:p14="http://schemas.microsoft.com/office/powerpoint/2010/main" val="184424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298838-969D-787B-70C6-876C1FFD7008}"/>
              </a:ext>
            </a:extLst>
          </p:cNvPr>
          <p:cNvPicPr>
            <a:picLocks noGrp="1" noChangeAspect="1"/>
          </p:cNvPicPr>
          <p:nvPr>
            <p:ph sz="half" idx="1"/>
          </p:nvPr>
        </p:nvPicPr>
        <p:blipFill rotWithShape="1">
          <a:blip r:embed="rId2"/>
          <a:srcRect r="8843"/>
          <a:stretch/>
        </p:blipFill>
        <p:spPr>
          <a:xfrm>
            <a:off x="0" y="1115955"/>
            <a:ext cx="6686549" cy="4299007"/>
          </a:xfrm>
        </p:spPr>
      </p:pic>
      <p:sp>
        <p:nvSpPr>
          <p:cNvPr id="7" name="TextBox 6">
            <a:extLst>
              <a:ext uri="{FF2B5EF4-FFF2-40B4-BE49-F238E27FC236}">
                <a16:creationId xmlns:a16="http://schemas.microsoft.com/office/drawing/2014/main" id="{304BE409-C8FC-75B1-3B95-50A5688099A1}"/>
              </a:ext>
            </a:extLst>
          </p:cNvPr>
          <p:cNvSpPr txBox="1"/>
          <p:nvPr/>
        </p:nvSpPr>
        <p:spPr>
          <a:xfrm>
            <a:off x="6686549" y="2690336"/>
            <a:ext cx="5505451" cy="156966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Most weekdays in Delhi have a high AQI, averaging between 320 and 400.</a:t>
            </a:r>
          </a:p>
          <a:p>
            <a:pPr marL="285750" indent="-285750">
              <a:buFont typeface="Courier New" panose="02070309020205020404" pitchFamily="49" charset="0"/>
              <a:buChar char="o"/>
            </a:pPr>
            <a:r>
              <a:rPr lang="en-US" sz="2400" dirty="0"/>
              <a:t>The pattern suggests that air pollution in Delhi is severe all weekdays,.</a:t>
            </a:r>
            <a:endParaRPr lang="en-IN" sz="2400" dirty="0"/>
          </a:p>
        </p:txBody>
      </p:sp>
    </p:spTree>
    <p:extLst>
      <p:ext uri="{BB962C8B-B14F-4D97-AF65-F5344CB8AC3E}">
        <p14:creationId xmlns:p14="http://schemas.microsoft.com/office/powerpoint/2010/main" val="58691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280160" y="1097280"/>
            <a:ext cx="9821955" cy="914400"/>
          </a:xfrm>
          <a:noFill/>
        </p:spPr>
        <p:txBody>
          <a:bodyPr anchor="t" anchorCtr="0"/>
          <a:lstStyle/>
          <a:p>
            <a:r>
              <a:rPr lang="en-US" dirty="0"/>
              <a:t>Summary</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1280160" y="2194560"/>
            <a:ext cx="9821954" cy="3566160"/>
          </a:xfrm>
          <a:solidFill>
            <a:schemeClr val="accent1">
              <a:lumMod val="20000"/>
              <a:lumOff val="80000"/>
            </a:schemeClr>
          </a:solidFill>
        </p:spPr>
        <p:txBody>
          <a:bodyPr vert="horz" lIns="365760" tIns="365760" rIns="365760" bIns="365760" rtlCol="0" anchor="t">
            <a:noAutofit/>
          </a:bodyPr>
          <a:lstStyle/>
          <a:p>
            <a:pPr marL="0" indent="0" algn="just">
              <a:buNone/>
            </a:pPr>
            <a:r>
              <a:rPr lang="en-US" sz="2400" dirty="0"/>
              <a:t>Air Quality Index (AQI) analysis is crucial for understanding and managing environmental quality, particularly in highly polluted areas like Delhi. Key contributors to Delhi's poor AQI include </a:t>
            </a:r>
            <a:r>
              <a:rPr lang="en-US" sz="2400" b="1" dirty="0"/>
              <a:t>vehicular emissions</a:t>
            </a:r>
            <a:r>
              <a:rPr lang="en-US" sz="2400" dirty="0"/>
              <a:t>, which release pollutants such as nitrogen oxides and particulate matter; </a:t>
            </a:r>
            <a:r>
              <a:rPr lang="en-US" sz="2400" b="1" dirty="0"/>
              <a:t>industrial emissions</a:t>
            </a:r>
            <a:r>
              <a:rPr lang="en-US" sz="2400" dirty="0"/>
              <a:t> from factories; </a:t>
            </a:r>
            <a:r>
              <a:rPr lang="en-US" sz="2400" b="1" dirty="0"/>
              <a:t>dust from construction activities</a:t>
            </a:r>
            <a:r>
              <a:rPr lang="en-US" sz="2400" dirty="0"/>
              <a:t>; </a:t>
            </a:r>
            <a:r>
              <a:rPr lang="en-US" sz="2400" b="1" dirty="0"/>
              <a:t>agricultural burning</a:t>
            </a:r>
            <a:r>
              <a:rPr lang="en-US" sz="2400" dirty="0"/>
              <a:t> in surrounding regions; and </a:t>
            </a:r>
            <a:r>
              <a:rPr lang="en-US" sz="2400" b="1" dirty="0"/>
              <a:t>waste burning</a:t>
            </a:r>
            <a:r>
              <a:rPr lang="en-US" sz="2400" dirty="0"/>
              <a:t> practices. Each of these factors adds significantly to the overall air pollution, impacting public health and environmental quality. Monitoring and analyzing AQI helps in assessing these contributions and formulating effective strategies for improvement.</a:t>
            </a:r>
          </a:p>
        </p:txBody>
      </p:sp>
    </p:spTree>
    <p:extLst>
      <p:ext uri="{BB962C8B-B14F-4D97-AF65-F5344CB8AC3E}">
        <p14:creationId xmlns:p14="http://schemas.microsoft.com/office/powerpoint/2010/main" val="83740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solidFill>
                  <a:srgbClr val="0070C0"/>
                </a:solidFill>
              </a:rPr>
              <a:t>Thank you</a:t>
            </a:r>
          </a:p>
        </p:txBody>
      </p:sp>
      <p:pic>
        <p:nvPicPr>
          <p:cNvPr id="10" name="Picture Placeholder 9">
            <a:extLst>
              <a:ext uri="{FF2B5EF4-FFF2-40B4-BE49-F238E27FC236}">
                <a16:creationId xmlns:a16="http://schemas.microsoft.com/office/drawing/2014/main" id="{C5EC2F3D-AA74-D74C-3036-85AFDDAFA620}"/>
              </a:ext>
            </a:extLst>
          </p:cNvPr>
          <p:cNvPicPr>
            <a:picLocks noGrp="1" noChangeAspect="1"/>
          </p:cNvPicPr>
          <p:nvPr>
            <p:ph type="pic" sz="quarter" idx="13"/>
          </p:nvPr>
        </p:nvPicPr>
        <p:blipFill>
          <a:blip r:embed="rId2"/>
          <a:srcRect/>
          <a:stretch>
            <a:fillRect/>
          </a:stretch>
        </p:blipFill>
        <p:spPr>
          <a:xfrm>
            <a:off x="4788408" y="548640"/>
            <a:ext cx="2615184" cy="2615184"/>
          </a:xfrm>
        </p:spPr>
      </p:pic>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1"/>
            <a:ext cx="4114800" cy="342900"/>
          </a:xfrm>
        </p:spPr>
        <p:txBody>
          <a:bodyPr/>
          <a:lstStyle/>
          <a:p>
            <a:r>
              <a:rPr lang="en-US" dirty="0"/>
              <a:t>outline</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80160" y="2103120"/>
            <a:ext cx="4391978" cy="2651760"/>
          </a:xfrm>
        </p:spPr>
        <p:txBody>
          <a:bodyPr vert="horz" lIns="0" tIns="0" rIns="0" bIns="0" rtlCol="0" anchor="t">
            <a:noAutofit/>
          </a:bodyPr>
          <a:lstStyle/>
          <a:p>
            <a:r>
              <a:rPr lang="en-US" dirty="0"/>
              <a:t>introduction</a:t>
            </a:r>
          </a:p>
          <a:p>
            <a:r>
              <a:rPr lang="en-US" dirty="0"/>
              <a:t>Why this topic?</a:t>
            </a:r>
          </a:p>
          <a:p>
            <a:r>
              <a:rPr lang="en-US" dirty="0"/>
              <a:t>Key </a:t>
            </a:r>
            <a:r>
              <a:rPr lang="en-IN" i="0" dirty="0">
                <a:solidFill>
                  <a:srgbClr val="1F1F1F"/>
                </a:solidFill>
                <a:effectLst/>
                <a:highlight>
                  <a:srgbClr val="FFFFFF"/>
                </a:highlight>
              </a:rPr>
              <a:t>Performance</a:t>
            </a:r>
            <a:r>
              <a:rPr lang="en-IN" b="0" i="0" dirty="0">
                <a:solidFill>
                  <a:srgbClr val="1F1F1F"/>
                </a:solidFill>
                <a:effectLst/>
                <a:highlight>
                  <a:srgbClr val="FFFFFF"/>
                </a:highlight>
                <a:latin typeface="Arial" panose="020B0604020202020204" pitchFamily="34" charset="0"/>
              </a:rPr>
              <a:t> </a:t>
            </a:r>
            <a:r>
              <a:rPr lang="en-US" dirty="0"/>
              <a:t>indicator (</a:t>
            </a:r>
            <a:r>
              <a:rPr lang="en-US" dirty="0" err="1"/>
              <a:t>kpi</a:t>
            </a:r>
            <a:r>
              <a:rPr lang="en-US" dirty="0"/>
              <a:t>)</a:t>
            </a:r>
          </a:p>
          <a:p>
            <a:r>
              <a:rPr lang="en-US" dirty="0"/>
              <a:t>analysis</a:t>
            </a:r>
          </a:p>
          <a:p>
            <a:r>
              <a:rPr lang="en-US" dirty="0"/>
              <a:t>suggestions</a:t>
            </a:r>
          </a:p>
        </p:txBody>
      </p:sp>
      <p:pic>
        <p:nvPicPr>
          <p:cNvPr id="7" name="Picture Placeholder 6">
            <a:extLst>
              <a:ext uri="{FF2B5EF4-FFF2-40B4-BE49-F238E27FC236}">
                <a16:creationId xmlns:a16="http://schemas.microsoft.com/office/drawing/2014/main" id="{2657BAFB-FB83-CCE9-162C-B50595E64147}"/>
              </a:ext>
            </a:extLst>
          </p:cNvPr>
          <p:cNvPicPr>
            <a:picLocks noGrp="1" noChangeAspect="1"/>
          </p:cNvPicPr>
          <p:nvPr>
            <p:ph type="pic" sz="quarter" idx="13"/>
          </p:nvPr>
        </p:nvPicPr>
        <p:blipFill>
          <a:blip r:embed="rId2"/>
          <a:srcRect l="541" r="541"/>
          <a:stretch>
            <a:fillRect/>
          </a:stretch>
        </p:blipFill>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078421" y="1185860"/>
            <a:ext cx="10241280" cy="914401"/>
          </a:xfrm>
          <a:noFill/>
        </p:spPr>
        <p:txBody>
          <a:bodyPr anchor="b" anchorCtr="0"/>
          <a:lstStyle/>
          <a:p>
            <a:r>
              <a:rPr lang="en-US" dirty="0"/>
              <a:t>introduction</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941862" y="2503741"/>
            <a:ext cx="8514398" cy="2082547"/>
          </a:xfrm>
          <a:noFill/>
        </p:spPr>
        <p:txBody>
          <a:bodyPr>
            <a:noAutofit/>
          </a:bodyPr>
          <a:lstStyle/>
          <a:p>
            <a:pPr algn="just"/>
            <a:r>
              <a:rPr lang="en-US" sz="2200" dirty="0"/>
              <a:t>Welcome to our presentation on the analysis and visualization of Delhi's Air Quality Index (AQI). Air quality has become a critical concern for urban environments, especially in densely populated cities like Delhi. This presentation aims to explore the trends, patterns, and implications of AQI data in Delhi, providing insights through comprehensive data analysis and visualizations.</a:t>
            </a:r>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078421" y="1185860"/>
            <a:ext cx="10241280" cy="914401"/>
          </a:xfrm>
          <a:noFill/>
        </p:spPr>
        <p:txBody>
          <a:bodyPr anchor="b" anchorCtr="0"/>
          <a:lstStyle/>
          <a:p>
            <a:r>
              <a:rPr lang="en-US" dirty="0"/>
              <a:t>Why this topic?</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941862" y="2503741"/>
            <a:ext cx="8514398" cy="2525459"/>
          </a:xfrm>
          <a:noFill/>
        </p:spPr>
        <p:txBody>
          <a:bodyPr>
            <a:noAutofit/>
          </a:bodyPr>
          <a:lstStyle/>
          <a:p>
            <a:pPr algn="just"/>
            <a:r>
              <a:rPr lang="en-US" sz="2200" dirty="0"/>
              <a:t>Delhi is one of the most polluted cities in the world, and understanding the AQI trends helps identify the main pollution sources and their effects on the environment. This analysis provides actionable insights for policymakers, environmentalists, and the public to develop effective strategies for reducing pollution and improving air quality. By focusing on the AQI, we aim to raise awareness, inform policy decisions, and contribute to the ongoing efforts to create a healthier and more sustainable urban environment.</a:t>
            </a:r>
          </a:p>
        </p:txBody>
      </p:sp>
    </p:spTree>
    <p:extLst>
      <p:ext uri="{BB962C8B-B14F-4D97-AF65-F5344CB8AC3E}">
        <p14:creationId xmlns:p14="http://schemas.microsoft.com/office/powerpoint/2010/main" val="48120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280160" y="3931920"/>
            <a:ext cx="5029200" cy="1828800"/>
          </a:xfrm>
          <a:noFill/>
        </p:spPr>
        <p:txBody>
          <a:bodyPr/>
          <a:lstStyle/>
          <a:p>
            <a:r>
              <a:rPr lang="en-US" sz="5400" dirty="0"/>
              <a:t>Steps involved</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6772275" y="731520"/>
            <a:ext cx="5286375" cy="5394960"/>
          </a:xfrm>
          <a:noFill/>
        </p:spPr>
        <p:txBody>
          <a:bodyPr vert="horz" lIns="91440" tIns="45720" rIns="91440" bIns="45720" rtlCol="0" anchor="b" anchorCtr="0">
            <a:noAutofit/>
          </a:bodyPr>
          <a:lstStyle/>
          <a:p>
            <a:pPr algn="l">
              <a:buFont typeface="+mj-lt"/>
              <a:buAutoNum type="arabicPeriod"/>
            </a:pPr>
            <a:r>
              <a:rPr lang="en-US" sz="2200" b="1" i="0" dirty="0">
                <a:effectLst/>
                <a:highlight>
                  <a:srgbClr val="FFFFFF"/>
                </a:highlight>
              </a:rPr>
              <a:t>Gather air quality data </a:t>
            </a:r>
            <a:r>
              <a:rPr lang="en-US" sz="2200" b="0" i="0" dirty="0">
                <a:effectLst/>
                <a:highlight>
                  <a:srgbClr val="FFFFFF"/>
                </a:highlight>
              </a:rPr>
              <a:t>from various sources, such as government monitoring stations, sensors, or satellite imagery.</a:t>
            </a:r>
          </a:p>
          <a:p>
            <a:pPr algn="l">
              <a:buFont typeface="+mj-lt"/>
              <a:buAutoNum type="arabicPeriod"/>
            </a:pPr>
            <a:r>
              <a:rPr lang="en-US" sz="2200" b="1" i="0" dirty="0">
                <a:effectLst/>
                <a:highlight>
                  <a:srgbClr val="FFFFFF"/>
                </a:highlight>
              </a:rPr>
              <a:t>Calculate the </a:t>
            </a:r>
            <a:r>
              <a:rPr lang="en-US" sz="2200" b="1" i="0" dirty="0" err="1">
                <a:effectLst/>
                <a:highlight>
                  <a:srgbClr val="FFFFFF"/>
                </a:highlight>
              </a:rPr>
              <a:t>aqi</a:t>
            </a:r>
            <a:r>
              <a:rPr lang="en-US" sz="2200" b="1" i="0" dirty="0">
                <a:effectLst/>
                <a:highlight>
                  <a:srgbClr val="FFFFFF"/>
                </a:highlight>
              </a:rPr>
              <a:t> </a:t>
            </a:r>
            <a:r>
              <a:rPr lang="en-US" sz="2200" b="0" i="0" dirty="0">
                <a:effectLst/>
                <a:highlight>
                  <a:srgbClr val="FFFFFF"/>
                </a:highlight>
              </a:rPr>
              <a:t>using standardized formulas and guidelines provided by environmental agencies.</a:t>
            </a:r>
          </a:p>
          <a:p>
            <a:pPr algn="l">
              <a:buFont typeface="+mj-lt"/>
              <a:buAutoNum type="arabicPeriod"/>
            </a:pPr>
            <a:r>
              <a:rPr lang="en-US" sz="2200" b="1" i="0" dirty="0">
                <a:effectLst/>
                <a:highlight>
                  <a:srgbClr val="FFFFFF"/>
                </a:highlight>
              </a:rPr>
              <a:t>Create visualizations</a:t>
            </a:r>
            <a:r>
              <a:rPr lang="en-US" sz="2200" b="0" i="0" dirty="0">
                <a:effectLst/>
                <a:highlight>
                  <a:srgbClr val="FFFFFF"/>
                </a:highlight>
              </a:rPr>
              <a:t>, such as line charts or heatmaps, to represent the AQI over time or across geographical regions.</a:t>
            </a:r>
          </a:p>
          <a:p>
            <a:pPr algn="l">
              <a:buFont typeface="+mj-lt"/>
              <a:buAutoNum type="arabicPeriod"/>
            </a:pPr>
            <a:r>
              <a:rPr lang="en-US" sz="2200" b="1" i="0" dirty="0">
                <a:effectLst/>
                <a:highlight>
                  <a:srgbClr val="FFFFFF"/>
                </a:highlight>
              </a:rPr>
              <a:t>Compare the AQI </a:t>
            </a:r>
            <a:r>
              <a:rPr lang="en-US" sz="2200" b="0" i="0" dirty="0">
                <a:effectLst/>
                <a:highlight>
                  <a:srgbClr val="FFFFFF"/>
                </a:highlight>
              </a:rPr>
              <a:t>metrics with the recommended air quality metrics.</a:t>
            </a:r>
          </a:p>
        </p:txBody>
      </p:sp>
      <p:pic>
        <p:nvPicPr>
          <p:cNvPr id="8" name="Picture Placeholder 7">
            <a:extLst>
              <a:ext uri="{FF2B5EF4-FFF2-40B4-BE49-F238E27FC236}">
                <a16:creationId xmlns:a16="http://schemas.microsoft.com/office/drawing/2014/main" id="{DA61C3E1-BE1E-AC41-B99B-12FB5CAD9D23}"/>
              </a:ext>
            </a:extLst>
          </p:cNvPr>
          <p:cNvPicPr>
            <a:picLocks noGrp="1" noChangeAspect="1"/>
          </p:cNvPicPr>
          <p:nvPr>
            <p:ph type="pic" sz="quarter" idx="14"/>
          </p:nvPr>
        </p:nvPicPr>
        <p:blipFill>
          <a:blip r:embed="rId2"/>
          <a:srcRect t="26" b="26"/>
          <a:stretch>
            <a:fillRect/>
          </a:stretch>
        </p:blipFill>
        <p:spPr/>
      </p:pic>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340095" y="1097280"/>
            <a:ext cx="6851905" cy="1145858"/>
          </a:xfrm>
          <a:noFill/>
        </p:spPr>
        <p:txBody>
          <a:bodyPr/>
          <a:lstStyle/>
          <a:p>
            <a:r>
              <a:rPr lang="en-US" dirty="0"/>
              <a:t>Key </a:t>
            </a:r>
            <a:r>
              <a:rPr lang="en-IN" b="0" i="0" dirty="0">
                <a:solidFill>
                  <a:srgbClr val="1F1F1F"/>
                </a:solidFill>
                <a:effectLst/>
                <a:highlight>
                  <a:srgbClr val="FFFFFF"/>
                </a:highlight>
                <a:latin typeface="Arial" panose="020B0604020202020204" pitchFamily="34" charset="0"/>
              </a:rPr>
              <a:t>Performance</a:t>
            </a:r>
            <a:r>
              <a:rPr lang="en-US" dirty="0"/>
              <a:t> indicator</a:t>
            </a:r>
            <a:br>
              <a:rPr lang="en-US" dirty="0"/>
            </a:br>
            <a:r>
              <a:rPr lang="en-US" dirty="0"/>
              <a:t>(</a:t>
            </a:r>
            <a:r>
              <a:rPr lang="en-US" dirty="0" err="1"/>
              <a:t>kpi</a:t>
            </a:r>
            <a:r>
              <a:rPr lang="en-US" dirty="0"/>
              <a:t>)</a:t>
            </a:r>
            <a:br>
              <a:rPr lang="en-US" dirty="0"/>
            </a:b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40096" y="2586038"/>
            <a:ext cx="6851904" cy="3786188"/>
          </a:xfrm>
          <a:noFill/>
        </p:spPr>
        <p:txBody>
          <a:bodyPr>
            <a:normAutofit/>
          </a:bodyPr>
          <a:lstStyle/>
          <a:p>
            <a:r>
              <a:rPr lang="en-US" dirty="0"/>
              <a:t>Time Series Analysis of Air Pollutants in Delhi</a:t>
            </a:r>
          </a:p>
          <a:p>
            <a:r>
              <a:rPr lang="en-US" dirty="0"/>
              <a:t>AQI of Delhi in January month</a:t>
            </a:r>
          </a:p>
          <a:p>
            <a:r>
              <a:rPr lang="en-US" dirty="0"/>
              <a:t>AQI Category Distribution Over Time</a:t>
            </a:r>
          </a:p>
          <a:p>
            <a:r>
              <a:rPr lang="en-US" dirty="0"/>
              <a:t>Pollutant Concentrations in Delhi</a:t>
            </a:r>
          </a:p>
          <a:p>
            <a:r>
              <a:rPr lang="en-US" dirty="0"/>
              <a:t>Correlation Between Pollutants</a:t>
            </a:r>
          </a:p>
          <a:p>
            <a:r>
              <a:rPr lang="en-US" dirty="0"/>
              <a:t>Hourly Average AQI Trends in Delhi (Jan 2023)</a:t>
            </a:r>
          </a:p>
          <a:p>
            <a:r>
              <a:rPr lang="en-US" dirty="0"/>
              <a:t>Average AQI by Day of the Week</a:t>
            </a:r>
          </a:p>
          <a:p>
            <a:pPr marL="0" indent="0">
              <a:buNone/>
            </a:pPr>
            <a:endParaRPr lang="en-US" dirty="0"/>
          </a:p>
        </p:txBody>
      </p:sp>
      <p:pic>
        <p:nvPicPr>
          <p:cNvPr id="7" name="Picture Placeholder 6">
            <a:extLst>
              <a:ext uri="{FF2B5EF4-FFF2-40B4-BE49-F238E27FC236}">
                <a16:creationId xmlns:a16="http://schemas.microsoft.com/office/drawing/2014/main" id="{11353F02-94C0-4CF3-B847-E9F527761E9D}"/>
              </a:ext>
            </a:extLst>
          </p:cNvPr>
          <p:cNvPicPr>
            <a:picLocks noGrp="1" noChangeAspect="1"/>
          </p:cNvPicPr>
          <p:nvPr>
            <p:ph type="pic" sz="quarter" idx="13"/>
          </p:nvPr>
        </p:nvPicPr>
        <p:blipFill>
          <a:blip r:embed="rId2"/>
          <a:srcRect l="16443" r="16443"/>
          <a:stretch>
            <a:fillRect/>
          </a:stretch>
        </p:blipFill>
        <p:spPr/>
      </p:pic>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a:extLst>
              <a:ext uri="{FF2B5EF4-FFF2-40B4-BE49-F238E27FC236}">
                <a16:creationId xmlns:a16="http://schemas.microsoft.com/office/drawing/2014/main" id="{DC23EB2B-2285-3C42-31D8-4D87E34CF22C}"/>
              </a:ext>
            </a:extLst>
          </p:cNvPr>
          <p:cNvPicPr>
            <a:picLocks noGrp="1" noChangeAspect="1"/>
          </p:cNvPicPr>
          <p:nvPr>
            <p:ph type="pic" sz="quarter" idx="13"/>
          </p:nvPr>
        </p:nvPicPr>
        <p:blipFill>
          <a:blip r:embed="rId2"/>
          <a:srcRect l="5" r="5"/>
          <a:stretch/>
        </p:blipFill>
        <p:spPr>
          <a:xfrm>
            <a:off x="1524000" y="1481328"/>
            <a:ext cx="9144000" cy="3895344"/>
          </a:xfrm>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984248" y="1920240"/>
            <a:ext cx="8229600" cy="3017520"/>
          </a:xfrm>
          <a:noFill/>
        </p:spPr>
        <p:txBody>
          <a:bodyPr anchor="ctr" anchorCtr="0"/>
          <a:lstStyle/>
          <a:p>
            <a:r>
              <a:rPr lang="en-US" dirty="0"/>
              <a:t>analysis</a:t>
            </a:r>
          </a:p>
        </p:txBody>
      </p:sp>
    </p:spTree>
    <p:extLst>
      <p:ext uri="{BB962C8B-B14F-4D97-AF65-F5344CB8AC3E}">
        <p14:creationId xmlns:p14="http://schemas.microsoft.com/office/powerpoint/2010/main" val="305808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26160" y="3986212"/>
            <a:ext cx="11139679" cy="1868806"/>
          </a:xfrm>
          <a:noFill/>
        </p:spPr>
        <p:txBody>
          <a:bodyPr vert="horz" lIns="91440" tIns="45720" rIns="91440" bIns="45720" rtlCol="0" anchor="b" anchorCtr="0">
            <a:noAutofit/>
          </a:bodyPr>
          <a:lstStyle/>
          <a:p>
            <a:r>
              <a:rPr lang="en-US" dirty="0"/>
              <a:t>CO levels (shown in blue) are significantly higher than the other pollutants, with several spikes reaching concentrations above 10,000 µg/m³.</a:t>
            </a:r>
          </a:p>
          <a:p>
            <a:r>
              <a:rPr lang="en-US" dirty="0"/>
              <a:t>Periodic spikes in CO concentration occur throughout the month, indicating potential episodes of higher pollution.</a:t>
            </a:r>
          </a:p>
        </p:txBody>
      </p:sp>
      <p:pic>
        <p:nvPicPr>
          <p:cNvPr id="9" name="Picture 8">
            <a:extLst>
              <a:ext uri="{FF2B5EF4-FFF2-40B4-BE49-F238E27FC236}">
                <a16:creationId xmlns:a16="http://schemas.microsoft.com/office/drawing/2014/main" id="{582C1493-D043-76A2-A86D-39909676756C}"/>
              </a:ext>
            </a:extLst>
          </p:cNvPr>
          <p:cNvPicPr>
            <a:picLocks noChangeAspect="1"/>
          </p:cNvPicPr>
          <p:nvPr/>
        </p:nvPicPr>
        <p:blipFill>
          <a:blip r:embed="rId2"/>
          <a:stretch>
            <a:fillRect/>
          </a:stretch>
        </p:blipFill>
        <p:spPr>
          <a:xfrm>
            <a:off x="526160" y="402906"/>
            <a:ext cx="11139679" cy="3211831"/>
          </a:xfrm>
          <a:prstGeom prst="rect">
            <a:avLst/>
          </a:prstGeom>
        </p:spPr>
      </p:pic>
    </p:spTree>
    <p:extLst>
      <p:ext uri="{BB962C8B-B14F-4D97-AF65-F5344CB8AC3E}">
        <p14:creationId xmlns:p14="http://schemas.microsoft.com/office/powerpoint/2010/main" val="241217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D9A76BB-6326-2605-932F-07E02BF5E721}"/>
              </a:ext>
            </a:extLst>
          </p:cNvPr>
          <p:cNvPicPr>
            <a:picLocks noGrp="1" noChangeAspect="1"/>
          </p:cNvPicPr>
          <p:nvPr>
            <p:ph sz="half" idx="1"/>
          </p:nvPr>
        </p:nvPicPr>
        <p:blipFill rotWithShape="1">
          <a:blip r:embed="rId2"/>
          <a:srcRect r="5348"/>
          <a:stretch/>
        </p:blipFill>
        <p:spPr>
          <a:xfrm>
            <a:off x="585788" y="396653"/>
            <a:ext cx="11144250" cy="3186293"/>
          </a:xfrm>
        </p:spPr>
      </p:pic>
      <p:sp>
        <p:nvSpPr>
          <p:cNvPr id="12" name="TextBox 11">
            <a:extLst>
              <a:ext uri="{FF2B5EF4-FFF2-40B4-BE49-F238E27FC236}">
                <a16:creationId xmlns:a16="http://schemas.microsoft.com/office/drawing/2014/main" id="{7D77351D-05C3-DD0C-3370-69D4A9D7A2C3}"/>
              </a:ext>
            </a:extLst>
          </p:cNvPr>
          <p:cNvSpPr txBox="1"/>
          <p:nvPr/>
        </p:nvSpPr>
        <p:spPr>
          <a:xfrm>
            <a:off x="585788" y="3879767"/>
            <a:ext cx="11144250" cy="156966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t>The AQI fluctuates significantly within the month, with values ranging from below 100 to close to 500.</a:t>
            </a:r>
          </a:p>
          <a:p>
            <a:pPr marL="285750" indent="-285750">
              <a:buFont typeface="Courier New" panose="02070309020205020404" pitchFamily="49" charset="0"/>
              <a:buChar char="o"/>
            </a:pPr>
            <a:r>
              <a:rPr lang="en-US" sz="2400" dirty="0"/>
              <a:t>The data indicates that air quality in Delhi remains predominantly in the unhealthy range for most of January</a:t>
            </a:r>
            <a:r>
              <a:rPr lang="en-US" dirty="0"/>
              <a:t>.</a:t>
            </a:r>
            <a:endParaRPr lang="en-IN" dirty="0"/>
          </a:p>
        </p:txBody>
      </p:sp>
    </p:spTree>
    <p:extLst>
      <p:ext uri="{BB962C8B-B14F-4D97-AF65-F5344CB8AC3E}">
        <p14:creationId xmlns:p14="http://schemas.microsoft.com/office/powerpoint/2010/main" val="182491909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3.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{319D32D5-B81B-4D92-B88C-4E34429D6A89}tf67061901_win32</Template>
  <TotalTime>200</TotalTime>
  <Words>714</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Daytona Condensed Light</vt:lpstr>
      <vt:lpstr>Posterama</vt:lpstr>
      <vt:lpstr>Custom</vt:lpstr>
      <vt:lpstr>DELHI</vt:lpstr>
      <vt:lpstr>outline</vt:lpstr>
      <vt:lpstr>introduction</vt:lpstr>
      <vt:lpstr>Why this topic?</vt:lpstr>
      <vt:lpstr>Steps involved</vt:lpstr>
      <vt:lpstr>Key Performance indicator (kpi) </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Chaudhary</dc:creator>
  <cp:lastModifiedBy>Siddharth Chaudhary</cp:lastModifiedBy>
  <cp:revision>3</cp:revision>
  <dcterms:created xsi:type="dcterms:W3CDTF">2024-07-29T06:42:46Z</dcterms:created>
  <dcterms:modified xsi:type="dcterms:W3CDTF">2024-08-01T08:40:28Z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