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Kooperativ" panose="020B0604020202020204" charset="0"/>
      <p:regular r:id="rId13"/>
    </p:embeddedFont>
    <p:embeddedFont>
      <p:font typeface="Public Sans" panose="020B0604020202020204" charset="0"/>
      <p:regular r:id="rId14"/>
    </p:embeddedFont>
    <p:embeddedFont>
      <p:font typeface="Public Sans Bold" panose="020B0604020202020204" charset="0"/>
      <p:regular r:id="rId15"/>
    </p:embeddedFont>
    <p:embeddedFont>
      <p:font typeface="Public Sans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0.sv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0.svg"/><Relationship Id="rId5" Type="http://schemas.openxmlformats.org/officeDocument/2006/relationships/image" Target="../media/image20.sv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a:off x="0" y="1777887"/>
            <a:ext cx="14351628" cy="8509114"/>
          </a:xfrm>
          <a:custGeom>
            <a:avLst/>
            <a:gdLst/>
            <a:ahLst/>
            <a:cxnLst/>
            <a:rect l="l" t="t" r="r" b="b"/>
            <a:pathLst>
              <a:path w="20537032" h="9687137">
                <a:moveTo>
                  <a:pt x="0" y="0"/>
                </a:moveTo>
                <a:lnTo>
                  <a:pt x="20537032" y="0"/>
                </a:lnTo>
                <a:lnTo>
                  <a:pt x="20537032" y="9687137"/>
                </a:lnTo>
                <a:lnTo>
                  <a:pt x="0" y="968713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9907237" y="866563"/>
            <a:ext cx="8255794" cy="9420437"/>
          </a:xfrm>
          <a:custGeom>
            <a:avLst/>
            <a:gdLst/>
            <a:ahLst/>
            <a:cxnLst/>
            <a:rect l="l" t="t" r="r" b="b"/>
            <a:pathLst>
              <a:path w="20537032" h="9687137">
                <a:moveTo>
                  <a:pt x="0" y="0"/>
                </a:moveTo>
                <a:lnTo>
                  <a:pt x="20537032" y="0"/>
                </a:lnTo>
                <a:lnTo>
                  <a:pt x="20537032" y="9687137"/>
                </a:lnTo>
                <a:lnTo>
                  <a:pt x="0" y="968713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2368407" y="1695598"/>
            <a:ext cx="13307691" cy="6895804"/>
          </a:xfrm>
          <a:custGeom>
            <a:avLst/>
            <a:gdLst/>
            <a:ahLst/>
            <a:cxnLst/>
            <a:rect l="l" t="t" r="r" b="b"/>
            <a:pathLst>
              <a:path w="13307691" h="6895804">
                <a:moveTo>
                  <a:pt x="0" y="0"/>
                </a:moveTo>
                <a:lnTo>
                  <a:pt x="13307692" y="0"/>
                </a:lnTo>
                <a:lnTo>
                  <a:pt x="13307692" y="6895804"/>
                </a:lnTo>
                <a:lnTo>
                  <a:pt x="0" y="68958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368407" y="3257625"/>
            <a:ext cx="13829611" cy="3025497"/>
          </a:xfrm>
          <a:prstGeom prst="rect">
            <a:avLst/>
          </a:prstGeom>
        </p:spPr>
        <p:txBody>
          <a:bodyPr lIns="0" tIns="0" rIns="0" bIns="0" rtlCol="0" anchor="t">
            <a:spAutoFit/>
          </a:bodyPr>
          <a:lstStyle/>
          <a:p>
            <a:pPr algn="ctr">
              <a:lnSpc>
                <a:spcPts val="11572"/>
              </a:lnSpc>
            </a:pPr>
            <a:r>
              <a:rPr lang="en-US" sz="11808">
                <a:solidFill>
                  <a:srgbClr val="202124"/>
                </a:solidFill>
                <a:latin typeface="Kooperativ"/>
                <a:ea typeface="Kooperativ"/>
                <a:cs typeface="Kooperativ"/>
                <a:sym typeface="Kooperativ"/>
              </a:rPr>
              <a:t>ELECTRIC VEHICLE</a:t>
            </a:r>
          </a:p>
          <a:p>
            <a:pPr algn="ctr">
              <a:lnSpc>
                <a:spcPts val="11572"/>
              </a:lnSpc>
            </a:pPr>
            <a:r>
              <a:rPr lang="en-US" sz="11808">
                <a:solidFill>
                  <a:srgbClr val="202124"/>
                </a:solidFill>
                <a:latin typeface="Kooperativ"/>
                <a:ea typeface="Kooperativ"/>
                <a:cs typeface="Kooperativ"/>
                <a:sym typeface="Kooperativ"/>
              </a:rPr>
              <a:t>MARKET</a:t>
            </a:r>
          </a:p>
        </p:txBody>
      </p:sp>
      <p:sp>
        <p:nvSpPr>
          <p:cNvPr id="6" name="TextBox 6"/>
          <p:cNvSpPr txBox="1"/>
          <p:nvPr/>
        </p:nvSpPr>
        <p:spPr>
          <a:xfrm>
            <a:off x="5160157" y="6407691"/>
            <a:ext cx="7724191" cy="1048873"/>
          </a:xfrm>
          <a:prstGeom prst="rect">
            <a:avLst/>
          </a:prstGeom>
        </p:spPr>
        <p:txBody>
          <a:bodyPr lIns="0" tIns="0" rIns="0" bIns="0" rtlCol="0" anchor="t">
            <a:spAutoFit/>
          </a:bodyPr>
          <a:lstStyle/>
          <a:p>
            <a:pPr algn="ctr">
              <a:lnSpc>
                <a:spcPts val="4107"/>
              </a:lnSpc>
            </a:pPr>
            <a:r>
              <a:rPr lang="en-US" sz="3423">
                <a:solidFill>
                  <a:srgbClr val="FFFFFF"/>
                </a:solidFill>
                <a:latin typeface="Public Sans"/>
                <a:ea typeface="Public Sans"/>
                <a:cs typeface="Public Sans"/>
                <a:sym typeface="Public Sans"/>
              </a:rPr>
              <a:t>“ANALYZE  FOR ‘WASHINGTON’ STATE OF USA”</a:t>
            </a:r>
          </a:p>
        </p:txBody>
      </p:sp>
      <p:sp>
        <p:nvSpPr>
          <p:cNvPr id="9" name="TextBox 9"/>
          <p:cNvSpPr txBox="1"/>
          <p:nvPr/>
        </p:nvSpPr>
        <p:spPr>
          <a:xfrm rot="21495509">
            <a:off x="108738" y="9953687"/>
            <a:ext cx="19538968" cy="7522367"/>
          </a:xfrm>
          <a:prstGeom prst="rect">
            <a:avLst/>
          </a:prstGeom>
        </p:spPr>
        <p:txBody>
          <a:bodyPr lIns="50800" tIns="50800" rIns="50800" bIns="50800" rtlCol="0" anchor="ctr"/>
          <a:lstStyle/>
          <a:p>
            <a:pPr algn="ctr">
              <a:lnSpc>
                <a:spcPts val="2363"/>
              </a:lnSpc>
            </a:pPr>
            <a:endParaRPr/>
          </a:p>
        </p:txBody>
      </p:sp>
      <p:sp>
        <p:nvSpPr>
          <p:cNvPr id="10" name="Freeform 10"/>
          <p:cNvSpPr/>
          <p:nvPr/>
        </p:nvSpPr>
        <p:spPr>
          <a:xfrm>
            <a:off x="7485124" y="6331559"/>
            <a:ext cx="10468320" cy="3939895"/>
          </a:xfrm>
          <a:custGeom>
            <a:avLst/>
            <a:gdLst/>
            <a:ahLst/>
            <a:cxnLst/>
            <a:rect l="l" t="t" r="r" b="b"/>
            <a:pathLst>
              <a:path w="10468320" h="3939895">
                <a:moveTo>
                  <a:pt x="0" y="0"/>
                </a:moveTo>
                <a:lnTo>
                  <a:pt x="10468321" y="0"/>
                </a:lnTo>
                <a:lnTo>
                  <a:pt x="10468321" y="3939895"/>
                </a:lnTo>
                <a:lnTo>
                  <a:pt x="0" y="39398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1811000" y="7784633"/>
            <a:ext cx="552886" cy="1267367"/>
          </a:xfrm>
          <a:custGeom>
            <a:avLst/>
            <a:gdLst/>
            <a:ahLst/>
            <a:cxnLst/>
            <a:rect l="l" t="t" r="r" b="b"/>
            <a:pathLst>
              <a:path w="552886" h="1267367">
                <a:moveTo>
                  <a:pt x="0" y="0"/>
                </a:moveTo>
                <a:lnTo>
                  <a:pt x="552886" y="0"/>
                </a:lnTo>
                <a:lnTo>
                  <a:pt x="552886" y="1267367"/>
                </a:lnTo>
                <a:lnTo>
                  <a:pt x="0" y="12673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grpSp>
        <p:nvGrpSpPr>
          <p:cNvPr id="12" name="Group 12"/>
          <p:cNvGrpSpPr/>
          <p:nvPr/>
        </p:nvGrpSpPr>
        <p:grpSpPr>
          <a:xfrm>
            <a:off x="698411" y="753268"/>
            <a:ext cx="1884661" cy="188466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2363"/>
                </a:lnSpc>
              </a:pPr>
              <a:endParaRPr/>
            </a:p>
          </p:txBody>
        </p:sp>
      </p:grpSp>
      <p:sp>
        <p:nvSpPr>
          <p:cNvPr id="15" name="Freeform 15"/>
          <p:cNvSpPr/>
          <p:nvPr/>
        </p:nvSpPr>
        <p:spPr>
          <a:xfrm>
            <a:off x="14003964" y="653699"/>
            <a:ext cx="2908940" cy="999618"/>
          </a:xfrm>
          <a:custGeom>
            <a:avLst/>
            <a:gdLst/>
            <a:ahLst/>
            <a:cxnLst/>
            <a:rect l="l" t="t" r="r" b="b"/>
            <a:pathLst>
              <a:path w="2908940" h="999618">
                <a:moveTo>
                  <a:pt x="0" y="0"/>
                </a:moveTo>
                <a:lnTo>
                  <a:pt x="2908940" y="0"/>
                </a:lnTo>
                <a:lnTo>
                  <a:pt x="2908940" y="999618"/>
                </a:lnTo>
                <a:lnTo>
                  <a:pt x="0" y="999618"/>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6" name="Freeform 16"/>
          <p:cNvSpPr/>
          <p:nvPr/>
        </p:nvSpPr>
        <p:spPr>
          <a:xfrm>
            <a:off x="7861755" y="1296809"/>
            <a:ext cx="2320996" cy="797578"/>
          </a:xfrm>
          <a:custGeom>
            <a:avLst/>
            <a:gdLst/>
            <a:ahLst/>
            <a:cxnLst/>
            <a:rect l="l" t="t" r="r" b="b"/>
            <a:pathLst>
              <a:path w="2320996" h="797578">
                <a:moveTo>
                  <a:pt x="0" y="0"/>
                </a:moveTo>
                <a:lnTo>
                  <a:pt x="2320996" y="0"/>
                </a:lnTo>
                <a:lnTo>
                  <a:pt x="2320996" y="797578"/>
                </a:lnTo>
                <a:lnTo>
                  <a:pt x="0" y="797578"/>
                </a:lnTo>
                <a:lnTo>
                  <a:pt x="0" y="0"/>
                </a:lnTo>
                <a:close/>
              </a:path>
            </a:pathLst>
          </a:custGeom>
          <a:blipFill>
            <a:blip r:embed="rId10">
              <a:alphaModFix amt="55000"/>
              <a:extLst>
                <a:ext uri="{96DAC541-7B7A-43D3-8B79-37D633B846F1}">
                  <asvg:svgBlip xmlns:asvg="http://schemas.microsoft.com/office/drawing/2016/SVG/main" r:embed="rId11"/>
                </a:ext>
              </a:extLst>
            </a:blip>
            <a:stretch>
              <a:fillRect/>
            </a:stretch>
          </a:blipFill>
          <a:ln cap="sq">
            <a:noFill/>
            <a:prstDash val="solid"/>
            <a:miter/>
          </a:ln>
        </p:spPr>
      </p:sp>
      <p:sp>
        <p:nvSpPr>
          <p:cNvPr id="17" name="Freeform 17"/>
          <p:cNvSpPr/>
          <p:nvPr/>
        </p:nvSpPr>
        <p:spPr>
          <a:xfrm>
            <a:off x="0" y="1822999"/>
            <a:ext cx="2908940" cy="999618"/>
          </a:xfrm>
          <a:custGeom>
            <a:avLst/>
            <a:gdLst/>
            <a:ahLst/>
            <a:cxnLst/>
            <a:rect l="l" t="t" r="r" b="b"/>
            <a:pathLst>
              <a:path w="2908940" h="999618">
                <a:moveTo>
                  <a:pt x="0" y="0"/>
                </a:moveTo>
                <a:lnTo>
                  <a:pt x="2908940" y="0"/>
                </a:lnTo>
                <a:lnTo>
                  <a:pt x="2908940" y="999618"/>
                </a:lnTo>
                <a:lnTo>
                  <a:pt x="0" y="999618"/>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1066804" y="1404955"/>
            <a:ext cx="19354801" cy="8795676"/>
          </a:xfrm>
          <a:custGeom>
            <a:avLst/>
            <a:gdLst/>
            <a:ahLst/>
            <a:cxnLst/>
            <a:rect l="l" t="t" r="r" b="b"/>
            <a:pathLst>
              <a:path w="20537032" h="9687137">
                <a:moveTo>
                  <a:pt x="20537031" y="0"/>
                </a:moveTo>
                <a:lnTo>
                  <a:pt x="0" y="0"/>
                </a:lnTo>
                <a:lnTo>
                  <a:pt x="0" y="9687137"/>
                </a:lnTo>
                <a:lnTo>
                  <a:pt x="20537031" y="9687137"/>
                </a:lnTo>
                <a:lnTo>
                  <a:pt x="205370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3" name="Group 3"/>
          <p:cNvGrpSpPr/>
          <p:nvPr/>
        </p:nvGrpSpPr>
        <p:grpSpPr>
          <a:xfrm rot="128610">
            <a:off x="370438" y="195549"/>
            <a:ext cx="9750212" cy="9880724"/>
            <a:chOff x="0" y="0"/>
            <a:chExt cx="3665858" cy="3378834"/>
          </a:xfrm>
        </p:grpSpPr>
        <p:sp>
          <p:nvSpPr>
            <p:cNvPr id="4" name="Freeform 4"/>
            <p:cNvSpPr/>
            <p:nvPr/>
          </p:nvSpPr>
          <p:spPr>
            <a:xfrm>
              <a:off x="0" y="0"/>
              <a:ext cx="3665858" cy="3378834"/>
            </a:xfrm>
            <a:custGeom>
              <a:avLst/>
              <a:gdLst/>
              <a:ahLst/>
              <a:cxnLst/>
              <a:rect l="l" t="t" r="r" b="b"/>
              <a:pathLst>
                <a:path w="3665858" h="3378834">
                  <a:moveTo>
                    <a:pt x="0" y="0"/>
                  </a:moveTo>
                  <a:lnTo>
                    <a:pt x="3665858" y="0"/>
                  </a:lnTo>
                  <a:lnTo>
                    <a:pt x="3665858" y="3378834"/>
                  </a:lnTo>
                  <a:lnTo>
                    <a:pt x="0" y="3378834"/>
                  </a:lnTo>
                  <a:close/>
                </a:path>
              </a:pathLst>
            </a:custGeom>
            <a:solidFill>
              <a:srgbClr val="FFFFFF"/>
            </a:solidFill>
          </p:spPr>
        </p:sp>
        <p:sp>
          <p:nvSpPr>
            <p:cNvPr id="5" name="TextBox 5"/>
            <p:cNvSpPr txBox="1"/>
            <p:nvPr/>
          </p:nvSpPr>
          <p:spPr>
            <a:xfrm>
              <a:off x="0" y="-9525"/>
              <a:ext cx="3665858" cy="3388359"/>
            </a:xfrm>
            <a:prstGeom prst="rect">
              <a:avLst/>
            </a:prstGeom>
          </p:spPr>
          <p:txBody>
            <a:bodyPr lIns="50800" tIns="50800" rIns="50800" bIns="50800" rtlCol="0" anchor="ctr"/>
            <a:lstStyle/>
            <a:p>
              <a:pPr algn="ctr">
                <a:lnSpc>
                  <a:spcPts val="2363"/>
                </a:lnSpc>
              </a:pPr>
              <a:endParaRPr/>
            </a:p>
          </p:txBody>
        </p:sp>
      </p:grpSp>
      <p:sp>
        <p:nvSpPr>
          <p:cNvPr id="6" name="TextBox 6"/>
          <p:cNvSpPr txBox="1"/>
          <p:nvPr/>
        </p:nvSpPr>
        <p:spPr>
          <a:xfrm>
            <a:off x="507574" y="610916"/>
            <a:ext cx="6163132" cy="978442"/>
          </a:xfrm>
          <a:prstGeom prst="rect">
            <a:avLst/>
          </a:prstGeom>
        </p:spPr>
        <p:txBody>
          <a:bodyPr lIns="0" tIns="0" rIns="0" bIns="0" rtlCol="0" anchor="t">
            <a:spAutoFit/>
          </a:bodyPr>
          <a:lstStyle/>
          <a:p>
            <a:pPr algn="ctr">
              <a:lnSpc>
                <a:spcPts val="7257"/>
              </a:lnSpc>
            </a:pPr>
            <a:r>
              <a:rPr lang="en-US" sz="7405">
                <a:solidFill>
                  <a:srgbClr val="085740"/>
                </a:solidFill>
                <a:latin typeface="Kooperativ"/>
                <a:ea typeface="Kooperativ"/>
                <a:cs typeface="Kooperativ"/>
                <a:sym typeface="Kooperativ"/>
              </a:rPr>
              <a:t>SUGGESTIONS</a:t>
            </a:r>
          </a:p>
        </p:txBody>
      </p:sp>
      <p:sp>
        <p:nvSpPr>
          <p:cNvPr id="7" name="TextBox 7"/>
          <p:cNvSpPr txBox="1"/>
          <p:nvPr/>
        </p:nvSpPr>
        <p:spPr>
          <a:xfrm>
            <a:off x="507574" y="1753313"/>
            <a:ext cx="9240565" cy="2307463"/>
          </a:xfrm>
          <a:prstGeom prst="rect">
            <a:avLst/>
          </a:prstGeom>
        </p:spPr>
        <p:txBody>
          <a:bodyPr lIns="0" tIns="0" rIns="0" bIns="0" rtlCol="0" anchor="t">
            <a:spAutoFit/>
          </a:bodyPr>
          <a:lstStyle/>
          <a:p>
            <a:pPr marL="708151" lvl="1" indent="-354076" algn="l">
              <a:lnSpc>
                <a:spcPts val="4591"/>
              </a:lnSpc>
              <a:buFont typeface="Arial"/>
              <a:buChar char="•"/>
            </a:pPr>
            <a:r>
              <a:rPr lang="en-US" sz="3279">
                <a:solidFill>
                  <a:srgbClr val="202124"/>
                </a:solidFill>
                <a:latin typeface="Public Sans"/>
                <a:ea typeface="Public Sans"/>
                <a:cs typeface="Public Sans"/>
                <a:sym typeface="Public Sans"/>
              </a:rPr>
              <a:t>All automobile companies should now enter the EV market, as trends show a sharp increase in EV adoption.Which result in healthy competition in EVs.</a:t>
            </a:r>
          </a:p>
        </p:txBody>
      </p:sp>
      <p:sp>
        <p:nvSpPr>
          <p:cNvPr id="8" name="TextBox 8"/>
          <p:cNvSpPr txBox="1"/>
          <p:nvPr/>
        </p:nvSpPr>
        <p:spPr>
          <a:xfrm>
            <a:off x="507574" y="4450257"/>
            <a:ext cx="9240565" cy="2279904"/>
          </a:xfrm>
          <a:prstGeom prst="rect">
            <a:avLst/>
          </a:prstGeom>
        </p:spPr>
        <p:txBody>
          <a:bodyPr lIns="0" tIns="0" rIns="0" bIns="0" rtlCol="0" anchor="t">
            <a:spAutoFit/>
          </a:bodyPr>
          <a:lstStyle/>
          <a:p>
            <a:pPr marL="699516" lvl="1" indent="-349758" algn="l">
              <a:lnSpc>
                <a:spcPts val="4536"/>
              </a:lnSpc>
              <a:buFont typeface="Arial"/>
              <a:buChar char="•"/>
            </a:pPr>
            <a:r>
              <a:rPr lang="en-US" sz="3240">
                <a:solidFill>
                  <a:srgbClr val="202124"/>
                </a:solidFill>
                <a:latin typeface="Public Sans"/>
                <a:ea typeface="Public Sans"/>
                <a:cs typeface="Public Sans"/>
                <a:sym typeface="Public Sans"/>
              </a:rPr>
              <a:t>Currently, BEVs are more popular than PHEVs. However, this presents an opportunity for companies to explore and innovate in the PHEV sector.</a:t>
            </a:r>
          </a:p>
        </p:txBody>
      </p:sp>
      <p:grpSp>
        <p:nvGrpSpPr>
          <p:cNvPr id="9" name="Group 9"/>
          <p:cNvGrpSpPr/>
          <p:nvPr/>
        </p:nvGrpSpPr>
        <p:grpSpPr>
          <a:xfrm>
            <a:off x="7838599" y="408840"/>
            <a:ext cx="1534001" cy="134447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id="11" name="TextBox 11"/>
            <p:cNvSpPr txBox="1"/>
            <p:nvPr/>
          </p:nvSpPr>
          <p:spPr>
            <a:xfrm>
              <a:off x="76200" y="66675"/>
              <a:ext cx="660400" cy="669925"/>
            </a:xfrm>
            <a:prstGeom prst="rect">
              <a:avLst/>
            </a:prstGeom>
          </p:spPr>
          <p:txBody>
            <a:bodyPr lIns="50800" tIns="50800" rIns="50800" bIns="50800" rtlCol="0" anchor="ctr"/>
            <a:lstStyle/>
            <a:p>
              <a:pPr algn="ctr">
                <a:lnSpc>
                  <a:spcPts val="2363"/>
                </a:lnSpc>
              </a:pPr>
              <a:endParaRPr/>
            </a:p>
          </p:txBody>
        </p:sp>
      </p:grpSp>
      <p:sp>
        <p:nvSpPr>
          <p:cNvPr id="12" name="TextBox 12"/>
          <p:cNvSpPr txBox="1"/>
          <p:nvPr/>
        </p:nvSpPr>
        <p:spPr>
          <a:xfrm>
            <a:off x="507574" y="6882561"/>
            <a:ext cx="9240565" cy="2279904"/>
          </a:xfrm>
          <a:prstGeom prst="rect">
            <a:avLst/>
          </a:prstGeom>
        </p:spPr>
        <p:txBody>
          <a:bodyPr lIns="0" tIns="0" rIns="0" bIns="0" rtlCol="0" anchor="t">
            <a:spAutoFit/>
          </a:bodyPr>
          <a:lstStyle/>
          <a:p>
            <a:pPr marL="699516" lvl="1" indent="-349758" algn="l">
              <a:lnSpc>
                <a:spcPts val="4536"/>
              </a:lnSpc>
              <a:buFont typeface="Arial"/>
              <a:buChar char="•"/>
            </a:pPr>
            <a:r>
              <a:rPr lang="en-US" sz="3240">
                <a:solidFill>
                  <a:srgbClr val="202124"/>
                </a:solidFill>
                <a:latin typeface="Public Sans"/>
                <a:ea typeface="Public Sans"/>
                <a:cs typeface="Public Sans"/>
                <a:sym typeface="Public Sans"/>
              </a:rPr>
              <a:t>Research on EV batteries needs to accelerate, as approximately 51% of EV batteries have not yet been thoroughly studied for their range capabilities.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1066800" y="0"/>
            <a:ext cx="19354800" cy="10287000"/>
          </a:xfrm>
          <a:custGeom>
            <a:avLst/>
            <a:gdLst/>
            <a:ahLst/>
            <a:cxnLst/>
            <a:rect l="l" t="t" r="r" b="b"/>
            <a:pathLst>
              <a:path w="20537032" h="9687137">
                <a:moveTo>
                  <a:pt x="20537032" y="0"/>
                </a:moveTo>
                <a:lnTo>
                  <a:pt x="0" y="0"/>
                </a:lnTo>
                <a:lnTo>
                  <a:pt x="0" y="9687137"/>
                </a:lnTo>
                <a:lnTo>
                  <a:pt x="20537032" y="9687137"/>
                </a:lnTo>
                <a:lnTo>
                  <a:pt x="20537032"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493976" y="-2599833"/>
            <a:ext cx="17794024" cy="8573484"/>
          </a:xfrm>
          <a:custGeom>
            <a:avLst/>
            <a:gdLst/>
            <a:ahLst/>
            <a:cxnLst/>
            <a:rect l="l" t="t" r="r" b="b"/>
            <a:pathLst>
              <a:path w="17794024" h="8573484">
                <a:moveTo>
                  <a:pt x="0" y="0"/>
                </a:moveTo>
                <a:lnTo>
                  <a:pt x="17794024" y="0"/>
                </a:lnTo>
                <a:lnTo>
                  <a:pt x="17794024" y="8573484"/>
                </a:lnTo>
                <a:lnTo>
                  <a:pt x="0" y="85734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5973651"/>
            <a:ext cx="7188915" cy="4313349"/>
          </a:xfrm>
          <a:custGeom>
            <a:avLst/>
            <a:gdLst/>
            <a:ahLst/>
            <a:cxnLst/>
            <a:rect l="l" t="t" r="r" b="b"/>
            <a:pathLst>
              <a:path w="7188915" h="4313349">
                <a:moveTo>
                  <a:pt x="0" y="0"/>
                </a:moveTo>
                <a:lnTo>
                  <a:pt x="7188915" y="0"/>
                </a:lnTo>
                <a:lnTo>
                  <a:pt x="7188915" y="4313349"/>
                </a:lnTo>
                <a:lnTo>
                  <a:pt x="0" y="4313349"/>
                </a:lnTo>
                <a:lnTo>
                  <a:pt x="0" y="0"/>
                </a:lnTo>
                <a:close/>
              </a:path>
            </a:pathLst>
          </a:custGeom>
          <a:blipFill>
            <a:blip r:embed="rId6"/>
            <a:stretch>
              <a:fillRect/>
            </a:stretch>
          </a:blipFill>
        </p:spPr>
      </p:sp>
      <p:sp>
        <p:nvSpPr>
          <p:cNvPr id="7" name="TextBox 7"/>
          <p:cNvSpPr txBox="1"/>
          <p:nvPr/>
        </p:nvSpPr>
        <p:spPr>
          <a:xfrm>
            <a:off x="1028700" y="1520539"/>
            <a:ext cx="16667007" cy="2450608"/>
          </a:xfrm>
          <a:prstGeom prst="rect">
            <a:avLst/>
          </a:prstGeom>
        </p:spPr>
        <p:txBody>
          <a:bodyPr lIns="0" tIns="0" rIns="0" bIns="0" rtlCol="0" anchor="t">
            <a:spAutoFit/>
          </a:bodyPr>
          <a:lstStyle/>
          <a:p>
            <a:pPr algn="ctr">
              <a:lnSpc>
                <a:spcPts val="6338"/>
              </a:lnSpc>
            </a:pPr>
            <a:r>
              <a:rPr lang="en-US" sz="6467">
                <a:solidFill>
                  <a:srgbClr val="202124"/>
                </a:solidFill>
                <a:latin typeface="Kooperativ"/>
                <a:ea typeface="Kooperativ"/>
                <a:cs typeface="Kooperativ"/>
                <a:sym typeface="Kooperativ"/>
              </a:rPr>
              <a:t>“Let's together, we create a cleaner and more sustainable future for future generations”</a:t>
            </a:r>
          </a:p>
        </p:txBody>
      </p:sp>
      <p:sp>
        <p:nvSpPr>
          <p:cNvPr id="8" name="TextBox 8"/>
          <p:cNvSpPr txBox="1"/>
          <p:nvPr/>
        </p:nvSpPr>
        <p:spPr>
          <a:xfrm>
            <a:off x="11462873" y="6268926"/>
            <a:ext cx="6825127" cy="3805419"/>
          </a:xfrm>
          <a:prstGeom prst="rect">
            <a:avLst/>
          </a:prstGeom>
        </p:spPr>
        <p:txBody>
          <a:bodyPr lIns="0" tIns="0" rIns="0" bIns="0" rtlCol="0" anchor="t">
            <a:spAutoFit/>
          </a:bodyPr>
          <a:lstStyle/>
          <a:p>
            <a:pPr algn="ctr">
              <a:lnSpc>
                <a:spcPts val="14630"/>
              </a:lnSpc>
            </a:pPr>
            <a:r>
              <a:rPr lang="en-US" sz="14929">
                <a:solidFill>
                  <a:srgbClr val="FFFFFF"/>
                </a:solidFill>
                <a:latin typeface="Kooperativ"/>
                <a:ea typeface="Kooperativ"/>
                <a:cs typeface="Kooperativ"/>
                <a:sym typeface="Kooperativ"/>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a:off x="-32657" y="520588"/>
            <a:ext cx="18320657" cy="9687137"/>
          </a:xfrm>
          <a:custGeom>
            <a:avLst/>
            <a:gdLst/>
            <a:ahLst/>
            <a:cxnLst/>
            <a:rect l="l" t="t" r="r" b="b"/>
            <a:pathLst>
              <a:path w="20537032" h="9687137">
                <a:moveTo>
                  <a:pt x="0" y="0"/>
                </a:moveTo>
                <a:lnTo>
                  <a:pt x="20537032" y="0"/>
                </a:lnTo>
                <a:lnTo>
                  <a:pt x="20537032" y="9687137"/>
                </a:lnTo>
                <a:lnTo>
                  <a:pt x="0" y="968713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rot="-116784">
            <a:off x="126162" y="3568381"/>
            <a:ext cx="10819065" cy="6528857"/>
            <a:chOff x="0" y="0"/>
            <a:chExt cx="3777951" cy="2055814"/>
          </a:xfrm>
        </p:grpSpPr>
        <p:sp>
          <p:nvSpPr>
            <p:cNvPr id="7" name="Freeform 7"/>
            <p:cNvSpPr/>
            <p:nvPr/>
          </p:nvSpPr>
          <p:spPr>
            <a:xfrm>
              <a:off x="0" y="0"/>
              <a:ext cx="3777951" cy="2055813"/>
            </a:xfrm>
            <a:custGeom>
              <a:avLst/>
              <a:gdLst/>
              <a:ahLst/>
              <a:cxnLst/>
              <a:rect l="l" t="t" r="r" b="b"/>
              <a:pathLst>
                <a:path w="3777951" h="2055813">
                  <a:moveTo>
                    <a:pt x="0" y="0"/>
                  </a:moveTo>
                  <a:lnTo>
                    <a:pt x="3777951" y="0"/>
                  </a:lnTo>
                  <a:lnTo>
                    <a:pt x="3777951" y="2055813"/>
                  </a:lnTo>
                  <a:lnTo>
                    <a:pt x="0" y="2055813"/>
                  </a:lnTo>
                  <a:close/>
                </a:path>
              </a:pathLst>
            </a:custGeom>
            <a:solidFill>
              <a:srgbClr val="FFFFFF"/>
            </a:solidFill>
          </p:spPr>
        </p:sp>
        <p:sp>
          <p:nvSpPr>
            <p:cNvPr id="8" name="TextBox 8"/>
            <p:cNvSpPr txBox="1"/>
            <p:nvPr/>
          </p:nvSpPr>
          <p:spPr>
            <a:xfrm>
              <a:off x="0" y="-9525"/>
              <a:ext cx="3777951" cy="2065339"/>
            </a:xfrm>
            <a:prstGeom prst="rect">
              <a:avLst/>
            </a:prstGeom>
          </p:spPr>
          <p:txBody>
            <a:bodyPr lIns="50800" tIns="50800" rIns="50800" bIns="50800" rtlCol="0" anchor="ctr"/>
            <a:lstStyle/>
            <a:p>
              <a:pPr algn="ctr">
                <a:lnSpc>
                  <a:spcPts val="2363"/>
                </a:lnSpc>
              </a:pPr>
              <a:endParaRPr/>
            </a:p>
          </p:txBody>
        </p:sp>
      </p:grpSp>
      <p:sp>
        <p:nvSpPr>
          <p:cNvPr id="9" name="TextBox 9"/>
          <p:cNvSpPr txBox="1"/>
          <p:nvPr/>
        </p:nvSpPr>
        <p:spPr>
          <a:xfrm>
            <a:off x="657505" y="1095831"/>
            <a:ext cx="8951991" cy="994611"/>
          </a:xfrm>
          <a:prstGeom prst="rect">
            <a:avLst/>
          </a:prstGeom>
        </p:spPr>
        <p:txBody>
          <a:bodyPr lIns="0" tIns="0" rIns="0" bIns="0" rtlCol="0" anchor="t">
            <a:spAutoFit/>
          </a:bodyPr>
          <a:lstStyle/>
          <a:p>
            <a:pPr algn="l">
              <a:lnSpc>
                <a:spcPts val="7490"/>
              </a:lnSpc>
            </a:pPr>
            <a:r>
              <a:rPr lang="en-US" sz="7643">
                <a:solidFill>
                  <a:srgbClr val="FFFFFF"/>
                </a:solidFill>
                <a:latin typeface="Kooperativ"/>
                <a:ea typeface="Kooperativ"/>
                <a:cs typeface="Kooperativ"/>
                <a:sym typeface="Kooperativ"/>
              </a:rPr>
              <a:t>Introduction</a:t>
            </a:r>
          </a:p>
        </p:txBody>
      </p:sp>
      <p:sp>
        <p:nvSpPr>
          <p:cNvPr id="10" name="TextBox 10"/>
          <p:cNvSpPr txBox="1"/>
          <p:nvPr/>
        </p:nvSpPr>
        <p:spPr>
          <a:xfrm>
            <a:off x="348120" y="4384775"/>
            <a:ext cx="10343552" cy="3652718"/>
          </a:xfrm>
          <a:prstGeom prst="rect">
            <a:avLst/>
          </a:prstGeom>
        </p:spPr>
        <p:txBody>
          <a:bodyPr lIns="0" tIns="0" rIns="0" bIns="0" rtlCol="0" anchor="t">
            <a:spAutoFit/>
          </a:bodyPr>
          <a:lstStyle/>
          <a:p>
            <a:pPr algn="l">
              <a:lnSpc>
                <a:spcPts val="4188"/>
              </a:lnSpc>
              <a:spcBef>
                <a:spcPct val="0"/>
              </a:spcBef>
            </a:pPr>
            <a:r>
              <a:rPr lang="en-US" sz="2992">
                <a:solidFill>
                  <a:srgbClr val="191919"/>
                </a:solidFill>
                <a:latin typeface="Public Sans"/>
                <a:ea typeface="Public Sans"/>
                <a:cs typeface="Public Sans"/>
                <a:sym typeface="Public Sans"/>
              </a:rPr>
              <a:t>Welcome to our presentation on the Electric Vehicle (EV) Market. As the global automotive industry transitions towards sustainability, electric vehicles have emerged as a pivotal component in reducing carbon emissions and promoting eco-friendly transportation. In this presentation I have gave the analysis of EVs of Washington state of USA.</a:t>
            </a:r>
          </a:p>
        </p:txBody>
      </p:sp>
      <p:sp>
        <p:nvSpPr>
          <p:cNvPr id="11" name="Freeform 11"/>
          <p:cNvSpPr/>
          <p:nvPr/>
        </p:nvSpPr>
        <p:spPr>
          <a:xfrm>
            <a:off x="13563600" y="7734300"/>
            <a:ext cx="4210557" cy="2231750"/>
          </a:xfrm>
          <a:custGeom>
            <a:avLst/>
            <a:gdLst/>
            <a:ahLst/>
            <a:cxnLst/>
            <a:rect l="l" t="t" r="r" b="b"/>
            <a:pathLst>
              <a:path w="4210557" h="2231750">
                <a:moveTo>
                  <a:pt x="0" y="0"/>
                </a:moveTo>
                <a:lnTo>
                  <a:pt x="4210558" y="0"/>
                </a:lnTo>
                <a:lnTo>
                  <a:pt x="4210558" y="2231750"/>
                </a:lnTo>
                <a:lnTo>
                  <a:pt x="0" y="2231750"/>
                </a:lnTo>
                <a:lnTo>
                  <a:pt x="0" y="0"/>
                </a:lnTo>
                <a:close/>
              </a:path>
            </a:pathLst>
          </a:custGeom>
          <a:blipFill>
            <a:blip r:embed="rId4">
              <a:extLst>
                <a:ext uri="{96DAC541-7B7A-43D3-8B79-37D633B846F1}">
                  <asvg:svgBlip xmlns:asvg="http://schemas.microsoft.com/office/drawing/2016/SVG/main" r:embed="rId5"/>
                </a:ext>
              </a:extLst>
            </a:blip>
            <a:stretch>
              <a:fillRect r="-10631" b="-34721"/>
            </a:stretch>
          </a:blipFill>
        </p:spPr>
      </p:sp>
      <p:grpSp>
        <p:nvGrpSpPr>
          <p:cNvPr id="12" name="Group 12"/>
          <p:cNvGrpSpPr/>
          <p:nvPr/>
        </p:nvGrpSpPr>
        <p:grpSpPr>
          <a:xfrm>
            <a:off x="12032907" y="648302"/>
            <a:ext cx="1884661" cy="188466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2363"/>
                </a:lnSpc>
              </a:pPr>
              <a:endParaRPr/>
            </a:p>
          </p:txBody>
        </p:sp>
      </p:grpSp>
      <p:sp>
        <p:nvSpPr>
          <p:cNvPr id="15" name="Freeform 15"/>
          <p:cNvSpPr/>
          <p:nvPr/>
        </p:nvSpPr>
        <p:spPr>
          <a:xfrm>
            <a:off x="10066298" y="1590633"/>
            <a:ext cx="2908940" cy="999618"/>
          </a:xfrm>
          <a:custGeom>
            <a:avLst/>
            <a:gdLst/>
            <a:ahLst/>
            <a:cxnLst/>
            <a:rect l="l" t="t" r="r" b="b"/>
            <a:pathLst>
              <a:path w="2908940" h="999618">
                <a:moveTo>
                  <a:pt x="0" y="0"/>
                </a:moveTo>
                <a:lnTo>
                  <a:pt x="2908940" y="0"/>
                </a:lnTo>
                <a:lnTo>
                  <a:pt x="2908940" y="999617"/>
                </a:lnTo>
                <a:lnTo>
                  <a:pt x="0" y="99961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7" name="Freeform 11">
            <a:extLst>
              <a:ext uri="{FF2B5EF4-FFF2-40B4-BE49-F238E27FC236}">
                <a16:creationId xmlns:a16="http://schemas.microsoft.com/office/drawing/2014/main" id="{C2861B91-3A3C-5626-E99B-64763D1DE9AA}"/>
              </a:ext>
            </a:extLst>
          </p:cNvPr>
          <p:cNvSpPr/>
          <p:nvPr/>
        </p:nvSpPr>
        <p:spPr>
          <a:xfrm>
            <a:off x="15406608" y="8648700"/>
            <a:ext cx="228600" cy="787867"/>
          </a:xfrm>
          <a:custGeom>
            <a:avLst/>
            <a:gdLst/>
            <a:ahLst/>
            <a:cxnLst/>
            <a:rect l="l" t="t" r="r" b="b"/>
            <a:pathLst>
              <a:path w="552886" h="1267367">
                <a:moveTo>
                  <a:pt x="0" y="0"/>
                </a:moveTo>
                <a:lnTo>
                  <a:pt x="552886" y="0"/>
                </a:lnTo>
                <a:lnTo>
                  <a:pt x="552886" y="1267367"/>
                </a:lnTo>
                <a:lnTo>
                  <a:pt x="0" y="12673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a:off x="8239747" y="1009102"/>
            <a:ext cx="10542185" cy="9277898"/>
          </a:xfrm>
          <a:custGeom>
            <a:avLst/>
            <a:gdLst/>
            <a:ahLst/>
            <a:cxnLst/>
            <a:rect l="l" t="t" r="r" b="b"/>
            <a:pathLst>
              <a:path w="20537032" h="9687137">
                <a:moveTo>
                  <a:pt x="0" y="0"/>
                </a:moveTo>
                <a:lnTo>
                  <a:pt x="20537032" y="0"/>
                </a:lnTo>
                <a:lnTo>
                  <a:pt x="20537032" y="9687137"/>
                </a:lnTo>
                <a:lnTo>
                  <a:pt x="0" y="968713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rot="-116784">
            <a:off x="131918" y="3254190"/>
            <a:ext cx="10922557" cy="6671602"/>
            <a:chOff x="0" y="0"/>
            <a:chExt cx="3777951" cy="2055814"/>
          </a:xfrm>
        </p:grpSpPr>
        <p:sp>
          <p:nvSpPr>
            <p:cNvPr id="7" name="Freeform 7"/>
            <p:cNvSpPr/>
            <p:nvPr/>
          </p:nvSpPr>
          <p:spPr>
            <a:xfrm>
              <a:off x="0" y="0"/>
              <a:ext cx="3777951" cy="2055813"/>
            </a:xfrm>
            <a:custGeom>
              <a:avLst/>
              <a:gdLst/>
              <a:ahLst/>
              <a:cxnLst/>
              <a:rect l="l" t="t" r="r" b="b"/>
              <a:pathLst>
                <a:path w="3777951" h="2055813">
                  <a:moveTo>
                    <a:pt x="0" y="0"/>
                  </a:moveTo>
                  <a:lnTo>
                    <a:pt x="3777951" y="0"/>
                  </a:lnTo>
                  <a:lnTo>
                    <a:pt x="3777951" y="2055813"/>
                  </a:lnTo>
                  <a:lnTo>
                    <a:pt x="0" y="2055813"/>
                  </a:lnTo>
                  <a:close/>
                </a:path>
              </a:pathLst>
            </a:custGeom>
            <a:solidFill>
              <a:srgbClr val="FFFFFF"/>
            </a:solidFill>
          </p:spPr>
        </p:sp>
        <p:sp>
          <p:nvSpPr>
            <p:cNvPr id="8" name="TextBox 8"/>
            <p:cNvSpPr txBox="1"/>
            <p:nvPr/>
          </p:nvSpPr>
          <p:spPr>
            <a:xfrm>
              <a:off x="0" y="-9525"/>
              <a:ext cx="3777951" cy="2065339"/>
            </a:xfrm>
            <a:prstGeom prst="rect">
              <a:avLst/>
            </a:prstGeom>
          </p:spPr>
          <p:txBody>
            <a:bodyPr lIns="50800" tIns="50800" rIns="50800" bIns="50800" rtlCol="0" anchor="ctr"/>
            <a:lstStyle/>
            <a:p>
              <a:pPr algn="ctr">
                <a:lnSpc>
                  <a:spcPts val="2363"/>
                </a:lnSpc>
              </a:pPr>
              <a:endParaRPr/>
            </a:p>
          </p:txBody>
        </p:sp>
      </p:grpSp>
      <p:sp>
        <p:nvSpPr>
          <p:cNvPr id="9" name="TextBox 9"/>
          <p:cNvSpPr txBox="1"/>
          <p:nvPr/>
        </p:nvSpPr>
        <p:spPr>
          <a:xfrm>
            <a:off x="532933" y="908974"/>
            <a:ext cx="12317732" cy="1937586"/>
          </a:xfrm>
          <a:prstGeom prst="rect">
            <a:avLst/>
          </a:prstGeom>
        </p:spPr>
        <p:txBody>
          <a:bodyPr lIns="0" tIns="0" rIns="0" bIns="0" rtlCol="0" anchor="t">
            <a:spAutoFit/>
          </a:bodyPr>
          <a:lstStyle/>
          <a:p>
            <a:pPr algn="l">
              <a:lnSpc>
                <a:spcPts val="7490"/>
              </a:lnSpc>
            </a:pPr>
            <a:r>
              <a:rPr lang="en-US" sz="7643">
                <a:solidFill>
                  <a:srgbClr val="FFFFFF"/>
                </a:solidFill>
                <a:latin typeface="Kooperativ"/>
                <a:ea typeface="Kooperativ"/>
                <a:cs typeface="Kooperativ"/>
                <a:sym typeface="Kooperativ"/>
              </a:rPr>
              <a:t>WHY ANALYSIS OF electric vehicles market?</a:t>
            </a:r>
          </a:p>
        </p:txBody>
      </p:sp>
      <p:sp>
        <p:nvSpPr>
          <p:cNvPr id="10" name="TextBox 10"/>
          <p:cNvSpPr txBox="1"/>
          <p:nvPr/>
        </p:nvSpPr>
        <p:spPr>
          <a:xfrm>
            <a:off x="532933" y="3747727"/>
            <a:ext cx="10542185" cy="5229426"/>
          </a:xfrm>
          <a:prstGeom prst="rect">
            <a:avLst/>
          </a:prstGeom>
        </p:spPr>
        <p:txBody>
          <a:bodyPr lIns="0" tIns="0" rIns="0" bIns="0" rtlCol="0" anchor="t">
            <a:spAutoFit/>
          </a:bodyPr>
          <a:lstStyle/>
          <a:p>
            <a:pPr algn="l">
              <a:lnSpc>
                <a:spcPts val="4188"/>
              </a:lnSpc>
              <a:spcBef>
                <a:spcPct val="0"/>
              </a:spcBef>
            </a:pPr>
            <a:r>
              <a:rPr lang="en-US" sz="2992" dirty="0">
                <a:solidFill>
                  <a:srgbClr val="191919"/>
                </a:solidFill>
                <a:latin typeface="Public Sans"/>
                <a:ea typeface="Public Sans"/>
                <a:cs typeface="Public Sans"/>
                <a:sym typeface="Public Sans"/>
              </a:rPr>
              <a:t>The motivation for this project is to gain insights into the electric vehicle (EV) market in Washington State, USA. By analyzing average ranges, yearly EV registrations, top-selling models, and overall market size, the project aims to </a:t>
            </a:r>
            <a:r>
              <a:rPr lang="en-US" sz="2992" dirty="0">
                <a:solidFill>
                  <a:srgbClr val="191919"/>
                </a:solidFill>
                <a:latin typeface="Public Sans Bold"/>
                <a:ea typeface="Public Sans Bold"/>
                <a:cs typeface="Public Sans Bold"/>
                <a:sym typeface="Public Sans Bold"/>
              </a:rPr>
              <a:t>identify trends in EV adoption, inform policymakers and investors for infrastructure and policy development, understand consumer preferences and market demands, assess the environmental impact of increased EV adoption, and provide valuable information to industry stakeholders for strategic planning.</a:t>
            </a:r>
          </a:p>
        </p:txBody>
      </p:sp>
      <p:sp>
        <p:nvSpPr>
          <p:cNvPr id="11" name="Freeform 11"/>
          <p:cNvSpPr/>
          <p:nvPr/>
        </p:nvSpPr>
        <p:spPr>
          <a:xfrm>
            <a:off x="13510840" y="7902144"/>
            <a:ext cx="4210557" cy="2231750"/>
          </a:xfrm>
          <a:custGeom>
            <a:avLst/>
            <a:gdLst/>
            <a:ahLst/>
            <a:cxnLst/>
            <a:rect l="l" t="t" r="r" b="b"/>
            <a:pathLst>
              <a:path w="4210557" h="2231750">
                <a:moveTo>
                  <a:pt x="0" y="0"/>
                </a:moveTo>
                <a:lnTo>
                  <a:pt x="4210558" y="0"/>
                </a:lnTo>
                <a:lnTo>
                  <a:pt x="4210558" y="2231750"/>
                </a:lnTo>
                <a:lnTo>
                  <a:pt x="0" y="2231750"/>
                </a:lnTo>
                <a:lnTo>
                  <a:pt x="0" y="0"/>
                </a:lnTo>
                <a:close/>
              </a:path>
            </a:pathLst>
          </a:custGeom>
          <a:blipFill>
            <a:blip r:embed="rId4">
              <a:extLst>
                <a:ext uri="{96DAC541-7B7A-43D3-8B79-37D633B846F1}">
                  <asvg:svgBlip xmlns:asvg="http://schemas.microsoft.com/office/drawing/2016/SVG/main" r:embed="rId5"/>
                </a:ext>
              </a:extLst>
            </a:blip>
            <a:stretch>
              <a:fillRect r="-10631" b="-34721"/>
            </a:stretch>
          </a:blipFill>
        </p:spPr>
      </p:sp>
      <p:sp>
        <p:nvSpPr>
          <p:cNvPr id="12" name="Freeform 11">
            <a:extLst>
              <a:ext uri="{FF2B5EF4-FFF2-40B4-BE49-F238E27FC236}">
                <a16:creationId xmlns:a16="http://schemas.microsoft.com/office/drawing/2014/main" id="{5C02FD29-75EE-54C8-AABC-C6FE2933D0AD}"/>
              </a:ext>
            </a:extLst>
          </p:cNvPr>
          <p:cNvSpPr/>
          <p:nvPr/>
        </p:nvSpPr>
        <p:spPr>
          <a:xfrm>
            <a:off x="15357392" y="8883964"/>
            <a:ext cx="228600" cy="787867"/>
          </a:xfrm>
          <a:custGeom>
            <a:avLst/>
            <a:gdLst/>
            <a:ahLst/>
            <a:cxnLst/>
            <a:rect l="l" t="t" r="r" b="b"/>
            <a:pathLst>
              <a:path w="552886" h="1267367">
                <a:moveTo>
                  <a:pt x="0" y="0"/>
                </a:moveTo>
                <a:lnTo>
                  <a:pt x="552886" y="0"/>
                </a:lnTo>
                <a:lnTo>
                  <a:pt x="552886" y="1267367"/>
                </a:lnTo>
                <a:lnTo>
                  <a:pt x="0" y="12673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1143003" y="1404954"/>
            <a:ext cx="19431001" cy="8982741"/>
          </a:xfrm>
          <a:custGeom>
            <a:avLst/>
            <a:gdLst/>
            <a:ahLst/>
            <a:cxnLst/>
            <a:rect l="l" t="t" r="r" b="b"/>
            <a:pathLst>
              <a:path w="20537032" h="9687137">
                <a:moveTo>
                  <a:pt x="20537031" y="0"/>
                </a:moveTo>
                <a:lnTo>
                  <a:pt x="0" y="0"/>
                </a:lnTo>
                <a:lnTo>
                  <a:pt x="0" y="9687137"/>
                </a:lnTo>
                <a:lnTo>
                  <a:pt x="20537031" y="9687137"/>
                </a:lnTo>
                <a:lnTo>
                  <a:pt x="205370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3" name="Group 3"/>
          <p:cNvGrpSpPr/>
          <p:nvPr/>
        </p:nvGrpSpPr>
        <p:grpSpPr>
          <a:xfrm>
            <a:off x="9040819" y="883948"/>
            <a:ext cx="1884661" cy="18846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id="5" name="TextBox 5"/>
            <p:cNvSpPr txBox="1"/>
            <p:nvPr/>
          </p:nvSpPr>
          <p:spPr>
            <a:xfrm>
              <a:off x="76200" y="66675"/>
              <a:ext cx="660400" cy="669925"/>
            </a:xfrm>
            <a:prstGeom prst="rect">
              <a:avLst/>
            </a:prstGeom>
          </p:spPr>
          <p:txBody>
            <a:bodyPr lIns="50800" tIns="50800" rIns="50800" bIns="50800" rtlCol="0" anchor="ctr"/>
            <a:lstStyle/>
            <a:p>
              <a:pPr algn="ctr">
                <a:lnSpc>
                  <a:spcPts val="2363"/>
                </a:lnSpc>
              </a:pPr>
              <a:endParaRPr/>
            </a:p>
          </p:txBody>
        </p:sp>
      </p:grpSp>
      <p:sp>
        <p:nvSpPr>
          <p:cNvPr id="6" name="Freeform 6"/>
          <p:cNvSpPr/>
          <p:nvPr/>
        </p:nvSpPr>
        <p:spPr>
          <a:xfrm>
            <a:off x="15163800" y="699786"/>
            <a:ext cx="2908940" cy="999618"/>
          </a:xfrm>
          <a:custGeom>
            <a:avLst/>
            <a:gdLst/>
            <a:ahLst/>
            <a:cxnLst/>
            <a:rect l="l" t="t" r="r" b="b"/>
            <a:pathLst>
              <a:path w="2908940" h="999618">
                <a:moveTo>
                  <a:pt x="0" y="0"/>
                </a:moveTo>
                <a:lnTo>
                  <a:pt x="2908941" y="0"/>
                </a:lnTo>
                <a:lnTo>
                  <a:pt x="2908941" y="999617"/>
                </a:lnTo>
                <a:lnTo>
                  <a:pt x="0" y="999617"/>
                </a:lnTo>
                <a:lnTo>
                  <a:pt x="0" y="0"/>
                </a:lnTo>
                <a:close/>
              </a:path>
            </a:pathLst>
          </a:custGeom>
          <a:blipFill>
            <a:blip r:embed="rId4">
              <a:alphaModFix amt="68000"/>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dirty="0"/>
          </a:p>
        </p:txBody>
      </p:sp>
      <p:grpSp>
        <p:nvGrpSpPr>
          <p:cNvPr id="7" name="Group 7"/>
          <p:cNvGrpSpPr/>
          <p:nvPr/>
        </p:nvGrpSpPr>
        <p:grpSpPr>
          <a:xfrm>
            <a:off x="9388883" y="2006069"/>
            <a:ext cx="8334496" cy="3321308"/>
            <a:chOff x="0" y="0"/>
            <a:chExt cx="2195094" cy="874748"/>
          </a:xfrm>
        </p:grpSpPr>
        <p:sp>
          <p:nvSpPr>
            <p:cNvPr id="8" name="Freeform 8"/>
            <p:cNvSpPr/>
            <p:nvPr/>
          </p:nvSpPr>
          <p:spPr>
            <a:xfrm>
              <a:off x="0" y="0"/>
              <a:ext cx="2195094" cy="874748"/>
            </a:xfrm>
            <a:custGeom>
              <a:avLst/>
              <a:gdLst/>
              <a:ahLst/>
              <a:cxnLst/>
              <a:rect l="l" t="t" r="r" b="b"/>
              <a:pathLst>
                <a:path w="2195094" h="874748">
                  <a:moveTo>
                    <a:pt x="0" y="0"/>
                  </a:moveTo>
                  <a:lnTo>
                    <a:pt x="2195094" y="0"/>
                  </a:lnTo>
                  <a:lnTo>
                    <a:pt x="2195094" y="874748"/>
                  </a:lnTo>
                  <a:lnTo>
                    <a:pt x="0" y="874748"/>
                  </a:lnTo>
                  <a:close/>
                </a:path>
              </a:pathLst>
            </a:custGeom>
            <a:solidFill>
              <a:srgbClr val="FFFFFF"/>
            </a:solidFill>
          </p:spPr>
        </p:sp>
        <p:sp>
          <p:nvSpPr>
            <p:cNvPr id="9" name="TextBox 9"/>
            <p:cNvSpPr txBox="1"/>
            <p:nvPr/>
          </p:nvSpPr>
          <p:spPr>
            <a:xfrm>
              <a:off x="0" y="-9525"/>
              <a:ext cx="2195094" cy="884273"/>
            </a:xfrm>
            <a:prstGeom prst="rect">
              <a:avLst/>
            </a:prstGeom>
          </p:spPr>
          <p:txBody>
            <a:bodyPr lIns="50800" tIns="50800" rIns="50800" bIns="50800" rtlCol="0" anchor="ctr"/>
            <a:lstStyle/>
            <a:p>
              <a:pPr algn="ctr">
                <a:lnSpc>
                  <a:spcPts val="2363"/>
                </a:lnSpc>
              </a:pPr>
              <a:endParaRPr/>
            </a:p>
          </p:txBody>
        </p:sp>
      </p:grpSp>
      <p:grpSp>
        <p:nvGrpSpPr>
          <p:cNvPr id="10" name="Group 10"/>
          <p:cNvGrpSpPr/>
          <p:nvPr/>
        </p:nvGrpSpPr>
        <p:grpSpPr>
          <a:xfrm>
            <a:off x="9388883" y="5766886"/>
            <a:ext cx="8334496" cy="3127471"/>
            <a:chOff x="0" y="0"/>
            <a:chExt cx="2195094" cy="823696"/>
          </a:xfrm>
        </p:grpSpPr>
        <p:sp>
          <p:nvSpPr>
            <p:cNvPr id="11" name="Freeform 11"/>
            <p:cNvSpPr/>
            <p:nvPr/>
          </p:nvSpPr>
          <p:spPr>
            <a:xfrm>
              <a:off x="0" y="0"/>
              <a:ext cx="2195094" cy="823696"/>
            </a:xfrm>
            <a:custGeom>
              <a:avLst/>
              <a:gdLst/>
              <a:ahLst/>
              <a:cxnLst/>
              <a:rect l="l" t="t" r="r" b="b"/>
              <a:pathLst>
                <a:path w="2195094" h="823696">
                  <a:moveTo>
                    <a:pt x="0" y="0"/>
                  </a:moveTo>
                  <a:lnTo>
                    <a:pt x="2195094" y="0"/>
                  </a:lnTo>
                  <a:lnTo>
                    <a:pt x="2195094" y="823696"/>
                  </a:lnTo>
                  <a:lnTo>
                    <a:pt x="0" y="823696"/>
                  </a:lnTo>
                  <a:close/>
                </a:path>
              </a:pathLst>
            </a:custGeom>
            <a:solidFill>
              <a:srgbClr val="FFFFFF"/>
            </a:solidFill>
          </p:spPr>
        </p:sp>
        <p:sp>
          <p:nvSpPr>
            <p:cNvPr id="12" name="TextBox 12"/>
            <p:cNvSpPr txBox="1"/>
            <p:nvPr/>
          </p:nvSpPr>
          <p:spPr>
            <a:xfrm>
              <a:off x="0" y="-9525"/>
              <a:ext cx="2195094" cy="833221"/>
            </a:xfrm>
            <a:prstGeom prst="rect">
              <a:avLst/>
            </a:prstGeom>
          </p:spPr>
          <p:txBody>
            <a:bodyPr lIns="50800" tIns="50800" rIns="50800" bIns="50800" rtlCol="0" anchor="ctr"/>
            <a:lstStyle/>
            <a:p>
              <a:pPr algn="ctr">
                <a:lnSpc>
                  <a:spcPts val="2363"/>
                </a:lnSpc>
              </a:pPr>
              <a:endParaRPr/>
            </a:p>
          </p:txBody>
        </p:sp>
      </p:grpSp>
      <p:grpSp>
        <p:nvGrpSpPr>
          <p:cNvPr id="16" name="Group 16"/>
          <p:cNvGrpSpPr/>
          <p:nvPr/>
        </p:nvGrpSpPr>
        <p:grpSpPr>
          <a:xfrm>
            <a:off x="4604928" y="9140327"/>
            <a:ext cx="8290993" cy="730137"/>
            <a:chOff x="0" y="0"/>
            <a:chExt cx="2183636" cy="192300"/>
          </a:xfrm>
        </p:grpSpPr>
        <p:sp>
          <p:nvSpPr>
            <p:cNvPr id="17" name="Freeform 17"/>
            <p:cNvSpPr/>
            <p:nvPr/>
          </p:nvSpPr>
          <p:spPr>
            <a:xfrm>
              <a:off x="0" y="0"/>
              <a:ext cx="2183636" cy="192300"/>
            </a:xfrm>
            <a:custGeom>
              <a:avLst/>
              <a:gdLst/>
              <a:ahLst/>
              <a:cxnLst/>
              <a:rect l="l" t="t" r="r" b="b"/>
              <a:pathLst>
                <a:path w="2183636" h="192300">
                  <a:moveTo>
                    <a:pt x="1091818" y="0"/>
                  </a:moveTo>
                  <a:cubicBezTo>
                    <a:pt x="488824" y="0"/>
                    <a:pt x="0" y="43048"/>
                    <a:pt x="0" y="96150"/>
                  </a:cubicBezTo>
                  <a:cubicBezTo>
                    <a:pt x="0" y="149252"/>
                    <a:pt x="488824" y="192300"/>
                    <a:pt x="1091818" y="192300"/>
                  </a:cubicBezTo>
                  <a:cubicBezTo>
                    <a:pt x="1694812" y="192300"/>
                    <a:pt x="2183636" y="149252"/>
                    <a:pt x="2183636" y="96150"/>
                  </a:cubicBezTo>
                  <a:cubicBezTo>
                    <a:pt x="2183636" y="43048"/>
                    <a:pt x="1694812" y="0"/>
                    <a:pt x="1091818" y="0"/>
                  </a:cubicBezTo>
                  <a:close/>
                </a:path>
              </a:pathLst>
            </a:custGeom>
            <a:solidFill>
              <a:srgbClr val="05402F"/>
            </a:solidFill>
          </p:spPr>
        </p:sp>
        <p:sp>
          <p:nvSpPr>
            <p:cNvPr id="18" name="TextBox 18"/>
            <p:cNvSpPr txBox="1"/>
            <p:nvPr/>
          </p:nvSpPr>
          <p:spPr>
            <a:xfrm>
              <a:off x="204716" y="8503"/>
              <a:ext cx="1774204" cy="165768"/>
            </a:xfrm>
            <a:prstGeom prst="rect">
              <a:avLst/>
            </a:prstGeom>
          </p:spPr>
          <p:txBody>
            <a:bodyPr lIns="50800" tIns="50800" rIns="50800" bIns="50800" rtlCol="0" anchor="ctr"/>
            <a:lstStyle/>
            <a:p>
              <a:pPr algn="ctr">
                <a:lnSpc>
                  <a:spcPts val="2363"/>
                </a:lnSpc>
              </a:pPr>
              <a:endParaRPr/>
            </a:p>
          </p:txBody>
        </p:sp>
      </p:grpSp>
      <p:grpSp>
        <p:nvGrpSpPr>
          <p:cNvPr id="19" name="Group 19"/>
          <p:cNvGrpSpPr/>
          <p:nvPr/>
        </p:nvGrpSpPr>
        <p:grpSpPr>
          <a:xfrm>
            <a:off x="0" y="9657558"/>
            <a:ext cx="5318848" cy="730137"/>
            <a:chOff x="0" y="0"/>
            <a:chExt cx="2183636" cy="192300"/>
          </a:xfrm>
        </p:grpSpPr>
        <p:sp>
          <p:nvSpPr>
            <p:cNvPr id="20" name="Freeform 20"/>
            <p:cNvSpPr/>
            <p:nvPr/>
          </p:nvSpPr>
          <p:spPr>
            <a:xfrm>
              <a:off x="0" y="0"/>
              <a:ext cx="2183636" cy="192300"/>
            </a:xfrm>
            <a:custGeom>
              <a:avLst/>
              <a:gdLst/>
              <a:ahLst/>
              <a:cxnLst/>
              <a:rect l="l" t="t" r="r" b="b"/>
              <a:pathLst>
                <a:path w="2183636" h="192300">
                  <a:moveTo>
                    <a:pt x="1091818" y="0"/>
                  </a:moveTo>
                  <a:cubicBezTo>
                    <a:pt x="488824" y="0"/>
                    <a:pt x="0" y="43048"/>
                    <a:pt x="0" y="96150"/>
                  </a:cubicBezTo>
                  <a:cubicBezTo>
                    <a:pt x="0" y="149252"/>
                    <a:pt x="488824" y="192300"/>
                    <a:pt x="1091818" y="192300"/>
                  </a:cubicBezTo>
                  <a:cubicBezTo>
                    <a:pt x="1694812" y="192300"/>
                    <a:pt x="2183636" y="149252"/>
                    <a:pt x="2183636" y="96150"/>
                  </a:cubicBezTo>
                  <a:cubicBezTo>
                    <a:pt x="2183636" y="43048"/>
                    <a:pt x="1694812" y="0"/>
                    <a:pt x="1091818" y="0"/>
                  </a:cubicBezTo>
                  <a:close/>
                </a:path>
              </a:pathLst>
            </a:custGeom>
            <a:solidFill>
              <a:srgbClr val="05402F"/>
            </a:solidFill>
          </p:spPr>
        </p:sp>
        <p:sp>
          <p:nvSpPr>
            <p:cNvPr id="21" name="TextBox 21"/>
            <p:cNvSpPr txBox="1"/>
            <p:nvPr/>
          </p:nvSpPr>
          <p:spPr>
            <a:xfrm>
              <a:off x="204716" y="8503"/>
              <a:ext cx="1774204" cy="165768"/>
            </a:xfrm>
            <a:prstGeom prst="rect">
              <a:avLst/>
            </a:prstGeom>
          </p:spPr>
          <p:txBody>
            <a:bodyPr lIns="50800" tIns="50800" rIns="50800" bIns="50800" rtlCol="0" anchor="ctr"/>
            <a:lstStyle/>
            <a:p>
              <a:pPr algn="ctr">
                <a:lnSpc>
                  <a:spcPts val="2363"/>
                </a:lnSpc>
              </a:pPr>
              <a:endParaRPr/>
            </a:p>
          </p:txBody>
        </p:sp>
      </p:grpSp>
      <p:sp>
        <p:nvSpPr>
          <p:cNvPr id="23" name="Freeform 23"/>
          <p:cNvSpPr/>
          <p:nvPr/>
        </p:nvSpPr>
        <p:spPr>
          <a:xfrm>
            <a:off x="0" y="865417"/>
            <a:ext cx="2908940" cy="999618"/>
          </a:xfrm>
          <a:custGeom>
            <a:avLst/>
            <a:gdLst/>
            <a:ahLst/>
            <a:cxnLst/>
            <a:rect l="l" t="t" r="r" b="b"/>
            <a:pathLst>
              <a:path w="2908940" h="999618">
                <a:moveTo>
                  <a:pt x="0" y="0"/>
                </a:moveTo>
                <a:lnTo>
                  <a:pt x="2908941" y="0"/>
                </a:lnTo>
                <a:lnTo>
                  <a:pt x="2908941" y="999618"/>
                </a:lnTo>
                <a:lnTo>
                  <a:pt x="0" y="999618"/>
                </a:lnTo>
                <a:lnTo>
                  <a:pt x="0" y="0"/>
                </a:lnTo>
                <a:close/>
              </a:path>
            </a:pathLst>
          </a:custGeom>
          <a:blipFill>
            <a:blip r:embed="rId4">
              <a:alphaModFix amt="68000"/>
              <a:extLst>
                <a:ext uri="{96DAC541-7B7A-43D3-8B79-37D633B846F1}">
                  <asvg:svgBlip xmlns:asvg="http://schemas.microsoft.com/office/drawing/2016/SVG/main" r:embed="rId5"/>
                </a:ext>
              </a:extLst>
            </a:blip>
            <a:stretch>
              <a:fillRect/>
            </a:stretch>
          </a:blipFill>
          <a:ln cap="sq">
            <a:noFill/>
            <a:prstDash val="solid"/>
            <a:miter/>
          </a:ln>
        </p:spPr>
      </p:sp>
      <p:sp>
        <p:nvSpPr>
          <p:cNvPr id="24" name="Freeform 24"/>
          <p:cNvSpPr/>
          <p:nvPr/>
        </p:nvSpPr>
        <p:spPr>
          <a:xfrm>
            <a:off x="0" y="5707442"/>
            <a:ext cx="7033167" cy="4680253"/>
          </a:xfrm>
          <a:custGeom>
            <a:avLst/>
            <a:gdLst/>
            <a:ahLst/>
            <a:cxnLst/>
            <a:rect l="l" t="t" r="r" b="b"/>
            <a:pathLst>
              <a:path w="7033167" h="4680253">
                <a:moveTo>
                  <a:pt x="0" y="0"/>
                </a:moveTo>
                <a:lnTo>
                  <a:pt x="7033167" y="0"/>
                </a:lnTo>
                <a:lnTo>
                  <a:pt x="7033167" y="4680253"/>
                </a:lnTo>
                <a:lnTo>
                  <a:pt x="0" y="4680253"/>
                </a:lnTo>
                <a:lnTo>
                  <a:pt x="0" y="0"/>
                </a:lnTo>
                <a:close/>
              </a:path>
            </a:pathLst>
          </a:custGeom>
          <a:blipFill>
            <a:blip r:embed="rId6"/>
            <a:stretch>
              <a:fillRect/>
            </a:stretch>
          </a:blipFill>
        </p:spPr>
      </p:sp>
      <p:sp>
        <p:nvSpPr>
          <p:cNvPr id="25" name="TextBox 25"/>
          <p:cNvSpPr txBox="1"/>
          <p:nvPr/>
        </p:nvSpPr>
        <p:spPr>
          <a:xfrm>
            <a:off x="9517212" y="6488583"/>
            <a:ext cx="7655420" cy="1617401"/>
          </a:xfrm>
          <a:prstGeom prst="rect">
            <a:avLst/>
          </a:prstGeom>
        </p:spPr>
        <p:txBody>
          <a:bodyPr lIns="0" tIns="0" rIns="0" bIns="0" rtlCol="0" anchor="t">
            <a:spAutoFit/>
          </a:bodyPr>
          <a:lstStyle/>
          <a:p>
            <a:pPr algn="ctr">
              <a:lnSpc>
                <a:spcPts val="4357"/>
              </a:lnSpc>
              <a:spcBef>
                <a:spcPct val="0"/>
              </a:spcBef>
            </a:pPr>
            <a:r>
              <a:rPr lang="en-US" sz="3112">
                <a:solidFill>
                  <a:srgbClr val="202124"/>
                </a:solidFill>
                <a:latin typeface="Public Sans"/>
                <a:ea typeface="Public Sans"/>
                <a:cs typeface="Public Sans"/>
                <a:sym typeface="Public Sans"/>
              </a:rPr>
              <a:t>In 2023, EV sales in the U.S. surpassed 800,000 units, representing a substantial increase from previous years.</a:t>
            </a:r>
          </a:p>
        </p:txBody>
      </p:sp>
      <p:sp>
        <p:nvSpPr>
          <p:cNvPr id="26" name="TextBox 26"/>
          <p:cNvSpPr txBox="1"/>
          <p:nvPr/>
        </p:nvSpPr>
        <p:spPr>
          <a:xfrm>
            <a:off x="925519" y="2345463"/>
            <a:ext cx="8939329" cy="1109709"/>
          </a:xfrm>
          <a:prstGeom prst="rect">
            <a:avLst/>
          </a:prstGeom>
        </p:spPr>
        <p:txBody>
          <a:bodyPr lIns="0" tIns="0" rIns="0" bIns="0" rtlCol="0" anchor="t">
            <a:spAutoFit/>
          </a:bodyPr>
          <a:lstStyle/>
          <a:p>
            <a:pPr algn="l">
              <a:lnSpc>
                <a:spcPts val="8251"/>
              </a:lnSpc>
            </a:pPr>
            <a:r>
              <a:rPr lang="en-US" sz="8419">
                <a:solidFill>
                  <a:srgbClr val="FFFFFF"/>
                </a:solidFill>
                <a:latin typeface="Kooperativ"/>
                <a:ea typeface="Kooperativ"/>
                <a:cs typeface="Kooperativ"/>
                <a:sym typeface="Kooperativ"/>
              </a:rPr>
              <a:t>MARKET SIZE </a:t>
            </a:r>
          </a:p>
        </p:txBody>
      </p:sp>
      <p:sp>
        <p:nvSpPr>
          <p:cNvPr id="27" name="TextBox 27"/>
          <p:cNvSpPr txBox="1"/>
          <p:nvPr/>
        </p:nvSpPr>
        <p:spPr>
          <a:xfrm>
            <a:off x="9517212" y="2217295"/>
            <a:ext cx="7890580" cy="2784936"/>
          </a:xfrm>
          <a:prstGeom prst="rect">
            <a:avLst/>
          </a:prstGeom>
        </p:spPr>
        <p:txBody>
          <a:bodyPr lIns="0" tIns="0" rIns="0" bIns="0" rtlCol="0" anchor="t">
            <a:spAutoFit/>
          </a:bodyPr>
          <a:lstStyle/>
          <a:p>
            <a:pPr algn="ctr">
              <a:lnSpc>
                <a:spcPts val="4491"/>
              </a:lnSpc>
              <a:spcBef>
                <a:spcPct val="0"/>
              </a:spcBef>
            </a:pPr>
            <a:r>
              <a:rPr lang="en-US" sz="3208">
                <a:solidFill>
                  <a:srgbClr val="202124"/>
                </a:solidFill>
                <a:latin typeface="Public Sans"/>
                <a:ea typeface="Public Sans"/>
                <a:cs typeface="Public Sans"/>
                <a:sym typeface="Public Sans"/>
              </a:rPr>
              <a:t>The U.S. EV market was valued at approximately $24.2 billion in 2022 and is projected to grow at a compound annual growth rate (CAGR) of around 20% from 2023 to 2030.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1066800" y="1081409"/>
            <a:ext cx="19354800" cy="9205592"/>
          </a:xfrm>
          <a:custGeom>
            <a:avLst/>
            <a:gdLst/>
            <a:ahLst/>
            <a:cxnLst/>
            <a:rect l="l" t="t" r="r" b="b"/>
            <a:pathLst>
              <a:path w="20537032" h="9687137">
                <a:moveTo>
                  <a:pt x="20537032" y="0"/>
                </a:moveTo>
                <a:lnTo>
                  <a:pt x="0" y="0"/>
                </a:lnTo>
                <a:lnTo>
                  <a:pt x="0" y="9687137"/>
                </a:lnTo>
                <a:lnTo>
                  <a:pt x="20537032" y="9687137"/>
                </a:lnTo>
                <a:lnTo>
                  <a:pt x="20537032"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rot="-87493">
            <a:off x="6259372" y="2516392"/>
            <a:ext cx="12021723" cy="7977572"/>
            <a:chOff x="0" y="0"/>
            <a:chExt cx="3917633" cy="2101089"/>
          </a:xfrm>
        </p:grpSpPr>
        <p:sp>
          <p:nvSpPr>
            <p:cNvPr id="7" name="Freeform 7"/>
            <p:cNvSpPr/>
            <p:nvPr/>
          </p:nvSpPr>
          <p:spPr>
            <a:xfrm>
              <a:off x="0" y="0"/>
              <a:ext cx="3917633" cy="2101089"/>
            </a:xfrm>
            <a:custGeom>
              <a:avLst/>
              <a:gdLst/>
              <a:ahLst/>
              <a:cxnLst/>
              <a:rect l="l" t="t" r="r" b="b"/>
              <a:pathLst>
                <a:path w="3917633" h="2101089">
                  <a:moveTo>
                    <a:pt x="0" y="0"/>
                  </a:moveTo>
                  <a:lnTo>
                    <a:pt x="3917633" y="0"/>
                  </a:lnTo>
                  <a:lnTo>
                    <a:pt x="3917633" y="2101089"/>
                  </a:lnTo>
                  <a:lnTo>
                    <a:pt x="0" y="2101089"/>
                  </a:lnTo>
                  <a:close/>
                </a:path>
              </a:pathLst>
            </a:custGeom>
            <a:solidFill>
              <a:srgbClr val="FFFFFF"/>
            </a:solidFill>
          </p:spPr>
        </p:sp>
        <p:sp>
          <p:nvSpPr>
            <p:cNvPr id="8" name="TextBox 8"/>
            <p:cNvSpPr txBox="1"/>
            <p:nvPr/>
          </p:nvSpPr>
          <p:spPr>
            <a:xfrm>
              <a:off x="0" y="-9525"/>
              <a:ext cx="3917633" cy="2110614"/>
            </a:xfrm>
            <a:prstGeom prst="rect">
              <a:avLst/>
            </a:prstGeom>
          </p:spPr>
          <p:txBody>
            <a:bodyPr lIns="50800" tIns="50800" rIns="50800" bIns="50800" rtlCol="0" anchor="ctr"/>
            <a:lstStyle/>
            <a:p>
              <a:pPr algn="ctr">
                <a:lnSpc>
                  <a:spcPts val="2363"/>
                </a:lnSpc>
              </a:pPr>
              <a:endParaRPr/>
            </a:p>
          </p:txBody>
        </p:sp>
      </p:grpSp>
      <p:sp>
        <p:nvSpPr>
          <p:cNvPr id="9" name="Freeform 9"/>
          <p:cNvSpPr/>
          <p:nvPr/>
        </p:nvSpPr>
        <p:spPr>
          <a:xfrm>
            <a:off x="6475987" y="3266268"/>
            <a:ext cx="632351" cy="480587"/>
          </a:xfrm>
          <a:custGeom>
            <a:avLst/>
            <a:gdLst/>
            <a:ahLst/>
            <a:cxnLst/>
            <a:rect l="l" t="t" r="r" b="b"/>
            <a:pathLst>
              <a:path w="632351" h="480587">
                <a:moveTo>
                  <a:pt x="0" y="0"/>
                </a:moveTo>
                <a:lnTo>
                  <a:pt x="632351" y="0"/>
                </a:lnTo>
                <a:lnTo>
                  <a:pt x="632351" y="480587"/>
                </a:lnTo>
                <a:lnTo>
                  <a:pt x="0" y="4805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475987" y="4662913"/>
            <a:ext cx="632351" cy="480587"/>
          </a:xfrm>
          <a:custGeom>
            <a:avLst/>
            <a:gdLst/>
            <a:ahLst/>
            <a:cxnLst/>
            <a:rect l="l" t="t" r="r" b="b"/>
            <a:pathLst>
              <a:path w="632351" h="480587">
                <a:moveTo>
                  <a:pt x="0" y="0"/>
                </a:moveTo>
                <a:lnTo>
                  <a:pt x="632351" y="0"/>
                </a:lnTo>
                <a:lnTo>
                  <a:pt x="632351" y="480587"/>
                </a:lnTo>
                <a:lnTo>
                  <a:pt x="0" y="4805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6475987" y="5731824"/>
            <a:ext cx="632351" cy="480587"/>
          </a:xfrm>
          <a:custGeom>
            <a:avLst/>
            <a:gdLst/>
            <a:ahLst/>
            <a:cxnLst/>
            <a:rect l="l" t="t" r="r" b="b"/>
            <a:pathLst>
              <a:path w="632351" h="480587">
                <a:moveTo>
                  <a:pt x="0" y="0"/>
                </a:moveTo>
                <a:lnTo>
                  <a:pt x="632351" y="0"/>
                </a:lnTo>
                <a:lnTo>
                  <a:pt x="632351" y="480586"/>
                </a:lnTo>
                <a:lnTo>
                  <a:pt x="0" y="4805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6341281"/>
            <a:ext cx="5001741" cy="3945719"/>
          </a:xfrm>
          <a:custGeom>
            <a:avLst/>
            <a:gdLst/>
            <a:ahLst/>
            <a:cxnLst/>
            <a:rect l="l" t="t" r="r" b="b"/>
            <a:pathLst>
              <a:path w="5001741" h="3945719">
                <a:moveTo>
                  <a:pt x="0" y="0"/>
                </a:moveTo>
                <a:lnTo>
                  <a:pt x="5001741" y="0"/>
                </a:lnTo>
                <a:lnTo>
                  <a:pt x="5001741" y="3945718"/>
                </a:lnTo>
                <a:lnTo>
                  <a:pt x="0" y="3945718"/>
                </a:lnTo>
                <a:lnTo>
                  <a:pt x="0" y="0"/>
                </a:lnTo>
                <a:close/>
              </a:path>
            </a:pathLst>
          </a:custGeom>
          <a:blipFill>
            <a:blip r:embed="rId6"/>
            <a:stretch>
              <a:fillRect t="-9077" r="-39775" b="-9077"/>
            </a:stretch>
          </a:blipFill>
        </p:spPr>
        <p:txBody>
          <a:bodyPr/>
          <a:lstStyle/>
          <a:p>
            <a:endParaRPr lang="en-IN" dirty="0"/>
          </a:p>
        </p:txBody>
      </p:sp>
      <p:sp>
        <p:nvSpPr>
          <p:cNvPr id="13" name="TextBox 13"/>
          <p:cNvSpPr txBox="1"/>
          <p:nvPr/>
        </p:nvSpPr>
        <p:spPr>
          <a:xfrm>
            <a:off x="0" y="1108255"/>
            <a:ext cx="11809152" cy="2577268"/>
          </a:xfrm>
          <a:prstGeom prst="rect">
            <a:avLst/>
          </a:prstGeom>
        </p:spPr>
        <p:txBody>
          <a:bodyPr lIns="0" tIns="0" rIns="0" bIns="0" rtlCol="0" anchor="t">
            <a:spAutoFit/>
          </a:bodyPr>
          <a:lstStyle/>
          <a:p>
            <a:pPr algn="l">
              <a:lnSpc>
                <a:spcPts val="9881"/>
              </a:lnSpc>
            </a:pPr>
            <a:r>
              <a:rPr lang="en-US" sz="10083">
                <a:solidFill>
                  <a:srgbClr val="FFFFFF"/>
                </a:solidFill>
                <a:latin typeface="Kooperativ"/>
                <a:ea typeface="Kooperativ"/>
                <a:cs typeface="Kooperativ"/>
                <a:sym typeface="Kooperativ"/>
              </a:rPr>
              <a:t>KEY PERFORMANCE INDICATOR</a:t>
            </a:r>
          </a:p>
        </p:txBody>
      </p:sp>
      <p:sp>
        <p:nvSpPr>
          <p:cNvPr id="14" name="TextBox 14"/>
          <p:cNvSpPr txBox="1"/>
          <p:nvPr/>
        </p:nvSpPr>
        <p:spPr>
          <a:xfrm>
            <a:off x="7390814" y="3190068"/>
            <a:ext cx="8363593" cy="573216"/>
          </a:xfrm>
          <a:prstGeom prst="rect">
            <a:avLst/>
          </a:prstGeom>
        </p:spPr>
        <p:txBody>
          <a:bodyPr lIns="0" tIns="0" rIns="0" bIns="0" rtlCol="0" anchor="t">
            <a:spAutoFit/>
          </a:bodyPr>
          <a:lstStyle/>
          <a:p>
            <a:pPr algn="l">
              <a:lnSpc>
                <a:spcPts val="4630"/>
              </a:lnSpc>
              <a:spcBef>
                <a:spcPct val="0"/>
              </a:spcBef>
            </a:pPr>
            <a:r>
              <a:rPr lang="en-US" sz="3307">
                <a:solidFill>
                  <a:srgbClr val="202124"/>
                </a:solidFill>
                <a:latin typeface="Public Sans"/>
                <a:ea typeface="Public Sans"/>
                <a:cs typeface="Public Sans"/>
                <a:sym typeface="Public Sans"/>
              </a:rPr>
              <a:t>Number of EVs registered by model year.</a:t>
            </a:r>
          </a:p>
        </p:txBody>
      </p:sp>
      <p:sp>
        <p:nvSpPr>
          <p:cNvPr id="15" name="TextBox 15"/>
          <p:cNvSpPr txBox="1"/>
          <p:nvPr/>
        </p:nvSpPr>
        <p:spPr>
          <a:xfrm>
            <a:off x="7390814" y="4406133"/>
            <a:ext cx="7976861" cy="573216"/>
          </a:xfrm>
          <a:prstGeom prst="rect">
            <a:avLst/>
          </a:prstGeom>
        </p:spPr>
        <p:txBody>
          <a:bodyPr lIns="0" tIns="0" rIns="0" bIns="0" rtlCol="0" anchor="t">
            <a:spAutoFit/>
          </a:bodyPr>
          <a:lstStyle/>
          <a:p>
            <a:pPr algn="l">
              <a:lnSpc>
                <a:spcPts val="4630"/>
              </a:lnSpc>
              <a:spcBef>
                <a:spcPct val="0"/>
              </a:spcBef>
            </a:pPr>
            <a:r>
              <a:rPr lang="en-US" sz="3307">
                <a:solidFill>
                  <a:srgbClr val="202124"/>
                </a:solidFill>
                <a:latin typeface="Public Sans"/>
                <a:ea typeface="Public Sans"/>
                <a:cs typeface="Public Sans"/>
                <a:sym typeface="Public Sans"/>
              </a:rPr>
              <a:t>Top 10 cities based on EV registrations</a:t>
            </a:r>
          </a:p>
        </p:txBody>
      </p:sp>
      <p:sp>
        <p:nvSpPr>
          <p:cNvPr id="16" name="TextBox 16"/>
          <p:cNvSpPr txBox="1"/>
          <p:nvPr/>
        </p:nvSpPr>
        <p:spPr>
          <a:xfrm>
            <a:off x="7390814" y="5617524"/>
            <a:ext cx="10507343" cy="573216"/>
          </a:xfrm>
          <a:prstGeom prst="rect">
            <a:avLst/>
          </a:prstGeom>
        </p:spPr>
        <p:txBody>
          <a:bodyPr lIns="0" tIns="0" rIns="0" bIns="0" rtlCol="0" anchor="t">
            <a:spAutoFit/>
          </a:bodyPr>
          <a:lstStyle/>
          <a:p>
            <a:pPr algn="l">
              <a:lnSpc>
                <a:spcPts val="4630"/>
              </a:lnSpc>
              <a:spcBef>
                <a:spcPct val="0"/>
              </a:spcBef>
            </a:pPr>
            <a:r>
              <a:rPr lang="en-US" sz="3307">
                <a:solidFill>
                  <a:srgbClr val="202124"/>
                </a:solidFill>
                <a:latin typeface="Public Sans"/>
                <a:ea typeface="Public Sans"/>
                <a:cs typeface="Public Sans"/>
                <a:sym typeface="Public Sans"/>
              </a:rPr>
              <a:t>Numbers of electric vehicle registered by categories</a:t>
            </a:r>
          </a:p>
        </p:txBody>
      </p:sp>
      <p:sp>
        <p:nvSpPr>
          <p:cNvPr id="17" name="Freeform 17"/>
          <p:cNvSpPr/>
          <p:nvPr/>
        </p:nvSpPr>
        <p:spPr>
          <a:xfrm>
            <a:off x="6475987" y="6802960"/>
            <a:ext cx="632351" cy="480587"/>
          </a:xfrm>
          <a:custGeom>
            <a:avLst/>
            <a:gdLst/>
            <a:ahLst/>
            <a:cxnLst/>
            <a:rect l="l" t="t" r="r" b="b"/>
            <a:pathLst>
              <a:path w="632351" h="480587">
                <a:moveTo>
                  <a:pt x="0" y="0"/>
                </a:moveTo>
                <a:lnTo>
                  <a:pt x="632351" y="0"/>
                </a:lnTo>
                <a:lnTo>
                  <a:pt x="632351" y="480587"/>
                </a:lnTo>
                <a:lnTo>
                  <a:pt x="0" y="4805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p:cNvSpPr txBox="1"/>
          <p:nvPr/>
        </p:nvSpPr>
        <p:spPr>
          <a:xfrm>
            <a:off x="7390814" y="6828914"/>
            <a:ext cx="10507343" cy="573216"/>
          </a:xfrm>
          <a:prstGeom prst="rect">
            <a:avLst/>
          </a:prstGeom>
        </p:spPr>
        <p:txBody>
          <a:bodyPr lIns="0" tIns="0" rIns="0" bIns="0" rtlCol="0" anchor="t">
            <a:spAutoFit/>
          </a:bodyPr>
          <a:lstStyle/>
          <a:p>
            <a:pPr algn="l">
              <a:lnSpc>
                <a:spcPts val="4630"/>
              </a:lnSpc>
              <a:spcBef>
                <a:spcPct val="0"/>
              </a:spcBef>
            </a:pPr>
            <a:r>
              <a:rPr lang="en-US" sz="3307">
                <a:solidFill>
                  <a:srgbClr val="202124"/>
                </a:solidFill>
                <a:latin typeface="Public Sans"/>
                <a:ea typeface="Public Sans"/>
                <a:cs typeface="Public Sans"/>
                <a:sym typeface="Public Sans"/>
              </a:rPr>
              <a:t>Top 10 EV Maker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1143000" y="1081408"/>
            <a:ext cx="19526160" cy="9687137"/>
          </a:xfrm>
          <a:custGeom>
            <a:avLst/>
            <a:gdLst/>
            <a:ahLst/>
            <a:cxnLst/>
            <a:rect l="l" t="t" r="r" b="b"/>
            <a:pathLst>
              <a:path w="20537032" h="9687137">
                <a:moveTo>
                  <a:pt x="20537032" y="0"/>
                </a:moveTo>
                <a:lnTo>
                  <a:pt x="0" y="0"/>
                </a:lnTo>
                <a:lnTo>
                  <a:pt x="0" y="9687137"/>
                </a:lnTo>
                <a:lnTo>
                  <a:pt x="20537032" y="9687137"/>
                </a:lnTo>
                <a:lnTo>
                  <a:pt x="20537032"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rot="-87493">
            <a:off x="6259371" y="2516360"/>
            <a:ext cx="12024229" cy="7977572"/>
            <a:chOff x="0" y="0"/>
            <a:chExt cx="3917633" cy="2101089"/>
          </a:xfrm>
        </p:grpSpPr>
        <p:sp>
          <p:nvSpPr>
            <p:cNvPr id="7" name="Freeform 7"/>
            <p:cNvSpPr/>
            <p:nvPr/>
          </p:nvSpPr>
          <p:spPr>
            <a:xfrm>
              <a:off x="0" y="0"/>
              <a:ext cx="3917633" cy="2101089"/>
            </a:xfrm>
            <a:custGeom>
              <a:avLst/>
              <a:gdLst/>
              <a:ahLst/>
              <a:cxnLst/>
              <a:rect l="l" t="t" r="r" b="b"/>
              <a:pathLst>
                <a:path w="3917633" h="2101089">
                  <a:moveTo>
                    <a:pt x="0" y="0"/>
                  </a:moveTo>
                  <a:lnTo>
                    <a:pt x="3917633" y="0"/>
                  </a:lnTo>
                  <a:lnTo>
                    <a:pt x="3917633" y="2101089"/>
                  </a:lnTo>
                  <a:lnTo>
                    <a:pt x="0" y="2101089"/>
                  </a:lnTo>
                  <a:close/>
                </a:path>
              </a:pathLst>
            </a:custGeom>
            <a:solidFill>
              <a:srgbClr val="FFFFFF"/>
            </a:solidFill>
          </p:spPr>
        </p:sp>
        <p:sp>
          <p:nvSpPr>
            <p:cNvPr id="8" name="TextBox 8"/>
            <p:cNvSpPr txBox="1"/>
            <p:nvPr/>
          </p:nvSpPr>
          <p:spPr>
            <a:xfrm>
              <a:off x="0" y="-9525"/>
              <a:ext cx="3917633" cy="2110614"/>
            </a:xfrm>
            <a:prstGeom prst="rect">
              <a:avLst/>
            </a:prstGeom>
          </p:spPr>
          <p:txBody>
            <a:bodyPr lIns="50800" tIns="50800" rIns="50800" bIns="50800" rtlCol="0" anchor="ctr"/>
            <a:lstStyle/>
            <a:p>
              <a:pPr algn="ctr">
                <a:lnSpc>
                  <a:spcPts val="2363"/>
                </a:lnSpc>
              </a:pPr>
              <a:endParaRPr/>
            </a:p>
          </p:txBody>
        </p:sp>
      </p:grpSp>
      <p:sp>
        <p:nvSpPr>
          <p:cNvPr id="9" name="Freeform 9"/>
          <p:cNvSpPr/>
          <p:nvPr/>
        </p:nvSpPr>
        <p:spPr>
          <a:xfrm>
            <a:off x="6475987" y="3266268"/>
            <a:ext cx="632351" cy="480587"/>
          </a:xfrm>
          <a:custGeom>
            <a:avLst/>
            <a:gdLst/>
            <a:ahLst/>
            <a:cxnLst/>
            <a:rect l="l" t="t" r="r" b="b"/>
            <a:pathLst>
              <a:path w="632351" h="480587">
                <a:moveTo>
                  <a:pt x="0" y="0"/>
                </a:moveTo>
                <a:lnTo>
                  <a:pt x="632351" y="0"/>
                </a:lnTo>
                <a:lnTo>
                  <a:pt x="632351" y="480587"/>
                </a:lnTo>
                <a:lnTo>
                  <a:pt x="0" y="4805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475987" y="4653848"/>
            <a:ext cx="632351" cy="480587"/>
          </a:xfrm>
          <a:custGeom>
            <a:avLst/>
            <a:gdLst/>
            <a:ahLst/>
            <a:cxnLst/>
            <a:rect l="l" t="t" r="r" b="b"/>
            <a:pathLst>
              <a:path w="632351" h="480587">
                <a:moveTo>
                  <a:pt x="0" y="0"/>
                </a:moveTo>
                <a:lnTo>
                  <a:pt x="632351" y="0"/>
                </a:lnTo>
                <a:lnTo>
                  <a:pt x="632351" y="480586"/>
                </a:lnTo>
                <a:lnTo>
                  <a:pt x="0" y="4805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6475987" y="5731824"/>
            <a:ext cx="632351" cy="480587"/>
          </a:xfrm>
          <a:custGeom>
            <a:avLst/>
            <a:gdLst/>
            <a:ahLst/>
            <a:cxnLst/>
            <a:rect l="l" t="t" r="r" b="b"/>
            <a:pathLst>
              <a:path w="632351" h="480587">
                <a:moveTo>
                  <a:pt x="0" y="0"/>
                </a:moveTo>
                <a:lnTo>
                  <a:pt x="632351" y="0"/>
                </a:lnTo>
                <a:lnTo>
                  <a:pt x="632351" y="480586"/>
                </a:lnTo>
                <a:lnTo>
                  <a:pt x="0" y="4805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6120809"/>
            <a:ext cx="5001741" cy="3945719"/>
          </a:xfrm>
          <a:custGeom>
            <a:avLst/>
            <a:gdLst/>
            <a:ahLst/>
            <a:cxnLst/>
            <a:rect l="l" t="t" r="r" b="b"/>
            <a:pathLst>
              <a:path w="5001741" h="3945719">
                <a:moveTo>
                  <a:pt x="0" y="0"/>
                </a:moveTo>
                <a:lnTo>
                  <a:pt x="5001741" y="0"/>
                </a:lnTo>
                <a:lnTo>
                  <a:pt x="5001741" y="3945718"/>
                </a:lnTo>
                <a:lnTo>
                  <a:pt x="0" y="3945718"/>
                </a:lnTo>
                <a:lnTo>
                  <a:pt x="0" y="0"/>
                </a:lnTo>
                <a:close/>
              </a:path>
            </a:pathLst>
          </a:custGeom>
          <a:blipFill>
            <a:blip r:embed="rId6"/>
            <a:stretch>
              <a:fillRect t="-9077" r="-39775" b="-9077"/>
            </a:stretch>
          </a:blipFill>
        </p:spPr>
      </p:sp>
      <p:sp>
        <p:nvSpPr>
          <p:cNvPr id="13" name="TextBox 13"/>
          <p:cNvSpPr txBox="1"/>
          <p:nvPr/>
        </p:nvSpPr>
        <p:spPr>
          <a:xfrm>
            <a:off x="0" y="1108255"/>
            <a:ext cx="11809152" cy="2577268"/>
          </a:xfrm>
          <a:prstGeom prst="rect">
            <a:avLst/>
          </a:prstGeom>
        </p:spPr>
        <p:txBody>
          <a:bodyPr lIns="0" tIns="0" rIns="0" bIns="0" rtlCol="0" anchor="t">
            <a:spAutoFit/>
          </a:bodyPr>
          <a:lstStyle/>
          <a:p>
            <a:pPr algn="l">
              <a:lnSpc>
                <a:spcPts val="9881"/>
              </a:lnSpc>
            </a:pPr>
            <a:r>
              <a:rPr lang="en-US" sz="10083">
                <a:solidFill>
                  <a:srgbClr val="FFFFFF"/>
                </a:solidFill>
                <a:latin typeface="Kooperativ"/>
                <a:ea typeface="Kooperativ"/>
                <a:cs typeface="Kooperativ"/>
                <a:sym typeface="Kooperativ"/>
              </a:rPr>
              <a:t>KEY PERFORMANCE INDICATOR</a:t>
            </a:r>
          </a:p>
        </p:txBody>
      </p:sp>
      <p:sp>
        <p:nvSpPr>
          <p:cNvPr id="14" name="TextBox 14"/>
          <p:cNvSpPr txBox="1"/>
          <p:nvPr/>
        </p:nvSpPr>
        <p:spPr>
          <a:xfrm>
            <a:off x="7390814" y="3190068"/>
            <a:ext cx="8363593" cy="573216"/>
          </a:xfrm>
          <a:prstGeom prst="rect">
            <a:avLst/>
          </a:prstGeom>
        </p:spPr>
        <p:txBody>
          <a:bodyPr lIns="0" tIns="0" rIns="0" bIns="0" rtlCol="0" anchor="t">
            <a:spAutoFit/>
          </a:bodyPr>
          <a:lstStyle/>
          <a:p>
            <a:pPr algn="l">
              <a:lnSpc>
                <a:spcPts val="4630"/>
              </a:lnSpc>
              <a:spcBef>
                <a:spcPct val="0"/>
              </a:spcBef>
            </a:pPr>
            <a:r>
              <a:rPr lang="en-US" sz="3307">
                <a:solidFill>
                  <a:srgbClr val="202124"/>
                </a:solidFill>
                <a:latin typeface="Public Sans"/>
                <a:ea typeface="Public Sans"/>
                <a:cs typeface="Public Sans"/>
                <a:sym typeface="Public Sans"/>
              </a:rPr>
              <a:t>Top Models In Every Make (Car Company)</a:t>
            </a:r>
          </a:p>
        </p:txBody>
      </p:sp>
      <p:sp>
        <p:nvSpPr>
          <p:cNvPr id="15" name="TextBox 15"/>
          <p:cNvSpPr txBox="1"/>
          <p:nvPr/>
        </p:nvSpPr>
        <p:spPr>
          <a:xfrm>
            <a:off x="7390814" y="4519246"/>
            <a:ext cx="9160733" cy="1154176"/>
          </a:xfrm>
          <a:prstGeom prst="rect">
            <a:avLst/>
          </a:prstGeom>
        </p:spPr>
        <p:txBody>
          <a:bodyPr lIns="0" tIns="0" rIns="0" bIns="0" rtlCol="0" anchor="t">
            <a:spAutoFit/>
          </a:bodyPr>
          <a:lstStyle/>
          <a:p>
            <a:pPr algn="l">
              <a:lnSpc>
                <a:spcPts val="4633"/>
              </a:lnSpc>
            </a:pPr>
            <a:r>
              <a:rPr lang="en-US" sz="3309">
                <a:solidFill>
                  <a:srgbClr val="202124"/>
                </a:solidFill>
                <a:latin typeface="Public Sans"/>
                <a:ea typeface="Public Sans"/>
                <a:cs typeface="Public Sans"/>
                <a:sym typeface="Public Sans"/>
              </a:rPr>
              <a:t> Average Range of every Models of all Make</a:t>
            </a:r>
          </a:p>
          <a:p>
            <a:pPr algn="l">
              <a:lnSpc>
                <a:spcPts val="4633"/>
              </a:lnSpc>
              <a:spcBef>
                <a:spcPct val="0"/>
              </a:spcBef>
            </a:pPr>
            <a:endParaRPr lang="en-US" sz="3309">
              <a:solidFill>
                <a:srgbClr val="202124"/>
              </a:solidFill>
              <a:latin typeface="Public Sans"/>
              <a:ea typeface="Public Sans"/>
              <a:cs typeface="Public Sans"/>
              <a:sym typeface="Public Sans"/>
            </a:endParaRPr>
          </a:p>
        </p:txBody>
      </p:sp>
      <p:sp>
        <p:nvSpPr>
          <p:cNvPr id="16" name="TextBox 16"/>
          <p:cNvSpPr txBox="1"/>
          <p:nvPr/>
        </p:nvSpPr>
        <p:spPr>
          <a:xfrm>
            <a:off x="7390814" y="5617524"/>
            <a:ext cx="10507343" cy="573216"/>
          </a:xfrm>
          <a:prstGeom prst="rect">
            <a:avLst/>
          </a:prstGeom>
        </p:spPr>
        <p:txBody>
          <a:bodyPr lIns="0" tIns="0" rIns="0" bIns="0" rtlCol="0" anchor="t">
            <a:spAutoFit/>
          </a:bodyPr>
          <a:lstStyle/>
          <a:p>
            <a:pPr algn="l">
              <a:lnSpc>
                <a:spcPts val="4630"/>
              </a:lnSpc>
              <a:spcBef>
                <a:spcPct val="0"/>
              </a:spcBef>
            </a:pPr>
            <a:r>
              <a:rPr lang="en-US" sz="3307">
                <a:solidFill>
                  <a:srgbClr val="202124"/>
                </a:solidFill>
                <a:latin typeface="Public Sans"/>
                <a:ea typeface="Public Sans"/>
                <a:cs typeface="Public Sans"/>
                <a:sym typeface="Public Sans"/>
              </a:rPr>
              <a:t>Number of EVs Registered Every Year</a:t>
            </a:r>
          </a:p>
        </p:txBody>
      </p:sp>
      <p:sp>
        <p:nvSpPr>
          <p:cNvPr id="17" name="Freeform 17"/>
          <p:cNvSpPr/>
          <p:nvPr/>
        </p:nvSpPr>
        <p:spPr>
          <a:xfrm>
            <a:off x="6475987" y="6802960"/>
            <a:ext cx="632351" cy="480587"/>
          </a:xfrm>
          <a:custGeom>
            <a:avLst/>
            <a:gdLst/>
            <a:ahLst/>
            <a:cxnLst/>
            <a:rect l="l" t="t" r="r" b="b"/>
            <a:pathLst>
              <a:path w="632351" h="480587">
                <a:moveTo>
                  <a:pt x="0" y="0"/>
                </a:moveTo>
                <a:lnTo>
                  <a:pt x="632351" y="0"/>
                </a:lnTo>
                <a:lnTo>
                  <a:pt x="632351" y="480587"/>
                </a:lnTo>
                <a:lnTo>
                  <a:pt x="0" y="4805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p:cNvSpPr txBox="1"/>
          <p:nvPr/>
        </p:nvSpPr>
        <p:spPr>
          <a:xfrm>
            <a:off x="7390814" y="6819389"/>
            <a:ext cx="10676130" cy="1181083"/>
          </a:xfrm>
          <a:prstGeom prst="rect">
            <a:avLst/>
          </a:prstGeom>
        </p:spPr>
        <p:txBody>
          <a:bodyPr lIns="0" tIns="0" rIns="0" bIns="0" rtlCol="0" anchor="t">
            <a:spAutoFit/>
          </a:bodyPr>
          <a:lstStyle/>
          <a:p>
            <a:pPr algn="l">
              <a:lnSpc>
                <a:spcPts val="4704"/>
              </a:lnSpc>
              <a:spcBef>
                <a:spcPct val="0"/>
              </a:spcBef>
            </a:pPr>
            <a:r>
              <a:rPr lang="en-US" sz="3360">
                <a:solidFill>
                  <a:srgbClr val="202124"/>
                </a:solidFill>
                <a:latin typeface="Public Sans"/>
                <a:ea typeface="Public Sans"/>
                <a:cs typeface="Public Sans"/>
                <a:sym typeface="Public Sans"/>
              </a:rPr>
              <a:t>To check Numbers of Vehicles' : Battery eligible,Not eligible or Not Researched for EVs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1066802" y="1611741"/>
            <a:ext cx="19326225" cy="8675259"/>
          </a:xfrm>
          <a:custGeom>
            <a:avLst/>
            <a:gdLst/>
            <a:ahLst/>
            <a:cxnLst/>
            <a:rect l="l" t="t" r="r" b="b"/>
            <a:pathLst>
              <a:path w="19837548" h="9357196">
                <a:moveTo>
                  <a:pt x="19837548" y="0"/>
                </a:moveTo>
                <a:lnTo>
                  <a:pt x="0" y="0"/>
                </a:lnTo>
                <a:lnTo>
                  <a:pt x="0" y="9357197"/>
                </a:lnTo>
                <a:lnTo>
                  <a:pt x="19837548" y="9357197"/>
                </a:lnTo>
                <a:lnTo>
                  <a:pt x="19837548"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3" name="Group 3"/>
          <p:cNvGrpSpPr/>
          <p:nvPr/>
        </p:nvGrpSpPr>
        <p:grpSpPr>
          <a:xfrm>
            <a:off x="6026170" y="327723"/>
            <a:ext cx="12233255" cy="7856020"/>
            <a:chOff x="0" y="0"/>
            <a:chExt cx="4431587" cy="2069075"/>
          </a:xfrm>
        </p:grpSpPr>
        <p:sp>
          <p:nvSpPr>
            <p:cNvPr id="4" name="Freeform 4"/>
            <p:cNvSpPr/>
            <p:nvPr/>
          </p:nvSpPr>
          <p:spPr>
            <a:xfrm>
              <a:off x="0" y="0"/>
              <a:ext cx="4431587" cy="2069075"/>
            </a:xfrm>
            <a:custGeom>
              <a:avLst/>
              <a:gdLst/>
              <a:ahLst/>
              <a:cxnLst/>
              <a:rect l="l" t="t" r="r" b="b"/>
              <a:pathLst>
                <a:path w="4431587" h="2069075">
                  <a:moveTo>
                    <a:pt x="0" y="0"/>
                  </a:moveTo>
                  <a:lnTo>
                    <a:pt x="4431587" y="0"/>
                  </a:lnTo>
                  <a:lnTo>
                    <a:pt x="4431587" y="2069075"/>
                  </a:lnTo>
                  <a:lnTo>
                    <a:pt x="0" y="2069075"/>
                  </a:lnTo>
                  <a:close/>
                </a:path>
              </a:pathLst>
            </a:custGeom>
            <a:solidFill>
              <a:srgbClr val="FFFFFF"/>
            </a:solidFill>
          </p:spPr>
        </p:sp>
        <p:sp>
          <p:nvSpPr>
            <p:cNvPr id="5" name="TextBox 5"/>
            <p:cNvSpPr txBox="1"/>
            <p:nvPr/>
          </p:nvSpPr>
          <p:spPr>
            <a:xfrm>
              <a:off x="0" y="-9525"/>
              <a:ext cx="4431587" cy="2078600"/>
            </a:xfrm>
            <a:prstGeom prst="rect">
              <a:avLst/>
            </a:prstGeom>
          </p:spPr>
          <p:txBody>
            <a:bodyPr lIns="50800" tIns="50800" rIns="50800" bIns="50800" rtlCol="0" anchor="ctr"/>
            <a:lstStyle/>
            <a:p>
              <a:pPr algn="ctr">
                <a:lnSpc>
                  <a:spcPts val="2363"/>
                </a:lnSpc>
              </a:pPr>
              <a:endParaRPr/>
            </a:p>
          </p:txBody>
        </p:sp>
      </p:grpSp>
      <p:sp>
        <p:nvSpPr>
          <p:cNvPr id="7" name="Freeform 7"/>
          <p:cNvSpPr/>
          <p:nvPr/>
        </p:nvSpPr>
        <p:spPr>
          <a:xfrm flipH="1">
            <a:off x="28573" y="5983099"/>
            <a:ext cx="5997594" cy="1908325"/>
          </a:xfrm>
          <a:custGeom>
            <a:avLst/>
            <a:gdLst/>
            <a:ahLst/>
            <a:cxnLst/>
            <a:rect l="l" t="t" r="r" b="b"/>
            <a:pathLst>
              <a:path w="5997594" h="1908325">
                <a:moveTo>
                  <a:pt x="5997594" y="0"/>
                </a:moveTo>
                <a:lnTo>
                  <a:pt x="0" y="0"/>
                </a:lnTo>
                <a:lnTo>
                  <a:pt x="0" y="1908326"/>
                </a:lnTo>
                <a:lnTo>
                  <a:pt x="5997594" y="1908326"/>
                </a:lnTo>
                <a:lnTo>
                  <a:pt x="599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8" name="Freeform 8"/>
          <p:cNvSpPr/>
          <p:nvPr/>
        </p:nvSpPr>
        <p:spPr>
          <a:xfrm>
            <a:off x="4564108" y="327723"/>
            <a:ext cx="481877" cy="1104595"/>
          </a:xfrm>
          <a:custGeom>
            <a:avLst/>
            <a:gdLst/>
            <a:ahLst/>
            <a:cxnLst/>
            <a:rect l="l" t="t" r="r" b="b"/>
            <a:pathLst>
              <a:path w="481877" h="1104595">
                <a:moveTo>
                  <a:pt x="0" y="0"/>
                </a:moveTo>
                <a:lnTo>
                  <a:pt x="481877" y="0"/>
                </a:lnTo>
                <a:lnTo>
                  <a:pt x="481877" y="1104595"/>
                </a:lnTo>
                <a:lnTo>
                  <a:pt x="0" y="11045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297620" y="470598"/>
            <a:ext cx="4266488" cy="990600"/>
          </a:xfrm>
          <a:prstGeom prst="rect">
            <a:avLst/>
          </a:prstGeom>
        </p:spPr>
        <p:txBody>
          <a:bodyPr lIns="0" tIns="0" rIns="0" bIns="0" rtlCol="0" anchor="t">
            <a:spAutoFit/>
          </a:bodyPr>
          <a:lstStyle/>
          <a:p>
            <a:pPr algn="l">
              <a:lnSpc>
                <a:spcPts val="7349"/>
              </a:lnSpc>
            </a:pPr>
            <a:r>
              <a:rPr lang="en-US" sz="7499">
                <a:solidFill>
                  <a:srgbClr val="FFFFFF"/>
                </a:solidFill>
                <a:latin typeface="Kooperativ"/>
                <a:ea typeface="Kooperativ"/>
                <a:cs typeface="Kooperativ"/>
                <a:sym typeface="Kooperativ"/>
              </a:rPr>
              <a:t>ANALYSIS </a:t>
            </a:r>
          </a:p>
        </p:txBody>
      </p:sp>
      <p:sp>
        <p:nvSpPr>
          <p:cNvPr id="10" name="TextBox 10"/>
          <p:cNvSpPr txBox="1"/>
          <p:nvPr/>
        </p:nvSpPr>
        <p:spPr>
          <a:xfrm>
            <a:off x="6171995" y="803820"/>
            <a:ext cx="11892908" cy="3423025"/>
          </a:xfrm>
          <a:prstGeom prst="rect">
            <a:avLst/>
          </a:prstGeom>
        </p:spPr>
        <p:txBody>
          <a:bodyPr lIns="0" tIns="0" rIns="0" bIns="0" rtlCol="0" anchor="t">
            <a:spAutoFit/>
          </a:bodyPr>
          <a:lstStyle/>
          <a:p>
            <a:pPr marL="698489" lvl="1" indent="-349245" algn="l">
              <a:lnSpc>
                <a:spcPts val="4529"/>
              </a:lnSpc>
              <a:buFont typeface="Arial"/>
              <a:buChar char="•"/>
            </a:pPr>
            <a:r>
              <a:rPr lang="en-US" sz="3235">
                <a:solidFill>
                  <a:srgbClr val="202124"/>
                </a:solidFill>
                <a:latin typeface="Public Sans Medium"/>
                <a:ea typeface="Public Sans Medium"/>
                <a:cs typeface="Public Sans Medium"/>
                <a:sym typeface="Public Sans Medium"/>
              </a:rPr>
              <a:t>EV adoption has shown a clear upward trend, particularly starting around 2016. The number of registered vehicles grew modestly until 2016, then rose more rapidly from 2017 onwards. In 2023, there's a sharp increase, with the highest number of registered EVs, marking a peak in adoption.</a:t>
            </a:r>
          </a:p>
        </p:txBody>
      </p:sp>
      <p:sp>
        <p:nvSpPr>
          <p:cNvPr id="11" name="Freeform 11"/>
          <p:cNvSpPr/>
          <p:nvPr/>
        </p:nvSpPr>
        <p:spPr>
          <a:xfrm>
            <a:off x="3733800" y="6898825"/>
            <a:ext cx="229458" cy="525982"/>
          </a:xfrm>
          <a:custGeom>
            <a:avLst/>
            <a:gdLst/>
            <a:ahLst/>
            <a:cxnLst/>
            <a:rect l="l" t="t" r="r" b="b"/>
            <a:pathLst>
              <a:path w="229458" h="525982">
                <a:moveTo>
                  <a:pt x="0" y="0"/>
                </a:moveTo>
                <a:lnTo>
                  <a:pt x="229459" y="0"/>
                </a:lnTo>
                <a:lnTo>
                  <a:pt x="229459" y="525982"/>
                </a:lnTo>
                <a:lnTo>
                  <a:pt x="0" y="5259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363306" y="2269119"/>
            <a:ext cx="3012043" cy="1035048"/>
          </a:xfrm>
          <a:custGeom>
            <a:avLst/>
            <a:gdLst/>
            <a:ahLst/>
            <a:cxnLst/>
            <a:rect l="l" t="t" r="r" b="b"/>
            <a:pathLst>
              <a:path w="3012043" h="1035048">
                <a:moveTo>
                  <a:pt x="0" y="0"/>
                </a:moveTo>
                <a:lnTo>
                  <a:pt x="3012043" y="0"/>
                </a:lnTo>
                <a:lnTo>
                  <a:pt x="3012043" y="1035048"/>
                </a:lnTo>
                <a:lnTo>
                  <a:pt x="0" y="1035048"/>
                </a:lnTo>
                <a:lnTo>
                  <a:pt x="0" y="0"/>
                </a:lnTo>
                <a:close/>
              </a:path>
            </a:pathLst>
          </a:custGeom>
          <a:blipFill>
            <a:blip r:embed="rId8">
              <a:alphaModFix amt="68000"/>
              <a:extLst>
                <a:ext uri="{96DAC541-7B7A-43D3-8B79-37D633B846F1}">
                  <asvg:svgBlip xmlns:asvg="http://schemas.microsoft.com/office/drawing/2016/SVG/main" r:embed="rId9"/>
                </a:ext>
              </a:extLst>
            </a:blip>
            <a:stretch>
              <a:fillRect/>
            </a:stretch>
          </a:blipFill>
          <a:ln cap="sq">
            <a:noFill/>
            <a:prstDash val="solid"/>
            <a:miter/>
          </a:ln>
        </p:spPr>
      </p:sp>
      <p:sp>
        <p:nvSpPr>
          <p:cNvPr id="13" name="TextBox 13"/>
          <p:cNvSpPr txBox="1"/>
          <p:nvPr/>
        </p:nvSpPr>
        <p:spPr>
          <a:xfrm>
            <a:off x="6171995" y="4847403"/>
            <a:ext cx="11892908" cy="1708525"/>
          </a:xfrm>
          <a:prstGeom prst="rect">
            <a:avLst/>
          </a:prstGeom>
        </p:spPr>
        <p:txBody>
          <a:bodyPr lIns="0" tIns="0" rIns="0" bIns="0" rtlCol="0" anchor="t">
            <a:spAutoFit/>
          </a:bodyPr>
          <a:lstStyle/>
          <a:p>
            <a:pPr marL="698489" lvl="1" indent="-349245" algn="l">
              <a:lnSpc>
                <a:spcPts val="4529"/>
              </a:lnSpc>
              <a:buFont typeface="Arial"/>
              <a:buChar char="•"/>
            </a:pPr>
            <a:r>
              <a:rPr lang="en-US" sz="3235">
                <a:solidFill>
                  <a:srgbClr val="202124"/>
                </a:solidFill>
                <a:latin typeface="Public Sans Medium"/>
                <a:ea typeface="Public Sans Medium"/>
                <a:cs typeface="Public Sans Medium"/>
                <a:sym typeface="Public Sans Medium"/>
              </a:rPr>
              <a:t>Seattle, which is in King County, has the highest number of EV registrations by a significant margin, far outpacing the other cities listed. </a:t>
            </a:r>
          </a:p>
        </p:txBody>
      </p:sp>
      <p:sp>
        <p:nvSpPr>
          <p:cNvPr id="14" name="Freeform 6">
            <a:extLst>
              <a:ext uri="{FF2B5EF4-FFF2-40B4-BE49-F238E27FC236}">
                <a16:creationId xmlns:a16="http://schemas.microsoft.com/office/drawing/2014/main" id="{C2075AD4-6873-3966-544A-04CBCC463011}"/>
              </a:ext>
            </a:extLst>
          </p:cNvPr>
          <p:cNvSpPr/>
          <p:nvPr/>
        </p:nvSpPr>
        <p:spPr>
          <a:xfrm>
            <a:off x="28575" y="7828767"/>
            <a:ext cx="18288000" cy="2434310"/>
          </a:xfrm>
          <a:custGeom>
            <a:avLst/>
            <a:gdLst/>
            <a:ahLst/>
            <a:cxnLst/>
            <a:rect l="l" t="t" r="r" b="b"/>
            <a:pathLst>
              <a:path w="23083973" h="2434310">
                <a:moveTo>
                  <a:pt x="0" y="0"/>
                </a:moveTo>
                <a:lnTo>
                  <a:pt x="23083974" y="0"/>
                </a:lnTo>
                <a:lnTo>
                  <a:pt x="23083974" y="2434310"/>
                </a:lnTo>
                <a:lnTo>
                  <a:pt x="0" y="243431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2" y="1611741"/>
            <a:ext cx="18288002" cy="9006312"/>
          </a:xfrm>
          <a:custGeom>
            <a:avLst/>
            <a:gdLst/>
            <a:ahLst/>
            <a:cxnLst/>
            <a:rect l="l" t="t" r="r" b="b"/>
            <a:pathLst>
              <a:path w="19837548" h="9357196">
                <a:moveTo>
                  <a:pt x="19837548" y="0"/>
                </a:moveTo>
                <a:lnTo>
                  <a:pt x="0" y="0"/>
                </a:lnTo>
                <a:lnTo>
                  <a:pt x="0" y="9357197"/>
                </a:lnTo>
                <a:lnTo>
                  <a:pt x="19837548" y="9357197"/>
                </a:lnTo>
                <a:lnTo>
                  <a:pt x="19837548"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3" name="Group 3"/>
          <p:cNvGrpSpPr/>
          <p:nvPr/>
        </p:nvGrpSpPr>
        <p:grpSpPr>
          <a:xfrm>
            <a:off x="5997595" y="327723"/>
            <a:ext cx="12290405" cy="7856020"/>
            <a:chOff x="0" y="0"/>
            <a:chExt cx="4431587" cy="2069075"/>
          </a:xfrm>
        </p:grpSpPr>
        <p:sp>
          <p:nvSpPr>
            <p:cNvPr id="4" name="Freeform 4"/>
            <p:cNvSpPr/>
            <p:nvPr/>
          </p:nvSpPr>
          <p:spPr>
            <a:xfrm>
              <a:off x="0" y="0"/>
              <a:ext cx="4431587" cy="2069075"/>
            </a:xfrm>
            <a:custGeom>
              <a:avLst/>
              <a:gdLst/>
              <a:ahLst/>
              <a:cxnLst/>
              <a:rect l="l" t="t" r="r" b="b"/>
              <a:pathLst>
                <a:path w="4431587" h="2069075">
                  <a:moveTo>
                    <a:pt x="0" y="0"/>
                  </a:moveTo>
                  <a:lnTo>
                    <a:pt x="4431587" y="0"/>
                  </a:lnTo>
                  <a:lnTo>
                    <a:pt x="4431587" y="2069075"/>
                  </a:lnTo>
                  <a:lnTo>
                    <a:pt x="0" y="2069075"/>
                  </a:lnTo>
                  <a:close/>
                </a:path>
              </a:pathLst>
            </a:custGeom>
            <a:solidFill>
              <a:srgbClr val="FFFFFF"/>
            </a:solidFill>
          </p:spPr>
        </p:sp>
        <p:sp>
          <p:nvSpPr>
            <p:cNvPr id="5" name="TextBox 5"/>
            <p:cNvSpPr txBox="1"/>
            <p:nvPr/>
          </p:nvSpPr>
          <p:spPr>
            <a:xfrm>
              <a:off x="0" y="-9525"/>
              <a:ext cx="4431587" cy="2078600"/>
            </a:xfrm>
            <a:prstGeom prst="rect">
              <a:avLst/>
            </a:prstGeom>
          </p:spPr>
          <p:txBody>
            <a:bodyPr lIns="50800" tIns="50800" rIns="50800" bIns="50800" rtlCol="0" anchor="ctr"/>
            <a:lstStyle/>
            <a:p>
              <a:pPr algn="ctr">
                <a:lnSpc>
                  <a:spcPts val="2363"/>
                </a:lnSpc>
              </a:pPr>
              <a:endParaRPr/>
            </a:p>
          </p:txBody>
        </p:sp>
      </p:grpSp>
      <p:sp>
        <p:nvSpPr>
          <p:cNvPr id="6" name="Freeform 6"/>
          <p:cNvSpPr/>
          <p:nvPr/>
        </p:nvSpPr>
        <p:spPr>
          <a:xfrm>
            <a:off x="1" y="8183743"/>
            <a:ext cx="18288000" cy="2434310"/>
          </a:xfrm>
          <a:custGeom>
            <a:avLst/>
            <a:gdLst/>
            <a:ahLst/>
            <a:cxnLst/>
            <a:rect l="l" t="t" r="r" b="b"/>
            <a:pathLst>
              <a:path w="23083973" h="2434310">
                <a:moveTo>
                  <a:pt x="0" y="0"/>
                </a:moveTo>
                <a:lnTo>
                  <a:pt x="23083974" y="0"/>
                </a:lnTo>
                <a:lnTo>
                  <a:pt x="23083974" y="2434310"/>
                </a:lnTo>
                <a:lnTo>
                  <a:pt x="0" y="2434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7" name="Freeform 7"/>
          <p:cNvSpPr/>
          <p:nvPr/>
        </p:nvSpPr>
        <p:spPr>
          <a:xfrm flipH="1">
            <a:off x="297620" y="7229580"/>
            <a:ext cx="5997594" cy="1908325"/>
          </a:xfrm>
          <a:custGeom>
            <a:avLst/>
            <a:gdLst/>
            <a:ahLst/>
            <a:cxnLst/>
            <a:rect l="l" t="t" r="r" b="b"/>
            <a:pathLst>
              <a:path w="5997594" h="1908325">
                <a:moveTo>
                  <a:pt x="5997594" y="0"/>
                </a:moveTo>
                <a:lnTo>
                  <a:pt x="0" y="0"/>
                </a:lnTo>
                <a:lnTo>
                  <a:pt x="0" y="1908326"/>
                </a:lnTo>
                <a:lnTo>
                  <a:pt x="5997594" y="1908326"/>
                </a:lnTo>
                <a:lnTo>
                  <a:pt x="599759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564108" y="327723"/>
            <a:ext cx="481877" cy="1104595"/>
          </a:xfrm>
          <a:custGeom>
            <a:avLst/>
            <a:gdLst/>
            <a:ahLst/>
            <a:cxnLst/>
            <a:rect l="l" t="t" r="r" b="b"/>
            <a:pathLst>
              <a:path w="481877" h="1104595">
                <a:moveTo>
                  <a:pt x="0" y="0"/>
                </a:moveTo>
                <a:lnTo>
                  <a:pt x="481877" y="0"/>
                </a:lnTo>
                <a:lnTo>
                  <a:pt x="481877" y="1104595"/>
                </a:lnTo>
                <a:lnTo>
                  <a:pt x="0" y="11045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297620" y="470598"/>
            <a:ext cx="4266488" cy="990600"/>
          </a:xfrm>
          <a:prstGeom prst="rect">
            <a:avLst/>
          </a:prstGeom>
        </p:spPr>
        <p:txBody>
          <a:bodyPr lIns="0" tIns="0" rIns="0" bIns="0" rtlCol="0" anchor="t">
            <a:spAutoFit/>
          </a:bodyPr>
          <a:lstStyle/>
          <a:p>
            <a:pPr algn="l">
              <a:lnSpc>
                <a:spcPts val="7349"/>
              </a:lnSpc>
            </a:pPr>
            <a:r>
              <a:rPr lang="en-US" sz="7499">
                <a:solidFill>
                  <a:srgbClr val="FFFFFF"/>
                </a:solidFill>
                <a:latin typeface="Kooperativ"/>
                <a:ea typeface="Kooperativ"/>
                <a:cs typeface="Kooperativ"/>
                <a:sym typeface="Kooperativ"/>
              </a:rPr>
              <a:t>ANALYSIS </a:t>
            </a:r>
          </a:p>
        </p:txBody>
      </p:sp>
      <p:sp>
        <p:nvSpPr>
          <p:cNvPr id="10" name="TextBox 10"/>
          <p:cNvSpPr txBox="1"/>
          <p:nvPr/>
        </p:nvSpPr>
        <p:spPr>
          <a:xfrm>
            <a:off x="6395092" y="2637453"/>
            <a:ext cx="11892908" cy="3423025"/>
          </a:xfrm>
          <a:prstGeom prst="rect">
            <a:avLst/>
          </a:prstGeom>
        </p:spPr>
        <p:txBody>
          <a:bodyPr lIns="0" tIns="0" rIns="0" bIns="0" rtlCol="0" anchor="t">
            <a:spAutoFit/>
          </a:bodyPr>
          <a:lstStyle/>
          <a:p>
            <a:pPr marL="698489" lvl="1" indent="-349245" algn="l">
              <a:lnSpc>
                <a:spcPts val="4529"/>
              </a:lnSpc>
              <a:buFont typeface="Arial"/>
              <a:buChar char="•"/>
            </a:pPr>
            <a:r>
              <a:rPr lang="en-US" sz="3235">
                <a:solidFill>
                  <a:srgbClr val="202124"/>
                </a:solidFill>
                <a:latin typeface="Public Sans Medium"/>
                <a:ea typeface="Public Sans Medium"/>
                <a:cs typeface="Public Sans Medium"/>
                <a:sym typeface="Public Sans Medium"/>
              </a:rPr>
              <a:t>TESLA leads by a substantial margin with the highest number of vehicles registered. NISSAN is the second most popular manufacturer, followed by CHEVROLET, though both have significantly fewer registrations than TESLA.</a:t>
            </a:r>
          </a:p>
          <a:p>
            <a:pPr algn="l">
              <a:lnSpc>
                <a:spcPts val="4529"/>
              </a:lnSpc>
            </a:pPr>
            <a:endParaRPr lang="en-US" sz="3235">
              <a:solidFill>
                <a:srgbClr val="202124"/>
              </a:solidFill>
              <a:latin typeface="Public Sans Medium"/>
              <a:ea typeface="Public Sans Medium"/>
              <a:cs typeface="Public Sans Medium"/>
              <a:sym typeface="Public Sans Medium"/>
            </a:endParaRPr>
          </a:p>
        </p:txBody>
      </p:sp>
      <p:sp>
        <p:nvSpPr>
          <p:cNvPr id="11" name="Freeform 11"/>
          <p:cNvSpPr/>
          <p:nvPr/>
        </p:nvSpPr>
        <p:spPr>
          <a:xfrm>
            <a:off x="3721389" y="8115958"/>
            <a:ext cx="229458" cy="525982"/>
          </a:xfrm>
          <a:custGeom>
            <a:avLst/>
            <a:gdLst/>
            <a:ahLst/>
            <a:cxnLst/>
            <a:rect l="l" t="t" r="r" b="b"/>
            <a:pathLst>
              <a:path w="229458" h="525982">
                <a:moveTo>
                  <a:pt x="0" y="0"/>
                </a:moveTo>
                <a:lnTo>
                  <a:pt x="229459" y="0"/>
                </a:lnTo>
                <a:lnTo>
                  <a:pt x="229459" y="525982"/>
                </a:lnTo>
                <a:lnTo>
                  <a:pt x="0" y="5259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6395092" y="5984278"/>
            <a:ext cx="11892908" cy="1137025"/>
          </a:xfrm>
          <a:prstGeom prst="rect">
            <a:avLst/>
          </a:prstGeom>
        </p:spPr>
        <p:txBody>
          <a:bodyPr lIns="0" tIns="0" rIns="0" bIns="0" rtlCol="0" anchor="t">
            <a:spAutoFit/>
          </a:bodyPr>
          <a:lstStyle/>
          <a:p>
            <a:pPr marL="698489" lvl="1" indent="-349245" algn="l">
              <a:lnSpc>
                <a:spcPts val="4529"/>
              </a:lnSpc>
              <a:buFont typeface="Arial"/>
              <a:buChar char="•"/>
            </a:pPr>
            <a:r>
              <a:rPr lang="en-US" sz="3235">
                <a:solidFill>
                  <a:srgbClr val="202124"/>
                </a:solidFill>
                <a:latin typeface="Public Sans"/>
                <a:ea typeface="Public Sans"/>
                <a:cs typeface="Public Sans"/>
                <a:sym typeface="Public Sans"/>
              </a:rPr>
              <a:t>TESLA top selling Model is MODEL Y,NISSAN’S is LEAF and on 3rd CHEVROLET has BOLT EV.</a:t>
            </a:r>
          </a:p>
        </p:txBody>
      </p:sp>
      <p:sp>
        <p:nvSpPr>
          <p:cNvPr id="14" name="TextBox 14"/>
          <p:cNvSpPr txBox="1"/>
          <p:nvPr/>
        </p:nvSpPr>
        <p:spPr>
          <a:xfrm>
            <a:off x="6395092" y="433629"/>
            <a:ext cx="11892908" cy="2280025"/>
          </a:xfrm>
          <a:prstGeom prst="rect">
            <a:avLst/>
          </a:prstGeom>
        </p:spPr>
        <p:txBody>
          <a:bodyPr lIns="0" tIns="0" rIns="0" bIns="0" rtlCol="0" anchor="t">
            <a:spAutoFit/>
          </a:bodyPr>
          <a:lstStyle/>
          <a:p>
            <a:pPr marL="698489" lvl="1" indent="-349245" algn="l">
              <a:lnSpc>
                <a:spcPts val="4529"/>
              </a:lnSpc>
              <a:buFont typeface="Arial"/>
              <a:buChar char="•"/>
            </a:pPr>
            <a:r>
              <a:rPr lang="en-US" sz="3235">
                <a:solidFill>
                  <a:srgbClr val="202124"/>
                </a:solidFill>
                <a:latin typeface="Public Sans Medium"/>
                <a:ea typeface="Public Sans Medium"/>
                <a:cs typeface="Public Sans Medium"/>
                <a:sym typeface="Public Sans Medium"/>
              </a:rPr>
              <a:t>The  BEVs are more popular or preferred over PHEVs among the electric vehicles registered in the United States.</a:t>
            </a:r>
          </a:p>
          <a:p>
            <a:pPr algn="l">
              <a:lnSpc>
                <a:spcPts val="4529"/>
              </a:lnSpc>
            </a:pPr>
            <a:endParaRPr lang="en-US" sz="3235">
              <a:solidFill>
                <a:srgbClr val="202124"/>
              </a:solidFill>
              <a:latin typeface="Public Sans Medium"/>
              <a:ea typeface="Public Sans Medium"/>
              <a:cs typeface="Public Sans Medium"/>
              <a:sym typeface="Public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7052"/>
        </a:solidFill>
        <a:effectLst/>
      </p:bgPr>
    </p:bg>
    <p:spTree>
      <p:nvGrpSpPr>
        <p:cNvPr id="1" name=""/>
        <p:cNvGrpSpPr/>
        <p:nvPr/>
      </p:nvGrpSpPr>
      <p:grpSpPr>
        <a:xfrm>
          <a:off x="0" y="0"/>
          <a:ext cx="0" cy="0"/>
          <a:chOff x="0" y="0"/>
          <a:chExt cx="0" cy="0"/>
        </a:xfrm>
      </p:grpSpPr>
      <p:sp>
        <p:nvSpPr>
          <p:cNvPr id="2" name="Freeform 2"/>
          <p:cNvSpPr/>
          <p:nvPr/>
        </p:nvSpPr>
        <p:spPr>
          <a:xfrm flipH="1">
            <a:off x="-1066801" y="1611741"/>
            <a:ext cx="19354800" cy="8675259"/>
          </a:xfrm>
          <a:custGeom>
            <a:avLst/>
            <a:gdLst/>
            <a:ahLst/>
            <a:cxnLst/>
            <a:rect l="l" t="t" r="r" b="b"/>
            <a:pathLst>
              <a:path w="19837548" h="9357196">
                <a:moveTo>
                  <a:pt x="19837548" y="0"/>
                </a:moveTo>
                <a:lnTo>
                  <a:pt x="0" y="0"/>
                </a:lnTo>
                <a:lnTo>
                  <a:pt x="0" y="9357197"/>
                </a:lnTo>
                <a:lnTo>
                  <a:pt x="19837548" y="9357197"/>
                </a:lnTo>
                <a:lnTo>
                  <a:pt x="19837548"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grpSp>
        <p:nvGrpSpPr>
          <p:cNvPr id="3" name="Group 3"/>
          <p:cNvGrpSpPr/>
          <p:nvPr/>
        </p:nvGrpSpPr>
        <p:grpSpPr>
          <a:xfrm>
            <a:off x="5997595" y="327723"/>
            <a:ext cx="12290405" cy="7856020"/>
            <a:chOff x="0" y="0"/>
            <a:chExt cx="4431587" cy="2069075"/>
          </a:xfrm>
        </p:grpSpPr>
        <p:sp>
          <p:nvSpPr>
            <p:cNvPr id="4" name="Freeform 4"/>
            <p:cNvSpPr/>
            <p:nvPr/>
          </p:nvSpPr>
          <p:spPr>
            <a:xfrm>
              <a:off x="0" y="0"/>
              <a:ext cx="4431587" cy="2069075"/>
            </a:xfrm>
            <a:custGeom>
              <a:avLst/>
              <a:gdLst/>
              <a:ahLst/>
              <a:cxnLst/>
              <a:rect l="l" t="t" r="r" b="b"/>
              <a:pathLst>
                <a:path w="4431587" h="2069075">
                  <a:moveTo>
                    <a:pt x="0" y="0"/>
                  </a:moveTo>
                  <a:lnTo>
                    <a:pt x="4431587" y="0"/>
                  </a:lnTo>
                  <a:lnTo>
                    <a:pt x="4431587" y="2069075"/>
                  </a:lnTo>
                  <a:lnTo>
                    <a:pt x="0" y="2069075"/>
                  </a:lnTo>
                  <a:close/>
                </a:path>
              </a:pathLst>
            </a:custGeom>
            <a:solidFill>
              <a:srgbClr val="FFFFFF"/>
            </a:solidFill>
          </p:spPr>
        </p:sp>
        <p:sp>
          <p:nvSpPr>
            <p:cNvPr id="5" name="TextBox 5"/>
            <p:cNvSpPr txBox="1"/>
            <p:nvPr/>
          </p:nvSpPr>
          <p:spPr>
            <a:xfrm>
              <a:off x="0" y="-9525"/>
              <a:ext cx="4431587" cy="2078600"/>
            </a:xfrm>
            <a:prstGeom prst="rect">
              <a:avLst/>
            </a:prstGeom>
          </p:spPr>
          <p:txBody>
            <a:bodyPr lIns="50800" tIns="50800" rIns="50800" bIns="50800" rtlCol="0" anchor="ctr"/>
            <a:lstStyle/>
            <a:p>
              <a:pPr algn="ctr">
                <a:lnSpc>
                  <a:spcPts val="2363"/>
                </a:lnSpc>
              </a:pPr>
              <a:endParaRPr/>
            </a:p>
          </p:txBody>
        </p:sp>
      </p:grpSp>
      <p:sp>
        <p:nvSpPr>
          <p:cNvPr id="6" name="Freeform 6"/>
          <p:cNvSpPr/>
          <p:nvPr/>
        </p:nvSpPr>
        <p:spPr>
          <a:xfrm>
            <a:off x="-22893" y="8183743"/>
            <a:ext cx="18310893" cy="1946182"/>
          </a:xfrm>
          <a:custGeom>
            <a:avLst/>
            <a:gdLst/>
            <a:ahLst/>
            <a:cxnLst/>
            <a:rect l="l" t="t" r="r" b="b"/>
            <a:pathLst>
              <a:path w="23083973" h="2434310">
                <a:moveTo>
                  <a:pt x="0" y="0"/>
                </a:moveTo>
                <a:lnTo>
                  <a:pt x="23083974" y="0"/>
                </a:lnTo>
                <a:lnTo>
                  <a:pt x="23083974" y="2434310"/>
                </a:lnTo>
                <a:lnTo>
                  <a:pt x="0" y="2434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H="1">
            <a:off x="0" y="7229580"/>
            <a:ext cx="5997594" cy="1908325"/>
          </a:xfrm>
          <a:custGeom>
            <a:avLst/>
            <a:gdLst/>
            <a:ahLst/>
            <a:cxnLst/>
            <a:rect l="l" t="t" r="r" b="b"/>
            <a:pathLst>
              <a:path w="5997594" h="1908325">
                <a:moveTo>
                  <a:pt x="5997594" y="0"/>
                </a:moveTo>
                <a:lnTo>
                  <a:pt x="0" y="0"/>
                </a:lnTo>
                <a:lnTo>
                  <a:pt x="0" y="1908326"/>
                </a:lnTo>
                <a:lnTo>
                  <a:pt x="5997594" y="1908326"/>
                </a:lnTo>
                <a:lnTo>
                  <a:pt x="599759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4564108" y="327723"/>
            <a:ext cx="481877" cy="1104595"/>
          </a:xfrm>
          <a:custGeom>
            <a:avLst/>
            <a:gdLst/>
            <a:ahLst/>
            <a:cxnLst/>
            <a:rect l="l" t="t" r="r" b="b"/>
            <a:pathLst>
              <a:path w="481877" h="1104595">
                <a:moveTo>
                  <a:pt x="0" y="0"/>
                </a:moveTo>
                <a:lnTo>
                  <a:pt x="481877" y="0"/>
                </a:lnTo>
                <a:lnTo>
                  <a:pt x="481877" y="1104595"/>
                </a:lnTo>
                <a:lnTo>
                  <a:pt x="0" y="11045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297620" y="470598"/>
            <a:ext cx="4266488" cy="990600"/>
          </a:xfrm>
          <a:prstGeom prst="rect">
            <a:avLst/>
          </a:prstGeom>
        </p:spPr>
        <p:txBody>
          <a:bodyPr lIns="0" tIns="0" rIns="0" bIns="0" rtlCol="0" anchor="t">
            <a:spAutoFit/>
          </a:bodyPr>
          <a:lstStyle/>
          <a:p>
            <a:pPr algn="l">
              <a:lnSpc>
                <a:spcPts val="7349"/>
              </a:lnSpc>
            </a:pPr>
            <a:r>
              <a:rPr lang="en-US" sz="7499">
                <a:solidFill>
                  <a:srgbClr val="FFFFFF"/>
                </a:solidFill>
                <a:latin typeface="Kooperativ"/>
                <a:ea typeface="Kooperativ"/>
                <a:cs typeface="Kooperativ"/>
                <a:sym typeface="Kooperativ"/>
              </a:rPr>
              <a:t>ANALYSIS </a:t>
            </a:r>
          </a:p>
        </p:txBody>
      </p:sp>
      <p:sp>
        <p:nvSpPr>
          <p:cNvPr id="10" name="TextBox 10"/>
          <p:cNvSpPr txBox="1"/>
          <p:nvPr/>
        </p:nvSpPr>
        <p:spPr>
          <a:xfrm>
            <a:off x="6395092" y="3375061"/>
            <a:ext cx="11892908" cy="1137025"/>
          </a:xfrm>
          <a:prstGeom prst="rect">
            <a:avLst/>
          </a:prstGeom>
        </p:spPr>
        <p:txBody>
          <a:bodyPr lIns="0" tIns="0" rIns="0" bIns="0" rtlCol="0" anchor="t">
            <a:spAutoFit/>
          </a:bodyPr>
          <a:lstStyle/>
          <a:p>
            <a:pPr marL="698489" lvl="1" indent="-349245" algn="l">
              <a:lnSpc>
                <a:spcPts val="4529"/>
              </a:lnSpc>
              <a:buFont typeface="Arial"/>
              <a:buChar char="•"/>
            </a:pPr>
            <a:r>
              <a:rPr lang="en-US" sz="3235">
                <a:solidFill>
                  <a:srgbClr val="202124"/>
                </a:solidFill>
                <a:latin typeface="Public Sans Medium"/>
                <a:ea typeface="Public Sans Medium"/>
                <a:cs typeface="Public Sans Medium"/>
                <a:sym typeface="Public Sans Medium"/>
              </a:rPr>
              <a:t>There are 37.6% of Vehicles’ battery eligible for EVs.</a:t>
            </a:r>
          </a:p>
          <a:p>
            <a:pPr algn="l">
              <a:lnSpc>
                <a:spcPts val="4529"/>
              </a:lnSpc>
            </a:pPr>
            <a:endParaRPr lang="en-US" sz="3235">
              <a:solidFill>
                <a:srgbClr val="202124"/>
              </a:solidFill>
              <a:latin typeface="Public Sans Medium"/>
              <a:ea typeface="Public Sans Medium"/>
              <a:cs typeface="Public Sans Medium"/>
              <a:sym typeface="Public Sans Medium"/>
            </a:endParaRPr>
          </a:p>
        </p:txBody>
      </p:sp>
      <p:sp>
        <p:nvSpPr>
          <p:cNvPr id="11" name="Freeform 11"/>
          <p:cNvSpPr/>
          <p:nvPr/>
        </p:nvSpPr>
        <p:spPr>
          <a:xfrm>
            <a:off x="3721389" y="8115958"/>
            <a:ext cx="229458" cy="525982"/>
          </a:xfrm>
          <a:custGeom>
            <a:avLst/>
            <a:gdLst/>
            <a:ahLst/>
            <a:cxnLst/>
            <a:rect l="l" t="t" r="r" b="b"/>
            <a:pathLst>
              <a:path w="229458" h="525982">
                <a:moveTo>
                  <a:pt x="0" y="0"/>
                </a:moveTo>
                <a:lnTo>
                  <a:pt x="229459" y="0"/>
                </a:lnTo>
                <a:lnTo>
                  <a:pt x="229459" y="525982"/>
                </a:lnTo>
                <a:lnTo>
                  <a:pt x="0" y="5259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924842" y="2120439"/>
            <a:ext cx="3012043" cy="1035048"/>
          </a:xfrm>
          <a:custGeom>
            <a:avLst/>
            <a:gdLst/>
            <a:ahLst/>
            <a:cxnLst/>
            <a:rect l="l" t="t" r="r" b="b"/>
            <a:pathLst>
              <a:path w="3012043" h="1035048">
                <a:moveTo>
                  <a:pt x="0" y="0"/>
                </a:moveTo>
                <a:lnTo>
                  <a:pt x="3012043" y="0"/>
                </a:lnTo>
                <a:lnTo>
                  <a:pt x="3012043" y="1035048"/>
                </a:lnTo>
                <a:lnTo>
                  <a:pt x="0" y="1035048"/>
                </a:lnTo>
                <a:lnTo>
                  <a:pt x="0" y="0"/>
                </a:lnTo>
                <a:close/>
              </a:path>
            </a:pathLst>
          </a:custGeom>
          <a:blipFill>
            <a:blip r:embed="rId10">
              <a:alphaModFix amt="6800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IN" dirty="0"/>
          </a:p>
        </p:txBody>
      </p:sp>
      <p:sp>
        <p:nvSpPr>
          <p:cNvPr id="13" name="TextBox 13"/>
          <p:cNvSpPr txBox="1"/>
          <p:nvPr/>
        </p:nvSpPr>
        <p:spPr>
          <a:xfrm>
            <a:off x="6395092" y="952500"/>
            <a:ext cx="11892908" cy="2280025"/>
          </a:xfrm>
          <a:prstGeom prst="rect">
            <a:avLst/>
          </a:prstGeom>
        </p:spPr>
        <p:txBody>
          <a:bodyPr lIns="0" tIns="0" rIns="0" bIns="0" rtlCol="0" anchor="t">
            <a:spAutoFit/>
          </a:bodyPr>
          <a:lstStyle/>
          <a:p>
            <a:pPr marL="698489" lvl="1" indent="-349245" algn="l">
              <a:lnSpc>
                <a:spcPts val="4529"/>
              </a:lnSpc>
              <a:buFont typeface="Arial"/>
              <a:buChar char="•"/>
            </a:pPr>
            <a:r>
              <a:rPr lang="en-US" sz="3235">
                <a:solidFill>
                  <a:srgbClr val="202124"/>
                </a:solidFill>
                <a:latin typeface="Public Sans"/>
                <a:ea typeface="Public Sans"/>
                <a:cs typeface="Public Sans"/>
                <a:sym typeface="Public Sans"/>
              </a:rPr>
              <a:t>There are total 11 Model having Average Range more than 200KMS with MODEL Y of TESLA having maximum Average Range of 291KMS.</a:t>
            </a:r>
          </a:p>
          <a:p>
            <a:pPr algn="l">
              <a:lnSpc>
                <a:spcPts val="4529"/>
              </a:lnSpc>
            </a:pPr>
            <a:endParaRPr lang="en-US" sz="3235">
              <a:solidFill>
                <a:srgbClr val="202124"/>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591</Words>
  <Application>Microsoft Office PowerPoint</Application>
  <PresentationFormat>Custom</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Public Sans Bold</vt:lpstr>
      <vt:lpstr>Public Sans</vt:lpstr>
      <vt:lpstr>Arial</vt:lpstr>
      <vt:lpstr>Calibri</vt:lpstr>
      <vt:lpstr>Public Sans Medium</vt:lpstr>
      <vt:lpstr>Kooperativ</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MARKET</dc:title>
  <cp:lastModifiedBy>Siddharth Chaudhary</cp:lastModifiedBy>
  <cp:revision>2</cp:revision>
  <dcterms:created xsi:type="dcterms:W3CDTF">2006-08-16T00:00:00Z</dcterms:created>
  <dcterms:modified xsi:type="dcterms:W3CDTF">2024-07-21T06:48:40Z</dcterms:modified>
  <dc:identifier>DAGLfn77md4</dc:identifier>
</cp:coreProperties>
</file>