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9186-F44A-CF18-7C18-B19529FF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9B336-9350-A174-7205-FD4CABCF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BC17-1A46-C392-304D-59A8C406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90E1-9697-225B-6E2C-2F127A1B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C035-AA20-EC4D-60A7-7A7CD073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ABF0-37D2-8FDE-0156-A714B4B8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3627E-330D-6A8F-BE90-82A7D2C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36EB-FC2C-D1D7-CA6E-E54B6ED5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8E5A-7905-371C-76AE-5AB1485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C27B-7A97-80C2-DE7A-CBE396C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5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A4B7C-9AF1-FE4A-119B-DFB132116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709AE-817E-1200-8FAB-2167CBD35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122F-C1B5-8233-D587-863633CD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CEC9-767D-661E-EB9B-5B6A550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F191-78EF-41F7-D010-DA4F953F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1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DE1D-25A1-21A4-47C9-03AE61C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84C6-6A96-A880-4355-46CE00C9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E487-CF41-7643-8187-7185325B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A5D8-1BEC-D72B-68AA-CECD7CE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1DA2-5A21-CEA5-363D-0A3BDCA8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9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A303-CD91-1241-E2C3-85672C5A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BB19-0422-80A0-A14D-AE6396E1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7241-D523-F4FF-BDC9-0073B8B6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1D00-9364-8379-F32F-E7C62895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3D822-216E-E3A6-E949-D353709D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2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4866-950E-DB14-298C-8907AF17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7FD0-C46A-BCA5-139D-BEB3679FE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EA76-DF16-A219-0D1E-CCA07A0F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0592-4246-40F6-1E05-E40D46FD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7E53-2427-F300-3378-E27AD128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2AF2-5FAD-DA27-C4BD-AE58F6A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A45E-6F73-9895-CB98-258B27D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8B030-31E6-A3A3-A46B-F36E26FC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0673-C17C-ADBE-BE6D-1CCD4EE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748CE-F9F9-F567-3821-6B050EF8C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F059-9E89-17FF-5757-8E7B23C82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7D889-B700-8DEF-5F0B-B5307559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14943-95FE-A380-FD94-E80763F8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DC66B-F78E-AA69-4958-C950F57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4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C441-C866-6AA6-731C-1849EA52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23DC0-D35A-BAF0-B2D1-59B9A61F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2083-3B1A-AD7E-05EA-0C1E81FB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E955A-6C4F-9E96-BBA1-DCFD794F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1C7C7-D5A1-ADCD-A179-B7ED5629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FB256-6A4A-93A3-163A-5A01B02A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E683-C97B-B5D3-4DD6-D9674AA9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8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C1D2-487C-70CF-7F4E-5A880DBE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EEF9-C218-4EFF-8D3B-10B476FF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E351C-3C28-737B-9D44-78B8BB44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A60C7-9629-FF07-7F45-AD7A8E83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0A16-1EB9-B534-9B15-5DD2C12D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AB9D4-FC01-212B-517E-5FF22745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5197-B2E4-AFDA-831D-775EA760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806E6-92D3-0735-C56C-A297CDF3F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FB6ED-1EBA-5538-3F02-DD834AAC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9BD1-11CD-5389-87B4-49DAC9EA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15914-B9C7-A52B-7870-EB14C23B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00C99-E629-0A68-5A4D-B2D2DB13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03D59-F2F9-24E0-31A9-D829489E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C01F8-E1FE-9D21-5911-D021710A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05C3-3698-D0B6-B912-3F46680D3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370A-FE0A-4063-A126-22DC74F3CB16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CB7A-6BF0-DEA6-64B0-688E10E1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7752-B8A6-321A-79EF-B77F2B1F1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6A05-2094-467B-A681-45008534C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ga2Vg5cpp5e9MqGnTp-y4-4GmgNIun2S?usp=shar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6E45EA-E92B-6818-C9E7-5ABBD5B6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30189"/>
            <a:ext cx="10972800" cy="512762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accent5">
                    <a:lumMod val="50000"/>
                  </a:schemeClr>
                </a:solidFill>
              </a:rPr>
              <a:t>PIZZA SALES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363D-2FEA-9440-DEE9-2D31451BB76A}"/>
              </a:ext>
            </a:extLst>
          </p:cNvPr>
          <p:cNvSpPr txBox="1"/>
          <p:nvPr/>
        </p:nvSpPr>
        <p:spPr>
          <a:xfrm>
            <a:off x="971550" y="2586038"/>
            <a:ext cx="3857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Contents: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Key Performance Indicator(KPI)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 BI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Information Extracted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8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DF5DF-A6D7-64C3-A70E-9C5E4EC334B0}"/>
              </a:ext>
            </a:extLst>
          </p:cNvPr>
          <p:cNvSpPr txBox="1"/>
          <p:nvPr/>
        </p:nvSpPr>
        <p:spPr>
          <a:xfrm>
            <a:off x="628650" y="714374"/>
            <a:ext cx="5643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Database Source:</a:t>
            </a:r>
          </a:p>
          <a:p>
            <a:r>
              <a:rPr lang="en-IN" dirty="0"/>
              <a:t>      </a:t>
            </a:r>
            <a:r>
              <a:rPr lang="en-IN" dirty="0">
                <a:hlinkClick r:id="rId2"/>
              </a:rPr>
              <a:t>Click Here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657E1-8A48-39EB-C948-71F0758D0592}"/>
              </a:ext>
            </a:extLst>
          </p:cNvPr>
          <p:cNvSpPr txBox="1"/>
          <p:nvPr/>
        </p:nvSpPr>
        <p:spPr>
          <a:xfrm>
            <a:off x="628649" y="2085976"/>
            <a:ext cx="10787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Key Performance Indicator(KPI) consider are: </a:t>
            </a:r>
          </a:p>
          <a:p>
            <a:endParaRPr lang="en-IN" dirty="0"/>
          </a:p>
          <a:p>
            <a:r>
              <a:rPr lang="en-IN" dirty="0"/>
              <a:t> 1. Total Revenue                                  2. </a:t>
            </a:r>
            <a:r>
              <a:rPr lang="en-IN" dirty="0" err="1"/>
              <a:t>Avg</a:t>
            </a:r>
            <a:r>
              <a:rPr lang="en-IN" dirty="0"/>
              <a:t> Order Value</a:t>
            </a:r>
          </a:p>
          <a:p>
            <a:r>
              <a:rPr lang="en-IN" dirty="0"/>
              <a:t> 3. Total Pizza Sold                                4. Total Order</a:t>
            </a:r>
          </a:p>
          <a:p>
            <a:r>
              <a:rPr lang="en-IN" dirty="0"/>
              <a:t> 5. </a:t>
            </a:r>
            <a:r>
              <a:rPr lang="en-IN" dirty="0" err="1"/>
              <a:t>Avg</a:t>
            </a:r>
            <a:r>
              <a:rPr lang="en-IN" dirty="0"/>
              <a:t> Pizza Per Order                         6. Sales by Weekdays</a:t>
            </a:r>
          </a:p>
          <a:p>
            <a:r>
              <a:rPr lang="en-IN" dirty="0"/>
              <a:t> 7. Sales by Months                              8.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sale by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pizza_category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sale by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pizza_size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10.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pizza sold by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pizza_category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pizza by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Total_Revenue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12.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5 pizza by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Total_Revenue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by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14.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5 pizza by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3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CF793A-F6A5-0C51-8EB6-63FED697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26"/>
            <a:ext cx="12192000" cy="6316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136EB8-E8C8-C1D3-886D-AB0687A155F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Power BI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Visualisation</a:t>
            </a:r>
            <a:endParaRPr lang="en-I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5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F6798-76B7-C220-86A0-074C01BC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14"/>
            <a:ext cx="12192000" cy="63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6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876A3B-EAE0-B915-2526-38A0F6B3E26F}"/>
              </a:ext>
            </a:extLst>
          </p:cNvPr>
          <p:cNvSpPr txBox="1"/>
          <p:nvPr/>
        </p:nvSpPr>
        <p:spPr>
          <a:xfrm>
            <a:off x="4137258" y="0"/>
            <a:ext cx="3917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5">
                    <a:lumMod val="50000"/>
                  </a:schemeClr>
                </a:solidFill>
              </a:rPr>
              <a:t>Information Extracted</a:t>
            </a:r>
            <a:endParaRPr lang="en-IN" sz="32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5FE2C-85D2-4EA9-E9B9-0CAB22AE0276}"/>
              </a:ext>
            </a:extLst>
          </p:cNvPr>
          <p:cNvSpPr txBox="1"/>
          <p:nvPr/>
        </p:nvSpPr>
        <p:spPr>
          <a:xfrm>
            <a:off x="1079500" y="1562100"/>
            <a:ext cx="52165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BUSIEST DAYS: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     Orders are highest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on </a:t>
            </a:r>
            <a:r>
              <a:rPr lang="en-US" sz="1800" i="0" u="sng" dirty="0">
                <a:effectLst/>
                <a:latin typeface="Calibri" panose="020F0502020204030204" pitchFamily="34" charset="0"/>
              </a:rPr>
              <a:t>Friday/Saturday</a:t>
            </a:r>
            <a:endParaRPr lang="en-US" u="sng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BUSIEST MONTH: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     Maximum Orders are from Month of </a:t>
            </a:r>
            <a:r>
              <a:rPr lang="en-US" sz="1800" i="0" dirty="0">
                <a:solidFill>
                  <a:srgbClr val="50005C"/>
                </a:solidFill>
                <a:effectLst/>
                <a:latin typeface="Calibri" panose="020F0502020204030204" pitchFamily="34" charset="0"/>
              </a:rPr>
              <a:t>July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CATEGORY &amp; SIZE:</a:t>
            </a:r>
          </a:p>
          <a:p>
            <a:r>
              <a:rPr lang="en-IN" b="1" dirty="0">
                <a:solidFill>
                  <a:srgbClr val="252423"/>
                </a:solidFill>
                <a:latin typeface="Calibri" panose="020F0502020204030204" pitchFamily="34" charset="0"/>
              </a:rPr>
              <a:t>      </a:t>
            </a:r>
            <a:r>
              <a:rPr lang="en-US" sz="1800" i="0" u="sng" dirty="0">
                <a:effectLst/>
                <a:latin typeface="Calibri" panose="020F0502020204030204" pitchFamily="34" charset="0"/>
              </a:rPr>
              <a:t>Classic Category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contributes to maximum orders</a:t>
            </a:r>
          </a:p>
          <a:p>
            <a:r>
              <a:rPr lang="en-US" dirty="0">
                <a:latin typeface="Calibri" panose="020F0502020204030204" pitchFamily="34" charset="0"/>
              </a:rPr>
              <a:t>      </a:t>
            </a:r>
            <a:r>
              <a:rPr lang="en-US" u="sng" dirty="0">
                <a:latin typeface="Calibri" panose="020F0502020204030204" pitchFamily="34" charset="0"/>
              </a:rPr>
              <a:t>Supreme Category </a:t>
            </a:r>
            <a:r>
              <a:rPr lang="en-US" sz="1800" i="0" dirty="0">
                <a:effectLst/>
                <a:latin typeface="Calibri" panose="020F0502020204030204" pitchFamily="34" charset="0"/>
              </a:rPr>
              <a:t>contributes to minimum orders</a:t>
            </a:r>
            <a:endParaRPr lang="en-IN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SIZE:</a:t>
            </a:r>
            <a:endParaRPr lang="en-US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    </a:t>
            </a:r>
            <a:r>
              <a:rPr lang="en-US" sz="1800" i="0" u="sng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Large Size pizza </a:t>
            </a: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contributes to maximum sales</a:t>
            </a:r>
            <a:endParaRPr lang="en-US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r>
              <a:rPr lang="en-IN" sz="1800" i="0" dirty="0">
                <a:effectLst/>
                <a:latin typeface="Calibri" panose="020F0502020204030204" pitchFamily="34" charset="0"/>
              </a:rPr>
              <a:t>      </a:t>
            </a:r>
            <a:r>
              <a:rPr lang="en-IN" sz="1800" i="0" u="sng" dirty="0">
                <a:effectLst/>
                <a:latin typeface="Calibri" panose="020F0502020204030204" pitchFamily="34" charset="0"/>
              </a:rPr>
              <a:t>XX-Large pizza </a:t>
            </a:r>
            <a:r>
              <a:rPr lang="en-US" sz="180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contributes to minimum sales</a:t>
            </a:r>
            <a:endParaRPr lang="en-US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endParaRPr lang="en-IN" sz="180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F806D7-3CF3-FCE6-DC2B-50939BC33B22}"/>
              </a:ext>
            </a:extLst>
          </p:cNvPr>
          <p:cNvSpPr txBox="1"/>
          <p:nvPr/>
        </p:nvSpPr>
        <p:spPr>
          <a:xfrm>
            <a:off x="5660817" y="0"/>
            <a:ext cx="870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0" u="sng" dirty="0">
                <a:solidFill>
                  <a:schemeClr val="accent5">
                    <a:lumMod val="50000"/>
                  </a:schemeClr>
                </a:solidFill>
                <a:effectLst/>
              </a:rPr>
              <a:t>Tips</a:t>
            </a:r>
            <a:endParaRPr lang="en-IN" sz="32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34C69-2C48-20A6-C2A3-102A4E62A994}"/>
              </a:ext>
            </a:extLst>
          </p:cNvPr>
          <p:cNvSpPr txBox="1"/>
          <p:nvPr/>
        </p:nvSpPr>
        <p:spPr>
          <a:xfrm>
            <a:off x="928687" y="1000125"/>
            <a:ext cx="9229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D0D0D"/>
                </a:solidFill>
              </a:rPr>
              <a:t>FEEDBACK AND COMPLAINT ANALYSIS</a:t>
            </a:r>
            <a:r>
              <a:rPr lang="en-IN" dirty="0">
                <a:solidFill>
                  <a:srgbClr val="0D0D0D"/>
                </a:solidFill>
              </a:rPr>
              <a:t>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omplaints to identify common issues.</a:t>
            </a:r>
            <a:endParaRPr lang="en-IN" i="0" dirty="0">
              <a:solidFill>
                <a:srgbClr val="0D0D0D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EXPANSION OPPORTUNITIES</a:t>
            </a: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 areas with high demand.</a:t>
            </a:r>
            <a:endParaRPr lang="en-IN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PROMOTIONAL STRATEGY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 peak sales days/months plan promotional campaigns.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   Consider offering discounts or specials during slower periods to boost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246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Chaudhary</dc:creator>
  <cp:lastModifiedBy>Siddharth Chaudhary</cp:lastModifiedBy>
  <cp:revision>2</cp:revision>
  <dcterms:created xsi:type="dcterms:W3CDTF">2024-03-28T11:09:23Z</dcterms:created>
  <dcterms:modified xsi:type="dcterms:W3CDTF">2024-03-31T02:14:39Z</dcterms:modified>
</cp:coreProperties>
</file>