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5" r:id="rId15"/>
    <p:sldId id="270" r:id="rId16"/>
    <p:sldId id="276" r:id="rId17"/>
    <p:sldId id="277" r:id="rId18"/>
    <p:sldId id="278" r:id="rId19"/>
    <p:sldId id="279" r:id="rId20"/>
    <p:sldId id="272" r:id="rId21"/>
    <p:sldId id="273" r:id="rId22"/>
    <p:sldId id="274"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04/12/2019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949" y="321071"/>
            <a:ext cx="8689976" cy="2509213"/>
          </a:xfrm>
        </p:spPr>
        <p:txBody>
          <a:bodyPr/>
          <a:lstStyle/>
          <a:p>
            <a:r>
              <a:rPr lang="en-IN" dirty="0" smtClean="0"/>
              <a:t>Python for everybody</a:t>
            </a:r>
            <a:br>
              <a:rPr lang="en-IN" dirty="0" smtClean="0"/>
            </a:br>
            <a:endParaRPr lang="en-IN" dirty="0"/>
          </a:p>
        </p:txBody>
      </p:sp>
      <p:sp>
        <p:nvSpPr>
          <p:cNvPr id="3" name="Subtitle 2"/>
          <p:cNvSpPr>
            <a:spLocks noGrp="1"/>
          </p:cNvSpPr>
          <p:nvPr>
            <p:ph type="subTitle" idx="1"/>
          </p:nvPr>
        </p:nvSpPr>
        <p:spPr>
          <a:xfrm>
            <a:off x="2391093" y="3154680"/>
            <a:ext cx="8689976" cy="2174966"/>
          </a:xfrm>
        </p:spPr>
        <p:txBody>
          <a:bodyPr>
            <a:normAutofit/>
          </a:bodyPr>
          <a:lstStyle/>
          <a:p>
            <a:pPr algn="r"/>
            <a:r>
              <a:rPr lang="en-IN" b="1" dirty="0" smtClean="0"/>
              <a:t>Prepared by</a:t>
            </a:r>
          </a:p>
          <a:p>
            <a:pPr algn="r"/>
            <a:r>
              <a:rPr lang="en-IN" b="1" dirty="0" smtClean="0"/>
              <a:t>Siddharth s </a:t>
            </a:r>
            <a:r>
              <a:rPr lang="en-IN" b="1" dirty="0" err="1" smtClean="0"/>
              <a:t>s</a:t>
            </a:r>
            <a:endParaRPr lang="en-IN" b="1" dirty="0" smtClean="0"/>
          </a:p>
          <a:p>
            <a:pPr algn="r"/>
            <a:r>
              <a:rPr lang="en-IN" b="1" cap="none" dirty="0" smtClean="0"/>
              <a:t>sriramsiddharth19@gmail.com</a:t>
            </a:r>
          </a:p>
          <a:p>
            <a:pPr algn="r"/>
            <a:r>
              <a:rPr lang="en-IN" cap="none" dirty="0" smtClean="0"/>
              <a:t>www.linkedin.com/in/siddharth-s-s-916409164</a:t>
            </a:r>
            <a:endParaRPr lang="en-IN" b="1" cap="none" dirty="0"/>
          </a:p>
        </p:txBody>
      </p:sp>
    </p:spTree>
    <p:extLst>
      <p:ext uri="{BB962C8B-B14F-4D97-AF65-F5344CB8AC3E}">
        <p14:creationId xmlns:p14="http://schemas.microsoft.com/office/powerpoint/2010/main" val="304202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913774" y="574766"/>
            <a:ext cx="10363826" cy="5839097"/>
          </a:xfrm>
        </p:spPr>
        <p:txBody>
          <a:bodyPr/>
          <a:lstStyle/>
          <a:p>
            <a:pPr lvl="1"/>
            <a:endParaRPr lang="en-US" dirty="0" smtClean="0"/>
          </a:p>
          <a:p>
            <a:pPr marL="457200" lvl="1" indent="0">
              <a:buNone/>
            </a:pPr>
            <a:r>
              <a:rPr lang="en-US" dirty="0" smtClean="0"/>
              <a:t>You </a:t>
            </a:r>
            <a:r>
              <a:rPr lang="en-US" dirty="0"/>
              <a:t>will see a screen like </a:t>
            </a:r>
            <a:r>
              <a:rPr lang="en-US" dirty="0" smtClean="0"/>
              <a:t>this, click on download</a:t>
            </a:r>
            <a:endParaRPr lang="en-US" dirty="0"/>
          </a:p>
          <a:p>
            <a:endParaRPr lang="en-IN" dirty="0"/>
          </a:p>
        </p:txBody>
      </p:sp>
      <p:pic>
        <p:nvPicPr>
          <p:cNvPr id="6" name="Picture 5"/>
          <p:cNvPicPr>
            <a:picLocks noChangeAspect="1"/>
          </p:cNvPicPr>
          <p:nvPr/>
        </p:nvPicPr>
        <p:blipFill>
          <a:blip r:embed="rId2"/>
          <a:stretch>
            <a:fillRect/>
          </a:stretch>
        </p:blipFill>
        <p:spPr>
          <a:xfrm>
            <a:off x="1213907" y="1797640"/>
            <a:ext cx="9763560" cy="3976143"/>
          </a:xfrm>
          <a:prstGeom prst="rect">
            <a:avLst/>
          </a:prstGeom>
        </p:spPr>
      </p:pic>
    </p:spTree>
    <p:extLst>
      <p:ext uri="{BB962C8B-B14F-4D97-AF65-F5344CB8AC3E}">
        <p14:creationId xmlns:p14="http://schemas.microsoft.com/office/powerpoint/2010/main" val="3507155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00891"/>
            <a:ext cx="10363826" cy="5852159"/>
          </a:xfrm>
        </p:spPr>
        <p:txBody>
          <a:bodyPr/>
          <a:lstStyle/>
          <a:p>
            <a:pPr marL="457200" lvl="1" indent="0">
              <a:buNone/>
            </a:pPr>
            <a:r>
              <a:rPr lang="en-IN" dirty="0" smtClean="0"/>
              <a:t>Choose your operating system(windows, macos, linux), click on 64-bit graphical installer - download the latest version that is available</a:t>
            </a:r>
          </a:p>
          <a:p>
            <a:pPr marL="457200" lvl="1" indent="0">
              <a:buNone/>
            </a:pPr>
            <a:r>
              <a:rPr lang="en-IN" dirty="0" smtClean="0"/>
              <a:t>if your system has 32 bit processor then download 32-bit graphical installer</a:t>
            </a:r>
          </a:p>
          <a:p>
            <a:endParaRPr lang="en-IN" dirty="0"/>
          </a:p>
        </p:txBody>
      </p:sp>
      <p:pic>
        <p:nvPicPr>
          <p:cNvPr id="4" name="Picture 3"/>
          <p:cNvPicPr>
            <a:picLocks noChangeAspect="1"/>
          </p:cNvPicPr>
          <p:nvPr/>
        </p:nvPicPr>
        <p:blipFill>
          <a:blip r:embed="rId2"/>
          <a:stretch>
            <a:fillRect/>
          </a:stretch>
        </p:blipFill>
        <p:spPr>
          <a:xfrm>
            <a:off x="1137924" y="1862817"/>
            <a:ext cx="9915525" cy="4438650"/>
          </a:xfrm>
          <a:prstGeom prst="rect">
            <a:avLst/>
          </a:prstGeom>
        </p:spPr>
      </p:pic>
    </p:spTree>
    <p:extLst>
      <p:ext uri="{BB962C8B-B14F-4D97-AF65-F5344CB8AC3E}">
        <p14:creationId xmlns:p14="http://schemas.microsoft.com/office/powerpoint/2010/main" val="3636302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4767"/>
            <a:ext cx="10363826" cy="5826034"/>
          </a:xfrm>
        </p:spPr>
        <p:txBody>
          <a:bodyPr/>
          <a:lstStyle/>
          <a:p>
            <a:endParaRPr lang="en-IN" dirty="0" smtClean="0"/>
          </a:p>
          <a:p>
            <a:r>
              <a:rPr lang="en-IN" dirty="0" smtClean="0"/>
              <a:t>Go to the folder where the downloaded file is available, double click on the file</a:t>
            </a:r>
          </a:p>
          <a:p>
            <a:endParaRPr lang="en-IN" dirty="0" smtClean="0"/>
          </a:p>
          <a:p>
            <a:endParaRPr lang="en-IN" dirty="0"/>
          </a:p>
          <a:p>
            <a:r>
              <a:rPr lang="en-IN" dirty="0" smtClean="0"/>
              <a:t>Click next</a:t>
            </a:r>
          </a:p>
          <a:p>
            <a:endParaRPr lang="en-IN" dirty="0"/>
          </a:p>
        </p:txBody>
      </p:sp>
      <p:pic>
        <p:nvPicPr>
          <p:cNvPr id="4" name="Picture 3"/>
          <p:cNvPicPr>
            <a:picLocks noChangeAspect="1"/>
          </p:cNvPicPr>
          <p:nvPr/>
        </p:nvPicPr>
        <p:blipFill>
          <a:blip r:embed="rId2"/>
          <a:stretch>
            <a:fillRect/>
          </a:stretch>
        </p:blipFill>
        <p:spPr>
          <a:xfrm>
            <a:off x="2014224" y="1804987"/>
            <a:ext cx="8162925" cy="504825"/>
          </a:xfrm>
          <a:prstGeom prst="rect">
            <a:avLst/>
          </a:prstGeom>
        </p:spPr>
      </p:pic>
      <p:pic>
        <p:nvPicPr>
          <p:cNvPr id="5" name="Picture 4"/>
          <p:cNvPicPr>
            <a:picLocks noChangeAspect="1"/>
          </p:cNvPicPr>
          <p:nvPr/>
        </p:nvPicPr>
        <p:blipFill>
          <a:blip r:embed="rId3"/>
          <a:stretch>
            <a:fillRect/>
          </a:stretch>
        </p:blipFill>
        <p:spPr>
          <a:xfrm>
            <a:off x="3366815" y="2923564"/>
            <a:ext cx="4752975" cy="3686175"/>
          </a:xfrm>
          <a:prstGeom prst="rect">
            <a:avLst/>
          </a:prstGeom>
        </p:spPr>
      </p:pic>
    </p:spTree>
    <p:extLst>
      <p:ext uri="{BB962C8B-B14F-4D97-AF65-F5344CB8AC3E}">
        <p14:creationId xmlns:p14="http://schemas.microsoft.com/office/powerpoint/2010/main" val="4269794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marL="1371600" lvl="3" indent="0">
              <a:buNone/>
            </a:pPr>
            <a:endParaRPr lang="en-IN" dirty="0" smtClean="0"/>
          </a:p>
          <a:p>
            <a:pPr marL="1371600" lvl="3" indent="0">
              <a:buNone/>
            </a:pPr>
            <a:endParaRPr lang="en-IN" sz="2000" dirty="0" smtClean="0"/>
          </a:p>
          <a:p>
            <a:pPr marL="1371600" lvl="3" indent="0">
              <a:buNone/>
            </a:pPr>
            <a:r>
              <a:rPr lang="en-IN" sz="2000" dirty="0" smtClean="0"/>
              <a:t>Click </a:t>
            </a:r>
            <a:r>
              <a:rPr lang="en-IN" sz="2000" dirty="0" err="1" smtClean="0"/>
              <a:t>i</a:t>
            </a:r>
            <a:r>
              <a:rPr lang="en-IN" sz="2000" dirty="0" smtClean="0"/>
              <a:t> agree </a:t>
            </a:r>
            <a:r>
              <a:rPr lang="en-IN" dirty="0" smtClean="0"/>
              <a:t>				</a:t>
            </a:r>
            <a:r>
              <a:rPr lang="en-IN" sz="2000" dirty="0" smtClean="0"/>
              <a:t>Click </a:t>
            </a:r>
            <a:r>
              <a:rPr lang="en-IN" sz="2000" dirty="0"/>
              <a:t>just me or all </a:t>
            </a:r>
            <a:r>
              <a:rPr lang="en-IN" sz="2000" dirty="0" smtClean="0"/>
              <a:t>users and 						press </a:t>
            </a:r>
            <a:r>
              <a:rPr lang="en-IN" sz="2000" dirty="0"/>
              <a:t>NEXT</a:t>
            </a:r>
          </a:p>
          <a:p>
            <a:pPr marL="1371600" lvl="3" indent="0">
              <a:buNone/>
            </a:pPr>
            <a:endParaRPr lang="en-IN" dirty="0" smtClean="0"/>
          </a:p>
          <a:p>
            <a:pPr lvl="4"/>
            <a:endParaRPr lang="en-IN" dirty="0"/>
          </a:p>
        </p:txBody>
      </p:sp>
      <p:pic>
        <p:nvPicPr>
          <p:cNvPr id="4" name="Picture 3"/>
          <p:cNvPicPr>
            <a:picLocks noChangeAspect="1"/>
          </p:cNvPicPr>
          <p:nvPr/>
        </p:nvPicPr>
        <p:blipFill>
          <a:blip r:embed="rId2"/>
          <a:stretch>
            <a:fillRect/>
          </a:stretch>
        </p:blipFill>
        <p:spPr>
          <a:xfrm>
            <a:off x="913774" y="2355396"/>
            <a:ext cx="4743450" cy="3714750"/>
          </a:xfrm>
          <a:prstGeom prst="rect">
            <a:avLst/>
          </a:prstGeom>
        </p:spPr>
      </p:pic>
      <p:pic>
        <p:nvPicPr>
          <p:cNvPr id="5" name="Picture 4"/>
          <p:cNvPicPr>
            <a:picLocks noChangeAspect="1"/>
          </p:cNvPicPr>
          <p:nvPr/>
        </p:nvPicPr>
        <p:blipFill>
          <a:blip r:embed="rId3"/>
          <a:stretch>
            <a:fillRect/>
          </a:stretch>
        </p:blipFill>
        <p:spPr>
          <a:xfrm>
            <a:off x="6625590" y="2355396"/>
            <a:ext cx="4743450" cy="3676650"/>
          </a:xfrm>
          <a:prstGeom prst="rect">
            <a:avLst/>
          </a:prstGeom>
        </p:spPr>
      </p:pic>
    </p:spTree>
    <p:extLst>
      <p:ext uri="{BB962C8B-B14F-4D97-AF65-F5344CB8AC3E}">
        <p14:creationId xmlns:p14="http://schemas.microsoft.com/office/powerpoint/2010/main" val="2335703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marL="0" indent="0">
              <a:buNone/>
            </a:pPr>
            <a:r>
              <a:rPr lang="en-IN" dirty="0" smtClean="0"/>
              <a:t> </a:t>
            </a:r>
          </a:p>
          <a:p>
            <a:pPr marL="0" indent="0">
              <a:buNone/>
            </a:pPr>
            <a:r>
              <a:rPr lang="en-IN" dirty="0" smtClean="0"/>
              <a:t>Browser </a:t>
            </a:r>
            <a:r>
              <a:rPr lang="en-IN" dirty="0"/>
              <a:t>the folder where you would </a:t>
            </a:r>
            <a:r>
              <a:rPr lang="en-IN" dirty="0" smtClean="0"/>
              <a:t>	the installation will start, it may take</a:t>
            </a:r>
          </a:p>
          <a:p>
            <a:pPr marL="0" indent="0">
              <a:buNone/>
            </a:pPr>
            <a:r>
              <a:rPr lang="en-IN" dirty="0"/>
              <a:t>l</a:t>
            </a:r>
            <a:r>
              <a:rPr lang="en-IN" dirty="0" smtClean="0"/>
              <a:t>ike </a:t>
            </a:r>
            <a:r>
              <a:rPr lang="en-IN" dirty="0"/>
              <a:t>to install the </a:t>
            </a:r>
            <a:r>
              <a:rPr lang="en-IN" dirty="0" smtClean="0"/>
              <a:t>software(empty folder)	a while to complete(5 – 10 mins)</a:t>
            </a:r>
          </a:p>
        </p:txBody>
      </p:sp>
      <p:pic>
        <p:nvPicPr>
          <p:cNvPr id="2" name="Picture 1"/>
          <p:cNvPicPr>
            <a:picLocks noChangeAspect="1"/>
          </p:cNvPicPr>
          <p:nvPr/>
        </p:nvPicPr>
        <p:blipFill>
          <a:blip r:embed="rId2"/>
          <a:stretch>
            <a:fillRect/>
          </a:stretch>
        </p:blipFill>
        <p:spPr>
          <a:xfrm>
            <a:off x="913774" y="2223680"/>
            <a:ext cx="4752975" cy="3733800"/>
          </a:xfrm>
          <a:prstGeom prst="rect">
            <a:avLst/>
          </a:prstGeom>
        </p:spPr>
      </p:pic>
      <p:pic>
        <p:nvPicPr>
          <p:cNvPr id="6" name="Picture 5"/>
          <p:cNvPicPr>
            <a:picLocks noChangeAspect="1"/>
          </p:cNvPicPr>
          <p:nvPr/>
        </p:nvPicPr>
        <p:blipFill>
          <a:blip r:embed="rId3"/>
          <a:stretch>
            <a:fillRect/>
          </a:stretch>
        </p:blipFill>
        <p:spPr>
          <a:xfrm>
            <a:off x="6496050" y="2252255"/>
            <a:ext cx="4781550" cy="3705225"/>
          </a:xfrm>
          <a:prstGeom prst="rect">
            <a:avLst/>
          </a:prstGeom>
        </p:spPr>
      </p:pic>
    </p:spTree>
    <p:extLst>
      <p:ext uri="{BB962C8B-B14F-4D97-AF65-F5344CB8AC3E}">
        <p14:creationId xmlns:p14="http://schemas.microsoft.com/office/powerpoint/2010/main" val="2269946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lvl="1"/>
            <a:endParaRPr lang="en-IN" dirty="0" smtClean="0"/>
          </a:p>
          <a:p>
            <a:pPr marL="457200" lvl="1" indent="0">
              <a:buNone/>
            </a:pPr>
            <a:r>
              <a:rPr lang="en-IN" dirty="0" smtClean="0"/>
              <a:t>Go to the installed location click		click windows + r, type cmd to open a scripts folders				</a:t>
            </a:r>
            <a:r>
              <a:rPr lang="en-IN" dirty="0"/>
              <a:t> command </a:t>
            </a:r>
            <a:r>
              <a:rPr lang="en-IN" dirty="0" smtClean="0"/>
              <a:t>prompt </a:t>
            </a:r>
            <a:endParaRPr lang="en-IN" dirty="0"/>
          </a:p>
        </p:txBody>
      </p:sp>
      <p:pic>
        <p:nvPicPr>
          <p:cNvPr id="5" name="Picture 4"/>
          <p:cNvPicPr>
            <a:picLocks noChangeAspect="1"/>
          </p:cNvPicPr>
          <p:nvPr/>
        </p:nvPicPr>
        <p:blipFill>
          <a:blip r:embed="rId2"/>
          <a:stretch>
            <a:fillRect/>
          </a:stretch>
        </p:blipFill>
        <p:spPr>
          <a:xfrm>
            <a:off x="1423225" y="2104479"/>
            <a:ext cx="4286250" cy="4048125"/>
          </a:xfrm>
          <a:prstGeom prst="rect">
            <a:avLst/>
          </a:prstGeom>
        </p:spPr>
      </p:pic>
      <p:pic>
        <p:nvPicPr>
          <p:cNvPr id="6" name="Picture 5"/>
          <p:cNvPicPr>
            <a:picLocks noChangeAspect="1"/>
          </p:cNvPicPr>
          <p:nvPr/>
        </p:nvPicPr>
        <p:blipFill>
          <a:blip r:embed="rId3"/>
          <a:stretch>
            <a:fillRect/>
          </a:stretch>
        </p:blipFill>
        <p:spPr>
          <a:xfrm>
            <a:off x="7279685" y="2928665"/>
            <a:ext cx="3876675" cy="2124075"/>
          </a:xfrm>
          <a:prstGeom prst="rect">
            <a:avLst/>
          </a:prstGeom>
        </p:spPr>
      </p:pic>
    </p:spTree>
    <p:extLst>
      <p:ext uri="{BB962C8B-B14F-4D97-AF65-F5344CB8AC3E}">
        <p14:creationId xmlns:p14="http://schemas.microsoft.com/office/powerpoint/2010/main" val="1022883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marL="457200" lvl="1" indent="0">
              <a:buNone/>
            </a:pPr>
            <a:r>
              <a:rPr lang="en-IN" dirty="0" smtClean="0"/>
              <a:t>reduce the file explorer and command </a:t>
            </a:r>
            <a:r>
              <a:rPr lang="en-IN" dirty="0"/>
              <a:t>prompt </a:t>
            </a:r>
            <a:r>
              <a:rPr lang="en-IN" dirty="0" smtClean="0"/>
              <a:t>size, drag and drop the activate file in command prompt, click on the command prompt and press enter</a:t>
            </a:r>
            <a:r>
              <a:rPr lang="en-IN" dirty="0"/>
              <a:t>	</a:t>
            </a:r>
          </a:p>
        </p:txBody>
      </p:sp>
      <p:pic>
        <p:nvPicPr>
          <p:cNvPr id="4" name="Picture 3"/>
          <p:cNvPicPr>
            <a:picLocks noChangeAspect="1"/>
          </p:cNvPicPr>
          <p:nvPr/>
        </p:nvPicPr>
        <p:blipFill>
          <a:blip r:embed="rId2"/>
          <a:stretch>
            <a:fillRect/>
          </a:stretch>
        </p:blipFill>
        <p:spPr>
          <a:xfrm>
            <a:off x="1647512" y="1805531"/>
            <a:ext cx="8632957" cy="4657725"/>
          </a:xfrm>
          <a:prstGeom prst="rect">
            <a:avLst/>
          </a:prstGeom>
        </p:spPr>
      </p:pic>
    </p:spTree>
    <p:extLst>
      <p:ext uri="{BB962C8B-B14F-4D97-AF65-F5344CB8AC3E}">
        <p14:creationId xmlns:p14="http://schemas.microsoft.com/office/powerpoint/2010/main" val="4122540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marL="457200" lvl="1" indent="0">
              <a:buNone/>
            </a:pPr>
            <a:r>
              <a:rPr lang="en-IN" dirty="0" smtClean="0"/>
              <a:t>Scroll down in the scripts folder locate </a:t>
            </a:r>
            <a:r>
              <a:rPr lang="en-IN" dirty="0" err="1" smtClean="0"/>
              <a:t>jupyter</a:t>
            </a:r>
            <a:r>
              <a:rPr lang="en-IN" dirty="0" smtClean="0"/>
              <a:t>-script drag and drop the file in the command prompt, click at the end of bat and click enter</a:t>
            </a:r>
            <a:r>
              <a:rPr lang="en-IN" dirty="0"/>
              <a:t>	</a:t>
            </a:r>
          </a:p>
        </p:txBody>
      </p:sp>
      <p:pic>
        <p:nvPicPr>
          <p:cNvPr id="8" name="Picture 7"/>
          <p:cNvPicPr>
            <a:picLocks noChangeAspect="1"/>
          </p:cNvPicPr>
          <p:nvPr/>
        </p:nvPicPr>
        <p:blipFill>
          <a:blip r:embed="rId2"/>
          <a:stretch>
            <a:fillRect/>
          </a:stretch>
        </p:blipFill>
        <p:spPr>
          <a:xfrm>
            <a:off x="1642749" y="1693817"/>
            <a:ext cx="8905875" cy="4724400"/>
          </a:xfrm>
          <a:prstGeom prst="rect">
            <a:avLst/>
          </a:prstGeom>
        </p:spPr>
      </p:pic>
    </p:spTree>
    <p:extLst>
      <p:ext uri="{BB962C8B-B14F-4D97-AF65-F5344CB8AC3E}">
        <p14:creationId xmlns:p14="http://schemas.microsoft.com/office/powerpoint/2010/main" val="1864287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marL="457200" lvl="1" indent="0">
              <a:buNone/>
            </a:pPr>
            <a:r>
              <a:rPr lang="en-IN" dirty="0" smtClean="0"/>
              <a:t>Go to command prompt click enter, it takes few seconds for certain scripts to run, then automatically jupyter notebook gets opened in a browser</a:t>
            </a:r>
            <a:endParaRPr lang="en-IN" dirty="0"/>
          </a:p>
        </p:txBody>
      </p:sp>
      <p:pic>
        <p:nvPicPr>
          <p:cNvPr id="4" name="Picture 3"/>
          <p:cNvPicPr>
            <a:picLocks noChangeAspect="1"/>
          </p:cNvPicPr>
          <p:nvPr/>
        </p:nvPicPr>
        <p:blipFill>
          <a:blip r:embed="rId2"/>
          <a:stretch>
            <a:fillRect/>
          </a:stretch>
        </p:blipFill>
        <p:spPr>
          <a:xfrm>
            <a:off x="1867989" y="1689055"/>
            <a:ext cx="8371073" cy="4733925"/>
          </a:xfrm>
          <a:prstGeom prst="rect">
            <a:avLst/>
          </a:prstGeom>
        </p:spPr>
      </p:pic>
    </p:spTree>
    <p:extLst>
      <p:ext uri="{BB962C8B-B14F-4D97-AF65-F5344CB8AC3E}">
        <p14:creationId xmlns:p14="http://schemas.microsoft.com/office/powerpoint/2010/main" val="3375021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marL="457200" lvl="1" indent="0">
              <a:buNone/>
            </a:pPr>
            <a:r>
              <a:rPr lang="en-IN" dirty="0" smtClean="0"/>
              <a:t>Go to command prompt click enter, it takes few seconds for certain scripts to run, then automatically jupyter notebook gets opened in a browser</a:t>
            </a:r>
            <a:endParaRPr lang="en-IN" dirty="0"/>
          </a:p>
        </p:txBody>
      </p:sp>
      <p:pic>
        <p:nvPicPr>
          <p:cNvPr id="4" name="Picture 3"/>
          <p:cNvPicPr>
            <a:picLocks noChangeAspect="1"/>
          </p:cNvPicPr>
          <p:nvPr/>
        </p:nvPicPr>
        <p:blipFill>
          <a:blip r:embed="rId2"/>
          <a:stretch>
            <a:fillRect/>
          </a:stretch>
        </p:blipFill>
        <p:spPr>
          <a:xfrm>
            <a:off x="1976124" y="1803082"/>
            <a:ext cx="8239125" cy="4714875"/>
          </a:xfrm>
          <a:prstGeom prst="rect">
            <a:avLst/>
          </a:prstGeom>
        </p:spPr>
      </p:pic>
    </p:spTree>
    <p:extLst>
      <p:ext uri="{BB962C8B-B14F-4D97-AF65-F5344CB8AC3E}">
        <p14:creationId xmlns:p14="http://schemas.microsoft.com/office/powerpoint/2010/main" val="2852541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python</a:t>
            </a:r>
            <a:endParaRPr lang="en-IN" dirty="0"/>
          </a:p>
        </p:txBody>
      </p:sp>
      <p:sp>
        <p:nvSpPr>
          <p:cNvPr id="3" name="Content Placeholder 2"/>
          <p:cNvSpPr>
            <a:spLocks noGrp="1"/>
          </p:cNvSpPr>
          <p:nvPr>
            <p:ph sz="quarter" idx="13"/>
          </p:nvPr>
        </p:nvSpPr>
        <p:spPr/>
        <p:txBody>
          <a:bodyPr>
            <a:normAutofit lnSpcReduction="10000"/>
          </a:bodyPr>
          <a:lstStyle/>
          <a:p>
            <a:r>
              <a:rPr lang="en-US" b="1" dirty="0"/>
              <a:t>Python</a:t>
            </a:r>
            <a:r>
              <a:rPr lang="en-US" dirty="0"/>
              <a:t> is a high-level, interpreted scripting language developed in the late 1980s by Guido van </a:t>
            </a:r>
            <a:r>
              <a:rPr lang="en-US" dirty="0" smtClean="0"/>
              <a:t>Rossum</a:t>
            </a:r>
          </a:p>
          <a:p>
            <a:pPr marL="0" indent="0">
              <a:buNone/>
            </a:pPr>
            <a:endParaRPr lang="en-US" dirty="0" smtClean="0"/>
          </a:p>
          <a:p>
            <a:r>
              <a:rPr lang="en-US" dirty="0"/>
              <a:t>Python is a very simple programming language so even if you are new to programming, you can learn python without facing any </a:t>
            </a:r>
            <a:r>
              <a:rPr lang="en-US" dirty="0" smtClean="0"/>
              <a:t>issues</a:t>
            </a:r>
          </a:p>
          <a:p>
            <a:pPr marL="0" indent="0">
              <a:buNone/>
            </a:pPr>
            <a:endParaRPr lang="en-US" dirty="0" smtClean="0"/>
          </a:p>
          <a:p>
            <a:r>
              <a:rPr lang="en-US" b="1" i="1" dirty="0"/>
              <a:t>Interesting fact</a:t>
            </a:r>
            <a:r>
              <a:rPr lang="en-US" i="1" dirty="0"/>
              <a:t>: </a:t>
            </a:r>
            <a:r>
              <a:rPr lang="en-US" dirty="0"/>
              <a:t>Python is named after the comedy television show Monty Python’s Flying Circus. It is not named after the Python </a:t>
            </a:r>
            <a:r>
              <a:rPr lang="en-US" dirty="0" smtClean="0"/>
              <a:t>snake</a:t>
            </a:r>
            <a:endParaRPr lang="en-IN" dirty="0"/>
          </a:p>
        </p:txBody>
      </p:sp>
    </p:spTree>
    <p:extLst>
      <p:ext uri="{BB962C8B-B14F-4D97-AF65-F5344CB8AC3E}">
        <p14:creationId xmlns:p14="http://schemas.microsoft.com/office/powerpoint/2010/main" val="3879383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endParaRPr lang="en-IN" dirty="0" smtClean="0"/>
          </a:p>
          <a:p>
            <a:pPr marL="457200" lvl="1" indent="0">
              <a:buNone/>
            </a:pPr>
            <a:r>
              <a:rPr lang="en-IN" dirty="0" smtClean="0"/>
              <a:t>You could see a similar page opened in a browser</a:t>
            </a:r>
          </a:p>
          <a:p>
            <a:pPr lvl="1"/>
            <a:endParaRPr lang="en-IN" dirty="0"/>
          </a:p>
        </p:txBody>
      </p:sp>
      <p:pic>
        <p:nvPicPr>
          <p:cNvPr id="4" name="Picture 3"/>
          <p:cNvPicPr>
            <a:picLocks noChangeAspect="1"/>
          </p:cNvPicPr>
          <p:nvPr/>
        </p:nvPicPr>
        <p:blipFill>
          <a:blip r:embed="rId2"/>
          <a:stretch>
            <a:fillRect/>
          </a:stretch>
        </p:blipFill>
        <p:spPr>
          <a:xfrm>
            <a:off x="1048389" y="1651499"/>
            <a:ext cx="10094595" cy="4391025"/>
          </a:xfrm>
          <a:prstGeom prst="rect">
            <a:avLst/>
          </a:prstGeom>
        </p:spPr>
      </p:pic>
    </p:spTree>
    <p:extLst>
      <p:ext uri="{BB962C8B-B14F-4D97-AF65-F5344CB8AC3E}">
        <p14:creationId xmlns:p14="http://schemas.microsoft.com/office/powerpoint/2010/main" val="3584579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lvl="1"/>
            <a:endParaRPr lang="en-IN" dirty="0" smtClean="0"/>
          </a:p>
          <a:p>
            <a:pPr marL="457200" lvl="1" indent="0">
              <a:buNone/>
            </a:pPr>
            <a:r>
              <a:rPr lang="en-IN" dirty="0" smtClean="0"/>
              <a:t>Suppose if the page is opened in any other browser and you want to open it in your favourite browser, go to the running command prompt copy the </a:t>
            </a:r>
            <a:r>
              <a:rPr lang="en-IN" dirty="0" err="1" smtClean="0"/>
              <a:t>url</a:t>
            </a:r>
            <a:r>
              <a:rPr lang="en-IN" dirty="0" smtClean="0"/>
              <a:t> in the last line and paste in your favourite browser and click enter</a:t>
            </a:r>
          </a:p>
          <a:p>
            <a:pPr marL="457200" lvl="1" indent="0">
              <a:buNone/>
            </a:pPr>
            <a:endParaRPr lang="en-IN" dirty="0"/>
          </a:p>
          <a:p>
            <a:pPr marL="457200" lvl="1" indent="0">
              <a:buNone/>
            </a:pPr>
            <a:endParaRPr lang="en-IN" dirty="0"/>
          </a:p>
        </p:txBody>
      </p:sp>
      <p:pic>
        <p:nvPicPr>
          <p:cNvPr id="4" name="Picture 3"/>
          <p:cNvPicPr>
            <a:picLocks noChangeAspect="1"/>
          </p:cNvPicPr>
          <p:nvPr/>
        </p:nvPicPr>
        <p:blipFill>
          <a:blip r:embed="rId2"/>
          <a:stretch>
            <a:fillRect/>
          </a:stretch>
        </p:blipFill>
        <p:spPr>
          <a:xfrm>
            <a:off x="1338397" y="2386556"/>
            <a:ext cx="9307831" cy="3495675"/>
          </a:xfrm>
          <a:prstGeom prst="rect">
            <a:avLst/>
          </a:prstGeom>
        </p:spPr>
      </p:pic>
    </p:spTree>
    <p:extLst>
      <p:ext uri="{BB962C8B-B14F-4D97-AF65-F5344CB8AC3E}">
        <p14:creationId xmlns:p14="http://schemas.microsoft.com/office/powerpoint/2010/main" val="2051013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endParaRPr lang="en-IN" dirty="0" smtClean="0"/>
          </a:p>
          <a:p>
            <a:pPr lvl="1"/>
            <a:r>
              <a:rPr lang="en-IN" dirty="0" smtClean="0"/>
              <a:t>The above are one time process. From the very next time on, open a command prompt just type jupyter note book and press enter</a:t>
            </a:r>
          </a:p>
          <a:p>
            <a:pPr lvl="1"/>
            <a:endParaRPr lang="en-IN" dirty="0"/>
          </a:p>
          <a:p>
            <a:pPr lvl="2"/>
            <a:endParaRPr lang="en-IN" dirty="0"/>
          </a:p>
        </p:txBody>
      </p:sp>
      <p:pic>
        <p:nvPicPr>
          <p:cNvPr id="2" name="Picture 1"/>
          <p:cNvPicPr>
            <a:picLocks noChangeAspect="1"/>
          </p:cNvPicPr>
          <p:nvPr/>
        </p:nvPicPr>
        <p:blipFill>
          <a:blip r:embed="rId2"/>
          <a:stretch>
            <a:fillRect/>
          </a:stretch>
        </p:blipFill>
        <p:spPr>
          <a:xfrm>
            <a:off x="2806609" y="1823085"/>
            <a:ext cx="6343650" cy="4857750"/>
          </a:xfrm>
          <a:prstGeom prst="rect">
            <a:avLst/>
          </a:prstGeom>
        </p:spPr>
      </p:pic>
    </p:spTree>
    <p:extLst>
      <p:ext uri="{BB962C8B-B14F-4D97-AF65-F5344CB8AC3E}">
        <p14:creationId xmlns:p14="http://schemas.microsoft.com/office/powerpoint/2010/main" val="1793298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1703"/>
            <a:ext cx="10363826" cy="5734593"/>
          </a:xfrm>
        </p:spPr>
        <p:txBody>
          <a:bodyPr/>
          <a:lstStyle/>
          <a:p>
            <a:pPr marL="914400" lvl="2" indent="0">
              <a:buNone/>
            </a:pPr>
            <a:r>
              <a:rPr lang="en-IN" dirty="0" smtClean="0"/>
              <a:t>Suppose if you feel the previous step of opening the jupyter notebook  requires much effort. you could pin jupyter notebook to taskbar. </a:t>
            </a:r>
          </a:p>
          <a:p>
            <a:pPr marL="914400" lvl="2" indent="0">
              <a:buNone/>
            </a:pPr>
            <a:r>
              <a:rPr lang="en-IN" dirty="0" smtClean="0"/>
              <a:t>Go to all programs – click anaconda – right click on jupyter notebook – hover on more – click pin to taskbar</a:t>
            </a:r>
          </a:p>
          <a:p>
            <a:pPr marL="914400" lvl="2" indent="0">
              <a:buNone/>
            </a:pPr>
            <a:endParaRPr lang="en-IN" dirty="0" smtClean="0"/>
          </a:p>
          <a:p>
            <a:pPr marL="914400" lvl="2" indent="0">
              <a:buNone/>
            </a:pPr>
            <a:endParaRPr lang="en-IN" dirty="0"/>
          </a:p>
          <a:p>
            <a:pPr marL="914400" lvl="2" indent="0">
              <a:buNone/>
            </a:pPr>
            <a:endParaRPr lang="en-IN" dirty="0"/>
          </a:p>
        </p:txBody>
      </p:sp>
      <p:pic>
        <p:nvPicPr>
          <p:cNvPr id="4" name="Picture 3"/>
          <p:cNvPicPr>
            <a:picLocks noChangeAspect="1"/>
          </p:cNvPicPr>
          <p:nvPr/>
        </p:nvPicPr>
        <p:blipFill>
          <a:blip r:embed="rId2"/>
          <a:stretch>
            <a:fillRect/>
          </a:stretch>
        </p:blipFill>
        <p:spPr>
          <a:xfrm>
            <a:off x="2549434" y="2354035"/>
            <a:ext cx="6858000" cy="3942261"/>
          </a:xfrm>
          <a:prstGeom prst="rect">
            <a:avLst/>
          </a:prstGeom>
        </p:spPr>
      </p:pic>
    </p:spTree>
    <p:extLst>
      <p:ext uri="{BB962C8B-B14F-4D97-AF65-F5344CB8AC3E}">
        <p14:creationId xmlns:p14="http://schemas.microsoft.com/office/powerpoint/2010/main" val="2672029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53143"/>
            <a:ext cx="10363826" cy="5617027"/>
          </a:xfrm>
        </p:spPr>
        <p:txBody>
          <a:bodyPr/>
          <a:lstStyle/>
          <a:p>
            <a:r>
              <a:rPr lang="en-IN" dirty="0" smtClean="0"/>
              <a:t>Mac </a:t>
            </a:r>
            <a:r>
              <a:rPr lang="en-IN" dirty="0" err="1" smtClean="0"/>
              <a:t>os</a:t>
            </a:r>
            <a:r>
              <a:rPr lang="en-IN" dirty="0" smtClean="0"/>
              <a:t> also has a couple of ways to pin your most used item in our case jupyter notebook to the dock:</a:t>
            </a:r>
          </a:p>
          <a:p>
            <a:pPr lvl="1"/>
            <a:endParaRPr lang="en-IN" dirty="0"/>
          </a:p>
          <a:p>
            <a:pPr lvl="1"/>
            <a:r>
              <a:rPr lang="en-US" dirty="0"/>
              <a:t>Drag the </a:t>
            </a:r>
            <a:r>
              <a:rPr lang="en-US" dirty="0" smtClean="0"/>
              <a:t>program file </a:t>
            </a:r>
            <a:r>
              <a:rPr lang="en-US" dirty="0"/>
              <a:t>or folder icon to the dock and wait for the icons in the dock to move to make room for the new icon. To remove it from the dock, just drag it off of the </a:t>
            </a:r>
            <a:r>
              <a:rPr lang="en-US" dirty="0" smtClean="0"/>
              <a:t>dock</a:t>
            </a:r>
          </a:p>
          <a:p>
            <a:pPr marL="457200" lvl="1" indent="0">
              <a:buNone/>
            </a:pPr>
            <a:endParaRPr lang="en-US" dirty="0"/>
          </a:p>
          <a:p>
            <a:pPr lvl="1"/>
            <a:r>
              <a:rPr lang="en-US" dirty="0" smtClean="0"/>
              <a:t>you </a:t>
            </a:r>
            <a:r>
              <a:rPr lang="en-US" dirty="0"/>
              <a:t>could </a:t>
            </a:r>
            <a:r>
              <a:rPr lang="en-US" dirty="0" smtClean="0"/>
              <a:t> also pin </a:t>
            </a:r>
            <a:r>
              <a:rPr lang="en-US" dirty="0"/>
              <a:t>an </a:t>
            </a:r>
            <a:r>
              <a:rPr lang="en-US" dirty="0" smtClean="0"/>
              <a:t>application, open </a:t>
            </a:r>
            <a:r>
              <a:rPr lang="en-US" dirty="0"/>
              <a:t>by right-clicking its icon on the dock and selecting Options </a:t>
            </a:r>
            <a:r>
              <a:rPr lang="en-US" dirty="0" smtClean="0"/>
              <a:t>- </a:t>
            </a:r>
            <a:r>
              <a:rPr lang="en-US" dirty="0"/>
              <a:t>Keep in </a:t>
            </a:r>
            <a:r>
              <a:rPr lang="en-US" dirty="0" smtClean="0"/>
              <a:t>Dock</a:t>
            </a:r>
          </a:p>
          <a:p>
            <a:pPr lvl="1"/>
            <a:endParaRPr lang="en-US" dirty="0"/>
          </a:p>
          <a:p>
            <a:pPr lvl="1"/>
            <a:r>
              <a:rPr lang="en-US" dirty="0"/>
              <a:t>If you find some folders, like the Applications folder, won't stick to the dock, create an alias which you can add to the dock: </a:t>
            </a:r>
            <a:r>
              <a:rPr lang="en-US" dirty="0" smtClean="0"/>
              <a:t>right click </a:t>
            </a:r>
            <a:r>
              <a:rPr lang="en-US" dirty="0"/>
              <a:t>on the folder and </a:t>
            </a:r>
            <a:r>
              <a:rPr lang="en-US" dirty="0" smtClean="0"/>
              <a:t>select </a:t>
            </a:r>
            <a:r>
              <a:rPr lang="en-US" dirty="0"/>
              <a:t>Make Alias, then drag the alias to the </a:t>
            </a:r>
            <a:r>
              <a:rPr lang="en-US" dirty="0" smtClean="0"/>
              <a:t>dock</a:t>
            </a:r>
            <a:endParaRPr lang="en-US" dirty="0"/>
          </a:p>
          <a:p>
            <a:pPr lvl="2"/>
            <a:endParaRPr lang="en-IN" dirty="0"/>
          </a:p>
        </p:txBody>
      </p:sp>
    </p:spTree>
    <p:extLst>
      <p:ext uri="{BB962C8B-B14F-4D97-AF65-F5344CB8AC3E}">
        <p14:creationId xmlns:p14="http://schemas.microsoft.com/office/powerpoint/2010/main" val="1119439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26837" y="1018903"/>
            <a:ext cx="10363826" cy="5212080"/>
          </a:xfrm>
        </p:spPr>
        <p:txBody>
          <a:bodyPr>
            <a:normAutofit/>
          </a:bodyPr>
          <a:lstStyle/>
          <a:p>
            <a:pPr marL="0" indent="0">
              <a:buNone/>
            </a:pPr>
            <a:r>
              <a:rPr lang="en-IN" sz="5400" dirty="0" smtClean="0"/>
              <a:t>	Now that we are ready 	with our software. </a:t>
            </a:r>
          </a:p>
          <a:p>
            <a:pPr marL="0" indent="0">
              <a:buNone/>
            </a:pPr>
            <a:r>
              <a:rPr lang="en-IN" sz="5400" dirty="0"/>
              <a:t>	</a:t>
            </a:r>
            <a:r>
              <a:rPr lang="en-IN" sz="5400" dirty="0" smtClean="0"/>
              <a:t>		Why to wait?</a:t>
            </a:r>
          </a:p>
          <a:p>
            <a:pPr marL="0" indent="0">
              <a:buNone/>
            </a:pPr>
            <a:r>
              <a:rPr lang="en-IN" sz="5400" dirty="0" smtClean="0"/>
              <a:t>	Let us start coding python</a:t>
            </a:r>
            <a:endParaRPr lang="en-IN" sz="5400" dirty="0"/>
          </a:p>
        </p:txBody>
      </p:sp>
    </p:spTree>
    <p:extLst>
      <p:ext uri="{BB962C8B-B14F-4D97-AF65-F5344CB8AC3E}">
        <p14:creationId xmlns:p14="http://schemas.microsoft.com/office/powerpoint/2010/main" val="1898175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python?</a:t>
            </a:r>
            <a:endParaRPr lang="en-IN" dirty="0"/>
          </a:p>
        </p:txBody>
      </p:sp>
      <p:sp>
        <p:nvSpPr>
          <p:cNvPr id="3" name="Content Placeholder 2"/>
          <p:cNvSpPr>
            <a:spLocks noGrp="1"/>
          </p:cNvSpPr>
          <p:nvPr>
            <p:ph sz="quarter" idx="13"/>
          </p:nvPr>
        </p:nvSpPr>
        <p:spPr/>
        <p:txBody>
          <a:bodyPr>
            <a:normAutofit lnSpcReduction="10000"/>
          </a:bodyPr>
          <a:lstStyle/>
          <a:p>
            <a:r>
              <a:rPr lang="en-IN" dirty="0" smtClean="0"/>
              <a:t>There are many programming languages to choose, but why python?</a:t>
            </a:r>
          </a:p>
          <a:p>
            <a:pPr marL="0" indent="0">
              <a:buNone/>
            </a:pPr>
            <a:endParaRPr lang="en-IN" dirty="0" smtClean="0"/>
          </a:p>
          <a:p>
            <a:pPr lvl="1"/>
            <a:r>
              <a:rPr lang="en-IN" b="1" dirty="0" smtClean="0"/>
              <a:t>Popularity</a:t>
            </a:r>
            <a:r>
              <a:rPr lang="en-IN" dirty="0" smtClean="0"/>
              <a:t> – over the last few years python has been growing in a rapid phase</a:t>
            </a:r>
          </a:p>
          <a:p>
            <a:pPr marL="457200" lvl="1" indent="0">
              <a:buNone/>
            </a:pPr>
            <a:endParaRPr lang="en-IN" dirty="0" smtClean="0"/>
          </a:p>
          <a:p>
            <a:pPr lvl="1"/>
            <a:r>
              <a:rPr lang="en-IN" b="1" dirty="0" smtClean="0"/>
              <a:t>Survey</a:t>
            </a:r>
            <a:r>
              <a:rPr lang="en-IN" dirty="0" smtClean="0"/>
              <a:t> – stack overflow developer survey of 2018 ranked python as the 7</a:t>
            </a:r>
            <a:r>
              <a:rPr lang="en-IN" baseline="30000" dirty="0" smtClean="0"/>
              <a:t>th</a:t>
            </a:r>
            <a:r>
              <a:rPr lang="en-IN" dirty="0" smtClean="0"/>
              <a:t> most popular and the number one most wanted technology of the year</a:t>
            </a:r>
          </a:p>
          <a:p>
            <a:pPr marL="457200" lvl="1" indent="0">
              <a:buNone/>
            </a:pPr>
            <a:endParaRPr lang="en-IN" dirty="0" smtClean="0"/>
          </a:p>
          <a:p>
            <a:pPr lvl="1"/>
            <a:r>
              <a:rPr lang="en-IN" dirty="0" smtClean="0"/>
              <a:t>Due to its popularity and widespread use, python developers are sought after and well paid</a:t>
            </a:r>
          </a:p>
          <a:p>
            <a:pPr lvl="1"/>
            <a:endParaRPr lang="en-IN" dirty="0" smtClean="0"/>
          </a:p>
        </p:txBody>
      </p:sp>
    </p:spTree>
    <p:extLst>
      <p:ext uri="{BB962C8B-B14F-4D97-AF65-F5344CB8AC3E}">
        <p14:creationId xmlns:p14="http://schemas.microsoft.com/office/powerpoint/2010/main" val="393602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59" y="107674"/>
            <a:ext cx="10364451" cy="1596177"/>
          </a:xfrm>
        </p:spPr>
        <p:txBody>
          <a:bodyPr/>
          <a:lstStyle/>
          <a:p>
            <a:r>
              <a:rPr lang="en-IN" dirty="0" smtClean="0"/>
              <a:t>Features of python</a:t>
            </a:r>
            <a:endParaRPr lang="en-IN" dirty="0"/>
          </a:p>
        </p:txBody>
      </p:sp>
      <p:sp>
        <p:nvSpPr>
          <p:cNvPr id="4" name="Oval 3"/>
          <p:cNvSpPr/>
          <p:nvPr/>
        </p:nvSpPr>
        <p:spPr>
          <a:xfrm>
            <a:off x="5112707" y="3507645"/>
            <a:ext cx="1965960" cy="1143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FEATURES</a:t>
            </a:r>
            <a:endParaRPr lang="en-IN" dirty="0"/>
          </a:p>
        </p:txBody>
      </p:sp>
      <p:cxnSp>
        <p:nvCxnSpPr>
          <p:cNvPr id="6" name="Straight Connector 5"/>
          <p:cNvCxnSpPr>
            <a:stCxn id="4" idx="2"/>
            <a:endCxn id="42" idx="2"/>
          </p:cNvCxnSpPr>
          <p:nvPr/>
        </p:nvCxnSpPr>
        <p:spPr>
          <a:xfrm flipH="1">
            <a:off x="3653622" y="4079145"/>
            <a:ext cx="1459085" cy="121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43" idx="0"/>
          </p:cNvCxnSpPr>
          <p:nvPr/>
        </p:nvCxnSpPr>
        <p:spPr>
          <a:xfrm flipH="1">
            <a:off x="4840588" y="4483257"/>
            <a:ext cx="560027" cy="740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4"/>
            <a:endCxn id="44" idx="0"/>
          </p:cNvCxnSpPr>
          <p:nvPr/>
        </p:nvCxnSpPr>
        <p:spPr>
          <a:xfrm flipH="1">
            <a:off x="6095686" y="4650645"/>
            <a:ext cx="1" cy="876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5" idx="0"/>
          </p:cNvCxnSpPr>
          <p:nvPr/>
        </p:nvCxnSpPr>
        <p:spPr>
          <a:xfrm>
            <a:off x="6760755" y="4496799"/>
            <a:ext cx="480135" cy="600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6"/>
            <a:endCxn id="40" idx="2"/>
          </p:cNvCxnSpPr>
          <p:nvPr/>
        </p:nvCxnSpPr>
        <p:spPr>
          <a:xfrm flipV="1">
            <a:off x="7078667" y="4075359"/>
            <a:ext cx="846935" cy="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6" idx="2"/>
            <a:endCxn id="4" idx="0"/>
          </p:cNvCxnSpPr>
          <p:nvPr/>
        </p:nvCxnSpPr>
        <p:spPr>
          <a:xfrm>
            <a:off x="6095686" y="2668202"/>
            <a:ext cx="1" cy="839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1" idx="2"/>
            <a:endCxn id="4" idx="1"/>
          </p:cNvCxnSpPr>
          <p:nvPr/>
        </p:nvCxnSpPr>
        <p:spPr>
          <a:xfrm>
            <a:off x="4884951" y="3034414"/>
            <a:ext cx="515664" cy="640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4" idx="7"/>
          </p:cNvCxnSpPr>
          <p:nvPr/>
        </p:nvCxnSpPr>
        <p:spPr>
          <a:xfrm flipH="1">
            <a:off x="6790759" y="3000140"/>
            <a:ext cx="495370" cy="674893"/>
          </a:xfrm>
          <a:prstGeom prst="line">
            <a:avLst/>
          </a:prstGeom>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5511276" y="2009067"/>
            <a:ext cx="1168819" cy="6591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t>EASY TO LEARN</a:t>
            </a:r>
            <a:endParaRPr lang="en-IN" sz="1600" dirty="0"/>
          </a:p>
        </p:txBody>
      </p:sp>
      <p:sp>
        <p:nvSpPr>
          <p:cNvPr id="37" name="Rounded Rectangle 36"/>
          <p:cNvSpPr/>
          <p:nvPr/>
        </p:nvSpPr>
        <p:spPr>
          <a:xfrm rot="2449227">
            <a:off x="6899871" y="2471789"/>
            <a:ext cx="1168819" cy="6591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t>OPEN SOURCE</a:t>
            </a:r>
            <a:endParaRPr lang="en-IN" sz="1600" dirty="0"/>
          </a:p>
        </p:txBody>
      </p:sp>
      <p:sp>
        <p:nvSpPr>
          <p:cNvPr id="40" name="Rounded Rectangle 39"/>
          <p:cNvSpPr/>
          <p:nvPr/>
        </p:nvSpPr>
        <p:spPr>
          <a:xfrm rot="5171697">
            <a:off x="7646319" y="3723920"/>
            <a:ext cx="1216247" cy="6591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t>READABLE</a:t>
            </a:r>
            <a:endParaRPr lang="en-IN" sz="1600" dirty="0"/>
          </a:p>
        </p:txBody>
      </p:sp>
      <p:sp>
        <p:nvSpPr>
          <p:cNvPr id="41" name="Rounded Rectangle 40"/>
          <p:cNvSpPr/>
          <p:nvPr/>
        </p:nvSpPr>
        <p:spPr>
          <a:xfrm rot="19097773">
            <a:off x="4023000" y="2458793"/>
            <a:ext cx="1285392" cy="6591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t>ADVANCED FEATURES</a:t>
            </a:r>
            <a:endParaRPr lang="en-IN" sz="1600" dirty="0"/>
          </a:p>
        </p:txBody>
      </p:sp>
      <p:sp>
        <p:nvSpPr>
          <p:cNvPr id="42" name="Rounded Rectangle 41"/>
          <p:cNvSpPr/>
          <p:nvPr/>
        </p:nvSpPr>
        <p:spPr>
          <a:xfrm rot="4985021">
            <a:off x="3321933" y="3838451"/>
            <a:ext cx="1304693" cy="646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t>EXCEPTION HANDLING</a:t>
            </a:r>
            <a:endParaRPr lang="en-IN" sz="1600" dirty="0"/>
          </a:p>
        </p:txBody>
      </p:sp>
      <p:sp>
        <p:nvSpPr>
          <p:cNvPr id="43" name="Rounded Rectangle 42"/>
          <p:cNvSpPr/>
          <p:nvPr/>
        </p:nvSpPr>
        <p:spPr>
          <a:xfrm rot="2159345">
            <a:off x="4062514" y="5160521"/>
            <a:ext cx="1168819" cy="6591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t>MANY LIBRARIES </a:t>
            </a:r>
            <a:endParaRPr lang="en-IN" sz="1600" dirty="0"/>
          </a:p>
        </p:txBody>
      </p:sp>
      <p:sp>
        <p:nvSpPr>
          <p:cNvPr id="44" name="Rounded Rectangle 43"/>
          <p:cNvSpPr/>
          <p:nvPr/>
        </p:nvSpPr>
        <p:spPr>
          <a:xfrm>
            <a:off x="5470947" y="5527386"/>
            <a:ext cx="1249478" cy="6591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t>CROSS PLATFORM</a:t>
            </a:r>
            <a:endParaRPr lang="en-IN" sz="1600" dirty="0"/>
          </a:p>
        </p:txBody>
      </p:sp>
      <p:sp>
        <p:nvSpPr>
          <p:cNvPr id="45" name="Rounded Rectangle 44"/>
          <p:cNvSpPr/>
          <p:nvPr/>
        </p:nvSpPr>
        <p:spPr>
          <a:xfrm rot="18743727">
            <a:off x="6842385" y="4989789"/>
            <a:ext cx="1283788" cy="6591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t>INTEGRATED</a:t>
            </a:r>
            <a:endParaRPr lang="en-IN" sz="1600" dirty="0"/>
          </a:p>
        </p:txBody>
      </p:sp>
    </p:spTree>
    <p:extLst>
      <p:ext uri="{BB962C8B-B14F-4D97-AF65-F5344CB8AC3E}">
        <p14:creationId xmlns:p14="http://schemas.microsoft.com/office/powerpoint/2010/main" val="1692641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92332"/>
            <a:ext cx="10363826" cy="5499462"/>
          </a:xfrm>
        </p:spPr>
        <p:txBody>
          <a:bodyPr>
            <a:normAutofit/>
          </a:bodyPr>
          <a:lstStyle/>
          <a:p>
            <a:endParaRPr lang="en-IN" i="1" u="sng" dirty="0" smtClean="0"/>
          </a:p>
          <a:p>
            <a:endParaRPr lang="en-IN" i="1" u="sng" dirty="0" smtClean="0"/>
          </a:p>
          <a:p>
            <a:r>
              <a:rPr lang="en-IN" i="1" u="sng" dirty="0" smtClean="0"/>
              <a:t>EASY TO LEARN</a:t>
            </a:r>
            <a:r>
              <a:rPr lang="en-IN" i="1" dirty="0" smtClean="0"/>
              <a:t> - </a:t>
            </a:r>
            <a:r>
              <a:rPr lang="en-IN" dirty="0" smtClean="0"/>
              <a:t>LEARNING PYTHON IS EASY. IT IS EASY TO UNDERSTAND AS IT DOES NOT HAVE COMPLECATED SYNTAX</a:t>
            </a:r>
          </a:p>
          <a:p>
            <a:pPr marL="0" indent="0">
              <a:buNone/>
            </a:pPr>
            <a:endParaRPr lang="en-IN" dirty="0" smtClean="0"/>
          </a:p>
          <a:p>
            <a:r>
              <a:rPr lang="en-IN" u="sng" dirty="0" smtClean="0"/>
              <a:t>OPEN SOURCE</a:t>
            </a:r>
            <a:r>
              <a:rPr lang="en-IN" dirty="0" smtClean="0"/>
              <a:t> -</a:t>
            </a:r>
            <a:r>
              <a:rPr lang="en-IN" b="1" i="1" dirty="0" smtClean="0"/>
              <a:t> </a:t>
            </a:r>
            <a:r>
              <a:rPr lang="en-IN" dirty="0" smtClean="0"/>
              <a:t>PYTHON IS OPEN SOURCE AND FREE TO DOWNLOAD</a:t>
            </a:r>
          </a:p>
          <a:p>
            <a:endParaRPr lang="en-IN" u="sng" dirty="0" smtClean="0"/>
          </a:p>
          <a:p>
            <a:r>
              <a:rPr lang="en-IN" u="sng" dirty="0" smtClean="0"/>
              <a:t>READABLE</a:t>
            </a:r>
            <a:r>
              <a:rPr lang="en-IN" b="1" dirty="0" smtClean="0"/>
              <a:t> </a:t>
            </a:r>
            <a:r>
              <a:rPr lang="en-IN" dirty="0"/>
              <a:t>-</a:t>
            </a:r>
            <a:r>
              <a:rPr lang="en-IN" b="1" dirty="0" smtClean="0"/>
              <a:t> </a:t>
            </a:r>
            <a:r>
              <a:rPr lang="en-IN" dirty="0" smtClean="0"/>
              <a:t>python is a very readable language</a:t>
            </a:r>
          </a:p>
          <a:p>
            <a:endParaRPr lang="en-IN" u="sng" dirty="0" smtClean="0"/>
          </a:p>
          <a:p>
            <a:r>
              <a:rPr lang="en-IN" u="sng" dirty="0" smtClean="0"/>
              <a:t>Integrated</a:t>
            </a:r>
            <a:r>
              <a:rPr lang="en-IN" b="1" dirty="0" smtClean="0"/>
              <a:t> </a:t>
            </a:r>
            <a:r>
              <a:rPr lang="en-IN" dirty="0"/>
              <a:t>- </a:t>
            </a:r>
            <a:r>
              <a:rPr lang="en-IN" dirty="0" smtClean="0"/>
              <a:t>it can be integrated with languages likes c, c++, java etc.</a:t>
            </a:r>
          </a:p>
          <a:p>
            <a:endParaRPr lang="en-IN" b="1" dirty="0" smtClean="0"/>
          </a:p>
          <a:p>
            <a:endParaRPr lang="en-IN" b="1" dirty="0" smtClean="0"/>
          </a:p>
          <a:p>
            <a:endParaRPr lang="en-IN" b="1" dirty="0" smtClean="0"/>
          </a:p>
          <a:p>
            <a:endParaRPr lang="en-IN" dirty="0"/>
          </a:p>
        </p:txBody>
      </p:sp>
    </p:spTree>
    <p:extLst>
      <p:ext uri="{BB962C8B-B14F-4D97-AF65-F5344CB8AC3E}">
        <p14:creationId xmlns:p14="http://schemas.microsoft.com/office/powerpoint/2010/main" val="3305388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92332"/>
            <a:ext cx="10363826" cy="5499462"/>
          </a:xfrm>
        </p:spPr>
        <p:txBody>
          <a:bodyPr>
            <a:normAutofit/>
          </a:bodyPr>
          <a:lstStyle/>
          <a:p>
            <a:endParaRPr lang="en-IN" u="sng" dirty="0" smtClean="0"/>
          </a:p>
          <a:p>
            <a:r>
              <a:rPr lang="en-IN" u="sng" dirty="0" smtClean="0"/>
              <a:t>cross platform</a:t>
            </a:r>
            <a:r>
              <a:rPr lang="en-IN" b="1" i="1" dirty="0" smtClean="0"/>
              <a:t> </a:t>
            </a:r>
            <a:r>
              <a:rPr lang="en-IN" dirty="0"/>
              <a:t>- </a:t>
            </a:r>
            <a:r>
              <a:rPr lang="en-IN" dirty="0" smtClean="0"/>
              <a:t>Python can run of various operating systems such as windows, mac, linux, unix etc.</a:t>
            </a:r>
          </a:p>
          <a:p>
            <a:endParaRPr lang="en-IN" u="sng" dirty="0" smtClean="0"/>
          </a:p>
          <a:p>
            <a:r>
              <a:rPr lang="en-IN" u="sng" dirty="0" smtClean="0"/>
              <a:t>Many libraries</a:t>
            </a:r>
            <a:r>
              <a:rPr lang="en-IN" b="1" i="1" dirty="0" smtClean="0"/>
              <a:t> </a:t>
            </a:r>
            <a:r>
              <a:rPr lang="en-IN" dirty="0" smtClean="0"/>
              <a:t>- python has many inbuilt libraries that has many handy functions which can be used while writing code</a:t>
            </a:r>
            <a:endParaRPr lang="en-IN" b="1" dirty="0" smtClean="0"/>
          </a:p>
          <a:p>
            <a:endParaRPr lang="en-IN" u="sng" dirty="0" smtClean="0"/>
          </a:p>
          <a:p>
            <a:r>
              <a:rPr lang="en-IN" u="sng" dirty="0" smtClean="0"/>
              <a:t>Exception handling</a:t>
            </a:r>
            <a:r>
              <a:rPr lang="en-IN" b="1" i="1" dirty="0" smtClean="0"/>
              <a:t> </a:t>
            </a:r>
            <a:r>
              <a:rPr lang="en-IN" dirty="0"/>
              <a:t>- </a:t>
            </a:r>
            <a:r>
              <a:rPr lang="en-IN" dirty="0" smtClean="0"/>
              <a:t>an exception is a python object that represents an error. When a script encounters a situation that it cannot cope with, it raises an exception</a:t>
            </a:r>
            <a:endParaRPr lang="en-IN" b="1" dirty="0" smtClean="0"/>
          </a:p>
          <a:p>
            <a:endParaRPr lang="en-IN" u="sng" dirty="0" smtClean="0"/>
          </a:p>
          <a:p>
            <a:r>
              <a:rPr lang="en-IN" u="sng" dirty="0" smtClean="0"/>
              <a:t>Advanced features</a:t>
            </a:r>
            <a:r>
              <a:rPr lang="en-IN" b="1" dirty="0" smtClean="0"/>
              <a:t> </a:t>
            </a:r>
            <a:r>
              <a:rPr lang="en-IN" dirty="0"/>
              <a:t>- </a:t>
            </a:r>
            <a:r>
              <a:rPr lang="en-IN" dirty="0" smtClean="0"/>
              <a:t>supports generators, list comprehension etc.</a:t>
            </a:r>
            <a:endParaRPr lang="en-IN" b="1" dirty="0" smtClean="0"/>
          </a:p>
          <a:p>
            <a:endParaRPr lang="en-IN" b="1" dirty="0" smtClean="0"/>
          </a:p>
          <a:p>
            <a:endParaRPr lang="en-IN" b="1" dirty="0" smtClean="0"/>
          </a:p>
          <a:p>
            <a:endParaRPr lang="en-IN" b="1" dirty="0" smtClean="0"/>
          </a:p>
          <a:p>
            <a:endParaRPr lang="en-IN" dirty="0"/>
          </a:p>
        </p:txBody>
      </p:sp>
    </p:spTree>
    <p:extLst>
      <p:ext uri="{BB962C8B-B14F-4D97-AF65-F5344CB8AC3E}">
        <p14:creationId xmlns:p14="http://schemas.microsoft.com/office/powerpoint/2010/main" val="405303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can be done using python?</a:t>
            </a:r>
            <a:endParaRPr lang="en-IN" dirty="0"/>
          </a:p>
        </p:txBody>
      </p:sp>
      <p:sp>
        <p:nvSpPr>
          <p:cNvPr id="3" name="Content Placeholder 2"/>
          <p:cNvSpPr>
            <a:spLocks noGrp="1"/>
          </p:cNvSpPr>
          <p:nvPr>
            <p:ph sz="quarter" idx="13"/>
          </p:nvPr>
        </p:nvSpPr>
        <p:spPr/>
        <p:txBody>
          <a:bodyPr/>
          <a:lstStyle/>
          <a:p>
            <a:r>
              <a:rPr lang="en-US" u="sng" dirty="0" smtClean="0"/>
              <a:t>Scripting</a:t>
            </a:r>
            <a:r>
              <a:rPr lang="en-US" dirty="0"/>
              <a:t> </a:t>
            </a:r>
            <a:r>
              <a:rPr lang="en-US" dirty="0" smtClean="0"/>
              <a:t>- Scripting </a:t>
            </a:r>
            <a:r>
              <a:rPr lang="en-US" dirty="0"/>
              <a:t>is writing small programs to automate simple tasks such as sending automated response </a:t>
            </a:r>
            <a:r>
              <a:rPr lang="en-US" dirty="0" smtClean="0"/>
              <a:t>emails. </a:t>
            </a:r>
            <a:r>
              <a:rPr lang="en-US" dirty="0"/>
              <a:t>Such type of applications can also be written in Python programming </a:t>
            </a:r>
            <a:r>
              <a:rPr lang="en-US" dirty="0" smtClean="0"/>
              <a:t>language</a:t>
            </a:r>
          </a:p>
          <a:p>
            <a:pPr marL="0" indent="0">
              <a:buNone/>
            </a:pPr>
            <a:endParaRPr lang="en-US" dirty="0" smtClean="0"/>
          </a:p>
          <a:p>
            <a:r>
              <a:rPr lang="en-IN" u="sng" dirty="0"/>
              <a:t>Web development</a:t>
            </a:r>
            <a:r>
              <a:rPr lang="en-IN" dirty="0"/>
              <a:t> – Web framework like Django and Flask are based on Python. They help you write server side code which helps you manage database, write backend programming logic, mapping urls etc.</a:t>
            </a:r>
          </a:p>
        </p:txBody>
      </p:sp>
    </p:spTree>
    <p:extLst>
      <p:ext uri="{BB962C8B-B14F-4D97-AF65-F5344CB8AC3E}">
        <p14:creationId xmlns:p14="http://schemas.microsoft.com/office/powerpoint/2010/main" val="3106559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00892"/>
            <a:ext cx="10363826" cy="5590902"/>
          </a:xfrm>
        </p:spPr>
        <p:txBody>
          <a:bodyPr/>
          <a:lstStyle/>
          <a:p>
            <a:endParaRPr lang="en-US" dirty="0" smtClean="0"/>
          </a:p>
          <a:p>
            <a:endParaRPr lang="en-US" u="sng" dirty="0" smtClean="0"/>
          </a:p>
          <a:p>
            <a:r>
              <a:rPr lang="en-US" u="sng" dirty="0" smtClean="0"/>
              <a:t>Machine </a:t>
            </a:r>
            <a:r>
              <a:rPr lang="en-US" u="sng" dirty="0"/>
              <a:t>learning</a:t>
            </a:r>
            <a:r>
              <a:rPr lang="en-US" dirty="0"/>
              <a:t> – There are many machine learning applications written in Python. Machine learning is a way to write a logic so that a machine can learn and solve a particular problem on its own. For example, products recommendation in websites like Amazon, Flipkart, eBay etc. is a machine learning algorithm that </a:t>
            </a:r>
            <a:r>
              <a:rPr lang="en-US" dirty="0" smtClean="0"/>
              <a:t>recognizes </a:t>
            </a:r>
            <a:r>
              <a:rPr lang="en-US" dirty="0"/>
              <a:t>user’s </a:t>
            </a:r>
            <a:r>
              <a:rPr lang="en-US" dirty="0" smtClean="0"/>
              <a:t>interest</a:t>
            </a:r>
          </a:p>
          <a:p>
            <a:endParaRPr lang="en-US" dirty="0"/>
          </a:p>
          <a:p>
            <a:r>
              <a:rPr lang="en-US" u="sng" dirty="0" smtClean="0"/>
              <a:t>Data </a:t>
            </a:r>
            <a:r>
              <a:rPr lang="en-US" u="sng" dirty="0"/>
              <a:t>Analysis</a:t>
            </a:r>
            <a:r>
              <a:rPr lang="en-US" dirty="0"/>
              <a:t> – Data analysis and data </a:t>
            </a:r>
            <a:r>
              <a:rPr lang="en-US" dirty="0" smtClean="0"/>
              <a:t>visualization </a:t>
            </a:r>
            <a:r>
              <a:rPr lang="en-US" dirty="0"/>
              <a:t>in form of charts can also be developed using </a:t>
            </a:r>
            <a:r>
              <a:rPr lang="en-US" dirty="0" smtClean="0"/>
              <a:t>Python</a:t>
            </a:r>
          </a:p>
          <a:p>
            <a:endParaRPr lang="en-US" dirty="0"/>
          </a:p>
          <a:p>
            <a:r>
              <a:rPr lang="en-US" u="sng" dirty="0"/>
              <a:t>Game development</a:t>
            </a:r>
            <a:r>
              <a:rPr lang="en-US" dirty="0"/>
              <a:t> – You can develop games using </a:t>
            </a:r>
            <a:r>
              <a:rPr lang="en-US" dirty="0" smtClean="0"/>
              <a:t>Python</a:t>
            </a:r>
            <a:endParaRPr lang="en-US" dirty="0"/>
          </a:p>
          <a:p>
            <a:endParaRPr lang="en-IN" dirty="0"/>
          </a:p>
        </p:txBody>
      </p:sp>
    </p:spTree>
    <p:extLst>
      <p:ext uri="{BB962C8B-B14F-4D97-AF65-F5344CB8AC3E}">
        <p14:creationId xmlns:p14="http://schemas.microsoft.com/office/powerpoint/2010/main" val="987715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Install </a:t>
            </a:r>
            <a:r>
              <a:rPr lang="en-IN" dirty="0" smtClean="0"/>
              <a:t>Python?</a:t>
            </a:r>
            <a:endParaRPr lang="en-IN" dirty="0"/>
          </a:p>
        </p:txBody>
      </p:sp>
      <p:sp>
        <p:nvSpPr>
          <p:cNvPr id="3" name="Content Placeholder 2"/>
          <p:cNvSpPr>
            <a:spLocks noGrp="1"/>
          </p:cNvSpPr>
          <p:nvPr>
            <p:ph sz="quarter" idx="13"/>
          </p:nvPr>
        </p:nvSpPr>
        <p:spPr/>
        <p:txBody>
          <a:bodyPr/>
          <a:lstStyle/>
          <a:p>
            <a:r>
              <a:rPr lang="en-US" dirty="0"/>
              <a:t>You can install Python on any operating system such as Windows, Mac </a:t>
            </a:r>
            <a:r>
              <a:rPr lang="en-US" dirty="0" smtClean="0"/>
              <a:t>OS, </a:t>
            </a:r>
            <a:r>
              <a:rPr lang="en-US" dirty="0"/>
              <a:t>Linux/Unix and </a:t>
            </a:r>
            <a:r>
              <a:rPr lang="en-US" dirty="0" smtClean="0"/>
              <a:t>others</a:t>
            </a:r>
          </a:p>
          <a:p>
            <a:pPr marL="0" indent="0">
              <a:buNone/>
            </a:pPr>
            <a:endParaRPr lang="en-US" dirty="0"/>
          </a:p>
          <a:p>
            <a:r>
              <a:rPr lang="en-US" dirty="0"/>
              <a:t>To install the Python on your operating system, go to this </a:t>
            </a:r>
            <a:r>
              <a:rPr lang="en-US" dirty="0" smtClean="0"/>
              <a:t>link: </a:t>
            </a:r>
            <a:r>
              <a:rPr lang="en-IN" cap="none" dirty="0" smtClean="0">
                <a:hlinkClick r:id="rId2"/>
              </a:rPr>
              <a:t>https://www.anaconda.com/distribution/</a:t>
            </a:r>
            <a:endParaRPr lang="en-IN" dirty="0"/>
          </a:p>
        </p:txBody>
      </p:sp>
    </p:spTree>
    <p:extLst>
      <p:ext uri="{BB962C8B-B14F-4D97-AF65-F5344CB8AC3E}">
        <p14:creationId xmlns:p14="http://schemas.microsoft.com/office/powerpoint/2010/main" val="3213972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1647</TotalTime>
  <Words>885</Words>
  <Application>Microsoft Office PowerPoint</Application>
  <PresentationFormat>Widescreen</PresentationFormat>
  <Paragraphs>105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Tw Cen MT</vt:lpstr>
      <vt:lpstr>Droplet</vt:lpstr>
      <vt:lpstr>Python for everybody </vt:lpstr>
      <vt:lpstr>Introduction to python</vt:lpstr>
      <vt:lpstr>Why python?</vt:lpstr>
      <vt:lpstr>Features of python</vt:lpstr>
      <vt:lpstr>PowerPoint Presentation</vt:lpstr>
      <vt:lpstr>PowerPoint Presentation</vt:lpstr>
      <vt:lpstr>What can be done using python?</vt:lpstr>
      <vt:lpstr>PowerPoint Presentation</vt:lpstr>
      <vt:lpstr>How to Install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dc:title>
  <dc:creator>Sriram Siddharth</dc:creator>
  <cp:lastModifiedBy>Sriram Siddharth</cp:lastModifiedBy>
  <cp:revision>79</cp:revision>
  <dcterms:created xsi:type="dcterms:W3CDTF">2019-12-03T15:40:01Z</dcterms:created>
  <dcterms:modified xsi:type="dcterms:W3CDTF">2019-12-05T15:34:25Z</dcterms:modified>
</cp:coreProperties>
</file>