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6" r:id="rId3"/>
    <p:sldId id="261" r:id="rId4"/>
    <p:sldId id="273" r:id="rId5"/>
    <p:sldId id="274" r:id="rId6"/>
    <p:sldId id="263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868" autoAdjust="0"/>
  </p:normalViewPr>
  <p:slideViewPr>
    <p:cSldViewPr snapToGrid="0" showGuides="1">
      <p:cViewPr varScale="1">
        <p:scale>
          <a:sx n="79" d="100"/>
          <a:sy n="79" d="100"/>
        </p:scale>
        <p:origin x="8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Competitors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Sheet1!$F$19:$F$24</c:f>
              <c:strCache>
                <c:ptCount val="5"/>
                <c:pt idx="0">
                  <c:v>CHESSE VADA PAV</c:v>
                </c:pt>
                <c:pt idx="1">
                  <c:v>GRILLED CHESSE VADA PAV</c:v>
                </c:pt>
                <c:pt idx="2">
                  <c:v>MASALA VADA PAV</c:v>
                </c:pt>
                <c:pt idx="3">
                  <c:v>MUMBAI VADA PAV</c:v>
                </c:pt>
                <c:pt idx="4">
                  <c:v>SCHEZWAN VADA PAV</c:v>
                </c:pt>
              </c:strCache>
            </c:strRef>
          </c:cat>
          <c:val>
            <c:numRef>
              <c:f>Sheet1!$G$19:$G$24</c:f>
              <c:numCache>
                <c:formatCode>General</c:formatCode>
                <c:ptCount val="5"/>
                <c:pt idx="0">
                  <c:v>30</c:v>
                </c:pt>
                <c:pt idx="1">
                  <c:v>45</c:v>
                </c:pt>
                <c:pt idx="2">
                  <c:v>25</c:v>
                </c:pt>
                <c:pt idx="3">
                  <c:v>20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56-49ED-BF59-9783843FE4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8941039"/>
        <c:axId val="1246785759"/>
      </c:barChart>
      <c:catAx>
        <c:axId val="1328941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785759"/>
        <c:crosses val="autoZero"/>
        <c:auto val="1"/>
        <c:lblAlgn val="ctr"/>
        <c:lblOffset val="100"/>
        <c:noMultiLvlLbl val="0"/>
      </c:catAx>
      <c:valAx>
        <c:axId val="1246785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941039"/>
        <c:crosses val="autoZero"/>
        <c:crossBetween val="between"/>
      </c:valAx>
      <c:sp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Penetration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Sheet1!$K$19:$K$24</c:f>
              <c:strCache>
                <c:ptCount val="5"/>
                <c:pt idx="0">
                  <c:v>CHESSE VADA PAV</c:v>
                </c:pt>
                <c:pt idx="1">
                  <c:v>GRILLED CHESSE VADA PAV</c:v>
                </c:pt>
                <c:pt idx="2">
                  <c:v>MASALA VADA PAV</c:v>
                </c:pt>
                <c:pt idx="3">
                  <c:v>MUMBAI VADA PAV</c:v>
                </c:pt>
                <c:pt idx="4">
                  <c:v>SCHEZWAN VADA PAV</c:v>
                </c:pt>
              </c:strCache>
            </c:strRef>
          </c:cat>
          <c:val>
            <c:numRef>
              <c:f>Sheet1!$L$19:$L$24</c:f>
              <c:numCache>
                <c:formatCode>General</c:formatCode>
                <c:ptCount val="5"/>
                <c:pt idx="0">
                  <c:v>25</c:v>
                </c:pt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2F-43BB-87CF-DFA754C076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2957903"/>
        <c:axId val="1246784319"/>
      </c:barChart>
      <c:catAx>
        <c:axId val="1242957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784319"/>
        <c:crosses val="autoZero"/>
        <c:auto val="1"/>
        <c:lblAlgn val="ctr"/>
        <c:lblOffset val="100"/>
        <c:noMultiLvlLbl val="0"/>
      </c:catAx>
      <c:valAx>
        <c:axId val="12467843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957903"/>
        <c:crosses val="autoZero"/>
        <c:crossBetween val="between"/>
      </c:valAx>
      <c:sp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  <a:bevelB prst="convex"/>
        </a:sp3d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1DD97F-06EA-482C-B9F9-1908CDF483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F362E-0611-42B3-B425-782DC5957A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792C7-39F8-4CE1-A357-FF448D882C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C0D77-E7AC-4607-9D95-9EC863CA5D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DF1452-40E9-48DE-98D5-69325A4CE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D5C0-6CD7-4773-BE55-5F7F79C5FA32}" type="datetimeFigureOut">
              <a:rPr lang="en-US" smtClean="0"/>
              <a:pPr/>
              <a:t>8/20/2023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2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757DD-4E05-4BD5-81F3-3D3927FDCE32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C0BAF-8582-4EA0-9C70-E3DA6D4066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https://www.pexels.com/photo/two-imac-s-with-keyboard-and-phones-on-desk-326503/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https://www.pexels.com/photo/group-of-people-using-laptops-1560932/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0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5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https://www.pexels.com/photo/photo-of-people-doing-handshakes-3183197/</a:t>
            </a:r>
          </a:p>
          <a:p>
            <a:r>
              <a:rPr lang="en-US" dirty="0"/>
              <a:t>https://www.pexels.com/photo/photo-of-person-using-laptop-3183145/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https://pixabay.com/vectors/business-meeting-company-team-5840870/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https://www.pexels.com/photo/two-imac-s-with-keyboard-and-phones-on-desk-326503/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C0BAF-8582-4EA0-9C70-E3DA6D4066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23D60415-FA3D-4D6A-9EB7-C290824FCE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414052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AD0B19-86EF-422E-9AAC-6BF163056A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7086" y="3141167"/>
            <a:ext cx="7024915" cy="3716831"/>
          </a:xfrm>
          <a:custGeom>
            <a:avLst/>
            <a:gdLst>
              <a:gd name="connsiteX0" fmla="*/ 2670557 w 7600951"/>
              <a:gd name="connsiteY0" fmla="*/ 1022 h 4021606"/>
              <a:gd name="connsiteX1" fmla="*/ 6508863 w 7600951"/>
              <a:gd name="connsiteY1" fmla="*/ 1432235 h 4021606"/>
              <a:gd name="connsiteX2" fmla="*/ 7550870 w 7600951"/>
              <a:gd name="connsiteY2" fmla="*/ 1391891 h 4021606"/>
              <a:gd name="connsiteX3" fmla="*/ 7600951 w 7600951"/>
              <a:gd name="connsiteY3" fmla="*/ 1374564 h 4021606"/>
              <a:gd name="connsiteX4" fmla="*/ 7600951 w 7600951"/>
              <a:gd name="connsiteY4" fmla="*/ 4021606 h 4021606"/>
              <a:gd name="connsiteX5" fmla="*/ 0 w 7600951"/>
              <a:gd name="connsiteY5" fmla="*/ 4021606 h 4021606"/>
              <a:gd name="connsiteX6" fmla="*/ 1556 w 7600951"/>
              <a:gd name="connsiteY6" fmla="*/ 3982542 h 4021606"/>
              <a:gd name="connsiteX7" fmla="*/ 6118 w 7600951"/>
              <a:gd name="connsiteY7" fmla="*/ 3245483 h 4021606"/>
              <a:gd name="connsiteX8" fmla="*/ 1898571 w 7600951"/>
              <a:gd name="connsiteY8" fmla="*/ 167073 h 4021606"/>
              <a:gd name="connsiteX9" fmla="*/ 2670557 w 7600951"/>
              <a:gd name="connsiteY9" fmla="*/ 1022 h 40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00951" h="4021606">
                <a:moveTo>
                  <a:pt x="2670557" y="1022"/>
                </a:moveTo>
                <a:cubicBezTo>
                  <a:pt x="4077416" y="-40126"/>
                  <a:pt x="5543114" y="1174037"/>
                  <a:pt x="6508863" y="1432235"/>
                </a:cubicBezTo>
                <a:cubicBezTo>
                  <a:pt x="6830780" y="1519586"/>
                  <a:pt x="7185521" y="1507222"/>
                  <a:pt x="7550870" y="1391891"/>
                </a:cubicBezTo>
                <a:lnTo>
                  <a:pt x="7600951" y="1374564"/>
                </a:lnTo>
                <a:lnTo>
                  <a:pt x="7600951" y="4021606"/>
                </a:lnTo>
                <a:lnTo>
                  <a:pt x="0" y="4021606"/>
                </a:lnTo>
                <a:lnTo>
                  <a:pt x="1556" y="3982542"/>
                </a:lnTo>
                <a:cubicBezTo>
                  <a:pt x="3838" y="3900899"/>
                  <a:pt x="6118" y="3704503"/>
                  <a:pt x="6118" y="3245483"/>
                </a:cubicBezTo>
                <a:cubicBezTo>
                  <a:pt x="6118" y="2327441"/>
                  <a:pt x="284285" y="852179"/>
                  <a:pt x="1898571" y="167073"/>
                </a:cubicBezTo>
                <a:cubicBezTo>
                  <a:pt x="2151516" y="59311"/>
                  <a:pt x="2410028" y="8642"/>
                  <a:pt x="2670557" y="102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5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682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383456B-C095-4C78-B697-C36B681E81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19589" y="3429000"/>
            <a:ext cx="8172411" cy="3429000"/>
          </a:xfrm>
          <a:custGeom>
            <a:avLst/>
            <a:gdLst>
              <a:gd name="connsiteX0" fmla="*/ 1199318 w 5716722"/>
              <a:gd name="connsiteY0" fmla="*/ 0 h 2398636"/>
              <a:gd name="connsiteX1" fmla="*/ 5716722 w 5716722"/>
              <a:gd name="connsiteY1" fmla="*/ 0 h 2398636"/>
              <a:gd name="connsiteX2" fmla="*/ 5716722 w 5716722"/>
              <a:gd name="connsiteY2" fmla="*/ 2398636 h 2398636"/>
              <a:gd name="connsiteX3" fmla="*/ 1199318 w 5716722"/>
              <a:gd name="connsiteY3" fmla="*/ 2398636 h 2398636"/>
              <a:gd name="connsiteX4" fmla="*/ 0 w 5716722"/>
              <a:gd name="connsiteY4" fmla="*/ 1199318 h 2398636"/>
              <a:gd name="connsiteX5" fmla="*/ 1199318 w 5716722"/>
              <a:gd name="connsiteY5" fmla="*/ 0 h 23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6722" h="2398636">
                <a:moveTo>
                  <a:pt x="1199318" y="0"/>
                </a:moveTo>
                <a:lnTo>
                  <a:pt x="5716722" y="0"/>
                </a:lnTo>
                <a:lnTo>
                  <a:pt x="5716722" y="2398636"/>
                </a:lnTo>
                <a:lnTo>
                  <a:pt x="1199318" y="2398636"/>
                </a:lnTo>
                <a:cubicBezTo>
                  <a:pt x="536953" y="2398636"/>
                  <a:pt x="0" y="1861683"/>
                  <a:pt x="0" y="1199318"/>
                </a:cubicBezTo>
                <a:cubicBezTo>
                  <a:pt x="0" y="536953"/>
                  <a:pt x="536953" y="0"/>
                  <a:pt x="119931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C67708-F042-48E4-919B-F164A5C3D2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172412" cy="3429000"/>
          </a:xfrm>
          <a:custGeom>
            <a:avLst/>
            <a:gdLst>
              <a:gd name="connsiteX0" fmla="*/ 0 w 5716722"/>
              <a:gd name="connsiteY0" fmla="*/ 0 h 2398636"/>
              <a:gd name="connsiteX1" fmla="*/ 4517404 w 5716722"/>
              <a:gd name="connsiteY1" fmla="*/ 0 h 2398636"/>
              <a:gd name="connsiteX2" fmla="*/ 5716722 w 5716722"/>
              <a:gd name="connsiteY2" fmla="*/ 1199318 h 2398636"/>
              <a:gd name="connsiteX3" fmla="*/ 4517404 w 5716722"/>
              <a:gd name="connsiteY3" fmla="*/ 2398636 h 2398636"/>
              <a:gd name="connsiteX4" fmla="*/ 0 w 5716722"/>
              <a:gd name="connsiteY4" fmla="*/ 2398636 h 239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6722" h="2398636">
                <a:moveTo>
                  <a:pt x="0" y="0"/>
                </a:moveTo>
                <a:lnTo>
                  <a:pt x="4517404" y="0"/>
                </a:lnTo>
                <a:cubicBezTo>
                  <a:pt x="5179769" y="0"/>
                  <a:pt x="5716722" y="536953"/>
                  <a:pt x="5716722" y="1199318"/>
                </a:cubicBezTo>
                <a:cubicBezTo>
                  <a:pt x="5716722" y="1861683"/>
                  <a:pt x="5179769" y="2398636"/>
                  <a:pt x="4517404" y="2398636"/>
                </a:cubicBezTo>
                <a:lnTo>
                  <a:pt x="0" y="23986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50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-power-point-templates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F5722-6F38-4A0A-BC41-88EEA095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CD50-5C01-48DD-9CB3-F1B7ADE3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AE21-8AD3-47F3-8892-8B283D2A5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226A-3C56-4890-8ED9-63FF97ED1F0C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5D96-4094-4BAE-8E0C-AC0D88D2B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AD01-D821-4246-BF96-DE55F3A3E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0ADD6-A5D6-4C5C-8EC5-173ACEBCEC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6CBF6-0EB4-4A4E-A7E7-38FF5B0A31B7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14267-9021-46A7-A527-6AC876435AA4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48514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78D89C-6DD5-41F1-805A-0D58B033BEBE}"/>
              </a:ext>
            </a:extLst>
          </p:cNvPr>
          <p:cNvSpPr/>
          <p:nvPr/>
        </p:nvSpPr>
        <p:spPr>
          <a:xfrm>
            <a:off x="3445848" y="0"/>
            <a:ext cx="8066502" cy="6858000"/>
          </a:xfrm>
          <a:custGeom>
            <a:avLst/>
            <a:gdLst>
              <a:gd name="connsiteX0" fmla="*/ 1910131 w 8066502"/>
              <a:gd name="connsiteY0" fmla="*/ 0 h 6858000"/>
              <a:gd name="connsiteX1" fmla="*/ 6156371 w 8066502"/>
              <a:gd name="connsiteY1" fmla="*/ 0 h 6858000"/>
              <a:gd name="connsiteX2" fmla="*/ 6288280 w 8066502"/>
              <a:gd name="connsiteY2" fmla="*/ 84565 h 6858000"/>
              <a:gd name="connsiteX3" fmla="*/ 8066502 w 8066502"/>
              <a:gd name="connsiteY3" fmla="*/ 3429000 h 6858000"/>
              <a:gd name="connsiteX4" fmla="*/ 6288280 w 8066502"/>
              <a:gd name="connsiteY4" fmla="*/ 6773435 h 6858000"/>
              <a:gd name="connsiteX5" fmla="*/ 6156372 w 8066502"/>
              <a:gd name="connsiteY5" fmla="*/ 6858000 h 6858000"/>
              <a:gd name="connsiteX6" fmla="*/ 1910131 w 8066502"/>
              <a:gd name="connsiteY6" fmla="*/ 6858000 h 6858000"/>
              <a:gd name="connsiteX7" fmla="*/ 1778222 w 8066502"/>
              <a:gd name="connsiteY7" fmla="*/ 6773435 h 6858000"/>
              <a:gd name="connsiteX8" fmla="*/ 0 w 8066502"/>
              <a:gd name="connsiteY8" fmla="*/ 3429000 h 6858000"/>
              <a:gd name="connsiteX9" fmla="*/ 1778222 w 8066502"/>
              <a:gd name="connsiteY9" fmla="*/ 845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6502" h="6858000">
                <a:moveTo>
                  <a:pt x="1910131" y="0"/>
                </a:moveTo>
                <a:lnTo>
                  <a:pt x="6156371" y="0"/>
                </a:lnTo>
                <a:lnTo>
                  <a:pt x="6288280" y="84565"/>
                </a:lnTo>
                <a:cubicBezTo>
                  <a:pt x="7361132" y="809369"/>
                  <a:pt x="8066502" y="2036811"/>
                  <a:pt x="8066502" y="3429000"/>
                </a:cubicBezTo>
                <a:cubicBezTo>
                  <a:pt x="8066502" y="4821190"/>
                  <a:pt x="7361132" y="6048631"/>
                  <a:pt x="6288280" y="6773435"/>
                </a:cubicBezTo>
                <a:lnTo>
                  <a:pt x="6156372" y="6858000"/>
                </a:lnTo>
                <a:lnTo>
                  <a:pt x="1910131" y="6858000"/>
                </a:lnTo>
                <a:lnTo>
                  <a:pt x="1778222" y="6773435"/>
                </a:lnTo>
                <a:cubicBezTo>
                  <a:pt x="705371" y="6048631"/>
                  <a:pt x="0" y="4821190"/>
                  <a:pt x="0" y="3429000"/>
                </a:cubicBezTo>
                <a:cubicBezTo>
                  <a:pt x="0" y="2036811"/>
                  <a:pt x="705371" y="809369"/>
                  <a:pt x="1778222" y="84565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08C4D-119A-44A7-B9D7-24A64AF347C9}"/>
              </a:ext>
            </a:extLst>
          </p:cNvPr>
          <p:cNvGrpSpPr/>
          <p:nvPr/>
        </p:nvGrpSpPr>
        <p:grpSpPr>
          <a:xfrm>
            <a:off x="10027709" y="724773"/>
            <a:ext cx="1879600" cy="1879600"/>
            <a:chOff x="3716896" y="4792293"/>
            <a:chExt cx="830412" cy="8304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88789-38F1-4569-95CD-575A3E4E15AB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6593F8-43AB-4587-A068-3A95668987ED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FEEBF5-A04E-4E51-96AC-CDBD565DBBE9}"/>
              </a:ext>
            </a:extLst>
          </p:cNvPr>
          <p:cNvGrpSpPr/>
          <p:nvPr/>
        </p:nvGrpSpPr>
        <p:grpSpPr>
          <a:xfrm rot="10800000">
            <a:off x="11349869" y="5931324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6D78AA-F287-4E42-BAAC-8E3F3C4CD2B2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B6D20-C4DD-4EE3-BF09-7DBC961E9F50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7DC013-3DA0-4B71-B525-BF799193AE85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6BEBE-7B74-4555-B623-15C115B9F834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C47E810-704C-4B10-9396-4105F14E4AEB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744296-D762-46F4-B674-87A87711A91F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D111BB-B918-443F-A4AA-021055F78E33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A701A5-45AC-4432-AF63-0B24F9F75FD4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29A4E31-6930-4923-B8AD-8E4656759B8D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3852C9-CEA9-490A-9EC0-29E1F5850468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1B3546-6AAF-4F14-B5AE-9439ABCCB0B1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F78EEA5-9CC6-46CB-8B42-F36BCD4B6FC4}"/>
              </a:ext>
            </a:extLst>
          </p:cNvPr>
          <p:cNvSpPr/>
          <p:nvPr/>
        </p:nvSpPr>
        <p:spPr>
          <a:xfrm rot="18000000">
            <a:off x="5028472" y="1294202"/>
            <a:ext cx="298671" cy="25747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7A3F7D-C5F7-4E19-B5BD-43D6705DC3CE}"/>
              </a:ext>
            </a:extLst>
          </p:cNvPr>
          <p:cNvSpPr/>
          <p:nvPr/>
        </p:nvSpPr>
        <p:spPr>
          <a:xfrm rot="7200000">
            <a:off x="5819897" y="5212521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A92286-19CB-42E3-8766-B46C620BD024}"/>
              </a:ext>
            </a:extLst>
          </p:cNvPr>
          <p:cNvGrpSpPr/>
          <p:nvPr/>
        </p:nvGrpSpPr>
        <p:grpSpPr>
          <a:xfrm>
            <a:off x="5257800" y="2254611"/>
            <a:ext cx="6092069" cy="1184196"/>
            <a:chOff x="3940907" y="2004194"/>
            <a:chExt cx="5807863" cy="11841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70DF37-74EE-44C3-9E99-681064E8FC00}"/>
                </a:ext>
              </a:extLst>
            </p:cNvPr>
            <p:cNvSpPr txBox="1"/>
            <p:nvPr/>
          </p:nvSpPr>
          <p:spPr>
            <a:xfrm>
              <a:off x="3940908" y="2480504"/>
              <a:ext cx="58078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0" b="1" u="sng" dirty="0">
                <a:solidFill>
                  <a:schemeClr val="bg1"/>
                </a:solidFill>
                <a:latin typeface="Narkisim" pitchFamily="34" charset="-79"/>
                <a:ea typeface="Open Sans" panose="020B0606030504020204" pitchFamily="34" charset="0"/>
                <a:cs typeface="Narkisim" pitchFamily="34" charset="-79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EA3A69-BA4D-4B6F-8B1A-96D7F359CC3E}"/>
                </a:ext>
              </a:extLst>
            </p:cNvPr>
            <p:cNvSpPr txBox="1"/>
            <p:nvPr/>
          </p:nvSpPr>
          <p:spPr>
            <a:xfrm>
              <a:off x="3940907" y="2004194"/>
              <a:ext cx="5807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2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09230E3-5C08-40D9-8BF4-1EE3EA0D8892}"/>
              </a:ext>
            </a:extLst>
          </p:cNvPr>
          <p:cNvSpPr/>
          <p:nvPr/>
        </p:nvSpPr>
        <p:spPr>
          <a:xfrm>
            <a:off x="9313800" y="361446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B7DF83-3BD9-E47C-1F49-CCBECC70C33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3" r="22763"/>
          <a:stretch>
            <a:fillRect/>
          </a:stretch>
        </p:blipFill>
        <p:spPr bwMode="auto">
          <a:xfrm>
            <a:off x="0" y="0"/>
            <a:ext cx="613955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FC01B0-E82D-49F6-B138-041E951B4FC2}"/>
              </a:ext>
            </a:extLst>
          </p:cNvPr>
          <p:cNvSpPr/>
          <p:nvPr/>
        </p:nvSpPr>
        <p:spPr>
          <a:xfrm>
            <a:off x="4755394" y="136940"/>
            <a:ext cx="6812865" cy="6257780"/>
          </a:xfrm>
          <a:custGeom>
            <a:avLst/>
            <a:gdLst>
              <a:gd name="connsiteX0" fmla="*/ 2130329 w 7649404"/>
              <a:gd name="connsiteY0" fmla="*/ 0 h 6858000"/>
              <a:gd name="connsiteX1" fmla="*/ 5519075 w 7649404"/>
              <a:gd name="connsiteY1" fmla="*/ 0 h 6858000"/>
              <a:gd name="connsiteX2" fmla="*/ 5647782 w 7649404"/>
              <a:gd name="connsiteY2" fmla="*/ 65920 h 6858000"/>
              <a:gd name="connsiteX3" fmla="*/ 7649404 w 7649404"/>
              <a:gd name="connsiteY3" fmla="*/ 3429001 h 6858000"/>
              <a:gd name="connsiteX4" fmla="*/ 5647782 w 7649404"/>
              <a:gd name="connsiteY4" fmla="*/ 6792082 h 6858000"/>
              <a:gd name="connsiteX5" fmla="*/ 5519079 w 7649404"/>
              <a:gd name="connsiteY5" fmla="*/ 6858000 h 6858000"/>
              <a:gd name="connsiteX6" fmla="*/ 2130325 w 7649404"/>
              <a:gd name="connsiteY6" fmla="*/ 6858000 h 6858000"/>
              <a:gd name="connsiteX7" fmla="*/ 2001622 w 7649404"/>
              <a:gd name="connsiteY7" fmla="*/ 6792082 h 6858000"/>
              <a:gd name="connsiteX8" fmla="*/ 0 w 7649404"/>
              <a:gd name="connsiteY8" fmla="*/ 3429001 h 6858000"/>
              <a:gd name="connsiteX9" fmla="*/ 2001622 w 7649404"/>
              <a:gd name="connsiteY9" fmla="*/ 659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49404" h="6858000">
                <a:moveTo>
                  <a:pt x="2130329" y="0"/>
                </a:moveTo>
                <a:lnTo>
                  <a:pt x="5519075" y="0"/>
                </a:lnTo>
                <a:lnTo>
                  <a:pt x="5647782" y="65920"/>
                </a:lnTo>
                <a:cubicBezTo>
                  <a:pt x="6840038" y="713592"/>
                  <a:pt x="7649404" y="1976778"/>
                  <a:pt x="7649404" y="3429001"/>
                </a:cubicBezTo>
                <a:cubicBezTo>
                  <a:pt x="7649404" y="4881225"/>
                  <a:pt x="6840038" y="6144410"/>
                  <a:pt x="5647782" y="6792082"/>
                </a:cubicBezTo>
                <a:lnTo>
                  <a:pt x="5519079" y="6858000"/>
                </a:lnTo>
                <a:lnTo>
                  <a:pt x="2130325" y="6858000"/>
                </a:lnTo>
                <a:lnTo>
                  <a:pt x="2001622" y="6792082"/>
                </a:lnTo>
                <a:cubicBezTo>
                  <a:pt x="809366" y="6144410"/>
                  <a:pt x="0" y="4881225"/>
                  <a:pt x="0" y="3429001"/>
                </a:cubicBezTo>
                <a:cubicBezTo>
                  <a:pt x="0" y="1976778"/>
                  <a:pt x="809366" y="713592"/>
                  <a:pt x="2001622" y="6592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4C2B06-94F2-447A-ADF1-7D19D2157C06}"/>
              </a:ext>
            </a:extLst>
          </p:cNvPr>
          <p:cNvSpPr txBox="1"/>
          <p:nvPr/>
        </p:nvSpPr>
        <p:spPr>
          <a:xfrm>
            <a:off x="5486400" y="1394930"/>
            <a:ext cx="5415280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spc="600" dirty="0">
                <a:solidFill>
                  <a:srgbClr val="FFFF00"/>
                </a:solidFill>
                <a:latin typeface="Stencil" panose="040409050D0802020404" pitchFamily="82" charset="0"/>
                <a:ea typeface="Open Sans SemiBold" panose="020B0706030804020204" pitchFamily="34" charset="0"/>
                <a:cs typeface="Times New Roman" pitchFamily="18" charset="0"/>
              </a:rPr>
              <a:t>Case Study-New vada Pav shop(SID Vada WALA)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BCFAA-CC34-E3CD-22F3-88733135907A}"/>
              </a:ext>
            </a:extLst>
          </p:cNvPr>
          <p:cNvSpPr txBox="1"/>
          <p:nvPr/>
        </p:nvSpPr>
        <p:spPr>
          <a:xfrm>
            <a:off x="5363966" y="2604373"/>
            <a:ext cx="5293873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spc="600" dirty="0">
                <a:solidFill>
                  <a:srgbClr val="FFFF00"/>
                </a:solidFill>
                <a:latin typeface="Times New Roman" panose="02020603050405020304" pitchFamily="18" charset="0"/>
                <a:ea typeface="Open Sans SemiBold" panose="020B0706030804020204" pitchFamily="34" charset="0"/>
                <a:cs typeface="Times New Roman" panose="02020603050405020304" pitchFamily="18" charset="0"/>
              </a:rPr>
              <a:t>A Study for new Vada Pav shop near Location-Shivaji Nagar, Pune. </a:t>
            </a:r>
          </a:p>
        </p:txBody>
      </p:sp>
    </p:spTree>
    <p:extLst>
      <p:ext uri="{BB962C8B-B14F-4D97-AF65-F5344CB8AC3E}">
        <p14:creationId xmlns:p14="http://schemas.microsoft.com/office/powerpoint/2010/main" val="698618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CB36589-4077-41BE-AD70-E382AAF5C077}"/>
              </a:ext>
            </a:extLst>
          </p:cNvPr>
          <p:cNvGrpSpPr/>
          <p:nvPr/>
        </p:nvGrpSpPr>
        <p:grpSpPr>
          <a:xfrm>
            <a:off x="11349869" y="30533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BE550F-E361-40E7-8502-C14DA820EC95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7407F-A721-4944-94FF-52A951E89FB8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63E1790-1A23-4FBB-A26F-C0863EE6DD2F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A3DAC8-2387-49AB-9E59-1294AAF46AC5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A31354-4953-488E-8E6F-70FB03E072DE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23797DA-1156-4AD3-9560-3E3CB0C91745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577D2E8-CA09-4D51-82DF-0F359A069EA9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3B710A-3A31-4E17-BCC4-BC8812595691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FD9D104-C33B-41E9-A290-CD9B73A68C03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648FCEF-DFCF-4B56-9427-390D157AF733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E980B0F-22B4-440A-99A0-B05802909E5F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F7BABFA-62B0-41D5-97B4-09709BE5CEA7}"/>
              </a:ext>
            </a:extLst>
          </p:cNvPr>
          <p:cNvSpPr/>
          <p:nvPr/>
        </p:nvSpPr>
        <p:spPr>
          <a:xfrm rot="7200000">
            <a:off x="586225" y="6428924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33B7FA8-CEAE-40BF-931D-1A120CE54DD8}"/>
              </a:ext>
            </a:extLst>
          </p:cNvPr>
          <p:cNvSpPr/>
          <p:nvPr/>
        </p:nvSpPr>
        <p:spPr>
          <a:xfrm>
            <a:off x="249004" y="270671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EF3D9E-DD71-4C35-9DBC-D7E868338207}"/>
              </a:ext>
            </a:extLst>
          </p:cNvPr>
          <p:cNvGrpSpPr/>
          <p:nvPr/>
        </p:nvGrpSpPr>
        <p:grpSpPr>
          <a:xfrm>
            <a:off x="7661742" y="637910"/>
            <a:ext cx="4157765" cy="4157765"/>
            <a:chOff x="3716896" y="4792293"/>
            <a:chExt cx="830412" cy="8304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9ECD27-F2A9-4BE0-BCF2-0F704CFC1F33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C4135B5-0460-4A24-9C7B-1A88ACD1929C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26DC37F-9A47-47AD-9343-0527397BBDA2}"/>
              </a:ext>
            </a:extLst>
          </p:cNvPr>
          <p:cNvSpPr txBox="1"/>
          <p:nvPr/>
        </p:nvSpPr>
        <p:spPr>
          <a:xfrm>
            <a:off x="893180" y="812632"/>
            <a:ext cx="528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u="sng" dirty="0">
                <a:solidFill>
                  <a:schemeClr val="accent4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Introduction</a:t>
            </a:r>
            <a:endParaRPr lang="en-US" sz="4400" b="1" u="sng" dirty="0">
              <a:solidFill>
                <a:schemeClr val="accent4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9613599-0C89-4815-AE16-9B0E7602025F}"/>
              </a:ext>
            </a:extLst>
          </p:cNvPr>
          <p:cNvSpPr/>
          <p:nvPr/>
        </p:nvSpPr>
        <p:spPr>
          <a:xfrm rot="18000000">
            <a:off x="7945972" y="652743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59958-EF88-1DDE-256C-9F3AC94F0BBC}"/>
              </a:ext>
            </a:extLst>
          </p:cNvPr>
          <p:cNvSpPr txBox="1"/>
          <p:nvPr/>
        </p:nvSpPr>
        <p:spPr>
          <a:xfrm>
            <a:off x="547675" y="1849120"/>
            <a:ext cx="1083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Problem Statement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: A man wants to open a Wada Pav Shop near Shivaji Nagar in Pune. He has got a location where there are other 4 more Wada pav shops. He is not able to understand what will be the strategy to take over his clients. 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0D0DB-B927-0E73-DFF8-8EDC9B99421C}"/>
              </a:ext>
            </a:extLst>
          </p:cNvPr>
          <p:cNvSpPr txBox="1"/>
          <p:nvPr/>
        </p:nvSpPr>
        <p:spPr>
          <a:xfrm>
            <a:off x="511597" y="3027251"/>
            <a:ext cx="10838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Starting a Vada pav outlet does not involve much investment.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government licensing fee is also very nominal.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raw materials are easily available.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switching cost, in case the business does not work well, is also very small.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Vada pav has been born from Mumbai and tourists want to taste of Mumbai Vada pav.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Outlets have been opened at places that are usually mopped by locals and tourists.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4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Graphic 236" descr="Smart Phone">
            <a:extLst>
              <a:ext uri="{FF2B5EF4-FFF2-40B4-BE49-F238E27FC236}">
                <a16:creationId xmlns:a16="http://schemas.microsoft.com/office/drawing/2014/main" id="{E3AB40BA-D83E-4DAC-A76E-CA756E76C8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3194" y="3287027"/>
            <a:ext cx="548640" cy="548640"/>
          </a:xfrm>
          <a:prstGeom prst="rect">
            <a:avLst/>
          </a:prstGeom>
        </p:spPr>
      </p:pic>
      <p:pic>
        <p:nvPicPr>
          <p:cNvPr id="239" name="Graphic 238" descr="Video camera">
            <a:extLst>
              <a:ext uri="{FF2B5EF4-FFF2-40B4-BE49-F238E27FC236}">
                <a16:creationId xmlns:a16="http://schemas.microsoft.com/office/drawing/2014/main" id="{65674EEA-0C4F-43FB-9168-52146581F8D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6645" y="4993445"/>
            <a:ext cx="548640" cy="54864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7F60B2F-4F5E-54AF-93E5-461CDECAA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252393"/>
              </p:ext>
            </p:extLst>
          </p:nvPr>
        </p:nvGraphicFramePr>
        <p:xfrm>
          <a:off x="1165281" y="2325950"/>
          <a:ext cx="4572000" cy="3216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7F9221-E0FE-371D-A6AD-6DEFF4FE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516286"/>
              </p:ext>
            </p:extLst>
          </p:nvPr>
        </p:nvGraphicFramePr>
        <p:xfrm>
          <a:off x="5737281" y="2325950"/>
          <a:ext cx="4572000" cy="3216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12C4D9-267F-BCEC-8FC8-DED36BDC896B}"/>
              </a:ext>
            </a:extLst>
          </p:cNvPr>
          <p:cNvSpPr txBox="1"/>
          <p:nvPr/>
        </p:nvSpPr>
        <p:spPr>
          <a:xfrm>
            <a:off x="852257" y="1054305"/>
            <a:ext cx="832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Penetration method to Price comparison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:-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Graphic 236" descr="Smart Phone">
            <a:extLst>
              <a:ext uri="{FF2B5EF4-FFF2-40B4-BE49-F238E27FC236}">
                <a16:creationId xmlns:a16="http://schemas.microsoft.com/office/drawing/2014/main" id="{E3AB40BA-D83E-4DAC-A76E-CA756E76C8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3194" y="3287027"/>
            <a:ext cx="548640" cy="548640"/>
          </a:xfrm>
          <a:prstGeom prst="rect">
            <a:avLst/>
          </a:prstGeom>
        </p:spPr>
      </p:pic>
      <p:pic>
        <p:nvPicPr>
          <p:cNvPr id="239" name="Graphic 238" descr="Video camera">
            <a:extLst>
              <a:ext uri="{FF2B5EF4-FFF2-40B4-BE49-F238E27FC236}">
                <a16:creationId xmlns:a16="http://schemas.microsoft.com/office/drawing/2014/main" id="{65674EEA-0C4F-43FB-9168-52146581F8D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6645" y="4993445"/>
            <a:ext cx="548640" cy="54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2C4D9-267F-BCEC-8FC8-DED36BDC896B}"/>
              </a:ext>
            </a:extLst>
          </p:cNvPr>
          <p:cNvSpPr txBox="1"/>
          <p:nvPr/>
        </p:nvSpPr>
        <p:spPr>
          <a:xfrm>
            <a:off x="852257" y="1054305"/>
            <a:ext cx="832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Positioning of Food products</a:t>
            </a:r>
            <a: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58B38-CD23-2A32-5563-F10ACE010A50}"/>
              </a:ext>
            </a:extLst>
          </p:cNvPr>
          <p:cNvSpPr txBox="1"/>
          <p:nvPr/>
        </p:nvSpPr>
        <p:spPr>
          <a:xfrm>
            <a:off x="852257" y="1997476"/>
            <a:ext cx="780347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good quality product with different verity.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Standard row material and fresh food for customers.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Middle and low income group people.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Mainly Student, couples, employees.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Clean and hygienic branded Vada pav.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Low price with best quality compare to others.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Best Services &amp; Amenities compare to others.</a:t>
            </a:r>
          </a:p>
          <a:p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04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Graphic 236" descr="Smart Phone">
            <a:extLst>
              <a:ext uri="{FF2B5EF4-FFF2-40B4-BE49-F238E27FC236}">
                <a16:creationId xmlns:a16="http://schemas.microsoft.com/office/drawing/2014/main" id="{E3AB40BA-D83E-4DAC-A76E-CA756E76C8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3194" y="3287027"/>
            <a:ext cx="548640" cy="54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2C4D9-267F-BCEC-8FC8-DED36BDC896B}"/>
              </a:ext>
            </a:extLst>
          </p:cNvPr>
          <p:cNvSpPr txBox="1"/>
          <p:nvPr/>
        </p:nvSpPr>
        <p:spPr>
          <a:xfrm>
            <a:off x="852257" y="1054305"/>
            <a:ext cx="832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Facilities and Differentiations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32C31-BDEE-2D8B-3039-0B95A5314DC2}"/>
              </a:ext>
            </a:extLst>
          </p:cNvPr>
          <p:cNvSpPr txBox="1"/>
          <p:nvPr/>
        </p:nvSpPr>
        <p:spPr>
          <a:xfrm>
            <a:off x="1141502" y="2130641"/>
            <a:ext cx="22764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Amenities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/>
                </a:solidFill>
              </a:rPr>
              <a:t>Outdoor Seating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/>
                </a:solidFill>
              </a:rPr>
              <a:t>Family Seating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/>
                </a:solidFill>
              </a:rPr>
              <a:t>Non Veg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/>
                </a:solidFill>
              </a:rPr>
              <a:t>Available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e-Wallets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/>
                </a:solidFill>
              </a:rPr>
              <a:t>Accented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C6602-1C42-E161-5B6F-FADCB1F0AA65}"/>
              </a:ext>
            </a:extLst>
          </p:cNvPr>
          <p:cNvSpPr txBox="1"/>
          <p:nvPr/>
        </p:nvSpPr>
        <p:spPr>
          <a:xfrm>
            <a:off x="3966544" y="2139519"/>
            <a:ext cx="2741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Social media platform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What's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Just 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Food blogs WordPress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Payment mode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Cash BHIM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UPI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G-PAY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Phone Pay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AC179-5873-9EA8-79D3-6D5F078853F7}"/>
              </a:ext>
            </a:extLst>
          </p:cNvPr>
          <p:cNvSpPr txBox="1"/>
          <p:nvPr/>
        </p:nvSpPr>
        <p:spPr>
          <a:xfrm>
            <a:off x="7281834" y="2139519"/>
            <a:ext cx="267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Delivery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Online delivery +Quick service quality</a:t>
            </a:r>
            <a:endParaRPr lang="en-IN" dirty="0">
              <a:solidFill>
                <a:schemeClr val="accent4"/>
              </a:solidFill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Zomato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Swingy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Food panda</a:t>
            </a:r>
          </a:p>
        </p:txBody>
      </p:sp>
    </p:spTree>
    <p:extLst>
      <p:ext uri="{BB962C8B-B14F-4D97-AF65-F5344CB8AC3E}">
        <p14:creationId xmlns:p14="http://schemas.microsoft.com/office/powerpoint/2010/main" val="3304942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D93398F-94AD-42BD-8CA9-9571019A34BA}"/>
              </a:ext>
            </a:extLst>
          </p:cNvPr>
          <p:cNvSpPr/>
          <p:nvPr/>
        </p:nvSpPr>
        <p:spPr>
          <a:xfrm rot="7200000">
            <a:off x="11806363" y="233138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82738F-0168-47D6-B25A-C24187CFEB06}"/>
              </a:ext>
            </a:extLst>
          </p:cNvPr>
          <p:cNvGrpSpPr/>
          <p:nvPr/>
        </p:nvGrpSpPr>
        <p:grpSpPr>
          <a:xfrm>
            <a:off x="5089662" y="2425700"/>
            <a:ext cx="2038076" cy="2038074"/>
            <a:chOff x="4251463" y="1587501"/>
            <a:chExt cx="3714474" cy="37144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BD611F-63DD-4EAD-8A67-CFC3C5A8DECB}"/>
                </a:ext>
              </a:extLst>
            </p:cNvPr>
            <p:cNvGrpSpPr/>
            <p:nvPr/>
          </p:nvGrpSpPr>
          <p:grpSpPr>
            <a:xfrm>
              <a:off x="4251463" y="1587501"/>
              <a:ext cx="3714474" cy="3714472"/>
              <a:chOff x="3716896" y="4792293"/>
              <a:chExt cx="830412" cy="83041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C8B2E07-8B52-4F6C-B521-068642F45601}"/>
                  </a:ext>
                </a:extLst>
              </p:cNvPr>
              <p:cNvSpPr/>
              <p:nvPr/>
            </p:nvSpPr>
            <p:spPr>
              <a:xfrm>
                <a:off x="3803490" y="4878887"/>
                <a:ext cx="657225" cy="6572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8FD714D-04F6-44EB-ADA5-A6326C653E5B}"/>
                  </a:ext>
                </a:extLst>
              </p:cNvPr>
              <p:cNvSpPr/>
              <p:nvPr/>
            </p:nvSpPr>
            <p:spPr>
              <a:xfrm>
                <a:off x="3716896" y="4792293"/>
                <a:ext cx="830412" cy="830412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B46D691-116E-4C03-87FA-E2E061DD6D8C}"/>
                </a:ext>
              </a:extLst>
            </p:cNvPr>
            <p:cNvGrpSpPr/>
            <p:nvPr/>
          </p:nvGrpSpPr>
          <p:grpSpPr>
            <a:xfrm>
              <a:off x="4978400" y="2339838"/>
              <a:ext cx="2235200" cy="2235198"/>
              <a:chOff x="3716896" y="4792293"/>
              <a:chExt cx="830412" cy="83041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533E04B-7604-42A5-ACC7-4F1544BEBEBD}"/>
                  </a:ext>
                </a:extLst>
              </p:cNvPr>
              <p:cNvSpPr/>
              <p:nvPr/>
            </p:nvSpPr>
            <p:spPr>
              <a:xfrm>
                <a:off x="3803490" y="4878887"/>
                <a:ext cx="657225" cy="657225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0EE8B8-C45B-4EF9-804E-DCEEAB4686D2}"/>
                  </a:ext>
                </a:extLst>
              </p:cNvPr>
              <p:cNvSpPr/>
              <p:nvPr/>
            </p:nvSpPr>
            <p:spPr>
              <a:xfrm>
                <a:off x="3716896" y="4792293"/>
                <a:ext cx="830412" cy="830412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0A343073-BCAB-458C-A1CB-1ADB8CF81DD9}"/>
              </a:ext>
            </a:extLst>
          </p:cNvPr>
          <p:cNvSpPr txBox="1">
            <a:spLocks/>
          </p:cNvSpPr>
          <p:nvPr/>
        </p:nvSpPr>
        <p:spPr>
          <a:xfrm>
            <a:off x="1187466" y="398195"/>
            <a:ext cx="4301055" cy="5799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ea typeface="Open Sans" panose="020B0606030504020204" pitchFamily="34" charset="0"/>
                <a:cs typeface="Times New Roman" pitchFamily="18" charset="0"/>
              </a:rPr>
              <a:t>SWOT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EED8B-0D65-E348-BA62-9D28E19FFEB0}"/>
              </a:ext>
            </a:extLst>
          </p:cNvPr>
          <p:cNvSpPr txBox="1"/>
          <p:nvPr/>
        </p:nvSpPr>
        <p:spPr>
          <a:xfrm>
            <a:off x="885218" y="1332090"/>
            <a:ext cx="99805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Strengths:-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The idea behind “</a:t>
            </a:r>
            <a:r>
              <a:rPr lang="en-US" b="1" dirty="0">
                <a:solidFill>
                  <a:schemeClr val="accent4"/>
                </a:solidFill>
              </a:rPr>
              <a:t>SID VADA WALA” </a:t>
            </a:r>
            <a:r>
              <a:rPr lang="en-US" dirty="0">
                <a:solidFill>
                  <a:schemeClr val="accent4"/>
                </a:solidFill>
              </a:rPr>
              <a:t>there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was to make an earthy Indian street food into a saleable fast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Affordable, clean, ethnic fast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Easily accessible and saves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Targets low income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Though the quality approach is global, the local flavors is intact.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Weaknesses/ Problems:-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Conventional Model of hiring a cook &amp; staff.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The handmade patties varied in quality &amp; had a short shelf life &amp; were even pilfered.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Step rises in raw materials costs puts margins under pressure.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Risk of shutting down incase the cook moves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Fund Raising &amp; Real Estate (in Pune)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No investors were ready to put their money.</a:t>
            </a:r>
          </a:p>
        </p:txBody>
      </p:sp>
    </p:spTree>
    <p:extLst>
      <p:ext uri="{BB962C8B-B14F-4D97-AF65-F5344CB8AC3E}">
        <p14:creationId xmlns:p14="http://schemas.microsoft.com/office/powerpoint/2010/main" val="201913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A666168-942B-4548-AAAC-85534CC9E359}"/>
              </a:ext>
            </a:extLst>
          </p:cNvPr>
          <p:cNvGrpSpPr/>
          <p:nvPr/>
        </p:nvGrpSpPr>
        <p:grpSpPr>
          <a:xfrm rot="5400000">
            <a:off x="11531646" y="6213929"/>
            <a:ext cx="469638" cy="626566"/>
            <a:chOff x="9203531" y="5105400"/>
            <a:chExt cx="300038" cy="400295"/>
          </a:xfrm>
          <a:solidFill>
            <a:schemeClr val="bg1"/>
          </a:solidFill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BC1E0A-5AC9-4B34-BA4D-CE600C8A8468}"/>
                </a:ext>
              </a:extLst>
            </p:cNvPr>
            <p:cNvSpPr/>
            <p:nvPr/>
          </p:nvSpPr>
          <p:spPr>
            <a:xfrm>
              <a:off x="9203531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CCF7183-EFD5-4F7F-99D2-32500A858D4A}"/>
                </a:ext>
              </a:extLst>
            </p:cNvPr>
            <p:cNvSpPr/>
            <p:nvPr/>
          </p:nvSpPr>
          <p:spPr>
            <a:xfrm>
              <a:off x="9315450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553F711-D440-4809-8084-3E26C563C242}"/>
                </a:ext>
              </a:extLst>
            </p:cNvPr>
            <p:cNvSpPr/>
            <p:nvPr/>
          </p:nvSpPr>
          <p:spPr>
            <a:xfrm>
              <a:off x="9427369" y="510540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CC82B53-0FDA-42A8-B39D-2A60EF4C6F79}"/>
                </a:ext>
              </a:extLst>
            </p:cNvPr>
            <p:cNvSpPr/>
            <p:nvPr/>
          </p:nvSpPr>
          <p:spPr>
            <a:xfrm>
              <a:off x="9203531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47C23DD-1A03-4BD8-8162-CC92F056C623}"/>
                </a:ext>
              </a:extLst>
            </p:cNvPr>
            <p:cNvSpPr/>
            <p:nvPr/>
          </p:nvSpPr>
          <p:spPr>
            <a:xfrm>
              <a:off x="9315450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C56EF95-C8FE-4D0C-B5F8-BA44E3940992}"/>
                </a:ext>
              </a:extLst>
            </p:cNvPr>
            <p:cNvSpPr/>
            <p:nvPr/>
          </p:nvSpPr>
          <p:spPr>
            <a:xfrm>
              <a:off x="9427369" y="520964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2D7E1A-2BB8-4366-9100-DD5DE29D5316}"/>
                </a:ext>
              </a:extLst>
            </p:cNvPr>
            <p:cNvSpPr/>
            <p:nvPr/>
          </p:nvSpPr>
          <p:spPr>
            <a:xfrm>
              <a:off x="9203531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54641BF-95CC-41B3-AE47-A56A7FEFA459}"/>
                </a:ext>
              </a:extLst>
            </p:cNvPr>
            <p:cNvSpPr/>
            <p:nvPr/>
          </p:nvSpPr>
          <p:spPr>
            <a:xfrm>
              <a:off x="9315450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1D44EE7-4641-4212-B73B-5BDE5ADEF034}"/>
                </a:ext>
              </a:extLst>
            </p:cNvPr>
            <p:cNvSpPr/>
            <p:nvPr/>
          </p:nvSpPr>
          <p:spPr>
            <a:xfrm>
              <a:off x="9427369" y="5319570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46AD50D-B300-4A6D-B7AC-D217C2694A39}"/>
                </a:ext>
              </a:extLst>
            </p:cNvPr>
            <p:cNvSpPr/>
            <p:nvPr/>
          </p:nvSpPr>
          <p:spPr>
            <a:xfrm>
              <a:off x="9315450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998C6FA-1B41-4C2A-8BC3-99626B89E79E}"/>
                </a:ext>
              </a:extLst>
            </p:cNvPr>
            <p:cNvSpPr/>
            <p:nvPr/>
          </p:nvSpPr>
          <p:spPr>
            <a:xfrm>
              <a:off x="9427369" y="5429495"/>
              <a:ext cx="76200" cy="76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D30814A-DEDA-4F05-A94D-869A4B424519}"/>
              </a:ext>
            </a:extLst>
          </p:cNvPr>
          <p:cNvSpPr/>
          <p:nvPr/>
        </p:nvSpPr>
        <p:spPr>
          <a:xfrm rot="7200000">
            <a:off x="310851" y="381663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Isosceles Triangle 222">
            <a:extLst>
              <a:ext uri="{FF2B5EF4-FFF2-40B4-BE49-F238E27FC236}">
                <a16:creationId xmlns:a16="http://schemas.microsoft.com/office/drawing/2014/main" id="{CDDCB087-A1FD-4E3C-B598-4A7618EED5CE}"/>
              </a:ext>
            </a:extLst>
          </p:cNvPr>
          <p:cNvSpPr/>
          <p:nvPr/>
        </p:nvSpPr>
        <p:spPr>
          <a:xfrm>
            <a:off x="5737281" y="6313997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Isosceles Triangle 223">
            <a:extLst>
              <a:ext uri="{FF2B5EF4-FFF2-40B4-BE49-F238E27FC236}">
                <a16:creationId xmlns:a16="http://schemas.microsoft.com/office/drawing/2014/main" id="{1EC0C51C-77F0-42DF-937A-6BFF26AF68F6}"/>
              </a:ext>
            </a:extLst>
          </p:cNvPr>
          <p:cNvSpPr/>
          <p:nvPr/>
        </p:nvSpPr>
        <p:spPr>
          <a:xfrm rot="18000000">
            <a:off x="11409022" y="143380"/>
            <a:ext cx="298671" cy="25747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Graphic 236" descr="Smart Phone">
            <a:extLst>
              <a:ext uri="{FF2B5EF4-FFF2-40B4-BE49-F238E27FC236}">
                <a16:creationId xmlns:a16="http://schemas.microsoft.com/office/drawing/2014/main" id="{E3AB40BA-D83E-4DAC-A76E-CA756E76C8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3194" y="3287027"/>
            <a:ext cx="548640" cy="548640"/>
          </a:xfrm>
          <a:prstGeom prst="rect">
            <a:avLst/>
          </a:prstGeom>
        </p:spPr>
      </p:pic>
      <p:pic>
        <p:nvPicPr>
          <p:cNvPr id="239" name="Graphic 238" descr="Video camera">
            <a:extLst>
              <a:ext uri="{FF2B5EF4-FFF2-40B4-BE49-F238E27FC236}">
                <a16:creationId xmlns:a16="http://schemas.microsoft.com/office/drawing/2014/main" id="{65674EEA-0C4F-43FB-9168-52146581F8D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6645" y="4993445"/>
            <a:ext cx="548640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58B38-CD23-2A32-5563-F10ACE010A50}"/>
              </a:ext>
            </a:extLst>
          </p:cNvPr>
          <p:cNvSpPr txBox="1"/>
          <p:nvPr/>
        </p:nvSpPr>
        <p:spPr>
          <a:xfrm>
            <a:off x="936155" y="1043670"/>
            <a:ext cx="892769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Opportunities/Solution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Varied Marketing Techniques -USP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Promotional Techniques- Word of Mouth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 Strategy to have locations in high streets &amp; main market places Brand expansion.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Variety of flavor's and Recommended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Threats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Competition from foreign brands like McDonalds, Burger 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Lack of innovative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Struggle to establish the brand name and to be popular globally.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Withstanding market expectations.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11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78D89C-6DD5-41F1-805A-0D58B033BEBE}"/>
              </a:ext>
            </a:extLst>
          </p:cNvPr>
          <p:cNvSpPr/>
          <p:nvPr/>
        </p:nvSpPr>
        <p:spPr>
          <a:xfrm>
            <a:off x="3445848" y="0"/>
            <a:ext cx="8066502" cy="6858000"/>
          </a:xfrm>
          <a:custGeom>
            <a:avLst/>
            <a:gdLst>
              <a:gd name="connsiteX0" fmla="*/ 1910131 w 8066502"/>
              <a:gd name="connsiteY0" fmla="*/ 0 h 6858000"/>
              <a:gd name="connsiteX1" fmla="*/ 6156371 w 8066502"/>
              <a:gd name="connsiteY1" fmla="*/ 0 h 6858000"/>
              <a:gd name="connsiteX2" fmla="*/ 6288280 w 8066502"/>
              <a:gd name="connsiteY2" fmla="*/ 84565 h 6858000"/>
              <a:gd name="connsiteX3" fmla="*/ 8066502 w 8066502"/>
              <a:gd name="connsiteY3" fmla="*/ 3429000 h 6858000"/>
              <a:gd name="connsiteX4" fmla="*/ 6288280 w 8066502"/>
              <a:gd name="connsiteY4" fmla="*/ 6773435 h 6858000"/>
              <a:gd name="connsiteX5" fmla="*/ 6156372 w 8066502"/>
              <a:gd name="connsiteY5" fmla="*/ 6858000 h 6858000"/>
              <a:gd name="connsiteX6" fmla="*/ 1910131 w 8066502"/>
              <a:gd name="connsiteY6" fmla="*/ 6858000 h 6858000"/>
              <a:gd name="connsiteX7" fmla="*/ 1778222 w 8066502"/>
              <a:gd name="connsiteY7" fmla="*/ 6773435 h 6858000"/>
              <a:gd name="connsiteX8" fmla="*/ 0 w 8066502"/>
              <a:gd name="connsiteY8" fmla="*/ 3429000 h 6858000"/>
              <a:gd name="connsiteX9" fmla="*/ 1778222 w 8066502"/>
              <a:gd name="connsiteY9" fmla="*/ 845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66502" h="6858000">
                <a:moveTo>
                  <a:pt x="1910131" y="0"/>
                </a:moveTo>
                <a:lnTo>
                  <a:pt x="6156371" y="0"/>
                </a:lnTo>
                <a:lnTo>
                  <a:pt x="6288280" y="84565"/>
                </a:lnTo>
                <a:cubicBezTo>
                  <a:pt x="7361132" y="809369"/>
                  <a:pt x="8066502" y="2036811"/>
                  <a:pt x="8066502" y="3429000"/>
                </a:cubicBezTo>
                <a:cubicBezTo>
                  <a:pt x="8066502" y="4821190"/>
                  <a:pt x="7361132" y="6048631"/>
                  <a:pt x="6288280" y="6773435"/>
                </a:cubicBezTo>
                <a:lnTo>
                  <a:pt x="6156372" y="6858000"/>
                </a:lnTo>
                <a:lnTo>
                  <a:pt x="1910131" y="6858000"/>
                </a:lnTo>
                <a:lnTo>
                  <a:pt x="1778222" y="6773435"/>
                </a:lnTo>
                <a:cubicBezTo>
                  <a:pt x="705371" y="6048631"/>
                  <a:pt x="0" y="4821190"/>
                  <a:pt x="0" y="3429000"/>
                </a:cubicBezTo>
                <a:cubicBezTo>
                  <a:pt x="0" y="2036811"/>
                  <a:pt x="705371" y="809369"/>
                  <a:pt x="1778222" y="84565"/>
                </a:cubicBezTo>
                <a:close/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908C4D-119A-44A7-B9D7-24A64AF347C9}"/>
              </a:ext>
            </a:extLst>
          </p:cNvPr>
          <p:cNvGrpSpPr/>
          <p:nvPr/>
        </p:nvGrpSpPr>
        <p:grpSpPr>
          <a:xfrm>
            <a:off x="10027709" y="2489200"/>
            <a:ext cx="1879600" cy="1879600"/>
            <a:chOff x="3716896" y="4792293"/>
            <a:chExt cx="830412" cy="8304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F88789-38F1-4569-95CD-575A3E4E15AB}"/>
                </a:ext>
              </a:extLst>
            </p:cNvPr>
            <p:cNvSpPr/>
            <p:nvPr/>
          </p:nvSpPr>
          <p:spPr>
            <a:xfrm>
              <a:off x="3803490" y="4878887"/>
              <a:ext cx="657225" cy="657225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6593F8-43AB-4587-A068-3A95668987ED}"/>
                </a:ext>
              </a:extLst>
            </p:cNvPr>
            <p:cNvSpPr/>
            <p:nvPr/>
          </p:nvSpPr>
          <p:spPr>
            <a:xfrm>
              <a:off x="3716896" y="4792293"/>
              <a:ext cx="830412" cy="8304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F78EEA5-9CC6-46CB-8B42-F36BCD4B6FC4}"/>
              </a:ext>
            </a:extLst>
          </p:cNvPr>
          <p:cNvSpPr/>
          <p:nvPr/>
        </p:nvSpPr>
        <p:spPr>
          <a:xfrm rot="18000000">
            <a:off x="5028472" y="1294202"/>
            <a:ext cx="298671" cy="25747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7A3F7D-C5F7-4E19-B5BD-43D6705DC3CE}"/>
              </a:ext>
            </a:extLst>
          </p:cNvPr>
          <p:cNvSpPr/>
          <p:nvPr/>
        </p:nvSpPr>
        <p:spPr>
          <a:xfrm rot="7200000">
            <a:off x="5819897" y="5212521"/>
            <a:ext cx="273265" cy="2355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09230E3-5C08-40D9-8BF4-1EE3EA0D8892}"/>
              </a:ext>
            </a:extLst>
          </p:cNvPr>
          <p:cNvSpPr/>
          <p:nvPr/>
        </p:nvSpPr>
        <p:spPr>
          <a:xfrm>
            <a:off x="9313800" y="2125873"/>
            <a:ext cx="298671" cy="25747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358C2-595B-4ED7-7B04-77FA2671D0F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1" r="1493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FC01B0-E82D-49F6-B138-041E951B4FC2}"/>
              </a:ext>
            </a:extLst>
          </p:cNvPr>
          <p:cNvSpPr/>
          <p:nvPr/>
        </p:nvSpPr>
        <p:spPr>
          <a:xfrm>
            <a:off x="3576804" y="0"/>
            <a:ext cx="7649404" cy="6858000"/>
          </a:xfrm>
          <a:custGeom>
            <a:avLst/>
            <a:gdLst>
              <a:gd name="connsiteX0" fmla="*/ 2130329 w 7649404"/>
              <a:gd name="connsiteY0" fmla="*/ 0 h 6858000"/>
              <a:gd name="connsiteX1" fmla="*/ 5519075 w 7649404"/>
              <a:gd name="connsiteY1" fmla="*/ 0 h 6858000"/>
              <a:gd name="connsiteX2" fmla="*/ 5647782 w 7649404"/>
              <a:gd name="connsiteY2" fmla="*/ 65920 h 6858000"/>
              <a:gd name="connsiteX3" fmla="*/ 7649404 w 7649404"/>
              <a:gd name="connsiteY3" fmla="*/ 3429001 h 6858000"/>
              <a:gd name="connsiteX4" fmla="*/ 5647782 w 7649404"/>
              <a:gd name="connsiteY4" fmla="*/ 6792082 h 6858000"/>
              <a:gd name="connsiteX5" fmla="*/ 5519079 w 7649404"/>
              <a:gd name="connsiteY5" fmla="*/ 6858000 h 6858000"/>
              <a:gd name="connsiteX6" fmla="*/ 2130325 w 7649404"/>
              <a:gd name="connsiteY6" fmla="*/ 6858000 h 6858000"/>
              <a:gd name="connsiteX7" fmla="*/ 2001622 w 7649404"/>
              <a:gd name="connsiteY7" fmla="*/ 6792082 h 6858000"/>
              <a:gd name="connsiteX8" fmla="*/ 0 w 7649404"/>
              <a:gd name="connsiteY8" fmla="*/ 3429001 h 6858000"/>
              <a:gd name="connsiteX9" fmla="*/ 2001622 w 7649404"/>
              <a:gd name="connsiteY9" fmla="*/ 659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49404" h="6858000">
                <a:moveTo>
                  <a:pt x="2130329" y="0"/>
                </a:moveTo>
                <a:lnTo>
                  <a:pt x="5519075" y="0"/>
                </a:lnTo>
                <a:lnTo>
                  <a:pt x="5647782" y="65920"/>
                </a:lnTo>
                <a:cubicBezTo>
                  <a:pt x="6840038" y="713592"/>
                  <a:pt x="7649404" y="1976778"/>
                  <a:pt x="7649404" y="3429001"/>
                </a:cubicBezTo>
                <a:cubicBezTo>
                  <a:pt x="7649404" y="4881225"/>
                  <a:pt x="6840038" y="6144410"/>
                  <a:pt x="5647782" y="6792082"/>
                </a:cubicBezTo>
                <a:lnTo>
                  <a:pt x="5519079" y="6858000"/>
                </a:lnTo>
                <a:lnTo>
                  <a:pt x="2130325" y="6858000"/>
                </a:lnTo>
                <a:lnTo>
                  <a:pt x="2001622" y="6792082"/>
                </a:lnTo>
                <a:cubicBezTo>
                  <a:pt x="809366" y="6144410"/>
                  <a:pt x="0" y="4881225"/>
                  <a:pt x="0" y="3429001"/>
                </a:cubicBezTo>
                <a:cubicBezTo>
                  <a:pt x="0" y="1976778"/>
                  <a:pt x="809366" y="713592"/>
                  <a:pt x="2001622" y="6592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70DF37-74EE-44C3-9E99-681064E8FC00}"/>
              </a:ext>
            </a:extLst>
          </p:cNvPr>
          <p:cNvSpPr txBox="1"/>
          <p:nvPr/>
        </p:nvSpPr>
        <p:spPr>
          <a:xfrm>
            <a:off x="3445848" y="2530523"/>
            <a:ext cx="7238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9949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84-creative-agency-2">
  <a:themeElements>
    <a:clrScheme name="Slidehelper - 1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E23A59"/>
      </a:accent1>
      <a:accent2>
        <a:srgbClr val="44ADAD"/>
      </a:accent2>
      <a:accent3>
        <a:srgbClr val="3E506B"/>
      </a:accent3>
      <a:accent4>
        <a:srgbClr val="FCC82B"/>
      </a:accent4>
      <a:accent5>
        <a:srgbClr val="0F5E8C"/>
      </a:accent5>
      <a:accent6>
        <a:srgbClr val="EFECCA"/>
      </a:accent6>
      <a:hlink>
        <a:srgbClr val="E23A59"/>
      </a:hlink>
      <a:folHlink>
        <a:srgbClr val="44ADA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592</Words>
  <Application>Microsoft Office PowerPoint</Application>
  <PresentationFormat>Widescreen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Narkisim</vt:lpstr>
      <vt:lpstr>Open Sans</vt:lpstr>
      <vt:lpstr>Open Sans SemiBold</vt:lpstr>
      <vt:lpstr>Stencil</vt:lpstr>
      <vt:lpstr>Times New Roman</vt:lpstr>
      <vt:lpstr>Wingdings</vt:lpstr>
      <vt:lpstr>30184-creative-agency-2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30184-creative-agency-2</dc:title>
  <dc:creator>Siddik Bagwan</dc:creator>
  <cp:lastModifiedBy>siddik bagwan</cp:lastModifiedBy>
  <cp:revision>44</cp:revision>
  <dcterms:created xsi:type="dcterms:W3CDTF">2021-02-28T07:44:47Z</dcterms:created>
  <dcterms:modified xsi:type="dcterms:W3CDTF">2023-08-20T16:41:34Z</dcterms:modified>
</cp:coreProperties>
</file>