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145945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847C2-F0A7-4D37-BAAB-209951F0CD06}"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52039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84505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2172222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877246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378318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321807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1102476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257663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256887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847C2-F0A7-4D37-BAAB-209951F0CD06}"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185820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847C2-F0A7-4D37-BAAB-209951F0CD06}"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82210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847C2-F0A7-4D37-BAAB-209951F0CD06}"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65834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847C2-F0A7-4D37-BAAB-209951F0CD06}" type="datetimeFigureOut">
              <a:rPr lang="en-IN" smtClean="0"/>
              <a:t>09-03-2024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366865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847C2-F0A7-4D37-BAAB-209951F0CD06}" type="datetimeFigureOut">
              <a:rPr lang="en-IN" smtClean="0"/>
              <a:t>09-03-2024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301408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847C2-F0A7-4D37-BAAB-209951F0CD06}"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356065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847C2-F0A7-4D37-BAAB-209951F0CD06}"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EB9F70-C1E3-4EC9-84A6-60C891A4E857}" type="slidenum">
              <a:rPr lang="en-IN" smtClean="0"/>
              <a:t>‹#›</a:t>
            </a:fld>
            <a:endParaRPr lang="en-IN"/>
          </a:p>
        </p:txBody>
      </p:sp>
    </p:spTree>
    <p:extLst>
      <p:ext uri="{BB962C8B-B14F-4D97-AF65-F5344CB8AC3E}">
        <p14:creationId xmlns:p14="http://schemas.microsoft.com/office/powerpoint/2010/main" val="424272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A847C2-F0A7-4D37-BAAB-209951F0CD06}" type="datetimeFigureOut">
              <a:rPr lang="en-IN" smtClean="0"/>
              <a:t>09-03-2024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EB9F70-C1E3-4EC9-84A6-60C891A4E857}" type="slidenum">
              <a:rPr lang="en-IN" smtClean="0"/>
              <a:t>‹#›</a:t>
            </a:fld>
            <a:endParaRPr lang="en-IN"/>
          </a:p>
        </p:txBody>
      </p:sp>
    </p:spTree>
    <p:extLst>
      <p:ext uri="{BB962C8B-B14F-4D97-AF65-F5344CB8AC3E}">
        <p14:creationId xmlns:p14="http://schemas.microsoft.com/office/powerpoint/2010/main" val="5324530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96C9-C290-BDCF-3016-5D3C01FD0B5A}"/>
              </a:ext>
            </a:extLst>
          </p:cNvPr>
          <p:cNvSpPr>
            <a:spLocks noGrp="1"/>
          </p:cNvSpPr>
          <p:nvPr>
            <p:ph type="ctrTitle"/>
          </p:nvPr>
        </p:nvSpPr>
        <p:spPr/>
        <p:txBody>
          <a:bodyPr>
            <a:normAutofit fontScale="90000"/>
          </a:bodyPr>
          <a:lstStyle/>
          <a:p>
            <a:r>
              <a:rPr lang="en-US" dirty="0"/>
              <a:t>Data Analytics</a:t>
            </a:r>
            <a:br>
              <a:rPr lang="en-US" dirty="0"/>
            </a:br>
            <a:r>
              <a:rPr lang="en-US" dirty="0"/>
              <a:t> Report on Adventure Works</a:t>
            </a:r>
            <a:endParaRPr lang="en-IN" dirty="0"/>
          </a:p>
        </p:txBody>
      </p:sp>
      <p:sp>
        <p:nvSpPr>
          <p:cNvPr id="3" name="Subtitle 2">
            <a:extLst>
              <a:ext uri="{FF2B5EF4-FFF2-40B4-BE49-F238E27FC236}">
                <a16:creationId xmlns:a16="http://schemas.microsoft.com/office/drawing/2014/main" id="{8C97801C-927C-F126-A7E2-AD9800E15326}"/>
              </a:ext>
            </a:extLst>
          </p:cNvPr>
          <p:cNvSpPr>
            <a:spLocks noGrp="1"/>
          </p:cNvSpPr>
          <p:nvPr>
            <p:ph type="subTitle" idx="1"/>
          </p:nvPr>
        </p:nvSpPr>
        <p:spPr>
          <a:xfrm>
            <a:off x="4515378" y="4320731"/>
            <a:ext cx="6987645" cy="1388534"/>
          </a:xfrm>
        </p:spPr>
        <p:txBody>
          <a:bodyPr/>
          <a:lstStyle/>
          <a:p>
            <a:r>
              <a:rPr lang="en-US" dirty="0"/>
              <a:t>Presented by Group – VI</a:t>
            </a:r>
            <a:endParaRPr lang="en-IN" dirty="0"/>
          </a:p>
        </p:txBody>
      </p:sp>
    </p:spTree>
    <p:extLst>
      <p:ext uri="{BB962C8B-B14F-4D97-AF65-F5344CB8AC3E}">
        <p14:creationId xmlns:p14="http://schemas.microsoft.com/office/powerpoint/2010/main" val="307444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D404-F74A-9DCC-3BA4-F8C7B6F311E7}"/>
              </a:ext>
            </a:extLst>
          </p:cNvPr>
          <p:cNvSpPr>
            <a:spLocks noGrp="1"/>
          </p:cNvSpPr>
          <p:nvPr>
            <p:ph type="title"/>
          </p:nvPr>
        </p:nvSpPr>
        <p:spPr/>
        <p:txBody>
          <a:bodyPr>
            <a:normAutofit/>
          </a:bodyPr>
          <a:lstStyle/>
          <a:p>
            <a:r>
              <a:rPr lang="en-US" sz="3200" dirty="0"/>
              <a:t>Conclusion</a:t>
            </a:r>
            <a:endParaRPr lang="en-IN" sz="3200" dirty="0"/>
          </a:p>
        </p:txBody>
      </p:sp>
      <p:sp>
        <p:nvSpPr>
          <p:cNvPr id="5" name="TextBox 4">
            <a:extLst>
              <a:ext uri="{FF2B5EF4-FFF2-40B4-BE49-F238E27FC236}">
                <a16:creationId xmlns:a16="http://schemas.microsoft.com/office/drawing/2014/main" id="{10C45FAE-F7EE-8599-CE5A-6EA4D36C95BD}"/>
              </a:ext>
            </a:extLst>
          </p:cNvPr>
          <p:cNvSpPr txBox="1"/>
          <p:nvPr/>
        </p:nvSpPr>
        <p:spPr>
          <a:xfrm>
            <a:off x="1744686" y="2802194"/>
            <a:ext cx="9497962" cy="2308324"/>
          </a:xfrm>
          <a:prstGeom prst="rect">
            <a:avLst/>
          </a:prstGeom>
          <a:noFill/>
        </p:spPr>
        <p:txBody>
          <a:bodyPr wrap="square" rtlCol="0">
            <a:spAutoFit/>
          </a:bodyPr>
          <a:lstStyle/>
          <a:p>
            <a:pPr>
              <a:buClr>
                <a:srgbClr val="00B0F0"/>
              </a:buClr>
            </a:pPr>
            <a:r>
              <a:rPr lang="en-US" sz="2400" b="0" i="0" dirty="0">
                <a:solidFill>
                  <a:srgbClr val="242424"/>
                </a:solidFill>
                <a:effectLst/>
                <a:latin typeface="source-serif-pro"/>
              </a:rPr>
              <a:t>In conclusion, the end-to-end journey of working on this project has been immensely gratifying. Witnessing the entire process unfold, from the project’s inception to its completion, has offered a distinct perspective on both the visuals and the underlying data. The satisfaction derived from this experience fuels our enthusiasm to undertake more such projects, delving into increasingly complex datasets in the future.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762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EE37-3ED9-446F-84AB-2AE58F4B52CD}"/>
              </a:ext>
            </a:extLst>
          </p:cNvPr>
          <p:cNvSpPr>
            <a:spLocks noGrp="1"/>
          </p:cNvSpPr>
          <p:nvPr>
            <p:ph type="title"/>
          </p:nvPr>
        </p:nvSpPr>
        <p:spPr>
          <a:xfrm>
            <a:off x="1553137" y="2552700"/>
            <a:ext cx="10018713" cy="1752599"/>
          </a:xfrm>
        </p:spPr>
        <p:txBody>
          <a:bodyPr>
            <a:normAutofit/>
          </a:bodyPr>
          <a:lstStyle/>
          <a:p>
            <a:r>
              <a:rPr lang="en-IN" sz="6600" dirty="0"/>
              <a:t>Thank You</a:t>
            </a:r>
          </a:p>
        </p:txBody>
      </p:sp>
    </p:spTree>
    <p:extLst>
      <p:ext uri="{BB962C8B-B14F-4D97-AF65-F5344CB8AC3E}">
        <p14:creationId xmlns:p14="http://schemas.microsoft.com/office/powerpoint/2010/main" val="241928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0141-C482-793A-9ABE-86A99C28DF1C}"/>
              </a:ext>
            </a:extLst>
          </p:cNvPr>
          <p:cNvSpPr>
            <a:spLocks noGrp="1"/>
          </p:cNvSpPr>
          <p:nvPr>
            <p:ph type="title"/>
          </p:nvPr>
        </p:nvSpPr>
        <p:spPr>
          <a:xfrm>
            <a:off x="1258169" y="823451"/>
            <a:ext cx="10018713" cy="1752599"/>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4355533-A9A6-381F-721D-D83295FB39F3}"/>
              </a:ext>
            </a:extLst>
          </p:cNvPr>
          <p:cNvSpPr>
            <a:spLocks noGrp="1"/>
          </p:cNvSpPr>
          <p:nvPr>
            <p:ph idx="1"/>
          </p:nvPr>
        </p:nvSpPr>
        <p:spPr>
          <a:xfrm>
            <a:off x="1484311" y="2273709"/>
            <a:ext cx="10018713" cy="3124201"/>
          </a:xfrm>
        </p:spPr>
        <p:txBody>
          <a:bodyPr/>
          <a:lstStyle/>
          <a:p>
            <a:r>
              <a:rPr lang="en-US" dirty="0"/>
              <a:t>Adventure Works is a company which deals in sports gear and fitness accessories .It specializes in the sale of sports bikes , clothing and accessories related to it.</a:t>
            </a:r>
          </a:p>
          <a:p>
            <a:r>
              <a:rPr lang="en-US" dirty="0"/>
              <a:t>In this report, we shall dive deep into the necessary performance metrics and key details which are relevant to understand this comprehensive BI report and relay that information unto our audience.</a:t>
            </a:r>
            <a:endParaRPr lang="en-IN" dirty="0"/>
          </a:p>
        </p:txBody>
      </p:sp>
    </p:spTree>
    <p:extLst>
      <p:ext uri="{BB962C8B-B14F-4D97-AF65-F5344CB8AC3E}">
        <p14:creationId xmlns:p14="http://schemas.microsoft.com/office/powerpoint/2010/main" val="117108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94DE-B8AF-6FA2-00D4-1259F5982C48}"/>
              </a:ext>
            </a:extLst>
          </p:cNvPr>
          <p:cNvSpPr>
            <a:spLocks noGrp="1"/>
          </p:cNvSpPr>
          <p:nvPr>
            <p:ph type="title"/>
          </p:nvPr>
        </p:nvSpPr>
        <p:spPr>
          <a:xfrm>
            <a:off x="1405651" y="363792"/>
            <a:ext cx="10018713" cy="1752599"/>
          </a:xfrm>
        </p:spPr>
        <p:txBody>
          <a:bodyPr/>
          <a:lstStyle/>
          <a:p>
            <a:r>
              <a:rPr lang="en-US" dirty="0"/>
              <a:t>Business Questions</a:t>
            </a:r>
            <a:endParaRPr lang="en-IN" dirty="0"/>
          </a:p>
        </p:txBody>
      </p:sp>
      <p:sp>
        <p:nvSpPr>
          <p:cNvPr id="3" name="Content Placeholder 2">
            <a:extLst>
              <a:ext uri="{FF2B5EF4-FFF2-40B4-BE49-F238E27FC236}">
                <a16:creationId xmlns:a16="http://schemas.microsoft.com/office/drawing/2014/main" id="{7208EB0E-559C-77E2-D8C4-E9F75D139163}"/>
              </a:ext>
            </a:extLst>
          </p:cNvPr>
          <p:cNvSpPr>
            <a:spLocks noGrp="1"/>
          </p:cNvSpPr>
          <p:nvPr>
            <p:ph idx="1"/>
          </p:nvPr>
        </p:nvSpPr>
        <p:spPr>
          <a:xfrm>
            <a:off x="1671123" y="2492479"/>
            <a:ext cx="10018713" cy="414921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Who are the top </a:t>
            </a:r>
            <a:r>
              <a:rPr lang="en-US" sz="1800" b="1" dirty="0">
                <a:latin typeface="Calibri" panose="020F0502020204030204" pitchFamily="34" charset="0"/>
                <a:ea typeface="Calibri" panose="020F0502020204030204" pitchFamily="34" charset="0"/>
                <a:cs typeface="Calibri" panose="020F0502020204030204" pitchFamily="34" charset="0"/>
              </a:rPr>
              <a:t>5</a:t>
            </a:r>
            <a:r>
              <a:rPr lang="en-US" dirty="0">
                <a:latin typeface="Calibri" panose="020F0502020204030204" pitchFamily="34" charset="0"/>
                <a:ea typeface="Calibri" panose="020F0502020204030204" pitchFamily="34" charset="0"/>
                <a:cs typeface="Calibri" panose="020F0502020204030204" pitchFamily="34" charset="0"/>
              </a:rPr>
              <a:t> customers with the highest sales ?</a:t>
            </a:r>
          </a:p>
          <a:p>
            <a:r>
              <a:rPr lang="en-US" dirty="0">
                <a:latin typeface="Calibri" panose="020F0502020204030204" pitchFamily="34" charset="0"/>
                <a:ea typeface="Calibri" panose="020F0502020204030204" pitchFamily="34" charset="0"/>
                <a:cs typeface="Calibri" panose="020F0502020204030204" pitchFamily="34" charset="0"/>
              </a:rPr>
              <a:t>Which are the top countries were most of the sales took place ?</a:t>
            </a:r>
          </a:p>
          <a:p>
            <a:r>
              <a:rPr lang="en-US" dirty="0">
                <a:latin typeface="Calibri" panose="020F0502020204030204" pitchFamily="34" charset="0"/>
                <a:ea typeface="Calibri" panose="020F0502020204030204" pitchFamily="34" charset="0"/>
                <a:cs typeface="Calibri" panose="020F0502020204030204" pitchFamily="34" charset="0"/>
              </a:rPr>
              <a:t>Which are the top </a:t>
            </a:r>
            <a:r>
              <a:rPr lang="en-US" sz="1800" b="1" dirty="0">
                <a:latin typeface="Calibri" panose="020F0502020204030204" pitchFamily="34" charset="0"/>
                <a:ea typeface="Calibri" panose="020F0502020204030204" pitchFamily="34" charset="0"/>
                <a:cs typeface="Calibri" panose="020F0502020204030204" pitchFamily="34" charset="0"/>
              </a:rPr>
              <a:t>5</a:t>
            </a:r>
            <a:r>
              <a:rPr lang="en-US" dirty="0">
                <a:latin typeface="Calibri" panose="020F0502020204030204" pitchFamily="34" charset="0"/>
                <a:ea typeface="Calibri" panose="020F0502020204030204" pitchFamily="34" charset="0"/>
                <a:cs typeface="Calibri" panose="020F0502020204030204" pitchFamily="34" charset="0"/>
              </a:rPr>
              <a:t> products with respect to sales ?</a:t>
            </a:r>
          </a:p>
          <a:p>
            <a:r>
              <a:rPr lang="en-US" dirty="0">
                <a:latin typeface="Calibri" panose="020F0502020204030204" pitchFamily="34" charset="0"/>
                <a:ea typeface="Calibri" panose="020F0502020204030204" pitchFamily="34" charset="0"/>
                <a:cs typeface="Calibri" panose="020F0502020204030204" pitchFamily="34" charset="0"/>
              </a:rPr>
              <a:t>What do we know about the monthly profits?</a:t>
            </a:r>
          </a:p>
          <a:p>
            <a:r>
              <a:rPr lang="en-US" dirty="0">
                <a:latin typeface="Calibri" panose="020F0502020204030204" pitchFamily="34" charset="0"/>
                <a:ea typeface="Calibri" panose="020F0502020204030204" pitchFamily="34" charset="0"/>
                <a:cs typeface="Calibri" panose="020F0502020204030204" pitchFamily="34" charset="0"/>
              </a:rPr>
              <a:t>What do we know about the yearly profit and sales?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402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3427-21CD-1B86-564B-DA74860C395F}"/>
              </a:ext>
            </a:extLst>
          </p:cNvPr>
          <p:cNvSpPr>
            <a:spLocks noGrp="1"/>
          </p:cNvSpPr>
          <p:nvPr>
            <p:ph type="title"/>
          </p:nvPr>
        </p:nvSpPr>
        <p:spPr/>
        <p:txBody>
          <a:bodyPr>
            <a:normAutofit/>
          </a:bodyPr>
          <a:lstStyle/>
          <a:p>
            <a:r>
              <a:rPr lang="en-US" sz="2800" dirty="0">
                <a:ea typeface="Calibri" panose="020F0502020204030204" pitchFamily="34" charset="0"/>
                <a:cs typeface="Calibri" panose="020F0502020204030204" pitchFamily="34" charset="0"/>
              </a:rPr>
              <a:t>Who are the top</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5</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a:ea typeface="Calibri" panose="020F0502020204030204" pitchFamily="34" charset="0"/>
                <a:cs typeface="Calibri" panose="020F0502020204030204" pitchFamily="34" charset="0"/>
              </a:rPr>
              <a:t>customers with the highest sales and profit ?</a:t>
            </a:r>
            <a:endParaRPr lang="en-IN" sz="2800" dirty="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A3F4BBC8-38F8-A33D-4A61-E897E6B8A7FC}"/>
              </a:ext>
            </a:extLst>
          </p:cNvPr>
          <p:cNvSpPr txBox="1"/>
          <p:nvPr/>
        </p:nvSpPr>
        <p:spPr>
          <a:xfrm>
            <a:off x="6406228" y="2318793"/>
            <a:ext cx="2262671" cy="461665"/>
          </a:xfrm>
          <a:prstGeom prst="rect">
            <a:avLst/>
          </a:prstGeom>
          <a:noFill/>
        </p:spPr>
        <p:txBody>
          <a:bodyPr wrap="none" rtlCol="0">
            <a:spAutoFit/>
          </a:bodyPr>
          <a:lstStyle/>
          <a:p>
            <a:r>
              <a:rPr lang="en-US" sz="2400" dirty="0"/>
              <a:t>Our SQL output</a:t>
            </a:r>
            <a:r>
              <a:rPr lang="en-US" dirty="0"/>
              <a:t>:</a:t>
            </a:r>
            <a:endParaRPr lang="en-IN" dirty="0"/>
          </a:p>
        </p:txBody>
      </p:sp>
      <p:sp>
        <p:nvSpPr>
          <p:cNvPr id="13" name="TextBox 12">
            <a:extLst>
              <a:ext uri="{FF2B5EF4-FFF2-40B4-BE49-F238E27FC236}">
                <a16:creationId xmlns:a16="http://schemas.microsoft.com/office/drawing/2014/main" id="{2A19BBAB-E88A-5A15-393E-B5546095AFA1}"/>
              </a:ext>
            </a:extLst>
          </p:cNvPr>
          <p:cNvSpPr txBox="1"/>
          <p:nvPr/>
        </p:nvSpPr>
        <p:spPr>
          <a:xfrm>
            <a:off x="1974011" y="2353433"/>
            <a:ext cx="1832553" cy="461665"/>
          </a:xfrm>
          <a:prstGeom prst="rect">
            <a:avLst/>
          </a:prstGeom>
          <a:noFill/>
        </p:spPr>
        <p:txBody>
          <a:bodyPr wrap="none" rtlCol="0">
            <a:spAutoFit/>
          </a:bodyPr>
          <a:lstStyle/>
          <a:p>
            <a:r>
              <a:rPr lang="en-US" sz="2400" dirty="0"/>
              <a:t>Our BI visual</a:t>
            </a:r>
            <a:r>
              <a:rPr lang="en-US" dirty="0"/>
              <a:t>:</a:t>
            </a:r>
            <a:endParaRPr lang="en-IN" dirty="0"/>
          </a:p>
        </p:txBody>
      </p:sp>
      <p:pic>
        <p:nvPicPr>
          <p:cNvPr id="15" name="Picture 14">
            <a:extLst>
              <a:ext uri="{FF2B5EF4-FFF2-40B4-BE49-F238E27FC236}">
                <a16:creationId xmlns:a16="http://schemas.microsoft.com/office/drawing/2014/main" id="{371E0BB0-7FB1-1517-239F-ADAD31F13605}"/>
              </a:ext>
            </a:extLst>
          </p:cNvPr>
          <p:cNvPicPr>
            <a:picLocks noChangeAspect="1"/>
          </p:cNvPicPr>
          <p:nvPr/>
        </p:nvPicPr>
        <p:blipFill>
          <a:blip r:embed="rId2"/>
          <a:stretch>
            <a:fillRect/>
          </a:stretch>
        </p:blipFill>
        <p:spPr>
          <a:xfrm>
            <a:off x="7057857" y="2941848"/>
            <a:ext cx="3594910" cy="1647205"/>
          </a:xfrm>
          <a:prstGeom prst="rect">
            <a:avLst/>
          </a:prstGeom>
        </p:spPr>
      </p:pic>
      <p:pic>
        <p:nvPicPr>
          <p:cNvPr id="19" name="Picture 18">
            <a:extLst>
              <a:ext uri="{FF2B5EF4-FFF2-40B4-BE49-F238E27FC236}">
                <a16:creationId xmlns:a16="http://schemas.microsoft.com/office/drawing/2014/main" id="{0BEDAB7B-219A-46E4-EA5C-453FFF230375}"/>
              </a:ext>
            </a:extLst>
          </p:cNvPr>
          <p:cNvPicPr>
            <a:picLocks noChangeAspect="1"/>
          </p:cNvPicPr>
          <p:nvPr/>
        </p:nvPicPr>
        <p:blipFill>
          <a:blip r:embed="rId3"/>
          <a:stretch>
            <a:fillRect/>
          </a:stretch>
        </p:blipFill>
        <p:spPr>
          <a:xfrm>
            <a:off x="2187634" y="2941848"/>
            <a:ext cx="3908366" cy="1647205"/>
          </a:xfrm>
          <a:prstGeom prst="rect">
            <a:avLst/>
          </a:prstGeom>
        </p:spPr>
      </p:pic>
    </p:spTree>
    <p:extLst>
      <p:ext uri="{BB962C8B-B14F-4D97-AF65-F5344CB8AC3E}">
        <p14:creationId xmlns:p14="http://schemas.microsoft.com/office/powerpoint/2010/main" val="105535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7FEE-4F78-8BEF-7EDA-DC90E3F7C019}"/>
              </a:ext>
            </a:extLst>
          </p:cNvPr>
          <p:cNvSpPr>
            <a:spLocks noGrp="1"/>
          </p:cNvSpPr>
          <p:nvPr>
            <p:ph type="title"/>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Which are the top countries were most of the sales took place ?</a:t>
            </a:r>
          </a:p>
        </p:txBody>
      </p:sp>
      <p:pic>
        <p:nvPicPr>
          <p:cNvPr id="5" name="Content Placeholder 4">
            <a:extLst>
              <a:ext uri="{FF2B5EF4-FFF2-40B4-BE49-F238E27FC236}">
                <a16:creationId xmlns:a16="http://schemas.microsoft.com/office/drawing/2014/main" id="{0FC9F510-15B0-F7B6-6F83-3E3CF968C6BA}"/>
              </a:ext>
            </a:extLst>
          </p:cNvPr>
          <p:cNvPicPr>
            <a:picLocks noGrp="1" noChangeAspect="1"/>
          </p:cNvPicPr>
          <p:nvPr>
            <p:ph idx="1"/>
          </p:nvPr>
        </p:nvPicPr>
        <p:blipFill>
          <a:blip r:embed="rId2"/>
          <a:stretch>
            <a:fillRect/>
          </a:stretch>
        </p:blipFill>
        <p:spPr>
          <a:xfrm>
            <a:off x="2289424" y="2922430"/>
            <a:ext cx="3394362" cy="2145244"/>
          </a:xfrm>
        </p:spPr>
      </p:pic>
      <p:pic>
        <p:nvPicPr>
          <p:cNvPr id="7" name="Picture 6">
            <a:extLst>
              <a:ext uri="{FF2B5EF4-FFF2-40B4-BE49-F238E27FC236}">
                <a16:creationId xmlns:a16="http://schemas.microsoft.com/office/drawing/2014/main" id="{D0F19ABA-6652-6919-38F0-A8BFB11A050F}"/>
              </a:ext>
            </a:extLst>
          </p:cNvPr>
          <p:cNvPicPr>
            <a:picLocks noChangeAspect="1"/>
          </p:cNvPicPr>
          <p:nvPr/>
        </p:nvPicPr>
        <p:blipFill>
          <a:blip r:embed="rId3"/>
          <a:stretch>
            <a:fillRect/>
          </a:stretch>
        </p:blipFill>
        <p:spPr>
          <a:xfrm>
            <a:off x="7492181" y="2866804"/>
            <a:ext cx="3096430" cy="2145244"/>
          </a:xfrm>
          <a:prstGeom prst="rect">
            <a:avLst/>
          </a:prstGeom>
        </p:spPr>
      </p:pic>
      <p:sp>
        <p:nvSpPr>
          <p:cNvPr id="8" name="TextBox 7">
            <a:extLst>
              <a:ext uri="{FF2B5EF4-FFF2-40B4-BE49-F238E27FC236}">
                <a16:creationId xmlns:a16="http://schemas.microsoft.com/office/drawing/2014/main" id="{498BE5B2-1255-606B-CC46-AB9E97BF2B15}"/>
              </a:ext>
            </a:extLst>
          </p:cNvPr>
          <p:cNvSpPr txBox="1"/>
          <p:nvPr/>
        </p:nvSpPr>
        <p:spPr>
          <a:xfrm>
            <a:off x="1974011" y="2242453"/>
            <a:ext cx="1832553" cy="461665"/>
          </a:xfrm>
          <a:prstGeom prst="rect">
            <a:avLst/>
          </a:prstGeom>
          <a:noFill/>
        </p:spPr>
        <p:txBody>
          <a:bodyPr wrap="none" rtlCol="0">
            <a:spAutoFit/>
          </a:bodyPr>
          <a:lstStyle/>
          <a:p>
            <a:r>
              <a:rPr lang="en-US" sz="2400" dirty="0"/>
              <a:t>Our BI visual</a:t>
            </a:r>
            <a:r>
              <a:rPr lang="en-US" dirty="0"/>
              <a:t>:</a:t>
            </a:r>
            <a:endParaRPr lang="en-IN" dirty="0"/>
          </a:p>
        </p:txBody>
      </p:sp>
      <p:sp>
        <p:nvSpPr>
          <p:cNvPr id="9" name="TextBox 8">
            <a:extLst>
              <a:ext uri="{FF2B5EF4-FFF2-40B4-BE49-F238E27FC236}">
                <a16:creationId xmlns:a16="http://schemas.microsoft.com/office/drawing/2014/main" id="{0A929681-69C3-F60B-CFDB-717FC87F34C1}"/>
              </a:ext>
            </a:extLst>
          </p:cNvPr>
          <p:cNvSpPr txBox="1"/>
          <p:nvPr/>
        </p:nvSpPr>
        <p:spPr>
          <a:xfrm>
            <a:off x="6428940" y="2207566"/>
            <a:ext cx="2262671" cy="461665"/>
          </a:xfrm>
          <a:prstGeom prst="rect">
            <a:avLst/>
          </a:prstGeom>
          <a:noFill/>
        </p:spPr>
        <p:txBody>
          <a:bodyPr wrap="none" rtlCol="0">
            <a:spAutoFit/>
          </a:bodyPr>
          <a:lstStyle/>
          <a:p>
            <a:r>
              <a:rPr lang="en-US" sz="2400" dirty="0"/>
              <a:t>Our SQL output</a:t>
            </a:r>
            <a:r>
              <a:rPr lang="en-US" dirty="0"/>
              <a:t>:</a:t>
            </a:r>
            <a:endParaRPr lang="en-IN" dirty="0"/>
          </a:p>
        </p:txBody>
      </p:sp>
    </p:spTree>
    <p:extLst>
      <p:ext uri="{BB962C8B-B14F-4D97-AF65-F5344CB8AC3E}">
        <p14:creationId xmlns:p14="http://schemas.microsoft.com/office/powerpoint/2010/main" val="204067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3386-0972-8647-6525-396C7568018C}"/>
              </a:ext>
            </a:extLst>
          </p:cNvPr>
          <p:cNvSpPr>
            <a:spLocks noGrp="1"/>
          </p:cNvSpPr>
          <p:nvPr>
            <p:ph type="title"/>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Which are the top </a:t>
            </a:r>
            <a:r>
              <a:rPr lang="en-US" sz="2800" b="1" dirty="0">
                <a:latin typeface="Calibri" panose="020F0502020204030204" pitchFamily="34" charset="0"/>
                <a:ea typeface="Calibri" panose="020F0502020204030204" pitchFamily="34" charset="0"/>
                <a:cs typeface="Calibri" panose="020F0502020204030204" pitchFamily="34" charset="0"/>
              </a:rPr>
              <a:t>5</a:t>
            </a:r>
            <a:r>
              <a:rPr lang="en-US" sz="2800" dirty="0">
                <a:latin typeface="Calibri" panose="020F0502020204030204" pitchFamily="34" charset="0"/>
                <a:ea typeface="Calibri" panose="020F0502020204030204" pitchFamily="34" charset="0"/>
                <a:cs typeface="Calibri" panose="020F0502020204030204" pitchFamily="34" charset="0"/>
              </a:rPr>
              <a:t> products with respect to sales ?</a:t>
            </a:r>
            <a:br>
              <a:rPr lang="en-US" dirty="0">
                <a:latin typeface="Calibri" panose="020F0502020204030204" pitchFamily="34" charset="0"/>
                <a:ea typeface="Calibri" panose="020F0502020204030204" pitchFamily="34" charset="0"/>
                <a:cs typeface="Calibri" panose="020F0502020204030204" pitchFamily="34" charset="0"/>
              </a:rPr>
            </a:br>
            <a:endParaRPr lang="en-IN" dirty="0"/>
          </a:p>
        </p:txBody>
      </p:sp>
      <p:pic>
        <p:nvPicPr>
          <p:cNvPr id="5" name="Content Placeholder 4">
            <a:extLst>
              <a:ext uri="{FF2B5EF4-FFF2-40B4-BE49-F238E27FC236}">
                <a16:creationId xmlns:a16="http://schemas.microsoft.com/office/drawing/2014/main" id="{E3FF193C-0AAA-91A4-6FB1-9A13695C3EF7}"/>
              </a:ext>
            </a:extLst>
          </p:cNvPr>
          <p:cNvPicPr>
            <a:picLocks noGrp="1" noChangeAspect="1"/>
          </p:cNvPicPr>
          <p:nvPr>
            <p:ph idx="1"/>
          </p:nvPr>
        </p:nvPicPr>
        <p:blipFill>
          <a:blip r:embed="rId2"/>
          <a:stretch>
            <a:fillRect/>
          </a:stretch>
        </p:blipFill>
        <p:spPr>
          <a:xfrm>
            <a:off x="7236542" y="2791605"/>
            <a:ext cx="3805084" cy="1274789"/>
          </a:xfrm>
        </p:spPr>
      </p:pic>
      <p:pic>
        <p:nvPicPr>
          <p:cNvPr id="7" name="Picture 6">
            <a:extLst>
              <a:ext uri="{FF2B5EF4-FFF2-40B4-BE49-F238E27FC236}">
                <a16:creationId xmlns:a16="http://schemas.microsoft.com/office/drawing/2014/main" id="{2B026941-7520-7A9B-E2AB-3DECE0770020}"/>
              </a:ext>
            </a:extLst>
          </p:cNvPr>
          <p:cNvPicPr>
            <a:picLocks noChangeAspect="1"/>
          </p:cNvPicPr>
          <p:nvPr/>
        </p:nvPicPr>
        <p:blipFill>
          <a:blip r:embed="rId3"/>
          <a:stretch>
            <a:fillRect/>
          </a:stretch>
        </p:blipFill>
        <p:spPr>
          <a:xfrm>
            <a:off x="2134772" y="2791605"/>
            <a:ext cx="4177537" cy="1274789"/>
          </a:xfrm>
          <a:prstGeom prst="rect">
            <a:avLst/>
          </a:prstGeom>
        </p:spPr>
      </p:pic>
      <p:sp>
        <p:nvSpPr>
          <p:cNvPr id="8" name="TextBox 7">
            <a:extLst>
              <a:ext uri="{FF2B5EF4-FFF2-40B4-BE49-F238E27FC236}">
                <a16:creationId xmlns:a16="http://schemas.microsoft.com/office/drawing/2014/main" id="{69F34270-DDF3-84EF-87D8-648997D73414}"/>
              </a:ext>
            </a:extLst>
          </p:cNvPr>
          <p:cNvSpPr txBox="1"/>
          <p:nvPr/>
        </p:nvSpPr>
        <p:spPr>
          <a:xfrm>
            <a:off x="1974011" y="2242453"/>
            <a:ext cx="1832553" cy="461665"/>
          </a:xfrm>
          <a:prstGeom prst="rect">
            <a:avLst/>
          </a:prstGeom>
          <a:noFill/>
        </p:spPr>
        <p:txBody>
          <a:bodyPr wrap="none" rtlCol="0">
            <a:spAutoFit/>
          </a:bodyPr>
          <a:lstStyle/>
          <a:p>
            <a:r>
              <a:rPr lang="en-US" sz="2400" dirty="0"/>
              <a:t>Our BI visual</a:t>
            </a:r>
            <a:r>
              <a:rPr lang="en-US" dirty="0"/>
              <a:t>:</a:t>
            </a:r>
            <a:endParaRPr lang="en-IN" dirty="0"/>
          </a:p>
        </p:txBody>
      </p:sp>
      <p:sp>
        <p:nvSpPr>
          <p:cNvPr id="9" name="TextBox 8">
            <a:extLst>
              <a:ext uri="{FF2B5EF4-FFF2-40B4-BE49-F238E27FC236}">
                <a16:creationId xmlns:a16="http://schemas.microsoft.com/office/drawing/2014/main" id="{8F95872C-0B9F-DB99-8EA8-42859FF7C181}"/>
              </a:ext>
            </a:extLst>
          </p:cNvPr>
          <p:cNvSpPr txBox="1"/>
          <p:nvPr/>
        </p:nvSpPr>
        <p:spPr>
          <a:xfrm>
            <a:off x="6428940" y="2207566"/>
            <a:ext cx="2262671" cy="461665"/>
          </a:xfrm>
          <a:prstGeom prst="rect">
            <a:avLst/>
          </a:prstGeom>
          <a:noFill/>
        </p:spPr>
        <p:txBody>
          <a:bodyPr wrap="none" rtlCol="0">
            <a:spAutoFit/>
          </a:bodyPr>
          <a:lstStyle/>
          <a:p>
            <a:r>
              <a:rPr lang="en-US" sz="2400" dirty="0"/>
              <a:t>Our SQL output</a:t>
            </a:r>
            <a:r>
              <a:rPr lang="en-US" dirty="0"/>
              <a:t>:</a:t>
            </a:r>
            <a:endParaRPr lang="en-IN" dirty="0"/>
          </a:p>
        </p:txBody>
      </p:sp>
    </p:spTree>
    <p:extLst>
      <p:ext uri="{BB962C8B-B14F-4D97-AF65-F5344CB8AC3E}">
        <p14:creationId xmlns:p14="http://schemas.microsoft.com/office/powerpoint/2010/main" val="121676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3D07-9742-ABF5-D662-B5CFA9EEDA9D}"/>
              </a:ext>
            </a:extLst>
          </p:cNvPr>
          <p:cNvSpPr>
            <a:spLocks noGrp="1"/>
          </p:cNvSpPr>
          <p:nvPr>
            <p:ph type="title"/>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What do we know about the monthly profits?</a:t>
            </a:r>
            <a:br>
              <a:rPr lang="en-US" dirty="0">
                <a:latin typeface="Calibri" panose="020F0502020204030204" pitchFamily="34" charset="0"/>
                <a:ea typeface="Calibri" panose="020F0502020204030204" pitchFamily="34" charset="0"/>
                <a:cs typeface="Calibri" panose="020F0502020204030204" pitchFamily="34" charset="0"/>
              </a:rPr>
            </a:br>
            <a:endParaRPr lang="en-IN" dirty="0"/>
          </a:p>
        </p:txBody>
      </p:sp>
      <p:pic>
        <p:nvPicPr>
          <p:cNvPr id="7" name="Picture 6">
            <a:extLst>
              <a:ext uri="{FF2B5EF4-FFF2-40B4-BE49-F238E27FC236}">
                <a16:creationId xmlns:a16="http://schemas.microsoft.com/office/drawing/2014/main" id="{F022AFCD-0CCF-8ACF-A1BB-8E04995215B1}"/>
              </a:ext>
            </a:extLst>
          </p:cNvPr>
          <p:cNvPicPr>
            <a:picLocks noChangeAspect="1"/>
          </p:cNvPicPr>
          <p:nvPr/>
        </p:nvPicPr>
        <p:blipFill>
          <a:blip r:embed="rId2"/>
          <a:stretch>
            <a:fillRect/>
          </a:stretch>
        </p:blipFill>
        <p:spPr>
          <a:xfrm>
            <a:off x="8318450" y="2438399"/>
            <a:ext cx="2389239" cy="2792362"/>
          </a:xfrm>
          <a:prstGeom prst="rect">
            <a:avLst/>
          </a:prstGeom>
        </p:spPr>
      </p:pic>
      <p:pic>
        <p:nvPicPr>
          <p:cNvPr id="9" name="Picture 8">
            <a:extLst>
              <a:ext uri="{FF2B5EF4-FFF2-40B4-BE49-F238E27FC236}">
                <a16:creationId xmlns:a16="http://schemas.microsoft.com/office/drawing/2014/main" id="{41F9AA9A-DF9A-3DC0-B800-B6AE62E48167}"/>
              </a:ext>
            </a:extLst>
          </p:cNvPr>
          <p:cNvPicPr>
            <a:picLocks noChangeAspect="1"/>
          </p:cNvPicPr>
          <p:nvPr/>
        </p:nvPicPr>
        <p:blipFill>
          <a:blip r:embed="rId3"/>
          <a:stretch>
            <a:fillRect/>
          </a:stretch>
        </p:blipFill>
        <p:spPr>
          <a:xfrm>
            <a:off x="1484311" y="2438399"/>
            <a:ext cx="4922947" cy="2792362"/>
          </a:xfrm>
          <a:prstGeom prst="rect">
            <a:avLst/>
          </a:prstGeom>
        </p:spPr>
      </p:pic>
      <p:sp>
        <p:nvSpPr>
          <p:cNvPr id="12" name="TextBox 11">
            <a:extLst>
              <a:ext uri="{FF2B5EF4-FFF2-40B4-BE49-F238E27FC236}">
                <a16:creationId xmlns:a16="http://schemas.microsoft.com/office/drawing/2014/main" id="{3856F031-B897-7BBD-E759-3657B183C921}"/>
              </a:ext>
            </a:extLst>
          </p:cNvPr>
          <p:cNvSpPr txBox="1"/>
          <p:nvPr/>
        </p:nvSpPr>
        <p:spPr>
          <a:xfrm>
            <a:off x="1484311" y="1976734"/>
            <a:ext cx="1832553" cy="461665"/>
          </a:xfrm>
          <a:prstGeom prst="rect">
            <a:avLst/>
          </a:prstGeom>
          <a:noFill/>
        </p:spPr>
        <p:txBody>
          <a:bodyPr wrap="none" rtlCol="0">
            <a:spAutoFit/>
          </a:bodyPr>
          <a:lstStyle/>
          <a:p>
            <a:r>
              <a:rPr lang="en-US" sz="2400" dirty="0"/>
              <a:t>Our BI visual</a:t>
            </a:r>
            <a:r>
              <a:rPr lang="en-US" dirty="0"/>
              <a:t>:</a:t>
            </a:r>
            <a:endParaRPr lang="en-IN" dirty="0"/>
          </a:p>
        </p:txBody>
      </p:sp>
      <p:sp>
        <p:nvSpPr>
          <p:cNvPr id="13" name="TextBox 12">
            <a:extLst>
              <a:ext uri="{FF2B5EF4-FFF2-40B4-BE49-F238E27FC236}">
                <a16:creationId xmlns:a16="http://schemas.microsoft.com/office/drawing/2014/main" id="{E87454AF-2072-8387-62C4-9011A62993FC}"/>
              </a:ext>
            </a:extLst>
          </p:cNvPr>
          <p:cNvSpPr txBox="1"/>
          <p:nvPr/>
        </p:nvSpPr>
        <p:spPr>
          <a:xfrm>
            <a:off x="6645379" y="1976734"/>
            <a:ext cx="2262671" cy="461665"/>
          </a:xfrm>
          <a:prstGeom prst="rect">
            <a:avLst/>
          </a:prstGeom>
          <a:noFill/>
        </p:spPr>
        <p:txBody>
          <a:bodyPr wrap="none" rtlCol="0">
            <a:spAutoFit/>
          </a:bodyPr>
          <a:lstStyle/>
          <a:p>
            <a:r>
              <a:rPr lang="en-US" sz="2400" dirty="0"/>
              <a:t>Our SQL output</a:t>
            </a:r>
            <a:r>
              <a:rPr lang="en-US" dirty="0"/>
              <a:t>:</a:t>
            </a:r>
            <a:endParaRPr lang="en-IN" dirty="0"/>
          </a:p>
        </p:txBody>
      </p:sp>
    </p:spTree>
    <p:extLst>
      <p:ext uri="{BB962C8B-B14F-4D97-AF65-F5344CB8AC3E}">
        <p14:creationId xmlns:p14="http://schemas.microsoft.com/office/powerpoint/2010/main" val="284528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BE9C-E49B-6DCA-81C3-11E47FB1BADE}"/>
              </a:ext>
            </a:extLst>
          </p:cNvPr>
          <p:cNvSpPr>
            <a:spLocks noGrp="1"/>
          </p:cNvSpPr>
          <p:nvPr>
            <p:ph type="title"/>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do we know about the yearly profit and sales?</a:t>
            </a:r>
            <a:br>
              <a:rPr lang="en-US" sz="2800" dirty="0">
                <a:latin typeface="Calibri" panose="020F0502020204030204" pitchFamily="34" charset="0"/>
                <a:ea typeface="Calibri" panose="020F0502020204030204" pitchFamily="34" charset="0"/>
                <a:cs typeface="Calibri" panose="020F0502020204030204" pitchFamily="34" charset="0"/>
              </a:rPr>
            </a:br>
            <a:endParaRPr lang="en-IN" sz="2800" dirty="0"/>
          </a:p>
        </p:txBody>
      </p:sp>
      <p:pic>
        <p:nvPicPr>
          <p:cNvPr id="5" name="Picture 4">
            <a:extLst>
              <a:ext uri="{FF2B5EF4-FFF2-40B4-BE49-F238E27FC236}">
                <a16:creationId xmlns:a16="http://schemas.microsoft.com/office/drawing/2014/main" id="{A8A78FB0-38A3-F440-E4B4-AAD0CF35DA7C}"/>
              </a:ext>
            </a:extLst>
          </p:cNvPr>
          <p:cNvPicPr>
            <a:picLocks noChangeAspect="1"/>
          </p:cNvPicPr>
          <p:nvPr/>
        </p:nvPicPr>
        <p:blipFill>
          <a:blip r:embed="rId2"/>
          <a:stretch>
            <a:fillRect/>
          </a:stretch>
        </p:blipFill>
        <p:spPr>
          <a:xfrm>
            <a:off x="7550110" y="2669152"/>
            <a:ext cx="3697994" cy="2162134"/>
          </a:xfrm>
          <a:prstGeom prst="rect">
            <a:avLst/>
          </a:prstGeom>
        </p:spPr>
      </p:pic>
      <p:pic>
        <p:nvPicPr>
          <p:cNvPr id="7" name="Picture 6">
            <a:extLst>
              <a:ext uri="{FF2B5EF4-FFF2-40B4-BE49-F238E27FC236}">
                <a16:creationId xmlns:a16="http://schemas.microsoft.com/office/drawing/2014/main" id="{C8FAD2B0-B5FD-7394-F326-EB7739AF54D5}"/>
              </a:ext>
            </a:extLst>
          </p:cNvPr>
          <p:cNvPicPr>
            <a:picLocks noChangeAspect="1"/>
          </p:cNvPicPr>
          <p:nvPr/>
        </p:nvPicPr>
        <p:blipFill>
          <a:blip r:embed="rId3"/>
          <a:stretch>
            <a:fillRect/>
          </a:stretch>
        </p:blipFill>
        <p:spPr>
          <a:xfrm>
            <a:off x="1484312" y="2669152"/>
            <a:ext cx="5044308" cy="2162134"/>
          </a:xfrm>
          <a:prstGeom prst="rect">
            <a:avLst/>
          </a:prstGeom>
        </p:spPr>
      </p:pic>
      <p:sp>
        <p:nvSpPr>
          <p:cNvPr id="8" name="TextBox 7">
            <a:extLst>
              <a:ext uri="{FF2B5EF4-FFF2-40B4-BE49-F238E27FC236}">
                <a16:creationId xmlns:a16="http://schemas.microsoft.com/office/drawing/2014/main" id="{548764EB-5B23-6213-8C20-C18F2FBD762B}"/>
              </a:ext>
            </a:extLst>
          </p:cNvPr>
          <p:cNvSpPr txBox="1"/>
          <p:nvPr/>
        </p:nvSpPr>
        <p:spPr>
          <a:xfrm>
            <a:off x="1484311" y="1976734"/>
            <a:ext cx="1832553" cy="461665"/>
          </a:xfrm>
          <a:prstGeom prst="rect">
            <a:avLst/>
          </a:prstGeom>
          <a:noFill/>
        </p:spPr>
        <p:txBody>
          <a:bodyPr wrap="none" rtlCol="0">
            <a:spAutoFit/>
          </a:bodyPr>
          <a:lstStyle/>
          <a:p>
            <a:r>
              <a:rPr lang="en-US" sz="2400" dirty="0"/>
              <a:t>Our BI visual</a:t>
            </a:r>
            <a:r>
              <a:rPr lang="en-US" dirty="0"/>
              <a:t>:</a:t>
            </a:r>
            <a:endParaRPr lang="en-IN" dirty="0"/>
          </a:p>
        </p:txBody>
      </p:sp>
      <p:sp>
        <p:nvSpPr>
          <p:cNvPr id="9" name="TextBox 8">
            <a:extLst>
              <a:ext uri="{FF2B5EF4-FFF2-40B4-BE49-F238E27FC236}">
                <a16:creationId xmlns:a16="http://schemas.microsoft.com/office/drawing/2014/main" id="{CE8970B7-2B1B-BC87-5ED3-0CDA51A01172}"/>
              </a:ext>
            </a:extLst>
          </p:cNvPr>
          <p:cNvSpPr txBox="1"/>
          <p:nvPr/>
        </p:nvSpPr>
        <p:spPr>
          <a:xfrm>
            <a:off x="6645379" y="1976734"/>
            <a:ext cx="2262671" cy="461665"/>
          </a:xfrm>
          <a:prstGeom prst="rect">
            <a:avLst/>
          </a:prstGeom>
          <a:noFill/>
        </p:spPr>
        <p:txBody>
          <a:bodyPr wrap="none" rtlCol="0">
            <a:spAutoFit/>
          </a:bodyPr>
          <a:lstStyle/>
          <a:p>
            <a:r>
              <a:rPr lang="en-US" sz="2400" dirty="0"/>
              <a:t>Our SQL output</a:t>
            </a:r>
            <a:r>
              <a:rPr lang="en-US" dirty="0"/>
              <a:t>:</a:t>
            </a:r>
            <a:endParaRPr lang="en-IN" dirty="0"/>
          </a:p>
        </p:txBody>
      </p:sp>
    </p:spTree>
    <p:extLst>
      <p:ext uri="{BB962C8B-B14F-4D97-AF65-F5344CB8AC3E}">
        <p14:creationId xmlns:p14="http://schemas.microsoft.com/office/powerpoint/2010/main" val="408003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2770-BC12-1BF4-5257-8CE110BFC65F}"/>
              </a:ext>
            </a:extLst>
          </p:cNvPr>
          <p:cNvSpPr>
            <a:spLocks noGrp="1"/>
          </p:cNvSpPr>
          <p:nvPr>
            <p:ph type="title"/>
          </p:nvPr>
        </p:nvSpPr>
        <p:spPr/>
        <p:txBody>
          <a:bodyPr>
            <a:normAutofit/>
          </a:bodyPr>
          <a:lstStyle/>
          <a:p>
            <a:r>
              <a:rPr lang="en-US" sz="3100" dirty="0">
                <a:latin typeface="Calibri" panose="020F0502020204030204" pitchFamily="34" charset="0"/>
                <a:ea typeface="Calibri" panose="020F0502020204030204" pitchFamily="34" charset="0"/>
                <a:cs typeface="Calibri" panose="020F0502020204030204" pitchFamily="34" charset="0"/>
              </a:rPr>
              <a:t>What do we know about yearly orders ?</a:t>
            </a:r>
            <a:br>
              <a:rPr lang="en-US" dirty="0">
                <a:latin typeface="Calibri" panose="020F0502020204030204" pitchFamily="34" charset="0"/>
                <a:ea typeface="Calibri" panose="020F0502020204030204" pitchFamily="34" charset="0"/>
                <a:cs typeface="Calibri" panose="020F0502020204030204" pitchFamily="34" charset="0"/>
              </a:rPr>
            </a:br>
            <a:endParaRPr lang="en-IN" dirty="0"/>
          </a:p>
        </p:txBody>
      </p:sp>
      <p:pic>
        <p:nvPicPr>
          <p:cNvPr id="7" name="Picture 6">
            <a:extLst>
              <a:ext uri="{FF2B5EF4-FFF2-40B4-BE49-F238E27FC236}">
                <a16:creationId xmlns:a16="http://schemas.microsoft.com/office/drawing/2014/main" id="{D0B31B95-60F7-D1EF-B92F-91DEC192055E}"/>
              </a:ext>
            </a:extLst>
          </p:cNvPr>
          <p:cNvPicPr>
            <a:picLocks noChangeAspect="1"/>
          </p:cNvPicPr>
          <p:nvPr/>
        </p:nvPicPr>
        <p:blipFill>
          <a:blip r:embed="rId2"/>
          <a:stretch>
            <a:fillRect/>
          </a:stretch>
        </p:blipFill>
        <p:spPr>
          <a:xfrm>
            <a:off x="1898880" y="2585885"/>
            <a:ext cx="4659235" cy="2477728"/>
          </a:xfrm>
          <a:prstGeom prst="rect">
            <a:avLst/>
          </a:prstGeom>
        </p:spPr>
      </p:pic>
      <p:pic>
        <p:nvPicPr>
          <p:cNvPr id="9" name="Picture 8">
            <a:extLst>
              <a:ext uri="{FF2B5EF4-FFF2-40B4-BE49-F238E27FC236}">
                <a16:creationId xmlns:a16="http://schemas.microsoft.com/office/drawing/2014/main" id="{EE032B74-CDC7-CE6C-CD41-BF5FC241D967}"/>
              </a:ext>
            </a:extLst>
          </p:cNvPr>
          <p:cNvPicPr>
            <a:picLocks noChangeAspect="1"/>
          </p:cNvPicPr>
          <p:nvPr/>
        </p:nvPicPr>
        <p:blipFill>
          <a:blip r:embed="rId3"/>
          <a:stretch>
            <a:fillRect/>
          </a:stretch>
        </p:blipFill>
        <p:spPr>
          <a:xfrm>
            <a:off x="8096691" y="2585885"/>
            <a:ext cx="2552005" cy="2477728"/>
          </a:xfrm>
          <a:prstGeom prst="rect">
            <a:avLst/>
          </a:prstGeom>
        </p:spPr>
      </p:pic>
      <p:sp>
        <p:nvSpPr>
          <p:cNvPr id="10" name="TextBox 9">
            <a:extLst>
              <a:ext uri="{FF2B5EF4-FFF2-40B4-BE49-F238E27FC236}">
                <a16:creationId xmlns:a16="http://schemas.microsoft.com/office/drawing/2014/main" id="{EEDB966C-3C54-B862-CBAC-259C4101BC82}"/>
              </a:ext>
            </a:extLst>
          </p:cNvPr>
          <p:cNvSpPr txBox="1"/>
          <p:nvPr/>
        </p:nvSpPr>
        <p:spPr>
          <a:xfrm>
            <a:off x="1484311" y="1976734"/>
            <a:ext cx="1832553" cy="461665"/>
          </a:xfrm>
          <a:prstGeom prst="rect">
            <a:avLst/>
          </a:prstGeom>
          <a:noFill/>
        </p:spPr>
        <p:txBody>
          <a:bodyPr wrap="none" rtlCol="0">
            <a:spAutoFit/>
          </a:bodyPr>
          <a:lstStyle/>
          <a:p>
            <a:r>
              <a:rPr lang="en-US" sz="2400" dirty="0"/>
              <a:t>Our BI visual</a:t>
            </a:r>
            <a:r>
              <a:rPr lang="en-US" dirty="0"/>
              <a:t>:</a:t>
            </a:r>
            <a:endParaRPr lang="en-IN" dirty="0"/>
          </a:p>
        </p:txBody>
      </p:sp>
      <p:sp>
        <p:nvSpPr>
          <p:cNvPr id="11" name="TextBox 10">
            <a:extLst>
              <a:ext uri="{FF2B5EF4-FFF2-40B4-BE49-F238E27FC236}">
                <a16:creationId xmlns:a16="http://schemas.microsoft.com/office/drawing/2014/main" id="{E0633459-EB2E-EDE3-F274-02BF21F2C79C}"/>
              </a:ext>
            </a:extLst>
          </p:cNvPr>
          <p:cNvSpPr txBox="1"/>
          <p:nvPr/>
        </p:nvSpPr>
        <p:spPr>
          <a:xfrm>
            <a:off x="6694541" y="1976733"/>
            <a:ext cx="2262671" cy="461665"/>
          </a:xfrm>
          <a:prstGeom prst="rect">
            <a:avLst/>
          </a:prstGeom>
          <a:noFill/>
        </p:spPr>
        <p:txBody>
          <a:bodyPr wrap="none" rtlCol="0">
            <a:spAutoFit/>
          </a:bodyPr>
          <a:lstStyle/>
          <a:p>
            <a:r>
              <a:rPr lang="en-US" sz="2400" dirty="0"/>
              <a:t>Our SQL output</a:t>
            </a:r>
            <a:r>
              <a:rPr lang="en-US" dirty="0"/>
              <a:t>:</a:t>
            </a:r>
            <a:endParaRPr lang="en-IN" dirty="0"/>
          </a:p>
        </p:txBody>
      </p:sp>
    </p:spTree>
    <p:extLst>
      <p:ext uri="{BB962C8B-B14F-4D97-AF65-F5344CB8AC3E}">
        <p14:creationId xmlns:p14="http://schemas.microsoft.com/office/powerpoint/2010/main" val="2809009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603</TotalTime>
  <Words>322</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source-serif-pro</vt:lpstr>
      <vt:lpstr>Parallax</vt:lpstr>
      <vt:lpstr>Data Analytics  Report on Adventure Works</vt:lpstr>
      <vt:lpstr>Introduction</vt:lpstr>
      <vt:lpstr>Business Questions</vt:lpstr>
      <vt:lpstr>Who are the top 5 customers with the highest sales and profit ?</vt:lpstr>
      <vt:lpstr>Which are the top countries were most of the sales took place ?</vt:lpstr>
      <vt:lpstr>Which are the top 5 products with respect to sales ? </vt:lpstr>
      <vt:lpstr>What do we know about the monthly profits? </vt:lpstr>
      <vt:lpstr>What do we know about the yearly profit and sales? </vt:lpstr>
      <vt:lpstr>What do we know about yearly orders ?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Report on Adventure Works</dc:title>
  <dc:creator>acer</dc:creator>
  <cp:lastModifiedBy>Sanket Agarwal</cp:lastModifiedBy>
  <cp:revision>2</cp:revision>
  <dcterms:created xsi:type="dcterms:W3CDTF">2024-03-08T05:09:46Z</dcterms:created>
  <dcterms:modified xsi:type="dcterms:W3CDTF">2024-03-09T06:27:25Z</dcterms:modified>
</cp:coreProperties>
</file>