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5"/>
    <p:sldMasterId id="214748369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3A230A-4753-4EAA-B259-0972803D4CAF}">
  <a:tblStyle styleId="{DB3A230A-4753-4EAA-B259-0972803D4C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e06151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4" name="Google Shape;654;g5e06151e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e06151e64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5e06151e64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e06151e64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5e06151e64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06151e6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5e06151e6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e1a9dcd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5e1a9dcd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e1a9dcd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e1a9dcd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e1a9dcd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e1a9dcd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e1a9dcd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e1a9dcd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e1f1c35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5e1f1c35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e06151e6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4" name="Google Shape;764;g5e06151e64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e06151e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g5e06151e64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e06151e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1" name="Google Shape;661;g5e06151e6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e06151e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9" name="Google Shape;669;g5e06151e6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e06151e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5" name="Google Shape;675;g5e06151e6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06151e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5e06151e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06151e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5e06151e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e06151e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5e06151e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e06151e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5e06151e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e06151e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5e06151e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2" Type="http://schemas.openxmlformats.org/officeDocument/2006/relationships/image" Target="../media/image4.png"/><Relationship Id="rId9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5"/>
          <p:cNvGrpSpPr/>
          <p:nvPr/>
        </p:nvGrpSpPr>
        <p:grpSpPr>
          <a:xfrm>
            <a:off x="994825" y="3020939"/>
            <a:ext cx="775092" cy="174782"/>
            <a:chOff x="1326382" y="4041646"/>
            <a:chExt cx="2597494" cy="653145"/>
          </a:xfrm>
        </p:grpSpPr>
        <p:sp>
          <p:nvSpPr>
            <p:cNvPr id="183" name="Google Shape;183;p25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923702" y="3020939"/>
            <a:ext cx="775092" cy="174782"/>
            <a:chOff x="1326382" y="4041646"/>
            <a:chExt cx="2597494" cy="653145"/>
          </a:xfrm>
        </p:grpSpPr>
        <p:sp>
          <p:nvSpPr>
            <p:cNvPr id="197" name="Google Shape;197;p25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5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26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6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6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6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6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6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28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30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30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30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30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30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30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30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30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30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30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30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30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307" name="Google Shape;30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31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31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31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31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31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31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31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31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31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2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2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32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32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32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32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32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2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2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32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32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32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32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32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32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32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32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32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32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32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32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32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32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47" name="Google Shape;347;p32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348" name="Google Shape;348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5" name="Google Shape;3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2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39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39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00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8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00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8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0" cy="1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00" cy="2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00" cy="21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0" cy="1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00" cy="2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00" cy="21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300" cy="12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300" cy="12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priorityqueue-add-method-in-java/" TargetMode="External"/><Relationship Id="rId4" Type="http://schemas.openxmlformats.org/officeDocument/2006/relationships/hyperlink" Target="https://www.geeksforgeeks.org/priorityqueue-remove-method-in-java/" TargetMode="External"/><Relationship Id="rId9" Type="http://schemas.openxmlformats.org/officeDocument/2006/relationships/hyperlink" Target="https://www.geeksforgeeks.org/priorityqueue-clear-method-in-java/" TargetMode="External"/><Relationship Id="rId5" Type="http://schemas.openxmlformats.org/officeDocument/2006/relationships/hyperlink" Target="https://www.geeksforgeeks.org/priorityqueue-poll-method-in-java/" TargetMode="External"/><Relationship Id="rId6" Type="http://schemas.openxmlformats.org/officeDocument/2006/relationships/hyperlink" Target="https://www.geeksforgeeks.org/priorityqueue-peek-method-in-java/" TargetMode="External"/><Relationship Id="rId7" Type="http://schemas.openxmlformats.org/officeDocument/2006/relationships/hyperlink" Target="https://www.geeksforgeeks.org/priorityqueue-iterator-method-in-java/" TargetMode="External"/><Relationship Id="rId8" Type="http://schemas.openxmlformats.org/officeDocument/2006/relationships/hyperlink" Target="https://www.geeksforgeeks.org/priorityqueue-contains-method-in-java/" TargetMode="External"/><Relationship Id="rId11" Type="http://schemas.openxmlformats.org/officeDocument/2006/relationships/hyperlink" Target="https://www.geeksforgeeks.org/priorityqueue-size-method-in-java/" TargetMode="External"/><Relationship Id="rId10" Type="http://schemas.openxmlformats.org/officeDocument/2006/relationships/hyperlink" Target="https://www.geeksforgeeks.org/priorityqueue-offer-method-in-java/" TargetMode="External"/><Relationship Id="rId13" Type="http://schemas.openxmlformats.org/officeDocument/2006/relationships/hyperlink" Target="https://www.geeksforgeeks.org/priorityqueue-comparator-method-in-java/" TargetMode="External"/><Relationship Id="rId12" Type="http://schemas.openxmlformats.org/officeDocument/2006/relationships/hyperlink" Target="https://www.geeksforgeeks.org/priorityqueue-toarray-method-in-jav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quiz.geeksforgeeks.org/heap-sort/" TargetMode="External"/><Relationship Id="rId4" Type="http://schemas.openxmlformats.org/officeDocument/2006/relationships/hyperlink" Target="https://www.geeksforgeeks.org/greedy-algorithms-set-5-prims-minimum-spanning-tree-mst-2/" TargetMode="External"/><Relationship Id="rId5" Type="http://schemas.openxmlformats.org/officeDocument/2006/relationships/hyperlink" Target="https://www.geeksforgeeks.org/k-largestor-smallest-elements-in-an-arra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 of Programming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/>
          <p:nvPr>
            <p:ph type="title"/>
          </p:nvPr>
        </p:nvSpPr>
        <p:spPr>
          <a:xfrm>
            <a:off x="316675" y="121975"/>
            <a:ext cx="6854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MAX HEAP</a:t>
            </a:r>
            <a:endParaRPr/>
          </a:p>
        </p:txBody>
      </p:sp>
      <p:sp>
        <p:nvSpPr>
          <p:cNvPr id="718" name="Google Shape;718;p55"/>
          <p:cNvSpPr txBox="1"/>
          <p:nvPr/>
        </p:nvSpPr>
        <p:spPr>
          <a:xfrm>
            <a:off x="461450" y="795250"/>
            <a:ext cx="79419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void build_max_heap(int[] 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{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heapSize=a.length;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for(int i=(heapSize/2);i&gt;=0;i--)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max_heapify(a,i);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}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/>
          <p:nvPr>
            <p:ph type="title"/>
          </p:nvPr>
        </p:nvSpPr>
        <p:spPr>
          <a:xfrm>
            <a:off x="316675" y="121975"/>
            <a:ext cx="6854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724" name="Google Shape;724;p56"/>
          <p:cNvSpPr txBox="1"/>
          <p:nvPr/>
        </p:nvSpPr>
        <p:spPr>
          <a:xfrm>
            <a:off x="461450" y="795250"/>
            <a:ext cx="79419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void sort(int[] 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{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buildMaxHeap(a);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int n=a.length;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for (int i=n-1; i&gt;=0; i--)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{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// move current root to end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int t=a[0];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a[0]=a[i];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a[i]=t;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heapsize--;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// call max heapify on the reduced heap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	maxHeapify(a, 0);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}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}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/>
          <p:nvPr>
            <p:ph type="title"/>
          </p:nvPr>
        </p:nvSpPr>
        <p:spPr>
          <a:xfrm>
            <a:off x="316675" y="121975"/>
            <a:ext cx="6854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HEAPSORT ANALYSIS</a:t>
            </a:r>
            <a:endParaRPr/>
          </a:p>
        </p:txBody>
      </p:sp>
      <p:sp>
        <p:nvSpPr>
          <p:cNvPr id="730" name="Google Shape;730;p57"/>
          <p:cNvSpPr txBox="1"/>
          <p:nvPr/>
        </p:nvSpPr>
        <p:spPr>
          <a:xfrm>
            <a:off x="816925" y="1140875"/>
            <a:ext cx="79419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Time Complexity: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O(n*log n)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 Time Complexity: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O(n*log n)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Time Complexity: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O(n*log n)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 :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/>
          <p:nvPr>
            <p:ph type="title"/>
          </p:nvPr>
        </p:nvSpPr>
        <p:spPr>
          <a:xfrm>
            <a:off x="316675" y="121975"/>
            <a:ext cx="6854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736" name="Google Shape;736;p58"/>
          <p:cNvSpPr txBox="1"/>
          <p:nvPr/>
        </p:nvSpPr>
        <p:spPr>
          <a:xfrm>
            <a:off x="551700" y="873850"/>
            <a:ext cx="81900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PriorityQueue is used when the objects are supposed to be processed based on the priority.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PriorityQueue is based on the priority heap.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elements of the priority queue are ordered according to the natural ordering, or by a Comparator provided at queue construction time, depending on which constructor is used.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important points on Priority Queue are as follows: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 doesn’t permit NULL pointers.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can’t create PriorityQueue of Objects that are non-comparable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 are unbound queues.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head of this queue is the least element with respect to the specified ordering. If multiple elements are tied for least value, the head is one of those elements — ties are broken arbitrarily.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queue retrieval operations poll, remove, peek, and element access the element at the head of the queue.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"/>
          <p:cNvSpPr txBox="1"/>
          <p:nvPr>
            <p:ph type="title"/>
          </p:nvPr>
        </p:nvSpPr>
        <p:spPr>
          <a:xfrm>
            <a:off x="316673" y="121975"/>
            <a:ext cx="60660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PRIORITY QUEUE</a:t>
            </a:r>
            <a:endParaRPr/>
          </a:p>
        </p:txBody>
      </p:sp>
      <p:sp>
        <p:nvSpPr>
          <p:cNvPr id="742" name="Google Shape;742;p59"/>
          <p:cNvSpPr txBox="1"/>
          <p:nvPr/>
        </p:nvSpPr>
        <p:spPr>
          <a:xfrm>
            <a:off x="432875" y="780875"/>
            <a:ext cx="82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3"/>
              </a:rPr>
              <a:t>boolean add(E element):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inserts the specified element into this priority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4"/>
              </a:rPr>
              <a:t>public remove():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removes a single instance of the specified element from this queue, if it is present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5"/>
              </a:rPr>
              <a:t>public poll():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retrieves and removes the head of this queue, or returns null if this queue is empty.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6"/>
              </a:rPr>
              <a:t>public peek():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retrieves, but does not remove, the head of this queue, or returns null if this queue is empty.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7"/>
              </a:rPr>
              <a:t>Iterator iterator():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Returns an iterator over the elements in this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8"/>
              </a:rPr>
              <a:t>boolean contains(Object o):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returns true if this queue contains the specified element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9"/>
              </a:rPr>
              <a:t>void clear():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is used to remove all of the contents of the priority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10"/>
              </a:rPr>
              <a:t>boolean offer(E e):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is used to insert a specific element into the priority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11"/>
              </a:rPr>
              <a:t>int size():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The method is used to return the number of elements present in the set.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12"/>
              </a:rPr>
              <a:t>toArray():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This method is used to return an array containing all of the elements in this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latin typeface="Calibri"/>
                <a:ea typeface="Calibri"/>
                <a:cs typeface="Calibri"/>
                <a:sym typeface="Calibri"/>
                <a:hlinkClick r:id="rId13"/>
              </a:rPr>
              <a:t>Comparator comparator()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The method is used to return the comparator that can be used to order the elements of the queue.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DEMO 1</a:t>
            </a:r>
            <a:endParaRPr/>
          </a:p>
        </p:txBody>
      </p:sp>
      <p:sp>
        <p:nvSpPr>
          <p:cNvPr id="748" name="Google Shape;748;p60"/>
          <p:cNvSpPr txBox="1"/>
          <p:nvPr/>
        </p:nvSpPr>
        <p:spPr>
          <a:xfrm>
            <a:off x="316675" y="738400"/>
            <a:ext cx="800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{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PriorityQueue&lt;Integer&gt; ob=new PriorityQueue&lt;Integer&gt;();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System.out.println(ob.poll());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ob.add(31);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ob.add(4);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ob.add(16);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ob.add(19);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ob.add(15);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System.out.println("4 is present : "+ob.contains(4));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ob.remove(4);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System.out.println("top element: "+ob.peek());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System.out.println("4 is present : "+ob.contains(4));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System.out.println("DISPLAYING ELEMENTS :");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	while (!ob.isEmpty())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		System.out.println(ob.remove());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}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316674" y="121975"/>
            <a:ext cx="49797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DEMO 2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56475" y="781225"/>
            <a:ext cx="800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{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PriorityQueue&lt;Integer&gt; ob=new PriorityQueue&lt;Integer&gt;();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System.out.println(ob.poll());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ob.add(31);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ob.add(4);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ob.add(16);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ob.add(19);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ob.add(21);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ob.add(15);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Iterator itr=ob.iterator();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while(itr.hasNext())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  System.out.println(itr.next());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  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  }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16673" y="121975"/>
            <a:ext cx="562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PRIORITY QUEUE DEMO 3</a:t>
            </a:r>
            <a:endParaRPr/>
          </a:p>
        </p:txBody>
      </p:sp>
      <p:sp>
        <p:nvSpPr>
          <p:cNvPr id="760" name="Google Shape;760;p62"/>
          <p:cNvSpPr txBox="1"/>
          <p:nvPr/>
        </p:nvSpPr>
        <p:spPr>
          <a:xfrm>
            <a:off x="142550" y="850150"/>
            <a:ext cx="463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class MyComparator implements Comparator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{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public int compare(Object o1,Object o2)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{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Integer s1=(Integer)o1;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Integer s2=(Integer)o2;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if(s1==s2)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  return 0;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else if(s1&gt;s2)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  return -1;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else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   return 1;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}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2"/>
          <p:cNvSpPr txBox="1"/>
          <p:nvPr/>
        </p:nvSpPr>
        <p:spPr>
          <a:xfrm>
            <a:off x="3689725" y="850150"/>
            <a:ext cx="528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{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PriorityQueue&lt;Integer&gt; ob=new PriorityQueue&lt;Integer&gt;(new MyComparator());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System.out.println(ob.poll());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ob.add(31);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ob.add(4);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ob.add(16);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ob.add(19);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ob.add(21);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 ob.add(15);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 while (!ob.isEmpty())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System.out.println(ob.remove());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 }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3"/>
          <p:cNvSpPr txBox="1"/>
          <p:nvPr/>
        </p:nvSpPr>
        <p:spPr>
          <a:xfrm>
            <a:off x="895912" y="1396957"/>
            <a:ext cx="655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Binary Heap is an array object can be viewed as Complete Binary Tree.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max heap  : A [PARENT (i)]≥A[i]  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min heap  : A [PARENT (i)]≤A[i] 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Applications : Heap Sort, Priority queues etc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2 major operation : max heapify and build max heap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worst case time complexity of heapsort - nlogn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 PriorityQueue is used when the objects are supposed to be processed based on the priority.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The elements of the priority queue are ordered according to the natural ordering, or by a Comparator provided at queue construction time, depending on which constructor is used.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3" name="Google Shape;7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64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8" l="0" r="0" t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7"/>
          <p:cNvSpPr txBox="1"/>
          <p:nvPr/>
        </p:nvSpPr>
        <p:spPr>
          <a:xfrm>
            <a:off x="733779" y="1063036"/>
            <a:ext cx="30009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FOP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Date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31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Instructor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Tazeen khan       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6" name="Google Shape;66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Last Class, we covered….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8"/>
          <p:cNvSpPr txBox="1"/>
          <p:nvPr/>
        </p:nvSpPr>
        <p:spPr>
          <a:xfrm>
            <a:off x="1087800" y="1422275"/>
            <a:ext cx="477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Left Left Rotation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Right Right Rotation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Left Right Rotation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Right Left Rotation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Insertion in AVL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886825" y="1474325"/>
            <a:ext cx="75600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Binary Heap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Max heap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Min heap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Building heap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Heapsort 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1F1F2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1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/>
          <p:nvPr>
            <p:ph type="title"/>
          </p:nvPr>
        </p:nvSpPr>
        <p:spPr>
          <a:xfrm>
            <a:off x="316675" y="121975"/>
            <a:ext cx="6171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Binary Heap</a:t>
            </a:r>
            <a:endParaRPr/>
          </a:p>
        </p:txBody>
      </p:sp>
      <p:sp>
        <p:nvSpPr>
          <p:cNvPr id="684" name="Google Shape;684;p50"/>
          <p:cNvSpPr txBox="1"/>
          <p:nvPr/>
        </p:nvSpPr>
        <p:spPr>
          <a:xfrm>
            <a:off x="563550" y="1155350"/>
            <a:ext cx="827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Heap is an array object can be viewed as Complete Binary Tree. Each node of the Binary Tree corresponds to an element in an array.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400" rtl="0" algn="l">
              <a:lnSpc>
                <a:spcPct val="1575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5" name="Google Shape;685;p50"/>
          <p:cNvGraphicFramePr/>
          <p:nvPr/>
        </p:nvGraphicFramePr>
        <p:xfrm>
          <a:off x="1405050" y="34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{DB3A230A-4753-4EAA-B259-0972803D4CAF}</a:tableStyleId>
              </a:tblPr>
              <a:tblGrid>
                <a:gridCol w="2114550"/>
                <a:gridCol w="4476750"/>
              </a:tblGrid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Arr[(i-1)/2]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parent node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Arr[(2*i)+1]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left child node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Arr[(2*i)+2]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right child node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133350" marL="133350" anchor="ctr"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86" name="Google Shape;686;p50"/>
          <p:cNvSpPr txBox="1"/>
          <p:nvPr/>
        </p:nvSpPr>
        <p:spPr>
          <a:xfrm>
            <a:off x="157025" y="1682900"/>
            <a:ext cx="76485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The root element will be at Arr[0].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[A],number of elements in array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Heap-Size[A], number of elements in a heap stored within array 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Below table shows indexes of other nodes for the ith node, i.e., Arr[i]:</a:t>
            </a:r>
            <a:br>
              <a:rPr b="1" lang="en">
                <a:latin typeface="Calibri"/>
                <a:ea typeface="Calibri"/>
                <a:cs typeface="Calibri"/>
                <a:sym typeface="Calibri"/>
              </a:rPr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"/>
          <p:cNvSpPr txBox="1"/>
          <p:nvPr/>
        </p:nvSpPr>
        <p:spPr>
          <a:xfrm>
            <a:off x="345625" y="88875"/>
            <a:ext cx="66426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Binary Heap</a:t>
            </a:r>
            <a:endParaRPr b="1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1"/>
          <p:cNvSpPr txBox="1"/>
          <p:nvPr/>
        </p:nvSpPr>
        <p:spPr>
          <a:xfrm>
            <a:off x="4651000" y="980575"/>
            <a:ext cx="417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MIN-HEAP: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MIN-HEAP, the value of the node is lesser than or equal to the value of its lowest child.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[PARENT (i)] ≤A[i] 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345625" y="980575"/>
            <a:ext cx="3939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. Max Heap: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a Binary Heap,the value of the node is greater than or equal to the value of its highest child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 [PARENT (i)]≥A[i]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Thus, the highest element in a heap is stored at the root. Following is an example of MAX-HEAP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25" y="2913075"/>
            <a:ext cx="7712150" cy="21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/>
          <p:nvPr/>
        </p:nvSpPr>
        <p:spPr>
          <a:xfrm>
            <a:off x="345625" y="88875"/>
            <a:ext cx="66426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 of Heaps</a:t>
            </a:r>
            <a:endParaRPr b="1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2"/>
          <p:cNvSpPr txBox="1"/>
          <p:nvPr/>
        </p:nvSpPr>
        <p:spPr>
          <a:xfrm>
            <a:off x="630250" y="1017025"/>
            <a:ext cx="767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lang="en" sz="1800">
                <a:solidFill>
                  <a:srgbClr val="FF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Heap Sort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: Heap Sort uses Binary Heap to sort an array in O(nLogn) time.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: Priority queues can be efficiently implemented using Binary Heap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 Algorithms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: The priority queues are especially used in Graph  Algorithms like Dijkstra’s Shortest Path and</a:t>
            </a:r>
            <a:r>
              <a:rPr b="1" lang="en" sz="18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Prim’s Minimum Spanning Tree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4) Many problems can be efficiently solved using Heaps.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Example : </a:t>
            </a:r>
            <a:r>
              <a:rPr b="1" lang="en" sz="18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K’th Largest Element in an array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 txBox="1"/>
          <p:nvPr/>
        </p:nvSpPr>
        <p:spPr>
          <a:xfrm>
            <a:off x="345625" y="88875"/>
            <a:ext cx="66426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 Of Heap</a:t>
            </a:r>
            <a:endParaRPr b="1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3"/>
          <p:cNvSpPr txBox="1"/>
          <p:nvPr/>
        </p:nvSpPr>
        <p:spPr>
          <a:xfrm>
            <a:off x="1508550" y="1273775"/>
            <a:ext cx="612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MAX HEAP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1.	MAX HEAPIFY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       BUILD MAX HEAP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MIN HEAP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MIN HEAPIFY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    BUILD MIN HEAP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/>
          <p:nvPr>
            <p:ph type="title"/>
          </p:nvPr>
        </p:nvSpPr>
        <p:spPr>
          <a:xfrm>
            <a:off x="316675" y="121975"/>
            <a:ext cx="6854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HEAPIFY</a:t>
            </a:r>
            <a:endParaRPr/>
          </a:p>
        </p:txBody>
      </p:sp>
      <p:sp>
        <p:nvSpPr>
          <p:cNvPr id="712" name="Google Shape;712;p54"/>
          <p:cNvSpPr txBox="1"/>
          <p:nvPr/>
        </p:nvSpPr>
        <p:spPr>
          <a:xfrm>
            <a:off x="461450" y="795250"/>
            <a:ext cx="79419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void max_heapify(int[] a,int 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{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int l=2*i+1;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int r=2*i+2;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int largest=i;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if(l&lt;heapSize &amp;&amp;   a[l]&gt;a[largest])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largest=l;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if(r&lt;heapSize &amp;&amp;  a[r]&gt;a[largest])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largest=r;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if(largest!=i)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{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int t=a[i];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a[i]=a[largest];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	a[largest]=t;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    max_heapify(a,largest);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	}	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	}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