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8" r:id="rId4"/>
    <p:sldId id="293" r:id="rId5"/>
    <p:sldId id="289" r:id="rId6"/>
    <p:sldId id="287" r:id="rId7"/>
    <p:sldId id="290" r:id="rId8"/>
    <p:sldId id="294" r:id="rId9"/>
    <p:sldId id="292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0"/>
    <p:restoredTop sz="94611"/>
  </p:normalViewPr>
  <p:slideViewPr>
    <p:cSldViewPr snapToGrid="0" snapToObjects="1">
      <p:cViewPr>
        <p:scale>
          <a:sx n="80" d="100"/>
          <a:sy n="80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9405-FC50-B54E-BB73-D1DB948B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ACCF-BFDA-7E48-855E-4C11B904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6B69-A78A-0E42-B455-1616F85F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1039-DB93-414D-8CB0-58C9E82E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50EE-7F55-D540-A515-69D0D031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27B9-8F5E-D042-BAE3-860641DE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A63B1-AB2C-2048-9DFA-69440817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D1EE-7D22-374D-A83B-BFDFCD6C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3619-EC6A-CF4A-B96B-C67DA069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B3F9-6435-E648-9F4B-C7D1219E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FB6D-5D01-2D4C-9659-2965C51E6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4983A-A71C-EE41-96A3-5AE7864D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C40F-9ED5-6B4A-8B90-8ED8A60F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8889-A7EA-4F4B-B629-F3DCDCDC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57C7-D230-9A4B-8432-3F6A336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6D33-89DA-CA44-B1C2-D49B9C2C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1A12-7982-644B-8585-F64FC852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FE3C-19D9-5448-A456-A51305B5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083-5F2F-D140-86BD-66E02A94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DD16-4165-1244-95FE-B86D180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7E1-D2B1-5947-828E-B5CDF34F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D1AB-6272-0141-81FB-30F5C2CD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977F-03CF-724C-8599-0086F176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0E69-A1F0-5A4F-B1E3-53100AF0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F405-9253-DA4C-9B06-AA0CAC9E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CFF0-EA33-0845-8EB5-B481EDA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7DDA-CA07-B146-8D7F-FD338761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CEDC5-6578-064A-AD7D-7714B344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724B-A321-2B45-8D36-C747A1FE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E384-44FE-9740-8809-37B158F7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729A7-DFED-6246-B2EE-ABF6938F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3590-42E5-5846-8C30-2A4DF28B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18F6-54AF-F54D-97D9-F328C236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C6DA-2B48-3A45-8DEE-5F5FFE0C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99C86-8FE4-5A4B-8B00-55B1C55F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3C7E-E7CA-054C-9D5E-0211A8F02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081FA-8141-E24B-8FB1-FF766869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F79EE-BF77-6B43-8607-DE7A260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0FA6F-50F6-BE48-9C8B-1882761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E6F8-A372-4645-AB68-B3B37C87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57AF9-91BC-0840-9DE8-D3162113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BB958-1482-0540-AF14-97B40818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F4677-501A-8D42-AE6A-DD2F9242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F055-C3D0-8248-ACCE-A06FAA8F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25EDD-B7AB-FA43-A44E-23B6C9C5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7B8C-60A1-974A-BC02-AC980E9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28F9-65F4-1B44-B320-A821E06E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0EDD-3417-0E4B-9609-17D9F8EF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4C1A6-2BCB-254F-BC2C-F60EFABD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7F96-CB0E-F34E-86A1-E25D5E44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728D8-5A70-9549-911B-13962F53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59F7-AE73-9D4B-9CE9-10AB497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1A37-AF90-DC41-AB6F-1B513FEF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BD96C-A40C-9140-BD80-892577B7D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E100A-8227-C448-836A-FA9F6C96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0E19-AEC1-5F46-8BA2-CA478DB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8AA2-D445-804A-B237-F0EAD213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7CF8-5F3A-C541-9EE4-9FAC07E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2D920-8BD0-F64C-B82C-D69D1C23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3851-F368-204C-848A-BB32B2AC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AD10-71BC-304B-9D91-EC28DA8DB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9354-33B4-2D47-B1A5-01B798955FA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6737-279B-154E-A205-3136FA73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5F27-9448-D341-8353-E620E14C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F675-EC58-7A4C-9BFA-203DE8FB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ifuchin@gmail.com" TargetMode="External"/><Relationship Id="rId2" Type="http://schemas.openxmlformats.org/officeDocument/2006/relationships/hyperlink" Target="mailto:inna.stetsenko-fiot@lll.kpi.u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shadif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ov.com/tutorials/java-concurrency/index.html" TargetMode="External"/><Relationship Id="rId7" Type="http://schemas.openxmlformats.org/officeDocument/2006/relationships/hyperlink" Target="http://www.mcs.anl.gov/~itf/dbpp/text/book.html" TargetMode="External"/><Relationship Id="rId2" Type="http://schemas.openxmlformats.org/officeDocument/2006/relationships/hyperlink" Target="https://docs.oracle.com/javase/tutorial/essential/concurrenc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s.anl.gov/~itf/dbpp/" TargetMode="External"/><Relationship Id="rId5" Type="http://schemas.openxmlformats.org/officeDocument/2006/relationships/hyperlink" Target="http://books.google.com/books?hl=en&amp;lr=&amp;id=-x1S4neCSOYC&amp;oi=fnd&amp;pg=PA1&amp;dq=info:1lGn2yPsjVIJ:scholar.google.com&amp;ots=Dxiqa_JcB4&amp;sig=RDnJOw3_7fXkTSdqxeLT1W_tC4g" TargetMode="External"/><Relationship Id="rId4" Type="http://schemas.openxmlformats.org/officeDocument/2006/relationships/hyperlink" Target="http://hpcc.kpi.ua/hpc-boo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VtZEGFs-tsYJ0jdl" TargetMode="External"/><Relationship Id="rId2" Type="http://schemas.openxmlformats.org/officeDocument/2006/relationships/hyperlink" Target="https://do.ipo.kpi.u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ampus.kpi.ua/home" TargetMode="External"/><Relationship Id="rId5" Type="http://schemas.openxmlformats.org/officeDocument/2006/relationships/hyperlink" Target="https://docs.google.com/spreadsheets/d/1699L9aO0NjO8SInXAZJ6AOsjK-e4GidtdZqngQkes70/edit#gid=13049540" TargetMode="External"/><Relationship Id="rId4" Type="http://schemas.openxmlformats.org/officeDocument/2006/relationships/hyperlink" Target="https://classroom.google.com/c/NDEzMjA4NzQ0NTM5?cjc=tzsz3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56FE-DE64-0349-9AA5-2133C7E5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008993"/>
            <a:ext cx="11130455" cy="3005466"/>
          </a:xfrm>
        </p:spPr>
        <p:txBody>
          <a:bodyPr>
            <a:normAutofit fontScale="90000"/>
          </a:bodyPr>
          <a:lstStyle/>
          <a:p>
            <a:r>
              <a:rPr lang="uk-UA" dirty="0"/>
              <a:t>Загальна інформація</a:t>
            </a:r>
            <a:br>
              <a:rPr lang="uk-UA" dirty="0"/>
            </a:br>
            <a:r>
              <a:rPr lang="uk-UA" dirty="0"/>
              <a:t>про навчальну дисципліну</a:t>
            </a:r>
            <a:br>
              <a:rPr lang="uk-UA" dirty="0"/>
            </a:br>
            <a:r>
              <a:rPr lang="uk-UA" dirty="0"/>
              <a:t>«Технології паралельних обчислень»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F549A-7863-0943-BDC8-A563CD0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13738"/>
            <a:ext cx="9963807" cy="904156"/>
          </a:xfrm>
        </p:spPr>
        <p:txBody>
          <a:bodyPr>
            <a:normAutofit fontScale="92500" lnSpcReduction="10000"/>
          </a:bodyPr>
          <a:lstStyle/>
          <a:p>
            <a:r>
              <a:rPr lang="uk-UA" sz="1600" dirty="0"/>
              <a:t>Лектор: Інна </a:t>
            </a:r>
            <a:r>
              <a:rPr lang="uk-UA" sz="1600" dirty="0" err="1"/>
              <a:t>Вячеславівна</a:t>
            </a:r>
            <a:r>
              <a:rPr lang="uk-UA" sz="1600" dirty="0"/>
              <a:t> Стеценко, професор кафедри ІПІ НТУУ «КПІ ім. Ігоря Сікорського», д.т.н., професор </a:t>
            </a:r>
          </a:p>
          <a:p>
            <a:r>
              <a:rPr lang="uk-UA" sz="1600" dirty="0"/>
              <a:t>Викладачі комп’ютерного  практикуму : Антон Юрійович </a:t>
            </a:r>
            <a:r>
              <a:rPr lang="uk-UA" sz="1600" dirty="0" err="1"/>
              <a:t>Дифучин</a:t>
            </a:r>
            <a:r>
              <a:rPr lang="uk-UA" sz="1600" dirty="0"/>
              <a:t> старший викладач кафедри ІПІ, доктор філософії, </a:t>
            </a:r>
            <a:endParaRPr lang="en-US" sz="1600" dirty="0"/>
          </a:p>
          <a:p>
            <a:r>
              <a:rPr lang="uk-UA" sz="1600" dirty="0"/>
              <a:t>                                  Олександра Юріївна </a:t>
            </a:r>
            <a:r>
              <a:rPr lang="uk-UA" sz="1600" dirty="0" err="1"/>
              <a:t>Дифучина</a:t>
            </a:r>
            <a:r>
              <a:rPr lang="uk-UA" sz="1600" dirty="0"/>
              <a:t>, асистент кафедри ІПІ</a:t>
            </a:r>
          </a:p>
        </p:txBody>
      </p:sp>
    </p:spTree>
    <p:extLst>
      <p:ext uri="{BB962C8B-B14F-4D97-AF65-F5344CB8AC3E}">
        <p14:creationId xmlns:p14="http://schemas.microsoft.com/office/powerpoint/2010/main" val="63628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AC59-D94E-C740-A758-FDB902C7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FAD5-C047-A948-A004-64BDA3A5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42" y="2448731"/>
            <a:ext cx="6642315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inna.stetsenko-fiot@lll.kpi.ua</a:t>
            </a:r>
            <a:endParaRPr lang="uk-UA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difuchin@gmail.com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sashadif@gmail.com</a:t>
            </a:r>
            <a:endParaRPr lang="en-US" dirty="0"/>
          </a:p>
          <a:p>
            <a:pPr marL="0" indent="0" algn="ctr">
              <a:buNone/>
            </a:pPr>
            <a:endParaRPr lang="en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35765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2266-04C6-8348-80E8-4F07B1B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dirty="0"/>
              <a:t>Загальна інформація про дисципліну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94BF-215E-934F-A074-A6C8967B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1" y="1141977"/>
            <a:ext cx="10703763" cy="4859493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нормативна</a:t>
            </a:r>
          </a:p>
          <a:p>
            <a:r>
              <a:rPr lang="uk-UA" dirty="0"/>
              <a:t>54</a:t>
            </a:r>
            <a:r>
              <a:rPr lang="en-US" dirty="0"/>
              <a:t> </a:t>
            </a:r>
            <a:r>
              <a:rPr lang="uk-UA" dirty="0"/>
              <a:t>лекцій + 36 лабораторних занять  (9 завдань комп’ютерного практикуму) + екзамен + курсова робота</a:t>
            </a:r>
          </a:p>
          <a:p>
            <a:r>
              <a:rPr lang="uk-UA" dirty="0"/>
              <a:t>Оцінювання: </a:t>
            </a:r>
          </a:p>
          <a:p>
            <a:pPr marL="0" indent="0">
              <a:buNone/>
            </a:pPr>
            <a:r>
              <a:rPr lang="uk-UA" dirty="0"/>
              <a:t>	семестрова = </a:t>
            </a:r>
          </a:p>
          <a:p>
            <a:pPr lvl="2"/>
            <a:r>
              <a:rPr lang="uk-UA" dirty="0"/>
              <a:t>середня оцінка за виконання завдань комп’ютерного практикуму + </a:t>
            </a:r>
          </a:p>
          <a:p>
            <a:pPr lvl="2"/>
            <a:r>
              <a:rPr lang="uk-UA" dirty="0"/>
              <a:t>середня оцінка за контрольні опитування (модульні контрольні та додаткові бали за відповіді на лекційних заняттях)</a:t>
            </a:r>
          </a:p>
          <a:p>
            <a:pPr marL="914400" lvl="2" indent="0">
              <a:buNone/>
            </a:pPr>
            <a:r>
              <a:rPr lang="uk-UA" b="1" dirty="0">
                <a:solidFill>
                  <a:srgbClr val="FF0000"/>
                </a:solidFill>
              </a:rPr>
              <a:t>!!! </a:t>
            </a:r>
            <a:r>
              <a:rPr lang="uk-UA" dirty="0"/>
              <a:t>Якщо середня оцінка за виконання завдань комп’ютерного практикуму </a:t>
            </a:r>
            <a:r>
              <a:rPr lang="en-US" dirty="0"/>
              <a:t>&lt; 60 (</a:t>
            </a:r>
            <a:r>
              <a:rPr lang="uk-UA" dirty="0"/>
              <a:t>із 100) студент отримує «не допущено».</a:t>
            </a:r>
          </a:p>
          <a:p>
            <a:pPr marL="0" indent="0">
              <a:buNone/>
            </a:pPr>
            <a:r>
              <a:rPr lang="uk-UA" dirty="0"/>
              <a:t>	підсумкова = </a:t>
            </a:r>
          </a:p>
          <a:p>
            <a:pPr lvl="2"/>
            <a:r>
              <a:rPr lang="uk-UA" dirty="0"/>
              <a:t>(семестрова + екзаменаційна)/2, тобто середнє значення.</a:t>
            </a:r>
          </a:p>
          <a:p>
            <a:pPr marL="914400" lvl="2" indent="0">
              <a:buNone/>
            </a:pPr>
            <a:r>
              <a:rPr lang="uk-UA" sz="2200" dirty="0">
                <a:solidFill>
                  <a:srgbClr val="FF0000"/>
                </a:solidFill>
              </a:rPr>
              <a:t>!!</a:t>
            </a:r>
            <a:r>
              <a:rPr lang="uk-UA" sz="2200" dirty="0"/>
              <a:t> Курсова робота оцінюється окремо</a:t>
            </a:r>
          </a:p>
        </p:txBody>
      </p:sp>
    </p:spTree>
    <p:extLst>
      <p:ext uri="{BB962C8B-B14F-4D97-AF65-F5344CB8AC3E}">
        <p14:creationId xmlns:p14="http://schemas.microsoft.com/office/powerpoint/2010/main" val="665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31C7-90C3-7E4D-9F50-81366047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999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Навчальний матеріал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960C-DA70-0445-BF5E-96485A0F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Презентації, завдання, методичні вказівки, питання екзамену</a:t>
            </a:r>
            <a:r>
              <a:rPr lang="en-US" dirty="0"/>
              <a:t> </a:t>
            </a:r>
            <a:r>
              <a:rPr lang="uk-UA" dirty="0"/>
              <a:t>розміщені на </a:t>
            </a:r>
            <a:r>
              <a:rPr lang="ru-RU" dirty="0" err="1"/>
              <a:t>Платформі</a:t>
            </a:r>
            <a:r>
              <a:rPr lang="ru-RU" dirty="0"/>
              <a:t> </a:t>
            </a:r>
            <a:r>
              <a:rPr lang="ru-RU" dirty="0" err="1"/>
              <a:t>дистанційного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«</a:t>
            </a:r>
            <a:r>
              <a:rPr lang="ru-RU" dirty="0" err="1"/>
              <a:t>Сікорський</a:t>
            </a:r>
            <a:r>
              <a:rPr lang="ru-RU" dirty="0"/>
              <a:t>»,</a:t>
            </a:r>
            <a:r>
              <a:rPr lang="uk-UA" dirty="0"/>
              <a:t> дисципліна «Технології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uk-UA" dirty="0"/>
              <a:t>» (код дисципліни </a:t>
            </a:r>
            <a:r>
              <a:rPr lang="en-US" dirty="0"/>
              <a:t>uc80yt</a:t>
            </a:r>
            <a:r>
              <a:rPr lang="uk-UA" dirty="0"/>
              <a:t>)</a:t>
            </a:r>
          </a:p>
          <a:p>
            <a:pPr lvl="0"/>
            <a:r>
              <a:rPr lang="en-US" dirty="0"/>
              <a:t>The Java Tutorials Lesson:</a:t>
            </a:r>
            <a:r>
              <a:rPr lang="uk-UA" dirty="0"/>
              <a:t> </a:t>
            </a:r>
            <a:r>
              <a:rPr lang="en-US" dirty="0"/>
              <a:t>Concurrency </a:t>
            </a:r>
            <a:r>
              <a:rPr lang="uk-UA" u="sng" dirty="0">
                <a:hlinkClick r:id="rId2"/>
              </a:rPr>
              <a:t>https://docs.oracle.com/javase/tutorial/essential/concurrency/index.ht</a:t>
            </a:r>
            <a:r>
              <a:rPr lang="en-US" dirty="0"/>
              <a:t>	</a:t>
            </a:r>
          </a:p>
          <a:p>
            <a:pPr lvl="0"/>
            <a:r>
              <a:rPr lang="en-US" dirty="0" err="1"/>
              <a:t>Jenkov</a:t>
            </a:r>
            <a:r>
              <a:rPr lang="en-US" dirty="0"/>
              <a:t> J. Java Concurrency and Multithreading Tutorial  </a:t>
            </a:r>
            <a:r>
              <a:rPr lang="en-US" dirty="0">
                <a:hlinkClick r:id="rId3"/>
              </a:rPr>
              <a:t>https://jenkov.com/tutorials/java-concurrency/index.html</a:t>
            </a:r>
            <a:r>
              <a:rPr lang="en-US" dirty="0"/>
              <a:t> </a:t>
            </a:r>
            <a:endParaRPr lang="uk-UA" dirty="0"/>
          </a:p>
          <a:p>
            <a:pPr lvl="0"/>
            <a:r>
              <a:rPr lang="uk-UA" dirty="0" err="1"/>
              <a:t>Стіренко</a:t>
            </a:r>
            <a:r>
              <a:rPr lang="uk-UA" dirty="0"/>
              <a:t> С. Г. Засоби паралельного програмування / С.</a:t>
            </a:r>
            <a:r>
              <a:rPr lang="en-US" dirty="0"/>
              <a:t> </a:t>
            </a:r>
            <a:r>
              <a:rPr lang="uk-UA" dirty="0"/>
              <a:t>Г.</a:t>
            </a:r>
            <a:r>
              <a:rPr lang="en-US" dirty="0"/>
              <a:t> </a:t>
            </a:r>
            <a:r>
              <a:rPr lang="uk-UA" dirty="0" err="1"/>
              <a:t>Стіренко</a:t>
            </a:r>
            <a:r>
              <a:rPr lang="uk-UA" dirty="0"/>
              <a:t>. </a:t>
            </a:r>
            <a:r>
              <a:rPr lang="uk-UA" dirty="0" err="1"/>
              <a:t>Д</a:t>
            </a:r>
            <a:r>
              <a:rPr lang="uk-UA" dirty="0"/>
              <a:t>.</a:t>
            </a:r>
            <a:r>
              <a:rPr lang="en-US" dirty="0"/>
              <a:t> </a:t>
            </a:r>
            <a:r>
              <a:rPr lang="uk-UA" dirty="0"/>
              <a:t>В.</a:t>
            </a:r>
            <a:r>
              <a:rPr lang="en-US" dirty="0"/>
              <a:t> </a:t>
            </a:r>
            <a:r>
              <a:rPr lang="uk-UA" dirty="0" err="1"/>
              <a:t>Грибенко</a:t>
            </a:r>
            <a:r>
              <a:rPr lang="uk-UA" dirty="0"/>
              <a:t>. О.</a:t>
            </a:r>
            <a:r>
              <a:rPr lang="en-US" dirty="0"/>
              <a:t> </a:t>
            </a:r>
            <a:r>
              <a:rPr lang="uk-UA" dirty="0"/>
              <a:t>І.</a:t>
            </a:r>
            <a:r>
              <a:rPr lang="en-US" dirty="0"/>
              <a:t> </a:t>
            </a:r>
            <a:r>
              <a:rPr lang="uk-UA" dirty="0" err="1"/>
              <a:t>Зіненко</a:t>
            </a:r>
            <a:r>
              <a:rPr lang="uk-UA" dirty="0"/>
              <a:t>. А.</a:t>
            </a:r>
            <a:r>
              <a:rPr lang="en-US" dirty="0"/>
              <a:t> </a:t>
            </a:r>
            <a:r>
              <a:rPr lang="uk-UA" dirty="0"/>
              <a:t>В.</a:t>
            </a:r>
            <a:r>
              <a:rPr lang="en-US" dirty="0"/>
              <a:t> </a:t>
            </a:r>
            <a:r>
              <a:rPr lang="uk-UA" dirty="0"/>
              <a:t>Михайленко – Київ. 2012. – 183 с. </a:t>
            </a:r>
            <a:r>
              <a:rPr lang="uk-UA" dirty="0">
                <a:hlinkClick r:id="rId4"/>
              </a:rPr>
              <a:t>http://hpcc.kpi.ua/hpc-book/</a:t>
            </a:r>
            <a:r>
              <a:rPr lang="en-US" dirty="0"/>
              <a:t> </a:t>
            </a:r>
          </a:p>
          <a:p>
            <a:pPr lvl="0"/>
            <a:r>
              <a:rPr lang="uk-UA" dirty="0" err="1"/>
              <a:t>Семеренко</a:t>
            </a:r>
            <a:r>
              <a:rPr lang="uk-UA" dirty="0"/>
              <a:t> В.П. Технології паралельних обчислень : навчальний посібник / </a:t>
            </a:r>
            <a:r>
              <a:rPr lang="uk-UA" dirty="0" err="1"/>
              <a:t>Семеренко</a:t>
            </a:r>
            <a:r>
              <a:rPr lang="uk-UA" dirty="0"/>
              <a:t> В. </a:t>
            </a:r>
            <a:r>
              <a:rPr lang="uk-UA" dirty="0" err="1"/>
              <a:t>П</a:t>
            </a:r>
            <a:r>
              <a:rPr lang="uk-UA" dirty="0"/>
              <a:t>. – Вінниця : ВНТУ, 2018. – 104 с.</a:t>
            </a:r>
          </a:p>
          <a:p>
            <a:pPr lvl="0"/>
            <a:r>
              <a:rPr lang="en-US" dirty="0"/>
              <a:t>Lea D. </a:t>
            </a:r>
            <a:r>
              <a:rPr lang="en-US" u="sng" dirty="0">
                <a:hlinkClick r:id="rId5"/>
              </a:rPr>
              <a:t>Concurrent programming in Java: design principles and patterns</a:t>
            </a:r>
            <a:r>
              <a:rPr lang="en-US" dirty="0"/>
              <a:t> / D. Lea </a:t>
            </a:r>
            <a:r>
              <a:rPr lang="uk-UA" dirty="0"/>
              <a:t>–  </a:t>
            </a:r>
            <a:r>
              <a:rPr lang="en-US" dirty="0"/>
              <a:t>Addison-Wesley Professional</a:t>
            </a:r>
            <a:r>
              <a:rPr lang="uk-UA" dirty="0"/>
              <a:t>. 2000.  –</a:t>
            </a:r>
            <a:r>
              <a:rPr lang="en-US" dirty="0"/>
              <a:t> 411p.</a:t>
            </a:r>
            <a:endParaRPr lang="uk-UA" dirty="0"/>
          </a:p>
          <a:p>
            <a:pPr lvl="0"/>
            <a:r>
              <a:rPr lang="uk-UA" dirty="0"/>
              <a:t> </a:t>
            </a:r>
            <a:r>
              <a:rPr lang="en-US" u="sng" dirty="0"/>
              <a:t>Foster I. </a:t>
            </a:r>
            <a:r>
              <a:rPr lang="uk-UA" u="sng" dirty="0">
                <a:hlinkClick r:id="rId6"/>
              </a:rPr>
              <a:t>Designing and Building Parallel Programs</a:t>
            </a:r>
            <a:r>
              <a:rPr lang="en-US" dirty="0"/>
              <a:t> </a:t>
            </a:r>
            <a:r>
              <a:rPr lang="uk-UA" u="sng" dirty="0">
                <a:hlinkClick r:id="rId7"/>
              </a:rPr>
              <a:t>http://www.mcs.anl.gov/~itf/dbpp/text/book.html</a:t>
            </a:r>
            <a:r>
              <a:rPr lang="uk-UA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FE0E-95C1-7244-93ED-0E3E29F6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cs typeface="Arial" panose="020B0604020202020204" pitchFamily="34" charset="0"/>
              </a:rPr>
              <a:t>Графік виконання курсової роботи</a:t>
            </a:r>
            <a:endParaRPr lang="en-US" dirty="0"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DDD2A-61FC-D643-A158-CAF178D7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27913"/>
              </p:ext>
            </p:extLst>
          </p:nvPr>
        </p:nvGraphicFramePr>
        <p:xfrm>
          <a:off x="451945" y="968949"/>
          <a:ext cx="11382703" cy="48543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40809">
                  <a:extLst>
                    <a:ext uri="{9D8B030D-6E8A-4147-A177-3AD203B41FA5}">
                      <a16:colId xmlns:a16="http://schemas.microsoft.com/office/drawing/2014/main" val="435497729"/>
                    </a:ext>
                  </a:extLst>
                </a:gridCol>
                <a:gridCol w="4930904">
                  <a:extLst>
                    <a:ext uri="{9D8B030D-6E8A-4147-A177-3AD203B41FA5}">
                      <a16:colId xmlns:a16="http://schemas.microsoft.com/office/drawing/2014/main" val="403136887"/>
                    </a:ext>
                  </a:extLst>
                </a:gridCol>
                <a:gridCol w="2210573">
                  <a:extLst>
                    <a:ext uri="{9D8B030D-6E8A-4147-A177-3AD203B41FA5}">
                      <a16:colId xmlns:a16="http://schemas.microsoft.com/office/drawing/2014/main" val="2402622080"/>
                    </a:ext>
                  </a:extLst>
                </a:gridCol>
                <a:gridCol w="3400417">
                  <a:extLst>
                    <a:ext uri="{9D8B030D-6E8A-4147-A177-3AD203B41FA5}">
                      <a16:colId xmlns:a16="http://schemas.microsoft.com/office/drawing/2014/main" val="891752782"/>
                    </a:ext>
                  </a:extLst>
                </a:gridCol>
              </a:tblGrid>
              <a:tr h="842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№ з/</a:t>
                      </a:r>
                      <a:r>
                        <a:rPr lang="uk-UA" sz="1600" dirty="0" err="1">
                          <a:effectLst/>
                        </a:rPr>
                        <a:t>п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Назва етапу роботи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Тиждень навчального семестру, відведений на виконання етапу роботи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Форма звітності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74592253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Отримання індивідуального завдання на курсову роботу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1-2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Підпис про отримання завдання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1396864093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Розробка послідовного алгоритму у відповідності до завдання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3-4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Модуль програмного забезпечення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3291399163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Розробка паралельного алгоритму.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5-6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>
                          <a:effectLst/>
                        </a:rPr>
                        <a:t>Модуль програмного забезпечення 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503757783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Реалізація паралельного алгоритму.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8-10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Модуль програмного забезпечення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1638485623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Тестування паралельного алгоритму та доведення його коректності.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11-12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Результати тестування у вигляді тексту чи таблиці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1197478470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Експериментальне дослідження ефективності паралельного алгоритму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13-14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Результати експериментального дослідження у вигляді тексту чи таблиці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3233270509"/>
                  </a:ext>
                </a:extLst>
              </a:tr>
              <a:tr h="561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Оформлення пояснювальної записки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Текст пояснювальної записки, оформлений у відповідності до вимог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extLst>
                  <a:ext uri="{0D108BD9-81ED-4DB2-BD59-A6C34878D82A}">
                    <a16:rowId xmlns:a16="http://schemas.microsoft.com/office/drawing/2014/main" val="3928679938"/>
                  </a:ext>
                </a:extLst>
              </a:tr>
              <a:tr h="5614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Захист курсової роботи.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16-17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Прилюдний захист з презентацією результатів курсової роботи 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5118" marR="45118" marT="0" marB="0"/>
                </a:tc>
                <a:extLst>
                  <a:ext uri="{0D108BD9-81ED-4DB2-BD59-A6C34878D82A}">
                    <a16:rowId xmlns:a16="http://schemas.microsoft.com/office/drawing/2014/main" val="105839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6D69-174C-5845-B5BE-8A275E5E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976"/>
          </a:xfrm>
        </p:spPr>
        <p:txBody>
          <a:bodyPr>
            <a:noAutofit/>
          </a:bodyPr>
          <a:lstStyle/>
          <a:p>
            <a:r>
              <a:rPr lang="ru-RU" sz="3000" dirty="0" err="1"/>
              <a:t>Технології</a:t>
            </a:r>
            <a:r>
              <a:rPr lang="ru-RU" sz="3000" dirty="0"/>
              <a:t> </a:t>
            </a:r>
            <a:r>
              <a:rPr lang="ru-RU" sz="3000" dirty="0" err="1"/>
              <a:t>паралельних</a:t>
            </a:r>
            <a:r>
              <a:rPr lang="ru-RU" sz="3000" dirty="0"/>
              <a:t> та </a:t>
            </a:r>
            <a:r>
              <a:rPr lang="ru-RU" sz="3000" dirty="0" err="1"/>
              <a:t>розподілених</a:t>
            </a:r>
            <a:r>
              <a:rPr lang="ru-RU" sz="3000" dirty="0"/>
              <a:t> </a:t>
            </a:r>
            <a:r>
              <a:rPr lang="ru-RU" sz="3000" dirty="0" err="1"/>
              <a:t>обчислень</a:t>
            </a:r>
            <a:r>
              <a:rPr lang="ru-RU" sz="3000" dirty="0"/>
              <a:t> (</a:t>
            </a:r>
            <a:r>
              <a:rPr lang="uk-UA" sz="3000" dirty="0"/>
              <a:t>коротка назва </a:t>
            </a:r>
            <a:r>
              <a:rPr lang="en-US" sz="3000" dirty="0"/>
              <a:t>uc80yt</a:t>
            </a:r>
            <a:r>
              <a:rPr lang="ru-RU" sz="3000" dirty="0"/>
              <a:t>)</a:t>
            </a:r>
            <a:endParaRPr lang="en-UA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C934-9135-9242-AC65-4184DF9B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912610"/>
            <a:ext cx="6814331" cy="59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1" y="69897"/>
            <a:ext cx="8229600" cy="406775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Оц</a:t>
            </a:r>
            <a:r>
              <a:rPr lang="uk-UA" dirty="0" err="1"/>
              <a:t>інювання</a:t>
            </a:r>
            <a:r>
              <a:rPr lang="uk-UA" dirty="0"/>
              <a:t> знань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80447" y="677995"/>
                <a:ext cx="11515241" cy="6110108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ü"/>
                </a:pPr>
                <a:r>
                  <a:rPr lang="uk-UA" sz="1600" dirty="0"/>
                  <a:t>Теоретичні знання студента оцінюють за результатами письмових модульних контрольних робіт та, частково, за результатами опитування на лекційних заняттях. Сумарна оцінка визначається за формулою:</a:t>
                </a:r>
              </a:p>
              <a:p>
                <a:pPr marL="0" indent="0" algn="ctr">
                  <a:buNone/>
                </a:pPr>
                <a:r>
                  <a:rPr lang="uk-UA" sz="1600" dirty="0"/>
                  <a:t> Т=</a:t>
                </a:r>
                <a:r>
                  <a:rPr lang="ru-RU" sz="1600" dirty="0"/>
                  <a:t>0</a:t>
                </a:r>
                <a:r>
                  <a:rPr lang="uk-UA" sz="1600" dirty="0"/>
                  <a:t>,</a:t>
                </a:r>
                <a:r>
                  <a:rPr lang="ru-RU" sz="1600" dirty="0"/>
                  <a:t>5·</a:t>
                </a:r>
                <a:r>
                  <a:rPr lang="uk-UA" sz="1600" dirty="0"/>
                  <a:t>К</a:t>
                </a:r>
                <a:r>
                  <a:rPr lang="uk-UA" sz="1600" baseline="-25000" dirty="0"/>
                  <a:t>1</a:t>
                </a:r>
                <a:r>
                  <a:rPr lang="ru-RU" sz="1600" dirty="0"/>
                  <a:t>+0</a:t>
                </a:r>
                <a:r>
                  <a:rPr lang="uk-UA" sz="1600" dirty="0"/>
                  <a:t>,</a:t>
                </a:r>
                <a:r>
                  <a:rPr lang="ru-RU" sz="1600" dirty="0"/>
                  <a:t>5· </a:t>
                </a:r>
                <a:r>
                  <a:rPr lang="uk-UA" sz="1600" dirty="0"/>
                  <a:t>К</a:t>
                </a:r>
                <a:r>
                  <a:rPr lang="uk-UA" sz="1600" baseline="-25000" dirty="0"/>
                  <a:t>2</a:t>
                </a:r>
                <a:r>
                  <a:rPr lang="uk-UA" sz="1600" dirty="0"/>
                  <a:t>+А,</a:t>
                </a:r>
              </a:p>
              <a:p>
                <a:pPr marL="0" indent="0" algn="just">
                  <a:buNone/>
                </a:pPr>
                <a:r>
                  <a:rPr lang="uk-UA" sz="1600" dirty="0"/>
                  <a:t>де К</a:t>
                </a:r>
                <a:r>
                  <a:rPr lang="uk-UA" sz="1600" baseline="-25000" dirty="0"/>
                  <a:t>1</a:t>
                </a:r>
                <a:r>
                  <a:rPr lang="uk-UA" sz="1600" dirty="0"/>
                  <a:t> – оцінка за першу модульну контрольну роботу, К</a:t>
                </a:r>
                <a:r>
                  <a:rPr lang="uk-UA" sz="1600" baseline="-25000" dirty="0"/>
                  <a:t>2</a:t>
                </a:r>
                <a:r>
                  <a:rPr lang="uk-UA" sz="1600" dirty="0"/>
                  <a:t> – оцінка за другу модульну контрольну роботу, А – додаткові бали за результатами опитування на лекційних заняттях (до 1 балу за заняття).</a:t>
                </a:r>
              </a:p>
              <a:p>
                <a:pPr algn="just">
                  <a:buFont typeface="Wingdings" pitchFamily="2" charset="2"/>
                  <a:buChar char="ü"/>
                </a:pPr>
                <a:r>
                  <a:rPr lang="uk-UA" sz="1600" dirty="0"/>
                  <a:t>Практичні навички студента оцінюються за результатами захисту виконаних завдань комп’ютерного практикуму. На виконання завдання комп’ютерного практикуму надається 2 тижні. Якщо студент здає завдання на третьому тижні з моменту видачі завдання, то завдання вважається зданим з затримкою і оцінка за  виконання комп’ютерного практикуму знижується на 10%. Якщо студент не здав завдання у 3-тижневий термін, це завдання вважається студентом невиконаним з оцінкою 0 балів без права </a:t>
                </a:r>
                <a:r>
                  <a:rPr lang="uk-UA" sz="1600" dirty="0" err="1"/>
                  <a:t>перезахисту</a:t>
                </a:r>
                <a:r>
                  <a:rPr lang="uk-UA" sz="1600" dirty="0"/>
                  <a:t>. Сумарна оцінка визначається за формулою: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 Р=</m:t>
                    </m:r>
                    <m:f>
                      <m:fPr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uk-UA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uk-UA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sz="1600" dirty="0"/>
                  <a:t>,</a:t>
                </a:r>
              </a:p>
              <a:p>
                <a:pPr marL="0" indent="0" algn="just">
                  <a:buNone/>
                </a:pPr>
                <a:r>
                  <a:rPr lang="uk-UA" sz="1600" dirty="0"/>
                  <a:t>де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i</a:t>
                </a:r>
                <a:r>
                  <a:rPr lang="uk-UA" sz="1600" dirty="0"/>
                  <a:t> – оцінка за </a:t>
                </a:r>
                <a:r>
                  <a:rPr lang="en-US" sz="1600" dirty="0"/>
                  <a:t>i</a:t>
                </a:r>
                <a:r>
                  <a:rPr lang="ru-RU" sz="1600" dirty="0"/>
                  <a:t>-</a:t>
                </a:r>
                <a:r>
                  <a:rPr lang="uk-UA" sz="1600" dirty="0" err="1"/>
                  <a:t>тий</a:t>
                </a:r>
                <a:r>
                  <a:rPr lang="uk-UA" sz="1600" dirty="0"/>
                  <a:t> комп’ютерний практикум.</a:t>
                </a:r>
              </a:p>
              <a:p>
                <a:pPr marL="0" indent="0" algn="just">
                  <a:buNone/>
                </a:pPr>
                <a:r>
                  <a:rPr lang="uk-UA" sz="1600" dirty="0">
                    <a:solidFill>
                      <a:schemeClr val="accent1">
                        <a:lumMod val="75000"/>
                      </a:schemeClr>
                    </a:solidFill>
                  </a:rPr>
                  <a:t>Зауваження: необхідною умовою допуску до екзамену є кількість балів, набраних за виконання завдань комп’ютерного практикуму, не менша за 60 (із 100 можливих).  Тобто, якщо студент не набрав 60 балів за виконання завдань комп’ютерного практикуму (35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 &lt;=</a:t>
                </a:r>
                <a:r>
                  <a:rPr lang="uk-UA" sz="16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P &lt; 60), </a:t>
                </a:r>
                <a:r>
                  <a:rPr lang="uk-UA" sz="1600" dirty="0">
                    <a:solidFill>
                      <a:schemeClr val="accent1">
                        <a:lumMod val="75000"/>
                      </a:schemeClr>
                    </a:solidFill>
                  </a:rPr>
                  <a:t>він отримує підсумкову оцінку «Незадовільно». Якщо студент за виконання завдань комп’ютерного практикуму протягом семестру отримав менше 35 балів, він отримує підсумкову оцінку «Не допущено».</a:t>
                </a:r>
              </a:p>
              <a:p>
                <a:pPr algn="just">
                  <a:buFont typeface="Wingdings" pitchFamily="2" charset="2"/>
                  <a:buChar char="ü"/>
                </a:pPr>
                <a:r>
                  <a:rPr lang="uk-UA" sz="1600" dirty="0"/>
                  <a:t> Сума балів, набраних студентом протягом семестру, складається з сумарної оцінки за комп’ютерний практикум  за формулою за умови, що набрана кількість балів за виконання завдання комп’ютерного практикуму не менша за 60 (із 100 можливих):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H = 0,5·P+0,5·T, </a:t>
                </a:r>
                <a:r>
                  <a:rPr lang="ru-RU" sz="1600" dirty="0" err="1"/>
                  <a:t>якщо</a:t>
                </a:r>
                <a:r>
                  <a:rPr lang="ru-RU" sz="1600" dirty="0"/>
                  <a:t> </a:t>
                </a:r>
                <a:r>
                  <a:rPr lang="en-US" sz="1600" dirty="0"/>
                  <a:t>P &gt;= 60,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H = 0,5·P, </a:t>
                </a:r>
                <a:r>
                  <a:rPr lang="ru-RU" sz="1600" dirty="0" err="1"/>
                  <a:t>якщо</a:t>
                </a:r>
                <a:r>
                  <a:rPr lang="ru-RU" sz="1600" dirty="0"/>
                  <a:t> </a:t>
                </a:r>
                <a:r>
                  <a:rPr lang="en-US" sz="1600" dirty="0"/>
                  <a:t>P &lt; 60</a:t>
                </a:r>
              </a:p>
              <a:p>
                <a:pPr marL="0" indent="0" algn="just">
                  <a:buNone/>
                </a:pPr>
                <a:r>
                  <a:rPr lang="uk-UA" sz="1600" dirty="0"/>
                  <a:t>де </a:t>
                </a:r>
                <a:r>
                  <a:rPr lang="en-US" sz="1600" dirty="0"/>
                  <a:t>P</a:t>
                </a:r>
                <a:r>
                  <a:rPr lang="uk-UA" sz="1600" dirty="0"/>
                  <a:t> – оцінка практичних навичок студента, </a:t>
                </a:r>
                <a:r>
                  <a:rPr lang="en-US" sz="1600" dirty="0"/>
                  <a:t>T</a:t>
                </a:r>
                <a:r>
                  <a:rPr lang="uk-UA" sz="1600" dirty="0"/>
                  <a:t> – оцінка його теоретичних знань.</a:t>
                </a:r>
              </a:p>
              <a:p>
                <a:pPr marL="0" indent="0" algn="just">
                  <a:buNone/>
                </a:pPr>
                <a:endParaRPr lang="uk-UA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447" y="677995"/>
                <a:ext cx="11515241" cy="6110108"/>
              </a:xfrm>
              <a:blipFill>
                <a:blip r:embed="rId2"/>
                <a:stretch>
                  <a:fillRect l="-220" t="-830" r="-330" b="-41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1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841" y="414635"/>
            <a:ext cx="8229600" cy="406775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Оц</a:t>
            </a:r>
            <a:r>
              <a:rPr lang="uk-UA" dirty="0" err="1"/>
              <a:t>інювання</a:t>
            </a:r>
            <a:r>
              <a:rPr lang="uk-UA" dirty="0"/>
              <a:t> знань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841" y="1069383"/>
            <a:ext cx="11158779" cy="361110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uk-UA" sz="1600" dirty="0"/>
              <a:t>Екзаменаційна оцінка складається з оцінки за відповіді на теоретичні питання та виконане практичне завдання за формулою:</a:t>
            </a:r>
          </a:p>
          <a:p>
            <a:pPr algn="just">
              <a:buFont typeface="Wingdings" pitchFamily="2" charset="2"/>
              <a:buChar char="ü"/>
            </a:pPr>
            <a:endParaRPr lang="uk-UA" sz="1600" dirty="0"/>
          </a:p>
          <a:p>
            <a:pPr marL="0" indent="0" algn="ctr">
              <a:buNone/>
            </a:pPr>
            <a:r>
              <a:rPr lang="en-US" sz="1600" dirty="0"/>
              <a:t>E = 0,</a:t>
            </a:r>
            <a:r>
              <a:rPr lang="uk-UA" sz="1600" dirty="0"/>
              <a:t>3</a:t>
            </a:r>
            <a:r>
              <a:rPr lang="en-US" sz="1600" dirty="0"/>
              <a:t>·P1+ 0,</a:t>
            </a:r>
            <a:r>
              <a:rPr lang="uk-UA" sz="1600" dirty="0"/>
              <a:t>3</a:t>
            </a:r>
            <a:r>
              <a:rPr lang="en-US" sz="1600" dirty="0"/>
              <a:t>· P2 </a:t>
            </a:r>
            <a:r>
              <a:rPr lang="uk-UA" sz="1600" dirty="0"/>
              <a:t>+0,2</a:t>
            </a:r>
            <a:r>
              <a:rPr lang="en-US" sz="1600" dirty="0"/>
              <a:t> ·T1+</a:t>
            </a:r>
            <a:r>
              <a:rPr lang="uk-UA" sz="1600" dirty="0"/>
              <a:t> 0,2</a:t>
            </a:r>
            <a:r>
              <a:rPr lang="en-US" sz="1600" dirty="0"/>
              <a:t> · T2,</a:t>
            </a:r>
          </a:p>
          <a:p>
            <a:pPr algn="just">
              <a:buFont typeface="Wingdings" pitchFamily="2" charset="2"/>
              <a:buChar char="ü"/>
            </a:pPr>
            <a:endParaRPr lang="en-US" sz="1600" dirty="0"/>
          </a:p>
          <a:p>
            <a:pPr marL="0" indent="0" algn="just">
              <a:buNone/>
            </a:pPr>
            <a:r>
              <a:rPr lang="uk-UA" sz="1600" dirty="0"/>
              <a:t>де </a:t>
            </a:r>
            <a:r>
              <a:rPr lang="en-US" sz="1600" dirty="0"/>
              <a:t>T1, T2 – </a:t>
            </a:r>
            <a:r>
              <a:rPr lang="uk-UA" sz="1600" dirty="0"/>
              <a:t>оцінки відповідей на перше те друге теоретичні питання за 100-бальною шкалою</a:t>
            </a:r>
            <a:r>
              <a:rPr lang="en-US" sz="1600" dirty="0"/>
              <a:t>, P1, P2 – </a:t>
            </a:r>
            <a:r>
              <a:rPr lang="uk-UA" sz="1600" dirty="0"/>
              <a:t>оцінки виконання першого та другого практичного завдання за 100-бальною шкалою.</a:t>
            </a:r>
          </a:p>
          <a:p>
            <a:pPr algn="just">
              <a:buFont typeface="Wingdings" pitchFamily="2" charset="2"/>
              <a:buChar char="ü"/>
            </a:pPr>
            <a:r>
              <a:rPr lang="uk-UA" sz="1600" dirty="0"/>
              <a:t>Підсумкова оцінка формується за результатами оцінювання знань та навичок студента в семестрі  та на екзамені за формулою:</a:t>
            </a:r>
          </a:p>
          <a:p>
            <a:pPr algn="just">
              <a:buFont typeface="Wingdings" pitchFamily="2" charset="2"/>
              <a:buChar char="ü"/>
            </a:pPr>
            <a:endParaRPr lang="uk-UA" sz="1600" dirty="0"/>
          </a:p>
          <a:p>
            <a:pPr marL="0" indent="0" algn="ctr">
              <a:buNone/>
            </a:pPr>
            <a:r>
              <a:rPr lang="en-US" sz="1600" dirty="0"/>
              <a:t>S=0,5·H+0,5·E</a:t>
            </a:r>
          </a:p>
          <a:p>
            <a:pPr algn="just">
              <a:buFont typeface="Wingdings" pitchFamily="2" charset="2"/>
              <a:buChar char="ü"/>
            </a:pPr>
            <a:endParaRPr lang="en-US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5642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8EB8-6F1F-924B-A560-504F3D2A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k-UA" dirty="0"/>
              <a:t>Журнал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D0585-41B6-0E47-9F64-6CEF7F50FB7E}"/>
              </a:ext>
            </a:extLst>
          </p:cNvPr>
          <p:cNvSpPr txBox="1"/>
          <p:nvPr/>
        </p:nvSpPr>
        <p:spPr>
          <a:xfrm>
            <a:off x="1335450" y="46606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Курсова робота: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3F75C-50EB-9140-850A-FB42B315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6712"/>
            <a:ext cx="8843010" cy="344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49502-02B0-934D-B09C-952AD01E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64"/>
          <a:stretch/>
        </p:blipFill>
        <p:spPr>
          <a:xfrm>
            <a:off x="3249929" y="4660670"/>
            <a:ext cx="8753270" cy="19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3C83-5DEE-2042-B8F4-152D45D4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Ресурси підтримки навчального процесу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E87-C38B-6747-BA33-DF37577D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6" y="1658908"/>
            <a:ext cx="10515600" cy="4833967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Дистанційний курс «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та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» (коротка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en-US" dirty="0"/>
              <a:t>uc80yt)</a:t>
            </a:r>
            <a:r>
              <a:rPr lang="uk-UA" dirty="0"/>
              <a:t>, розміщений на навчальному ресурсі платформи «Сікорський» </a:t>
            </a:r>
            <a:r>
              <a:rPr lang="en-US" dirty="0">
                <a:hlinkClick r:id="rId2"/>
              </a:rPr>
              <a:t>https://do.ipo.kpi.ua/</a:t>
            </a:r>
            <a:r>
              <a:rPr lang="uk-UA" dirty="0"/>
              <a:t>, містить </a:t>
            </a:r>
            <a:r>
              <a:rPr lang="uk-UA" dirty="0" err="1"/>
              <a:t>силабус</a:t>
            </a:r>
            <a:r>
              <a:rPr lang="uk-UA" dirty="0"/>
              <a:t>, завдання комп’ютерного практикуму, презентації лекцій, а також розділ з матеріалом для курсової роботи. Усі завдання (контрольні, звіти з комп’ютерного практикуму, курсова робота) здаються через завантаження у цей навчальний ресурс відповідних файлів та їх захист викладачу.</a:t>
            </a:r>
          </a:p>
          <a:p>
            <a:r>
              <a:rPr lang="en-US" dirty="0"/>
              <a:t>Telegram-</a:t>
            </a:r>
            <a:r>
              <a:rPr lang="uk-UA" dirty="0"/>
              <a:t>канал</a:t>
            </a:r>
            <a:r>
              <a:rPr lang="en-US" dirty="0"/>
              <a:t> </a:t>
            </a:r>
            <a:r>
              <a:rPr lang="uk-UA" dirty="0"/>
              <a:t> «Технології паралельних та розподілених обчислень ІПІ» 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https://t.me/joinchat/VtZEGFs-tsYJ0jdl</a:t>
            </a:r>
            <a:r>
              <a:rPr lang="uk-UA" dirty="0"/>
              <a:t>  для оперативного інформування про події курсу</a:t>
            </a:r>
          </a:p>
          <a:p>
            <a:r>
              <a:rPr lang="uk-UA" dirty="0" err="1"/>
              <a:t>Гугл</a:t>
            </a:r>
            <a:r>
              <a:rPr lang="uk-UA" dirty="0"/>
              <a:t>-клас </a:t>
            </a:r>
            <a:r>
              <a:rPr lang="en-US" dirty="0">
                <a:hlinkClick r:id="rId4"/>
              </a:rPr>
              <a:t>https://classroom.google.com/c/NDEzMjA4NzQ0NTM5?cjc=tzsz374</a:t>
            </a:r>
            <a:r>
              <a:rPr lang="ru-RU" dirty="0"/>
              <a:t> </a:t>
            </a:r>
            <a:r>
              <a:rPr lang="uk-UA" dirty="0"/>
              <a:t>містить основні файли курсу і слугує резервним сховищем на випадок відсутності доступу до платформи «Сікорський»</a:t>
            </a:r>
          </a:p>
          <a:p>
            <a:r>
              <a:rPr lang="uk-UA" dirty="0"/>
              <a:t>Журнал </a:t>
            </a:r>
            <a:r>
              <a:rPr lang="en-US" dirty="0">
                <a:hlinkClick r:id="rId5"/>
              </a:rPr>
              <a:t>https://docs.google.com/spreadsheets/d/1699L9aO0NjO8SInXAZJ6AOsjK-e4GidtdZqngQkes70/edit#gid=13049540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uk-UA" dirty="0"/>
              <a:t> містить інформацію про оцінки та дати захисту завдань комп’ютерного практикуму</a:t>
            </a:r>
          </a:p>
          <a:p>
            <a:r>
              <a:rPr lang="en-US" dirty="0"/>
              <a:t>Campus </a:t>
            </a:r>
            <a:r>
              <a:rPr lang="en-US" dirty="0">
                <a:hlinkClick r:id="rId6"/>
              </a:rPr>
              <a:t>https://ecampus.kpi.ua/home</a:t>
            </a:r>
            <a:r>
              <a:rPr lang="en-US" dirty="0"/>
              <a:t> </a:t>
            </a:r>
            <a:r>
              <a:rPr lang="uk-UA" dirty="0"/>
              <a:t> містить </a:t>
            </a:r>
            <a:r>
              <a:rPr lang="uk-UA" dirty="0" err="1"/>
              <a:t>силабус</a:t>
            </a:r>
            <a:r>
              <a:rPr lang="uk-UA" dirty="0"/>
              <a:t>, методичні вказівки до виконання завдань комп’ютерного практикуму, відомості модульного та екзаменаційного контролю</a:t>
            </a:r>
            <a:endParaRPr lang="en-US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54113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1144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Загальна інформація про навчальну дисципліну «Технології паралельних обчислень»</vt:lpstr>
      <vt:lpstr>Загальна інформація про дисципліну</vt:lpstr>
      <vt:lpstr>Навчальний матеріал</vt:lpstr>
      <vt:lpstr>Графік виконання курсової роботи</vt:lpstr>
      <vt:lpstr>Технології паралельних та розподілених обчислень (коротка назва uc80yt)</vt:lpstr>
      <vt:lpstr>Оцінювання знань</vt:lpstr>
      <vt:lpstr>Оцінювання знань</vt:lpstr>
      <vt:lpstr>Журнал</vt:lpstr>
      <vt:lpstr>Ресурси підтримки навчального процесу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Загальна інформація про навчлаьну дисципліну</dc:title>
  <dc:creator>Microsoft Office User</dc:creator>
  <cp:lastModifiedBy>Microsoft Office User</cp:lastModifiedBy>
  <cp:revision>35</cp:revision>
  <dcterms:created xsi:type="dcterms:W3CDTF">2020-02-04T12:15:06Z</dcterms:created>
  <dcterms:modified xsi:type="dcterms:W3CDTF">2024-02-05T06:58:34Z</dcterms:modified>
</cp:coreProperties>
</file>