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80" r:id="rId5"/>
    <p:sldId id="263" r:id="rId6"/>
    <p:sldId id="264" r:id="rId7"/>
    <p:sldId id="265" r:id="rId8"/>
    <p:sldId id="267" r:id="rId9"/>
    <p:sldId id="268" r:id="rId10"/>
    <p:sldId id="269" r:id="rId11"/>
    <p:sldId id="281" r:id="rId12"/>
    <p:sldId id="282" r:id="rId13"/>
    <p:sldId id="284" r:id="rId14"/>
    <p:sldId id="270" r:id="rId15"/>
    <p:sldId id="278" r:id="rId16"/>
    <p:sldId id="272" r:id="rId17"/>
    <p:sldId id="271" r:id="rId18"/>
    <p:sldId id="274" r:id="rId19"/>
    <p:sldId id="275" r:id="rId20"/>
    <p:sldId id="276" r:id="rId21"/>
    <p:sldId id="277" r:id="rId22"/>
    <p:sldId id="285" r:id="rId23"/>
    <p:sldId id="279" r:id="rId24"/>
    <p:sldId id="258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01"/>
    <p:restoredTop sz="94428"/>
  </p:normalViewPr>
  <p:slideViewPr>
    <p:cSldViewPr>
      <p:cViewPr varScale="1">
        <p:scale>
          <a:sx n="63" d="100"/>
          <a:sy n="63" d="100"/>
        </p:scale>
        <p:origin x="176" y="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1461A-8852-CF49-9DD6-2E3CBA403CBC}" type="datetimeFigureOut">
              <a:rPr lang="en-UA" smtClean="0"/>
              <a:t>4/3/23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E7A8-096D-AF4D-8953-FFBFAB04736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8463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E7A8-096D-AF4D-8953-FFBFAB04736B}" type="slidenum">
              <a:rPr lang="en-UA" smtClean="0"/>
              <a:t>11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7257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6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672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07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60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09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0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972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806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3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99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2ADB-02CD-43DD-9AAB-1DCD643D7215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F2B39-21A3-41BD-A31F-4531C9F4FFC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81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jit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ummit_(supercomputer)" TargetMode="External"/><Relationship Id="rId5" Type="http://schemas.openxmlformats.org/officeDocument/2006/relationships/hyperlink" Target="https://en.wikipedia.org/wiki/IBM" TargetMode="External"/><Relationship Id="rId4" Type="http://schemas.openxmlformats.org/officeDocument/2006/relationships/hyperlink" Target="https://en.wikipedia.org/wiki/Fugaku_(supercomputer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500.org/lists/top500/2022/1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documentation/tutorials/introduction-parallel-computing-tutorial" TargetMode="External"/><Relationship Id="rId2" Type="http://schemas.openxmlformats.org/officeDocument/2006/relationships/hyperlink" Target="https://www.lrde.epita.fr/~ricou/intro_parallel_comp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uk-UA" sz="3600" dirty="0"/>
              <a:t>Поняття паралельних, </a:t>
            </a:r>
            <a:br>
              <a:rPr lang="uk-UA" sz="3600" dirty="0"/>
            </a:br>
            <a:r>
              <a:rPr lang="uk-UA" sz="3600" dirty="0"/>
              <a:t>одночасних (</a:t>
            </a:r>
            <a:r>
              <a:rPr lang="en-US" sz="3600" dirty="0"/>
              <a:t>concurrent</a:t>
            </a:r>
            <a:r>
              <a:rPr lang="uk-UA" sz="3600" dirty="0"/>
              <a:t>) та розподілених обчислень</a:t>
            </a:r>
            <a:br>
              <a:rPr lang="uk-UA" sz="3100" dirty="0"/>
            </a:br>
            <a:endParaRPr lang="uk-UA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>
            <a:normAutofit/>
          </a:bodyPr>
          <a:lstStyle/>
          <a:p>
            <a:r>
              <a:rPr lang="uk-UA" sz="1600" dirty="0">
                <a:solidFill>
                  <a:schemeClr val="tx1"/>
                </a:solidFill>
              </a:rPr>
              <a:t>Інна </a:t>
            </a:r>
            <a:r>
              <a:rPr lang="uk-UA" sz="1600" dirty="0" err="1">
                <a:solidFill>
                  <a:schemeClr val="tx1"/>
                </a:solidFill>
              </a:rPr>
              <a:t>Вячеславівна</a:t>
            </a:r>
            <a:r>
              <a:rPr lang="uk-UA" sz="1600" dirty="0">
                <a:solidFill>
                  <a:schemeClr val="tx1"/>
                </a:solidFill>
              </a:rPr>
              <a:t> Стеценко</a:t>
            </a:r>
          </a:p>
          <a:p>
            <a:r>
              <a:rPr lang="uk-UA" sz="1600" dirty="0">
                <a:solidFill>
                  <a:schemeClr val="tx1"/>
                </a:solidFill>
              </a:rPr>
              <a:t>професор кафедри ІПІ НТУУ «КПІ ім. Ігоря Сікорського»,</a:t>
            </a:r>
          </a:p>
          <a:p>
            <a:r>
              <a:rPr lang="uk-UA" sz="1600" dirty="0" err="1">
                <a:solidFill>
                  <a:schemeClr val="tx1"/>
                </a:solidFill>
              </a:rPr>
              <a:t>д.т.н</a:t>
            </a:r>
            <a:r>
              <a:rPr lang="uk-UA" sz="1600" dirty="0">
                <a:solidFill>
                  <a:schemeClr val="tx1"/>
                </a:solidFill>
              </a:rPr>
              <a:t>., професор</a:t>
            </a:r>
          </a:p>
        </p:txBody>
      </p:sp>
    </p:spTree>
    <p:extLst>
      <p:ext uri="{BB962C8B-B14F-4D97-AF65-F5344CB8AC3E}">
        <p14:creationId xmlns:p14="http://schemas.microsoft.com/office/powerpoint/2010/main" val="42000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64766" cy="1368152"/>
          </a:xfrm>
        </p:spPr>
        <p:txBody>
          <a:bodyPr>
            <a:noAutofit/>
          </a:bodyPr>
          <a:lstStyle/>
          <a:p>
            <a:r>
              <a:rPr lang="uk-UA" sz="3600" dirty="0"/>
              <a:t>Приклад кластера:</a:t>
            </a:r>
            <a:br>
              <a:rPr lang="en-US" sz="3600" dirty="0"/>
            </a:br>
            <a:r>
              <a:rPr lang="en-US" sz="2400" dirty="0"/>
              <a:t>LLNL(Lawrence Livermore National Laboratory) parallel computer cluster</a:t>
            </a:r>
            <a:endParaRPr lang="uk-UA" sz="2400" dirty="0"/>
          </a:p>
        </p:txBody>
      </p:sp>
      <p:pic>
        <p:nvPicPr>
          <p:cNvPr id="3074" name="Рисунок 138" descr="https://computing.llnl.gov/tutorials/parallel_comp/images/parallelCompute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1" y="2060848"/>
            <a:ext cx="840093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A9993-F320-CF4B-BB42-1C449E129E36}"/>
              </a:ext>
            </a:extLst>
          </p:cNvPr>
          <p:cNvSpPr txBox="1"/>
          <p:nvPr/>
        </p:nvSpPr>
        <p:spPr>
          <a:xfrm>
            <a:off x="457200" y="6372506"/>
            <a:ext cx="844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https://</a:t>
            </a:r>
            <a:r>
              <a:rPr lang="en-US" sz="1000" dirty="0" err="1"/>
              <a:t>hpc.llnl.gov</a:t>
            </a:r>
            <a:r>
              <a:rPr lang="en-US" sz="1000" dirty="0"/>
              <a:t>/documentation/tutorials/</a:t>
            </a:r>
            <a:r>
              <a:rPr lang="en-US" sz="1000" dirty="0" err="1"/>
              <a:t>livermore</a:t>
            </a:r>
            <a:r>
              <a:rPr lang="en-US" sz="1000" dirty="0"/>
              <a:t>-computing-</a:t>
            </a:r>
            <a:r>
              <a:rPr lang="en-US" sz="1000" dirty="0" err="1"/>
              <a:t>linux</a:t>
            </a:r>
            <a:r>
              <a:rPr lang="en-US" sz="1000" dirty="0"/>
              <a:t>-commodity-clusters-overview-part-one</a:t>
            </a:r>
            <a:endParaRPr lang="en-UA" sz="1000" dirty="0"/>
          </a:p>
        </p:txBody>
      </p:sp>
    </p:spTree>
    <p:extLst>
      <p:ext uri="{BB962C8B-B14F-4D97-AF65-F5344CB8AC3E}">
        <p14:creationId xmlns:p14="http://schemas.microsoft.com/office/powerpoint/2010/main" val="92074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dirty="0" err="1"/>
              <a:t>Суперкомп</a:t>
            </a:r>
            <a:r>
              <a:rPr lang="en-US" dirty="0"/>
              <a:t>’</a:t>
            </a:r>
            <a:r>
              <a:rPr lang="uk-UA" dirty="0" err="1"/>
              <a:t>ютер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Багатопроцесорний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</a:t>
            </a:r>
            <a:r>
              <a:rPr lang="uk-UA" dirty="0"/>
              <a:t> з продуктивністю набагато вищою ніж звичайний</a:t>
            </a:r>
          </a:p>
          <a:p>
            <a:r>
              <a:rPr lang="uk-UA" dirty="0"/>
              <a:t>Найшвидші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ютери</a:t>
            </a:r>
            <a:r>
              <a:rPr lang="uk-UA" dirty="0"/>
              <a:t> світу зареєстровані в </a:t>
            </a:r>
            <a:r>
              <a:rPr lang="en-US" dirty="0"/>
              <a:t>TOP500 </a:t>
            </a:r>
            <a:r>
              <a:rPr lang="uk-UA" dirty="0"/>
              <a:t>рейтингу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uk-UA" sz="3500" dirty="0"/>
              <a:t>Рекорд (пікової) продуктивності багатопроцесорного </a:t>
            </a:r>
            <a:r>
              <a:rPr lang="uk-UA" sz="3500" dirty="0" err="1"/>
              <a:t>комп</a:t>
            </a:r>
            <a:r>
              <a:rPr lang="en-US" sz="3500" dirty="0"/>
              <a:t>’</a:t>
            </a:r>
            <a:r>
              <a:rPr lang="uk-UA" sz="3500" dirty="0" err="1"/>
              <a:t>ютерного</a:t>
            </a:r>
            <a:r>
              <a:rPr lang="uk-UA" sz="3500" dirty="0"/>
              <a:t> ресурсу у 2020 році = </a:t>
            </a:r>
            <a:r>
              <a:rPr lang="en-US" sz="3500" dirty="0"/>
              <a:t>415,</a:t>
            </a:r>
            <a:r>
              <a:rPr lang="uk-UA" sz="3500" dirty="0"/>
              <a:t>5 </a:t>
            </a:r>
            <a:r>
              <a:rPr lang="en-US" sz="3500" dirty="0"/>
              <a:t>petaflops</a:t>
            </a:r>
            <a:r>
              <a:rPr lang="uk-UA" sz="3500" dirty="0"/>
              <a:t> належить </a:t>
            </a:r>
            <a:r>
              <a:rPr lang="uk-UA" sz="3500" dirty="0" err="1"/>
              <a:t>суперкомп</a:t>
            </a:r>
            <a:r>
              <a:rPr lang="en-US" sz="3500" dirty="0"/>
              <a:t>’</a:t>
            </a:r>
            <a:r>
              <a:rPr lang="uk-UA" sz="3500" dirty="0" err="1"/>
              <a:t>ютеру</a:t>
            </a:r>
            <a:r>
              <a:rPr lang="uk-UA" sz="3500" dirty="0"/>
              <a:t> </a:t>
            </a:r>
            <a:r>
              <a:rPr lang="en-US" u="sng" dirty="0">
                <a:hlinkClick r:id="rId3"/>
              </a:rPr>
              <a:t>Fujitsu</a:t>
            </a:r>
            <a:r>
              <a:rPr lang="en-US" dirty="0"/>
              <a:t> </a:t>
            </a:r>
            <a:r>
              <a:rPr lang="en-US" dirty="0">
                <a:hlinkClick r:id="rId4" tooltip="Fugaku (supercomputer)"/>
              </a:rPr>
              <a:t>Fugaku</a:t>
            </a:r>
            <a:r>
              <a:rPr lang="en-US" sz="3500" dirty="0"/>
              <a:t>(Japan) , </a:t>
            </a:r>
            <a:r>
              <a:rPr lang="uk-UA" sz="3500" dirty="0"/>
              <a:t>другий у світовому рейтингу – суперкомп’ютер </a:t>
            </a:r>
            <a:r>
              <a:rPr lang="en-US" dirty="0">
                <a:hlinkClick r:id="rId5" tooltip="IBM"/>
              </a:rPr>
              <a:t>IBM</a:t>
            </a:r>
            <a:r>
              <a:rPr lang="en-US" dirty="0"/>
              <a:t> </a:t>
            </a:r>
            <a:r>
              <a:rPr lang="en-US" dirty="0">
                <a:hlinkClick r:id="rId6" tooltip="Summit (supercomputer)"/>
              </a:rPr>
              <a:t>Summit</a:t>
            </a:r>
            <a:r>
              <a:rPr lang="uk-UA" dirty="0"/>
              <a:t> </a:t>
            </a:r>
            <a:r>
              <a:rPr lang="uk-UA" sz="3500" dirty="0"/>
              <a:t>з продуктивністю 148,6</a:t>
            </a:r>
            <a:r>
              <a:rPr lang="en-US" sz="3500" dirty="0"/>
              <a:t> petaflops</a:t>
            </a:r>
            <a:r>
              <a:rPr lang="uk-UA" sz="3500" dirty="0"/>
              <a:t>б</a:t>
            </a:r>
            <a:r>
              <a:rPr lang="en-US" sz="3500" dirty="0"/>
              <a:t>(US, IBM</a:t>
            </a:r>
            <a:r>
              <a:rPr lang="uk-UA" sz="3500" dirty="0"/>
              <a:t>) з продуктивністю 94,6</a:t>
            </a:r>
            <a:r>
              <a:rPr lang="en-US" sz="3500" dirty="0"/>
              <a:t> petaflops,</a:t>
            </a:r>
            <a:r>
              <a:rPr lang="uk-UA" sz="3500" dirty="0"/>
              <a:t> третій -   </a:t>
            </a:r>
            <a:r>
              <a:rPr lang="en-US" sz="3500" u="sng" dirty="0"/>
              <a:t>Sierra </a:t>
            </a:r>
            <a:r>
              <a:rPr lang="en-US" sz="3500" dirty="0"/>
              <a:t>(US, </a:t>
            </a:r>
            <a:r>
              <a:rPr lang="en-US" dirty="0"/>
              <a:t>Lawrence Livermore National Laboratory</a:t>
            </a:r>
            <a:r>
              <a:rPr lang="en-US" sz="3500" dirty="0"/>
              <a:t>) </a:t>
            </a:r>
            <a:r>
              <a:rPr lang="uk-UA" sz="3500" dirty="0"/>
              <a:t>з продуктивністю 94,6</a:t>
            </a:r>
            <a:r>
              <a:rPr lang="en-US" sz="3500" dirty="0"/>
              <a:t> petaflops</a:t>
            </a:r>
            <a:r>
              <a:rPr lang="uk-UA" sz="3500" dirty="0"/>
              <a:t>.</a:t>
            </a:r>
          </a:p>
          <a:p>
            <a:pPr marL="1200150" lvl="3" indent="-342900"/>
            <a:r>
              <a:rPr lang="en-US" dirty="0"/>
              <a:t>PFLOPS</a:t>
            </a:r>
            <a:r>
              <a:rPr lang="uk-UA" dirty="0"/>
              <a:t> </a:t>
            </a:r>
            <a:r>
              <a:rPr lang="en-US" dirty="0"/>
              <a:t>(peta </a:t>
            </a:r>
            <a:r>
              <a:rPr lang="en-US" dirty="0" err="1"/>
              <a:t>FLoating-point</a:t>
            </a:r>
            <a:r>
              <a:rPr lang="en-US" dirty="0"/>
              <a:t> Operations Per Second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2</a:t>
            </a:r>
            <a:r>
              <a:rPr lang="en-US" dirty="0"/>
              <a:t>14</a:t>
            </a:r>
            <a:r>
              <a:rPr lang="uk-UA" dirty="0"/>
              <a:t> </a:t>
            </a:r>
            <a:r>
              <a:rPr lang="uk-UA" dirty="0" err="1"/>
              <a:t>суперкомп</a:t>
            </a:r>
            <a:r>
              <a:rPr lang="en-US" dirty="0"/>
              <a:t>’</a:t>
            </a:r>
            <a:r>
              <a:rPr lang="uk-UA" dirty="0" err="1"/>
              <a:t>ютерів</a:t>
            </a:r>
            <a:r>
              <a:rPr lang="uk-UA" dirty="0"/>
              <a:t> зі списку ТОР500 належать Китаю, 1</a:t>
            </a:r>
            <a:r>
              <a:rPr lang="en-US" dirty="0"/>
              <a:t>13</a:t>
            </a:r>
            <a:r>
              <a:rPr lang="uk-UA" dirty="0"/>
              <a:t> – Сполученим Штатам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51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Sunway Taihu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466029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97" y="3526122"/>
            <a:ext cx="4608512" cy="280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Суперкомп</a:t>
            </a:r>
            <a:r>
              <a:rPr lang="en-US" dirty="0"/>
              <a:t>’</a:t>
            </a:r>
            <a:r>
              <a:rPr lang="uk-UA" dirty="0" err="1"/>
              <a:t>ютер</a:t>
            </a:r>
            <a:r>
              <a:rPr lang="uk-UA" dirty="0"/>
              <a:t> </a:t>
            </a:r>
            <a:r>
              <a:rPr lang="en-US" dirty="0"/>
              <a:t>Sunway </a:t>
            </a:r>
            <a:r>
              <a:rPr lang="en-US" dirty="0" err="1"/>
              <a:t>TaihuLight</a:t>
            </a:r>
            <a:r>
              <a:rPr lang="uk-UA" dirty="0"/>
              <a:t> (сьоме місце ТОР500)</a:t>
            </a:r>
            <a:endParaRPr lang="uk-UA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20071" y="1202674"/>
            <a:ext cx="36724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К</a:t>
            </a:r>
            <a:r>
              <a:rPr lang="ru-RU" sz="2000" dirty="0" err="1"/>
              <a:t>ількість</a:t>
            </a:r>
            <a:r>
              <a:rPr lang="ru-RU" sz="2000" dirty="0"/>
              <a:t> </a:t>
            </a:r>
            <a:r>
              <a:rPr lang="ru-RU" sz="2000" dirty="0" err="1"/>
              <a:t>процесорів</a:t>
            </a:r>
            <a:r>
              <a:rPr lang="ru-RU" sz="2000" dirty="0"/>
              <a:t>  — 40 960.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процесор</a:t>
            </a:r>
            <a:r>
              <a:rPr lang="ru-RU" sz="2000" dirty="0"/>
              <a:t>  </a:t>
            </a:r>
            <a:r>
              <a:rPr lang="ru-RU" sz="2000" dirty="0" err="1"/>
              <a:t>містить</a:t>
            </a:r>
            <a:endParaRPr lang="ru-RU" sz="2000" dirty="0"/>
          </a:p>
          <a:p>
            <a:r>
              <a:rPr lang="ru-RU" sz="2000" dirty="0"/>
              <a:t>256 ядер </a:t>
            </a:r>
            <a:r>
              <a:rPr lang="ru-RU" sz="2000" dirty="0" err="1"/>
              <a:t>загального</a:t>
            </a:r>
            <a:r>
              <a:rPr lang="ru-RU" sz="2000" dirty="0"/>
              <a:t> </a:t>
            </a:r>
            <a:r>
              <a:rPr lang="ru-RU" sz="2000" dirty="0" err="1"/>
              <a:t>призначення</a:t>
            </a:r>
            <a:r>
              <a:rPr lang="ru-RU" sz="2000" dirty="0"/>
              <a:t> і 4 </a:t>
            </a:r>
            <a:r>
              <a:rPr lang="ru-RU" sz="2000" dirty="0" err="1"/>
              <a:t>допоміжних</a:t>
            </a:r>
            <a:r>
              <a:rPr lang="ru-RU" sz="2000" dirty="0"/>
              <a:t> ядра для </a:t>
            </a:r>
            <a:r>
              <a:rPr lang="ru-RU" sz="2000" dirty="0" err="1"/>
              <a:t>керування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Загалом</a:t>
            </a:r>
            <a:r>
              <a:rPr lang="ru-RU" sz="2000" dirty="0"/>
              <a:t>  -  10 649 600 ядер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21571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TOP </a:t>
            </a:r>
            <a:r>
              <a:rPr lang="uk-UA" dirty="0"/>
              <a:t>5</a:t>
            </a:r>
            <a:r>
              <a:rPr lang="en-US" dirty="0"/>
              <a:t> for November 2022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17647"/>
              </p:ext>
            </p:extLst>
          </p:nvPr>
        </p:nvGraphicFramePr>
        <p:xfrm>
          <a:off x="179512" y="692696"/>
          <a:ext cx="8856985" cy="53159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Rank</a:t>
                      </a:r>
                      <a:endParaRPr lang="en-US" sz="1400" b="1" dirty="0">
                        <a:effectLst/>
                      </a:endParaRPr>
                    </a:p>
                  </a:txBody>
                  <a:tcPr marL="8820" marR="8820" marT="8820" marB="88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System</a:t>
                      </a:r>
                      <a:endParaRPr lang="en-US" sz="1400" b="1" dirty="0">
                        <a:effectLst/>
                      </a:endParaRPr>
                    </a:p>
                  </a:txBody>
                  <a:tcPr marL="8820" marR="8820" marT="8820" marB="88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Cores</a:t>
                      </a:r>
                      <a:endParaRPr lang="en-US" sz="1400" b="1" dirty="0">
                        <a:effectLst/>
                      </a:endParaRPr>
                    </a:p>
                  </a:txBody>
                  <a:tcPr marL="8820" marR="8820" marT="8820" marB="88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err="1">
                          <a:effectLst/>
                        </a:rPr>
                        <a:t>Rmax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PFlop</a:t>
                      </a:r>
                      <a:r>
                        <a:rPr lang="en-US" sz="1400" dirty="0">
                          <a:effectLst/>
                        </a:rPr>
                        <a:t>/s)</a:t>
                      </a:r>
                      <a:endParaRPr lang="en-US" sz="1400" b="1" dirty="0">
                        <a:effectLst/>
                      </a:endParaRPr>
                    </a:p>
                  </a:txBody>
                  <a:tcPr marL="8820" marR="8820" marT="8820" marB="88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err="1">
                          <a:effectLst/>
                        </a:rPr>
                        <a:t>Rpeak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PFlop</a:t>
                      </a:r>
                      <a:r>
                        <a:rPr lang="en-US" sz="1400" dirty="0">
                          <a:effectLst/>
                        </a:rPr>
                        <a:t>/s)</a:t>
                      </a:r>
                      <a:endParaRPr lang="en-US" sz="1400" b="1" dirty="0">
                        <a:effectLst/>
                      </a:endParaRPr>
                    </a:p>
                  </a:txBody>
                  <a:tcPr marL="8820" marR="8820" marT="8820" marB="88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Power (kW)</a:t>
                      </a:r>
                      <a:endParaRPr lang="en-US" sz="1400" b="1" dirty="0">
                        <a:effectLst/>
                      </a:endParaRPr>
                    </a:p>
                  </a:txBody>
                  <a:tcPr marL="8820" marR="8820" marT="8820" marB="882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730">
                <a:tc>
                  <a:txBody>
                    <a:bodyPr/>
                    <a:lstStyle/>
                    <a:p>
                      <a:pPr fontAlgn="t"/>
                      <a:r>
                        <a:rPr lang="uk-UA" sz="1400" dirty="0">
                          <a:effectLst/>
                        </a:rPr>
                        <a:t>1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Frontier - HPE Cray EX235a, AMD Optimized 3rd Generation EPYC 64C 2GHz, AMD Instinct MI250X, Slingshot-11, HPE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DOE/SC/Oak Ridge National Laboratory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US" sz="13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8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730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112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b="1" dirty="0">
                          <a:effectLst/>
                        </a:rPr>
                        <a:t>1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uk-UA" sz="1400" b="1" dirty="0">
                          <a:effectLst/>
                        </a:rPr>
                        <a:t>102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1 685.65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21 100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112">
                <a:tc>
                  <a:txBody>
                    <a:bodyPr/>
                    <a:lstStyle/>
                    <a:p>
                      <a:pPr fontAlgn="t"/>
                      <a:r>
                        <a:rPr lang="uk-UA" sz="1400" dirty="0">
                          <a:effectLst/>
                        </a:rPr>
                        <a:t>2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Supercomputer </a:t>
                      </a:r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Fugaku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- Supercomputer </a:t>
                      </a:r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Fugaku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A64FX 48C 2.2GHz, Tofu interconnect D, Fujitsu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RIKEN Center for Computational Science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US" sz="1300" i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7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630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848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442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537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29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899</a:t>
                      </a:r>
                    </a:p>
                  </a:txBody>
                  <a:tcPr marL="8820" marR="8820" marT="8820" marB="88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551">
                <a:tc>
                  <a:txBody>
                    <a:bodyPr/>
                    <a:lstStyle/>
                    <a:p>
                      <a:pPr fontAlgn="t"/>
                      <a:r>
                        <a:rPr lang="uk-UA" sz="1400">
                          <a:effectLst/>
                        </a:rPr>
                        <a:t>3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LUMI - HPE Cray EX235a, AMD Optimized 3rd Generation EPYC 64C 2GHz, AMD Instinct MI250X, Slingshot-11, HPE</a:t>
                      </a:r>
                    </a:p>
                    <a:p>
                      <a:pPr fontAlgn="t"/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EuroHPC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/CSC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Finland</a:t>
                      </a:r>
                      <a:endParaRPr lang="en-US" sz="13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220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288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309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428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016</a:t>
                      </a:r>
                    </a:p>
                  </a:txBody>
                  <a:tcPr marL="8820" marR="8820" marT="8820" marB="88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32">
                <a:tc>
                  <a:txBody>
                    <a:bodyPr/>
                    <a:lstStyle/>
                    <a:p>
                      <a:pPr fontAlgn="t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Leonardo - </a:t>
                      </a:r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BullSequana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XH2000, Xeon Platinum 8358 32C 2.6GHz, NVIDIA A100 SXM4 64 GB, Quad-rail NVIDIA HDR100 </a:t>
                      </a:r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Infiniband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Atos</a:t>
                      </a:r>
                    </a:p>
                    <a:p>
                      <a:pPr fontAlgn="t"/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EuroHPC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/CINECA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Italy</a:t>
                      </a:r>
                      <a:endParaRPr lang="en-US" sz="13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463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616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174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256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uk-UA" sz="1400" dirty="0">
                          <a:effectLst/>
                        </a:rPr>
                        <a:t>5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uk-UA" sz="1400" dirty="0">
                          <a:effectLst/>
                        </a:rPr>
                        <a:t>610</a:t>
                      </a:r>
                    </a:p>
                  </a:txBody>
                  <a:tcPr marL="8820" marR="8820" marT="8820" marB="88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2148">
                <a:tc>
                  <a:txBody>
                    <a:bodyPr/>
                    <a:lstStyle/>
                    <a:p>
                      <a:pPr fontAlgn="t"/>
                      <a:r>
                        <a:rPr lang="uk-UA" sz="1400">
                          <a:effectLst/>
                        </a:rPr>
                        <a:t>5</a:t>
                      </a: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Summit - IBM Power System AC922, IBM POWER9 22C 3.07GHz, NVIDIA Volta GV100, Dual-rail Mellanox EDR </a:t>
                      </a:r>
                      <a:r>
                        <a:rPr lang="en-US" sz="13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Infiniband</a:t>
                      </a:r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IBM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DOE/SC/Oak Ridge National Laboratory</a:t>
                      </a:r>
                    </a:p>
                    <a:p>
                      <a:pPr fontAlgn="t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US" sz="1300" b="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2 414 592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148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201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10 096</a:t>
                      </a:r>
                      <a:endParaRPr lang="uk-UA" sz="1400" dirty="0">
                        <a:effectLst/>
                      </a:endParaRPr>
                    </a:p>
                  </a:txBody>
                  <a:tcPr marL="8820" marR="8820" marT="8820" marB="88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FBFFD7-8075-FE47-B8A0-07FDC0B888AA}"/>
              </a:ext>
            </a:extLst>
          </p:cNvPr>
          <p:cNvSpPr txBox="1"/>
          <p:nvPr/>
        </p:nvSpPr>
        <p:spPr>
          <a:xfrm>
            <a:off x="179512" y="6237312"/>
            <a:ext cx="88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[https://www.top500.org/lists/top500/2022/11/]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43197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686800" cy="936104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Динаміка зростання продуктивності</a:t>
            </a:r>
            <a:r>
              <a:rPr lang="en-US" sz="3200" dirty="0"/>
              <a:t> </a:t>
            </a:r>
            <a:r>
              <a:rPr lang="uk-UA" sz="3200" dirty="0" err="1"/>
              <a:t>суперкомп</a:t>
            </a:r>
            <a:r>
              <a:rPr lang="en-US" sz="3200" dirty="0"/>
              <a:t>’</a:t>
            </a:r>
            <a:r>
              <a:rPr lang="uk-UA" sz="3200" dirty="0" err="1"/>
              <a:t>ютерів</a:t>
            </a:r>
            <a:r>
              <a:rPr lang="uk-UA" sz="3200" dirty="0"/>
              <a:t> (</a:t>
            </a:r>
            <a:r>
              <a:rPr lang="en-US" sz="3200" dirty="0" err="1"/>
              <a:t>GFlops</a:t>
            </a:r>
            <a:r>
              <a:rPr lang="en-US" sz="3200" dirty="0"/>
              <a:t>)</a:t>
            </a:r>
            <a:endParaRPr lang="uk-U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120F2-5A3B-EC4A-AA7D-813912A0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660356" cy="48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6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 err="1"/>
              <a:t>Суперкомп</a:t>
            </a:r>
            <a:r>
              <a:rPr lang="en-US" sz="3200" dirty="0"/>
              <a:t>’</a:t>
            </a:r>
            <a:r>
              <a:rPr lang="uk-UA" sz="3200" dirty="0" err="1"/>
              <a:t>ютер</a:t>
            </a:r>
            <a:r>
              <a:rPr lang="uk-UA" sz="3200" dirty="0"/>
              <a:t> СКІТ-</a:t>
            </a:r>
            <a:r>
              <a:rPr lang="en-US" sz="3200" dirty="0"/>
              <a:t>5</a:t>
            </a:r>
            <a:br>
              <a:rPr lang="uk-UA" sz="3200" dirty="0"/>
            </a:br>
            <a:r>
              <a:rPr lang="uk-UA" sz="3200" dirty="0"/>
              <a:t>Інститут кібернетики ім. </a:t>
            </a:r>
            <a:r>
              <a:rPr lang="uk-UA" sz="3200" dirty="0" err="1"/>
              <a:t>В.М.Глушкова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0679"/>
            <a:ext cx="2602632" cy="4220569"/>
          </a:xfrm>
        </p:spPr>
        <p:txBody>
          <a:bodyPr>
            <a:normAutofit fontScale="62500" lnSpcReduction="20000"/>
          </a:bodyPr>
          <a:lstStyle/>
          <a:p>
            <a:r>
              <a:rPr lang="uk-UA" dirty="0">
                <a:cs typeface="Arial" panose="020B0604020202020204" pitchFamily="34" charset="0"/>
              </a:rPr>
              <a:t>Продуктивність (пікова) – 100 </a:t>
            </a:r>
            <a:r>
              <a:rPr lang="uk-UA" dirty="0" err="1">
                <a:cs typeface="Arial" panose="020B0604020202020204" pitchFamily="34" charset="0"/>
              </a:rPr>
              <a:t>Тфлопс</a:t>
            </a:r>
            <a:endParaRPr lang="uk-UA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8</a:t>
            </a:r>
            <a:r>
              <a:rPr lang="uk-UA" dirty="0">
                <a:cs typeface="Arial" panose="020B0604020202020204" pitchFamily="34" charset="0"/>
              </a:rPr>
              <a:t> вузлів</a:t>
            </a:r>
            <a:r>
              <a:rPr lang="en-US" dirty="0">
                <a:cs typeface="Arial" panose="020B0604020202020204" pitchFamily="34" charset="0"/>
              </a:rPr>
              <a:t> x </a:t>
            </a:r>
            <a:r>
              <a:rPr lang="uk-UA" dirty="0">
                <a:cs typeface="Arial" panose="020B0604020202020204" pitchFamily="34" charset="0"/>
              </a:rPr>
              <a:t>192 ядра</a:t>
            </a:r>
            <a:endParaRPr lang="en-US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інтегрований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із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загальним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сховищем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даних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обсягом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200 ТБ;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мережа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передачі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даних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між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вузлами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Infiniband</a:t>
            </a:r>
            <a:r>
              <a:rPr lang="en-US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HDR 200 </a:t>
            </a: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Гбіт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/с;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операційна</a:t>
            </a:r>
            <a:r>
              <a:rPr lang="ru-RU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 система </a:t>
            </a:r>
            <a:r>
              <a:rPr lang="en-US" b="0" i="0" dirty="0">
                <a:solidFill>
                  <a:srgbClr val="2A2A2A"/>
                </a:solidFill>
                <a:effectLst/>
                <a:cs typeface="Arial" panose="020B0604020202020204" pitchFamily="34" charset="0"/>
              </a:rPr>
              <a:t>Ubuntu 20.04</a:t>
            </a:r>
          </a:p>
          <a:p>
            <a:endParaRPr lang="uk-U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1" t="23919" r="23384" b="9932"/>
          <a:stretch/>
        </p:blipFill>
        <p:spPr bwMode="auto">
          <a:xfrm>
            <a:off x="3203848" y="1440679"/>
            <a:ext cx="5760640" cy="385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9BA6C-6244-7C43-9569-BE2789417D6B}"/>
              </a:ext>
            </a:extLst>
          </p:cNvPr>
          <p:cNvSpPr txBox="1"/>
          <p:nvPr/>
        </p:nvSpPr>
        <p:spPr>
          <a:xfrm>
            <a:off x="251520" y="6350316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[http://</a:t>
            </a:r>
            <a:r>
              <a:rPr lang="en-US" dirty="0" err="1"/>
              <a:t>icybcluster.org.ua</a:t>
            </a:r>
            <a:r>
              <a:rPr lang="en-US" dirty="0"/>
              <a:t>/</a:t>
            </a:r>
            <a:r>
              <a:rPr lang="en-US" dirty="0" err="1"/>
              <a:t>index.php?lang_id</a:t>
            </a:r>
            <a:r>
              <a:rPr lang="en-US" dirty="0"/>
              <a:t>=2&amp;menu_id=5]</a:t>
            </a:r>
          </a:p>
        </p:txBody>
      </p:sp>
    </p:spTree>
    <p:extLst>
      <p:ext uri="{BB962C8B-B14F-4D97-AF65-F5344CB8AC3E}">
        <p14:creationId xmlns:p14="http://schemas.microsoft.com/office/powerpoint/2010/main" val="10375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06090"/>
          </a:xfrm>
        </p:spPr>
        <p:txBody>
          <a:bodyPr>
            <a:normAutofit/>
          </a:bodyPr>
          <a:lstStyle/>
          <a:p>
            <a:r>
              <a:rPr lang="uk-UA" sz="3600" dirty="0"/>
              <a:t>Цілі використання паралельних обчислень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39248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Більш точне відтворення реального світу. Моделювання фізичних, екологічних, логістичних, виробничих процесів</a:t>
            </a:r>
          </a:p>
          <a:p>
            <a:r>
              <a:rPr lang="uk-UA" dirty="0"/>
              <a:t>Економія витрат часу</a:t>
            </a:r>
            <a:r>
              <a:rPr lang="en-US" dirty="0"/>
              <a:t>/</a:t>
            </a:r>
            <a:r>
              <a:rPr lang="uk-UA" dirty="0"/>
              <a:t>грошей</a:t>
            </a:r>
          </a:p>
          <a:p>
            <a:r>
              <a:rPr lang="uk-UA" dirty="0"/>
              <a:t>Вирішення великих </a:t>
            </a:r>
            <a:r>
              <a:rPr lang="en-US" dirty="0"/>
              <a:t>/</a:t>
            </a:r>
            <a:r>
              <a:rPr lang="uk-UA" dirty="0"/>
              <a:t> складних задач</a:t>
            </a:r>
          </a:p>
          <a:p>
            <a:r>
              <a:rPr lang="uk-UA" dirty="0"/>
              <a:t>Забезпечення одночасного вирішення задач (проектів, завдань)</a:t>
            </a:r>
          </a:p>
          <a:p>
            <a:r>
              <a:rPr lang="uk-UA" dirty="0"/>
              <a:t>Ефективне використання територіально віддалених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ютерних</a:t>
            </a:r>
            <a:r>
              <a:rPr lang="uk-UA" dirty="0"/>
              <a:t>  ресурсів (</a:t>
            </a:r>
            <a:r>
              <a:rPr lang="uk-UA" dirty="0" err="1"/>
              <a:t>грід</a:t>
            </a:r>
            <a:r>
              <a:rPr lang="uk-UA" dirty="0"/>
              <a:t>-системи)</a:t>
            </a:r>
          </a:p>
          <a:p>
            <a:r>
              <a:rPr lang="uk-UA" dirty="0"/>
              <a:t>Ефективне використання апаратного забезпечення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ютера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031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06090"/>
          </a:xfrm>
        </p:spPr>
        <p:txBody>
          <a:bodyPr>
            <a:normAutofit/>
          </a:bodyPr>
          <a:lstStyle/>
          <a:p>
            <a:r>
              <a:rPr lang="uk-UA" sz="3600" dirty="0"/>
              <a:t>Області застосування паралельних обчислень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102" y="908721"/>
            <a:ext cx="8937898" cy="792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8" y="1196752"/>
            <a:ext cx="6012667" cy="17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64999"/>
            <a:ext cx="6012667" cy="18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Рисунок 133" descr="https://computing.llnl.gov/tutorials/parallel_comp/images/realWorldColl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26508"/>
            <a:ext cx="6012667" cy="164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55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Промислове та комерційне використання паралельних та розподілених обчислень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lnSpcReduction="10000"/>
          </a:bodyPr>
          <a:lstStyle/>
          <a:p>
            <a:pPr lvl="1"/>
            <a:r>
              <a:rPr lang="ru-RU" sz="2400" dirty="0"/>
              <a:t>"</a:t>
            </a:r>
            <a:r>
              <a:rPr lang="ru-RU" sz="2400" dirty="0" err="1"/>
              <a:t>Big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", </a:t>
            </a:r>
            <a:r>
              <a:rPr lang="ru-RU" sz="2400" dirty="0" err="1"/>
              <a:t>інтелектуальний</a:t>
            </a:r>
            <a:r>
              <a:rPr lang="ru-RU" sz="2400" dirty="0"/>
              <a:t> </a:t>
            </a:r>
            <a:r>
              <a:rPr lang="ru-RU" sz="2400" dirty="0" err="1"/>
              <a:t>аналіз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endParaRPr lang="uk-UA" sz="2400" dirty="0"/>
          </a:p>
          <a:p>
            <a:pPr lvl="1"/>
            <a:r>
              <a:rPr lang="ru-RU" sz="2400" dirty="0" err="1"/>
              <a:t>Розвідка</a:t>
            </a:r>
            <a:r>
              <a:rPr lang="ru-RU" sz="2400" dirty="0"/>
              <a:t> </a:t>
            </a:r>
            <a:r>
              <a:rPr lang="ru-RU" sz="2400" dirty="0" err="1"/>
              <a:t>нафти</a:t>
            </a:r>
            <a:endParaRPr lang="uk-UA" sz="2400" dirty="0"/>
          </a:p>
          <a:p>
            <a:pPr lvl="1"/>
            <a:r>
              <a:rPr lang="uk-UA" sz="2400" dirty="0"/>
              <a:t>Веб-пошукові системи</a:t>
            </a:r>
            <a:r>
              <a:rPr lang="en-US" sz="2400" dirty="0"/>
              <a:t>, web based business services</a:t>
            </a:r>
            <a:endParaRPr lang="uk-UA" sz="2400" dirty="0"/>
          </a:p>
          <a:p>
            <a:pPr lvl="1"/>
            <a:r>
              <a:rPr lang="ru-RU" sz="2400" dirty="0" err="1"/>
              <a:t>Медична</a:t>
            </a:r>
            <a:r>
              <a:rPr lang="ru-RU" sz="2400" dirty="0"/>
              <a:t> </a:t>
            </a:r>
            <a:r>
              <a:rPr lang="ru-RU" sz="2400" dirty="0" err="1"/>
              <a:t>візуалізація</a:t>
            </a:r>
            <a:r>
              <a:rPr lang="ru-RU" sz="2400" dirty="0"/>
              <a:t> та </a:t>
            </a:r>
            <a:r>
              <a:rPr lang="ru-RU" sz="2400" dirty="0" err="1"/>
              <a:t>діагностика</a:t>
            </a:r>
            <a:endParaRPr lang="ru-RU" sz="2400" dirty="0"/>
          </a:p>
          <a:p>
            <a:pPr lvl="1"/>
            <a:r>
              <a:rPr lang="uk-UA" sz="2400" dirty="0"/>
              <a:t>Фармацевтичні розробки</a:t>
            </a:r>
            <a:endParaRPr lang="ru-RU" sz="2400" dirty="0"/>
          </a:p>
          <a:p>
            <a:pPr lvl="1"/>
            <a:r>
              <a:rPr lang="ru-RU" sz="2400" dirty="0" err="1"/>
              <a:t>Фінансове</a:t>
            </a:r>
            <a:r>
              <a:rPr lang="ru-RU" sz="2400" dirty="0"/>
              <a:t> та </a:t>
            </a:r>
            <a:r>
              <a:rPr lang="ru-RU" sz="2400" dirty="0" err="1"/>
              <a:t>економічне</a:t>
            </a:r>
            <a:r>
              <a:rPr lang="ru-RU" sz="2400" dirty="0"/>
              <a:t> </a:t>
            </a:r>
            <a:r>
              <a:rPr lang="ru-RU" sz="2400" dirty="0" err="1"/>
              <a:t>моделювання</a:t>
            </a:r>
            <a:endParaRPr lang="uk-UA" sz="2400" dirty="0"/>
          </a:p>
          <a:p>
            <a:pPr lvl="1"/>
            <a:r>
              <a:rPr lang="uk-UA" sz="2400" dirty="0"/>
              <a:t>Управління національними та транснаціональними корпораціями</a:t>
            </a:r>
          </a:p>
          <a:p>
            <a:pPr lvl="1"/>
            <a:r>
              <a:rPr lang="uk-UA" sz="2400" dirty="0"/>
              <a:t>Сучасна графіка та віртуальна реальність, особливо в індустрії розваг</a:t>
            </a:r>
          </a:p>
          <a:p>
            <a:pPr lvl="1"/>
            <a:r>
              <a:rPr lang="uk-UA" sz="2400" dirty="0" err="1"/>
              <a:t>Мульти</a:t>
            </a:r>
            <a:r>
              <a:rPr lang="uk-UA" sz="2400" dirty="0"/>
              <a:t>-медійні технології</a:t>
            </a:r>
          </a:p>
          <a:p>
            <a:pPr lvl="1"/>
            <a:r>
              <a:rPr lang="ru-RU" sz="2400" dirty="0" err="1"/>
              <a:t>Середовища</a:t>
            </a:r>
            <a:r>
              <a:rPr lang="ru-RU" sz="2400" dirty="0"/>
              <a:t> </a:t>
            </a:r>
            <a:r>
              <a:rPr lang="ru-RU" sz="2400" dirty="0" err="1"/>
              <a:t>співпраці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001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Класифікація обчислювальних ресурсів. Таксономія </a:t>
            </a:r>
            <a:r>
              <a:rPr lang="uk-UA" dirty="0" err="1"/>
              <a:t>Флінна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58953" y="2040045"/>
            <a:ext cx="36468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 I S D</a:t>
            </a:r>
          </a:p>
          <a:p>
            <a:r>
              <a:rPr lang="en-US" sz="2400" dirty="0"/>
              <a:t>Single Instruction stream</a:t>
            </a:r>
          </a:p>
          <a:p>
            <a:r>
              <a:rPr lang="en-US" sz="2400" dirty="0"/>
              <a:t>Single Data stream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3307" y="3984261"/>
            <a:ext cx="367741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 I S D</a:t>
            </a:r>
            <a:endParaRPr lang="en-US" sz="2400" dirty="0"/>
          </a:p>
          <a:p>
            <a:r>
              <a:rPr lang="en-US" sz="2400" dirty="0"/>
              <a:t>Multiple Instruction stream</a:t>
            </a:r>
          </a:p>
          <a:p>
            <a:r>
              <a:rPr lang="en-US" sz="2400" dirty="0"/>
              <a:t>Single Data stream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377" y="3970217"/>
            <a:ext cx="391649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 I M D</a:t>
            </a:r>
            <a:endParaRPr lang="en-US" sz="2400" dirty="0"/>
          </a:p>
          <a:p>
            <a:r>
              <a:rPr lang="en-US" sz="2400" dirty="0"/>
              <a:t>Multiple Instruction stream</a:t>
            </a:r>
          </a:p>
          <a:p>
            <a:r>
              <a:rPr lang="en-US" sz="2400" dirty="0"/>
              <a:t>Multiple Data stream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377" y="2045789"/>
            <a:ext cx="39164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 I M D</a:t>
            </a:r>
          </a:p>
          <a:p>
            <a:r>
              <a:rPr lang="en-US" sz="2400" dirty="0"/>
              <a:t>Single Instruction stream</a:t>
            </a:r>
          </a:p>
          <a:p>
            <a:r>
              <a:rPr lang="en-US" sz="2400" dirty="0"/>
              <a:t>Multiple Data stream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0476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курсу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617" y="1600201"/>
            <a:ext cx="8229600" cy="9746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/>
              <a:t>Технології паралельних обчислень</a:t>
            </a:r>
          </a:p>
          <a:p>
            <a:pPr marL="0" indent="0" algn="ctr">
              <a:buNone/>
            </a:pPr>
            <a:endParaRPr lang="uk-UA" dirty="0"/>
          </a:p>
        </p:txBody>
      </p:sp>
      <p:sp>
        <p:nvSpPr>
          <p:cNvPr id="4" name="Стрелка вниз 3"/>
          <p:cNvSpPr/>
          <p:nvPr/>
        </p:nvSpPr>
        <p:spPr>
          <a:xfrm>
            <a:off x="1924386" y="2574827"/>
            <a:ext cx="842242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Стрелка вниз 4"/>
          <p:cNvSpPr/>
          <p:nvPr/>
        </p:nvSpPr>
        <p:spPr>
          <a:xfrm>
            <a:off x="5945677" y="2574827"/>
            <a:ext cx="842242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94642" y="3525684"/>
            <a:ext cx="3833342" cy="1732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 sz="3000" dirty="0"/>
              <a:t>Паралельні обчислення у багатоядерних та багатопроцесорних системах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uk-UA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427984" y="3592305"/>
            <a:ext cx="4526753" cy="1564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 sz="2800" dirty="0"/>
              <a:t>Паралельні обчислення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uk-UA" sz="2800" dirty="0"/>
              <a:t>у розподілених системах</a:t>
            </a:r>
          </a:p>
        </p:txBody>
      </p:sp>
    </p:spTree>
    <p:extLst>
      <p:ext uri="{BB962C8B-B14F-4D97-AF65-F5344CB8AC3E}">
        <p14:creationId xmlns:p14="http://schemas.microsoft.com/office/powerpoint/2010/main" val="55541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Таксономія </a:t>
            </a:r>
            <a:r>
              <a:rPr lang="uk-UA" dirty="0" err="1"/>
              <a:t>Флінна</a:t>
            </a:r>
            <a:r>
              <a:rPr lang="en-US" dirty="0"/>
              <a:t>: SISD, SIMD</a:t>
            </a:r>
            <a:endParaRPr lang="uk-UA" dirty="0"/>
          </a:p>
        </p:txBody>
      </p:sp>
      <p:pic>
        <p:nvPicPr>
          <p:cNvPr id="9218" name="Рисунок 112" descr="https://computing.llnl.gov/tutorials/parallel_comp/images/sis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1399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87824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 err="1"/>
              <a:t>мінікомп</a:t>
            </a:r>
            <a:r>
              <a:rPr lang="en-US" dirty="0"/>
              <a:t>’</a:t>
            </a:r>
            <a:r>
              <a:rPr lang="uk-UA" dirty="0" err="1"/>
              <a:t>ютери</a:t>
            </a:r>
            <a:r>
              <a:rPr lang="en-US" dirty="0"/>
              <a:t>, </a:t>
            </a:r>
            <a:r>
              <a:rPr lang="uk-UA" dirty="0"/>
              <a:t>робочі станції, одноядерний ПК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9219" name="Рисунок 103" descr="https://computing.llnl.gov/tutorials/parallel_comp/images/simd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21399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987824" y="40515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обчислення з використанням графічного процесора </a:t>
            </a:r>
            <a:r>
              <a:rPr lang="en-US" dirty="0"/>
              <a:t>(</a:t>
            </a:r>
            <a:r>
              <a:rPr lang="en-US" dirty="0" err="1"/>
              <a:t>GPUs</a:t>
            </a:r>
            <a:r>
              <a:rPr lang="en-US" dirty="0"/>
              <a:t>)</a:t>
            </a:r>
            <a:r>
              <a:rPr lang="uk-UA" dirty="0"/>
              <a:t>; обробка мультимедійної інформації</a:t>
            </a:r>
          </a:p>
        </p:txBody>
      </p:sp>
    </p:spTree>
    <p:extLst>
      <p:ext uri="{BB962C8B-B14F-4D97-AF65-F5344CB8AC3E}">
        <p14:creationId xmlns:p14="http://schemas.microsoft.com/office/powerpoint/2010/main" val="223216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Таксономія </a:t>
            </a:r>
            <a:r>
              <a:rPr lang="uk-UA" dirty="0" err="1"/>
              <a:t>Флінна</a:t>
            </a:r>
            <a:r>
              <a:rPr lang="en-US" dirty="0"/>
              <a:t>: MISD, MIMD</a:t>
            </a:r>
            <a:endParaRPr lang="uk-UA" dirty="0"/>
          </a:p>
        </p:txBody>
      </p:sp>
      <p:pic>
        <p:nvPicPr>
          <p:cNvPr id="10242" name="Рисунок 93" descr="https://computing.llnl.gov/tutorials/parallel_comp/images/misd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12776"/>
            <a:ext cx="233838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03045" y="14341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/>
              <a:t>Приклад: </a:t>
            </a:r>
            <a:r>
              <a:rPr lang="uk-UA" dirty="0"/>
              <a:t>криптографічні алгоритми, що розшифровують одне повідомлення</a:t>
            </a:r>
          </a:p>
        </p:txBody>
      </p:sp>
      <p:pic>
        <p:nvPicPr>
          <p:cNvPr id="10243" name="Рисунок 90" descr="https://computing.llnl.gov/tutorials/parallel_comp/images/mimd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077072"/>
            <a:ext cx="2338387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44507" y="4269901"/>
            <a:ext cx="4367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/>
              <a:t>Приклад: кластери, багатоядерні ПК </a:t>
            </a:r>
          </a:p>
        </p:txBody>
      </p:sp>
    </p:spTree>
    <p:extLst>
      <p:ext uri="{BB962C8B-B14F-4D97-AF65-F5344CB8AC3E}">
        <p14:creationId xmlns:p14="http://schemas.microsoft.com/office/powerpoint/2010/main" val="206524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1750-12E8-904B-BD40-7B5E09E2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</a:t>
            </a:r>
            <a:r>
              <a:rPr lang="uk-UA" dirty="0" err="1"/>
              <a:t>розпаралелювання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E31E-3852-9843-87D9-09405FC4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/>
              <a:t>Розрізняють:</a:t>
            </a:r>
          </a:p>
          <a:p>
            <a:r>
              <a:rPr lang="uk-UA" dirty="0"/>
              <a:t>Апаратний паралелізм </a:t>
            </a:r>
          </a:p>
          <a:p>
            <a:pPr lvl="1"/>
            <a:r>
              <a:rPr lang="uk-UA" dirty="0"/>
              <a:t>бітний паралелізм (</a:t>
            </a:r>
            <a:r>
              <a:rPr lang="en-US" dirty="0"/>
              <a:t>bit-level parallelism)</a:t>
            </a:r>
            <a:endParaRPr lang="uk-UA" dirty="0"/>
          </a:p>
          <a:p>
            <a:pPr marL="857250" lvl="2" indent="0">
              <a:buNone/>
            </a:pPr>
            <a:r>
              <a:rPr lang="uk-UA" dirty="0"/>
              <a:t>швидкість обробки збільшується за рахунок збільшення довжини машинного слова</a:t>
            </a:r>
          </a:p>
          <a:p>
            <a:pPr lvl="1"/>
            <a:r>
              <a:rPr lang="uk-UA" dirty="0"/>
              <a:t>на рівні інструкцій</a:t>
            </a:r>
            <a:r>
              <a:rPr lang="en-US" dirty="0"/>
              <a:t> (instruction-level parallelism)</a:t>
            </a:r>
            <a:endParaRPr lang="uk-UA" dirty="0"/>
          </a:p>
          <a:p>
            <a:pPr marL="857250" lvl="2" indent="0">
              <a:buNone/>
            </a:pPr>
            <a:r>
              <a:rPr lang="uk-UA" dirty="0"/>
              <a:t>швидкість обробки збільшується за рахунок конвеєрної обробки інструкцій</a:t>
            </a:r>
          </a:p>
          <a:p>
            <a:r>
              <a:rPr lang="uk-UA" dirty="0"/>
              <a:t>Програмний паралелізм</a:t>
            </a:r>
          </a:p>
          <a:p>
            <a:pPr lvl="1"/>
            <a:r>
              <a:rPr lang="uk-UA" dirty="0"/>
              <a:t>паралелізм даних</a:t>
            </a:r>
            <a:r>
              <a:rPr lang="en-US" dirty="0"/>
              <a:t> (data parallelism)</a:t>
            </a:r>
          </a:p>
          <a:p>
            <a:pPr marL="857250" lvl="2" indent="0">
              <a:buNone/>
            </a:pPr>
            <a:r>
              <a:rPr lang="uk-UA" dirty="0"/>
              <a:t>швидкість обробки збільшується за рахунок</a:t>
            </a:r>
            <a:r>
              <a:rPr lang="en-US" dirty="0"/>
              <a:t> </a:t>
            </a:r>
            <a:r>
              <a:rPr lang="uk-UA" dirty="0"/>
              <a:t>одночасної обробки підмножин даних, що не перетинаються</a:t>
            </a:r>
          </a:p>
          <a:p>
            <a:pPr marL="857250" lvl="2" indent="0">
              <a:buNone/>
            </a:pPr>
            <a:r>
              <a:rPr lang="en-US" dirty="0"/>
              <a:t>MPI, OpenMP, CUDA – </a:t>
            </a:r>
            <a:r>
              <a:rPr lang="uk-UA" dirty="0"/>
              <a:t>середовища для реалізації паралелізму даних</a:t>
            </a:r>
          </a:p>
          <a:p>
            <a:pPr lvl="1"/>
            <a:r>
              <a:rPr lang="uk-UA" dirty="0"/>
              <a:t>паралелізм задач обробки</a:t>
            </a:r>
            <a:r>
              <a:rPr lang="en-US" dirty="0"/>
              <a:t> (task parallelism)</a:t>
            </a:r>
            <a:endParaRPr lang="uk-UA" dirty="0"/>
          </a:p>
          <a:p>
            <a:pPr marL="857250" lvl="2" indent="0">
              <a:buNone/>
            </a:pPr>
            <a:r>
              <a:rPr lang="uk-UA" dirty="0"/>
              <a:t>швидкість обробки збільшується за рахунок одночасного виконання задач, що не залежать одна від одної</a:t>
            </a:r>
          </a:p>
          <a:p>
            <a:pPr marL="857250" lvl="2" indent="0">
              <a:buNone/>
            </a:pPr>
            <a:r>
              <a:rPr lang="en-US" dirty="0"/>
              <a:t>Multithreading, Goroutines  - </a:t>
            </a:r>
            <a:r>
              <a:rPr lang="uk-UA" dirty="0"/>
              <a:t>приклади технологій, що реалізують паралелізм задач</a:t>
            </a:r>
          </a:p>
        </p:txBody>
      </p:sp>
    </p:spTree>
    <p:extLst>
      <p:ext uri="{BB962C8B-B14F-4D97-AF65-F5344CB8AC3E}">
        <p14:creationId xmlns:p14="http://schemas.microsoft.com/office/powerpoint/2010/main" val="421295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Програмне забезпечення паралельних обчислень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err="1"/>
              <a:t>Багатопоточна</a:t>
            </a:r>
            <a:r>
              <a:rPr lang="uk-UA" dirty="0"/>
              <a:t> технологія (</a:t>
            </a:r>
            <a:r>
              <a:rPr lang="en-US" dirty="0"/>
              <a:t>Java, C#, Python</a:t>
            </a:r>
            <a:r>
              <a:rPr lang="uk-UA" dirty="0"/>
              <a:t>, </a:t>
            </a:r>
            <a:r>
              <a:rPr lang="en-US" dirty="0"/>
              <a:t>Go)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Бібліотеки паралельних обчислень</a:t>
            </a:r>
            <a:r>
              <a:rPr lang="en-US" dirty="0"/>
              <a:t> (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uk-UA" dirty="0"/>
              <a:t>Програмне забезпечення розподілених обчислень (</a:t>
            </a:r>
            <a:r>
              <a:rPr lang="en-US" dirty="0" err="1"/>
              <a:t>OpenMPI</a:t>
            </a:r>
            <a:r>
              <a:rPr lang="en-US" dirty="0"/>
              <a:t>, </a:t>
            </a:r>
            <a:r>
              <a:rPr lang="en-US" dirty="0" err="1"/>
              <a:t>RMI</a:t>
            </a:r>
            <a:r>
              <a:rPr lang="en-US" dirty="0"/>
              <a:t>, Apache </a:t>
            </a:r>
            <a:r>
              <a:rPr lang="en-US" dirty="0" err="1"/>
              <a:t>Hadoop</a:t>
            </a:r>
            <a:r>
              <a:rPr lang="uk-UA" dirty="0"/>
              <a:t>)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650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Навчальний матеріал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Courier New" pitchFamily="49" charset="0"/>
              <a:buChar char="o"/>
            </a:pPr>
            <a:r>
              <a:rPr lang="uk-UA" dirty="0"/>
              <a:t>В цій лекції використаний навчальний матеріал курсу паралельних обчислень </a:t>
            </a:r>
            <a:r>
              <a:rPr lang="uk-UA" i="1" dirty="0" err="1"/>
              <a:t>Blaise</a:t>
            </a:r>
            <a:r>
              <a:rPr lang="uk-UA" i="1" dirty="0"/>
              <a:t> </a:t>
            </a:r>
            <a:r>
              <a:rPr lang="uk-UA" i="1" dirty="0" err="1"/>
              <a:t>Barney</a:t>
            </a:r>
            <a:r>
              <a:rPr lang="uk-UA" i="1" dirty="0"/>
              <a:t> </a:t>
            </a:r>
            <a:r>
              <a:rPr lang="en-US" i="1" dirty="0">
                <a:hlinkClick r:id="rId2"/>
              </a:rPr>
              <a:t>https://www.lrde.epita.fr/~ricou/intro_parallel_comp.pdf</a:t>
            </a:r>
            <a:endParaRPr lang="uk-UA" i="1" dirty="0"/>
          </a:p>
          <a:p>
            <a:pPr algn="just">
              <a:buFont typeface="Courier New" pitchFamily="49" charset="0"/>
              <a:buChar char="o"/>
            </a:pPr>
            <a:r>
              <a:rPr lang="uk-UA" i="1" dirty="0"/>
              <a:t>Рекомендується для додаткового ознайомлення </a:t>
            </a:r>
            <a:r>
              <a:rPr lang="en-US" i="1" dirty="0">
                <a:hlinkClick r:id="rId3"/>
              </a:rPr>
              <a:t>https://hpc.llnl.gov/documentation/tutorials/introduction-parallel-computing-tutorial</a:t>
            </a:r>
            <a:r>
              <a:rPr lang="uk-UA" i="1"/>
              <a:t>   </a:t>
            </a:r>
            <a:endParaRPr lang="uk-UA" i="1" dirty="0"/>
          </a:p>
          <a:p>
            <a:pPr algn="just">
              <a:buFont typeface="Courier New" pitchFamily="49" charset="0"/>
              <a:buChar char="o"/>
            </a:pPr>
            <a:endParaRPr lang="en-US" i="1" dirty="0"/>
          </a:p>
          <a:p>
            <a:endParaRPr lang="uk-UA" i="1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436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0710" cy="850106"/>
          </a:xfrm>
        </p:spPr>
        <p:txBody>
          <a:bodyPr>
            <a:normAutofit fontScale="90000"/>
          </a:bodyPr>
          <a:lstStyle/>
          <a:p>
            <a:r>
              <a:rPr lang="uk-UA" dirty="0"/>
              <a:t>Послідовні та паралельні обчислення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65" y="1269022"/>
            <a:ext cx="2016224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Послідовні</a:t>
            </a:r>
          </a:p>
        </p:txBody>
      </p:sp>
      <p:pic>
        <p:nvPicPr>
          <p:cNvPr id="2050" name="Рисунок 146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3078"/>
            <a:ext cx="7560840" cy="175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23528" y="3501008"/>
            <a:ext cx="3790909" cy="69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Паралельні</a:t>
            </a:r>
          </a:p>
        </p:txBody>
      </p:sp>
      <p:pic>
        <p:nvPicPr>
          <p:cNvPr id="2051" name="Рисунок 143" descr="Parallel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00" y="4237953"/>
            <a:ext cx="6919292" cy="213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26EB1-75B6-4340-999F-881130C1C042}"/>
              </a:ext>
            </a:extLst>
          </p:cNvPr>
          <p:cNvSpPr txBox="1"/>
          <p:nvPr/>
        </p:nvSpPr>
        <p:spPr>
          <a:xfrm>
            <a:off x="457200" y="6372506"/>
            <a:ext cx="844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https://</a:t>
            </a:r>
            <a:r>
              <a:rPr lang="en-US" sz="1000" dirty="0" err="1"/>
              <a:t>www.lrde.epita.fr</a:t>
            </a:r>
            <a:r>
              <a:rPr lang="en-US" sz="1000" dirty="0"/>
              <a:t>/~</a:t>
            </a:r>
            <a:r>
              <a:rPr lang="en-US" sz="1000" dirty="0" err="1"/>
              <a:t>ricou</a:t>
            </a:r>
            <a:r>
              <a:rPr lang="en-US" sz="1000" dirty="0"/>
              <a:t>/</a:t>
            </a:r>
            <a:r>
              <a:rPr lang="en-US" sz="1000" dirty="0" err="1"/>
              <a:t>intro_parallel_comp.pdf</a:t>
            </a:r>
            <a:endParaRPr lang="en-UA" sz="1000" dirty="0"/>
          </a:p>
        </p:txBody>
      </p:sp>
    </p:spTree>
    <p:extLst>
      <p:ext uri="{BB962C8B-B14F-4D97-AF65-F5344CB8AC3E}">
        <p14:creationId xmlns:p14="http://schemas.microsoft.com/office/powerpoint/2010/main" val="40465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Визначення паралельних обчислень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Паралельні обчислення = </a:t>
            </a:r>
            <a:r>
              <a:rPr lang="uk-UA" u="sng" dirty="0"/>
              <a:t>одночасне</a:t>
            </a:r>
            <a:r>
              <a:rPr lang="uk-UA" dirty="0"/>
              <a:t> використання кількох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ютерних</a:t>
            </a:r>
            <a:r>
              <a:rPr lang="uk-UA" dirty="0"/>
              <a:t> ресурсів для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язання</a:t>
            </a:r>
            <a:r>
              <a:rPr lang="uk-UA" dirty="0"/>
              <a:t> однієї обчислювальної задачі</a:t>
            </a:r>
          </a:p>
          <a:p>
            <a:pPr marL="0" indent="0">
              <a:buNone/>
            </a:pPr>
            <a:r>
              <a:rPr lang="uk-UA" dirty="0"/>
              <a:t>Властивості задачі, яка може обчислюватись паралельно:</a:t>
            </a:r>
          </a:p>
          <a:p>
            <a:pPr>
              <a:buFontTx/>
              <a:buChar char="-"/>
            </a:pPr>
            <a:r>
              <a:rPr lang="uk-UA" dirty="0"/>
              <a:t>може бути розбита на частини, які можуть обчислюватись незалежно одна від одної у будь які моменти часу;</a:t>
            </a:r>
          </a:p>
          <a:p>
            <a:pPr>
              <a:buFontTx/>
              <a:buChar char="-"/>
            </a:pPr>
            <a:r>
              <a:rPr lang="uk-UA" dirty="0"/>
              <a:t>одночасне виконання частин задачі зменшує загальний час її обчислення.</a:t>
            </a:r>
          </a:p>
        </p:txBody>
      </p:sp>
    </p:spTree>
    <p:extLst>
      <p:ext uri="{BB962C8B-B14F-4D97-AF65-F5344CB8AC3E}">
        <p14:creationId xmlns:p14="http://schemas.microsoft.com/office/powerpoint/2010/main" val="19064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Паралельні (</a:t>
            </a:r>
            <a:r>
              <a:rPr lang="en-US" dirty="0"/>
              <a:t>parallel)</a:t>
            </a:r>
            <a:r>
              <a:rPr lang="uk-UA" dirty="0"/>
              <a:t> та одночасні</a:t>
            </a:r>
            <a:r>
              <a:rPr lang="en-US" dirty="0"/>
              <a:t> (concurrent)</a:t>
            </a:r>
            <a:r>
              <a:rPr lang="uk-UA" dirty="0"/>
              <a:t> обчислення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611560" y="1873759"/>
            <a:ext cx="7083177" cy="1685802"/>
            <a:chOff x="611560" y="1873759"/>
            <a:chExt cx="7083177" cy="1685802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617515" y="2104593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617515" y="2464633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617515" y="2896681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2617515" y="3328729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3899" y="187376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1</a:t>
              </a:r>
              <a:endParaRPr lang="uk-UA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73899" y="223380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2</a:t>
              </a:r>
              <a:endParaRPr lang="uk-UA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0561" y="2665848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3</a:t>
              </a:r>
              <a:endParaRPr lang="uk-UA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0561" y="3097896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4</a:t>
              </a:r>
              <a:endParaRPr lang="uk-UA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60" y="1873759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1</a:t>
              </a:r>
              <a:endParaRPr lang="uk-UA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560" y="2202063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2</a:t>
              </a:r>
              <a:endParaRPr lang="uk-UA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560" y="2606678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3</a:t>
              </a:r>
              <a:endParaRPr lang="uk-UA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560" y="3095581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4</a:t>
              </a:r>
              <a:endParaRPr lang="uk-UA" sz="2400" dirty="0"/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2843808" y="2104593"/>
              <a:ext cx="1584176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2843808" y="2467524"/>
              <a:ext cx="1944216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843808" y="2896680"/>
              <a:ext cx="972108" cy="1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843808" y="3328729"/>
              <a:ext cx="792088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3909163" y="3328729"/>
              <a:ext cx="792088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3909163" y="2896681"/>
              <a:ext cx="1319952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4833071" y="2104593"/>
              <a:ext cx="792088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Группа 57"/>
          <p:cNvGrpSpPr/>
          <p:nvPr/>
        </p:nvGrpSpPr>
        <p:grpSpPr>
          <a:xfrm>
            <a:off x="590014" y="4295411"/>
            <a:ext cx="7164483" cy="1690566"/>
            <a:chOff x="747836" y="3935370"/>
            <a:chExt cx="7164483" cy="1690566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>
              <a:off x="2753791" y="4166204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753791" y="4526244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2753791" y="4958292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753791" y="5390340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91481" y="3940135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1</a:t>
              </a:r>
              <a:endParaRPr lang="uk-U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91481" y="4300175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2</a:t>
              </a:r>
              <a:endParaRPr lang="uk-UA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143" y="4732223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3</a:t>
              </a:r>
              <a:endParaRPr lang="uk-UA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43" y="5164271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4</a:t>
              </a:r>
              <a:endParaRPr lang="uk-UA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836" y="3935370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1</a:t>
              </a:r>
              <a:endParaRPr lang="uk-UA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7836" y="426367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1</a:t>
              </a:r>
              <a:endParaRPr lang="uk-UA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836" y="4668289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1</a:t>
              </a:r>
              <a:endParaRPr lang="uk-UA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7836" y="5157192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1</a:t>
              </a:r>
              <a:endParaRPr lang="uk-UA" sz="2400" dirty="0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2980084" y="4166202"/>
              <a:ext cx="792088" cy="2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3772172" y="4529135"/>
              <a:ext cx="669311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208563" y="5355759"/>
              <a:ext cx="641572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4837527" y="4958292"/>
              <a:ext cx="396044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441483" y="4166204"/>
              <a:ext cx="396044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74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Паралельні</a:t>
            </a:r>
            <a:r>
              <a:rPr lang="en-US" dirty="0"/>
              <a:t> (parallel)</a:t>
            </a:r>
            <a:r>
              <a:rPr lang="uk-UA" dirty="0"/>
              <a:t> та розподілені</a:t>
            </a:r>
            <a:r>
              <a:rPr lang="en-US" dirty="0"/>
              <a:t> (distributed)</a:t>
            </a:r>
            <a:r>
              <a:rPr lang="uk-UA" dirty="0"/>
              <a:t> обчислення</a:t>
            </a:r>
          </a:p>
        </p:txBody>
      </p:sp>
      <p:grpSp>
        <p:nvGrpSpPr>
          <p:cNvPr id="49" name="Группа 48"/>
          <p:cNvGrpSpPr/>
          <p:nvPr/>
        </p:nvGrpSpPr>
        <p:grpSpPr>
          <a:xfrm>
            <a:off x="411860" y="1271890"/>
            <a:ext cx="7117633" cy="2669575"/>
            <a:chOff x="577104" y="1000636"/>
            <a:chExt cx="7117633" cy="2669575"/>
          </a:xfrm>
        </p:grpSpPr>
        <p:sp>
          <p:nvSpPr>
            <p:cNvPr id="25" name="Куб 24"/>
            <p:cNvSpPr/>
            <p:nvPr/>
          </p:nvSpPr>
          <p:spPr>
            <a:xfrm>
              <a:off x="577104" y="1000636"/>
              <a:ext cx="1415372" cy="26695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611560" y="1873759"/>
              <a:ext cx="7083177" cy="1685802"/>
              <a:chOff x="611560" y="1873759"/>
              <a:chExt cx="7083177" cy="1685802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2617515" y="2104593"/>
                <a:ext cx="3096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2617515" y="2464633"/>
                <a:ext cx="3096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617515" y="2896681"/>
                <a:ext cx="3096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617515" y="3328729"/>
                <a:ext cx="3096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073899" y="1873760"/>
                <a:ext cx="1584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Process 1</a:t>
                </a:r>
                <a:endParaRPr lang="uk-UA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73899" y="2233800"/>
                <a:ext cx="1584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Process 2</a:t>
                </a:r>
                <a:endParaRPr lang="uk-UA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10561" y="2665848"/>
                <a:ext cx="1584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Process 3</a:t>
                </a:r>
                <a:endParaRPr lang="uk-UA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10561" y="3097896"/>
                <a:ext cx="1584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Process 4</a:t>
                </a:r>
                <a:endParaRPr lang="uk-UA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1560" y="1873759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Core 1</a:t>
                </a:r>
                <a:endParaRPr lang="uk-UA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3296" y="2202063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Core 2</a:t>
                </a:r>
                <a:endParaRPr lang="uk-UA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3296" y="2606678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Core 3</a:t>
                </a:r>
                <a:endParaRPr lang="uk-UA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2722" y="3095581"/>
                <a:ext cx="1224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Core 4</a:t>
                </a:r>
                <a:endParaRPr lang="uk-UA" sz="2400" dirty="0"/>
              </a:p>
            </p:txBody>
          </p: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2843808" y="2104593"/>
                <a:ext cx="1584176" cy="0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2843808" y="2467524"/>
                <a:ext cx="1944216" cy="0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2843808" y="2896680"/>
                <a:ext cx="972108" cy="1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2843808" y="3328729"/>
                <a:ext cx="792088" cy="0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3909163" y="3328729"/>
                <a:ext cx="792088" cy="0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3909163" y="2896681"/>
                <a:ext cx="1319952" cy="0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4833071" y="2104593"/>
                <a:ext cx="792088" cy="0"/>
              </a:xfrm>
              <a:prstGeom prst="line">
                <a:avLst/>
              </a:prstGeom>
              <a:ln w="1016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Группа 47"/>
          <p:cNvGrpSpPr/>
          <p:nvPr/>
        </p:nvGrpSpPr>
        <p:grpSpPr>
          <a:xfrm>
            <a:off x="1472098" y="4217285"/>
            <a:ext cx="7112216" cy="2346974"/>
            <a:chOff x="577104" y="3964318"/>
            <a:chExt cx="7112216" cy="2346974"/>
          </a:xfrm>
        </p:grpSpPr>
        <p:sp>
          <p:nvSpPr>
            <p:cNvPr id="47" name="Куб 46"/>
            <p:cNvSpPr/>
            <p:nvPr/>
          </p:nvSpPr>
          <p:spPr>
            <a:xfrm>
              <a:off x="577104" y="5137805"/>
              <a:ext cx="1415372" cy="11734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Куб 45"/>
            <p:cNvSpPr/>
            <p:nvPr/>
          </p:nvSpPr>
          <p:spPr>
            <a:xfrm>
              <a:off x="577104" y="3964318"/>
              <a:ext cx="1415372" cy="11734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2648760" y="4613130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648760" y="4973170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2611795" y="5621605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611795" y="6053653"/>
              <a:ext cx="3096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05144" y="4382297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1</a:t>
              </a:r>
              <a:endParaRPr lang="uk-UA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144" y="4742337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2</a:t>
              </a:r>
              <a:endParaRPr lang="uk-UA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04841" y="539077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3</a:t>
              </a:r>
              <a:endParaRPr lang="uk-U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04841" y="582282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Process 4</a:t>
              </a:r>
              <a:endParaRPr lang="uk-UA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805" y="4382296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1</a:t>
              </a:r>
              <a:endParaRPr lang="uk-UA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4541" y="4710600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2</a:t>
              </a:r>
              <a:endParaRPr lang="uk-UA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3074" y="5390772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3</a:t>
              </a:r>
              <a:endParaRPr lang="uk-UA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002" y="5820505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Core 4</a:t>
              </a:r>
              <a:endParaRPr lang="uk-UA" sz="2400" dirty="0"/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>
              <a:off x="2875053" y="4613130"/>
              <a:ext cx="1584176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2875053" y="4976061"/>
              <a:ext cx="1944216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2838088" y="5621604"/>
              <a:ext cx="972108" cy="1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2838088" y="6053653"/>
              <a:ext cx="792088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3903443" y="6053653"/>
              <a:ext cx="792088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3903443" y="5621605"/>
              <a:ext cx="1319952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4864316" y="4613130"/>
              <a:ext cx="792088" cy="0"/>
            </a:xfrm>
            <a:prstGeom prst="line">
              <a:avLst/>
            </a:prstGeom>
            <a:ln w="101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1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ютерні</a:t>
            </a:r>
            <a:r>
              <a:rPr lang="uk-UA" dirty="0"/>
              <a:t> ресурси в паралельних обчисленнях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Однопроцесорний</a:t>
            </a:r>
            <a:r>
              <a:rPr lang="uk-UA" dirty="0"/>
              <a:t>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ютерний</a:t>
            </a:r>
            <a:r>
              <a:rPr lang="uk-UA" dirty="0"/>
              <a:t> ресурс (</a:t>
            </a:r>
            <a:r>
              <a:rPr lang="en-US" dirty="0"/>
              <a:t>Single processor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Багатопроцесорний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ютерний</a:t>
            </a:r>
            <a:r>
              <a:rPr lang="uk-UA" dirty="0"/>
              <a:t> ресурс </a:t>
            </a:r>
            <a:r>
              <a:rPr lang="en-US" dirty="0"/>
              <a:t>(Multiple processor)</a:t>
            </a:r>
          </a:p>
          <a:p>
            <a:r>
              <a:rPr lang="uk-UA" dirty="0"/>
              <a:t>Розподілена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ютерна</a:t>
            </a:r>
            <a:r>
              <a:rPr lang="uk-UA" dirty="0"/>
              <a:t> система </a:t>
            </a:r>
            <a:r>
              <a:rPr lang="en-US" dirty="0"/>
              <a:t>(Distributed system)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28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Багатопроцесорний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ютерний</a:t>
            </a:r>
            <a:r>
              <a:rPr lang="uk-UA" dirty="0"/>
              <a:t> ресурс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3024336" cy="2088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IBM BG/Q Computer Chip with 18 cores (PU) and 16 L2 Cache units (L2)</a:t>
            </a:r>
            <a:endParaRPr lang="uk-UA" dirty="0"/>
          </a:p>
        </p:txBody>
      </p:sp>
      <p:pic>
        <p:nvPicPr>
          <p:cNvPr id="1026" name="Рисунок 140" descr="https://computing.llnl.gov/tutorials/parallel_comp/images/bgqComputeCh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74" y="1383136"/>
            <a:ext cx="5004743" cy="504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1841AA-F8DA-5E43-9F92-165C7F734BE5}"/>
              </a:ext>
            </a:extLst>
          </p:cNvPr>
          <p:cNvSpPr txBox="1"/>
          <p:nvPr/>
        </p:nvSpPr>
        <p:spPr>
          <a:xfrm>
            <a:off x="457200" y="6372506"/>
            <a:ext cx="844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https://</a:t>
            </a:r>
            <a:r>
              <a:rPr lang="en-US" sz="1000" dirty="0" err="1"/>
              <a:t>www.cs.umd.edu</a:t>
            </a:r>
            <a:r>
              <a:rPr lang="en-US" sz="1000" dirty="0"/>
              <a:t>/class/fall2019/cmsc714/readings/Haring-BGQ-</a:t>
            </a:r>
            <a:r>
              <a:rPr lang="en-US" sz="1000" dirty="0" err="1"/>
              <a:t>chip.pdf</a:t>
            </a:r>
            <a:endParaRPr lang="en-UA" sz="1000" dirty="0"/>
          </a:p>
        </p:txBody>
      </p:sp>
    </p:spTree>
    <p:extLst>
      <p:ext uri="{BB962C8B-B14F-4D97-AF65-F5344CB8AC3E}">
        <p14:creationId xmlns:p14="http://schemas.microsoft.com/office/powerpoint/2010/main" val="14762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Розподілені системи.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ютерний</a:t>
            </a:r>
            <a:r>
              <a:rPr lang="uk-UA" dirty="0"/>
              <a:t> кластер</a:t>
            </a:r>
          </a:p>
        </p:txBody>
      </p:sp>
      <p:pic>
        <p:nvPicPr>
          <p:cNvPr id="2050" name="Рисунок 139" descr="https://computing.llnl.gov/tutorials/parallel_comp/images/nodesNetwor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59" y="3609020"/>
            <a:ext cx="811499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Кожний вузол є багатопроцесорним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ютерним</a:t>
            </a:r>
            <a:r>
              <a:rPr lang="uk-UA" dirty="0"/>
              <a:t> ресурсом</a:t>
            </a:r>
          </a:p>
          <a:p>
            <a:r>
              <a:rPr lang="uk-UA" dirty="0"/>
              <a:t>Вузли з</a:t>
            </a:r>
            <a:r>
              <a:rPr lang="en-US" dirty="0"/>
              <a:t>’</a:t>
            </a:r>
            <a:r>
              <a:rPr lang="uk-UA" dirty="0" err="1"/>
              <a:t>єднані</a:t>
            </a:r>
            <a:r>
              <a:rPr lang="uk-UA" dirty="0"/>
              <a:t> мережевим зв</a:t>
            </a:r>
            <a:r>
              <a:rPr lang="en-US" dirty="0"/>
              <a:t>’</a:t>
            </a:r>
            <a:r>
              <a:rPr lang="uk-UA" dirty="0" err="1"/>
              <a:t>язком</a:t>
            </a:r>
            <a:endParaRPr lang="en-US" dirty="0"/>
          </a:p>
          <a:p>
            <a:r>
              <a:rPr lang="uk-UA" dirty="0"/>
              <a:t>Окремі вузли мають спеціальне призначення</a:t>
            </a:r>
            <a:endParaRPr lang="en-US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8999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1200</Words>
  <Application>Microsoft Macintosh PowerPoint</Application>
  <PresentationFormat>On-screen Show (4:3)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Тема Office</vt:lpstr>
      <vt:lpstr>Поняття паралельних,  одночасних (concurrent) та розподілених обчислень </vt:lpstr>
      <vt:lpstr>Структура курсу</vt:lpstr>
      <vt:lpstr>Послідовні та паралельні обчислення</vt:lpstr>
      <vt:lpstr>Визначення паралельних обчислень</vt:lpstr>
      <vt:lpstr>Паралельні (parallel) та одночасні (concurrent) обчислення</vt:lpstr>
      <vt:lpstr>Паралельні (parallel) та розподілені (distributed) обчислення</vt:lpstr>
      <vt:lpstr>Комп’ютерні ресурси в паралельних обчисленнях</vt:lpstr>
      <vt:lpstr>Багатопроцесорний комп’ютерний ресурс</vt:lpstr>
      <vt:lpstr>Розподілені системи. Комп’ютерний кластер</vt:lpstr>
      <vt:lpstr>Приклад кластера: LLNL(Lawrence Livermore National Laboratory) parallel computer cluster</vt:lpstr>
      <vt:lpstr>Суперкомп’ютер</vt:lpstr>
      <vt:lpstr>Суперкомп’ютер Sunway TaihuLight (сьоме місце ТОР500)</vt:lpstr>
      <vt:lpstr>TOP 5 for November 2022</vt:lpstr>
      <vt:lpstr>Динаміка зростання продуктивності суперкомп’ютерів (GFlops)</vt:lpstr>
      <vt:lpstr>Суперкомп’ютер СКІТ-5 Інститут кібернетики ім. В.М.Глушкова</vt:lpstr>
      <vt:lpstr>Цілі використання паралельних обчислень</vt:lpstr>
      <vt:lpstr>Області застосування паралельних обчислень</vt:lpstr>
      <vt:lpstr>Промислове та комерційне використання паралельних та розподілених обчислень</vt:lpstr>
      <vt:lpstr>Класифікація обчислювальних ресурсів. Таксономія Флінна</vt:lpstr>
      <vt:lpstr>Таксономія Флінна: SISD, SIMD</vt:lpstr>
      <vt:lpstr>Таксономія Флінна: MISD, MIMD</vt:lpstr>
      <vt:lpstr>Види розпаралелювання</vt:lpstr>
      <vt:lpstr>Програмне забезпечення паралельних обчислень</vt:lpstr>
      <vt:lpstr>Навчальний матеріал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 Поняття паралельних, одночасних (concurrent) та розподілених обчислень </dc:title>
  <dc:creator>Інна</dc:creator>
  <cp:lastModifiedBy>Microsoft Office User</cp:lastModifiedBy>
  <cp:revision>87</cp:revision>
  <dcterms:created xsi:type="dcterms:W3CDTF">2016-08-26T12:02:37Z</dcterms:created>
  <dcterms:modified xsi:type="dcterms:W3CDTF">2023-04-04T07:06:53Z</dcterms:modified>
</cp:coreProperties>
</file>