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67" r:id="rId4"/>
    <p:sldId id="268" r:id="rId5"/>
    <p:sldId id="275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272" r:id="rId14"/>
    <p:sldId id="273" r:id="rId15"/>
    <p:sldId id="274" r:id="rId16"/>
    <p:sldId id="264" r:id="rId17"/>
    <p:sldId id="265" r:id="rId1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1"/>
    <p:restoredTop sz="94659"/>
  </p:normalViewPr>
  <p:slideViewPr>
    <p:cSldViewPr>
      <p:cViewPr>
        <p:scale>
          <a:sx n="102" d="100"/>
          <a:sy n="102" d="100"/>
        </p:scale>
        <p:origin x="10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&#1057;&#1072;&#1096;&#1072;\Downloads\FriendsExperi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089568160668811"/>
          <c:y val="0.11760607445963514"/>
          <c:w val="0.64603131150580095"/>
          <c:h val="0.69620141951928405"/>
        </c:manualLayout>
      </c:layout>
      <c:lineChart>
        <c:grouping val="standard"/>
        <c:varyColors val="0"/>
        <c:ser>
          <c:idx val="0"/>
          <c:order val="0"/>
          <c:tx>
            <c:strRef>
              <c:f>FriendsMany!$C$99</c:f>
              <c:strCache>
                <c:ptCount val="1"/>
                <c:pt idx="0">
                  <c:v>d=100</c:v>
                </c:pt>
              </c:strCache>
            </c:strRef>
          </c:tx>
          <c:cat>
            <c:strRef>
              <c:f>FriendsMany!$B$100:$B$105</c:f>
              <c:strCache>
                <c:ptCount val="6"/>
                <c:pt idx="0">
                  <c:v>r=0,001</c:v>
                </c:pt>
                <c:pt idx="1">
                  <c:v>r=0,01</c:v>
                </c:pt>
                <c:pt idx="2">
                  <c:v>r=0,1</c:v>
                </c:pt>
                <c:pt idx="3">
                  <c:v>r=0,5</c:v>
                </c:pt>
                <c:pt idx="4">
                  <c:v>r=0,8</c:v>
                </c:pt>
                <c:pt idx="5">
                  <c:v>r=1</c:v>
                </c:pt>
              </c:strCache>
            </c:strRef>
          </c:cat>
          <c:val>
            <c:numRef>
              <c:f>FriendsMany!$C$100:$C$105</c:f>
              <c:numCache>
                <c:formatCode>General</c:formatCode>
                <c:ptCount val="6"/>
                <c:pt idx="0">
                  <c:v>2.8333333333333544E-3</c:v>
                </c:pt>
                <c:pt idx="1">
                  <c:v>3.6583333333333412E-2</c:v>
                </c:pt>
                <c:pt idx="2">
                  <c:v>0.37875000000000003</c:v>
                </c:pt>
                <c:pt idx="3">
                  <c:v>0.3995833333333334</c:v>
                </c:pt>
                <c:pt idx="4">
                  <c:v>0.46583333333333332</c:v>
                </c:pt>
                <c:pt idx="5">
                  <c:v>0.69841666666666669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2D-5343-8505-A199D637FE9D}"/>
            </c:ext>
          </c:extLst>
        </c:ser>
        <c:ser>
          <c:idx val="1"/>
          <c:order val="1"/>
          <c:tx>
            <c:strRef>
              <c:f>FriendsMany!$D$99</c:f>
              <c:strCache>
                <c:ptCount val="1"/>
                <c:pt idx="0">
                  <c:v>d=10</c:v>
                </c:pt>
              </c:strCache>
            </c:strRef>
          </c:tx>
          <c:cat>
            <c:strRef>
              <c:f>FriendsMany!$B$100:$B$105</c:f>
              <c:strCache>
                <c:ptCount val="6"/>
                <c:pt idx="0">
                  <c:v>r=0,001</c:v>
                </c:pt>
                <c:pt idx="1">
                  <c:v>r=0,01</c:v>
                </c:pt>
                <c:pt idx="2">
                  <c:v>r=0,1</c:v>
                </c:pt>
                <c:pt idx="3">
                  <c:v>r=0,5</c:v>
                </c:pt>
                <c:pt idx="4">
                  <c:v>r=0,8</c:v>
                </c:pt>
                <c:pt idx="5">
                  <c:v>r=1</c:v>
                </c:pt>
              </c:strCache>
            </c:strRef>
          </c:cat>
          <c:val>
            <c:numRef>
              <c:f>FriendsMany!$D$100:$D$105</c:f>
              <c:numCache>
                <c:formatCode>General</c:formatCode>
                <c:ptCount val="6"/>
                <c:pt idx="0">
                  <c:v>1.8333333333333535E-3</c:v>
                </c:pt>
                <c:pt idx="1">
                  <c:v>4.049999999999998E-2</c:v>
                </c:pt>
                <c:pt idx="2">
                  <c:v>0.30166666666666664</c:v>
                </c:pt>
                <c:pt idx="3">
                  <c:v>0.34916666666666663</c:v>
                </c:pt>
                <c:pt idx="4">
                  <c:v>0.40808333333333335</c:v>
                </c:pt>
                <c:pt idx="5">
                  <c:v>0.65866666666666673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2D-5343-8505-A199D637FE9D}"/>
            </c:ext>
          </c:extLst>
        </c:ser>
        <c:ser>
          <c:idx val="2"/>
          <c:order val="2"/>
          <c:tx>
            <c:strRef>
              <c:f>FriendsMany!$E$99</c:f>
              <c:strCache>
                <c:ptCount val="1"/>
                <c:pt idx="0">
                  <c:v>d=1</c:v>
                </c:pt>
              </c:strCache>
            </c:strRef>
          </c:tx>
          <c:cat>
            <c:strRef>
              <c:f>FriendsMany!$B$100:$B$105</c:f>
              <c:strCache>
                <c:ptCount val="6"/>
                <c:pt idx="0">
                  <c:v>r=0,001</c:v>
                </c:pt>
                <c:pt idx="1">
                  <c:v>r=0,01</c:v>
                </c:pt>
                <c:pt idx="2">
                  <c:v>r=0,1</c:v>
                </c:pt>
                <c:pt idx="3">
                  <c:v>r=0,5</c:v>
                </c:pt>
                <c:pt idx="4">
                  <c:v>r=0,8</c:v>
                </c:pt>
                <c:pt idx="5">
                  <c:v>r=1</c:v>
                </c:pt>
              </c:strCache>
            </c:strRef>
          </c:cat>
          <c:val>
            <c:numRef>
              <c:f>FriendsMany!$E$100:$E$105</c:f>
              <c:numCache>
                <c:formatCode>General</c:formatCode>
                <c:ptCount val="6"/>
                <c:pt idx="0">
                  <c:v>1.3333333333334085E-3</c:v>
                </c:pt>
                <c:pt idx="1">
                  <c:v>1.2249999999999983E-2</c:v>
                </c:pt>
                <c:pt idx="2">
                  <c:v>8.5916666666666641E-2</c:v>
                </c:pt>
                <c:pt idx="3">
                  <c:v>0.13233333333333341</c:v>
                </c:pt>
                <c:pt idx="4">
                  <c:v>0.19125000000000003</c:v>
                </c:pt>
                <c:pt idx="5">
                  <c:v>0.4355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2D-5343-8505-A199D637F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57024"/>
        <c:axId val="80258560"/>
      </c:lineChart>
      <c:catAx>
        <c:axId val="8025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258560"/>
        <c:crosses val="autoZero"/>
        <c:auto val="1"/>
        <c:lblAlgn val="ctr"/>
        <c:lblOffset val="100"/>
        <c:noMultiLvlLbl val="0"/>
      </c:catAx>
      <c:valAx>
        <c:axId val="80258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0257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715049447452474"/>
          <c:y val="6.2325018325028535E-2"/>
          <c:w val="0.18981399028797638"/>
          <c:h val="0.2717153013228558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A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0.09158</cdr:x>
      <cdr:y>0.0826</cdr:y>
    </cdr:from>
    <cdr:to>
      <cdr:x>0.13368</cdr:x>
      <cdr:y>0.17211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62942" y="281305"/>
          <a:ext cx="304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f</a:t>
          </a:r>
          <a:endParaRPr lang="uk-UA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2F4E-B30D-4D60-821B-7FA5B65C0073}" type="datetimeFigureOut">
              <a:rPr lang="uk-UA" smtClean="0"/>
              <a:t>29.10.21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78B1A-729A-478A-95DF-457D37924D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651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3B28-9EBB-4F27-990F-F06E72A8568F}" type="datetime1">
              <a:rPr lang="uk-UA" smtClean="0"/>
              <a:t>29.10.21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62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7D09-EC35-4698-94A4-656C5263960F}" type="datetime1">
              <a:rPr lang="uk-UA" smtClean="0"/>
              <a:t>29.10.21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785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3A90-EC79-4DF3-9216-F2AF4DC69DB2}" type="datetime1">
              <a:rPr lang="uk-UA" smtClean="0"/>
              <a:t>29.10.21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961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B64-E466-4BA7-B74D-136EBAFCAC12}" type="datetime1">
              <a:rPr lang="uk-UA" smtClean="0"/>
              <a:t>29.10.21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608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221-7E6B-407E-8EBD-3898A3BBFA7B}" type="datetime1">
              <a:rPr lang="uk-UA" smtClean="0"/>
              <a:t>29.10.21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694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18D0-59D1-4A58-B205-82B3B9A0EDE2}" type="datetime1">
              <a:rPr lang="uk-UA" smtClean="0"/>
              <a:t>29.10.21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16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52DB-D3FE-4EB3-B935-EDB21DA4691E}" type="datetime1">
              <a:rPr lang="uk-UA" smtClean="0"/>
              <a:t>29.10.21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215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98E-F8D3-49EC-AA06-863AE98F3DA2}" type="datetime1">
              <a:rPr lang="uk-UA" smtClean="0"/>
              <a:t>29.10.21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03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CC3-BC4E-4BC7-938D-5EA7BC083741}" type="datetime1">
              <a:rPr lang="uk-UA" smtClean="0"/>
              <a:t>29.10.21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5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81D-C45B-4E24-8BF6-3BB0C3883562}" type="datetime1">
              <a:rPr lang="uk-UA" smtClean="0"/>
              <a:t>29.10.21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76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68C-002B-4899-B865-316A21EDA827}" type="datetime1">
              <a:rPr lang="uk-UA" smtClean="0"/>
              <a:t>29.10.21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51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B3AF-7F6C-49F5-B544-134039B0065D}" type="datetime1">
              <a:rPr lang="uk-UA" smtClean="0"/>
              <a:t>29.10.21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E1ED-A3CF-4F16-9020-39C74E6CFC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506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7445760.2021.1955113" TargetMode="External"/><Relationship Id="rId2" Type="http://schemas.openxmlformats.org/officeDocument/2006/relationships/hyperlink" Target="https://doi.org/10.1007/978-3-030-16621-2_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uk-UA" dirty="0"/>
              <a:t>Імітаційне моделювання </a:t>
            </a:r>
            <a:r>
              <a:rPr lang="uk-UA" dirty="0" err="1"/>
              <a:t>багатопочної</a:t>
            </a:r>
            <a:r>
              <a:rPr lang="uk-UA" dirty="0"/>
              <a:t> програми засобами Петрі-об’єктного моделювання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6400800" cy="1371600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Стеценко І.В.</a:t>
            </a:r>
            <a:endParaRPr lang="en-US" dirty="0"/>
          </a:p>
          <a:p>
            <a:r>
              <a:rPr lang="uk-UA" dirty="0" err="1"/>
              <a:t>Дифучина</a:t>
            </a:r>
            <a:r>
              <a:rPr lang="uk-UA" dirty="0"/>
              <a:t> О.Ю.</a:t>
            </a:r>
            <a:endParaRPr lang="en-US" dirty="0"/>
          </a:p>
          <a:p>
            <a:r>
              <a:rPr lang="uk-UA" dirty="0"/>
              <a:t>КПІ ім. Ігоря </a:t>
            </a:r>
            <a:r>
              <a:rPr lang="uk-UA" dirty="0" err="1"/>
              <a:t>СІкорського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092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net of Petri-object Producer in connection with the net of Petri-object Consumer</a:t>
            </a:r>
            <a:endParaRPr lang="uk-UA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097546" y="1813970"/>
            <a:ext cx="6827254" cy="4343400"/>
            <a:chOff x="179709" y="-101600"/>
            <a:chExt cx="3619669" cy="207836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9709" y="109659"/>
              <a:ext cx="2972064" cy="186710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338838" y="-101600"/>
              <a:ext cx="1460539" cy="202565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 </a:t>
              </a:r>
              <a:endParaRPr lang="uk-UA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Поле 14"/>
            <p:cNvSpPr txBox="1"/>
            <p:nvPr/>
          </p:nvSpPr>
          <p:spPr>
            <a:xfrm>
              <a:off x="1819502" y="603673"/>
              <a:ext cx="328838" cy="16276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Calibri"/>
                </a:rPr>
                <a:t>notify</a:t>
              </a:r>
              <a:endParaRPr lang="uk-UA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Поле 14"/>
            <p:cNvSpPr txBox="1"/>
            <p:nvPr/>
          </p:nvSpPr>
          <p:spPr>
            <a:xfrm>
              <a:off x="811381" y="1506621"/>
              <a:ext cx="236997" cy="16276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lock</a:t>
              </a: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Поле 14"/>
            <p:cNvSpPr txBox="1"/>
            <p:nvPr/>
          </p:nvSpPr>
          <p:spPr>
            <a:xfrm>
              <a:off x="440359" y="584661"/>
              <a:ext cx="402728" cy="18072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Calibri"/>
                </a:rPr>
                <a:t>trylock</a:t>
              </a:r>
              <a:endParaRPr lang="uk-UA" sz="3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V="1">
              <a:off x="376911" y="847184"/>
              <a:ext cx="23505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/>
            <p:cNvSpPr/>
            <p:nvPr/>
          </p:nvSpPr>
          <p:spPr>
            <a:xfrm>
              <a:off x="880425" y="770784"/>
              <a:ext cx="165298" cy="15612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646546" y="842202"/>
              <a:ext cx="23505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622018" y="759843"/>
              <a:ext cx="33231" cy="1871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Поле 14"/>
            <p:cNvSpPr txBox="1"/>
            <p:nvPr/>
          </p:nvSpPr>
          <p:spPr>
            <a:xfrm>
              <a:off x="1880295" y="1507104"/>
              <a:ext cx="391841" cy="18524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unlock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8879" y="1354191"/>
              <a:ext cx="165298" cy="15612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uk-UA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H="1">
              <a:off x="1989224" y="1196459"/>
              <a:ext cx="141507" cy="22316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1934042" y="1290539"/>
              <a:ext cx="32825" cy="1865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V="1">
              <a:off x="1048378" y="842181"/>
              <a:ext cx="23505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318013" y="837198"/>
              <a:ext cx="23505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Прямоугольник 19"/>
            <p:cNvSpPr/>
            <p:nvPr/>
          </p:nvSpPr>
          <p:spPr>
            <a:xfrm>
              <a:off x="1293981" y="754707"/>
              <a:ext cx="32825" cy="1865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963074" y="557538"/>
              <a:ext cx="337208" cy="21324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1629599" y="326735"/>
              <a:ext cx="164712" cy="15556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1324503" y="404520"/>
              <a:ext cx="305096" cy="15309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1315710" y="464050"/>
              <a:ext cx="8792" cy="1871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 flipV="1">
              <a:off x="1811699" y="370765"/>
              <a:ext cx="236676" cy="919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2048375" y="277478"/>
              <a:ext cx="8206" cy="1865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Поле 14"/>
            <p:cNvSpPr txBox="1"/>
            <p:nvPr/>
          </p:nvSpPr>
          <p:spPr>
            <a:xfrm>
              <a:off x="1189376" y="346391"/>
              <a:ext cx="219811" cy="14837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wait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 flipH="1">
              <a:off x="1021516" y="426651"/>
              <a:ext cx="1001324" cy="3669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1553174" y="766448"/>
              <a:ext cx="165298" cy="15612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>
              <a:off x="1959072" y="886885"/>
              <a:ext cx="171659" cy="15400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Прямоугольник 30"/>
            <p:cNvSpPr/>
            <p:nvPr/>
          </p:nvSpPr>
          <p:spPr>
            <a:xfrm>
              <a:off x="1926115" y="754667"/>
              <a:ext cx="8792" cy="1871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 flipV="1">
              <a:off x="1709821" y="850445"/>
              <a:ext cx="23446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78398" y="894021"/>
              <a:ext cx="330045" cy="24155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flipH="1" flipV="1">
              <a:off x="1119639" y="1282700"/>
              <a:ext cx="847228" cy="101125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971743" y="1422601"/>
              <a:ext cx="987436" cy="2092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659502" y="959457"/>
              <a:ext cx="183585" cy="4175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984150" y="1112630"/>
              <a:ext cx="165884" cy="15667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Calibri"/>
                </a:rPr>
                <a:t>1</a:t>
              </a:r>
              <a:endParaRPr lang="uk-UA" sz="28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1601" y="783663"/>
              <a:ext cx="165298" cy="15612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Calibri"/>
                </a:rPr>
                <a:t>1</a:t>
              </a:r>
              <a:endParaRPr lang="uk-UA" sz="28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Дуга 38"/>
            <p:cNvSpPr/>
            <p:nvPr/>
          </p:nvSpPr>
          <p:spPr>
            <a:xfrm flipV="1">
              <a:off x="211578" y="516988"/>
              <a:ext cx="1925360" cy="1205996"/>
            </a:xfrm>
            <a:prstGeom prst="arc">
              <a:avLst>
                <a:gd name="adj1" fmla="val 10064414"/>
                <a:gd name="adj2" fmla="val 20097470"/>
              </a:avLst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0" name="Поле 14"/>
            <p:cNvSpPr txBox="1"/>
            <p:nvPr/>
          </p:nvSpPr>
          <p:spPr>
            <a:xfrm>
              <a:off x="1189376" y="960932"/>
              <a:ext cx="219858" cy="16273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put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Поле 14"/>
            <p:cNvSpPr txBox="1"/>
            <p:nvPr/>
          </p:nvSpPr>
          <p:spPr>
            <a:xfrm>
              <a:off x="2567096" y="167631"/>
              <a:ext cx="584676" cy="1407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signal from 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Поле 14"/>
            <p:cNvSpPr txBox="1"/>
            <p:nvPr/>
          </p:nvSpPr>
          <p:spPr>
            <a:xfrm>
              <a:off x="2507445" y="624236"/>
              <a:ext cx="414499" cy="1439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signal to 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451746" y="308035"/>
              <a:ext cx="178435" cy="178435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2056563" y="363270"/>
              <a:ext cx="356290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1966607" y="837067"/>
              <a:ext cx="521330" cy="100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Овал 45"/>
            <p:cNvSpPr/>
            <p:nvPr/>
          </p:nvSpPr>
          <p:spPr>
            <a:xfrm>
              <a:off x="2506346" y="754715"/>
              <a:ext cx="177800" cy="16526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2630178" y="1558695"/>
              <a:ext cx="177165" cy="16429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Поле 14"/>
            <p:cNvSpPr txBox="1"/>
            <p:nvPr/>
          </p:nvSpPr>
          <p:spPr>
            <a:xfrm>
              <a:off x="2451746" y="1735340"/>
              <a:ext cx="1192766" cy="15160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buffer’s occupied places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9" name="Прямая со стрелкой 48"/>
            <p:cNvCxnSpPr/>
            <p:nvPr/>
          </p:nvCxnSpPr>
          <p:spPr>
            <a:xfrm>
              <a:off x="1342085" y="926835"/>
              <a:ext cx="1287916" cy="66466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flipH="1" flipV="1">
              <a:off x="1326520" y="887064"/>
              <a:ext cx="1509751" cy="4914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2836271" y="1289343"/>
              <a:ext cx="178435" cy="178435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imes New Roman"/>
                  <a:ea typeface="Calibri"/>
                </a:rPr>
                <a:t>k</a:t>
              </a:r>
              <a:endParaRPr lang="uk-UA" sz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Прямая со стрелкой 51"/>
            <p:cNvCxnSpPr/>
            <p:nvPr/>
          </p:nvCxnSpPr>
          <p:spPr>
            <a:xfrm>
              <a:off x="2699232" y="847178"/>
              <a:ext cx="733287" cy="25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 flipH="1" flipV="1">
              <a:off x="3014706" y="1378561"/>
              <a:ext cx="452514" cy="1223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>
              <a:off x="2630181" y="385884"/>
              <a:ext cx="76972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 flipV="1">
              <a:off x="2807343" y="1484050"/>
              <a:ext cx="676284" cy="1567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Прямоугольник 55"/>
            <p:cNvSpPr/>
            <p:nvPr/>
          </p:nvSpPr>
          <p:spPr>
            <a:xfrm flipH="1">
              <a:off x="3467220" y="1297540"/>
              <a:ext cx="32814" cy="1865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 flipH="1">
              <a:off x="3391700" y="292629"/>
              <a:ext cx="8203" cy="1865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 flipH="1">
              <a:off x="3432519" y="759834"/>
              <a:ext cx="8789" cy="1870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100">
                  <a:effectLst/>
                  <a:latin typeface="Times New Roman"/>
                  <a:ea typeface="Times New Roman"/>
                </a:rPr>
                <a:t> 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Поле 14"/>
            <p:cNvSpPr txBox="1"/>
            <p:nvPr/>
          </p:nvSpPr>
          <p:spPr>
            <a:xfrm flipH="1">
              <a:off x="3432519" y="294338"/>
              <a:ext cx="366859" cy="15022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notify 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Поле 14"/>
            <p:cNvSpPr txBox="1"/>
            <p:nvPr/>
          </p:nvSpPr>
          <p:spPr>
            <a:xfrm flipH="1">
              <a:off x="3562477" y="1329252"/>
              <a:ext cx="219782" cy="11427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take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Поле 14"/>
            <p:cNvSpPr txBox="1"/>
            <p:nvPr/>
          </p:nvSpPr>
          <p:spPr>
            <a:xfrm>
              <a:off x="2557649" y="1135573"/>
              <a:ext cx="976253" cy="14442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buffer’s free places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Поле 14"/>
            <p:cNvSpPr txBox="1"/>
            <p:nvPr/>
          </p:nvSpPr>
          <p:spPr>
            <a:xfrm>
              <a:off x="211773" y="116878"/>
              <a:ext cx="434773" cy="16803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Calibri"/>
                </a:rPr>
                <a:t>Producer</a:t>
              </a:r>
              <a:endParaRPr lang="uk-UA" sz="3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Поле 14"/>
            <p:cNvSpPr txBox="1"/>
            <p:nvPr/>
          </p:nvSpPr>
          <p:spPr>
            <a:xfrm>
              <a:off x="3283077" y="-53293"/>
              <a:ext cx="501650" cy="1676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Calibri"/>
                </a:rPr>
                <a:t>Consumer</a:t>
              </a:r>
              <a:endParaRPr lang="uk-UA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2048375" y="1040889"/>
              <a:ext cx="164712" cy="15556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uk-UA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The net of Petri-object Friend</a:t>
            </a:r>
            <a:endParaRPr lang="uk-UA" dirty="0"/>
          </a:p>
        </p:txBody>
      </p:sp>
      <p:grpSp>
        <p:nvGrpSpPr>
          <p:cNvPr id="90" name="Полотно 219"/>
          <p:cNvGrpSpPr/>
          <p:nvPr/>
        </p:nvGrpSpPr>
        <p:grpSpPr>
          <a:xfrm>
            <a:off x="598297" y="1479218"/>
            <a:ext cx="8052020" cy="4477160"/>
            <a:chOff x="0" y="0"/>
            <a:chExt cx="5154943" cy="2550932"/>
          </a:xfrm>
        </p:grpSpPr>
        <p:sp>
          <p:nvSpPr>
            <p:cNvPr id="91" name="Прямоугольник 90"/>
            <p:cNvSpPr/>
            <p:nvPr/>
          </p:nvSpPr>
          <p:spPr>
            <a:xfrm>
              <a:off x="0" y="0"/>
              <a:ext cx="4436745" cy="2273935"/>
            </a:xfrm>
            <a:prstGeom prst="rect">
              <a:avLst/>
            </a:prstGeom>
          </p:spPr>
        </p:sp>
        <p:grpSp>
          <p:nvGrpSpPr>
            <p:cNvPr id="92" name="Группа 91"/>
            <p:cNvGrpSpPr/>
            <p:nvPr/>
          </p:nvGrpSpPr>
          <p:grpSpPr>
            <a:xfrm>
              <a:off x="34373" y="190854"/>
              <a:ext cx="5120570" cy="2360078"/>
              <a:chOff x="2407" y="57491"/>
              <a:chExt cx="5120570" cy="2360078"/>
            </a:xfrm>
          </p:grpSpPr>
          <p:grpSp>
            <p:nvGrpSpPr>
              <p:cNvPr id="93" name="Группа 92"/>
              <p:cNvGrpSpPr/>
              <p:nvPr/>
            </p:nvGrpSpPr>
            <p:grpSpPr>
              <a:xfrm>
                <a:off x="2407" y="57491"/>
                <a:ext cx="5120570" cy="2360078"/>
                <a:chOff x="-207" y="53549"/>
                <a:chExt cx="5120570" cy="2360078"/>
              </a:xfrm>
            </p:grpSpPr>
            <p:grpSp>
              <p:nvGrpSpPr>
                <p:cNvPr id="95" name="Группа 94"/>
                <p:cNvGrpSpPr/>
                <p:nvPr/>
              </p:nvGrpSpPr>
              <p:grpSpPr>
                <a:xfrm>
                  <a:off x="-207" y="53549"/>
                  <a:ext cx="5120570" cy="2360078"/>
                  <a:chOff x="-3034" y="49991"/>
                  <a:chExt cx="5120570" cy="2360078"/>
                </a:xfrm>
              </p:grpSpPr>
              <p:grpSp>
                <p:nvGrpSpPr>
                  <p:cNvPr id="97" name="Группа 96"/>
                  <p:cNvGrpSpPr/>
                  <p:nvPr/>
                </p:nvGrpSpPr>
                <p:grpSpPr>
                  <a:xfrm>
                    <a:off x="-3034" y="49991"/>
                    <a:ext cx="5120570" cy="2360078"/>
                    <a:chOff x="77920" y="1383438"/>
                    <a:chExt cx="5120570" cy="2360078"/>
                  </a:xfrm>
                </p:grpSpPr>
                <p:cxnSp>
                  <p:nvCxnSpPr>
                    <p:cNvPr id="99" name="Прямая со стрелкой 98"/>
                    <p:cNvCxnSpPr/>
                    <p:nvPr/>
                  </p:nvCxnSpPr>
                  <p:spPr>
                    <a:xfrm flipH="1">
                      <a:off x="2784179" y="1951809"/>
                      <a:ext cx="1833125" cy="454964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Прямая со стрелкой 99"/>
                    <p:cNvCxnSpPr/>
                    <p:nvPr/>
                  </p:nvCxnSpPr>
                  <p:spPr>
                    <a:xfrm flipH="1">
                      <a:off x="1927726" y="2733103"/>
                      <a:ext cx="1618549" cy="431859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Прямая со стрелкой 100"/>
                    <p:cNvCxnSpPr/>
                    <p:nvPr/>
                  </p:nvCxnSpPr>
                  <p:spPr>
                    <a:xfrm flipH="1">
                      <a:off x="1869511" y="2216782"/>
                      <a:ext cx="688597" cy="925405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Поле 14"/>
                    <p:cNvSpPr txBox="1"/>
                    <p:nvPr/>
                  </p:nvSpPr>
                  <p:spPr>
                    <a:xfrm>
                      <a:off x="544262" y="1508415"/>
                      <a:ext cx="284710" cy="180722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for{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03" name="Прямая со стрелкой 102"/>
                    <p:cNvCxnSpPr/>
                    <p:nvPr/>
                  </p:nvCxnSpPr>
                  <p:spPr>
                    <a:xfrm flipV="1">
                      <a:off x="366625" y="1776477"/>
                      <a:ext cx="235052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Овал 103"/>
                    <p:cNvSpPr/>
                    <p:nvPr/>
                  </p:nvSpPr>
                  <p:spPr>
                    <a:xfrm>
                      <a:off x="870139" y="1700077"/>
                      <a:ext cx="165298" cy="156123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05" name="Прямая со стрелкой 104"/>
                    <p:cNvCxnSpPr/>
                    <p:nvPr/>
                  </p:nvCxnSpPr>
                  <p:spPr>
                    <a:xfrm flipV="1">
                      <a:off x="636260" y="1771495"/>
                      <a:ext cx="235052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Прямоугольник 105"/>
                    <p:cNvSpPr/>
                    <p:nvPr/>
                  </p:nvSpPr>
                  <p:spPr>
                    <a:xfrm>
                      <a:off x="611732" y="1689136"/>
                      <a:ext cx="10800" cy="1871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07" name="Поле 14"/>
                    <p:cNvSpPr txBox="1"/>
                    <p:nvPr/>
                  </p:nvSpPr>
                  <p:spPr>
                    <a:xfrm>
                      <a:off x="1476305" y="2650899"/>
                      <a:ext cx="310637" cy="155189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for}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08" name="Овал 107"/>
                    <p:cNvSpPr/>
                    <p:nvPr/>
                  </p:nvSpPr>
                  <p:spPr>
                    <a:xfrm>
                      <a:off x="4138373" y="1383438"/>
                      <a:ext cx="165298" cy="156123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p:txBody>
                </p:sp>
                <p:cxnSp>
                  <p:nvCxnSpPr>
                    <p:cNvPr id="109" name="Прямая со стрелкой 108"/>
                    <p:cNvCxnSpPr/>
                    <p:nvPr/>
                  </p:nvCxnSpPr>
                  <p:spPr>
                    <a:xfrm>
                      <a:off x="1803882" y="2154348"/>
                      <a:ext cx="780173" cy="966085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Прямоугольник 109"/>
                    <p:cNvSpPr/>
                    <p:nvPr/>
                  </p:nvSpPr>
                  <p:spPr>
                    <a:xfrm>
                      <a:off x="1531993" y="2814039"/>
                      <a:ext cx="10800" cy="18657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11" name="Прямая со стрелкой 110"/>
                    <p:cNvCxnSpPr/>
                    <p:nvPr/>
                  </p:nvCxnSpPr>
                  <p:spPr>
                    <a:xfrm flipV="1">
                      <a:off x="1038092" y="1771474"/>
                      <a:ext cx="235052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Прямая со стрелкой 111"/>
                    <p:cNvCxnSpPr/>
                    <p:nvPr/>
                  </p:nvCxnSpPr>
                  <p:spPr>
                    <a:xfrm flipV="1">
                      <a:off x="1307727" y="1766491"/>
                      <a:ext cx="235052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Прямоугольник 112"/>
                    <p:cNvSpPr/>
                    <p:nvPr/>
                  </p:nvSpPr>
                  <p:spPr>
                    <a:xfrm>
                      <a:off x="1283695" y="1684000"/>
                      <a:ext cx="10800" cy="18657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14" name="Овал 113"/>
                    <p:cNvSpPr/>
                    <p:nvPr/>
                  </p:nvSpPr>
                  <p:spPr>
                    <a:xfrm>
                      <a:off x="3889723" y="2742863"/>
                      <a:ext cx="164712" cy="155569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15" name="Прямая со стрелкой 114"/>
                    <p:cNvCxnSpPr>
                      <a:endCxn id="159" idx="1"/>
                    </p:cNvCxnSpPr>
                    <p:nvPr/>
                  </p:nvCxnSpPr>
                  <p:spPr>
                    <a:xfrm>
                      <a:off x="1625537" y="1851864"/>
                      <a:ext cx="167550" cy="302484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/>
                    <p:nvPr/>
                  </p:nvCxnSpPr>
                  <p:spPr>
                    <a:xfrm flipV="1">
                      <a:off x="3135336" y="1809108"/>
                      <a:ext cx="236676" cy="919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Прямоугольник 116"/>
                    <p:cNvSpPr/>
                    <p:nvPr/>
                  </p:nvSpPr>
                  <p:spPr>
                    <a:xfrm>
                      <a:off x="2549902" y="2123496"/>
                      <a:ext cx="8206" cy="18657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18" name="Овал 117"/>
                    <p:cNvSpPr/>
                    <p:nvPr/>
                  </p:nvSpPr>
                  <p:spPr>
                    <a:xfrm>
                      <a:off x="1542888" y="1695741"/>
                      <a:ext cx="165298" cy="156123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19" name="Прямая со стрелкой 118"/>
                    <p:cNvCxnSpPr/>
                    <p:nvPr/>
                  </p:nvCxnSpPr>
                  <p:spPr>
                    <a:xfrm flipH="1" flipV="1">
                      <a:off x="2810310" y="2469860"/>
                      <a:ext cx="731837" cy="16989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Прямоугольник 119"/>
                    <p:cNvSpPr/>
                    <p:nvPr/>
                  </p:nvSpPr>
                  <p:spPr>
                    <a:xfrm>
                      <a:off x="1915829" y="1683960"/>
                      <a:ext cx="36000" cy="1871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21" name="Прямая со стрелкой 120"/>
                    <p:cNvCxnSpPr/>
                    <p:nvPr/>
                  </p:nvCxnSpPr>
                  <p:spPr>
                    <a:xfrm flipV="1">
                      <a:off x="1699535" y="1779738"/>
                      <a:ext cx="234465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Овал 121"/>
                    <p:cNvSpPr/>
                    <p:nvPr/>
                  </p:nvSpPr>
                  <p:spPr>
                    <a:xfrm>
                      <a:off x="2211240" y="1699190"/>
                      <a:ext cx="164712" cy="155569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23" name="Прямая со стрелкой 122"/>
                    <p:cNvCxnSpPr/>
                    <p:nvPr/>
                  </p:nvCxnSpPr>
                  <p:spPr>
                    <a:xfrm flipH="1" flipV="1">
                      <a:off x="667984" y="1822949"/>
                      <a:ext cx="248589" cy="37633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Прямая со стрелкой 123"/>
                    <p:cNvCxnSpPr/>
                    <p:nvPr/>
                  </p:nvCxnSpPr>
                  <p:spPr>
                    <a:xfrm flipH="1" flipV="1">
                      <a:off x="1033871" y="2310074"/>
                      <a:ext cx="498122" cy="597251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Прямая со стрелкой 124"/>
                    <p:cNvCxnSpPr/>
                    <p:nvPr/>
                  </p:nvCxnSpPr>
                  <p:spPr>
                    <a:xfrm flipH="1" flipV="1">
                      <a:off x="1951829" y="1777523"/>
                      <a:ext cx="194042" cy="283775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Прямая со стрелкой 125"/>
                    <p:cNvCxnSpPr/>
                    <p:nvPr/>
                  </p:nvCxnSpPr>
                  <p:spPr>
                    <a:xfrm>
                      <a:off x="2293596" y="1854759"/>
                      <a:ext cx="256306" cy="362023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Овал 126"/>
                    <p:cNvSpPr/>
                    <p:nvPr/>
                  </p:nvSpPr>
                  <p:spPr>
                    <a:xfrm>
                      <a:off x="892280" y="2176342"/>
                      <a:ext cx="165884" cy="156677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1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28" name="Овал 127"/>
                    <p:cNvSpPr/>
                    <p:nvPr/>
                  </p:nvSpPr>
                  <p:spPr>
                    <a:xfrm>
                      <a:off x="77920" y="1604328"/>
                      <a:ext cx="391305" cy="355089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1000</a:t>
                      </a:r>
                      <a:endParaRPr lang="uk-UA" sz="28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29" name="Поле 14"/>
                    <p:cNvSpPr txBox="1"/>
                    <p:nvPr/>
                  </p:nvSpPr>
                  <p:spPr>
                    <a:xfrm>
                      <a:off x="1156465" y="1532556"/>
                      <a:ext cx="351494" cy="16178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imp{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30" name="Поле 14"/>
                    <p:cNvSpPr txBox="1"/>
                    <p:nvPr/>
                  </p:nvSpPr>
                  <p:spPr>
                    <a:xfrm>
                      <a:off x="1730928" y="1518767"/>
                      <a:ext cx="562360" cy="14835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trylockA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31" name="Прямая со стрелкой 130"/>
                    <p:cNvCxnSpPr/>
                    <p:nvPr/>
                  </p:nvCxnSpPr>
                  <p:spPr>
                    <a:xfrm flipH="1" flipV="1">
                      <a:off x="2262714" y="2171656"/>
                      <a:ext cx="287188" cy="45126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Прямая со стрелкой 131"/>
                    <p:cNvCxnSpPr/>
                    <p:nvPr/>
                  </p:nvCxnSpPr>
                  <p:spPr>
                    <a:xfrm flipV="1">
                      <a:off x="1951829" y="1775933"/>
                      <a:ext cx="259113" cy="159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4097943" y="1720926"/>
                      <a:ext cx="177800" cy="177800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2558110" y="3094488"/>
                      <a:ext cx="177165" cy="177165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631875" y="2380642"/>
                      <a:ext cx="178435" cy="178435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1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36" name="Прямая со стрелкой 135"/>
                    <p:cNvCxnSpPr/>
                    <p:nvPr/>
                  </p:nvCxnSpPr>
                  <p:spPr>
                    <a:xfrm>
                      <a:off x="2384341" y="1777419"/>
                      <a:ext cx="714986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Прямая со стрелкой 136"/>
                    <p:cNvCxnSpPr/>
                    <p:nvPr/>
                  </p:nvCxnSpPr>
                  <p:spPr>
                    <a:xfrm>
                      <a:off x="4275743" y="1809826"/>
                      <a:ext cx="366137" cy="111601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Поле 14"/>
                    <p:cNvSpPr txBox="1"/>
                    <p:nvPr/>
                  </p:nvSpPr>
                  <p:spPr>
                    <a:xfrm flipH="1">
                      <a:off x="3371620" y="1531657"/>
                      <a:ext cx="595110" cy="162711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bowBack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39" name="Прямая со стрелкой 138"/>
                    <p:cNvCxnSpPr/>
                    <p:nvPr/>
                  </p:nvCxnSpPr>
                  <p:spPr>
                    <a:xfrm flipV="1">
                      <a:off x="3806233" y="1461500"/>
                      <a:ext cx="332140" cy="331999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Овал 139"/>
                    <p:cNvSpPr/>
                    <p:nvPr/>
                  </p:nvSpPr>
                  <p:spPr>
                    <a:xfrm flipH="1">
                      <a:off x="4617680" y="2372333"/>
                      <a:ext cx="165241" cy="156070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41" name="Прямая со стрелкой 140"/>
                    <p:cNvCxnSpPr/>
                    <p:nvPr/>
                  </p:nvCxnSpPr>
                  <p:spPr>
                    <a:xfrm flipH="1" flipV="1">
                      <a:off x="3538020" y="2733103"/>
                      <a:ext cx="375825" cy="32543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Прямоугольник 141"/>
                    <p:cNvSpPr/>
                    <p:nvPr/>
                  </p:nvSpPr>
                  <p:spPr>
                    <a:xfrm flipH="1">
                      <a:off x="3099327" y="1708317"/>
                      <a:ext cx="36000" cy="1870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43" name="Прямая со стрелкой 142"/>
                    <p:cNvCxnSpPr/>
                    <p:nvPr/>
                  </p:nvCxnSpPr>
                  <p:spPr>
                    <a:xfrm flipV="1">
                      <a:off x="4650669" y="1905630"/>
                      <a:ext cx="206418" cy="15797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/>
                    <p:nvPr/>
                  </p:nvCxnSpPr>
                  <p:spPr>
                    <a:xfrm>
                      <a:off x="3536681" y="1808289"/>
                      <a:ext cx="261120" cy="1465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Овал 144"/>
                    <p:cNvSpPr/>
                    <p:nvPr/>
                  </p:nvSpPr>
                  <p:spPr>
                    <a:xfrm flipH="1">
                      <a:off x="1787184" y="3142187"/>
                      <a:ext cx="164655" cy="155516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46" name="Прямая со стрелкой 145"/>
                    <p:cNvCxnSpPr/>
                    <p:nvPr/>
                  </p:nvCxnSpPr>
                  <p:spPr>
                    <a:xfrm flipH="1">
                      <a:off x="2262714" y="1921427"/>
                      <a:ext cx="2379166" cy="139871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Прямоугольник 146"/>
                    <p:cNvSpPr/>
                    <p:nvPr/>
                  </p:nvSpPr>
                  <p:spPr>
                    <a:xfrm flipH="1">
                      <a:off x="3623459" y="3084569"/>
                      <a:ext cx="36000" cy="1870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48" name="Прямоугольник 147"/>
                    <p:cNvSpPr/>
                    <p:nvPr/>
                  </p:nvSpPr>
                  <p:spPr>
                    <a:xfrm flipH="1">
                      <a:off x="3798030" y="1700244"/>
                      <a:ext cx="8203" cy="18650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49" name="Поле 14"/>
                    <p:cNvSpPr txBox="1"/>
                    <p:nvPr/>
                  </p:nvSpPr>
                  <p:spPr>
                    <a:xfrm flipH="1">
                      <a:off x="2071402" y="2216636"/>
                      <a:ext cx="400267" cy="17836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lockA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50" name="Прямая со стрелкой 149"/>
                    <p:cNvCxnSpPr/>
                    <p:nvPr/>
                  </p:nvCxnSpPr>
                  <p:spPr>
                    <a:xfrm flipV="1">
                      <a:off x="2721093" y="1895379"/>
                      <a:ext cx="396234" cy="485263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Прямоугольник 150"/>
                    <p:cNvSpPr/>
                    <p:nvPr/>
                  </p:nvSpPr>
                  <p:spPr>
                    <a:xfrm flipH="1">
                      <a:off x="4641880" y="1827896"/>
                      <a:ext cx="8789" cy="1870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52" name="Прямая со стрелкой 151"/>
                    <p:cNvCxnSpPr/>
                    <p:nvPr/>
                  </p:nvCxnSpPr>
                  <p:spPr>
                    <a:xfrm>
                      <a:off x="3818883" y="1802998"/>
                      <a:ext cx="279060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" name="Овал 152"/>
                    <p:cNvSpPr/>
                    <p:nvPr/>
                  </p:nvSpPr>
                  <p:spPr>
                    <a:xfrm flipH="1">
                      <a:off x="4857087" y="1827872"/>
                      <a:ext cx="164655" cy="155516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54" name="Прямая со стрелкой 153"/>
                    <p:cNvCxnSpPr/>
                    <p:nvPr/>
                  </p:nvCxnSpPr>
                  <p:spPr>
                    <a:xfrm flipV="1">
                      <a:off x="3656282" y="2875649"/>
                      <a:ext cx="257563" cy="248799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Прямая со стрелкой 154"/>
                    <p:cNvCxnSpPr/>
                    <p:nvPr/>
                  </p:nvCxnSpPr>
                  <p:spPr>
                    <a:xfrm>
                      <a:off x="2784179" y="2532946"/>
                      <a:ext cx="839280" cy="645154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6" name="Поле 14"/>
                    <p:cNvSpPr txBox="1"/>
                    <p:nvPr/>
                  </p:nvSpPr>
                  <p:spPr>
                    <a:xfrm flipH="1">
                      <a:off x="4448842" y="1588488"/>
                      <a:ext cx="615961" cy="16324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unlockAB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 flipH="1">
                      <a:off x="2121672" y="2038442"/>
                      <a:ext cx="165241" cy="156070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1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58" name="Поле 14"/>
                    <p:cNvSpPr txBox="1"/>
                    <p:nvPr/>
                  </p:nvSpPr>
                  <p:spPr>
                    <a:xfrm>
                      <a:off x="4650584" y="1994061"/>
                      <a:ext cx="547906" cy="17751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bowA</a:t>
                      </a: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++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59" name="Прямоугольник 158"/>
                    <p:cNvSpPr/>
                    <p:nvPr/>
                  </p:nvSpPr>
                  <p:spPr>
                    <a:xfrm>
                      <a:off x="1793087" y="2061320"/>
                      <a:ext cx="10795" cy="1860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60" name="Поле 14"/>
                    <p:cNvSpPr txBox="1"/>
                    <p:nvPr/>
                  </p:nvSpPr>
                  <p:spPr>
                    <a:xfrm flipH="1">
                      <a:off x="2488479" y="2601160"/>
                      <a:ext cx="338597" cy="173903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lockB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61" name="Поле 14"/>
                    <p:cNvSpPr txBox="1"/>
                    <p:nvPr/>
                  </p:nvSpPr>
                  <p:spPr>
                    <a:xfrm>
                      <a:off x="4333192" y="1387515"/>
                      <a:ext cx="523730" cy="19883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bowB</a:t>
                      </a: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++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62" name="Прямоугольник 161"/>
                    <p:cNvSpPr/>
                    <p:nvPr/>
                  </p:nvSpPr>
                  <p:spPr>
                    <a:xfrm flipH="1">
                      <a:off x="3538020" y="2639758"/>
                      <a:ext cx="8255" cy="18669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63" name="Прямая со стрелкой 162"/>
                    <p:cNvCxnSpPr/>
                    <p:nvPr/>
                  </p:nvCxnSpPr>
                  <p:spPr>
                    <a:xfrm flipV="1">
                      <a:off x="3591302" y="2450368"/>
                      <a:ext cx="1026378" cy="22058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/>
                    <p:nvPr/>
                  </p:nvCxnSpPr>
                  <p:spPr>
                    <a:xfrm>
                      <a:off x="2583847" y="2263146"/>
                      <a:ext cx="2058032" cy="132043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/>
                    <p:nvPr/>
                  </p:nvCxnSpPr>
                  <p:spPr>
                    <a:xfrm>
                      <a:off x="2734758" y="3198077"/>
                      <a:ext cx="856835" cy="0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6" name="Прямоугольник 165"/>
                    <p:cNvSpPr/>
                    <p:nvPr/>
                  </p:nvSpPr>
                  <p:spPr>
                    <a:xfrm flipH="1">
                      <a:off x="3464478" y="3556826"/>
                      <a:ext cx="8255" cy="18669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67" name="Прямая со стрелкой 166"/>
                    <p:cNvCxnSpPr/>
                    <p:nvPr/>
                  </p:nvCxnSpPr>
                  <p:spPr>
                    <a:xfrm>
                      <a:off x="2709330" y="3245708"/>
                      <a:ext cx="755148" cy="404463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/>
                    <p:nvPr/>
                  </p:nvCxnSpPr>
                  <p:spPr>
                    <a:xfrm flipV="1">
                      <a:off x="3464478" y="2505547"/>
                      <a:ext cx="1177401" cy="1144624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Прямая со стрелкой 168"/>
                    <p:cNvCxnSpPr/>
                    <p:nvPr/>
                  </p:nvCxnSpPr>
                  <p:spPr>
                    <a:xfrm flipH="1" flipV="1">
                      <a:off x="1951839" y="3219945"/>
                      <a:ext cx="1512639" cy="430226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0" name="Поле 14"/>
                    <p:cNvSpPr txBox="1"/>
                    <p:nvPr/>
                  </p:nvSpPr>
                  <p:spPr>
                    <a:xfrm>
                      <a:off x="3529353" y="3594836"/>
                      <a:ext cx="436832" cy="14858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</a:rPr>
                        <a:t>failure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71" name="Поле 14"/>
                    <p:cNvSpPr txBox="1"/>
                    <p:nvPr/>
                  </p:nvSpPr>
                  <p:spPr>
                    <a:xfrm>
                      <a:off x="3413439" y="2395097"/>
                      <a:ext cx="500198" cy="18507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unlockB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72" name="Овал 171"/>
                    <p:cNvSpPr/>
                    <p:nvPr/>
                  </p:nvSpPr>
                  <p:spPr>
                    <a:xfrm flipH="1">
                      <a:off x="3372080" y="1736874"/>
                      <a:ext cx="165241" cy="156070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73" name="Поле 14"/>
                    <p:cNvSpPr txBox="1"/>
                    <p:nvPr/>
                  </p:nvSpPr>
                  <p:spPr>
                    <a:xfrm>
                      <a:off x="2806471" y="1508397"/>
                      <a:ext cx="502282" cy="15872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trylockB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174" name="Прямая со стрелкой 173"/>
                    <p:cNvCxnSpPr/>
                    <p:nvPr/>
                  </p:nvCxnSpPr>
                  <p:spPr>
                    <a:xfrm flipH="1" flipV="1">
                      <a:off x="1545710" y="2914087"/>
                      <a:ext cx="265587" cy="250875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5" name="Поле 14"/>
                    <p:cNvSpPr txBox="1"/>
                    <p:nvPr/>
                  </p:nvSpPr>
                  <p:spPr>
                    <a:xfrm>
                      <a:off x="2594105" y="2091803"/>
                      <a:ext cx="590845" cy="15549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18000" tIns="10800" rIns="18000" bIns="1080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</a:rPr>
                        <a:t>unlockA</a:t>
                      </a:r>
                      <a:endParaRPr lang="uk-UA" sz="14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sp>
                <p:nvSpPr>
                  <p:cNvPr id="98" name="Поле 14"/>
                  <p:cNvSpPr txBox="1"/>
                  <p:nvPr/>
                </p:nvSpPr>
                <p:spPr>
                  <a:xfrm>
                    <a:off x="32008" y="72589"/>
                    <a:ext cx="284479" cy="1803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18000" tIns="10800" rIns="18000" bIns="108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en-US" sz="1400" dirty="0">
                        <a:effectLst/>
                        <a:latin typeface="Times New Roman"/>
                        <a:ea typeface="Calibri"/>
                      </a:rPr>
                      <a:t>loop</a:t>
                    </a:r>
                    <a:endParaRPr lang="uk-UA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96" name="Поле 14"/>
                <p:cNvSpPr txBox="1"/>
                <p:nvPr/>
              </p:nvSpPr>
              <p:spPr>
                <a:xfrm flipH="1">
                  <a:off x="4619515" y="1211837"/>
                  <a:ext cx="483545" cy="218346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0800" rIns="18000" bIns="108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Times New Roman"/>
                      <a:ea typeface="Calibri"/>
                    </a:rPr>
                    <a:t>failure++</a:t>
                  </a:r>
                  <a:endParaRPr lang="uk-UA" sz="28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94" name="Поле 14"/>
              <p:cNvSpPr txBox="1"/>
              <p:nvPr/>
            </p:nvSpPr>
            <p:spPr>
              <a:xfrm>
                <a:off x="3087662" y="1945684"/>
                <a:ext cx="485357" cy="1186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 dirty="0" err="1">
                    <a:effectLst/>
                    <a:latin typeface="Times New Roman"/>
                    <a:ea typeface="Calibri"/>
                  </a:rPr>
                  <a:t>trylockB</a:t>
                </a:r>
                <a:endParaRPr lang="uk-UA" sz="14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494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898426" cy="5029200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587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Группа 69"/>
          <p:cNvGrpSpPr/>
          <p:nvPr/>
        </p:nvGrpSpPr>
        <p:grpSpPr>
          <a:xfrm>
            <a:off x="838200" y="1447800"/>
            <a:ext cx="6400800" cy="4841530"/>
            <a:chOff x="838200" y="799502"/>
            <a:chExt cx="6400800" cy="484153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095500" y="799502"/>
              <a:ext cx="5143500" cy="31342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uk-UA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38200" y="2638388"/>
              <a:ext cx="5486400" cy="300264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4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/>
            <p:cNvSpPr/>
            <p:nvPr/>
          </p:nvSpPr>
          <p:spPr>
            <a:xfrm>
              <a:off x="2734003" y="3048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uk-UA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421935" y="3048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uk-UA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346888" y="1663731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084786" y="1663731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346888" y="4572000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505200" y="4590393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8" name="Прямая со стрелкой 17"/>
            <p:cNvCxnSpPr>
              <a:stCxn id="9" idx="7"/>
              <a:endCxn id="13" idx="1"/>
            </p:cNvCxnSpPr>
            <p:nvPr/>
          </p:nvCxnSpPr>
          <p:spPr>
            <a:xfrm flipV="1">
              <a:off x="3319370" y="1968531"/>
              <a:ext cx="2027518" cy="11799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" idx="1"/>
              <a:endCxn id="14" idx="3"/>
            </p:cNvCxnSpPr>
            <p:nvPr/>
          </p:nvCxnSpPr>
          <p:spPr>
            <a:xfrm flipH="1" flipV="1">
              <a:off x="3160986" y="1968531"/>
              <a:ext cx="1361382" cy="11799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9" idx="4"/>
              <a:endCxn id="16" idx="1"/>
            </p:cNvCxnSpPr>
            <p:nvPr/>
          </p:nvCxnSpPr>
          <p:spPr>
            <a:xfrm>
              <a:off x="3076903" y="3733800"/>
              <a:ext cx="428297" cy="1161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2" idx="4"/>
              <a:endCxn id="15" idx="1"/>
            </p:cNvCxnSpPr>
            <p:nvPr/>
          </p:nvCxnSpPr>
          <p:spPr>
            <a:xfrm>
              <a:off x="4764835" y="3733800"/>
              <a:ext cx="582053" cy="1143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09800" y="951902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Friend B</a:t>
              </a:r>
              <a:endParaRPr lang="uk-UA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499612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Friend A</a:t>
              </a:r>
              <a:endParaRPr lang="uk-UA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09800" y="2819400"/>
              <a:ext cx="8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lockA</a:t>
              </a:r>
              <a:endParaRPr lang="uk-UA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63207" y="2812747"/>
              <a:ext cx="8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lockB</a:t>
              </a:r>
              <a:endParaRPr lang="uk-UA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9512" y="4120634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tryLockA</a:t>
              </a:r>
              <a:endParaRPr lang="uk-UA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8346" y="4120634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tryLockB</a:t>
              </a:r>
              <a:endParaRPr lang="uk-UA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38294" y="1389862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tryLockA</a:t>
              </a:r>
              <a:endParaRPr lang="uk-UA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0986" y="1389862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tryLockB</a:t>
              </a:r>
              <a:endParaRPr lang="uk-UA" dirty="0"/>
            </a:p>
          </p:txBody>
        </p:sp>
      </p:grpSp>
      <p:sp>
        <p:nvSpPr>
          <p:cNvPr id="96" name="Заголовок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Connections between two Petri-objects</a:t>
            </a:r>
            <a:endParaRPr lang="uk-UA" dirty="0"/>
          </a:p>
        </p:txBody>
      </p:sp>
      <p:sp>
        <p:nvSpPr>
          <p:cNvPr id="97" name="Нижний колонтитул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98" name="Номер слайда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225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Autofit/>
          </a:bodyPr>
          <a:lstStyle/>
          <a:p>
            <a:r>
              <a:rPr lang="uk-UA" sz="3000" dirty="0"/>
              <a:t>Код конструювання </a:t>
            </a:r>
            <a:r>
              <a:rPr lang="uk-UA" sz="3000" dirty="0" err="1"/>
              <a:t>зв’язків</a:t>
            </a:r>
            <a:r>
              <a:rPr lang="uk-UA" sz="3000" dirty="0"/>
              <a:t> Петрі-об’єктів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94360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{    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//…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class Friend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PetriSim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public Friend(String name,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loop) throws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super(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NetLibrary.CreateNetFriendUsingCores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(name, loop, 2)); // 2 cores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public void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(Friend other){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this.getNet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()[7]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other.getNet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()[2]; //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lockOther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lock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this.getNet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()[15]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other.getNet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()[15]; //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coresOther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cores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new Friend("A", 1000);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new Friend("B", 1000);   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new Friend("C", 1000);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new Friend("D", 1000);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friendA.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friendA.addFriend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friendA.addFriend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friendB.addFriend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friendB.addFriend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friendB.addFriend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friendC.addFriend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friendC.addFriend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friendC.addFriend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friendD.addFriend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friendD.addFriend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friendD.addFriend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74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Код конструювання Петрі-об’єктної моделі з Петрі-об’єктів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65760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PetriSim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list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//Petri-objects creation        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PetriObjModel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PetriObjModel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(list);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model.setIsProtokol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model.go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(100000000);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980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806" y="127000"/>
            <a:ext cx="8229600" cy="1143000"/>
          </a:xfrm>
        </p:spPr>
        <p:txBody>
          <a:bodyPr>
            <a:noAutofit/>
          </a:bodyPr>
          <a:lstStyle/>
          <a:p>
            <a:r>
              <a:rPr lang="uk-UA" sz="2800" dirty="0"/>
              <a:t>Експериментальне дослідження на моделі ймовірності виникнення конфлікту потоків в залежності від співвідношення часових затримок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09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75452849"/>
              </p:ext>
            </p:extLst>
          </p:nvPr>
        </p:nvGraphicFramePr>
        <p:xfrm>
          <a:off x="952500" y="3130719"/>
          <a:ext cx="7239000" cy="3405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1106" y="1371600"/>
            <a:ext cx="8441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4• 3 = 12 threads</a:t>
            </a:r>
          </a:p>
          <a:p>
            <a:r>
              <a:rPr lang="en-US" sz="2000" dirty="0"/>
              <a:t>d  </a:t>
            </a:r>
            <a:r>
              <a:rPr lang="uk-UA" sz="2000" dirty="0"/>
              <a:t>часова затримка переходу </a:t>
            </a:r>
            <a:r>
              <a:rPr lang="en-US" sz="2000" dirty="0"/>
              <a:t>“for{“</a:t>
            </a:r>
            <a:r>
              <a:rPr lang="uk-UA" sz="2000" dirty="0"/>
              <a:t>, </a:t>
            </a:r>
            <a:r>
              <a:rPr lang="en-US" sz="2000" dirty="0"/>
              <a:t> </a:t>
            </a:r>
            <a:endParaRPr lang="uk-UA" sz="2000" dirty="0"/>
          </a:p>
          <a:p>
            <a:r>
              <a:rPr lang="uk-UA" sz="2000" dirty="0"/>
              <a:t>що відповідає затримці в методі </a:t>
            </a:r>
            <a:r>
              <a:rPr lang="en-US" sz="2000" dirty="0"/>
              <a:t>sleep() </a:t>
            </a:r>
            <a:r>
              <a:rPr lang="uk-UA" sz="2000" dirty="0"/>
              <a:t>у програмі</a:t>
            </a:r>
            <a:endParaRPr lang="en-US" sz="2000" dirty="0"/>
          </a:p>
          <a:p>
            <a:r>
              <a:rPr lang="en-US" sz="2000" dirty="0" err="1"/>
              <a:t>d•r</a:t>
            </a:r>
            <a:r>
              <a:rPr lang="en-US" sz="2000" dirty="0"/>
              <a:t> </a:t>
            </a:r>
            <a:r>
              <a:rPr lang="uk-UA" sz="2000" dirty="0"/>
              <a:t>часова затримка інших переходів,</a:t>
            </a:r>
            <a:r>
              <a:rPr lang="en-US" sz="2000" dirty="0"/>
              <a:t> r </a:t>
            </a:r>
            <a:r>
              <a:rPr lang="uk-UA" sz="2000" dirty="0"/>
              <a:t> - співвідношення часових затримок</a:t>
            </a:r>
          </a:p>
          <a:p>
            <a:r>
              <a:rPr lang="uk-UA" sz="2000" dirty="0"/>
              <a:t>що відповідає </a:t>
            </a:r>
            <a:r>
              <a:rPr lang="uk-UA" sz="2000" dirty="0" err="1"/>
              <a:t>затримци</a:t>
            </a:r>
            <a:r>
              <a:rPr lang="uk-UA" sz="2000" dirty="0"/>
              <a:t> на виконання елементарної </a:t>
            </a:r>
            <a:r>
              <a:rPr lang="uk-UA" sz="2000" dirty="0" err="1"/>
              <a:t>опреації</a:t>
            </a:r>
            <a:r>
              <a:rPr lang="uk-UA" sz="2000" dirty="0"/>
              <a:t> обчислень </a:t>
            </a:r>
            <a:r>
              <a:rPr lang="en-US" sz="2000" dirty="0"/>
              <a:t>is  f  </a:t>
            </a:r>
            <a:r>
              <a:rPr lang="uk-UA" sz="2000" dirty="0"/>
              <a:t> частота виникнення конфлікту потоків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414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indent="144463" fontAlgn="base">
              <a:spcAft>
                <a:spcPct val="0"/>
              </a:spcAft>
            </a:pP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Точність моделі</a:t>
            </a:r>
            <a:endParaRPr kumimoji="0" 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446669"/>
              </p:ext>
            </p:extLst>
          </p:nvPr>
        </p:nvGraphicFramePr>
        <p:xfrm>
          <a:off x="762000" y="1828800"/>
          <a:ext cx="7620000" cy="416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of</a:t>
                      </a:r>
                      <a:r>
                        <a:rPr lang="uk-UA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threads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Multithreaded </a:t>
                      </a: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program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Simulation model</a:t>
                      </a: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(d=100, r=0.01)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Error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28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uk-UA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0.981450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0.978650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0.29%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28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</a:rPr>
                        <a:t>12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0.959042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0.963417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0.46%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228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  </a:t>
                      </a: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(90 tasks)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0.987777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0.979080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0.88%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228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(380 tasks)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0.988047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0.980910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0.72%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28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50 </a:t>
                      </a: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(2450 tasks)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0.995212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0.981585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1.37%</a:t>
                      </a:r>
                      <a:endParaRPr lang="uk-UA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75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Діаграма потоків</a:t>
            </a:r>
            <a:r>
              <a:rPr lang="en-US" dirty="0"/>
              <a:t> </a:t>
            </a:r>
            <a:endParaRPr lang="uk-UA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2033488" y="1567638"/>
            <a:ext cx="4373881" cy="4899524"/>
            <a:chOff x="0" y="0"/>
            <a:chExt cx="4374160" cy="4899818"/>
          </a:xfrm>
        </p:grpSpPr>
        <p:grpSp>
          <p:nvGrpSpPr>
            <p:cNvPr id="77" name="Группа 76"/>
            <p:cNvGrpSpPr>
              <a:grpSpLocks/>
            </p:cNvGrpSpPr>
            <p:nvPr/>
          </p:nvGrpSpPr>
          <p:grpSpPr bwMode="auto">
            <a:xfrm>
              <a:off x="1898249" y="3017625"/>
              <a:ext cx="842435" cy="411211"/>
              <a:chOff x="2258501" y="3013743"/>
              <a:chExt cx="837896" cy="411211"/>
            </a:xfrm>
          </p:grpSpPr>
          <p:cxnSp>
            <p:nvCxnSpPr>
              <p:cNvPr id="156" name="Прямая со стрелкой 155"/>
              <p:cNvCxnSpPr>
                <a:cxnSpLocks noChangeShapeType="1"/>
              </p:cNvCxnSpPr>
              <p:nvPr/>
            </p:nvCxnSpPr>
            <p:spPr bwMode="auto">
              <a:xfrm>
                <a:off x="2258501" y="3013743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7" name="Поле 3"/>
              <p:cNvSpPr txBox="1">
                <a:spLocks noChangeArrowheads="1"/>
              </p:cNvSpPr>
              <p:nvPr/>
            </p:nvSpPr>
            <p:spPr bwMode="auto">
              <a:xfrm>
                <a:off x="2375544" y="3300596"/>
                <a:ext cx="651053" cy="1243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effectLst/>
                    <a:latin typeface="Times New Roman"/>
                    <a:ea typeface="Times New Roman"/>
                  </a:rPr>
                  <a:t> 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78" name="Группа 77"/>
            <p:cNvGrpSpPr/>
            <p:nvPr/>
          </p:nvGrpSpPr>
          <p:grpSpPr>
            <a:xfrm>
              <a:off x="0" y="0"/>
              <a:ext cx="4374160" cy="4899818"/>
              <a:chOff x="0" y="0"/>
              <a:chExt cx="4374160" cy="4899818"/>
            </a:xfrm>
          </p:grpSpPr>
          <p:cxnSp>
            <p:nvCxnSpPr>
              <p:cNvPr id="79" name="Прямая соединительная линия 78"/>
              <p:cNvCxnSpPr>
                <a:cxnSpLocks noChangeShapeType="1"/>
              </p:cNvCxnSpPr>
              <p:nvPr/>
            </p:nvCxnSpPr>
            <p:spPr bwMode="auto">
              <a:xfrm flipH="1">
                <a:off x="1897811" y="4019910"/>
                <a:ext cx="5477" cy="327856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0" name="Группа 79"/>
              <p:cNvGrpSpPr/>
              <p:nvPr/>
            </p:nvGrpSpPr>
            <p:grpSpPr>
              <a:xfrm>
                <a:off x="0" y="0"/>
                <a:ext cx="4374160" cy="4899818"/>
                <a:chOff x="0" y="0"/>
                <a:chExt cx="4374160" cy="4899818"/>
              </a:xfrm>
            </p:grpSpPr>
            <p:cxnSp>
              <p:nvCxnSpPr>
                <p:cNvPr id="81" name="Прямая соединительная линия 80"/>
                <p:cNvCxnSpPr>
                  <a:cxnSpLocks noChangeShapeType="1"/>
                </p:cNvCxnSpPr>
                <p:nvPr/>
              </p:nvCxnSpPr>
              <p:spPr bwMode="auto">
                <a:xfrm>
                  <a:off x="4362450" y="2206625"/>
                  <a:ext cx="8508" cy="526369"/>
                </a:xfrm>
                <a:prstGeom prst="line">
                  <a:avLst/>
                </a:prstGeom>
                <a:noFill/>
                <a:ln w="4127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82" name="Группа 81"/>
                <p:cNvGrpSpPr/>
                <p:nvPr/>
              </p:nvGrpSpPr>
              <p:grpSpPr>
                <a:xfrm>
                  <a:off x="0" y="0"/>
                  <a:ext cx="4374160" cy="4899818"/>
                  <a:chOff x="0" y="0"/>
                  <a:chExt cx="4374160" cy="4899818"/>
                </a:xfrm>
              </p:grpSpPr>
              <p:cxnSp>
                <p:nvCxnSpPr>
                  <p:cNvPr id="83" name="Прямая соединительная линия 8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65829" y="762971"/>
                    <a:ext cx="15900" cy="828784"/>
                  </a:xfrm>
                  <a:prstGeom prst="line">
                    <a:avLst/>
                  </a:prstGeom>
                  <a:noFill/>
                  <a:ln w="41275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4" name="Группа 83"/>
                  <p:cNvGrpSpPr/>
                  <p:nvPr/>
                </p:nvGrpSpPr>
                <p:grpSpPr>
                  <a:xfrm>
                    <a:off x="0" y="0"/>
                    <a:ext cx="4374160" cy="4899818"/>
                    <a:chOff x="0" y="0"/>
                    <a:chExt cx="4374160" cy="4899818"/>
                  </a:xfrm>
                </p:grpSpPr>
                <p:cxnSp>
                  <p:nvCxnSpPr>
                    <p:cNvPr id="85" name="Прямая со стрелкой 8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14685" y="341906"/>
                      <a:ext cx="2973" cy="429132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6" name="Прямая со стрелкой 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65474" y="341906"/>
                      <a:ext cx="0" cy="4290608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7" name="Прямая со стрелкой 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92410" y="341906"/>
                      <a:ext cx="0" cy="429012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8" name="Прямая со стрелкой 8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767054" y="341906"/>
                      <a:ext cx="0" cy="4289415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9" name="Прямая со стрелкой 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374160" y="298158"/>
                      <a:ext cx="0" cy="4335077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0" name="Прямая соединительная линия 8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22636" y="326004"/>
                      <a:ext cx="0" cy="936123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4" name="Прямая со стрелкой 15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8853" y="794064"/>
                      <a:ext cx="842768" cy="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2" name="Прямая со стрелкой 15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9186" y="1027892"/>
                      <a:ext cx="842435" cy="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93" name="Группа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942" y="1253089"/>
                      <a:ext cx="842435" cy="159425"/>
                      <a:chOff x="609080" y="1251592"/>
                      <a:chExt cx="837896" cy="159425"/>
                    </a:xfrm>
                  </p:grpSpPr>
                  <p:cxnSp>
                    <p:nvCxnSpPr>
                      <p:cNvPr id="150" name="Прямая со стрелкой 14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09080" y="1251592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 type="arrow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51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9905" y="1286659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94" name="Группа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294" y="1986549"/>
                      <a:ext cx="842435" cy="273369"/>
                      <a:chOff x="609430" y="1988914"/>
                      <a:chExt cx="837896" cy="273369"/>
                    </a:xfrm>
                  </p:grpSpPr>
                  <p:cxnSp>
                    <p:nvCxnSpPr>
                      <p:cNvPr id="148" name="Прямая со стрелкой 14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09430" y="1988914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 type="arrow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49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9905" y="2137925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95" name="Прямая соединительная линия 9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22636" y="2003729"/>
                      <a:ext cx="0" cy="1013896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96" name="Группа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347" y="2242496"/>
                      <a:ext cx="842435" cy="315015"/>
                      <a:chOff x="614660" y="2246965"/>
                      <a:chExt cx="837896" cy="315015"/>
                    </a:xfrm>
                  </p:grpSpPr>
                  <p:cxnSp>
                    <p:nvCxnSpPr>
                      <p:cNvPr id="146" name="Прямая со стрелкой 14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14660" y="2246965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47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4038" y="2437622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97" name="Группа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528" y="2557511"/>
                      <a:ext cx="842435" cy="305567"/>
                      <a:chOff x="618818" y="2556304"/>
                      <a:chExt cx="837896" cy="305567"/>
                    </a:xfrm>
                  </p:grpSpPr>
                  <p:cxnSp>
                    <p:nvCxnSpPr>
                      <p:cNvPr id="144" name="Прямая со стрелкой 14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18818" y="2556304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45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4038" y="2737513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98" name="Прямая соединительная линия 9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81377" y="1884459"/>
                      <a:ext cx="0" cy="380948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2" name="Прямая со стрелкой 14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33969" y="922352"/>
                      <a:ext cx="842435" cy="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00" name="Прямая соединительная линия 9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00361" y="922351"/>
                      <a:ext cx="1856" cy="1225308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101" name="Группа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65474" y="1632860"/>
                      <a:ext cx="842435" cy="167417"/>
                      <a:chOff x="1430427" y="1634029"/>
                      <a:chExt cx="837896" cy="167417"/>
                    </a:xfrm>
                  </p:grpSpPr>
                  <p:cxnSp>
                    <p:nvCxnSpPr>
                      <p:cNvPr id="140" name="Прямая со стрелкой 13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30427" y="1634029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 type="arrow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41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47470" y="1677088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102" name="Группа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86601" y="1887857"/>
                      <a:ext cx="842435" cy="236417"/>
                      <a:chOff x="1445811" y="1886442"/>
                      <a:chExt cx="837896" cy="236417"/>
                    </a:xfrm>
                  </p:grpSpPr>
                  <p:cxnSp>
                    <p:nvCxnSpPr>
                      <p:cNvPr id="138" name="Прямая со стрелкой 13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45811" y="1886442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 type="arrow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39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26024" y="1998501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103" name="Прямая соединительная линия 10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92410" y="2623930"/>
                      <a:ext cx="0" cy="669700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36" name="Прямая со стрелкой 1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24215" y="1335819"/>
                      <a:ext cx="842435" cy="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05" name="Прямая соединительная линия 10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767054" y="1335819"/>
                      <a:ext cx="0" cy="1451135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06" name="Прямая соединительная линия 1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81377" y="2528515"/>
                      <a:ext cx="0" cy="380524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07" name="Прямая со стрелкой 10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047214" y="2210463"/>
                      <a:ext cx="311076" cy="9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108" name="Группа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89222" y="2124685"/>
                      <a:ext cx="842435" cy="306031"/>
                      <a:chOff x="1454309" y="2124178"/>
                      <a:chExt cx="837896" cy="306031"/>
                    </a:xfrm>
                  </p:grpSpPr>
                  <p:cxnSp>
                    <p:nvCxnSpPr>
                      <p:cNvPr id="134" name="Прямая со стрелкой 13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54309" y="2124178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35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39824" y="2305851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109" name="Группа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65474" y="2623930"/>
                      <a:ext cx="842435" cy="347416"/>
                      <a:chOff x="1430427" y="2623883"/>
                      <a:chExt cx="837896" cy="347416"/>
                    </a:xfrm>
                  </p:grpSpPr>
                  <p:cxnSp>
                    <p:nvCxnSpPr>
                      <p:cNvPr id="132" name="Прямая со стрелкой 13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30427" y="2623883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33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47470" y="2846941"/>
                        <a:ext cx="651053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130" name="Прямая со стрелкой 12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47964" y="2775929"/>
                      <a:ext cx="842435" cy="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11" name="Прямая соединительная линия 11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767054" y="3013544"/>
                      <a:ext cx="0" cy="526233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12" name="Прямая соединительная линия 111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22636" y="3832529"/>
                      <a:ext cx="333" cy="222035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113" name="Группа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294" y="4019909"/>
                      <a:ext cx="842435" cy="564506"/>
                      <a:chOff x="609430" y="4022692"/>
                      <a:chExt cx="837896" cy="564506"/>
                    </a:xfrm>
                  </p:grpSpPr>
                  <p:cxnSp>
                    <p:nvCxnSpPr>
                      <p:cNvPr id="128" name="Прямая со стрелкой 12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09430" y="4022692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29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442" y="4462840"/>
                        <a:ext cx="658674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114" name="Прямая соединительная линия 1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81377" y="3657600"/>
                      <a:ext cx="0" cy="542460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115" name="Группа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67606" y="4162253"/>
                      <a:ext cx="842435" cy="584235"/>
                      <a:chOff x="1435273" y="4164313"/>
                      <a:chExt cx="837896" cy="584235"/>
                    </a:xfrm>
                  </p:grpSpPr>
                  <p:cxnSp>
                    <p:nvCxnSpPr>
                      <p:cNvPr id="126" name="Прямая со стрелкой 1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35273" y="4164313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27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10916" y="4624190"/>
                        <a:ext cx="658674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116" name="Прямая соединительная линия 1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775005" y="4071068"/>
                      <a:ext cx="10249" cy="405057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117" name="Группа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4854" y="4300020"/>
                      <a:ext cx="842435" cy="599798"/>
                      <a:chOff x="2284435" y="4303344"/>
                      <a:chExt cx="837896" cy="599798"/>
                    </a:xfrm>
                  </p:grpSpPr>
                  <p:cxnSp>
                    <p:nvCxnSpPr>
                      <p:cNvPr id="124" name="Прямая со стрелкой 12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84435" y="4303344"/>
                        <a:ext cx="837896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25" name="Поле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77380" y="4778784"/>
                        <a:ext cx="658674" cy="124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0" tIns="0" rIns="0" bIns="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ru-RU" sz="1200">
                            <a:effectLst/>
                            <a:latin typeface="Times New Roman"/>
                            <a:ea typeface="Times New Roman"/>
                          </a:rPr>
                          <a:t> </a:t>
                        </a:r>
                        <a:endParaRPr lang="uk-UA" sz="120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118" name="Прямая соединительная линия 11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373217" y="4341412"/>
                      <a:ext cx="0" cy="206001"/>
                    </a:xfrm>
                    <a:prstGeom prst="line">
                      <a:avLst/>
                    </a:prstGeom>
                    <a:noFill/>
                    <a:ln w="4127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19" name="Прямая со стрелкой 11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047214" y="4452730"/>
                      <a:ext cx="311043" cy="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20" name="Прямая со стрелкой 11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063116" y="2735249"/>
                      <a:ext cx="311043" cy="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121" name="Поле 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4989" cy="1307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u="sng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Thread </a:t>
                      </a:r>
                      <a:r>
                        <a:rPr lang="en-US" sz="1000" i="1" u="sng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22" name="Поле 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3081" y="0"/>
                      <a:ext cx="636711" cy="1307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u="sng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Thread </a:t>
                      </a:r>
                      <a:r>
                        <a:rPr lang="en-US" sz="1000" i="1" u="sng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123" name="Поле 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74358" y="0"/>
                      <a:ext cx="636711" cy="1307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u="sng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Thread </a:t>
                      </a:r>
                      <a:r>
                        <a:rPr lang="en-US" sz="1000" i="1" u="sng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38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Стохастична мережа Петрі</a:t>
            </a:r>
          </a:p>
        </p:txBody>
      </p:sp>
      <p:pic>
        <p:nvPicPr>
          <p:cNvPr id="1027" name="Picture 3" descr="E:\Alexandra\BAKALAAAVR\exmp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8955"/>
            <a:ext cx="7427970" cy="40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096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Петрі-об’єктна модель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098540" cy="31175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014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1CEA-11D4-5340-8B1A-EBB03E40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Література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D574-68BD-5741-AA5B-10BF1B90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endParaRPr lang="uk-UA" dirty="0"/>
          </a:p>
          <a:p>
            <a:pPr algn="just"/>
            <a:r>
              <a:rPr lang="en-US" dirty="0"/>
              <a:t>Stetsenko I.V., </a:t>
            </a:r>
            <a:r>
              <a:rPr lang="en-US" dirty="0" err="1"/>
              <a:t>Dyfuchyna</a:t>
            </a:r>
            <a:r>
              <a:rPr lang="en-US" dirty="0"/>
              <a:t> O. (2019) Simulation of Multithreaded Algorithms Using Petri-Object Models. In: Hu Z., </a:t>
            </a:r>
            <a:r>
              <a:rPr lang="en-US" dirty="0" err="1"/>
              <a:t>Petoukhov</a:t>
            </a:r>
            <a:r>
              <a:rPr lang="en-US" dirty="0"/>
              <a:t> S., </a:t>
            </a:r>
            <a:r>
              <a:rPr lang="en-US" dirty="0" err="1"/>
              <a:t>Dychka</a:t>
            </a:r>
            <a:r>
              <a:rPr lang="en-US" dirty="0"/>
              <a:t> I., He M. (eds) Advances in Computer Science for Engineering and Education. ICCSEEA 2018. Advances in Intelligent Systems and Computing, vol 754. - Springer, Cham.  </a:t>
            </a:r>
            <a:r>
              <a:rPr lang="ru-RU" dirty="0"/>
              <a:t>- P.391-401. </a:t>
            </a:r>
            <a:endParaRPr lang="en-UA" dirty="0"/>
          </a:p>
          <a:p>
            <a:pPr algn="just"/>
            <a:r>
              <a:rPr lang="en-US" dirty="0"/>
              <a:t>Stetsenko I.V., </a:t>
            </a:r>
            <a:r>
              <a:rPr lang="en-US" dirty="0" err="1"/>
              <a:t>Dyfuchyna</a:t>
            </a:r>
            <a:r>
              <a:rPr lang="en-US" dirty="0"/>
              <a:t> O. (2020) Thread Pool Parameters Tuning Using Simulation. In: Hu Z., </a:t>
            </a:r>
            <a:r>
              <a:rPr lang="en-US" dirty="0" err="1"/>
              <a:t>Petoukhov</a:t>
            </a:r>
            <a:r>
              <a:rPr lang="en-US" dirty="0"/>
              <a:t> S., </a:t>
            </a:r>
            <a:r>
              <a:rPr lang="en-US" dirty="0" err="1"/>
              <a:t>Dychka</a:t>
            </a:r>
            <a:r>
              <a:rPr lang="en-US" dirty="0"/>
              <a:t> I., He M. (eds) Advances in Computer Science for Engineering and Education II. ICCSEEA 2019. Advances in Intelligent Systems and Computing, vol 938. Springer, Cham. - P.78-89. </a:t>
            </a:r>
            <a:r>
              <a:rPr lang="ru-RU" dirty="0"/>
              <a:t>(</a:t>
            </a:r>
            <a:r>
              <a:rPr lang="ru-RU" dirty="0" err="1"/>
              <a:t>Scopus</a:t>
            </a:r>
            <a:r>
              <a:rPr lang="ru-RU" dirty="0"/>
              <a:t>) </a:t>
            </a:r>
            <a:r>
              <a:rPr lang="uk-UA" u="sng" dirty="0">
                <a:hlinkClick r:id="rId2"/>
              </a:rPr>
              <a:t>https://doi.org/10.1007/978-3-030-16621-2_8</a:t>
            </a:r>
            <a:r>
              <a:rPr lang="en-UA" dirty="0"/>
              <a:t> </a:t>
            </a:r>
            <a:endParaRPr lang="uk-UA" dirty="0"/>
          </a:p>
          <a:p>
            <a:pPr algn="just"/>
            <a:r>
              <a:rPr lang="en-US" dirty="0"/>
              <a:t>Stetsenko I.V., Pavlov A.A., </a:t>
            </a:r>
            <a:r>
              <a:rPr lang="en-US" dirty="0" err="1"/>
              <a:t>Dyfuchyna</a:t>
            </a:r>
            <a:r>
              <a:rPr lang="en-US" dirty="0"/>
              <a:t> O. (2021) </a:t>
            </a:r>
            <a:r>
              <a:rPr lang="en-GB" dirty="0"/>
              <a:t>Parallel algorithm development and testing using Petri-object simulation. International Journal of Parallel, Emergent and Distributed Systems. Taylor &amp; Francis. 1-16. </a:t>
            </a:r>
            <a:r>
              <a:rPr lang="en-GB" u="sng" dirty="0">
                <a:hlinkClick r:id="rId3"/>
              </a:rPr>
              <a:t>https://doi.org/10.1080/17445760.2021.1955113</a:t>
            </a:r>
            <a:r>
              <a:rPr lang="en-GB" dirty="0"/>
              <a:t>  ISSN 1744-5760 </a:t>
            </a:r>
            <a:endParaRPr lang="en-UA" dirty="0"/>
          </a:p>
          <a:p>
            <a:pPr marL="0" indent="0">
              <a:buNone/>
            </a:pPr>
            <a:endParaRPr lang="en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9C43F-0374-2840-A240-F4317F5A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55F25-7D6C-AD4D-ABCB-61598107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236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Implementation of thread’s creating, starting and ending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575" cy="1246504"/>
          </a:xfrm>
        </p:spPr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        Thread </a:t>
            </a:r>
            <a:r>
              <a:rPr lang="en-US" sz="1800" dirty="0" err="1"/>
              <a:t>thread</a:t>
            </a:r>
            <a:r>
              <a:rPr lang="en-US" sz="1800" dirty="0"/>
              <a:t> = new Thread(new Runnable());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}</a:t>
            </a:r>
            <a:endParaRPr lang="uk-UA" sz="1800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7" b="21952"/>
          <a:stretch/>
        </p:blipFill>
        <p:spPr bwMode="auto">
          <a:xfrm>
            <a:off x="838200" y="3048000"/>
            <a:ext cx="775273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© </a:t>
            </a:r>
            <a:r>
              <a:rPr lang="pl-PL" dirty="0" err="1"/>
              <a:t>Stetsenko</a:t>
            </a:r>
            <a:r>
              <a:rPr lang="pl-PL" dirty="0"/>
              <a:t> I.V., </a:t>
            </a:r>
            <a:r>
              <a:rPr lang="pl-PL" dirty="0" err="1"/>
              <a:t>Dyfuchyna</a:t>
            </a:r>
            <a:r>
              <a:rPr lang="pl-PL" dirty="0"/>
              <a:t> O.</a:t>
            </a:r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06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thread’s locking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362200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1800" dirty="0"/>
              <a:t>private final Lock </a:t>
            </a:r>
            <a:r>
              <a:rPr lang="en-US" sz="1800" dirty="0" err="1"/>
              <a:t>lock</a:t>
            </a:r>
            <a:r>
              <a:rPr lang="en-US" sz="1800" dirty="0"/>
              <a:t> = new </a:t>
            </a:r>
            <a:r>
              <a:rPr lang="en-US" sz="1800" dirty="0" err="1"/>
              <a:t>ReentrantLock</a:t>
            </a:r>
            <a:r>
              <a:rPr lang="en-US" sz="1800" dirty="0"/>
              <a:t>();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try{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   lock = </a:t>
            </a:r>
            <a:r>
              <a:rPr lang="en-US" sz="1800" dirty="0" err="1"/>
              <a:t>lock.tryLock</a:t>
            </a:r>
            <a:r>
              <a:rPr lang="en-US" sz="1800" dirty="0"/>
              <a:t>();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   …// synchronized actions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} finally {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    </a:t>
            </a:r>
            <a:r>
              <a:rPr lang="en-US" sz="1800" dirty="0" err="1"/>
              <a:t>lock.unlock</a:t>
            </a:r>
            <a:r>
              <a:rPr lang="en-US" sz="1800" dirty="0"/>
              <a:t>();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}</a:t>
            </a:r>
            <a:endParaRPr lang="uk-UA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4"/>
          <a:stretch/>
        </p:blipFill>
        <p:spPr bwMode="auto">
          <a:xfrm>
            <a:off x="2428568" y="3124200"/>
            <a:ext cx="6475016" cy="233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474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thread’s guarded block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6629400" cy="274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synchronized void method() throws </a:t>
            </a:r>
            <a:r>
              <a:rPr lang="en-US" sz="1800" dirty="0" err="1"/>
              <a:t>InterruptedException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while (!condition()) {</a:t>
            </a:r>
          </a:p>
          <a:p>
            <a:pPr marL="0" indent="0">
              <a:buNone/>
            </a:pPr>
            <a:r>
              <a:rPr lang="en-US" sz="1800" dirty="0"/>
              <a:t>     wait();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  …// some actions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notifyAll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uk-UA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4"/>
          <a:stretch/>
        </p:blipFill>
        <p:spPr bwMode="auto">
          <a:xfrm>
            <a:off x="2514600" y="2681748"/>
            <a:ext cx="6320573" cy="314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268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thread’s shared data access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synchronized void  </a:t>
            </a:r>
            <a:r>
              <a:rPr lang="en-US" sz="2000" dirty="0" err="1"/>
              <a:t>incMethod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     local ++;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83"/>
          <a:stretch/>
        </p:blipFill>
        <p:spPr bwMode="auto">
          <a:xfrm>
            <a:off x="1066800" y="2590800"/>
            <a:ext cx="719102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Stetsenko I.V., Dyfuchyna O.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9632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1076</Words>
  <Application>Microsoft Macintosh PowerPoint</Application>
  <PresentationFormat>On-screen Show (4:3)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Тема Office</vt:lpstr>
      <vt:lpstr>Імітаційне моделювання багатопочної програми засобами Петрі-об’єктного моделювання</vt:lpstr>
      <vt:lpstr>Діаграма потоків </vt:lpstr>
      <vt:lpstr>Стохастична мережа Петрі</vt:lpstr>
      <vt:lpstr>Петрі-об’єктна модель </vt:lpstr>
      <vt:lpstr>Література</vt:lpstr>
      <vt:lpstr>Implementation of thread’s creating, starting and ending</vt:lpstr>
      <vt:lpstr>Implementation of thread’s locking</vt:lpstr>
      <vt:lpstr>Implementation of thread’s guarded block </vt:lpstr>
      <vt:lpstr>Implementation of thread’s shared data access</vt:lpstr>
      <vt:lpstr>The net of Petri-object Producer in connection with the net of Petri-object Consumer</vt:lpstr>
      <vt:lpstr>The net of Petri-object Friend</vt:lpstr>
      <vt:lpstr>PowerPoint Presentation</vt:lpstr>
      <vt:lpstr>Connections between two Petri-objects</vt:lpstr>
      <vt:lpstr>Код конструювання зв’язків Петрі-об’єктів</vt:lpstr>
      <vt:lpstr>Код конструювання Петрі-об’єктної моделі з Петрі-об’єктів</vt:lpstr>
      <vt:lpstr>Експериментальне дослідження на моделі ймовірності виникнення конфлікту потоків в залежності від співвідношення часових затримок</vt:lpstr>
      <vt:lpstr>Точність моделі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Multithreaded Algorithms Using Petri-Object Models</dc:title>
  <dc:creator>Ю</dc:creator>
  <cp:lastModifiedBy>Microsoft Office User</cp:lastModifiedBy>
  <cp:revision>45</cp:revision>
  <dcterms:created xsi:type="dcterms:W3CDTF">2018-01-11T13:39:04Z</dcterms:created>
  <dcterms:modified xsi:type="dcterms:W3CDTF">2021-10-29T12:56:12Z</dcterms:modified>
</cp:coreProperties>
</file>