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59" r:id="rId4"/>
    <p:sldId id="257" r:id="rId5"/>
    <p:sldId id="294" r:id="rId6"/>
    <p:sldId id="283" r:id="rId7"/>
    <p:sldId id="295" r:id="rId8"/>
    <p:sldId id="262" r:id="rId9"/>
    <p:sldId id="261" r:id="rId10"/>
    <p:sldId id="291" r:id="rId11"/>
    <p:sldId id="264" r:id="rId12"/>
    <p:sldId id="269" r:id="rId13"/>
    <p:sldId id="286" r:id="rId14"/>
    <p:sldId id="265" r:id="rId15"/>
    <p:sldId id="282" r:id="rId16"/>
    <p:sldId id="267" r:id="rId17"/>
    <p:sldId id="306" r:id="rId18"/>
    <p:sldId id="270" r:id="rId19"/>
    <p:sldId id="271" r:id="rId20"/>
    <p:sldId id="297" r:id="rId21"/>
    <p:sldId id="301" r:id="rId22"/>
    <p:sldId id="302" r:id="rId23"/>
    <p:sldId id="289" r:id="rId24"/>
    <p:sldId id="290" r:id="rId25"/>
    <p:sldId id="303" r:id="rId26"/>
    <p:sldId id="284" r:id="rId27"/>
    <p:sldId id="304" r:id="rId28"/>
    <p:sldId id="292" r:id="rId29"/>
    <p:sldId id="305" r:id="rId30"/>
    <p:sldId id="268" r:id="rId31"/>
    <p:sldId id="299" r:id="rId32"/>
    <p:sldId id="281" r:id="rId33"/>
    <p:sldId id="296" r:id="rId34"/>
    <p:sldId id="273" r:id="rId35"/>
    <p:sldId id="300" r:id="rId36"/>
    <p:sldId id="272" r:id="rId37"/>
    <p:sldId id="274" r:id="rId38"/>
    <p:sldId id="275" r:id="rId39"/>
    <p:sldId id="277" r:id="rId40"/>
    <p:sldId id="276" r:id="rId41"/>
    <p:sldId id="280" r:id="rId42"/>
    <p:sldId id="278" r:id="rId43"/>
    <p:sldId id="279" r:id="rId44"/>
    <p:sldId id="293" r:id="rId4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584"/>
    <p:restoredTop sz="94656"/>
  </p:normalViewPr>
  <p:slideViewPr>
    <p:cSldViewPr>
      <p:cViewPr varScale="1">
        <p:scale>
          <a:sx n="95" d="100"/>
          <a:sy n="95" d="100"/>
        </p:scale>
        <p:origin x="200" y="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4E5E5-0EBF-334C-937A-A5FAFE61BA6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F32B7-ED5F-EF4C-A763-31A1E716A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E25-99F4-4CC7-8BFD-20444ACE2C6A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447D-DC0C-44B7-A664-6C78EA99E7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53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E25-99F4-4CC7-8BFD-20444ACE2C6A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447D-DC0C-44B7-A664-6C78EA99E7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232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E25-99F4-4CC7-8BFD-20444ACE2C6A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447D-DC0C-44B7-A664-6C78EA99E7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615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E25-99F4-4CC7-8BFD-20444ACE2C6A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447D-DC0C-44B7-A664-6C78EA99E7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300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E25-99F4-4CC7-8BFD-20444ACE2C6A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447D-DC0C-44B7-A664-6C78EA99E7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85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E25-99F4-4CC7-8BFD-20444ACE2C6A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447D-DC0C-44B7-A664-6C78EA99E7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49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E25-99F4-4CC7-8BFD-20444ACE2C6A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447D-DC0C-44B7-A664-6C78EA99E7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860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E25-99F4-4CC7-8BFD-20444ACE2C6A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447D-DC0C-44B7-A664-6C78EA99E7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148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E25-99F4-4CC7-8BFD-20444ACE2C6A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447D-DC0C-44B7-A664-6C78EA99E7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246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E25-99F4-4CC7-8BFD-20444ACE2C6A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447D-DC0C-44B7-A664-6C78EA99E7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84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E25-99F4-4CC7-8BFD-20444ACE2C6A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447D-DC0C-44B7-A664-6C78EA99E7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231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0E25-99F4-4CC7-8BFD-20444ACE2C6A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447D-DC0C-44B7-A664-6C78EA99E7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776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Управління потоками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B8A05D3-9E3A-B241-9AA6-24E8A3361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1600" dirty="0">
                <a:solidFill>
                  <a:schemeClr val="tx1"/>
                </a:solidFill>
              </a:rPr>
              <a:t>Інна </a:t>
            </a:r>
            <a:r>
              <a:rPr lang="uk-UA" sz="1600" dirty="0" err="1">
                <a:solidFill>
                  <a:schemeClr val="tx1"/>
                </a:solidFill>
              </a:rPr>
              <a:t>Вячеславівна</a:t>
            </a:r>
            <a:r>
              <a:rPr lang="uk-UA" sz="1600">
                <a:solidFill>
                  <a:schemeClr val="tx1"/>
                </a:solidFill>
              </a:rPr>
              <a:t> Стеценко</a:t>
            </a:r>
          </a:p>
          <a:p>
            <a:r>
              <a:rPr lang="uk-UA" sz="1600">
                <a:solidFill>
                  <a:schemeClr val="tx1"/>
                </a:solidFill>
              </a:rPr>
              <a:t>професор кафедри ІПІ НТУУ «КПІ ім. Ігоря Сікорського»,</a:t>
            </a:r>
          </a:p>
          <a:p>
            <a:r>
              <a:rPr lang="uk-UA" sz="1600" err="1">
                <a:solidFill>
                  <a:schemeClr val="tx1"/>
                </a:solidFill>
              </a:rPr>
              <a:t>д.т.н</a:t>
            </a:r>
            <a:r>
              <a:rPr lang="uk-UA" sz="1600">
                <a:solidFill>
                  <a:schemeClr val="tx1"/>
                </a:solidFill>
              </a:rPr>
              <a:t>., професор</a:t>
            </a:r>
          </a:p>
        </p:txBody>
      </p:sp>
    </p:spTree>
    <p:extLst>
      <p:ext uri="{BB962C8B-B14F-4D97-AF65-F5344CB8AC3E}">
        <p14:creationId xmlns:p14="http://schemas.microsoft.com/office/powerpoint/2010/main" val="202485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Потік у стані очікування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9831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dirty="0"/>
              <a:t>Потік у стані очікування, якщо:</a:t>
            </a:r>
          </a:p>
          <a:p>
            <a:r>
              <a:rPr lang="uk-UA" dirty="0"/>
              <a:t>для нього викликаний метод </a:t>
            </a:r>
            <a:r>
              <a:rPr lang="en-US" dirty="0"/>
              <a:t>sleep() </a:t>
            </a:r>
            <a:endParaRPr lang="uk-UA" dirty="0"/>
          </a:p>
          <a:p>
            <a:r>
              <a:rPr lang="uk-UA" dirty="0"/>
              <a:t>потік викликає метод </a:t>
            </a:r>
            <a:r>
              <a:rPr lang="en-US" dirty="0"/>
              <a:t>wait()</a:t>
            </a:r>
            <a:endParaRPr lang="uk-UA" dirty="0"/>
          </a:p>
          <a:p>
            <a:r>
              <a:rPr lang="uk-UA" dirty="0"/>
              <a:t>потік викликає метод </a:t>
            </a:r>
            <a:r>
              <a:rPr lang="en-US" dirty="0"/>
              <a:t>join()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Вихід зі стану очікування, якщо:</a:t>
            </a:r>
          </a:p>
          <a:p>
            <a:r>
              <a:rPr lang="uk-UA" dirty="0"/>
              <a:t>запущений метод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uk-UA" dirty="0"/>
              <a:t>, то потік продовжить виконання після того, як сплине заданий час паузи.</a:t>
            </a:r>
          </a:p>
          <a:p>
            <a:r>
              <a:rPr lang="uk-UA" dirty="0"/>
              <a:t>в потоці був викликаний метод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uk-UA" dirty="0"/>
              <a:t>, то в іншому потоці повинен бути викликаний метод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/>
              <a:t>или</a:t>
            </a:r>
            <a:r>
              <a:rPr lang="uk-UA" dirty="0"/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uk-UA" dirty="0"/>
              <a:t>.</a:t>
            </a:r>
          </a:p>
          <a:p>
            <a:r>
              <a:rPr lang="uk-UA" dirty="0"/>
              <a:t>потік очікує розблокування об’єкта, заблокованого іншим потоком, то він отримає можливість продовжити роботу, коли буде зняте блокування об’єкта. 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1590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Завершений потік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600200"/>
            <a:ext cx="7931224" cy="4525963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Потік завершений, якщо:</a:t>
            </a:r>
          </a:p>
          <a:p>
            <a:pPr marL="857250" lvl="1" indent="-457200"/>
            <a:r>
              <a:rPr lang="uk-UA" dirty="0"/>
              <a:t>метод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run() </a:t>
            </a:r>
            <a:r>
              <a:rPr lang="uk-UA" dirty="0"/>
              <a:t>нормально завершив свою роботу</a:t>
            </a:r>
          </a:p>
          <a:p>
            <a:pPr marL="857250" lvl="1" indent="-457200"/>
            <a:r>
              <a:rPr lang="uk-UA" dirty="0"/>
              <a:t>стався викид винятку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/>
              <a:t> </a:t>
            </a:r>
            <a:r>
              <a:rPr lang="uk-UA" dirty="0"/>
              <a:t>при виконанні методу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run()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7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yield()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363272" cy="4708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Метод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yield(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uk-UA" dirty="0"/>
              <a:t> призначений для того, щоб дати вказівку планувальнику роботи потоків про те, що в цьому місці роботи потоку виконання його дій </a:t>
            </a:r>
            <a:r>
              <a:rPr lang="uk-UA" u="sng" dirty="0"/>
              <a:t>може бути </a:t>
            </a:r>
            <a:r>
              <a:rPr lang="uk-UA" dirty="0"/>
              <a:t>призупинено, а ресурс може бути переданий для виконання іншим потокам. </a:t>
            </a:r>
            <a:r>
              <a:rPr lang="uk-UA" sz="2400" dirty="0"/>
              <a:t>Зауваження: </a:t>
            </a:r>
          </a:p>
          <a:p>
            <a:pPr marL="0" indent="0">
              <a:buNone/>
            </a:pPr>
            <a:r>
              <a:rPr lang="uk-UA" sz="2400" dirty="0"/>
              <a:t>Планувальник роботи потоків може вирішити продовжити виконання дій в тому ж потоці, що викликав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yield(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uk-UA" sz="2400" dirty="0"/>
              <a:t>. Проте виклик методу потенційно надає можливість іншим потокам перехопити обчислювальний ресурс.</a:t>
            </a:r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083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Метод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endParaRPr lang="uk-U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363272" cy="43533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dirty="0"/>
              <a:t>Якщо при виконанні потоку </a:t>
            </a:r>
            <a:r>
              <a:rPr lang="en-US" i="1" dirty="0"/>
              <a:t>a</a:t>
            </a:r>
            <a:r>
              <a:rPr lang="uk-UA" dirty="0"/>
              <a:t> потрібно в певному місці дочекатись завершення роботи потоку </a:t>
            </a:r>
            <a:r>
              <a:rPr lang="en-US" i="1" dirty="0"/>
              <a:t>b</a:t>
            </a:r>
            <a:r>
              <a:rPr lang="uk-UA" dirty="0"/>
              <a:t>, то слід викликати</a:t>
            </a:r>
            <a:r>
              <a:rPr lang="en-US" dirty="0"/>
              <a:t> </a:t>
            </a:r>
            <a:r>
              <a:rPr lang="uk-UA" dirty="0"/>
              <a:t>метод </a:t>
            </a:r>
            <a:r>
              <a:rPr lang="en-US" dirty="0"/>
              <a:t>join()</a:t>
            </a:r>
            <a:r>
              <a:rPr lang="uk-UA" dirty="0"/>
              <a:t> для потоку </a:t>
            </a:r>
            <a:r>
              <a:rPr lang="en-US" i="1" dirty="0"/>
              <a:t>b</a:t>
            </a:r>
            <a:r>
              <a:rPr lang="uk-UA" i="1" dirty="0"/>
              <a:t> </a:t>
            </a:r>
            <a:r>
              <a:rPr lang="uk-UA" dirty="0"/>
              <a:t>в цьому місці виконання потоку</a:t>
            </a:r>
            <a:r>
              <a:rPr lang="uk-UA" i="1" dirty="0"/>
              <a:t> а</a:t>
            </a:r>
            <a:r>
              <a:rPr lang="uk-UA" dirty="0"/>
              <a:t>. </a:t>
            </a:r>
          </a:p>
          <a:p>
            <a:pPr marL="0" indent="0">
              <a:buNone/>
            </a:pPr>
            <a:r>
              <a:rPr lang="uk-UA" dirty="0"/>
              <a:t>Іншими словами, метод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примушує потік очікувати</a:t>
            </a:r>
            <a:r>
              <a:rPr lang="uk-UA" dirty="0"/>
              <a:t> завершення роботи іншого потоку, для якого він викликаний. Потік, в методі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run()</a:t>
            </a:r>
            <a:r>
              <a:rPr lang="uk-UA" dirty="0"/>
              <a:t> якого</a:t>
            </a:r>
            <a:r>
              <a:rPr lang="en-US" dirty="0"/>
              <a:t> </a:t>
            </a:r>
            <a:r>
              <a:rPr lang="uk-UA" dirty="0"/>
              <a:t>був викликаний метод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dirty="0">
                <a:cs typeface="Courier New" panose="02070309020205020404" pitchFamily="49" charset="0"/>
              </a:rPr>
              <a:t>, </a:t>
            </a:r>
            <a:r>
              <a:rPr lang="uk-UA" dirty="0"/>
              <a:t>зможе продовжити свою роботу тоді і тільки тоді, коли завершиться виконання потоку, що викликає метод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dirty="0"/>
              <a:t>. При цьому не розрізняється чи робота потоку, завершення роботи якого чекають, завершив роботу нормально чи в результаті переривання. Метод підтримує викидання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1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Планувальник виконання потоків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uk-UA" sz="5100" dirty="0"/>
              <a:t>Планувальник вибирає потік серед запущених в даний момент (для потоків з вищим пріоритетом  вибирає з більшою ймовірністю). Віртуальна машина </a:t>
            </a:r>
            <a:r>
              <a:rPr lang="en-US" sz="5100" dirty="0"/>
              <a:t>Java </a:t>
            </a:r>
            <a:r>
              <a:rPr lang="uk-UA" sz="5100" dirty="0"/>
              <a:t>встановлює відповідність між пріоритетами потоків та пріоритетами процесів в операційній системі. </a:t>
            </a:r>
          </a:p>
          <a:p>
            <a:pPr marL="0" indent="0" algn="just">
              <a:buNone/>
            </a:pPr>
            <a:r>
              <a:rPr lang="uk-UA" sz="5100" dirty="0"/>
              <a:t>Запущений потік виконується до тих пір, доки не виконана одна з таких дій:</a:t>
            </a:r>
          </a:p>
          <a:p>
            <a:pPr algn="just"/>
            <a:r>
              <a:rPr lang="ru-RU" sz="5100" dirty="0" err="1"/>
              <a:t>Потік</a:t>
            </a:r>
            <a:r>
              <a:rPr lang="ru-RU" sz="5100" dirty="0"/>
              <a:t> </a:t>
            </a:r>
            <a:r>
              <a:rPr lang="ru-RU" sz="5100" dirty="0" err="1"/>
              <a:t>виконав</a:t>
            </a:r>
            <a:r>
              <a:rPr lang="ru-RU" sz="5100" dirty="0"/>
              <a:t> </a:t>
            </a:r>
            <a:r>
              <a:rPr lang="ru-RU" sz="5100" dirty="0" err="1"/>
              <a:t>усі</a:t>
            </a:r>
            <a:r>
              <a:rPr lang="ru-RU" sz="5100" dirty="0"/>
              <a:t> </a:t>
            </a:r>
            <a:r>
              <a:rPr lang="ru-RU" sz="5100" dirty="0" err="1"/>
              <a:t>дії</a:t>
            </a:r>
            <a:r>
              <a:rPr lang="ru-RU" sz="5100" dirty="0"/>
              <a:t>, </a:t>
            </a:r>
            <a:r>
              <a:rPr lang="ru-RU" sz="5100" dirty="0" err="1"/>
              <a:t>що</a:t>
            </a:r>
            <a:r>
              <a:rPr lang="ru-RU" sz="5100" dirty="0"/>
              <a:t> </a:t>
            </a:r>
            <a:r>
              <a:rPr lang="ru-RU" sz="5100" dirty="0" err="1"/>
              <a:t>задані</a:t>
            </a:r>
            <a:r>
              <a:rPr lang="ru-RU" sz="5100" dirty="0"/>
              <a:t> в </a:t>
            </a:r>
            <a:r>
              <a:rPr lang="ru-RU" sz="5100" dirty="0" err="1"/>
              <a:t>його</a:t>
            </a:r>
            <a:r>
              <a:rPr lang="ru-RU" sz="5100" dirty="0"/>
              <a:t> </a:t>
            </a:r>
            <a:r>
              <a:rPr lang="ru-RU" sz="5100" dirty="0" err="1"/>
              <a:t>методі</a:t>
            </a:r>
            <a:r>
              <a:rPr lang="ru-RU" sz="5100" dirty="0"/>
              <a:t> 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run()</a:t>
            </a:r>
            <a:r>
              <a:rPr lang="uk-UA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100" dirty="0"/>
              <a:t>або стався вихід через виняток</a:t>
            </a:r>
            <a:endParaRPr lang="ru-RU" sz="5100" dirty="0"/>
          </a:p>
          <a:p>
            <a:pPr algn="just"/>
            <a:r>
              <a:rPr lang="ru-RU" sz="5100" dirty="0" err="1"/>
              <a:t>Потік</a:t>
            </a:r>
            <a:r>
              <a:rPr lang="ru-RU" sz="5100" dirty="0"/>
              <a:t> </a:t>
            </a:r>
            <a:r>
              <a:rPr lang="ru-RU" sz="5100" dirty="0" err="1"/>
              <a:t>передає</a:t>
            </a:r>
            <a:r>
              <a:rPr lang="ru-RU" sz="5100" dirty="0"/>
              <a:t> </a:t>
            </a:r>
            <a:r>
              <a:rPr lang="ru-RU" sz="5100" dirty="0" err="1"/>
              <a:t>управління</a:t>
            </a:r>
            <a:r>
              <a:rPr lang="ru-RU" sz="5100" dirty="0"/>
              <a:t> </a:t>
            </a:r>
            <a:r>
              <a:rPr lang="ru-RU" sz="5100" dirty="0" err="1"/>
              <a:t>планувальнику</a:t>
            </a:r>
            <a:r>
              <a:rPr lang="ru-RU" sz="5100" dirty="0"/>
              <a:t> методом </a:t>
            </a:r>
            <a:r>
              <a:rPr lang="ru-RU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ru-RU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5100" dirty="0">
                <a:cs typeface="Courier New" panose="02070309020205020404" pitchFamily="49" charset="0"/>
              </a:rPr>
              <a:t>і </a:t>
            </a:r>
            <a:r>
              <a:rPr lang="ru-RU" sz="5100" dirty="0" err="1">
                <a:cs typeface="Courier New" panose="02070309020205020404" pitchFamily="49" charset="0"/>
              </a:rPr>
              <a:t>далі</a:t>
            </a:r>
            <a:r>
              <a:rPr lang="ru-RU" sz="5100" dirty="0">
                <a:cs typeface="Courier New" panose="02070309020205020404" pitchFamily="49" charset="0"/>
              </a:rPr>
              <a:t> </a:t>
            </a:r>
            <a:r>
              <a:rPr lang="ru-RU" sz="5100" dirty="0" err="1">
                <a:cs typeface="Courier New" panose="02070309020205020404" pitchFamily="49" charset="0"/>
              </a:rPr>
              <a:t>планувальник</a:t>
            </a:r>
            <a:r>
              <a:rPr lang="ru-RU" sz="5100" dirty="0">
                <a:cs typeface="Courier New" panose="02070309020205020404" pitchFamily="49" charset="0"/>
              </a:rPr>
              <a:t> </a:t>
            </a:r>
            <a:r>
              <a:rPr lang="ru-RU" sz="5100" dirty="0" err="1">
                <a:cs typeface="Courier New" panose="02070309020205020404" pitchFamily="49" charset="0"/>
              </a:rPr>
              <a:t>знову</a:t>
            </a:r>
            <a:r>
              <a:rPr lang="ru-RU" sz="5100" dirty="0">
                <a:cs typeface="Courier New" panose="02070309020205020404" pitchFamily="49" charset="0"/>
              </a:rPr>
              <a:t> </a:t>
            </a:r>
            <a:r>
              <a:rPr lang="ru-RU" sz="5100" dirty="0" err="1">
                <a:cs typeface="Courier New" panose="02070309020205020404" pitchFamily="49" charset="0"/>
              </a:rPr>
              <a:t>обирає</a:t>
            </a:r>
            <a:r>
              <a:rPr lang="ru-RU" sz="5100" dirty="0">
                <a:cs typeface="Courier New" panose="02070309020205020404" pitchFamily="49" charset="0"/>
              </a:rPr>
              <a:t> </a:t>
            </a:r>
            <a:r>
              <a:rPr lang="ru-RU" sz="5100" dirty="0" err="1">
                <a:cs typeface="Courier New" panose="02070309020205020404" pitchFamily="49" charset="0"/>
              </a:rPr>
              <a:t>потік</a:t>
            </a:r>
            <a:r>
              <a:rPr lang="ru-RU" sz="5100" dirty="0">
                <a:cs typeface="Courier New" panose="02070309020205020404" pitchFamily="49" charset="0"/>
              </a:rPr>
              <a:t>, </a:t>
            </a:r>
            <a:r>
              <a:rPr lang="ru-RU" sz="5100" dirty="0" err="1">
                <a:cs typeface="Courier New" panose="02070309020205020404" pitchFamily="49" charset="0"/>
              </a:rPr>
              <a:t>який</a:t>
            </a:r>
            <a:r>
              <a:rPr lang="ru-RU" sz="5100" dirty="0">
                <a:cs typeface="Courier New" panose="02070309020205020404" pitchFamily="49" charset="0"/>
              </a:rPr>
              <a:t> буде запущено</a:t>
            </a:r>
            <a:r>
              <a:rPr lang="ru-RU" sz="5100" dirty="0"/>
              <a:t>.</a:t>
            </a:r>
          </a:p>
          <a:p>
            <a:pPr algn="just"/>
            <a:r>
              <a:rPr lang="ru-RU" sz="5100" dirty="0" err="1"/>
              <a:t>Змінюється</a:t>
            </a:r>
            <a:r>
              <a:rPr lang="ru-RU" sz="5100" dirty="0"/>
              <a:t> стан потоку, </a:t>
            </a:r>
            <a:r>
              <a:rPr lang="ru-RU" sz="5100" dirty="0" err="1"/>
              <a:t>тобто</a:t>
            </a:r>
            <a:r>
              <a:rPr lang="ru-RU" sz="5100" dirty="0"/>
              <a:t> </a:t>
            </a:r>
            <a:r>
              <a:rPr lang="ru-RU" sz="5100" dirty="0" err="1"/>
              <a:t>запущений</a:t>
            </a:r>
            <a:r>
              <a:rPr lang="ru-RU" sz="5100" dirty="0"/>
              <a:t> </a:t>
            </a:r>
            <a:r>
              <a:rPr lang="ru-RU" sz="5100" dirty="0" err="1"/>
              <a:t>потік</a:t>
            </a:r>
            <a:r>
              <a:rPr lang="ru-RU" sz="5100" dirty="0"/>
              <a:t> </a:t>
            </a:r>
            <a:r>
              <a:rPr lang="uk-UA" sz="5100" dirty="0"/>
              <a:t>переходить в стан</a:t>
            </a:r>
            <a:r>
              <a:rPr lang="ru-RU" sz="5100" dirty="0"/>
              <a:t> </a:t>
            </a:r>
            <a:r>
              <a:rPr lang="ru-RU" sz="5100" dirty="0" err="1"/>
              <a:t>очікуванн</a:t>
            </a:r>
            <a:r>
              <a:rPr lang="uk-UA" sz="5100" dirty="0"/>
              <a:t>я</a:t>
            </a:r>
            <a:r>
              <a:rPr lang="ru-RU" sz="5100" dirty="0"/>
              <a:t>, </a:t>
            </a:r>
            <a:r>
              <a:rPr lang="ru-RU" sz="5100" dirty="0" err="1"/>
              <a:t>або</a:t>
            </a:r>
            <a:r>
              <a:rPr lang="ru-RU" sz="5100" dirty="0"/>
              <a:t> </a:t>
            </a:r>
            <a:r>
              <a:rPr lang="ru-RU" sz="5100" dirty="0" err="1"/>
              <a:t>блокований</a:t>
            </a:r>
            <a:r>
              <a:rPr lang="ru-RU" sz="5100" dirty="0"/>
              <a:t>, </a:t>
            </a:r>
            <a:r>
              <a:rPr lang="ru-RU" sz="5100" dirty="0" err="1"/>
              <a:t>або</a:t>
            </a:r>
            <a:r>
              <a:rPr lang="ru-RU" sz="5100" dirty="0"/>
              <a:t> </a:t>
            </a:r>
            <a:r>
              <a:rPr lang="ru-RU" sz="5100" dirty="0" err="1"/>
              <a:t>зупинений</a:t>
            </a:r>
            <a:r>
              <a:rPr lang="ru-RU" sz="5100" dirty="0"/>
              <a:t>.</a:t>
            </a:r>
          </a:p>
          <a:p>
            <a:pPr algn="just"/>
            <a:r>
              <a:rPr lang="ru-RU" sz="5100" dirty="0" err="1"/>
              <a:t>Запущений</a:t>
            </a:r>
            <a:r>
              <a:rPr lang="ru-RU" sz="5100" dirty="0"/>
              <a:t> </a:t>
            </a:r>
            <a:r>
              <a:rPr lang="ru-RU" sz="5100" dirty="0" err="1"/>
              <a:t>потік</a:t>
            </a:r>
            <a:r>
              <a:rPr lang="ru-RU" sz="5100" dirty="0"/>
              <a:t> з </a:t>
            </a:r>
            <a:r>
              <a:rPr lang="ru-RU" sz="5100" dirty="0" err="1"/>
              <a:t>більш</a:t>
            </a:r>
            <a:r>
              <a:rPr lang="ru-RU" sz="5100" dirty="0"/>
              <a:t> </a:t>
            </a:r>
            <a:r>
              <a:rPr lang="ru-RU" sz="5100" dirty="0" err="1"/>
              <a:t>високим</a:t>
            </a:r>
            <a:r>
              <a:rPr lang="ru-RU" sz="5100" dirty="0"/>
              <a:t> </a:t>
            </a:r>
            <a:r>
              <a:rPr lang="ru-RU" sz="5100" dirty="0" err="1"/>
              <a:t>пріоритетом</a:t>
            </a:r>
            <a:r>
              <a:rPr lang="ru-RU" sz="5100" dirty="0"/>
              <a:t> (</a:t>
            </a:r>
            <a:r>
              <a:rPr lang="ru-RU" sz="5100" dirty="0" err="1"/>
              <a:t>або</a:t>
            </a:r>
            <a:r>
              <a:rPr lang="ru-RU" sz="5100" dirty="0"/>
              <a:t> </a:t>
            </a:r>
            <a:r>
              <a:rPr lang="ru-RU" sz="5100" dirty="0" err="1"/>
              <a:t>сплинув</a:t>
            </a:r>
            <a:r>
              <a:rPr lang="ru-RU" sz="5100" dirty="0"/>
              <a:t> час </a:t>
            </a:r>
            <a:r>
              <a:rPr lang="ru-RU" sz="5100" dirty="0" err="1"/>
              <a:t>заданої</a:t>
            </a:r>
            <a:r>
              <a:rPr lang="ru-RU" sz="5100" dirty="0"/>
              <a:t> паузи, </a:t>
            </a:r>
            <a:r>
              <a:rPr lang="ru-RU" sz="5100" dirty="0" err="1"/>
              <a:t>або</a:t>
            </a:r>
            <a:r>
              <a:rPr lang="ru-RU" sz="5100" dirty="0"/>
              <a:t> </a:t>
            </a:r>
            <a:r>
              <a:rPr lang="ru-RU" sz="5100" dirty="0" err="1"/>
              <a:t>після</a:t>
            </a:r>
            <a:r>
              <a:rPr lang="ru-RU" sz="5100" dirty="0"/>
              <a:t> </a:t>
            </a:r>
            <a:r>
              <a:rPr lang="ru-RU" sz="5100" dirty="0" err="1"/>
              <a:t>завершення</a:t>
            </a:r>
            <a:r>
              <a:rPr lang="ru-RU" sz="5100" dirty="0"/>
              <a:t> </a:t>
            </a:r>
            <a:r>
              <a:rPr lang="ru-RU" sz="5100" dirty="0" err="1"/>
              <a:t>операцій</a:t>
            </a:r>
            <a:r>
              <a:rPr lang="ru-RU" sz="5100" dirty="0"/>
              <a:t> </a:t>
            </a:r>
            <a:r>
              <a:rPr lang="ru-RU" sz="5100" dirty="0" err="1"/>
              <a:t>введення</a:t>
            </a:r>
            <a:r>
              <a:rPr lang="ru-RU" sz="5100" dirty="0"/>
              <a:t>/</a:t>
            </a:r>
            <a:r>
              <a:rPr lang="ru-RU" sz="5100" dirty="0" err="1"/>
              <a:t>виведення</a:t>
            </a:r>
            <a:r>
              <a:rPr lang="ru-RU" sz="5100" dirty="0"/>
              <a:t>, </a:t>
            </a:r>
            <a:r>
              <a:rPr lang="ru-RU" sz="5100" dirty="0" err="1"/>
              <a:t>або</a:t>
            </a:r>
            <a:r>
              <a:rPr lang="ru-RU" sz="5100" dirty="0"/>
              <a:t> </a:t>
            </a:r>
            <a:r>
              <a:rPr lang="ru-RU" sz="5100" dirty="0" err="1"/>
              <a:t>після</a:t>
            </a:r>
            <a:r>
              <a:rPr lang="ru-RU" sz="5100" dirty="0"/>
              <a:t> </a:t>
            </a:r>
            <a:r>
              <a:rPr lang="ru-RU" sz="5100" dirty="0" err="1"/>
              <a:t>розблокування</a:t>
            </a:r>
            <a:r>
              <a:rPr lang="ru-RU" sz="5100" dirty="0"/>
              <a:t> об</a:t>
            </a:r>
            <a:r>
              <a:rPr lang="en-US" sz="5100" dirty="0"/>
              <a:t>’</a:t>
            </a:r>
            <a:r>
              <a:rPr lang="ru-RU" sz="5100" dirty="0" err="1"/>
              <a:t>єкта</a:t>
            </a:r>
            <a:r>
              <a:rPr lang="ru-RU" sz="5100" dirty="0"/>
              <a:t>,</a:t>
            </a:r>
            <a:r>
              <a:rPr lang="en-US" sz="5100" dirty="0"/>
              <a:t> </a:t>
            </a:r>
            <a:r>
              <a:rPr lang="uk-UA" sz="5100" dirty="0"/>
              <a:t>який потрібен </a:t>
            </a:r>
            <a:r>
              <a:rPr lang="ru-RU" sz="5100" dirty="0" err="1"/>
              <a:t>даному</a:t>
            </a:r>
            <a:r>
              <a:rPr lang="ru-RU" sz="5100" dirty="0"/>
              <a:t> потоку,  за </a:t>
            </a:r>
            <a:r>
              <a:rPr lang="ru-RU" sz="5100" dirty="0" err="1"/>
              <a:t>допомогою</a:t>
            </a:r>
            <a:r>
              <a:rPr lang="ru-RU" sz="5100" dirty="0"/>
              <a:t> методу </a:t>
            </a:r>
            <a:r>
              <a:rPr lang="ru-RU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5100" dirty="0"/>
              <a:t>/</a:t>
            </a:r>
            <a:r>
              <a:rPr lang="ru-RU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notifу</a:t>
            </a:r>
            <a:r>
              <a:rPr lang="ru-RU" sz="5100" dirty="0"/>
              <a:t>).</a:t>
            </a:r>
            <a:endParaRPr lang="en-US" sz="5100" dirty="0"/>
          </a:p>
          <a:p>
            <a:pPr marL="0" indent="0" algn="just">
              <a:buNone/>
            </a:pPr>
            <a:r>
              <a:rPr lang="uk-UA" sz="3500" dirty="0"/>
              <a:t>Зауваження:</a:t>
            </a:r>
          </a:p>
          <a:p>
            <a:pPr marL="0" indent="0" algn="just">
              <a:buNone/>
            </a:pPr>
            <a:r>
              <a:rPr lang="uk-UA" sz="3500" dirty="0"/>
              <a:t>	Якщо потоків з найвищим пріоритетом кілька, то НЕ гарантується рівноправний їх запуск.</a:t>
            </a:r>
          </a:p>
          <a:p>
            <a:pPr marL="0" indent="0" algn="just">
              <a:buNone/>
            </a:pPr>
            <a:r>
              <a:rPr lang="uk-UA" sz="3500" dirty="0"/>
              <a:t>	Робота планувальника виконання потоків сильно залежить від платформи, тому результат запуску програми на різних платформах може сильно відрізнятись.</a:t>
            </a:r>
          </a:p>
        </p:txBody>
      </p:sp>
    </p:spTree>
    <p:extLst>
      <p:ext uri="{BB962C8B-B14F-4D97-AF65-F5344CB8AC3E}">
        <p14:creationId xmlns:p14="http://schemas.microsoft.com/office/powerpoint/2010/main" val="137747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Спільне використання об</a:t>
            </a:r>
            <a:r>
              <a:rPr lang="en-US"/>
              <a:t>’</a:t>
            </a:r>
            <a:r>
              <a:rPr lang="uk-UA" err="1"/>
              <a:t>єктів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dirty="0"/>
              <a:t>Якщо потоки виконують не </a:t>
            </a:r>
            <a:r>
              <a:rPr lang="uk-UA" dirty="0" err="1"/>
              <a:t>унарні</a:t>
            </a:r>
            <a:r>
              <a:rPr lang="uk-UA" dirty="0"/>
              <a:t> операції зі спільними даними, то може статись помилка. Потрібно пам’ятати, що навіть такі операції, як збільшення на 1 чи перевірка умови, складаються з трьох елементарних дій. Тому наступні фрагменти програм можуть бути такими, що не гарантують цілісність даних.</a:t>
            </a:r>
          </a:p>
          <a:p>
            <a:r>
              <a:rPr lang="en-US" dirty="0"/>
              <a:t>Read-modify-write</a:t>
            </a:r>
          </a:p>
          <a:p>
            <a:pPr marL="40005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UnsafeModify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long count = 0;</a:t>
            </a:r>
          </a:p>
          <a:p>
            <a:pPr marL="40005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long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count; }</a:t>
            </a:r>
          </a:p>
          <a:p>
            <a:pPr marL="40005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service(){ ++count; </a:t>
            </a:r>
            <a:r>
              <a:rPr lang="uk-U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400050" lvl="1" indent="0">
              <a:buNone/>
            </a:pPr>
            <a:r>
              <a:rPr lang="uk-U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Check-then-act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UnsafeCheck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ExpensiveObject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instance = null;</a:t>
            </a:r>
          </a:p>
          <a:p>
            <a:pPr marL="8001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ExpensiveObject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257300" lvl="3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(instance == null)</a:t>
            </a:r>
          </a:p>
          <a:p>
            <a:pPr marL="1257300" lvl="3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instance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ExpensiveObject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257300" lvl="3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instance;</a:t>
            </a:r>
          </a:p>
          <a:p>
            <a:pPr marL="800100" lvl="2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75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Перегони</a:t>
            </a:r>
            <a:br>
              <a:rPr lang="en-US" dirty="0"/>
            </a:br>
            <a:r>
              <a:rPr lang="ru-RU" sz="4000" dirty="0"/>
              <a:t>(</a:t>
            </a:r>
            <a:r>
              <a:rPr lang="ru-RU" sz="4000" dirty="0" err="1"/>
              <a:t>race</a:t>
            </a:r>
            <a:r>
              <a:rPr lang="ru-RU" sz="4000" dirty="0"/>
              <a:t> </a:t>
            </a:r>
            <a:r>
              <a:rPr lang="ru-RU" sz="4000" dirty="0" err="1"/>
              <a:t>condition</a:t>
            </a:r>
            <a:r>
              <a:rPr lang="en-US" sz="4000" dirty="0"/>
              <a:t>, memory consistency error</a:t>
            </a:r>
            <a:r>
              <a:rPr lang="ru-RU" sz="4000" dirty="0"/>
              <a:t>)</a:t>
            </a:r>
            <a:endParaRPr lang="uk-UA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/>
              <a:t>Якщо</a:t>
            </a:r>
            <a:r>
              <a:rPr lang="ru-RU" dirty="0"/>
              <a:t> два потоки </a:t>
            </a:r>
            <a:r>
              <a:rPr lang="ru-RU" dirty="0" err="1"/>
              <a:t>здійснюють</a:t>
            </a:r>
            <a:r>
              <a:rPr lang="ru-RU" dirty="0"/>
              <a:t> доступ до одного і того ж об</a:t>
            </a:r>
            <a:r>
              <a:rPr lang="en-US" dirty="0"/>
              <a:t>’</a:t>
            </a:r>
            <a:r>
              <a:rPr lang="uk-UA" dirty="0" err="1"/>
              <a:t>єкта</a:t>
            </a:r>
            <a:r>
              <a:rPr lang="uk-UA" dirty="0"/>
              <a:t> та викликають методи, що змінюють його стан, </a:t>
            </a:r>
            <a:r>
              <a:rPr lang="ru-RU" dirty="0"/>
              <a:t>то вони «</a:t>
            </a:r>
            <a:r>
              <a:rPr lang="ru-RU" dirty="0" err="1"/>
              <a:t>наступають</a:t>
            </a:r>
            <a:r>
              <a:rPr lang="ru-RU" dirty="0"/>
              <a:t> один одному на п</a:t>
            </a:r>
            <a:r>
              <a:rPr lang="en-US" dirty="0"/>
              <a:t>’</a:t>
            </a:r>
            <a:r>
              <a:rPr lang="uk-UA" dirty="0" err="1"/>
              <a:t>яти</a:t>
            </a:r>
            <a:r>
              <a:rPr lang="uk-UA" dirty="0"/>
              <a:t>» і, в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порядку,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r>
              <a:rPr lang="ru-RU" dirty="0"/>
              <a:t> доступ</a:t>
            </a:r>
            <a:r>
              <a:rPr lang="en-US" dirty="0"/>
              <a:t> </a:t>
            </a:r>
            <a:r>
              <a:rPr lang="uk-UA" dirty="0"/>
              <a:t>різних потоків</a:t>
            </a:r>
            <a:r>
              <a:rPr lang="ru-RU" dirty="0"/>
              <a:t> до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uk-UA" dirty="0"/>
              <a:t>інформація, яка зберігається в об</a:t>
            </a:r>
            <a:r>
              <a:rPr lang="en-US" dirty="0"/>
              <a:t>’</a:t>
            </a:r>
            <a:r>
              <a:rPr lang="uk-UA" dirty="0" err="1"/>
              <a:t>єкті</a:t>
            </a:r>
            <a:r>
              <a:rPr lang="uk-UA" dirty="0"/>
              <a:t>, може бути неочікуваною. </a:t>
            </a:r>
          </a:p>
        </p:txBody>
      </p:sp>
    </p:spTree>
    <p:extLst>
      <p:ext uri="{BB962C8B-B14F-4D97-AF65-F5344CB8AC3E}">
        <p14:creationId xmlns:p14="http://schemas.microsoft.com/office/powerpoint/2010/main" val="3918736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92E5-02F9-8848-98E1-A19D0C2C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</a:t>
            </a:r>
            <a:r>
              <a:rPr lang="en-UA" dirty="0"/>
              <a:t>Counter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DA6C42-25E5-6B40-B63B-7763D3B02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880934"/>
              </p:ext>
            </p:extLst>
          </p:nvPr>
        </p:nvGraphicFramePr>
        <p:xfrm>
          <a:off x="453752" y="1602304"/>
          <a:ext cx="8229600" cy="482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10626">
                  <a:extLst>
                    <a:ext uri="{9D8B030D-6E8A-4147-A177-3AD203B41FA5}">
                      <a16:colId xmlns:a16="http://schemas.microsoft.com/office/drawing/2014/main" val="3448008474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92528341"/>
                    </a:ext>
                  </a:extLst>
                </a:gridCol>
                <a:gridCol w="1790582">
                  <a:extLst>
                    <a:ext uri="{9D8B030D-6E8A-4147-A177-3AD203B41FA5}">
                      <a16:colId xmlns:a16="http://schemas.microsoft.com/office/drawing/2014/main" val="2728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A" dirty="0"/>
                        <a:t>Thread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Thread 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Counter</a:t>
                      </a:r>
                      <a:r>
                        <a:rPr lang="uk-UA" dirty="0"/>
                        <a:t> </a:t>
                      </a:r>
                      <a:r>
                        <a:rPr lang="en-US" dirty="0"/>
                        <a:t>value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54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    10</a:t>
                      </a:r>
                      <a:endParaRPr lang="en-UA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A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6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A" dirty="0"/>
                        <a:t>modify 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A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A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8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A" dirty="0"/>
                        <a:t>rite    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A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0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    11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4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modify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9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A" dirty="0"/>
                        <a:t>rite  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5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    10</a:t>
                      </a:r>
                      <a:endParaRPr lang="en-UA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A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26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    10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1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A" dirty="0"/>
                        <a:t>modify 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A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A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UA" dirty="0"/>
                        <a:t>odify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0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A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A" dirty="0"/>
                        <a:t>rite    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9</a:t>
                      </a:r>
                      <a:endParaRPr lang="en-UA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77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A" dirty="0"/>
                        <a:t>rite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11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87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6D8BED-4A70-204B-A1C5-4B276C0BE97F}"/>
              </a:ext>
            </a:extLst>
          </p:cNvPr>
          <p:cNvSpPr txBox="1"/>
          <p:nvPr/>
        </p:nvSpPr>
        <p:spPr>
          <a:xfrm>
            <a:off x="323528" y="123297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</a:t>
            </a:r>
            <a:r>
              <a:rPr lang="en-UA" dirty="0"/>
              <a:t>counter = 10 // </a:t>
            </a:r>
            <a:r>
              <a:rPr lang="uk-UA" dirty="0"/>
              <a:t>СПІЛЬНО використовується потоками </a:t>
            </a:r>
            <a:r>
              <a:rPr lang="en-US" dirty="0"/>
              <a:t>increment </a:t>
            </a:r>
            <a:r>
              <a:rPr lang="uk-UA" dirty="0"/>
              <a:t>та </a:t>
            </a:r>
            <a:r>
              <a:rPr lang="en-US" dirty="0"/>
              <a:t>decrement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67163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Синхронізація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dirty="0"/>
              <a:t>Якщо потрібно вказати, що виконання методу для об’єкту не може здійснюватися кількома потоками одночасно, то використовують ключове слово </a:t>
            </a:r>
            <a:r>
              <a:rPr lang="en-US" b="1" dirty="0">
                <a:latin typeface="Courier" pitchFamily="2" charset="0"/>
              </a:rPr>
              <a:t>synchronized</a:t>
            </a:r>
            <a:r>
              <a:rPr lang="uk-UA" b="1" dirty="0">
                <a:latin typeface="Courier" pitchFamily="2" charset="0"/>
              </a:rPr>
              <a:t> </a:t>
            </a:r>
            <a:r>
              <a:rPr lang="uk-UA" dirty="0"/>
              <a:t>в описі методу. 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Наприклад,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public </a:t>
            </a:r>
            <a:r>
              <a:rPr lang="en-US" b="1" dirty="0">
                <a:latin typeface="Courier" pitchFamily="2" charset="0"/>
              </a:rPr>
              <a:t>synchronized </a:t>
            </a:r>
            <a:r>
              <a:rPr lang="en-US" dirty="0">
                <a:latin typeface="Courier" pitchFamily="2" charset="0"/>
              </a:rPr>
              <a:t>void transfer(</a:t>
            </a:r>
            <a:endParaRPr lang="uk-UA" dirty="0">
              <a:latin typeface="Courier" pitchFamily="2" charset="0"/>
            </a:endParaRPr>
          </a:p>
          <a:p>
            <a:pPr marL="0" indent="0">
              <a:buNone/>
            </a:pPr>
            <a:r>
              <a:rPr lang="uk-UA" dirty="0">
                <a:latin typeface="Courier" pitchFamily="2" charset="0"/>
              </a:rPr>
              <a:t>         </a:t>
            </a:r>
            <a:r>
              <a:rPr lang="en-US" dirty="0">
                <a:latin typeface="Courier" pitchFamily="2" charset="0"/>
              </a:rPr>
              <a:t>int from, int to, int amount){</a:t>
            </a:r>
            <a:endParaRPr lang="uk-UA" dirty="0">
              <a:latin typeface="Courier" pitchFamily="2" charset="0"/>
            </a:endParaRPr>
          </a:p>
          <a:p>
            <a:pPr marL="0" indent="0">
              <a:buNone/>
            </a:pPr>
            <a:r>
              <a:rPr lang="uk-UA" dirty="0">
                <a:latin typeface="Courier" pitchFamily="2" charset="0"/>
              </a:rPr>
              <a:t>	</a:t>
            </a:r>
            <a:r>
              <a:rPr lang="en-US" dirty="0">
                <a:latin typeface="Courier" pitchFamily="2" charset="0"/>
              </a:rPr>
              <a:t>…</a:t>
            </a:r>
            <a:endParaRPr lang="uk-UA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uk-UA" dirty="0">
              <a:latin typeface="Courier" pitchFamily="2" charset="0"/>
            </a:endParaRP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Виклик синхронізованого методу для одного й того ж об’єкту різними потоками гарантує, що усі дії методу будуть виконуватись з об’єктом від початку до завершення тільки одним потоком.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Такий підхід запропонував Тоні </a:t>
            </a:r>
            <a:r>
              <a:rPr lang="uk-UA" dirty="0" err="1"/>
              <a:t>Хоар</a:t>
            </a:r>
            <a:r>
              <a:rPr lang="uk-UA" dirty="0"/>
              <a:t> (То</a:t>
            </a:r>
            <a:r>
              <a:rPr lang="en-US" dirty="0"/>
              <a:t>n</a:t>
            </a:r>
            <a:r>
              <a:rPr lang="uk-UA" dirty="0"/>
              <a:t>у </a:t>
            </a:r>
            <a:r>
              <a:rPr lang="uk-UA" dirty="0" err="1"/>
              <a:t>Ноаге</a:t>
            </a:r>
            <a:r>
              <a:rPr lang="uk-UA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9689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600" dirty="0"/>
              <a:t>Схематичне представлення роботи синхронізованого методу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42BB69-41D1-1747-8E2A-FE2DDB68A1CD}"/>
              </a:ext>
            </a:extLst>
          </p:cNvPr>
          <p:cNvGrpSpPr/>
          <p:nvPr/>
        </p:nvGrpSpPr>
        <p:grpSpPr>
          <a:xfrm>
            <a:off x="1331643" y="1589611"/>
            <a:ext cx="6048663" cy="4736354"/>
            <a:chOff x="1331643" y="1589611"/>
            <a:chExt cx="6048663" cy="473635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6713494-2187-1446-BAAD-82D2CB367D42}"/>
                </a:ext>
              </a:extLst>
            </p:cNvPr>
            <p:cNvGrpSpPr/>
            <p:nvPr/>
          </p:nvGrpSpPr>
          <p:grpSpPr>
            <a:xfrm>
              <a:off x="2339752" y="1988840"/>
              <a:ext cx="3710878" cy="4337125"/>
              <a:chOff x="971600" y="1844824"/>
              <a:chExt cx="3710878" cy="433712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37CCBCD-CA25-7442-91AD-65067DD847B3}"/>
                  </a:ext>
                </a:extLst>
              </p:cNvPr>
              <p:cNvGrpSpPr/>
              <p:nvPr/>
            </p:nvGrpSpPr>
            <p:grpSpPr>
              <a:xfrm>
                <a:off x="971600" y="1844824"/>
                <a:ext cx="0" cy="4320480"/>
                <a:chOff x="971600" y="1844824"/>
                <a:chExt cx="0" cy="432048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36E40868-8E7F-354E-A881-DC11668CFBF2}"/>
                    </a:ext>
                  </a:extLst>
                </p:cNvPr>
                <p:cNvCxnSpPr/>
                <p:nvPr/>
              </p:nvCxnSpPr>
              <p:spPr>
                <a:xfrm>
                  <a:off x="971600" y="1844824"/>
                  <a:ext cx="0" cy="4320480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FC731B43-14A6-9C4D-B621-42C1F9E70863}"/>
                    </a:ext>
                  </a:extLst>
                </p:cNvPr>
                <p:cNvCxnSpPr/>
                <p:nvPr/>
              </p:nvCxnSpPr>
              <p:spPr>
                <a:xfrm>
                  <a:off x="971600" y="1844824"/>
                  <a:ext cx="0" cy="864096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26361707-E95F-4845-874B-972FD508BC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4077072"/>
                  <a:ext cx="0" cy="864096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A5A44C4-895D-BD44-8EFF-6B2A2CC227D5}"/>
                  </a:ext>
                </a:extLst>
              </p:cNvPr>
              <p:cNvGrpSpPr/>
              <p:nvPr/>
            </p:nvGrpSpPr>
            <p:grpSpPr>
              <a:xfrm>
                <a:off x="1907704" y="1844824"/>
                <a:ext cx="0" cy="4320480"/>
                <a:chOff x="971600" y="1844824"/>
                <a:chExt cx="0" cy="4320480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AB6A0D3C-BB99-214A-A046-1D35456009A6}"/>
                    </a:ext>
                  </a:extLst>
                </p:cNvPr>
                <p:cNvCxnSpPr/>
                <p:nvPr/>
              </p:nvCxnSpPr>
              <p:spPr>
                <a:xfrm>
                  <a:off x="971600" y="1844824"/>
                  <a:ext cx="0" cy="4320480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CD8658C5-C663-8246-B499-D30D67060F50}"/>
                    </a:ext>
                  </a:extLst>
                </p:cNvPr>
                <p:cNvCxnSpPr/>
                <p:nvPr/>
              </p:nvCxnSpPr>
              <p:spPr>
                <a:xfrm>
                  <a:off x="971600" y="2348880"/>
                  <a:ext cx="0" cy="864096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0C4E527E-F6A2-2746-8E56-36CCA39C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3645024"/>
                  <a:ext cx="0" cy="864096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DBF6C0C-FD71-E54A-850C-3989FA535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704" y="4941168"/>
                <a:ext cx="0" cy="864096"/>
              </a:xfrm>
              <a:prstGeom prst="line">
                <a:avLst/>
              </a:prstGeom>
              <a:ln w="635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C6DE710-2BA9-1247-8AB6-A5A9C1E682BF}"/>
                  </a:ext>
                </a:extLst>
              </p:cNvPr>
              <p:cNvGrpSpPr/>
              <p:nvPr/>
            </p:nvGrpSpPr>
            <p:grpSpPr>
              <a:xfrm>
                <a:off x="3746374" y="1861469"/>
                <a:ext cx="0" cy="4320480"/>
                <a:chOff x="971600" y="1844824"/>
                <a:chExt cx="0" cy="4320480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04FC290-771D-EE4C-9110-E90AD5954D69}"/>
                    </a:ext>
                  </a:extLst>
                </p:cNvPr>
                <p:cNvCxnSpPr/>
                <p:nvPr/>
              </p:nvCxnSpPr>
              <p:spPr>
                <a:xfrm>
                  <a:off x="971600" y="1844824"/>
                  <a:ext cx="0" cy="4320480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CFB95EF-4D99-F447-862A-A3F1B6826818}"/>
                    </a:ext>
                  </a:extLst>
                </p:cNvPr>
                <p:cNvCxnSpPr/>
                <p:nvPr/>
              </p:nvCxnSpPr>
              <p:spPr>
                <a:xfrm>
                  <a:off x="971600" y="1844824"/>
                  <a:ext cx="0" cy="864096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99FA8C0-691D-CF4A-8092-20881F94E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3556371"/>
                  <a:ext cx="0" cy="864096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713A705-C63C-2647-9A9C-3859129C934E}"/>
                  </a:ext>
                </a:extLst>
              </p:cNvPr>
              <p:cNvGrpSpPr/>
              <p:nvPr/>
            </p:nvGrpSpPr>
            <p:grpSpPr>
              <a:xfrm>
                <a:off x="4682478" y="1861469"/>
                <a:ext cx="0" cy="4320480"/>
                <a:chOff x="971600" y="1844824"/>
                <a:chExt cx="0" cy="4320480"/>
              </a:xfrm>
            </p:grpSpPr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5D43BE8-695A-BB4D-9D1A-933F783A3C47}"/>
                    </a:ext>
                  </a:extLst>
                </p:cNvPr>
                <p:cNvCxnSpPr/>
                <p:nvPr/>
              </p:nvCxnSpPr>
              <p:spPr>
                <a:xfrm>
                  <a:off x="971600" y="1844824"/>
                  <a:ext cx="0" cy="4320480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33EE2A0-5F87-3E4D-9E7A-48C3BF7C40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2692275"/>
                  <a:ext cx="0" cy="864096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9451B0D-69AF-6D4B-B618-5AB6F2AAC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2478" y="4437112"/>
                <a:ext cx="0" cy="864096"/>
              </a:xfrm>
              <a:prstGeom prst="line">
                <a:avLst/>
              </a:prstGeom>
              <a:ln w="635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A5278CE-C13E-1844-9C6E-00E1AEAC9F37}"/>
                  </a:ext>
                </a:extLst>
              </p:cNvPr>
              <p:cNvCxnSpPr/>
              <p:nvPr/>
            </p:nvCxnSpPr>
            <p:spPr>
              <a:xfrm>
                <a:off x="3746374" y="2725565"/>
                <a:ext cx="9361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47BE0E7-AA3E-ED4E-95B4-43ECBD1996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373" y="3573015"/>
                <a:ext cx="936105" cy="166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7965F5D-819F-5243-868E-EA7D48AF73AE}"/>
                  </a:ext>
                </a:extLst>
              </p:cNvPr>
              <p:cNvCxnSpPr/>
              <p:nvPr/>
            </p:nvCxnSpPr>
            <p:spPr>
              <a:xfrm>
                <a:off x="3746374" y="4437112"/>
                <a:ext cx="9361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F3558D6-C2D4-664D-9239-535CCA1DE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07148" y="5292886"/>
                <a:ext cx="936105" cy="166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C37B2E-E39C-4849-9617-98DEA2BE268F}"/>
                </a:ext>
              </a:extLst>
            </p:cNvPr>
            <p:cNvSpPr txBox="1"/>
            <p:nvPr/>
          </p:nvSpPr>
          <p:spPr>
            <a:xfrm>
              <a:off x="1331643" y="1603367"/>
              <a:ext cx="2736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/>
                <a:t>Асинхронне виконання</a:t>
              </a:r>
              <a:endParaRPr lang="en-UA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921AC7-40F9-C643-9AD1-1F063F62BDF5}"/>
                </a:ext>
              </a:extLst>
            </p:cNvPr>
            <p:cNvSpPr txBox="1"/>
            <p:nvPr/>
          </p:nvSpPr>
          <p:spPr>
            <a:xfrm>
              <a:off x="4355975" y="1589611"/>
              <a:ext cx="3024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/>
                <a:t>Синхронізоване виконання</a:t>
              </a:r>
              <a:endParaRPr lang="en-UA" dirty="0"/>
            </a:p>
          </p:txBody>
        </p:sp>
      </p:grpSp>
    </p:spTree>
    <p:extLst>
      <p:ext uri="{BB962C8B-B14F-4D97-AF65-F5344CB8AC3E}">
        <p14:creationId xmlns:p14="http://schemas.microsoft.com/office/powerpoint/2010/main" val="398797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Методи </a:t>
            </a:r>
            <a:r>
              <a:rPr lang="en-US" dirty="0"/>
              <a:t>sleep(), wait() </a:t>
            </a:r>
            <a:r>
              <a:rPr lang="uk-UA" dirty="0"/>
              <a:t>та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uk-UA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439" y="2852936"/>
            <a:ext cx="8280920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 void print(){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(int j = 0; j &lt; 500;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for (int count = 0; count &lt; 50; count++) {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(count);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try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0);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} catch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Logger.getLogger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SymbolSynchSleep.class.getName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uk-UA" sz="1400" dirty="0">
                <a:latin typeface="Courier New" pitchFamily="49" charset="0"/>
                <a:cs typeface="Courier New" pitchFamily="49" charset="0"/>
              </a:rPr>
              <a:t>					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.log(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Level.SEVERE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null, ex);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}</a:t>
            </a:r>
          </a:p>
          <a:p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5BB4-B8B3-314B-A971-5ADD0D42EBD6}"/>
              </a:ext>
            </a:extLst>
          </p:cNvPr>
          <p:cNvSpPr txBox="1"/>
          <p:nvPr/>
        </p:nvSpPr>
        <p:spPr>
          <a:xfrm>
            <a:off x="539552" y="1628800"/>
            <a:ext cx="8147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Потік, що знаходиться в стані </a:t>
            </a:r>
            <a:r>
              <a:rPr lang="en-US" dirty="0"/>
              <a:t>TIMED_WAITING, </a:t>
            </a:r>
            <a:r>
              <a:rPr lang="uk-UA" dirty="0"/>
              <a:t>може отримати сигнал про переривання від іншого потоку, тому для цих бібліотечних методів передбачена обробка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.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30335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B349-26CC-084D-BED9-D8B9BEA7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Поняття неявного </a:t>
            </a:r>
            <a:r>
              <a:rPr lang="uk-UA" dirty="0" err="1"/>
              <a:t>локера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BDD5-664F-1340-BA31-F8DF3424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825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‘intrinsic lock’ = ‘monitor’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Кожен об’єкт має неявний </a:t>
            </a:r>
            <a:r>
              <a:rPr lang="uk-UA" dirty="0" err="1"/>
              <a:t>локер</a:t>
            </a:r>
            <a:r>
              <a:rPr lang="uk-UA" dirty="0"/>
              <a:t> (монітор). Кожного разу, коли потрібно забезпечити </a:t>
            </a:r>
            <a:r>
              <a:rPr lang="uk-UA" u="sng" dirty="0"/>
              <a:t>послідовний </a:t>
            </a:r>
            <a:r>
              <a:rPr lang="uk-UA" dirty="0"/>
              <a:t>(синхронізований) доступ до полів об’єкта, потік має зробити запит на захоплення монітора об’єкта (</a:t>
            </a:r>
            <a:r>
              <a:rPr lang="uk-UA" dirty="0">
                <a:solidFill>
                  <a:srgbClr val="0070C0"/>
                </a:solidFill>
              </a:rPr>
              <a:t>блокування об’єкта</a:t>
            </a:r>
            <a:r>
              <a:rPr lang="uk-UA" dirty="0"/>
              <a:t>) і отримати позитивну відповідь. Після завершення синхронізованої дії з об’єктом  неявний </a:t>
            </a:r>
            <a:r>
              <a:rPr lang="uk-UA" dirty="0" err="1"/>
              <a:t>локер</a:t>
            </a:r>
            <a:r>
              <a:rPr lang="uk-UA" dirty="0"/>
              <a:t> розблоковується.</a:t>
            </a:r>
          </a:p>
          <a:p>
            <a:r>
              <a:rPr lang="uk-UA" dirty="0"/>
              <a:t>Якщо потік захопив монітор об’єкта, то інші потоки не можуть захопити його. При спробі захопити неявний </a:t>
            </a:r>
            <a:r>
              <a:rPr lang="uk-UA" dirty="0" err="1"/>
              <a:t>локер</a:t>
            </a:r>
            <a:r>
              <a:rPr lang="uk-UA" dirty="0"/>
              <a:t> об’єкта в момент, коли він заблокований </a:t>
            </a:r>
            <a:r>
              <a:rPr lang="uk-UA" u="sng" dirty="0"/>
              <a:t>іншим</a:t>
            </a:r>
            <a:r>
              <a:rPr lang="uk-UA" dirty="0"/>
              <a:t> потоком, потік переходить у стан блокований</a:t>
            </a:r>
            <a:r>
              <a:rPr lang="en-US" dirty="0"/>
              <a:t> (</a:t>
            </a:r>
            <a:r>
              <a:rPr lang="uk-UA" dirty="0">
                <a:solidFill>
                  <a:srgbClr val="0070C0"/>
                </a:solidFill>
              </a:rPr>
              <a:t>блокований потік</a:t>
            </a:r>
            <a:r>
              <a:rPr lang="en-US" dirty="0"/>
              <a:t>)</a:t>
            </a:r>
            <a:r>
              <a:rPr lang="uk-UA" dirty="0"/>
              <a:t> і очікує звільнення монітора</a:t>
            </a:r>
          </a:p>
          <a:p>
            <a:r>
              <a:rPr lang="uk-UA" dirty="0"/>
              <a:t>Потік, який захопив </a:t>
            </a:r>
            <a:r>
              <a:rPr lang="uk-UA" dirty="0" err="1"/>
              <a:t>локер</a:t>
            </a:r>
            <a:r>
              <a:rPr lang="uk-UA" dirty="0"/>
              <a:t>, може захопити його повторно (властивість </a:t>
            </a:r>
            <a:r>
              <a:rPr lang="en-US" dirty="0"/>
              <a:t>Reentrant</a:t>
            </a:r>
            <a:r>
              <a:rPr lang="uk-UA" dirty="0"/>
              <a:t>). Підраховується кількість захоплень </a:t>
            </a:r>
            <a:r>
              <a:rPr lang="uk-UA" dirty="0" err="1"/>
              <a:t>локера</a:t>
            </a:r>
            <a:r>
              <a:rPr lang="uk-UA" dirty="0"/>
              <a:t>. Об’єкт буде розблокований, якщо кількість звільнень </a:t>
            </a:r>
            <a:r>
              <a:rPr lang="uk-UA" dirty="0" err="1"/>
              <a:t>локера</a:t>
            </a:r>
            <a:r>
              <a:rPr lang="uk-UA" dirty="0"/>
              <a:t> співпадає з кількістю захоплень.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7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Механізм </a:t>
            </a:r>
            <a:r>
              <a:rPr lang="en-US" dirty="0"/>
              <a:t>Intrinsic lock (monitor)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432265" y="1578858"/>
            <a:ext cx="432048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first = new Thread(  new Runnable(){</a:t>
            </a:r>
          </a:p>
          <a:p>
            <a:r>
              <a:rPr lang="en-US" dirty="0"/>
              <a:t>      public void run() {</a:t>
            </a:r>
          </a:p>
          <a:p>
            <a:r>
              <a:rPr lang="en-US" dirty="0"/>
              <a:t>                </a:t>
            </a:r>
            <a:r>
              <a:rPr lang="en-US" dirty="0" err="1"/>
              <a:t>counter.setName</a:t>
            </a:r>
            <a:r>
              <a:rPr lang="en-US" dirty="0"/>
              <a:t>("first thread");</a:t>
            </a:r>
          </a:p>
          <a:p>
            <a:r>
              <a:rPr lang="en-US" dirty="0"/>
              <a:t>                for(</a:t>
            </a:r>
            <a:r>
              <a:rPr lang="en-US" dirty="0" err="1"/>
              <a:t>int</a:t>
            </a:r>
            <a:r>
              <a:rPr lang="en-US" dirty="0"/>
              <a:t> j=0;j&lt;10000000;j++){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counter.incMethod</a:t>
            </a:r>
            <a:r>
              <a:rPr lang="en-US" dirty="0"/>
              <a:t>(1); </a:t>
            </a:r>
          </a:p>
          <a:p>
            <a:r>
              <a:rPr lang="en-US" dirty="0"/>
              <a:t>                </a:t>
            </a:r>
            <a:endParaRPr lang="uk-UA" dirty="0"/>
          </a:p>
        </p:txBody>
      </p:sp>
      <p:sp>
        <p:nvSpPr>
          <p:cNvPr id="5" name="Овал 4"/>
          <p:cNvSpPr/>
          <p:nvPr/>
        </p:nvSpPr>
        <p:spPr>
          <a:xfrm>
            <a:off x="6212359" y="2321340"/>
            <a:ext cx="1401326" cy="13512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  <a:endParaRPr lang="uk-UA" dirty="0"/>
          </a:p>
        </p:txBody>
      </p:sp>
      <p:cxnSp>
        <p:nvCxnSpPr>
          <p:cNvPr id="7" name="Прямая со стрелкой 6"/>
          <p:cNvCxnSpPr>
            <a:cxnSpLocks/>
          </p:cNvCxnSpPr>
          <p:nvPr/>
        </p:nvCxnSpPr>
        <p:spPr>
          <a:xfrm>
            <a:off x="3805647" y="2924944"/>
            <a:ext cx="2304005" cy="0"/>
          </a:xfrm>
          <a:prstGeom prst="straightConnector1">
            <a:avLst/>
          </a:prstGeom>
          <a:ln w="698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0800000" flipV="1">
            <a:off x="423553" y="5661248"/>
            <a:ext cx="4320480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}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});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 rot="10800000" flipV="1">
            <a:off x="3851920" y="4375870"/>
            <a:ext cx="4896544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synchronized void  </a:t>
            </a:r>
            <a:r>
              <a:rPr lang="en-US" dirty="0" err="1"/>
              <a:t>incMethod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k){</a:t>
            </a:r>
          </a:p>
          <a:p>
            <a:r>
              <a:rPr lang="en-US" dirty="0"/>
              <a:t>            c+=k;</a:t>
            </a:r>
          </a:p>
          <a:p>
            <a:r>
              <a:rPr lang="en-US" dirty="0"/>
              <a:t>}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1D628-1D30-1F49-9366-426A88D7283F}"/>
              </a:ext>
            </a:extLst>
          </p:cNvPr>
          <p:cNvSpPr txBox="1"/>
          <p:nvPr/>
        </p:nvSpPr>
        <p:spPr>
          <a:xfrm rot="10800000" flipV="1">
            <a:off x="3995936" y="3150131"/>
            <a:ext cx="211371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Запит на захоплення монітора об’єкта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C16DE-38B2-4849-86A3-A12EE392C31F}"/>
              </a:ext>
            </a:extLst>
          </p:cNvPr>
          <p:cNvSpPr txBox="1"/>
          <p:nvPr/>
        </p:nvSpPr>
        <p:spPr>
          <a:xfrm rot="10800000" flipV="1">
            <a:off x="6376807" y="1919173"/>
            <a:ext cx="2473756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Неблокований об’єкт</a:t>
            </a:r>
          </a:p>
        </p:txBody>
      </p:sp>
    </p:spTree>
    <p:extLst>
      <p:ext uri="{BB962C8B-B14F-4D97-AF65-F5344CB8AC3E}">
        <p14:creationId xmlns:p14="http://schemas.microsoft.com/office/powerpoint/2010/main" val="553031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Механізм </a:t>
            </a:r>
            <a:r>
              <a:rPr lang="en-US" dirty="0"/>
              <a:t>Intrinsic lock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432265" y="1578858"/>
            <a:ext cx="4320480" cy="175432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first = new Thread(  new Runnable(){</a:t>
            </a:r>
          </a:p>
          <a:p>
            <a:r>
              <a:rPr lang="en-US" dirty="0"/>
              <a:t>      public void run() {</a:t>
            </a:r>
          </a:p>
          <a:p>
            <a:r>
              <a:rPr lang="en-US" dirty="0"/>
              <a:t>                </a:t>
            </a:r>
            <a:r>
              <a:rPr lang="en-US" dirty="0" err="1"/>
              <a:t>counter.setName</a:t>
            </a:r>
            <a:r>
              <a:rPr lang="en-US" dirty="0"/>
              <a:t>("first thread");</a:t>
            </a:r>
          </a:p>
          <a:p>
            <a:r>
              <a:rPr lang="en-US" dirty="0"/>
              <a:t>                for(</a:t>
            </a:r>
            <a:r>
              <a:rPr lang="en-US" dirty="0" err="1"/>
              <a:t>int</a:t>
            </a:r>
            <a:r>
              <a:rPr lang="en-US" dirty="0"/>
              <a:t> j=0;j&lt;10000000;j++){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counter.incMethod</a:t>
            </a:r>
            <a:r>
              <a:rPr lang="en-US" dirty="0"/>
              <a:t>(1);</a:t>
            </a:r>
          </a:p>
          <a:p>
            <a:r>
              <a:rPr lang="en-US" dirty="0"/>
              <a:t>                </a:t>
            </a:r>
            <a:endParaRPr lang="uk-UA" dirty="0"/>
          </a:p>
        </p:txBody>
      </p:sp>
      <p:sp>
        <p:nvSpPr>
          <p:cNvPr id="5" name="Овал 4"/>
          <p:cNvSpPr/>
          <p:nvPr/>
        </p:nvSpPr>
        <p:spPr>
          <a:xfrm>
            <a:off x="6212359" y="2321340"/>
            <a:ext cx="1401326" cy="13512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 rot="10800000" flipV="1">
            <a:off x="423553" y="5661248"/>
            <a:ext cx="4320480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}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});</a:t>
            </a:r>
            <a:endParaRPr lang="uk-UA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6913022" y="3699574"/>
            <a:ext cx="1" cy="676297"/>
          </a:xfrm>
          <a:prstGeom prst="straightConnector1">
            <a:avLst/>
          </a:prstGeom>
          <a:ln w="6985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0800000" flipV="1">
            <a:off x="4427984" y="4375870"/>
            <a:ext cx="432048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synchronized void  </a:t>
            </a:r>
            <a:r>
              <a:rPr lang="en-US" dirty="0" err="1"/>
              <a:t>incMethod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k){</a:t>
            </a:r>
          </a:p>
          <a:p>
            <a:r>
              <a:rPr lang="en-US" dirty="0"/>
              <a:t>            c+=k;</a:t>
            </a:r>
          </a:p>
          <a:p>
            <a:r>
              <a:rPr lang="en-US" dirty="0"/>
              <a:t>}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2984A-BC40-D04C-9230-AFF9B95C502C}"/>
              </a:ext>
            </a:extLst>
          </p:cNvPr>
          <p:cNvSpPr txBox="1"/>
          <p:nvPr/>
        </p:nvSpPr>
        <p:spPr>
          <a:xfrm rot="10800000" flipV="1">
            <a:off x="6732240" y="1851126"/>
            <a:ext cx="2113716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Блокований об’єкт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3A9AA-420E-E14B-B0FF-323F235066BB}"/>
              </a:ext>
            </a:extLst>
          </p:cNvPr>
          <p:cNvSpPr txBox="1"/>
          <p:nvPr/>
        </p:nvSpPr>
        <p:spPr>
          <a:xfrm rot="10800000" flipV="1">
            <a:off x="1674148" y="4375870"/>
            <a:ext cx="2664237" cy="2769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1200" dirty="0"/>
              <a:t>Виконання синхронізованого методу</a:t>
            </a:r>
          </a:p>
        </p:txBody>
      </p:sp>
    </p:spTree>
    <p:extLst>
      <p:ext uri="{BB962C8B-B14F-4D97-AF65-F5344CB8AC3E}">
        <p14:creationId xmlns:p14="http://schemas.microsoft.com/office/powerpoint/2010/main" val="3601456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Механізм </a:t>
            </a:r>
            <a:r>
              <a:rPr lang="en-US" dirty="0"/>
              <a:t>Intrinsic lock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432265" y="1578858"/>
            <a:ext cx="4320480" cy="175432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first = new Thread(  new Runnable(){</a:t>
            </a:r>
          </a:p>
          <a:p>
            <a:r>
              <a:rPr lang="en-US" dirty="0"/>
              <a:t>      public void run() {</a:t>
            </a:r>
          </a:p>
          <a:p>
            <a:r>
              <a:rPr lang="en-US" dirty="0"/>
              <a:t>                </a:t>
            </a:r>
            <a:r>
              <a:rPr lang="en-US" dirty="0" err="1"/>
              <a:t>counter.setName</a:t>
            </a:r>
            <a:r>
              <a:rPr lang="en-US" dirty="0"/>
              <a:t>("first thread");</a:t>
            </a:r>
          </a:p>
          <a:p>
            <a:r>
              <a:rPr lang="en-US" dirty="0"/>
              <a:t>                for(</a:t>
            </a:r>
            <a:r>
              <a:rPr lang="en-US" dirty="0" err="1"/>
              <a:t>int</a:t>
            </a:r>
            <a:r>
              <a:rPr lang="en-US" dirty="0"/>
              <a:t> j=0;j&lt;10000000;j++){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counter.incMethod</a:t>
            </a:r>
            <a:r>
              <a:rPr lang="en-US" dirty="0"/>
              <a:t>(1);</a:t>
            </a:r>
          </a:p>
          <a:p>
            <a:r>
              <a:rPr lang="en-US" dirty="0"/>
              <a:t>                </a:t>
            </a:r>
            <a:endParaRPr lang="uk-UA" dirty="0"/>
          </a:p>
        </p:txBody>
      </p:sp>
      <p:sp>
        <p:nvSpPr>
          <p:cNvPr id="5" name="Овал 4"/>
          <p:cNvSpPr/>
          <p:nvPr/>
        </p:nvSpPr>
        <p:spPr>
          <a:xfrm>
            <a:off x="6212359" y="2321340"/>
            <a:ext cx="1401326" cy="13512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 rot="10800000" flipV="1">
            <a:off x="423553" y="5661248"/>
            <a:ext cx="4320480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}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});</a:t>
            </a:r>
            <a:endParaRPr lang="uk-UA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6913022" y="3699574"/>
            <a:ext cx="1" cy="676297"/>
          </a:xfrm>
          <a:prstGeom prst="straightConnector1">
            <a:avLst/>
          </a:prstGeom>
          <a:ln w="6985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0800000" flipV="1">
            <a:off x="4427984" y="4375870"/>
            <a:ext cx="432048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synchronized void  </a:t>
            </a:r>
            <a:r>
              <a:rPr lang="en-US" dirty="0" err="1"/>
              <a:t>incMethod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k){</a:t>
            </a:r>
          </a:p>
          <a:p>
            <a:r>
              <a:rPr lang="en-US" dirty="0"/>
              <a:t>            c+=k;</a:t>
            </a:r>
          </a:p>
          <a:p>
            <a:r>
              <a:rPr lang="en-US" dirty="0"/>
              <a:t>}</a:t>
            </a:r>
            <a:endParaRPr lang="uk-UA" dirty="0"/>
          </a:p>
        </p:txBody>
      </p:sp>
      <p:cxnSp>
        <p:nvCxnSpPr>
          <p:cNvPr id="8" name="Прямая со стрелкой 7"/>
          <p:cNvCxnSpPr>
            <a:stCxn id="13" idx="2"/>
            <a:endCxn id="5" idx="7"/>
          </p:cNvCxnSpPr>
          <p:nvPr/>
        </p:nvCxnSpPr>
        <p:spPr>
          <a:xfrm flipH="1">
            <a:off x="7408466" y="1809690"/>
            <a:ext cx="342407" cy="709532"/>
          </a:xfrm>
          <a:prstGeom prst="straightConnector1">
            <a:avLst/>
          </a:prstGeom>
          <a:ln w="698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0800000" flipV="1">
            <a:off x="6418724" y="1348025"/>
            <a:ext cx="2664298" cy="4616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Запит на блокування об’єкта від іншого потоку (</a:t>
            </a:r>
            <a:r>
              <a:rPr lang="en-US" sz="1200" dirty="0"/>
              <a:t>other)</a:t>
            </a:r>
            <a:endParaRPr lang="uk-UA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9C0BE1-C838-3A4D-A931-FF9D845BA7D5}"/>
              </a:ext>
            </a:extLst>
          </p:cNvPr>
          <p:cNvSpPr txBox="1"/>
          <p:nvPr/>
        </p:nvSpPr>
        <p:spPr>
          <a:xfrm rot="10800000" flipV="1">
            <a:off x="1619672" y="4699035"/>
            <a:ext cx="2664237" cy="2769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1200" dirty="0"/>
              <a:t>Виконання синхронізованого методу</a:t>
            </a:r>
          </a:p>
        </p:txBody>
      </p:sp>
    </p:spTree>
    <p:extLst>
      <p:ext uri="{BB962C8B-B14F-4D97-AF65-F5344CB8AC3E}">
        <p14:creationId xmlns:p14="http://schemas.microsoft.com/office/powerpoint/2010/main" val="852478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Механізм </a:t>
            </a:r>
            <a:r>
              <a:rPr lang="en-US" dirty="0"/>
              <a:t>Intrinsic lock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432265" y="1578858"/>
            <a:ext cx="4320480" cy="175432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first = new Thread(  new Runnable(){</a:t>
            </a:r>
          </a:p>
          <a:p>
            <a:r>
              <a:rPr lang="en-US" dirty="0"/>
              <a:t>      public void run() {</a:t>
            </a:r>
          </a:p>
          <a:p>
            <a:r>
              <a:rPr lang="en-US" dirty="0"/>
              <a:t>                </a:t>
            </a:r>
            <a:r>
              <a:rPr lang="en-US" dirty="0" err="1"/>
              <a:t>counter.setName</a:t>
            </a:r>
            <a:r>
              <a:rPr lang="en-US" dirty="0"/>
              <a:t>("first thread");</a:t>
            </a:r>
          </a:p>
          <a:p>
            <a:r>
              <a:rPr lang="en-US" dirty="0"/>
              <a:t>                for(</a:t>
            </a:r>
            <a:r>
              <a:rPr lang="en-US" dirty="0" err="1"/>
              <a:t>int</a:t>
            </a:r>
            <a:r>
              <a:rPr lang="en-US" dirty="0"/>
              <a:t> j=0;j&lt;10000000;j++){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counter.incMethod</a:t>
            </a:r>
            <a:r>
              <a:rPr lang="en-US" dirty="0"/>
              <a:t>(1);</a:t>
            </a:r>
          </a:p>
          <a:p>
            <a:r>
              <a:rPr lang="en-US" dirty="0"/>
              <a:t>                </a:t>
            </a:r>
            <a:endParaRPr lang="uk-UA" dirty="0"/>
          </a:p>
        </p:txBody>
      </p:sp>
      <p:sp>
        <p:nvSpPr>
          <p:cNvPr id="5" name="Овал 4"/>
          <p:cNvSpPr/>
          <p:nvPr/>
        </p:nvSpPr>
        <p:spPr>
          <a:xfrm>
            <a:off x="6212359" y="2321340"/>
            <a:ext cx="1401326" cy="13512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 rot="10800000" flipV="1">
            <a:off x="423553" y="5661248"/>
            <a:ext cx="4320480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}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});</a:t>
            </a:r>
            <a:endParaRPr lang="uk-UA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6913022" y="3699574"/>
            <a:ext cx="1" cy="676297"/>
          </a:xfrm>
          <a:prstGeom prst="straightConnector1">
            <a:avLst/>
          </a:prstGeom>
          <a:ln w="6985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0800000" flipV="1">
            <a:off x="4427984" y="4375870"/>
            <a:ext cx="432048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synchronized void  </a:t>
            </a:r>
            <a:r>
              <a:rPr lang="en-US" dirty="0" err="1"/>
              <a:t>incMethod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k){</a:t>
            </a:r>
          </a:p>
          <a:p>
            <a:r>
              <a:rPr lang="en-US" dirty="0"/>
              <a:t>            c+=k;</a:t>
            </a:r>
          </a:p>
          <a:p>
            <a:r>
              <a:rPr lang="en-US" dirty="0"/>
              <a:t>}</a:t>
            </a:r>
            <a:endParaRPr lang="uk-UA" dirty="0"/>
          </a:p>
        </p:txBody>
      </p:sp>
      <p:cxnSp>
        <p:nvCxnSpPr>
          <p:cNvPr id="8" name="Прямая со стрелкой 7"/>
          <p:cNvCxnSpPr>
            <a:cxnSpLocks/>
            <a:stCxn id="13" idx="2"/>
            <a:endCxn id="5" idx="7"/>
          </p:cNvCxnSpPr>
          <p:nvPr/>
        </p:nvCxnSpPr>
        <p:spPr>
          <a:xfrm flipH="1">
            <a:off x="7408466" y="1768300"/>
            <a:ext cx="211083" cy="750922"/>
          </a:xfrm>
          <a:prstGeom prst="straightConnector1">
            <a:avLst/>
          </a:prstGeom>
          <a:ln w="69850">
            <a:solidFill>
              <a:srgbClr val="FF0000"/>
            </a:solidFill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0800000" flipV="1">
            <a:off x="6212359" y="1398968"/>
            <a:ext cx="281438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Потік</a:t>
            </a:r>
            <a:r>
              <a:rPr lang="en-US" dirty="0"/>
              <a:t> ‘other’</a:t>
            </a:r>
            <a:r>
              <a:rPr lang="uk-UA" dirty="0"/>
              <a:t> блокований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7FFE4-F2D1-D048-94D0-495924A3B89C}"/>
              </a:ext>
            </a:extLst>
          </p:cNvPr>
          <p:cNvSpPr txBox="1"/>
          <p:nvPr/>
        </p:nvSpPr>
        <p:spPr>
          <a:xfrm rot="10800000" flipV="1">
            <a:off x="1619672" y="5001856"/>
            <a:ext cx="2664237" cy="2769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1200" dirty="0"/>
              <a:t>Виконання синхронізованого методу</a:t>
            </a:r>
          </a:p>
        </p:txBody>
      </p:sp>
    </p:spTree>
    <p:extLst>
      <p:ext uri="{BB962C8B-B14F-4D97-AF65-F5344CB8AC3E}">
        <p14:creationId xmlns:p14="http://schemas.microsoft.com/office/powerpoint/2010/main" val="1900630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Механізм </a:t>
            </a:r>
            <a:r>
              <a:rPr lang="en-US" dirty="0"/>
              <a:t>Intrinsic lock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432265" y="1578858"/>
            <a:ext cx="4320480" cy="175432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first = new Thread(  new Runnable(){</a:t>
            </a:r>
          </a:p>
          <a:p>
            <a:r>
              <a:rPr lang="en-US" dirty="0"/>
              <a:t>      public void run() {</a:t>
            </a:r>
          </a:p>
          <a:p>
            <a:r>
              <a:rPr lang="en-US" dirty="0"/>
              <a:t>                </a:t>
            </a:r>
            <a:r>
              <a:rPr lang="en-US" dirty="0" err="1"/>
              <a:t>counter.setName</a:t>
            </a:r>
            <a:r>
              <a:rPr lang="en-US" dirty="0"/>
              <a:t>("first thread");</a:t>
            </a:r>
          </a:p>
          <a:p>
            <a:r>
              <a:rPr lang="en-US" dirty="0"/>
              <a:t>                for(</a:t>
            </a:r>
            <a:r>
              <a:rPr lang="en-US" dirty="0" err="1"/>
              <a:t>int</a:t>
            </a:r>
            <a:r>
              <a:rPr lang="en-US" dirty="0"/>
              <a:t> j=0;j&lt;10000000;j++){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counter.incMethod</a:t>
            </a:r>
            <a:r>
              <a:rPr lang="en-US" dirty="0"/>
              <a:t>(1);</a:t>
            </a:r>
          </a:p>
          <a:p>
            <a:r>
              <a:rPr lang="en-US" dirty="0"/>
              <a:t>                </a:t>
            </a:r>
            <a:endParaRPr lang="uk-UA" dirty="0"/>
          </a:p>
        </p:txBody>
      </p:sp>
      <p:sp>
        <p:nvSpPr>
          <p:cNvPr id="5" name="Овал 4"/>
          <p:cNvSpPr/>
          <p:nvPr/>
        </p:nvSpPr>
        <p:spPr>
          <a:xfrm>
            <a:off x="6212359" y="2321340"/>
            <a:ext cx="1401326" cy="13512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 rot="10800000" flipV="1">
            <a:off x="423553" y="5661248"/>
            <a:ext cx="4320480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}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});</a:t>
            </a:r>
            <a:endParaRPr lang="uk-UA" dirty="0"/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4427984" y="4375870"/>
            <a:ext cx="4320480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synchronized void  </a:t>
            </a:r>
            <a:r>
              <a:rPr lang="en-US" dirty="0" err="1"/>
              <a:t>incMethod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k){</a:t>
            </a:r>
          </a:p>
          <a:p>
            <a:r>
              <a:rPr lang="en-US" dirty="0"/>
              <a:t>            c+=k;</a:t>
            </a:r>
          </a:p>
          <a:p>
            <a:r>
              <a:rPr lang="en-US" dirty="0"/>
              <a:t>}</a:t>
            </a:r>
            <a:endParaRPr lang="uk-UA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7236296" y="3699574"/>
            <a:ext cx="1" cy="676297"/>
          </a:xfrm>
          <a:prstGeom prst="straightConnector1">
            <a:avLst/>
          </a:prstGeom>
          <a:ln w="69850">
            <a:solidFill>
              <a:srgbClr val="0070C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</p:cNvCxnSpPr>
          <p:nvPr/>
        </p:nvCxnSpPr>
        <p:spPr>
          <a:xfrm flipH="1">
            <a:off x="7408466" y="1768300"/>
            <a:ext cx="561415" cy="750922"/>
          </a:xfrm>
          <a:prstGeom prst="straightConnector1">
            <a:avLst/>
          </a:prstGeom>
          <a:ln w="69850">
            <a:solidFill>
              <a:srgbClr val="FF0000"/>
            </a:solidFill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B0EBCB-57FF-7C41-94A7-80333EF9FF69}"/>
              </a:ext>
            </a:extLst>
          </p:cNvPr>
          <p:cNvSpPr txBox="1"/>
          <p:nvPr/>
        </p:nvSpPr>
        <p:spPr>
          <a:xfrm rot="10800000" flipV="1">
            <a:off x="5292096" y="3864910"/>
            <a:ext cx="1620926" cy="2769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1200" dirty="0"/>
              <a:t>Звільнення монітора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E9C94E-7927-DC43-BEC1-A38BE3574B5D}"/>
              </a:ext>
            </a:extLst>
          </p:cNvPr>
          <p:cNvSpPr txBox="1"/>
          <p:nvPr/>
        </p:nvSpPr>
        <p:spPr>
          <a:xfrm rot="10800000" flipV="1">
            <a:off x="6212359" y="1398968"/>
            <a:ext cx="281438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Потік</a:t>
            </a:r>
            <a:r>
              <a:rPr lang="en-US" dirty="0"/>
              <a:t> ‘other’</a:t>
            </a:r>
            <a:r>
              <a:rPr lang="uk-UA" dirty="0"/>
              <a:t> блокований</a:t>
            </a:r>
          </a:p>
        </p:txBody>
      </p:sp>
    </p:spTree>
    <p:extLst>
      <p:ext uri="{BB962C8B-B14F-4D97-AF65-F5344CB8AC3E}">
        <p14:creationId xmlns:p14="http://schemas.microsoft.com/office/powerpoint/2010/main" val="1681591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Механізм </a:t>
            </a:r>
            <a:r>
              <a:rPr lang="en-US" dirty="0"/>
              <a:t>Intrinsic lock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432265" y="1578858"/>
            <a:ext cx="4320480" cy="175432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first = new Thread(  new Runnable(){</a:t>
            </a:r>
          </a:p>
          <a:p>
            <a:r>
              <a:rPr lang="en-US" dirty="0"/>
              <a:t>      public void run() {</a:t>
            </a:r>
          </a:p>
          <a:p>
            <a:r>
              <a:rPr lang="en-US" dirty="0"/>
              <a:t>                </a:t>
            </a:r>
            <a:r>
              <a:rPr lang="en-US" dirty="0" err="1"/>
              <a:t>counter.setName</a:t>
            </a:r>
            <a:r>
              <a:rPr lang="en-US" dirty="0"/>
              <a:t>("first thread");</a:t>
            </a:r>
          </a:p>
          <a:p>
            <a:r>
              <a:rPr lang="en-US" dirty="0"/>
              <a:t>                for(</a:t>
            </a:r>
            <a:r>
              <a:rPr lang="en-US" dirty="0" err="1"/>
              <a:t>int</a:t>
            </a:r>
            <a:r>
              <a:rPr lang="en-US" dirty="0"/>
              <a:t> j=0;j&lt;10000000;j++){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counter.incMethod</a:t>
            </a:r>
            <a:r>
              <a:rPr lang="en-US" dirty="0"/>
              <a:t>(1);</a:t>
            </a:r>
          </a:p>
          <a:p>
            <a:r>
              <a:rPr lang="en-US" dirty="0"/>
              <a:t>                </a:t>
            </a:r>
            <a:endParaRPr lang="uk-UA" dirty="0"/>
          </a:p>
        </p:txBody>
      </p:sp>
      <p:sp>
        <p:nvSpPr>
          <p:cNvPr id="5" name="Овал 4"/>
          <p:cNvSpPr/>
          <p:nvPr/>
        </p:nvSpPr>
        <p:spPr>
          <a:xfrm>
            <a:off x="6212359" y="2321340"/>
            <a:ext cx="1401326" cy="135122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 rot="10800000" flipV="1">
            <a:off x="423553" y="5661248"/>
            <a:ext cx="4320480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}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});</a:t>
            </a:r>
            <a:endParaRPr lang="uk-UA" dirty="0"/>
          </a:p>
        </p:txBody>
      </p:sp>
      <p:cxnSp>
        <p:nvCxnSpPr>
          <p:cNvPr id="12" name="Прямая со стрелкой 11"/>
          <p:cNvCxnSpPr>
            <a:cxnSpLocks/>
          </p:cNvCxnSpPr>
          <p:nvPr/>
        </p:nvCxnSpPr>
        <p:spPr>
          <a:xfrm flipH="1">
            <a:off x="7408466" y="1768300"/>
            <a:ext cx="561415" cy="750922"/>
          </a:xfrm>
          <a:prstGeom prst="straightConnector1">
            <a:avLst/>
          </a:prstGeom>
          <a:ln w="69850">
            <a:solidFill>
              <a:srgbClr val="FF0000"/>
            </a:solidFill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0800000" flipV="1">
            <a:off x="4572000" y="4357872"/>
            <a:ext cx="43204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synchronized void  </a:t>
            </a:r>
            <a:r>
              <a:rPr lang="en-US" dirty="0" err="1"/>
              <a:t>incMethod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k){</a:t>
            </a:r>
          </a:p>
          <a:p>
            <a:r>
              <a:rPr lang="en-US" dirty="0"/>
              <a:t>            c+=k;</a:t>
            </a:r>
          </a:p>
          <a:p>
            <a:r>
              <a:rPr lang="en-US" dirty="0"/>
              <a:t>}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05436-2332-134C-B453-C55A36DB9F6F}"/>
              </a:ext>
            </a:extLst>
          </p:cNvPr>
          <p:cNvSpPr txBox="1"/>
          <p:nvPr/>
        </p:nvSpPr>
        <p:spPr>
          <a:xfrm rot="10800000" flipV="1">
            <a:off x="5057306" y="5661248"/>
            <a:ext cx="2664237" cy="4616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1200" dirty="0"/>
              <a:t>Перехід на наступні за викликом методу інструкції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154CE9-6DC4-E947-9EE6-4DB03D567969}"/>
              </a:ext>
            </a:extLst>
          </p:cNvPr>
          <p:cNvSpPr txBox="1"/>
          <p:nvPr/>
        </p:nvSpPr>
        <p:spPr>
          <a:xfrm rot="10800000" flipV="1">
            <a:off x="6212359" y="1398968"/>
            <a:ext cx="281438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Потік</a:t>
            </a:r>
            <a:r>
              <a:rPr lang="en-US" dirty="0"/>
              <a:t> ‘other’</a:t>
            </a:r>
            <a:r>
              <a:rPr lang="uk-UA" dirty="0"/>
              <a:t> блокований</a:t>
            </a:r>
          </a:p>
        </p:txBody>
      </p:sp>
      <p:cxnSp>
        <p:nvCxnSpPr>
          <p:cNvPr id="13" name="Прямая со стрелкой 8">
            <a:extLst>
              <a:ext uri="{FF2B5EF4-FFF2-40B4-BE49-F238E27FC236}">
                <a16:creationId xmlns:a16="http://schemas.microsoft.com/office/drawing/2014/main" id="{B7B080E7-168F-844A-93B1-8E563F9A0702}"/>
              </a:ext>
            </a:extLst>
          </p:cNvPr>
          <p:cNvCxnSpPr>
            <a:cxnSpLocks/>
          </p:cNvCxnSpPr>
          <p:nvPr/>
        </p:nvCxnSpPr>
        <p:spPr>
          <a:xfrm flipV="1">
            <a:off x="3851920" y="5021371"/>
            <a:ext cx="720080" cy="639877"/>
          </a:xfrm>
          <a:prstGeom prst="straightConnector1">
            <a:avLst/>
          </a:prstGeom>
          <a:ln w="69850">
            <a:solidFill>
              <a:srgbClr val="0070C0"/>
            </a:solidFill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0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Механізм </a:t>
            </a:r>
            <a:r>
              <a:rPr lang="en-US" dirty="0"/>
              <a:t>Intrinsic lock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432265" y="1578858"/>
            <a:ext cx="4320480" cy="175432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first = new Thread(  new Runnable(){</a:t>
            </a:r>
          </a:p>
          <a:p>
            <a:r>
              <a:rPr lang="en-US" dirty="0"/>
              <a:t>      public void run() {</a:t>
            </a:r>
          </a:p>
          <a:p>
            <a:r>
              <a:rPr lang="en-US" dirty="0"/>
              <a:t>                </a:t>
            </a:r>
            <a:r>
              <a:rPr lang="en-US" dirty="0" err="1"/>
              <a:t>counter.setName</a:t>
            </a:r>
            <a:r>
              <a:rPr lang="en-US" dirty="0"/>
              <a:t>("first thread");</a:t>
            </a:r>
          </a:p>
          <a:p>
            <a:r>
              <a:rPr lang="en-US" dirty="0"/>
              <a:t>                for(</a:t>
            </a:r>
            <a:r>
              <a:rPr lang="en-US" dirty="0" err="1"/>
              <a:t>int</a:t>
            </a:r>
            <a:r>
              <a:rPr lang="en-US" dirty="0"/>
              <a:t> j=0;j&lt;10000000;j++){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counter.incSyncMethod</a:t>
            </a:r>
            <a:r>
              <a:rPr lang="en-US" dirty="0"/>
              <a:t>(1);</a:t>
            </a:r>
          </a:p>
          <a:p>
            <a:r>
              <a:rPr lang="en-US" dirty="0"/>
              <a:t>                </a:t>
            </a:r>
            <a:endParaRPr lang="uk-UA" dirty="0"/>
          </a:p>
        </p:txBody>
      </p:sp>
      <p:sp>
        <p:nvSpPr>
          <p:cNvPr id="5" name="Овал 4"/>
          <p:cNvSpPr/>
          <p:nvPr/>
        </p:nvSpPr>
        <p:spPr>
          <a:xfrm>
            <a:off x="6212359" y="2321340"/>
            <a:ext cx="1401326" cy="135122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 rot="10800000" flipV="1">
            <a:off x="423553" y="5661248"/>
            <a:ext cx="432048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}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});</a:t>
            </a:r>
            <a:endParaRPr lang="uk-UA" dirty="0"/>
          </a:p>
        </p:txBody>
      </p:sp>
      <p:cxnSp>
        <p:nvCxnSpPr>
          <p:cNvPr id="9" name="Прямая со стрелкой 8"/>
          <p:cNvCxnSpPr>
            <a:cxnSpLocks/>
          </p:cNvCxnSpPr>
          <p:nvPr/>
        </p:nvCxnSpPr>
        <p:spPr>
          <a:xfrm flipH="1">
            <a:off x="7408468" y="1768300"/>
            <a:ext cx="259876" cy="750922"/>
          </a:xfrm>
          <a:prstGeom prst="straightConnector1">
            <a:avLst/>
          </a:prstGeom>
          <a:ln w="69850">
            <a:solidFill>
              <a:srgbClr val="0070C0"/>
            </a:solidFill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A6BBB3-5BDF-E549-A2A0-61C433EFF3E5}"/>
              </a:ext>
            </a:extLst>
          </p:cNvPr>
          <p:cNvSpPr txBox="1"/>
          <p:nvPr/>
        </p:nvSpPr>
        <p:spPr>
          <a:xfrm rot="10800000" flipV="1">
            <a:off x="5940152" y="1398968"/>
            <a:ext cx="3086587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Потік</a:t>
            </a:r>
            <a:r>
              <a:rPr lang="en-US" dirty="0"/>
              <a:t> ‘other’</a:t>
            </a:r>
            <a:r>
              <a:rPr lang="uk-UA" dirty="0"/>
              <a:t> розблокований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5885F-456C-7D4C-884F-20593721F62B}"/>
              </a:ext>
            </a:extLst>
          </p:cNvPr>
          <p:cNvSpPr txBox="1"/>
          <p:nvPr/>
        </p:nvSpPr>
        <p:spPr>
          <a:xfrm rot="10800000" flipV="1">
            <a:off x="4572000" y="4357872"/>
            <a:ext cx="43204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synchronized void  </a:t>
            </a:r>
            <a:r>
              <a:rPr lang="en-US" dirty="0" err="1"/>
              <a:t>incMethod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k){</a:t>
            </a:r>
          </a:p>
          <a:p>
            <a:r>
              <a:rPr lang="en-US" dirty="0"/>
              <a:t>            c+=k;</a:t>
            </a:r>
          </a:p>
          <a:p>
            <a:r>
              <a:rPr lang="en-US" dirty="0"/>
              <a:t>}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10EAD5-413A-5349-AF2A-D8B5C502A78C}"/>
              </a:ext>
            </a:extLst>
          </p:cNvPr>
          <p:cNvSpPr txBox="1"/>
          <p:nvPr/>
        </p:nvSpPr>
        <p:spPr>
          <a:xfrm rot="10800000" flipV="1">
            <a:off x="4874169" y="5997509"/>
            <a:ext cx="2664237" cy="2769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1200" dirty="0"/>
              <a:t>Виконання наступних інструкцій</a:t>
            </a:r>
          </a:p>
        </p:txBody>
      </p:sp>
    </p:spTree>
    <p:extLst>
      <p:ext uri="{BB962C8B-B14F-4D97-AF65-F5344CB8AC3E}">
        <p14:creationId xmlns:p14="http://schemas.microsoft.com/office/powerpoint/2010/main" val="5072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Механізм </a:t>
            </a:r>
            <a:r>
              <a:rPr lang="en-US" dirty="0"/>
              <a:t>Intrinsic lock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432265" y="1578858"/>
            <a:ext cx="4320480" cy="175432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first = new Thread(  new Runnable(){</a:t>
            </a:r>
          </a:p>
          <a:p>
            <a:r>
              <a:rPr lang="en-US" dirty="0"/>
              <a:t>      public void run() {</a:t>
            </a:r>
          </a:p>
          <a:p>
            <a:r>
              <a:rPr lang="en-US" dirty="0"/>
              <a:t>                </a:t>
            </a:r>
            <a:r>
              <a:rPr lang="en-US" dirty="0" err="1"/>
              <a:t>counter.setName</a:t>
            </a:r>
            <a:r>
              <a:rPr lang="en-US" dirty="0"/>
              <a:t>("first thread");</a:t>
            </a:r>
          </a:p>
          <a:p>
            <a:r>
              <a:rPr lang="en-US" dirty="0"/>
              <a:t>                for(</a:t>
            </a:r>
            <a:r>
              <a:rPr lang="en-US" dirty="0" err="1"/>
              <a:t>int</a:t>
            </a:r>
            <a:r>
              <a:rPr lang="en-US" dirty="0"/>
              <a:t> j=0;j&lt;10000000;j++){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counter.incSyncMethod</a:t>
            </a:r>
            <a:r>
              <a:rPr lang="en-US" dirty="0"/>
              <a:t>(1);</a:t>
            </a:r>
          </a:p>
          <a:p>
            <a:r>
              <a:rPr lang="en-US" dirty="0"/>
              <a:t>                </a:t>
            </a:r>
            <a:endParaRPr lang="uk-UA" dirty="0"/>
          </a:p>
        </p:txBody>
      </p:sp>
      <p:sp>
        <p:nvSpPr>
          <p:cNvPr id="5" name="Овал 4"/>
          <p:cNvSpPr/>
          <p:nvPr/>
        </p:nvSpPr>
        <p:spPr>
          <a:xfrm>
            <a:off x="6212359" y="2321340"/>
            <a:ext cx="1401326" cy="13512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 rot="10800000" flipV="1">
            <a:off x="423553" y="5661248"/>
            <a:ext cx="4320480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}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});</a:t>
            </a:r>
            <a:endParaRPr lang="uk-UA" dirty="0"/>
          </a:p>
        </p:txBody>
      </p:sp>
      <p:cxnSp>
        <p:nvCxnSpPr>
          <p:cNvPr id="9" name="Прямая со стрелкой 8"/>
          <p:cNvCxnSpPr>
            <a:cxnSpLocks/>
          </p:cNvCxnSpPr>
          <p:nvPr/>
        </p:nvCxnSpPr>
        <p:spPr>
          <a:xfrm flipH="1">
            <a:off x="7236296" y="1906800"/>
            <a:ext cx="432048" cy="549221"/>
          </a:xfrm>
          <a:prstGeom prst="straightConnector1">
            <a:avLst/>
          </a:prstGeom>
          <a:ln w="698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9706FD-B6FF-4C45-AF71-C1257B7FB03B}"/>
              </a:ext>
            </a:extLst>
          </p:cNvPr>
          <p:cNvSpPr txBox="1"/>
          <p:nvPr/>
        </p:nvSpPr>
        <p:spPr>
          <a:xfrm rot="10800000" flipV="1">
            <a:off x="5240280" y="1822324"/>
            <a:ext cx="1944157" cy="4616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Захоплення монітора об’єкта іншим потоком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50AA1-9B95-C741-A28F-4E229F459CB8}"/>
              </a:ext>
            </a:extLst>
          </p:cNvPr>
          <p:cNvSpPr txBox="1"/>
          <p:nvPr/>
        </p:nvSpPr>
        <p:spPr>
          <a:xfrm rot="10800000" flipV="1">
            <a:off x="4788083" y="5984413"/>
            <a:ext cx="2664237" cy="2769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1200" dirty="0"/>
              <a:t>Виконання наступних інструкцій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176DD-5168-0F4A-B5B7-95B9DE5E25F7}"/>
              </a:ext>
            </a:extLst>
          </p:cNvPr>
          <p:cNvSpPr txBox="1"/>
          <p:nvPr/>
        </p:nvSpPr>
        <p:spPr>
          <a:xfrm rot="10800000" flipV="1">
            <a:off x="4572000" y="4357872"/>
            <a:ext cx="43204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synchronized void  </a:t>
            </a:r>
            <a:r>
              <a:rPr lang="en-US" dirty="0" err="1"/>
              <a:t>incMethod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k){</a:t>
            </a:r>
          </a:p>
          <a:p>
            <a:r>
              <a:rPr lang="en-US" dirty="0"/>
              <a:t>            c+=k;</a:t>
            </a:r>
          </a:p>
          <a:p>
            <a:r>
              <a:rPr lang="en-US" dirty="0"/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7558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uk-UA" sz="3000" dirty="0"/>
              <a:t>Синхронізований блок (</a:t>
            </a:r>
            <a:r>
              <a:rPr lang="en-US" sz="3000" dirty="0"/>
              <a:t>Synchronized Statement)</a:t>
            </a:r>
            <a:endParaRPr lang="uk-UA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0092" y="1988840"/>
            <a:ext cx="4706004" cy="3214341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Counter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private Object sync = new Object();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c=0;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q=0;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public  void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incBlockSync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k){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synchronized(sync)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c+=k;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uk-UA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q+=k;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uk-UA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30092" y="980728"/>
            <a:ext cx="7859861" cy="928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uk-UA" dirty="0"/>
              <a:t>Явне використання об</a:t>
            </a:r>
            <a:r>
              <a:rPr lang="en-US" dirty="0"/>
              <a:t>’</a:t>
            </a:r>
            <a:r>
              <a:rPr lang="uk-UA" dirty="0" err="1"/>
              <a:t>єкта</a:t>
            </a:r>
            <a:r>
              <a:rPr lang="uk-UA" dirty="0"/>
              <a:t>, який блокується на час виконання дій блоку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499992" y="4437112"/>
            <a:ext cx="4392488" cy="220623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synchronized(this)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nameList.add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uk-UA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92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Переривання потоку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dirty="0"/>
              <a:t>Переривання означає термінове зупинення виконання дій потоку</a:t>
            </a:r>
          </a:p>
          <a:p>
            <a:r>
              <a:rPr lang="uk-UA" dirty="0"/>
              <a:t>Немає можливості примусово зупинити роботу потоку (метод </a:t>
            </a:r>
            <a:r>
              <a:rPr lang="en-US" dirty="0"/>
              <a:t>stop() </a:t>
            </a:r>
            <a:r>
              <a:rPr lang="uk-UA" dirty="0"/>
              <a:t>заборонений для використання!). Замість цього використовується метод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interrupt()</a:t>
            </a:r>
            <a:r>
              <a:rPr lang="uk-UA" dirty="0"/>
              <a:t>, який запитує про можливість припинення роботи даного потоку. Виклик методу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interrupt()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/>
              <a:t>змінює </a:t>
            </a:r>
            <a:r>
              <a:rPr lang="en-US" dirty="0"/>
              <a:t>interrupted status </a:t>
            </a:r>
            <a:r>
              <a:rPr lang="uk-UA" dirty="0"/>
              <a:t>потоку на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dirty="0"/>
              <a:t>. Якщо змінювання статусу переривання відбувається для методу, що викидає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uk-UA" dirty="0"/>
              <a:t> (наприклад,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sleep()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uk-UA" dirty="0"/>
              <a:t>)</a:t>
            </a:r>
            <a:r>
              <a:rPr lang="en-US" dirty="0"/>
              <a:t>, </a:t>
            </a:r>
            <a:r>
              <a:rPr lang="uk-UA" dirty="0"/>
              <a:t>то управління передається обробнику винятку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/>
              <a:t>.</a:t>
            </a:r>
          </a:p>
          <a:p>
            <a:r>
              <a:rPr lang="uk-UA" dirty="0"/>
              <a:t>Програмісту надається можливість вирішити, як потік має реагувати на зміну значення </a:t>
            </a:r>
            <a:r>
              <a:rPr lang="en-US" dirty="0"/>
              <a:t>interrupted status</a:t>
            </a:r>
            <a:r>
              <a:rPr lang="uk-UA" dirty="0"/>
              <a:t>. Виклик статичного методу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interrupted() </a:t>
            </a:r>
            <a:r>
              <a:rPr lang="uk-UA" dirty="0"/>
              <a:t>перевіряє чи змінений </a:t>
            </a:r>
            <a:r>
              <a:rPr lang="en-US" dirty="0"/>
              <a:t>interrupted status</a:t>
            </a:r>
            <a:r>
              <a:rPr lang="uk-UA" dirty="0"/>
              <a:t> потоку і водночас встановлює це значення в початкове, тобто </a:t>
            </a:r>
            <a:r>
              <a:rPr lang="en-US" dirty="0"/>
              <a:t>false. </a:t>
            </a:r>
            <a:r>
              <a:rPr lang="uk-UA" dirty="0"/>
              <a:t>Виклик методу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isInterrupted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uk-UA" dirty="0"/>
              <a:t>перевіряє, але не змінює значення </a:t>
            </a:r>
            <a:r>
              <a:rPr lang="en-US" dirty="0"/>
              <a:t>interrupted status</a:t>
            </a:r>
            <a:r>
              <a:rPr lang="uk-UA" dirty="0"/>
              <a:t>. 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5751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uk-UA" sz="3200" dirty="0"/>
              <a:t>Приклад</a:t>
            </a:r>
            <a:r>
              <a:rPr lang="en-US" sz="3200" dirty="0"/>
              <a:t> </a:t>
            </a:r>
            <a:r>
              <a:rPr lang="uk-UA" sz="3200" dirty="0"/>
              <a:t> «Банк»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52E83-B6F0-584B-8AD3-20BC5E035995}"/>
              </a:ext>
            </a:extLst>
          </p:cNvPr>
          <p:cNvSpPr txBox="1"/>
          <p:nvPr/>
        </p:nvSpPr>
        <p:spPr>
          <a:xfrm>
            <a:off x="539552" y="843969"/>
            <a:ext cx="8064896" cy="5816977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Bank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int NTEST = 10000;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int[] accounts;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ntransacts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Bank(int n,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accounts = new int[n];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accounts.length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accounts[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ntransacts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transfer(int from, int to, int amount)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accounts[from] -= amount;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accounts[to] += amount;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ntransacts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ntransacts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 NTEST == 0)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test();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test()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sum =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accounts.length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+= accounts[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("Transactions:"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ntransacts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" Sum: " + sum);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89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uk-UA" sz="3200" dirty="0"/>
              <a:t>Приклад</a:t>
            </a:r>
            <a:r>
              <a:rPr lang="en-US" sz="3200" dirty="0"/>
              <a:t> </a:t>
            </a:r>
            <a:r>
              <a:rPr lang="uk-UA" sz="3200" dirty="0"/>
              <a:t> «Банк»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52E83-B6F0-584B-8AD3-20BC5E035995}"/>
              </a:ext>
            </a:extLst>
          </p:cNvPr>
          <p:cNvSpPr txBox="1"/>
          <p:nvPr/>
        </p:nvSpPr>
        <p:spPr>
          <a:xfrm>
            <a:off x="478461" y="710011"/>
            <a:ext cx="6768752" cy="4154984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Thread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Bank bank;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fromAccount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maxAmount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int REPS = 1000;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uk-U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(Bank b, int from, int max)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bank = b;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fromAccount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from;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maxAmount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max;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run() {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(true)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REPS;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toAccount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(int)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int amount = (int)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maxAmount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/ REPS);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bank.transfer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fromAccount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toAccount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6AA26-DBEA-0C41-8234-669A63580CF4}"/>
              </a:ext>
            </a:extLst>
          </p:cNvPr>
          <p:cNvSpPr txBox="1"/>
          <p:nvPr/>
        </p:nvSpPr>
        <p:spPr>
          <a:xfrm>
            <a:off x="1904348" y="4224857"/>
            <a:ext cx="6912768" cy="2492990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int NACCOUNTS = 10;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int INITIAL_BALANCE = 10000;</a:t>
            </a:r>
            <a:endParaRPr lang="uk-U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uk-U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Bank b = new Bank(NACCOUNTS, INITIAL_BALANCE);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NACCOUNTS;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INITIAL_BALANCE);</a:t>
            </a:r>
          </a:p>
          <a:p>
            <a:r>
              <a:rPr lang="uk-U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t.setPriority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Thread.NORM_PRIORITY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 2);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63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Безпечний (</a:t>
            </a:r>
            <a:r>
              <a:rPr lang="en-US" dirty="0"/>
              <a:t>immutable</a:t>
            </a:r>
            <a:r>
              <a:rPr lang="uk-UA" dirty="0"/>
              <a:t>) 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, стан якого не може бути змінений після того як він створений конструктором класу, є </a:t>
            </a:r>
            <a:r>
              <a:rPr lang="uk-UA" b="1" dirty="0"/>
              <a:t>безпечним </a:t>
            </a:r>
            <a:r>
              <a:rPr lang="uk-UA" dirty="0"/>
              <a:t>для спільного використання потоками. </a:t>
            </a:r>
          </a:p>
          <a:p>
            <a:pPr algn="just"/>
            <a:r>
              <a:rPr lang="uk-UA" dirty="0"/>
              <a:t>Такий об’єкт або не має  полів, або має тільки поля, значення яких не змінюється. Якщо поля примітивних типів, то їх  незмінність гарантується модифікатором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uk-UA" dirty="0"/>
              <a:t>. Якщо  поля містять посилання на об’єкти, то безпечний об’єкт повинен </a:t>
            </a:r>
            <a:r>
              <a:rPr lang="uk-UA" u="sng" dirty="0"/>
              <a:t>не</a:t>
            </a:r>
            <a:r>
              <a:rPr lang="uk-UA" dirty="0"/>
              <a:t> використовувати методи, які можуть змінити значення поля, та не передавати такі поля в інші об’єкти.</a:t>
            </a:r>
          </a:p>
        </p:txBody>
      </p:sp>
    </p:spTree>
    <p:extLst>
      <p:ext uri="{BB962C8B-B14F-4D97-AF65-F5344CB8AC3E}">
        <p14:creationId xmlns:p14="http://schemas.microsoft.com/office/powerpoint/2010/main" val="47259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6025-DF4D-1E44-8534-352346F6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Представлення асинхронного та синхронізованого виконання </a:t>
            </a:r>
            <a:r>
              <a:rPr lang="en-US" sz="3200" dirty="0"/>
              <a:t>transfer()</a:t>
            </a:r>
            <a:r>
              <a:rPr lang="uk-UA" sz="3200" dirty="0"/>
              <a:t> методу мережею Петрі</a:t>
            </a:r>
            <a:endParaRPr lang="en-U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7E73-9C3C-1044-BB9C-CC2CFDF7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77751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Блоковані об</a:t>
            </a:r>
            <a:r>
              <a:rPr lang="en-US" dirty="0"/>
              <a:t>’</a:t>
            </a:r>
            <a:r>
              <a:rPr lang="uk-UA" dirty="0" err="1"/>
              <a:t>єкти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, для якого викликаний синхронізований метод, на весь час роботи методу блокується.</a:t>
            </a:r>
            <a:endParaRPr lang="en-US" dirty="0"/>
          </a:p>
          <a:p>
            <a:pPr algn="just"/>
            <a:r>
              <a:rPr lang="uk-UA" dirty="0"/>
              <a:t>Інші потоки не мають доступу до блокованого об</a:t>
            </a:r>
            <a:r>
              <a:rPr lang="en-US" dirty="0"/>
              <a:t>’</a:t>
            </a:r>
            <a:r>
              <a:rPr lang="uk-UA" dirty="0" err="1"/>
              <a:t>єкта</a:t>
            </a:r>
            <a:r>
              <a:rPr lang="uk-UA" dirty="0"/>
              <a:t>.</a:t>
            </a:r>
          </a:p>
          <a:p>
            <a:pPr algn="just"/>
            <a:r>
              <a:rPr lang="uk-UA" dirty="0"/>
              <a:t>Потік, який намагається викликати синхронізований метод, перевіряє наявність блокування у об</a:t>
            </a:r>
            <a:r>
              <a:rPr lang="en-US" dirty="0"/>
              <a:t>’</a:t>
            </a:r>
            <a:r>
              <a:rPr lang="uk-UA" dirty="0" err="1"/>
              <a:t>єкта</a:t>
            </a:r>
            <a:r>
              <a:rPr lang="uk-UA" dirty="0"/>
              <a:t>. Якщо об’єкт блокований, то потік очікує розблокування об’єкта і на весь час очікування переходить у стан </a:t>
            </a:r>
            <a:r>
              <a:rPr lang="en-US" dirty="0"/>
              <a:t>Blocked</a:t>
            </a:r>
            <a:r>
              <a:rPr lang="uk-UA" dirty="0"/>
              <a:t>.</a:t>
            </a:r>
          </a:p>
          <a:p>
            <a:pPr algn="just"/>
            <a:r>
              <a:rPr lang="uk-UA" dirty="0"/>
              <a:t>Планувальник роботи потоків, як тільки надходить сигнал про зміну стану об’єкта, активізує потоки, що очікують його розблокування. Тільки один з потоків зможе захопити об’єкт, який звільнився від блокування.</a:t>
            </a:r>
          </a:p>
        </p:txBody>
      </p:sp>
    </p:spTree>
    <p:extLst>
      <p:ext uri="{BB962C8B-B14F-4D97-AF65-F5344CB8AC3E}">
        <p14:creationId xmlns:p14="http://schemas.microsoft.com/office/powerpoint/2010/main" val="3520765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6863-CC4F-D441-9901-59354313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/>
              <a:t>Виклик послідовності синхронізованих методів для спільного об’єкта не є безпечним</a:t>
            </a:r>
            <a:endParaRPr lang="en-U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B568-D9DF-284D-A2E0-235B5EE94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5386610"/>
          </a:xfrm>
        </p:spPr>
        <p:txBody>
          <a:bodyPr>
            <a:noAutofit/>
          </a:bodyPr>
          <a:lstStyle/>
          <a:p>
            <a:pPr algn="just"/>
            <a:r>
              <a:rPr lang="uk-UA" sz="1800" dirty="0"/>
              <a:t>Навіть якщо усі методи класу синхронізовані, це не гарантує безпечну роботу з ним. Між викликами синхронізованих методів може відбуватись робота з даними об’єкта інших потоків і результат може виявитись не таким, яким передбачав його програміст.</a:t>
            </a:r>
          </a:p>
          <a:p>
            <a:pPr algn="just"/>
            <a:r>
              <a:rPr lang="uk-UA" sz="1800" dirty="0"/>
              <a:t>Наприклад,</a:t>
            </a:r>
            <a:r>
              <a:rPr lang="en-US" sz="1800" dirty="0"/>
              <a:t> </a:t>
            </a:r>
            <a:r>
              <a:rPr lang="uk-UA" sz="1800" dirty="0"/>
              <a:t>якщо потоки А і В виконують послідовно виклик синхронізованих методів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group.delElement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/>
              <a:t> </a:t>
            </a:r>
            <a:r>
              <a:rPr lang="uk-UA" sz="1800" dirty="0"/>
              <a:t>та</a:t>
            </a:r>
            <a:r>
              <a:rPr lang="en-US" sz="1800" dirty="0"/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group.getList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800" dirty="0"/>
              <a:t>для спільного об’єкта </a:t>
            </a:r>
            <a:r>
              <a:rPr lang="en-US" sz="1800" dirty="0"/>
              <a:t>group,</a:t>
            </a:r>
            <a:r>
              <a:rPr lang="uk-UA" sz="1800" dirty="0"/>
              <a:t> то фактична послідовність дій в програмі </a:t>
            </a:r>
            <a:r>
              <a:rPr lang="uk-UA" sz="1800" u="sng" dirty="0"/>
              <a:t>може</a:t>
            </a:r>
            <a:r>
              <a:rPr lang="uk-UA" sz="1800" dirty="0"/>
              <a:t> бути такою: </a:t>
            </a:r>
          </a:p>
          <a:p>
            <a:pPr marL="0" indent="0" algn="just">
              <a:buNone/>
            </a:pPr>
            <a:r>
              <a:rPr lang="uk-UA" sz="1800" dirty="0"/>
              <a:t>	потік А виконує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group.delElement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sz="1800" dirty="0"/>
              <a:t>,</a:t>
            </a:r>
          </a:p>
          <a:p>
            <a:pPr marL="0" indent="0" algn="just">
              <a:buNone/>
            </a:pPr>
            <a:r>
              <a:rPr lang="uk-UA" sz="1800" dirty="0"/>
              <a:t>	потік В виконує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group.delElement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sz="1800" dirty="0"/>
              <a:t>,</a:t>
            </a:r>
          </a:p>
          <a:p>
            <a:pPr marL="0" indent="0" algn="just">
              <a:buNone/>
            </a:pPr>
            <a:r>
              <a:rPr lang="uk-UA" sz="1800" dirty="0"/>
              <a:t>	потік А виконує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group.getList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sz="1800" dirty="0"/>
              <a:t>,</a:t>
            </a:r>
          </a:p>
          <a:p>
            <a:pPr marL="0" indent="0" algn="just">
              <a:buNone/>
            </a:pPr>
            <a:r>
              <a:rPr lang="uk-UA" sz="1800" dirty="0"/>
              <a:t>	потік В виконує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group.getList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sz="1800" dirty="0"/>
              <a:t>.</a:t>
            </a:r>
          </a:p>
          <a:p>
            <a:pPr marL="0" indent="0" algn="just">
              <a:buNone/>
            </a:pPr>
            <a:r>
              <a:rPr lang="uk-UA" sz="1800" dirty="0"/>
              <a:t>      Очевидно, що в такому випадку результат виконання буде містити помилку.</a:t>
            </a:r>
            <a:r>
              <a:rPr lang="en-US" sz="1800" dirty="0"/>
              <a:t> </a:t>
            </a:r>
            <a:r>
              <a:rPr lang="uk-UA" sz="1800" dirty="0"/>
              <a:t>Зверніть увагу, що така послідовність </a:t>
            </a:r>
            <a:r>
              <a:rPr lang="uk-UA" sz="1800" u="sng" dirty="0"/>
              <a:t>може</a:t>
            </a:r>
            <a:r>
              <a:rPr lang="uk-UA" sz="1800" dirty="0"/>
              <a:t> відбутись або не відбутись, оскільки має місце </a:t>
            </a:r>
            <a:r>
              <a:rPr lang="uk-UA" sz="1800" dirty="0" err="1"/>
              <a:t>стохастичність</a:t>
            </a:r>
            <a:r>
              <a:rPr lang="uk-UA" sz="1800" dirty="0"/>
              <a:t> захоплення обчислювального ресурсу потоками. Програміст може помітити неправильний результат роботи програми тільки в результаті ретельного тестування. Тому потрібно бути надзвичайно уважним при написанні паралельних програм.</a:t>
            </a:r>
          </a:p>
        </p:txBody>
      </p:sp>
    </p:spTree>
    <p:extLst>
      <p:ext uri="{BB962C8B-B14F-4D97-AF65-F5344CB8AC3E}">
        <p14:creationId xmlns:p14="http://schemas.microsoft.com/office/powerpoint/2010/main" val="664178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Синхронізація сповільнює виконання програми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/>
              <a:t>Не зловживайте синхронізацією, оскільки вона сповільнює виконання програми. Синхронізуйте по можливості виконання методів, які виконують зчитування спільних даних та їх оновлення. Намагайтесь зробити ці методи якомога більш «короткими» і такими, що включають тільки дії, що потребують синхронізації.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9068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648" y="310632"/>
            <a:ext cx="8229600" cy="1143000"/>
          </a:xfrm>
        </p:spPr>
        <p:txBody>
          <a:bodyPr>
            <a:noAutofit/>
          </a:bodyPr>
          <a:lstStyle/>
          <a:p>
            <a:r>
              <a:rPr lang="uk-UA" sz="3600" dirty="0"/>
              <a:t>Методи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uk-UA" sz="3600" dirty="0"/>
              <a:t> та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  <a:r>
              <a:rPr lang="uk-UA" sz="3600" dirty="0"/>
              <a:t>класу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sz="3600" dirty="0">
                <a:latin typeface="Courier" pitchFamily="2" charset="0"/>
              </a:rPr>
              <a:t> </a:t>
            </a:r>
            <a:r>
              <a:rPr lang="uk-UA" sz="3600" dirty="0"/>
              <a:t>для очікування за умовою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5456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uk-UA" dirty="0"/>
              <a:t>Метод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 </a:t>
            </a:r>
            <a:r>
              <a:rPr lang="uk-UA" dirty="0"/>
              <a:t>використовують, коли потрібно призупинити виконання дій потоку до виконання певної умови. Про необхідність перевірки умови повідомляє метод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  <a:r>
              <a:rPr lang="uk-UA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Виклик методу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/>
              <a:t>означає, що потік переходить у стан </a:t>
            </a:r>
            <a:r>
              <a:rPr lang="en-US" dirty="0"/>
              <a:t>WAITING</a:t>
            </a:r>
            <a:r>
              <a:rPr lang="uk-UA" dirty="0"/>
              <a:t>, а</a:t>
            </a:r>
            <a:r>
              <a:rPr lang="en-US" dirty="0"/>
              <a:t> </a:t>
            </a:r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, для якого цей метод був викликаний, звільняється.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Потік потрапляє у список очікування </a:t>
            </a:r>
            <a:r>
              <a:rPr lang="en-US" dirty="0"/>
              <a:t>(wait list)</a:t>
            </a:r>
            <a:r>
              <a:rPr lang="uk-UA" dirty="0"/>
              <a:t> даного об</a:t>
            </a:r>
            <a:r>
              <a:rPr lang="en-US" dirty="0"/>
              <a:t>’</a:t>
            </a:r>
            <a:r>
              <a:rPr lang="uk-UA" dirty="0" err="1"/>
              <a:t>єкта</a:t>
            </a:r>
            <a:r>
              <a:rPr lang="uk-UA" dirty="0"/>
              <a:t> і планувальник потоків ігнорує його, доки він не буде виведеній зі стану очікування.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Виведення зі стану очікування відбувається методом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/>
              <a:t>або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  <a:r>
              <a:rPr lang="uk-UA" dirty="0"/>
              <a:t>. Перший видаляє усі потоки зі списку очікувань, другий – тільки даний потік.</a:t>
            </a:r>
          </a:p>
          <a:p>
            <a:pPr marL="0" indent="0" algn="just">
              <a:buNone/>
            </a:pPr>
            <a:r>
              <a:rPr lang="uk-UA" dirty="0"/>
              <a:t>Виклик методу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/>
              <a:t>або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/>
              <a:t>обов’язково відбувається за умови блокування об’єкта</a:t>
            </a:r>
          </a:p>
          <a:p>
            <a:pPr marL="0" indent="0" algn="just">
              <a:buNone/>
            </a:pPr>
            <a:r>
              <a:rPr lang="uk-UA" dirty="0"/>
              <a:t>Виконання методів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 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/>
              <a:t>та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>
                <a:cs typeface="Arial" panose="020B0604020202020204" pitchFamily="34" charset="0"/>
              </a:rPr>
              <a:t>обов’язково має бути синхронізованим, тому виконуються тільки для блокованого об’єкта.</a:t>
            </a:r>
          </a:p>
        </p:txBody>
      </p:sp>
    </p:spTree>
    <p:extLst>
      <p:ext uri="{BB962C8B-B14F-4D97-AF65-F5344CB8AC3E}">
        <p14:creationId xmlns:p14="http://schemas.microsoft.com/office/powerpoint/2010/main" val="2921968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906" y="1725959"/>
            <a:ext cx="8640960" cy="4857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transfer(int from, int to, int amount)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(accounts[from] &lt; amount)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wait();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accounts[from] —= amount;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accounts[to] += amount;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ntransacts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00050" lvl="1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ntransacts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 NTEST == 0) </a:t>
            </a:r>
          </a:p>
          <a:p>
            <a:pPr marL="8001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83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Механізм синхронізації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83162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Для виклику синхронізованого методу об’єкт, для якого він викликаний, має бути незаблокованим. Об’єкт блокується після виклику синхронізованого методу. При завершенні роботи методу, 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 розблоковується.</a:t>
            </a:r>
          </a:p>
          <a:p>
            <a:r>
              <a:rPr lang="uk-UA" dirty="0"/>
              <a:t>Коли потік виконує метод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dirty="0"/>
              <a:t>, він знімає блокування з об</a:t>
            </a:r>
            <a:r>
              <a:rPr lang="en-US" dirty="0"/>
              <a:t>’</a:t>
            </a:r>
            <a:r>
              <a:rPr lang="uk-UA" dirty="0" err="1"/>
              <a:t>єкта</a:t>
            </a:r>
            <a:r>
              <a:rPr lang="uk-UA" dirty="0"/>
              <a:t> та реєструє його в списку очікування об</a:t>
            </a:r>
            <a:r>
              <a:rPr lang="en-US" dirty="0"/>
              <a:t>’</a:t>
            </a:r>
            <a:r>
              <a:rPr lang="uk-UA" dirty="0" err="1"/>
              <a:t>єкта</a:t>
            </a:r>
            <a:r>
              <a:rPr lang="uk-UA" dirty="0"/>
              <a:t>.</a:t>
            </a:r>
          </a:p>
          <a:p>
            <a:r>
              <a:rPr lang="uk-UA" dirty="0"/>
              <a:t>Для видалення потоку зі списку очікування інший потік повинен викликати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/>
              <a:t>для цього ж об’єкта. Якщо об’єкт незаблокований, то сигнал надійде потоку, що очікував звільнення цього об’єкта. Управління буде передано в наступну після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dirty="0"/>
              <a:t> </a:t>
            </a:r>
            <a:r>
              <a:rPr lang="uk-UA" dirty="0"/>
              <a:t>інструкцію.</a:t>
            </a:r>
          </a:p>
        </p:txBody>
      </p:sp>
    </p:spTree>
    <p:extLst>
      <p:ext uri="{BB962C8B-B14F-4D97-AF65-F5344CB8AC3E}">
        <p14:creationId xmlns:p14="http://schemas.microsoft.com/office/powerpoint/2010/main" val="176158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Методи класу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lang.Thread</a:t>
            </a:r>
            <a:endParaRPr lang="uk-U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400600"/>
          </a:xfrm>
        </p:spPr>
        <p:txBody>
          <a:bodyPr>
            <a:noAutofit/>
          </a:bodyPr>
          <a:lstStyle/>
          <a:p>
            <a:r>
              <a:rPr lang="uk-UA" sz="2100" dirty="0"/>
              <a:t>Метод  </a:t>
            </a:r>
            <a:r>
              <a:rPr lang="uk-UA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</a:t>
            </a:r>
            <a:r>
              <a:rPr lang="uk-UA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sz="2100" dirty="0"/>
              <a:t> надсилає запит на переривання потоку. </a:t>
            </a:r>
            <a:r>
              <a:rPr lang="en-US" sz="2100" dirty="0"/>
              <a:t>C</a:t>
            </a:r>
            <a:r>
              <a:rPr lang="uk-UA" sz="2100" dirty="0" err="1"/>
              <a:t>татус</a:t>
            </a:r>
            <a:r>
              <a:rPr lang="uk-UA" sz="2100" dirty="0"/>
              <a:t> переривання змінюється при виклику цього методу на </a:t>
            </a:r>
            <a:r>
              <a:rPr lang="uk-UA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sz="2100" dirty="0"/>
              <a:t>. Якщо потік</a:t>
            </a:r>
            <a:r>
              <a:rPr lang="en-US" sz="2100" dirty="0"/>
              <a:t> </a:t>
            </a:r>
            <a:r>
              <a:rPr lang="uk-UA" sz="2100" dirty="0"/>
              <a:t>в момент запиту на переривання призупинений методом </a:t>
            </a:r>
            <a:r>
              <a:rPr lang="uk-UA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uk-UA" sz="2100" dirty="0"/>
              <a:t> чи </a:t>
            </a:r>
            <a:r>
              <a:rPr lang="uk-UA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uk-UA" sz="2100" dirty="0"/>
              <a:t>, то генерується виняток </a:t>
            </a:r>
            <a:r>
              <a:rPr lang="uk-UA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uk-UA" sz="2100" dirty="0"/>
              <a:t>. Виняток очищає значення статусу переривання, тобто встановлює його у значення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uk-UA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uk-UA" sz="2100" dirty="0"/>
          </a:p>
          <a:p>
            <a:r>
              <a:rPr lang="uk-UA" sz="2100" dirty="0"/>
              <a:t>Метод  </a:t>
            </a:r>
            <a:r>
              <a:rPr lang="uk-UA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uk-UA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</a:t>
            </a:r>
            <a:r>
              <a:rPr lang="uk-UA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sz="2100" dirty="0"/>
              <a:t> перевіряє, чи перерваний поточний потік (тобто потік, який виконує цю команду). Зверніть увагу, що виклик цього методу змінює значення статусу переривання поточного потоку на значення </a:t>
            </a:r>
            <a:r>
              <a:rPr lang="uk-UA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uk-UA" sz="2100" dirty="0"/>
              <a:t>.</a:t>
            </a:r>
          </a:p>
          <a:p>
            <a:r>
              <a:rPr lang="uk-UA" sz="2100" dirty="0"/>
              <a:t>Метод </a:t>
            </a:r>
            <a:r>
              <a:rPr lang="uk-UA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uk-UA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nterrupted</a:t>
            </a:r>
            <a:r>
              <a:rPr lang="uk-UA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sz="2100" dirty="0"/>
              <a:t> повертає значення статусу переривання. </a:t>
            </a:r>
            <a:r>
              <a:rPr lang="ru-RU" sz="2100" dirty="0"/>
              <a:t>Ц</a:t>
            </a:r>
            <a:r>
              <a:rPr lang="uk-UA" sz="2100" dirty="0"/>
              <a:t>ей виклик не змінює статус переривання потоку.</a:t>
            </a:r>
            <a:endParaRPr lang="en-US" sz="2100" dirty="0"/>
          </a:p>
          <a:p>
            <a:r>
              <a:rPr lang="uk-UA" sz="2100" dirty="0"/>
              <a:t>Метод </a:t>
            </a:r>
            <a:r>
              <a:rPr lang="uk-UA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uk-UA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Alive</a:t>
            </a:r>
            <a:r>
              <a:rPr lang="uk-UA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sz="2100" dirty="0"/>
              <a:t> повертає значення </a:t>
            </a:r>
            <a:r>
              <a:rPr lang="uk-UA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sz="2100" dirty="0">
                <a:latin typeface="Arial" pitchFamily="34" charset="0"/>
                <a:cs typeface="Arial" pitchFamily="34" charset="0"/>
              </a:rPr>
              <a:t>, </a:t>
            </a:r>
            <a:r>
              <a:rPr lang="uk-UA" sz="2100" dirty="0">
                <a:cs typeface="Arial" pitchFamily="34" charset="0"/>
              </a:rPr>
              <a:t>якщо потік активний.</a:t>
            </a:r>
            <a:r>
              <a:rPr lang="en-US" sz="2100" dirty="0">
                <a:cs typeface="Arial" pitchFamily="34" charset="0"/>
              </a:rPr>
              <a:t> </a:t>
            </a:r>
            <a:r>
              <a:rPr lang="uk-UA" sz="2100" dirty="0">
                <a:cs typeface="Arial" pitchFamily="34" charset="0"/>
              </a:rPr>
              <a:t>Цей метод стане </a:t>
            </a:r>
            <a:r>
              <a:rPr lang="uk-UA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100" dirty="0">
                <a:cs typeface="Times New Roman" panose="02020603050405020304" pitchFamily="18" charset="0"/>
              </a:rPr>
              <a:t>тільки при завершенні роботи потоку</a:t>
            </a:r>
            <a:r>
              <a:rPr lang="en-US" sz="21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4534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Будьте уважні!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Неправильне управління </a:t>
            </a:r>
            <a:r>
              <a:rPr lang="en-US" dirty="0">
                <a:latin typeface="Courier" pitchFamily="2" charset="0"/>
              </a:rPr>
              <a:t>wait() </a:t>
            </a:r>
            <a:r>
              <a:rPr lang="uk-UA" dirty="0"/>
              <a:t> та </a:t>
            </a:r>
            <a:r>
              <a:rPr lang="en-US" dirty="0">
                <a:latin typeface="Courier" pitchFamily="2" charset="0"/>
              </a:rPr>
              <a:t>notify()</a:t>
            </a:r>
            <a:r>
              <a:rPr lang="uk-UA" dirty="0"/>
              <a:t>в програмі </a:t>
            </a:r>
            <a:r>
              <a:rPr lang="uk-UA" dirty="0">
                <a:cs typeface="Times New Roman" panose="02020603050405020304" pitchFamily="18" charset="0"/>
              </a:rPr>
              <a:t>може призводити до нескінченного очікування.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8352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Взаємні блокування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1030" y="1268761"/>
            <a:ext cx="8229600" cy="208823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uk-UA" sz="2800" dirty="0"/>
              <a:t>Використання синхронізації може призводити до негативних наслідків у разі неправильного керування взаємодією потоків, а саме до взаємного блокування потоків (</a:t>
            </a:r>
            <a:r>
              <a:rPr lang="uk-UA" sz="2800" dirty="0" err="1"/>
              <a:t>дедлоку</a:t>
            </a:r>
            <a:r>
              <a:rPr lang="uk-UA" sz="2800" dirty="0"/>
              <a:t>).</a:t>
            </a:r>
          </a:p>
          <a:p>
            <a:pPr marL="0" indent="0" algn="just">
              <a:buNone/>
            </a:pPr>
            <a:r>
              <a:rPr lang="uk-UA" sz="2800" dirty="0"/>
              <a:t>Приклад:</a:t>
            </a:r>
          </a:p>
          <a:p>
            <a:pPr marL="0" indent="0">
              <a:buNone/>
            </a:pPr>
            <a:endParaRPr lang="uk-UA" dirty="0"/>
          </a:p>
        </p:txBody>
      </p:sp>
      <p:grpSp>
        <p:nvGrpSpPr>
          <p:cNvPr id="5" name="Полотно 126">
            <a:extLst>
              <a:ext uri="{FF2B5EF4-FFF2-40B4-BE49-F238E27FC236}">
                <a16:creationId xmlns:a16="http://schemas.microsoft.com/office/drawing/2014/main" id="{5A83D4E0-F5B9-DA47-B906-1D46E36F56D6}"/>
              </a:ext>
            </a:extLst>
          </p:cNvPr>
          <p:cNvGrpSpPr/>
          <p:nvPr/>
        </p:nvGrpSpPr>
        <p:grpSpPr>
          <a:xfrm>
            <a:off x="1416904" y="2876948"/>
            <a:ext cx="5761678" cy="3706414"/>
            <a:chOff x="-130760" y="-292019"/>
            <a:chExt cx="5761678" cy="37064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4064E6-80A9-AE40-83A8-831F506679B9}"/>
                </a:ext>
              </a:extLst>
            </p:cNvPr>
            <p:cNvSpPr/>
            <p:nvPr/>
          </p:nvSpPr>
          <p:spPr>
            <a:xfrm>
              <a:off x="0" y="0"/>
              <a:ext cx="5342890" cy="3414395"/>
            </a:xfrm>
            <a:prstGeom prst="rect">
              <a:avLst/>
            </a:prstGeom>
            <a:ln>
              <a:noFill/>
            </a:ln>
          </p:spPr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EEFA2C-1C6B-384B-8D48-0ED92825798A}"/>
                </a:ext>
              </a:extLst>
            </p:cNvPr>
            <p:cNvGrpSpPr/>
            <p:nvPr/>
          </p:nvGrpSpPr>
          <p:grpSpPr>
            <a:xfrm>
              <a:off x="-130760" y="-292019"/>
              <a:ext cx="3838989" cy="3465525"/>
              <a:chOff x="-330775" y="-527587"/>
              <a:chExt cx="3951200" cy="356681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F4FB617-5BC0-C24A-A74B-D119C7401050}"/>
                  </a:ext>
                </a:extLst>
              </p:cNvPr>
              <p:cNvGrpSpPr/>
              <p:nvPr/>
            </p:nvGrpSpPr>
            <p:grpSpPr>
              <a:xfrm>
                <a:off x="1007989" y="399229"/>
                <a:ext cx="2612436" cy="2640001"/>
                <a:chOff x="1007989" y="399229"/>
                <a:chExt cx="2612436" cy="2640001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CF522FF-485F-F14D-8112-3DB87EE380FE}"/>
                    </a:ext>
                  </a:extLst>
                </p:cNvPr>
                <p:cNvGrpSpPr/>
                <p:nvPr/>
              </p:nvGrpSpPr>
              <p:grpSpPr>
                <a:xfrm>
                  <a:off x="1007989" y="399229"/>
                  <a:ext cx="120" cy="2640001"/>
                  <a:chOff x="1007989" y="399229"/>
                  <a:chExt cx="120" cy="2640001"/>
                </a:xfrm>
              </p:grpSpPr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B4AFC97C-8706-EE48-90CE-D3E2E9CA84D3}"/>
                      </a:ext>
                    </a:extLst>
                  </p:cNvPr>
                  <p:cNvCxnSpPr/>
                  <p:nvPr/>
                </p:nvCxnSpPr>
                <p:spPr>
                  <a:xfrm>
                    <a:off x="1007989" y="399229"/>
                    <a:ext cx="59" cy="2640001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8097862-EBBD-E14C-A87B-2599F37554E5}"/>
                      </a:ext>
                    </a:extLst>
                  </p:cNvPr>
                  <p:cNvCxnSpPr/>
                  <p:nvPr/>
                </p:nvCxnSpPr>
                <p:spPr>
                  <a:xfrm>
                    <a:off x="1008109" y="399229"/>
                    <a:ext cx="0" cy="864096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329384E-0F4B-3143-948E-371300C36896}"/>
                    </a:ext>
                  </a:extLst>
                </p:cNvPr>
                <p:cNvGrpSpPr/>
                <p:nvPr/>
              </p:nvGrpSpPr>
              <p:grpSpPr>
                <a:xfrm>
                  <a:off x="3618868" y="399229"/>
                  <a:ext cx="1557" cy="2640001"/>
                  <a:chOff x="3618867" y="399229"/>
                  <a:chExt cx="1557" cy="2640001"/>
                </a:xfrm>
              </p:grpSpPr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432F1AD1-D333-CE4D-B08B-5BF2132B8722}"/>
                      </a:ext>
                    </a:extLst>
                  </p:cNvPr>
                  <p:cNvCxnSpPr/>
                  <p:nvPr/>
                </p:nvCxnSpPr>
                <p:spPr>
                  <a:xfrm>
                    <a:off x="3620424" y="399229"/>
                    <a:ext cx="0" cy="2640001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9FF9E4C-DE19-ED47-BC3C-2BF6915F3357}"/>
                      </a:ext>
                    </a:extLst>
                  </p:cNvPr>
                  <p:cNvCxnSpPr/>
                  <p:nvPr/>
                </p:nvCxnSpPr>
                <p:spPr>
                  <a:xfrm>
                    <a:off x="3618867" y="903285"/>
                    <a:ext cx="0" cy="864097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" name="TextBox 34">
                <a:extLst>
                  <a:ext uri="{FF2B5EF4-FFF2-40B4-BE49-F238E27FC236}">
                    <a16:creationId xmlns:a16="http://schemas.microsoft.com/office/drawing/2014/main" id="{9DAE40AF-069D-7D47-8978-F4F21D1D8D96}"/>
                  </a:ext>
                </a:extLst>
              </p:cNvPr>
              <p:cNvSpPr txBox="1"/>
              <p:nvPr/>
            </p:nvSpPr>
            <p:spPr>
              <a:xfrm>
                <a:off x="-330775" y="-527587"/>
                <a:ext cx="2658802" cy="760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sz="1400" u="sng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Потік </a:t>
                </a:r>
                <a:r>
                  <a:rPr lang="en-US" sz="1400" u="sng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</a:p>
              <a:p>
                <a:pPr algn="ctr"/>
                <a:endParaRPr lang="en-UA" sz="1400" u="sn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14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new </a:t>
                </a:r>
                <a:r>
                  <a:rPr lang="en-US" sz="1400" kern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TransferThread</a:t>
                </a:r>
                <a:r>
                  <a:rPr lang="en-US" sz="14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(b, 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  <a:r>
                  <a:rPr lang="en-US" sz="14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uk-UA" sz="14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2000</a:t>
                </a:r>
                <a:r>
                  <a:rPr lang="en-US" sz="14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);  </a:t>
                </a:r>
                <a:endParaRPr lang="en-UA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34">
              <a:extLst>
                <a:ext uri="{FF2B5EF4-FFF2-40B4-BE49-F238E27FC236}">
                  <a16:creationId xmlns:a16="http://schemas.microsoft.com/office/drawing/2014/main" id="{DC3EA92A-63B7-3E45-BF85-B9EA5E3FE936}"/>
                </a:ext>
              </a:extLst>
            </p:cNvPr>
            <p:cNvSpPr txBox="1"/>
            <p:nvPr/>
          </p:nvSpPr>
          <p:spPr>
            <a:xfrm>
              <a:off x="1278212" y="878126"/>
              <a:ext cx="1746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b.transfer</a:t>
              </a:r>
              <a:r>
                <a:rPr lang="en-US" sz="1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(0,1,3000); </a:t>
              </a:r>
              <a:endParaRPr lang="en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Box 34">
              <a:extLst>
                <a:ext uri="{FF2B5EF4-FFF2-40B4-BE49-F238E27FC236}">
                  <a16:creationId xmlns:a16="http://schemas.microsoft.com/office/drawing/2014/main" id="{C088F1EE-1545-4046-9339-E349B3AE59EA}"/>
                </a:ext>
              </a:extLst>
            </p:cNvPr>
            <p:cNvSpPr txBox="1"/>
            <p:nvPr/>
          </p:nvSpPr>
          <p:spPr>
            <a:xfrm>
              <a:off x="1278212" y="1258005"/>
              <a:ext cx="937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b.wait();</a:t>
              </a:r>
              <a:endParaRPr lang="en-UA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34">
              <a:extLst>
                <a:ext uri="{FF2B5EF4-FFF2-40B4-BE49-F238E27FC236}">
                  <a16:creationId xmlns:a16="http://schemas.microsoft.com/office/drawing/2014/main" id="{B51B63DE-77DE-D24A-AD5C-472CE821A750}"/>
                </a:ext>
              </a:extLst>
            </p:cNvPr>
            <p:cNvSpPr txBox="1"/>
            <p:nvPr/>
          </p:nvSpPr>
          <p:spPr>
            <a:xfrm>
              <a:off x="2604308" y="-292019"/>
              <a:ext cx="2738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400" u="sng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Потік </a:t>
              </a:r>
              <a:r>
                <a:rPr lang="en-US" sz="14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400" u="sng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endParaRPr lang="en-UA" sz="1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1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new </a:t>
              </a:r>
              <a:r>
                <a:rPr lang="en-US" sz="1400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TransferThread</a:t>
              </a:r>
              <a:r>
                <a:rPr lang="en-US" sz="1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(b, 1, 3</a:t>
              </a:r>
              <a:r>
                <a:rPr lang="uk-UA" sz="1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000</a:t>
              </a:r>
              <a:r>
                <a:rPr lang="en-US" sz="1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);    </a:t>
              </a:r>
              <a:endParaRPr lang="en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TextBox 34">
              <a:extLst>
                <a:ext uri="{FF2B5EF4-FFF2-40B4-BE49-F238E27FC236}">
                  <a16:creationId xmlns:a16="http://schemas.microsoft.com/office/drawing/2014/main" id="{274B12C9-51F0-2645-B1CD-FF701C1B09B6}"/>
                </a:ext>
              </a:extLst>
            </p:cNvPr>
            <p:cNvSpPr txBox="1"/>
            <p:nvPr/>
          </p:nvSpPr>
          <p:spPr>
            <a:xfrm>
              <a:off x="3708223" y="1322309"/>
              <a:ext cx="1922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b.transfer</a:t>
              </a:r>
              <a:r>
                <a:rPr lang="en-US" sz="1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(1,0,4000);  </a:t>
              </a:r>
              <a:endParaRPr lang="en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Box 34">
              <a:extLst>
                <a:ext uri="{FF2B5EF4-FFF2-40B4-BE49-F238E27FC236}">
                  <a16:creationId xmlns:a16="http://schemas.microsoft.com/office/drawing/2014/main" id="{9C889EC0-9981-0641-9DC8-B12190E853AE}"/>
                </a:ext>
              </a:extLst>
            </p:cNvPr>
            <p:cNvSpPr txBox="1"/>
            <p:nvPr/>
          </p:nvSpPr>
          <p:spPr>
            <a:xfrm>
              <a:off x="3708246" y="1702039"/>
              <a:ext cx="936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b.wait();</a:t>
              </a:r>
              <a:endParaRPr lang="en-UA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439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Правила, яких слід дотримуватись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/>
              <a:t>Якщо два чи більше потоків використовують методи, які модифікують (спільний) 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, то ці методи повинні бути синхронізовані.</a:t>
            </a:r>
          </a:p>
          <a:p>
            <a:r>
              <a:rPr lang="uk-UA" dirty="0"/>
              <a:t>Якщо потоку потрібно очікувати виконання певної умови, то таке очікування повинно бути організовано за допомогою методів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 </a:t>
            </a:r>
            <a:r>
              <a:rPr lang="uk-UA" dirty="0"/>
              <a:t>та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dirty="0">
                <a:latin typeface="Courier" pitchFamily="2" charset="0"/>
              </a:rPr>
              <a:t>. Метод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 </a:t>
            </a:r>
            <a:r>
              <a:rPr lang="uk-UA" dirty="0"/>
              <a:t>переводить потік у стан очікування, а метод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/>
              <a:t>подає сигнал потоку, щоб примусити його виконати наступну</a:t>
            </a:r>
            <a:r>
              <a:rPr lang="uk-UA" dirty="0">
                <a:latin typeface="Courier" pitchFamily="2" charset="0"/>
              </a:rPr>
              <a:t> за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/>
              <a:t>інструкцію.</a:t>
            </a:r>
            <a:r>
              <a:rPr lang="uk-UA" dirty="0">
                <a:latin typeface="Courier" pitchFamily="2" charset="0"/>
              </a:rPr>
              <a:t> </a:t>
            </a:r>
          </a:p>
          <a:p>
            <a:r>
              <a:rPr lang="uk-UA" dirty="0"/>
              <a:t>Після кожної модифікації об</a:t>
            </a:r>
            <a:r>
              <a:rPr lang="en-US" dirty="0"/>
              <a:t>’</a:t>
            </a:r>
            <a:r>
              <a:rPr lang="uk-UA" dirty="0" err="1"/>
              <a:t>єкта</a:t>
            </a:r>
            <a:r>
              <a:rPr lang="uk-UA" dirty="0"/>
              <a:t>  має бути виклик методу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" pitchFamily="2" charset="0"/>
              </a:rPr>
              <a:t>.</a:t>
            </a:r>
          </a:p>
          <a:p>
            <a:r>
              <a:rPr lang="uk-UA" dirty="0"/>
              <a:t>Методи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 </a:t>
            </a:r>
            <a:r>
              <a:rPr lang="uk-UA" dirty="0"/>
              <a:t>та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/>
              <a:t>прописані в класі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dirty="0"/>
              <a:t>, виклик цих методів має відповідати одному й тому ж об</a:t>
            </a:r>
            <a:r>
              <a:rPr lang="en-US" dirty="0"/>
              <a:t>’</a:t>
            </a:r>
            <a:r>
              <a:rPr lang="uk-UA" dirty="0" err="1"/>
              <a:t>єкту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5313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Документація методів в класі </a:t>
            </a:r>
            <a:r>
              <a:rPr lang="en-US" dirty="0" err="1">
                <a:latin typeface="Courier" pitchFamily="2" charset="0"/>
              </a:rPr>
              <a:t>java.lang</a:t>
            </a:r>
            <a:r>
              <a:rPr lang="en-US" dirty="0">
                <a:latin typeface="Courier" pitchFamily="2" charset="0"/>
              </a:rPr>
              <a:t>.</a:t>
            </a:r>
            <a:r>
              <a:rPr lang="uk-UA" dirty="0"/>
              <a:t>ОЬ</a:t>
            </a:r>
            <a:r>
              <a:rPr lang="en-US" dirty="0" err="1">
                <a:latin typeface="Courier" pitchFamily="2" charset="0"/>
              </a:rPr>
              <a:t>ject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5295" y="1988840"/>
            <a:ext cx="8229600" cy="36004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uk-UA" dirty="0"/>
              <a:t>Метод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uk-UA" dirty="0"/>
              <a:t>активізує потоки, які знаходяться в очікуванні об’єкта, для якого викликається метод.</a:t>
            </a:r>
          </a:p>
          <a:p>
            <a:pPr algn="just"/>
            <a:r>
              <a:rPr lang="uk-UA" dirty="0"/>
              <a:t>Метод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dirty="0"/>
              <a:t> активізує довільно обраний потік серед тих, які викликали метод </a:t>
            </a:r>
            <a:r>
              <a:rPr lang="uk-UA" dirty="0" err="1"/>
              <a:t>wait</a:t>
            </a:r>
            <a:r>
              <a:rPr lang="uk-UA" dirty="0"/>
              <a:t> для даного об’єкта.</a:t>
            </a:r>
          </a:p>
          <a:p>
            <a:pPr algn="just"/>
            <a:r>
              <a:rPr lang="uk-UA" dirty="0"/>
              <a:t>Метод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uk-UA" dirty="0"/>
              <a:t>переводить потік у стан очікування, доки йому не буде надіслане повідомлення. Для методу передбачений викид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InterruptudException</a:t>
            </a:r>
            <a:r>
              <a:rPr lang="uk-UA" dirty="0"/>
              <a:t> у разі, якщо буде</a:t>
            </a:r>
            <a:r>
              <a:rPr lang="en-US" dirty="0"/>
              <a:t> </a:t>
            </a:r>
            <a:r>
              <a:rPr lang="uk-UA" dirty="0"/>
              <a:t>переривання очікування. </a:t>
            </a:r>
          </a:p>
          <a:p>
            <a:pPr algn="just"/>
            <a:r>
              <a:rPr lang="uk-UA" dirty="0"/>
              <a:t>Усі три методи можна викликати тільки в межах синхронізованого методу чи блоку. Викид винятку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IllegalMonitorStateException</a:t>
            </a:r>
            <a:r>
              <a:rPr lang="uk-UA" dirty="0"/>
              <a:t> станеться, якщо виклик методу здійснюється не в синхронізованому блоці. Виняток сигналізує, що потік намагається  захопити монітор, власником якого не є.</a:t>
            </a:r>
          </a:p>
        </p:txBody>
      </p:sp>
    </p:spTree>
    <p:extLst>
      <p:ext uri="{BB962C8B-B14F-4D97-AF65-F5344CB8AC3E}">
        <p14:creationId xmlns:p14="http://schemas.microsoft.com/office/powerpoint/2010/main" val="401664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F269-6740-264C-B1A3-5C4A27D2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Використані джерела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B988-9226-624A-AAC5-9065CDC4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dirty="0" err="1"/>
              <a:t>Документація</a:t>
            </a:r>
            <a:r>
              <a:rPr lang="ru-RU" dirty="0"/>
              <a:t> </a:t>
            </a:r>
            <a:r>
              <a:rPr lang="en-US" dirty="0"/>
              <a:t>Java™ Platform, Standard Edition 8 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/overview-</a:t>
            </a:r>
            <a:r>
              <a:rPr lang="en-US" dirty="0" err="1"/>
              <a:t>summary.html</a:t>
            </a:r>
            <a:endParaRPr lang="en-US" dirty="0"/>
          </a:p>
          <a:p>
            <a:r>
              <a:rPr lang="en-US" dirty="0"/>
              <a:t>2. Cay </a:t>
            </a:r>
            <a:r>
              <a:rPr lang="en-US" dirty="0" err="1"/>
              <a:t>Horstmann</a:t>
            </a:r>
            <a:r>
              <a:rPr lang="en-US" dirty="0"/>
              <a:t> Core Java Volume I--Fundamentals (Core Series) 11th Edition</a:t>
            </a:r>
          </a:p>
        </p:txBody>
      </p:sp>
    </p:spTree>
    <p:extLst>
      <p:ext uri="{BB962C8B-B14F-4D97-AF65-F5344CB8AC3E}">
        <p14:creationId xmlns:p14="http://schemas.microsoft.com/office/powerpoint/2010/main" val="130454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98CD-A541-D64A-BC6D-E75F7B60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Приклади використання методів </a:t>
            </a:r>
            <a:r>
              <a:rPr lang="en-US" sz="3300" dirty="0">
                <a:latin typeface="Courier" pitchFamily="2" charset="0"/>
              </a:rPr>
              <a:t>interrupt(), interrupted(), </a:t>
            </a:r>
            <a:r>
              <a:rPr lang="en-US" sz="3300" dirty="0" err="1">
                <a:latin typeface="Courier" pitchFamily="2" charset="0"/>
              </a:rPr>
              <a:t>isInterrupted</a:t>
            </a:r>
            <a:r>
              <a:rPr lang="en-US" sz="3300" dirty="0">
                <a:latin typeface="Courier" pitchFamily="2" charset="0"/>
              </a:rPr>
              <a:t>()</a:t>
            </a:r>
            <a:endParaRPr lang="en-UA" sz="3300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1B6F-FE1C-D742-A869-CC4A45E7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02" y="2027275"/>
            <a:ext cx="7920880" cy="1872208"/>
          </a:xfr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testInterrupted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Thread.currentThread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interrupt()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interrupted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throw new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49AAF4-E23A-4840-80B8-7E025F214414}"/>
              </a:ext>
            </a:extLst>
          </p:cNvPr>
          <p:cNvSpPr txBox="1">
            <a:spLocks/>
          </p:cNvSpPr>
          <p:nvPr/>
        </p:nvSpPr>
        <p:spPr>
          <a:xfrm>
            <a:off x="631602" y="4509120"/>
            <a:ext cx="7920880" cy="158417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testIsInterrupt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Thread.currentThread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interrupt()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("interrupted  = ”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+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Thread.currentThread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isInterrupted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0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2376"/>
            <a:ext cx="8229600" cy="274042"/>
          </a:xfrm>
        </p:spPr>
        <p:txBody>
          <a:bodyPr>
            <a:noAutofit/>
          </a:bodyPr>
          <a:lstStyle/>
          <a:p>
            <a:pPr algn="l"/>
            <a:r>
              <a:rPr lang="uk-UA" sz="3000" dirty="0"/>
              <a:t>Приклад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5" y="516043"/>
            <a:ext cx="863890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class First extends Thread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public void run(){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("tic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try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Thread.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sleep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(4000);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} catch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occured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.");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uk-UA" sz="12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Logger.getLogger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SymbolSynchSleep.class.getName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()).log(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Level.SEVERE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null, ex);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5" y="3068960"/>
            <a:ext cx="7715574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class Second extends Thread{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private Thread thread;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public Second(Thread t){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this.thread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public void run(){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try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Thread.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sleep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(1000);</a:t>
            </a:r>
          </a:p>
          <a:p>
            <a:r>
              <a:rPr lang="uk-UA" sz="12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isInterrupted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" +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thread.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isInterrupted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());  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thread.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interrupt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uk-UA" sz="12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thread.join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uk-UA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isInterrupted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" +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thread.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isInterrupted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} catch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Logger.getLogger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Second.class.getName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()).log(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Level.SEVERE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null, ex);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uk-UA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024" y="102376"/>
            <a:ext cx="4213344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class Main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First first = new First();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Second second = new Second(first);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first.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second.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229600" cy="1143000"/>
          </a:xfrm>
        </p:spPr>
        <p:txBody>
          <a:bodyPr/>
          <a:lstStyle/>
          <a:p>
            <a:r>
              <a:rPr lang="uk-UA" dirty="0"/>
              <a:t>Стани потоку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71120"/>
            <a:ext cx="8517632" cy="5326232"/>
          </a:xfrm>
        </p:spPr>
        <p:txBody>
          <a:bodyPr>
            <a:normAutofit fontScale="55000" lnSpcReduction="20000"/>
          </a:bodyPr>
          <a:lstStyle/>
          <a:p>
            <a:r>
              <a:rPr lang="uk-UA" dirty="0"/>
              <a:t>Створений (</a:t>
            </a:r>
            <a:r>
              <a:rPr lang="en-US" cap="all" dirty="0"/>
              <a:t>new</a:t>
            </a:r>
            <a:r>
              <a:rPr lang="en-US" dirty="0"/>
              <a:t>)</a:t>
            </a:r>
            <a:endParaRPr lang="uk-UA" dirty="0"/>
          </a:p>
          <a:p>
            <a:r>
              <a:rPr lang="uk-UA" dirty="0"/>
              <a:t>Запущений</a:t>
            </a:r>
            <a:r>
              <a:rPr lang="en-US" dirty="0"/>
              <a:t> (</a:t>
            </a:r>
            <a:r>
              <a:rPr lang="en-US" cap="all" dirty="0"/>
              <a:t>runnable</a:t>
            </a:r>
            <a:r>
              <a:rPr lang="en-US" dirty="0"/>
              <a:t>)</a:t>
            </a:r>
            <a:r>
              <a:rPr lang="uk-UA" dirty="0"/>
              <a:t> , може бути виконуваним та невиконуваним в даний момент часу</a:t>
            </a:r>
          </a:p>
          <a:p>
            <a:r>
              <a:rPr lang="uk-UA" dirty="0"/>
              <a:t>Блокований</a:t>
            </a:r>
            <a:r>
              <a:rPr lang="en-US" dirty="0"/>
              <a:t> (</a:t>
            </a:r>
            <a:r>
              <a:rPr lang="en-US" cap="all" dirty="0"/>
              <a:t>blocked</a:t>
            </a:r>
            <a:r>
              <a:rPr lang="en-US" dirty="0"/>
              <a:t>), </a:t>
            </a:r>
            <a:r>
              <a:rPr lang="uk-UA" dirty="0"/>
              <a:t>очікує звільнення </a:t>
            </a:r>
            <a:r>
              <a:rPr lang="uk-UA" dirty="0" err="1"/>
              <a:t>локера</a:t>
            </a:r>
            <a:endParaRPr lang="en-US" dirty="0"/>
          </a:p>
          <a:p>
            <a:r>
              <a:rPr lang="uk-UA" dirty="0"/>
              <a:t>В очікуванні (</a:t>
            </a:r>
            <a:r>
              <a:rPr lang="en-US" cap="all" dirty="0"/>
              <a:t>waiting/</a:t>
            </a:r>
            <a:r>
              <a:rPr lang="en-US" cap="all" dirty="0" err="1"/>
              <a:t>timed_waiting</a:t>
            </a:r>
            <a:r>
              <a:rPr lang="uk-UA" cap="all" dirty="0"/>
              <a:t>), </a:t>
            </a:r>
            <a:r>
              <a:rPr lang="uk-UA" dirty="0"/>
              <a:t>очікує або сигналу від іншого потоку або завершення часової затримки</a:t>
            </a:r>
            <a:endParaRPr lang="uk-UA" cap="all" dirty="0"/>
          </a:p>
          <a:p>
            <a:r>
              <a:rPr lang="uk-UA" dirty="0"/>
              <a:t>Завершений</a:t>
            </a:r>
            <a:r>
              <a:rPr lang="en-US" dirty="0"/>
              <a:t> (</a:t>
            </a:r>
            <a:r>
              <a:rPr lang="en-US" cap="all" dirty="0"/>
              <a:t>terminated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uk-UA" dirty="0"/>
              <a:t>Стан потоку можна отримати викликом методу</a:t>
            </a:r>
            <a:r>
              <a:rPr lang="en-US" dirty="0"/>
              <a:t> </a:t>
            </a:r>
            <a:r>
              <a:rPr lang="en-US" dirty="0" err="1">
                <a:latin typeface="Courier" pitchFamily="2" charset="0"/>
              </a:rPr>
              <a:t>getState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</a:t>
            </a:r>
            <a:r>
              <a:rPr lang="uk-UA" dirty="0"/>
              <a:t> що повертає значення типу </a:t>
            </a:r>
            <a:r>
              <a:rPr lang="en-US" dirty="0" err="1">
                <a:latin typeface="Courier" pitchFamily="2" charset="0"/>
              </a:rPr>
              <a:t>Thread.State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Тип </a:t>
            </a:r>
            <a:r>
              <a:rPr lang="en-US" dirty="0" err="1">
                <a:latin typeface="Courier" pitchFamily="2" charset="0"/>
              </a:rPr>
              <a:t>Thread.State</a:t>
            </a:r>
            <a:r>
              <a:rPr lang="uk-UA" dirty="0"/>
              <a:t> може приймати наступні значення</a:t>
            </a:r>
            <a:r>
              <a:rPr lang="en-US" dirty="0"/>
              <a:t> (</a:t>
            </a:r>
            <a:r>
              <a:rPr lang="uk-UA" dirty="0"/>
              <a:t>див документацію </a:t>
            </a:r>
            <a:r>
              <a:rPr lang="en-US" dirty="0"/>
              <a:t>Java):</a:t>
            </a:r>
            <a:r>
              <a:rPr lang="uk-UA" dirty="0"/>
              <a:t> </a:t>
            </a:r>
            <a:endParaRPr lang="en-US" dirty="0"/>
          </a:p>
          <a:p>
            <a:r>
              <a:rPr lang="en-US" cap="all" dirty="0">
                <a:latin typeface="Courier" pitchFamily="2" charset="0"/>
              </a:rPr>
              <a:t>New  </a:t>
            </a:r>
          </a:p>
          <a:p>
            <a:r>
              <a:rPr lang="en-US" cap="all" dirty="0">
                <a:latin typeface="Courier" pitchFamily="2" charset="0"/>
              </a:rPr>
              <a:t>runnable</a:t>
            </a:r>
          </a:p>
          <a:p>
            <a:r>
              <a:rPr lang="en-US" cap="all" dirty="0">
                <a:latin typeface="Courier" pitchFamily="2" charset="0"/>
              </a:rPr>
              <a:t>blocked</a:t>
            </a:r>
          </a:p>
          <a:p>
            <a:r>
              <a:rPr lang="en-US" cap="all" dirty="0">
                <a:latin typeface="Courier" pitchFamily="2" charset="0"/>
              </a:rPr>
              <a:t>waiting </a:t>
            </a:r>
          </a:p>
          <a:p>
            <a:r>
              <a:rPr lang="en-US" cap="all" dirty="0" err="1">
                <a:latin typeface="Courier" pitchFamily="2" charset="0"/>
              </a:rPr>
              <a:t>timed_waiting</a:t>
            </a:r>
            <a:endParaRPr lang="en-US" cap="all" dirty="0">
              <a:latin typeface="Courier" pitchFamily="2" charset="0"/>
            </a:endParaRPr>
          </a:p>
          <a:p>
            <a:r>
              <a:rPr lang="en-US" cap="all" dirty="0">
                <a:latin typeface="Courier" pitchFamily="2" charset="0"/>
              </a:rPr>
              <a:t>Terminated</a:t>
            </a:r>
            <a:endParaRPr lang="uk-UA" cap="all" dirty="0">
              <a:latin typeface="Courier" pitchFamily="2" charset="0"/>
            </a:endParaRPr>
          </a:p>
          <a:p>
            <a:pPr marL="0" indent="0">
              <a:buNone/>
            </a:pPr>
            <a:r>
              <a:rPr lang="uk-UA" dirty="0"/>
              <a:t>Чи є потік запущеним (і ще не завершеним), можна дізнатись викликом методу</a:t>
            </a:r>
            <a:r>
              <a:rPr lang="en-US" dirty="0"/>
              <a:t> </a:t>
            </a:r>
            <a:r>
              <a:rPr lang="en-US" dirty="0" err="1">
                <a:latin typeface="Courier" pitchFamily="2" charset="0"/>
              </a:rPr>
              <a:t>isAlive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43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uk-UA" dirty="0"/>
              <a:t>Схема можливих змін станів потоку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5C8CF2-0335-0F49-A9AB-55EEE258CA0F}"/>
              </a:ext>
            </a:extLst>
          </p:cNvPr>
          <p:cNvGrpSpPr/>
          <p:nvPr/>
        </p:nvGrpSpPr>
        <p:grpSpPr>
          <a:xfrm>
            <a:off x="95483" y="838183"/>
            <a:ext cx="8962342" cy="6031222"/>
            <a:chOff x="95483" y="838183"/>
            <a:chExt cx="8962342" cy="6031222"/>
          </a:xfrm>
        </p:grpSpPr>
        <p:sp>
          <p:nvSpPr>
            <p:cNvPr id="38" name="Дуга 23">
              <a:extLst>
                <a:ext uri="{FF2B5EF4-FFF2-40B4-BE49-F238E27FC236}">
                  <a16:creationId xmlns:a16="http://schemas.microsoft.com/office/drawing/2014/main" id="{46986014-04B4-3142-AAE8-2597F91A6F40}"/>
                </a:ext>
              </a:extLst>
            </p:cNvPr>
            <p:cNvSpPr/>
            <p:nvPr/>
          </p:nvSpPr>
          <p:spPr>
            <a:xfrm rot="9997257">
              <a:off x="1275642" y="838183"/>
              <a:ext cx="7782183" cy="5634910"/>
            </a:xfrm>
            <a:prstGeom prst="arc">
              <a:avLst>
                <a:gd name="adj1" fmla="val 10212247"/>
                <a:gd name="adj2" fmla="val 20375262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Дуга 23">
              <a:extLst>
                <a:ext uri="{FF2B5EF4-FFF2-40B4-BE49-F238E27FC236}">
                  <a16:creationId xmlns:a16="http://schemas.microsoft.com/office/drawing/2014/main" id="{7CA1D4BD-EB24-A342-B243-ECB62AFA853C}"/>
                </a:ext>
              </a:extLst>
            </p:cNvPr>
            <p:cNvSpPr/>
            <p:nvPr/>
          </p:nvSpPr>
          <p:spPr>
            <a:xfrm rot="9997257">
              <a:off x="1472349" y="1579205"/>
              <a:ext cx="7000463" cy="4530344"/>
            </a:xfrm>
            <a:prstGeom prst="arc">
              <a:avLst>
                <a:gd name="adj1" fmla="val 11204999"/>
                <a:gd name="adj2" fmla="val 20369360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Дуга 23">
              <a:extLst>
                <a:ext uri="{FF2B5EF4-FFF2-40B4-BE49-F238E27FC236}">
                  <a16:creationId xmlns:a16="http://schemas.microsoft.com/office/drawing/2014/main" id="{FD2C6173-16F2-0843-8E4D-C9D6F05AF17F}"/>
                </a:ext>
              </a:extLst>
            </p:cNvPr>
            <p:cNvSpPr/>
            <p:nvPr/>
          </p:nvSpPr>
          <p:spPr>
            <a:xfrm rot="9604123">
              <a:off x="1774595" y="1676455"/>
              <a:ext cx="5398370" cy="4307623"/>
            </a:xfrm>
            <a:prstGeom prst="arc">
              <a:avLst>
                <a:gd name="adj1" fmla="val 13108038"/>
                <a:gd name="adj2" fmla="val 20312580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368DC18-B1DE-3B41-9D1D-1ACB89FA5E83}"/>
                </a:ext>
              </a:extLst>
            </p:cNvPr>
            <p:cNvGrpSpPr/>
            <p:nvPr/>
          </p:nvGrpSpPr>
          <p:grpSpPr>
            <a:xfrm>
              <a:off x="95483" y="1135744"/>
              <a:ext cx="8951588" cy="5733661"/>
              <a:chOff x="95483" y="1135744"/>
              <a:chExt cx="8951588" cy="5733661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629562" y="1320410"/>
                <a:ext cx="2124236" cy="86409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NEW</a:t>
                </a:r>
                <a:endParaRPr lang="uk-UA"/>
              </a:p>
            </p:txBody>
          </p:sp>
          <p:sp>
            <p:nvSpPr>
              <p:cNvPr id="5" name="Овал 4"/>
              <p:cNvSpPr/>
              <p:nvPr/>
            </p:nvSpPr>
            <p:spPr>
              <a:xfrm>
                <a:off x="323528" y="2882954"/>
                <a:ext cx="2736303" cy="864096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RUNNABLE</a:t>
                </a:r>
                <a:endParaRPr lang="uk-UA" dirty="0"/>
              </a:p>
            </p:txBody>
          </p:sp>
          <p:sp>
            <p:nvSpPr>
              <p:cNvPr id="6" name="Овал 5"/>
              <p:cNvSpPr/>
              <p:nvPr/>
            </p:nvSpPr>
            <p:spPr>
              <a:xfrm>
                <a:off x="5906666" y="3742799"/>
                <a:ext cx="1606304" cy="86409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WAITING</a:t>
                </a:r>
                <a:endParaRPr lang="uk-UA"/>
              </a:p>
            </p:txBody>
          </p:sp>
          <p:sp>
            <p:nvSpPr>
              <p:cNvPr id="7" name="Овал 6"/>
              <p:cNvSpPr/>
              <p:nvPr/>
            </p:nvSpPr>
            <p:spPr>
              <a:xfrm>
                <a:off x="670344" y="4848835"/>
                <a:ext cx="2034226" cy="86409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TERMINATED</a:t>
                </a:r>
                <a:endParaRPr lang="uk-UA"/>
              </a:p>
            </p:txBody>
          </p:sp>
          <p:cxnSp>
            <p:nvCxnSpPr>
              <p:cNvPr id="8" name="Прямая со стрелкой 7"/>
              <p:cNvCxnSpPr>
                <a:stCxn id="3" idx="4"/>
                <a:endCxn id="5" idx="0"/>
              </p:cNvCxnSpPr>
              <p:nvPr/>
            </p:nvCxnSpPr>
            <p:spPr>
              <a:xfrm>
                <a:off x="1691680" y="2184506"/>
                <a:ext cx="0" cy="69844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>
                <a:cxnSpLocks/>
                <a:stCxn id="5" idx="4"/>
                <a:endCxn id="7" idx="0"/>
              </p:cNvCxnSpPr>
              <p:nvPr/>
            </p:nvCxnSpPr>
            <p:spPr>
              <a:xfrm flipH="1">
                <a:off x="1687457" y="3747050"/>
                <a:ext cx="4223" cy="110178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318228" y="5326339"/>
                <a:ext cx="409646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Перехоплення переривання</a:t>
                </a:r>
              </a:p>
              <a:p>
                <a:r>
                  <a:rPr lang="uk-UA" dirty="0"/>
                  <a:t> та викид винятку </a:t>
                </a:r>
                <a:r>
                  <a:rPr lang="en-US" dirty="0" err="1"/>
                  <a:t>InterruptedException</a:t>
                </a:r>
                <a:endParaRPr lang="uk-UA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87357" y="2347386"/>
                <a:ext cx="90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/>
                  <a:t>запуск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5483" y="3742799"/>
                <a:ext cx="15852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завершення методу </a:t>
                </a:r>
                <a:r>
                  <a:rPr lang="en-US" dirty="0"/>
                  <a:t>run()</a:t>
                </a:r>
                <a:endParaRPr lang="uk-UA" dirty="0"/>
              </a:p>
              <a:p>
                <a:r>
                  <a:rPr lang="uk-UA" dirty="0"/>
                  <a:t>або переривання</a:t>
                </a:r>
              </a:p>
            </p:txBody>
          </p:sp>
          <p:sp>
            <p:nvSpPr>
              <p:cNvPr id="24" name="Дуга 23"/>
              <p:cNvSpPr/>
              <p:nvPr/>
            </p:nvSpPr>
            <p:spPr>
              <a:xfrm>
                <a:off x="2044570" y="1544091"/>
                <a:ext cx="5976664" cy="2818704"/>
              </a:xfrm>
              <a:prstGeom prst="arc">
                <a:avLst>
                  <a:gd name="adj1" fmla="val 10840549"/>
                  <a:gd name="adj2" fmla="val 19114318"/>
                </a:avLst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Дуга 30"/>
              <p:cNvSpPr/>
              <p:nvPr/>
            </p:nvSpPr>
            <p:spPr>
              <a:xfrm flipV="1">
                <a:off x="2419275" y="2278708"/>
                <a:ext cx="6627796" cy="2136529"/>
              </a:xfrm>
              <a:prstGeom prst="arc">
                <a:avLst>
                  <a:gd name="adj1" fmla="val 11179954"/>
                  <a:gd name="adj2" fmla="val 17106524"/>
                </a:avLst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Дуга 31"/>
              <p:cNvSpPr/>
              <p:nvPr/>
            </p:nvSpPr>
            <p:spPr>
              <a:xfrm>
                <a:off x="2188998" y="2658314"/>
                <a:ext cx="5687809" cy="1869582"/>
              </a:xfrm>
              <a:prstGeom prst="arc">
                <a:avLst>
                  <a:gd name="adj1" fmla="val 11652532"/>
                  <a:gd name="adj2" fmla="val 20465273"/>
                </a:avLst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453997" y="1135744"/>
                <a:ext cx="2352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sleep(t), wait(t), join(t)</a:t>
                </a:r>
                <a:endParaRPr lang="uk-UA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318228" y="2273142"/>
                <a:ext cx="787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wait()</a:t>
                </a:r>
                <a:endParaRPr lang="uk-UA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059831" y="2772497"/>
                <a:ext cx="35768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err="1"/>
                  <a:t>Спроба</a:t>
                </a:r>
                <a:r>
                  <a:rPr lang="ru-RU"/>
                  <a:t> </a:t>
                </a:r>
                <a:r>
                  <a:rPr lang="ru-RU" err="1"/>
                  <a:t>блокувати</a:t>
                </a:r>
                <a:r>
                  <a:rPr lang="ru-RU"/>
                  <a:t> об</a:t>
                </a:r>
                <a:r>
                  <a:rPr lang="en-US"/>
                  <a:t>’</a:t>
                </a:r>
                <a:r>
                  <a:rPr lang="uk-UA"/>
                  <a:t>є</a:t>
                </a:r>
                <a:r>
                  <a:rPr lang="ru-RU" err="1"/>
                  <a:t>кт</a:t>
                </a:r>
                <a:endParaRPr lang="ru-RU"/>
              </a:p>
              <a:p>
                <a:pPr algn="ctr"/>
                <a:r>
                  <a:rPr lang="ru-RU"/>
                  <a:t>(</a:t>
                </a:r>
                <a:r>
                  <a:rPr lang="ru-RU" err="1"/>
                  <a:t>монітор</a:t>
                </a:r>
                <a:r>
                  <a:rPr lang="ru-RU"/>
                  <a:t>, </a:t>
                </a:r>
                <a:r>
                  <a:rPr lang="ru-RU" err="1"/>
                  <a:t>локер</a:t>
                </a:r>
                <a:r>
                  <a:rPr lang="ru-RU"/>
                  <a:t>), </a:t>
                </a:r>
                <a:r>
                  <a:rPr lang="ru-RU" err="1"/>
                  <a:t>який</a:t>
                </a:r>
                <a:r>
                  <a:rPr lang="ru-RU"/>
                  <a:t> </a:t>
                </a:r>
                <a:r>
                  <a:rPr lang="ru-RU" err="1"/>
                  <a:t>вже</a:t>
                </a:r>
                <a:r>
                  <a:rPr lang="ru-RU"/>
                  <a:t> </a:t>
                </a:r>
                <a:r>
                  <a:rPr lang="ru-RU" err="1"/>
                  <a:t>блокований</a:t>
                </a:r>
                <a:r>
                  <a:rPr lang="ru-RU"/>
                  <a:t> </a:t>
                </a:r>
                <a:r>
                  <a:rPr lang="uk-UA" err="1"/>
                  <a:t>і</a:t>
                </a:r>
                <a:r>
                  <a:rPr lang="ru-RU" err="1"/>
                  <a:t>ншим</a:t>
                </a:r>
                <a:r>
                  <a:rPr lang="ru-RU"/>
                  <a:t> потоком</a:t>
                </a:r>
                <a:endParaRPr lang="uk-UA"/>
              </a:p>
            </p:txBody>
          </p:sp>
          <p:sp>
            <p:nvSpPr>
              <p:cNvPr id="28" name="Овал 5">
                <a:extLst>
                  <a:ext uri="{FF2B5EF4-FFF2-40B4-BE49-F238E27FC236}">
                    <a16:creationId xmlns:a16="http://schemas.microsoft.com/office/drawing/2014/main" id="{336FBDE2-BDB9-3541-B8A4-DDEB142735BD}"/>
                  </a:ext>
                </a:extLst>
              </p:cNvPr>
              <p:cNvSpPr/>
              <p:nvPr/>
            </p:nvSpPr>
            <p:spPr>
              <a:xfrm>
                <a:off x="6885332" y="2693333"/>
                <a:ext cx="1776458" cy="86409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BLOCKED</a:t>
                </a:r>
                <a:endParaRPr lang="uk-UA"/>
              </a:p>
            </p:txBody>
          </p:sp>
          <p:sp>
            <p:nvSpPr>
              <p:cNvPr id="33" name="Овал 5">
                <a:extLst>
                  <a:ext uri="{FF2B5EF4-FFF2-40B4-BE49-F238E27FC236}">
                    <a16:creationId xmlns:a16="http://schemas.microsoft.com/office/drawing/2014/main" id="{31BB488D-86C4-354A-BE35-88FC34F653F1}"/>
                  </a:ext>
                </a:extLst>
              </p:cNvPr>
              <p:cNvSpPr/>
              <p:nvPr/>
            </p:nvSpPr>
            <p:spPr>
              <a:xfrm>
                <a:off x="6410083" y="1423477"/>
                <a:ext cx="2491878" cy="86409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TIMED_WAITING</a:t>
                </a:r>
                <a:endParaRPr lang="uk-UA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A34B16-3560-FA48-AB12-951635F384BD}"/>
                  </a:ext>
                </a:extLst>
              </p:cNvPr>
              <p:cNvSpPr txBox="1"/>
              <p:nvPr/>
            </p:nvSpPr>
            <p:spPr>
              <a:xfrm>
                <a:off x="3553807" y="4258263"/>
                <a:ext cx="1512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wait(), join()</a:t>
                </a:r>
                <a:endParaRPr lang="uk-UA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0F06EF-1736-BC48-9FC3-3D1DC37BD228}"/>
                  </a:ext>
                </a:extLst>
              </p:cNvPr>
              <p:cNvSpPr txBox="1"/>
              <p:nvPr/>
            </p:nvSpPr>
            <p:spPr>
              <a:xfrm>
                <a:off x="3640272" y="6500073"/>
                <a:ext cx="3245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uk-U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248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Блокований потік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147248" cy="538661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uk-UA" dirty="0"/>
              <a:t>Будь–який об’єкт </a:t>
            </a:r>
            <a:r>
              <a:rPr lang="en-US" dirty="0"/>
              <a:t>Java </a:t>
            </a:r>
            <a:r>
              <a:rPr lang="uk-UA" dirty="0"/>
              <a:t>має монітор, що відслідковує чи захоплений об’єкт для обробки потоком. При успішному захопленні об’єкта потік стає його власником, а об’єкт переходить у стан блокований.</a:t>
            </a:r>
          </a:p>
          <a:p>
            <a:pPr marL="0" indent="0" algn="just">
              <a:buNone/>
            </a:pPr>
            <a:r>
              <a:rPr lang="uk-UA" dirty="0"/>
              <a:t>Потік переходить у стан блокований, якщо він намагається блокувати 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, який вже блокований іншим потоком.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uk-UA" sz="2600" dirty="0"/>
              <a:t>Зауваження: блокований об’єкт і блокований потік – різні поняття.</a:t>
            </a:r>
          </a:p>
          <a:p>
            <a:pPr marL="0" indent="0" algn="just">
              <a:buNone/>
            </a:pPr>
            <a:r>
              <a:rPr lang="uk-UA" sz="2600" dirty="0"/>
              <a:t>Зауваження: виконання усіх операцій введення-виведення призводить до блокування потоку. Потік продовжить виконання після завершення операції введення/виведення.</a:t>
            </a:r>
          </a:p>
          <a:p>
            <a:pPr marL="0" indent="0" algn="just">
              <a:buNone/>
            </a:pPr>
            <a:r>
              <a:rPr lang="uk-UA" sz="3100" dirty="0"/>
              <a:t>Вихід потоку з блокованого стану відбувається якщо:</a:t>
            </a:r>
          </a:p>
          <a:p>
            <a:r>
              <a:rPr lang="uk-UA" sz="2800" dirty="0"/>
              <a:t>Якщо потік очікує розблокування об’єкта, заблокованого іншим потоком, то він отримає можливість продовжити роботу, коли буде зняте блокування об’єкта</a:t>
            </a:r>
          </a:p>
          <a:p>
            <a:r>
              <a:rPr lang="uk-UA" sz="2800" dirty="0"/>
              <a:t>Якщо в потоці був викликаний метод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uk-UA" sz="2800" dirty="0"/>
              <a:t>, то в іншому потоці повинен бути викликаний метод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/>
              <a:t>или</a:t>
            </a:r>
            <a:r>
              <a:rPr lang="uk-UA" sz="2800" dirty="0"/>
              <a:t>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uk-UA" sz="2800" dirty="0"/>
              <a:t>.</a:t>
            </a:r>
          </a:p>
          <a:p>
            <a:r>
              <a:rPr lang="uk-UA" sz="2800" dirty="0"/>
              <a:t>Якщо потік заблокований через виконання операції введення-виведення, то по завершенню цієї операції потік продовжить роботу</a:t>
            </a:r>
            <a:endParaRPr lang="uk-UA" sz="2600" dirty="0"/>
          </a:p>
          <a:p>
            <a:pPr marL="0" indent="0" algn="just">
              <a:buNone/>
            </a:pPr>
            <a:endParaRPr lang="uk-UA" sz="2600" dirty="0"/>
          </a:p>
          <a:p>
            <a:pPr marL="0" indent="0" algn="just">
              <a:buNone/>
            </a:pPr>
            <a:endParaRPr lang="uk-UA" sz="2600" dirty="0"/>
          </a:p>
          <a:p>
            <a:pPr marL="0" indent="0">
              <a:buNone/>
            </a:pPr>
            <a:endParaRPr lang="uk-UA" dirty="0"/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4862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19281</TotalTime>
  <Words>4322</Words>
  <Application>Microsoft Macintosh PowerPoint</Application>
  <PresentationFormat>On-screen Show (4:3)</PresentationFormat>
  <Paragraphs>505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</vt:lpstr>
      <vt:lpstr>Courier New</vt:lpstr>
      <vt:lpstr>Times New Roman</vt:lpstr>
      <vt:lpstr>Тема Office</vt:lpstr>
      <vt:lpstr>Управління потоками</vt:lpstr>
      <vt:lpstr>Методи sleep(), wait() та InterruptedException </vt:lpstr>
      <vt:lpstr>Переривання потоку</vt:lpstr>
      <vt:lpstr>Методи класу java. lang.Thread</vt:lpstr>
      <vt:lpstr>Приклади використання методів interrupt(), interrupted(), isInterrupted()</vt:lpstr>
      <vt:lpstr>Приклад</vt:lpstr>
      <vt:lpstr>Стани потоку</vt:lpstr>
      <vt:lpstr>Схема можливих змін станів потоку</vt:lpstr>
      <vt:lpstr>Блокований потік</vt:lpstr>
      <vt:lpstr>Потік у стані очікування</vt:lpstr>
      <vt:lpstr>Завершений потік</vt:lpstr>
      <vt:lpstr>Метод yield()</vt:lpstr>
      <vt:lpstr>Метод join()</vt:lpstr>
      <vt:lpstr>Планувальник виконання потоків</vt:lpstr>
      <vt:lpstr>Спільне використання об’єктів</vt:lpstr>
      <vt:lpstr>Перегони (race condition, memory consistency error)</vt:lpstr>
      <vt:lpstr>Приклад Counter</vt:lpstr>
      <vt:lpstr>Синхронізація</vt:lpstr>
      <vt:lpstr>Схематичне представлення роботи синхронізованого методу</vt:lpstr>
      <vt:lpstr>Поняття неявного локера</vt:lpstr>
      <vt:lpstr>Механізм Intrinsic lock (monitor)</vt:lpstr>
      <vt:lpstr>Механізм Intrinsic lock</vt:lpstr>
      <vt:lpstr>Механізм Intrinsic lock</vt:lpstr>
      <vt:lpstr>Механізм Intrinsic lock</vt:lpstr>
      <vt:lpstr>Механізм Intrinsic lock</vt:lpstr>
      <vt:lpstr>Механізм Intrinsic lock</vt:lpstr>
      <vt:lpstr>Механізм Intrinsic lock</vt:lpstr>
      <vt:lpstr>Механізм Intrinsic lock</vt:lpstr>
      <vt:lpstr>Синхронізований блок (Synchronized Statement)</vt:lpstr>
      <vt:lpstr>Приклад  «Банк»</vt:lpstr>
      <vt:lpstr>Приклад  «Банк»</vt:lpstr>
      <vt:lpstr>Безпечний (immutable) об’єкт</vt:lpstr>
      <vt:lpstr>Представлення асинхронного та синхронізованого виконання transfer() методу мережею Петрі</vt:lpstr>
      <vt:lpstr>Блоковані об’єкти</vt:lpstr>
      <vt:lpstr>Виклик послідовності синхронізованих методів для спільного об’єкта не є безпечним</vt:lpstr>
      <vt:lpstr>Синхронізація сповільнює виконання програми</vt:lpstr>
      <vt:lpstr>Методи wait() та notify()класу Object для очікування за умовою</vt:lpstr>
      <vt:lpstr>Приклад</vt:lpstr>
      <vt:lpstr>Механізм синхронізації</vt:lpstr>
      <vt:lpstr>Будьте уважні!</vt:lpstr>
      <vt:lpstr>Взаємні блокування</vt:lpstr>
      <vt:lpstr>Правила, яких слід дотримуватись</vt:lpstr>
      <vt:lpstr>Документація методів в класі java.lang.ОЬject</vt:lpstr>
      <vt:lpstr>Використані джерела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Управління потоками. Перехоплення</dc:title>
  <dc:creator>Інна</dc:creator>
  <cp:lastModifiedBy>Microsoft Office User</cp:lastModifiedBy>
  <cp:revision>194</cp:revision>
  <dcterms:created xsi:type="dcterms:W3CDTF">2015-10-14T17:16:39Z</dcterms:created>
  <dcterms:modified xsi:type="dcterms:W3CDTF">2024-02-26T11:45:04Z</dcterms:modified>
</cp:coreProperties>
</file>