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2" r:id="rId4"/>
    <p:sldId id="300" r:id="rId5"/>
    <p:sldId id="259" r:id="rId6"/>
    <p:sldId id="304" r:id="rId7"/>
    <p:sldId id="260" r:id="rId8"/>
    <p:sldId id="305" r:id="rId9"/>
    <p:sldId id="273" r:id="rId10"/>
    <p:sldId id="275" r:id="rId11"/>
    <p:sldId id="303" r:id="rId12"/>
    <p:sldId id="298" r:id="rId13"/>
    <p:sldId id="274" r:id="rId14"/>
    <p:sldId id="299" r:id="rId15"/>
    <p:sldId id="301" r:id="rId1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7"/>
    <p:restoredTop sz="94793"/>
  </p:normalViewPr>
  <p:slideViewPr>
    <p:cSldViewPr>
      <p:cViewPr>
        <p:scale>
          <a:sx n="112" d="100"/>
          <a:sy n="112" d="100"/>
        </p:scale>
        <p:origin x="5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23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A34EF-97ED-4DA0-9C99-BE172558651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2A98A-656A-4814-9E41-DC01A143C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211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2A98A-656A-4814-9E41-DC01A143C995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81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41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371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32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609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38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48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98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443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61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56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6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80FB2-F802-48D6-9C3C-B8D30287F92D}" type="datetimeFigureOut">
              <a:rPr lang="uk-UA" smtClean="0"/>
              <a:t>26.02.24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D913-4C43-4FE8-AACF-A9526814EA5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393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Високорівневі</a:t>
            </a:r>
            <a:r>
              <a:rPr lang="uk-UA" dirty="0"/>
              <a:t> засоби </a:t>
            </a:r>
            <a:r>
              <a:rPr lang="ru-RU" dirty="0" err="1"/>
              <a:t>паралельного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</a:t>
            </a:r>
            <a:r>
              <a:rPr lang="uk-UA" dirty="0"/>
              <a:t>технології </a:t>
            </a:r>
            <a:r>
              <a:rPr lang="en-US" dirty="0"/>
              <a:t>java</a:t>
            </a:r>
            <a:br>
              <a:rPr lang="en-US" dirty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676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79882"/>
            <a:ext cx="38164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Producer implements Runnable {</a:t>
            </a:r>
          </a:p>
          <a:p>
            <a:r>
              <a:rPr lang="en-US" sz="1400" dirty="0"/>
              <a:t>    private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BlockingQueue</a:t>
            </a:r>
            <a:r>
              <a:rPr lang="en-US" sz="1400" dirty="0"/>
              <a:t>&lt;String&gt; drop;</a:t>
            </a:r>
          </a:p>
          <a:p>
            <a:endParaRPr lang="en-US" sz="1400" dirty="0"/>
          </a:p>
          <a:p>
            <a:r>
              <a:rPr lang="en-US" sz="1400" dirty="0"/>
              <a:t>    public Producer</a:t>
            </a:r>
            <a:r>
              <a:rPr lang="en-US" sz="1400" b="1" dirty="0"/>
              <a:t>(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BlockingQueue</a:t>
            </a:r>
            <a:r>
              <a:rPr lang="en-US" sz="1400" dirty="0"/>
              <a:t>&lt;String&gt; drop)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this.drop</a:t>
            </a:r>
            <a:r>
              <a:rPr lang="en-US" sz="1400" dirty="0"/>
              <a:t> = drop;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void run() {</a:t>
            </a:r>
          </a:p>
          <a:p>
            <a:r>
              <a:rPr lang="en-US" sz="1400" dirty="0"/>
              <a:t>        String </a:t>
            </a:r>
            <a:r>
              <a:rPr lang="en-US" sz="1400" dirty="0" err="1"/>
              <a:t>importantInfo</a:t>
            </a:r>
            <a:r>
              <a:rPr lang="en-US" sz="1400" dirty="0"/>
              <a:t>[] = {</a:t>
            </a:r>
          </a:p>
          <a:p>
            <a:r>
              <a:rPr lang="en-US" sz="1400" dirty="0"/>
              <a:t>            "Mares eat oats",</a:t>
            </a:r>
          </a:p>
          <a:p>
            <a:r>
              <a:rPr lang="en-US" sz="1400" dirty="0"/>
              <a:t>            "Does eat oats",</a:t>
            </a:r>
          </a:p>
          <a:p>
            <a:r>
              <a:rPr lang="en-US" sz="1400" dirty="0"/>
              <a:t>            "Little lambs eat ivy",</a:t>
            </a:r>
          </a:p>
          <a:p>
            <a:r>
              <a:rPr lang="en-US" sz="1400" dirty="0"/>
              <a:t>            "A kid will eat ivy too"</a:t>
            </a:r>
          </a:p>
          <a:p>
            <a:r>
              <a:rPr lang="en-US" sz="1400" dirty="0"/>
              <a:t>        };</a:t>
            </a:r>
          </a:p>
          <a:p>
            <a:r>
              <a:rPr lang="en-US" sz="1400" dirty="0"/>
              <a:t>        Random </a:t>
            </a:r>
            <a:r>
              <a:rPr lang="en-US" sz="1400" dirty="0" err="1"/>
              <a:t>random</a:t>
            </a:r>
            <a:r>
              <a:rPr lang="en-US" sz="1400" dirty="0"/>
              <a:t> = new Random();</a:t>
            </a:r>
          </a:p>
          <a:p>
            <a:endParaRPr lang="en-US" sz="1400" dirty="0"/>
          </a:p>
          <a:p>
            <a:r>
              <a:rPr lang="en-US" sz="1400" dirty="0"/>
              <a:t>        try {</a:t>
            </a:r>
          </a:p>
          <a:p>
            <a:r>
              <a:rPr lang="en-US" sz="1400" dirty="0"/>
              <a:t>            for (</a:t>
            </a:r>
            <a:r>
              <a:rPr lang="en-US" sz="1400" dirty="0" err="1"/>
              <a:t>int</a:t>
            </a:r>
            <a:r>
              <a:rPr lang="en-US" sz="1400" dirty="0"/>
              <a:t> i = 0;</a:t>
            </a:r>
          </a:p>
          <a:p>
            <a:r>
              <a:rPr lang="en-US" sz="1400" dirty="0"/>
              <a:t>                 i &lt; </a:t>
            </a:r>
            <a:r>
              <a:rPr lang="en-US" sz="1400" dirty="0" err="1"/>
              <a:t>importantInfo.length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 i++)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drop.put</a:t>
            </a:r>
            <a:r>
              <a:rPr lang="en-US" sz="1400" dirty="0"/>
              <a:t>(</a:t>
            </a:r>
            <a:r>
              <a:rPr lang="en-US" sz="1400" dirty="0" err="1"/>
              <a:t>importantInfo</a:t>
            </a:r>
            <a:r>
              <a:rPr lang="en-US" sz="1400" dirty="0"/>
              <a:t>[i]);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Thread.sleep</a:t>
            </a:r>
            <a:r>
              <a:rPr lang="en-US" sz="1400" dirty="0"/>
              <a:t>(</a:t>
            </a:r>
            <a:r>
              <a:rPr lang="en-US" sz="1400" dirty="0" err="1"/>
              <a:t>random.nextInt</a:t>
            </a:r>
            <a:r>
              <a:rPr lang="en-US" sz="1400" dirty="0"/>
              <a:t>(5000));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drop.put</a:t>
            </a:r>
            <a:r>
              <a:rPr lang="en-US" sz="1400" dirty="0"/>
              <a:t>("DONE");</a:t>
            </a:r>
          </a:p>
          <a:p>
            <a:r>
              <a:rPr lang="en-US" sz="1400" dirty="0"/>
              <a:t>        } catch (</a:t>
            </a:r>
            <a:r>
              <a:rPr lang="en-US" sz="1400" dirty="0" err="1"/>
              <a:t>InterruptedException</a:t>
            </a:r>
            <a:r>
              <a:rPr lang="en-US" sz="1400" dirty="0"/>
              <a:t> e) {}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uk-UA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7944" y="188640"/>
            <a:ext cx="49405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Consumer implements Runnable {</a:t>
            </a:r>
          </a:p>
          <a:p>
            <a:r>
              <a:rPr lang="en-US" sz="1400" dirty="0"/>
              <a:t>    private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BlockingQueue</a:t>
            </a:r>
            <a:r>
              <a:rPr lang="en-US" sz="1400" dirty="0"/>
              <a:t>&lt;String&gt; drop;</a:t>
            </a:r>
          </a:p>
          <a:p>
            <a:endParaRPr lang="en-US" sz="1400" dirty="0"/>
          </a:p>
          <a:p>
            <a:r>
              <a:rPr lang="en-US" sz="1400" dirty="0"/>
              <a:t>    public Consumer(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BlockingQueue</a:t>
            </a:r>
            <a:r>
              <a:rPr lang="en-US" sz="1400" dirty="0"/>
              <a:t>&lt;String&gt; drop)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this.drop</a:t>
            </a:r>
            <a:r>
              <a:rPr lang="en-US" sz="1400" dirty="0"/>
              <a:t> = drop;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void run() {</a:t>
            </a:r>
          </a:p>
          <a:p>
            <a:r>
              <a:rPr lang="en-US" sz="1400" dirty="0"/>
              <a:t>        Random </a:t>
            </a:r>
            <a:r>
              <a:rPr lang="en-US" sz="1400" dirty="0" err="1"/>
              <a:t>random</a:t>
            </a:r>
            <a:r>
              <a:rPr lang="en-US" sz="1400" dirty="0"/>
              <a:t> = new Random();</a:t>
            </a:r>
          </a:p>
          <a:p>
            <a:r>
              <a:rPr lang="en-US" sz="1400" dirty="0"/>
              <a:t>        try {</a:t>
            </a:r>
          </a:p>
          <a:p>
            <a:r>
              <a:rPr lang="en-US" sz="1400" dirty="0"/>
              <a:t>            for (String message = </a:t>
            </a:r>
            <a:r>
              <a:rPr lang="en-US" sz="1400" dirty="0" err="1"/>
              <a:t>drop.take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</a:t>
            </a:r>
            <a:r>
              <a:rPr lang="uk-UA" sz="1400" dirty="0"/>
              <a:t>	                        </a:t>
            </a:r>
            <a:r>
              <a:rPr lang="en-US" sz="1400" dirty="0"/>
              <a:t>! </a:t>
            </a:r>
            <a:r>
              <a:rPr lang="en-US" sz="1400" dirty="0" err="1"/>
              <a:t>message.equals</a:t>
            </a:r>
            <a:r>
              <a:rPr lang="en-US" sz="1400" dirty="0"/>
              <a:t>("DONE");</a:t>
            </a:r>
          </a:p>
          <a:p>
            <a:r>
              <a:rPr lang="en-US" sz="1400" dirty="0"/>
              <a:t>                 </a:t>
            </a:r>
            <a:r>
              <a:rPr lang="uk-UA" sz="1400" dirty="0"/>
              <a:t>		                      </a:t>
            </a:r>
            <a:r>
              <a:rPr lang="en-US" sz="1400" dirty="0"/>
              <a:t>message = </a:t>
            </a:r>
            <a:r>
              <a:rPr lang="en-US" sz="1400" dirty="0" err="1"/>
              <a:t>drop.take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          </a:t>
            </a:r>
            <a:r>
              <a:rPr lang="uk-UA" sz="1400" dirty="0"/>
              <a:t>	</a:t>
            </a:r>
            <a:r>
              <a:rPr lang="en-US" sz="1400" dirty="0" err="1"/>
              <a:t>System.out.format</a:t>
            </a:r>
            <a:r>
              <a:rPr lang="en-US" sz="1400" dirty="0"/>
              <a:t>("MESSAGE RECEIVED: %</a:t>
            </a:r>
            <a:r>
              <a:rPr lang="en-US" sz="1400" dirty="0" err="1"/>
              <a:t>s%n</a:t>
            </a:r>
            <a:r>
              <a:rPr lang="en-US" sz="1400" dirty="0"/>
              <a:t>", </a:t>
            </a:r>
            <a:r>
              <a:rPr lang="uk-UA" sz="1400" dirty="0"/>
              <a:t>					       </a:t>
            </a:r>
            <a:r>
              <a:rPr lang="en-US" sz="1400" dirty="0"/>
              <a:t>message);</a:t>
            </a:r>
          </a:p>
          <a:p>
            <a:r>
              <a:rPr lang="en-US" sz="1400" dirty="0"/>
              <a:t>                       </a:t>
            </a:r>
            <a:r>
              <a:rPr lang="uk-UA" sz="1400" dirty="0"/>
              <a:t>	</a:t>
            </a:r>
            <a:r>
              <a:rPr lang="en-US" sz="1400" dirty="0" err="1"/>
              <a:t>Thread.sleep</a:t>
            </a:r>
            <a:r>
              <a:rPr lang="en-US" sz="1400" dirty="0"/>
              <a:t>(</a:t>
            </a:r>
            <a:r>
              <a:rPr lang="en-US" sz="1400" dirty="0" err="1"/>
              <a:t>random.nextInt</a:t>
            </a:r>
            <a:r>
              <a:rPr lang="en-US" sz="1400" dirty="0"/>
              <a:t>(5000));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 catch (</a:t>
            </a:r>
            <a:r>
              <a:rPr lang="en-US" sz="1400" dirty="0" err="1"/>
              <a:t>InterruptedException</a:t>
            </a:r>
            <a:r>
              <a:rPr lang="en-US" sz="1400" dirty="0"/>
              <a:t> e) {}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uk-UA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25723" y="472514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ProducerConsumerExample</a:t>
            </a:r>
            <a:r>
              <a:rPr lang="en-US" sz="1400" dirty="0"/>
              <a:t> {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b="1" dirty="0"/>
              <a:t>       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BlockingQueue</a:t>
            </a:r>
            <a:r>
              <a:rPr lang="en-US" sz="1400" dirty="0"/>
              <a:t>&lt;String&gt; drop =</a:t>
            </a:r>
          </a:p>
          <a:p>
            <a:r>
              <a:rPr lang="en-US" sz="1400" dirty="0"/>
              <a:t>            new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SynchronousQueue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&lt;String</a:t>
            </a:r>
            <a:r>
              <a:rPr lang="en-US" sz="1400" dirty="0"/>
              <a:t>&gt; ();</a:t>
            </a:r>
          </a:p>
          <a:p>
            <a:r>
              <a:rPr lang="en-US" sz="1400" dirty="0"/>
              <a:t>        (new Thread(new Producer(drop))).start();</a:t>
            </a:r>
          </a:p>
          <a:p>
            <a:r>
              <a:rPr lang="en-US" sz="1400" dirty="0"/>
              <a:t>        (new Thread(new Consumer(drop))).start();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uk-UA" sz="1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16576" y="191964"/>
            <a:ext cx="0" cy="6358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218960" y="4716607"/>
            <a:ext cx="4789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9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3726-E3A4-384F-BCCC-BCEF1D03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BlockingQueue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B7BD-E963-F04B-8F7A-DF6ED11A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393603"/>
            <a:ext cx="8229600" cy="5141168"/>
          </a:xfrm>
        </p:spPr>
        <p:txBody>
          <a:bodyPr>
            <a:normAutofit fontScale="55000" lnSpcReduction="20000"/>
          </a:bodyPr>
          <a:lstStyle/>
          <a:p>
            <a:r>
              <a:rPr lang="uk-UA" dirty="0"/>
              <a:t>Інтерфейс успадковує інтерфейс </a:t>
            </a:r>
            <a:r>
              <a:rPr lang="en-US" dirty="0"/>
              <a:t>Queue </a:t>
            </a:r>
            <a:r>
              <a:rPr lang="uk-UA" dirty="0"/>
              <a:t>і методи цього інтерфейсу </a:t>
            </a:r>
            <a:r>
              <a:rPr lang="en-US" dirty="0"/>
              <a:t>element</a:t>
            </a:r>
            <a:r>
              <a:rPr lang="uk-UA" dirty="0"/>
              <a:t>()</a:t>
            </a:r>
            <a:r>
              <a:rPr lang="en-US" dirty="0"/>
              <a:t>, peek</a:t>
            </a:r>
            <a:r>
              <a:rPr lang="uk-UA" dirty="0"/>
              <a:t>()</a:t>
            </a:r>
            <a:r>
              <a:rPr lang="en-US" dirty="0"/>
              <a:t>, poll</a:t>
            </a:r>
            <a:r>
              <a:rPr lang="uk-UA" dirty="0"/>
              <a:t>()</a:t>
            </a:r>
            <a:r>
              <a:rPr lang="en-US" dirty="0"/>
              <a:t>, remove</a:t>
            </a:r>
            <a:r>
              <a:rPr lang="uk-UA" dirty="0"/>
              <a:t>(), а також успадковує інтерфейс </a:t>
            </a:r>
            <a:r>
              <a:rPr lang="en-US" dirty="0"/>
              <a:t>Collection</a:t>
            </a:r>
            <a:endParaRPr lang="uk-UA" dirty="0"/>
          </a:p>
          <a:p>
            <a:r>
              <a:rPr lang="uk-UA" dirty="0"/>
              <a:t>Інтерфейс визначає типи для черг, що забезпечують безпечну (синхронізовану) їх роботу</a:t>
            </a:r>
          </a:p>
          <a:p>
            <a:r>
              <a:rPr lang="uk-UA" dirty="0"/>
              <a:t>Інтерфейс містить </a:t>
            </a:r>
          </a:p>
          <a:p>
            <a:pPr lvl="1"/>
            <a:r>
              <a:rPr lang="uk-UA" dirty="0"/>
              <a:t>методи </a:t>
            </a:r>
            <a:r>
              <a:rPr lang="en-US" dirty="0"/>
              <a:t>put(), take()</a:t>
            </a:r>
            <a:r>
              <a:rPr lang="uk-UA" dirty="0"/>
              <a:t>, що передбачають очікування у разі, якщо виконати операцію неможливо</a:t>
            </a:r>
          </a:p>
          <a:p>
            <a:pPr lvl="1"/>
            <a:r>
              <a:rPr lang="uk-UA" dirty="0"/>
              <a:t>методи </a:t>
            </a:r>
            <a:r>
              <a:rPr lang="en-US" dirty="0"/>
              <a:t>offer(), poll(), </a:t>
            </a:r>
            <a:r>
              <a:rPr lang="uk-UA" dirty="0"/>
              <a:t>що передбачають спробу виконати операцію та повертають </a:t>
            </a:r>
            <a:r>
              <a:rPr lang="uk-UA" dirty="0" err="1"/>
              <a:t>булеве</a:t>
            </a:r>
            <a:r>
              <a:rPr lang="uk-UA" dirty="0"/>
              <a:t> значення </a:t>
            </a:r>
            <a:r>
              <a:rPr lang="en-US" dirty="0"/>
              <a:t>true </a:t>
            </a:r>
            <a:r>
              <a:rPr lang="uk-UA" dirty="0"/>
              <a:t>у разі успішності виконання та </a:t>
            </a:r>
            <a:r>
              <a:rPr lang="en-US" dirty="0"/>
              <a:t>false </a:t>
            </a:r>
            <a:r>
              <a:rPr lang="uk-UA" dirty="0"/>
              <a:t>у противному випадку</a:t>
            </a:r>
          </a:p>
          <a:p>
            <a:pPr lvl="1"/>
            <a:r>
              <a:rPr lang="uk-UA" dirty="0"/>
              <a:t>методи </a:t>
            </a:r>
            <a:r>
              <a:rPr lang="en-US" dirty="0"/>
              <a:t>add(), remove()</a:t>
            </a:r>
            <a:r>
              <a:rPr lang="uk-UA" dirty="0"/>
              <a:t>, що передбачають виконання операції, якщо можливо виконати її. Метод </a:t>
            </a:r>
            <a:r>
              <a:rPr lang="en-US" dirty="0"/>
              <a:t>add()</a:t>
            </a:r>
            <a:r>
              <a:rPr lang="uk-UA" dirty="0"/>
              <a:t> викидає </a:t>
            </a:r>
            <a:r>
              <a:rPr lang="en-US" dirty="0" err="1"/>
              <a:t>IllegalStateException</a:t>
            </a:r>
            <a:r>
              <a:rPr lang="uk-UA" dirty="0"/>
              <a:t>, якщо черга переповнена</a:t>
            </a:r>
          </a:p>
          <a:p>
            <a:r>
              <a:rPr lang="uk-UA" dirty="0"/>
              <a:t>Інтерфейс реалізують такі класи</a:t>
            </a:r>
          </a:p>
          <a:p>
            <a:pPr lvl="1"/>
            <a:r>
              <a:rPr lang="en-US" dirty="0" err="1"/>
              <a:t>LinkedBlockingQueue</a:t>
            </a:r>
            <a:r>
              <a:rPr lang="uk-UA" dirty="0"/>
              <a:t>,</a:t>
            </a:r>
          </a:p>
          <a:p>
            <a:pPr lvl="1"/>
            <a:r>
              <a:rPr lang="en-US" dirty="0" err="1"/>
              <a:t>LinkedBlockingDeque</a:t>
            </a:r>
            <a:r>
              <a:rPr lang="en-US" dirty="0"/>
              <a:t>,</a:t>
            </a:r>
            <a:endParaRPr lang="uk-UA" dirty="0"/>
          </a:p>
          <a:p>
            <a:pPr lvl="1"/>
            <a:r>
              <a:rPr lang="en-US" dirty="0" err="1"/>
              <a:t>ArrayBlockingQueue</a:t>
            </a:r>
            <a:r>
              <a:rPr lang="en-US" dirty="0"/>
              <a:t>, </a:t>
            </a:r>
            <a:endParaRPr lang="uk-UA" dirty="0"/>
          </a:p>
          <a:p>
            <a:pPr lvl="1"/>
            <a:r>
              <a:rPr lang="en-US" dirty="0" err="1"/>
              <a:t>SynchronousQueue</a:t>
            </a:r>
            <a:endParaRPr lang="uk-UA" dirty="0"/>
          </a:p>
          <a:p>
            <a:pPr lvl="1"/>
            <a:r>
              <a:rPr lang="en-US" dirty="0" err="1"/>
              <a:t>DelayQueue</a:t>
            </a:r>
            <a:r>
              <a:rPr lang="en-US" dirty="0"/>
              <a:t>, </a:t>
            </a:r>
            <a:endParaRPr lang="uk-UA" dirty="0"/>
          </a:p>
          <a:p>
            <a:pPr lvl="1"/>
            <a:r>
              <a:rPr lang="en-US" dirty="0" err="1"/>
              <a:t>LinkedTransferQueue</a:t>
            </a:r>
            <a:r>
              <a:rPr lang="en-US" dirty="0"/>
              <a:t>, </a:t>
            </a:r>
            <a:endParaRPr lang="uk-UA" dirty="0"/>
          </a:p>
          <a:p>
            <a:pPr lvl="1"/>
            <a:r>
              <a:rPr lang="en-US" dirty="0" err="1"/>
              <a:t>PriorityBlockingQueue</a:t>
            </a:r>
            <a:r>
              <a:rPr lang="en-US" dirty="0"/>
              <a:t>, </a:t>
            </a:r>
            <a:endParaRPr lang="uk-UA" dirty="0"/>
          </a:p>
          <a:p>
            <a:r>
              <a:rPr lang="uk-UA" dirty="0"/>
              <a:t>Наведені класи відрізняються правилами вставки та вилучення з черги, за допомогою конструкторів можна створювати обмежену чи необмежену чергу. Передивіться документацію цих класів!</a:t>
            </a:r>
          </a:p>
          <a:p>
            <a:pPr lvl="1"/>
            <a:endParaRPr lang="uk-UA" dirty="0"/>
          </a:p>
          <a:p>
            <a:pPr marL="0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33357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6F3D-976F-1B47-9A1A-FA33B45A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dirty="0"/>
              <a:t>Атомарні (</a:t>
            </a:r>
            <a:r>
              <a:rPr lang="en-US" dirty="0"/>
              <a:t>Atomic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операції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8A7A-B8FD-3840-ABB1-024AF1BC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6712"/>
            <a:ext cx="8915400" cy="5904656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Операції </a:t>
            </a:r>
            <a:r>
              <a:rPr lang="en-US" dirty="0"/>
              <a:t>read/write </a:t>
            </a:r>
            <a:r>
              <a:rPr lang="uk-UA" dirty="0"/>
              <a:t>є атомарними</a:t>
            </a:r>
            <a:r>
              <a:rPr lang="en-US" dirty="0"/>
              <a:t> </a:t>
            </a:r>
            <a:r>
              <a:rPr lang="uk-UA" dirty="0"/>
              <a:t>для змінних</a:t>
            </a:r>
            <a:r>
              <a:rPr lang="en-US" dirty="0"/>
              <a:t> </a:t>
            </a:r>
            <a:r>
              <a:rPr lang="uk-UA" dirty="0"/>
              <a:t>посилальних</a:t>
            </a:r>
            <a:r>
              <a:rPr lang="en-US" dirty="0"/>
              <a:t> </a:t>
            </a:r>
            <a:r>
              <a:rPr lang="uk-UA" dirty="0"/>
              <a:t>типів</a:t>
            </a:r>
            <a:r>
              <a:rPr lang="en-US" dirty="0"/>
              <a:t> </a:t>
            </a:r>
            <a:r>
              <a:rPr lang="uk-UA" dirty="0"/>
              <a:t>та більшості примітивних  типів </a:t>
            </a:r>
            <a:r>
              <a:rPr lang="en-US" dirty="0"/>
              <a:t>(</a:t>
            </a:r>
            <a:r>
              <a:rPr lang="uk-UA" dirty="0"/>
              <a:t>усіх окрім </a:t>
            </a:r>
            <a:r>
              <a:rPr lang="en-US" dirty="0"/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 </a:t>
            </a:r>
            <a:r>
              <a:rPr lang="uk-UA" dirty="0"/>
              <a:t>та</a:t>
            </a:r>
            <a:r>
              <a:rPr lang="en-US" dirty="0"/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).</a:t>
            </a:r>
          </a:p>
          <a:p>
            <a:r>
              <a:rPr lang="uk-UA" dirty="0"/>
              <a:t>Операції </a:t>
            </a:r>
            <a:r>
              <a:rPr lang="en-US" dirty="0"/>
              <a:t>read/write </a:t>
            </a:r>
            <a:r>
              <a:rPr lang="uk-UA" dirty="0"/>
              <a:t>є атомарними для </a:t>
            </a:r>
            <a:r>
              <a:rPr lang="uk-UA" b="1" u="sng" dirty="0"/>
              <a:t>усіх </a:t>
            </a:r>
            <a:r>
              <a:rPr lang="uk-UA" dirty="0"/>
              <a:t>змінних, декларованих з ключовим словом 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dirty="0"/>
              <a:t> (</a:t>
            </a:r>
            <a:r>
              <a:rPr lang="uk-UA" u="sng" dirty="0"/>
              <a:t>включно 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та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/>
              <a:t>змінними</a:t>
            </a:r>
            <a:r>
              <a:rPr lang="en-US" dirty="0"/>
              <a:t>).</a:t>
            </a:r>
          </a:p>
          <a:p>
            <a:r>
              <a:rPr lang="uk-UA" dirty="0"/>
              <a:t>Атомарні операції не можуть перериватись іншими потоками, тому такі операції є безпечними.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dirty="0"/>
              <a:t>  </a:t>
            </a:r>
            <a:r>
              <a:rPr lang="uk-UA" dirty="0"/>
              <a:t>гарантує пріоритет операції </a:t>
            </a:r>
            <a:r>
              <a:rPr lang="en-US" dirty="0"/>
              <a:t>write</a:t>
            </a:r>
            <a:r>
              <a:rPr lang="uk-UA" dirty="0"/>
              <a:t> (по відношенню до операції </a:t>
            </a:r>
            <a:r>
              <a:rPr lang="en-US" dirty="0"/>
              <a:t>read</a:t>
            </a:r>
            <a:r>
              <a:rPr lang="uk-UA" dirty="0"/>
              <a:t>)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2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dirty="0"/>
              <a:t>Атомарні (</a:t>
            </a:r>
            <a:r>
              <a:rPr lang="en-US" dirty="0"/>
              <a:t>Atomic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змінні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656184"/>
          </a:xfrm>
        </p:spPr>
        <p:txBody>
          <a:bodyPr>
            <a:normAutofit fontScale="92500" lnSpcReduction="20000"/>
          </a:bodyPr>
          <a:lstStyle/>
          <a:p>
            <a:r>
              <a:rPr lang="uk-UA" sz="2400" dirty="0"/>
              <a:t>Належать класам, які забезпечують атомарні операції зі змінними</a:t>
            </a:r>
          </a:p>
          <a:p>
            <a:r>
              <a:rPr lang="uk-UA" sz="2400" dirty="0"/>
              <a:t>Наприклад, класи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AtomicBoolean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AtomicInteger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AtomicLong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AtomicReference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&lt;V&gt;,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AtomicIntegerArray</a:t>
            </a:r>
            <a:r>
              <a:rPr lang="en-US" sz="2400" dirty="0"/>
              <a:t>,….</a:t>
            </a:r>
            <a:endParaRPr lang="uk-UA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2492896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class </a:t>
            </a:r>
            <a:r>
              <a:rPr lang="en-US" sz="1600" dirty="0" err="1">
                <a:latin typeface="Courier" pitchFamily="2" charset="0"/>
              </a:rPr>
              <a:t>AtomicCounter</a:t>
            </a:r>
            <a:r>
              <a:rPr lang="en-US" sz="1600" dirty="0">
                <a:latin typeface="Courier" pitchFamily="2" charset="0"/>
              </a:rPr>
              <a:t> {</a:t>
            </a:r>
          </a:p>
          <a:p>
            <a:r>
              <a:rPr lang="en-US" sz="1600" dirty="0">
                <a:latin typeface="Courier" pitchFamily="2" charset="0"/>
              </a:rPr>
              <a:t>    private </a:t>
            </a:r>
            <a:r>
              <a:rPr lang="en-US" sz="1600" b="1" dirty="0" err="1">
                <a:latin typeface="Courier" pitchFamily="2" charset="0"/>
              </a:rPr>
              <a:t>AtomicInteger</a:t>
            </a:r>
            <a:r>
              <a:rPr lang="en-US" sz="1600" dirty="0">
                <a:latin typeface="Courier" pitchFamily="2" charset="0"/>
              </a:rPr>
              <a:t> c = new </a:t>
            </a:r>
            <a:r>
              <a:rPr lang="en-US" sz="1600" b="1" dirty="0" err="1">
                <a:latin typeface="Courier" pitchFamily="2" charset="0"/>
              </a:rPr>
              <a:t>AtomicInteger</a:t>
            </a:r>
            <a:r>
              <a:rPr lang="en-US" sz="1600" dirty="0">
                <a:latin typeface="Courier" pitchFamily="2" charset="0"/>
              </a:rPr>
              <a:t>(0);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public void increment() {</a:t>
            </a:r>
            <a:r>
              <a:rPr lang="uk-UA" sz="1600" dirty="0"/>
              <a:t> 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c.</a:t>
            </a:r>
            <a:r>
              <a:rPr lang="en-US" sz="1600" b="1" dirty="0" err="1">
                <a:latin typeface="Courier" pitchFamily="2" charset="0"/>
              </a:rPr>
              <a:t>incrementAndGet</a:t>
            </a:r>
            <a:r>
              <a:rPr lang="en-US" sz="1600" dirty="0">
                <a:latin typeface="Courier" pitchFamily="2" charset="0"/>
              </a:rPr>
              <a:t>();</a:t>
            </a:r>
            <a:r>
              <a:rPr lang="uk-UA" sz="1600" dirty="0">
                <a:latin typeface="Courier" pitchFamily="2" charset="0"/>
              </a:rPr>
              <a:t>  // </a:t>
            </a:r>
            <a:r>
              <a:rPr lang="uk-UA" sz="1000" dirty="0">
                <a:latin typeface="Courier" pitchFamily="2" charset="0"/>
              </a:rPr>
              <a:t>спеціальні методи класу для арифметичних операцій</a:t>
            </a:r>
            <a:endParaRPr lang="en-US" sz="10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}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public void decrement() {</a:t>
            </a:r>
          </a:p>
          <a:p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c.</a:t>
            </a:r>
            <a:r>
              <a:rPr lang="en-US" sz="1600" b="1" dirty="0" err="1">
                <a:latin typeface="Courier" pitchFamily="2" charset="0"/>
              </a:rPr>
              <a:t>decrementAndGet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r>
              <a:rPr lang="en-US" sz="1600" dirty="0">
                <a:latin typeface="Courier" pitchFamily="2" charset="0"/>
              </a:rPr>
              <a:t>    }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  public </a:t>
            </a:r>
            <a:r>
              <a:rPr lang="en-US" sz="1600" dirty="0" err="1"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value() {</a:t>
            </a:r>
          </a:p>
          <a:p>
            <a:r>
              <a:rPr lang="en-US" sz="1600" dirty="0">
                <a:latin typeface="Courier" pitchFamily="2" charset="0"/>
              </a:rPr>
              <a:t>        return </a:t>
            </a:r>
            <a:r>
              <a:rPr lang="en-US" sz="1600" dirty="0" err="1">
                <a:latin typeface="Courier" pitchFamily="2" charset="0"/>
              </a:rPr>
              <a:t>c.</a:t>
            </a:r>
            <a:r>
              <a:rPr lang="en-US" sz="1600" b="1" dirty="0" err="1">
                <a:latin typeface="Courier" pitchFamily="2" charset="0"/>
              </a:rPr>
              <a:t>get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r>
              <a:rPr lang="en-US" sz="1600" dirty="0">
                <a:latin typeface="Courier" pitchFamily="2" charset="0"/>
              </a:rPr>
              <a:t>    }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994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4705-AA71-7B4E-93B0-270EDCFD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Незмінні (</a:t>
            </a:r>
            <a:r>
              <a:rPr lang="en-US" dirty="0"/>
              <a:t>immutable) </a:t>
            </a:r>
            <a:r>
              <a:rPr lang="uk-UA" dirty="0"/>
              <a:t>об’єкти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F088-5003-714D-8AE5-B0D8EBCC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Об’єкт, стан яких не може бути змінений в ході виконання програми, називають незмінними </a:t>
            </a:r>
            <a:r>
              <a:rPr lang="en-US" dirty="0"/>
              <a:t>(immutable) </a:t>
            </a:r>
            <a:endParaRPr lang="uk-UA" dirty="0"/>
          </a:p>
          <a:p>
            <a:r>
              <a:rPr lang="uk-UA" dirty="0"/>
              <a:t>Якщо об’єкт не має полів або має поля виключно примітивних типів, позначених модифікаторами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dirty="0">
                <a:cs typeface="Arial" panose="020B0604020202020204" pitchFamily="34" charset="0"/>
              </a:rPr>
              <a:t>то він є незмінним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/>
              <a:t>immutable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.</a:t>
            </a:r>
          </a:p>
          <a:p>
            <a:r>
              <a:rPr lang="uk-UA" dirty="0"/>
              <a:t>Такі змінні є безпечними при використанні в потоках, оскільки не потребують синхронізації</a:t>
            </a:r>
          </a:p>
          <a:p>
            <a:r>
              <a:rPr lang="uk-UA" dirty="0"/>
              <a:t>!!! Якщо об’єкт має поля, які є посиланнями на об’єкти, 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uk-UA" dirty="0">
                <a:cs typeface="Courier New" panose="02070309020205020404" pitchFamily="49" charset="0"/>
              </a:rPr>
              <a:t>гарантує незмінюваність посилання на об’єкт, але не незмінюваність значень, які містяться за посиланням. Д</a:t>
            </a:r>
            <a:r>
              <a:rPr lang="uk-UA" dirty="0"/>
              <a:t>ля забезпечення незмінюваності об’єкта для таких полів </a:t>
            </a:r>
            <a:r>
              <a:rPr lang="uk-UA" b="1" u="sng" dirty="0"/>
              <a:t>не</a:t>
            </a:r>
            <a:r>
              <a:rPr lang="uk-UA" dirty="0"/>
              <a:t> мають використовуватись методи, які можуть змінити їх стан, а також такі поля не можна передавати в інші потоки.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2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FF45-9D1A-BF4F-B328-7FE671E7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ресурси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3C91-998E-9146-A628-4C800E02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Java™ Tutorials: Concurrency</a:t>
            </a:r>
          </a:p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/java/util/concurrent/locks/</a:t>
            </a:r>
            <a:r>
              <a:rPr lang="en-US" dirty="0" err="1"/>
              <a:t>Condition.html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0150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Високорівневі</a:t>
            </a:r>
            <a:r>
              <a:rPr lang="uk-UA" dirty="0"/>
              <a:t> засоби управління потоками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High Level Concurrency Objects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Lock Objects		</a:t>
            </a:r>
          </a:p>
          <a:p>
            <a:pPr marL="0" indent="0">
              <a:buNone/>
            </a:pPr>
            <a:r>
              <a:rPr lang="en-US" sz="2400" dirty="0"/>
              <a:t>	Executors	</a:t>
            </a:r>
          </a:p>
          <a:p>
            <a:pPr marL="0" indent="0">
              <a:buNone/>
            </a:pPr>
            <a:r>
              <a:rPr lang="en-US" sz="2400" dirty="0"/>
              <a:t>		Fork/Join Framework	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uk-UA" sz="2400" dirty="0"/>
              <a:t>      </a:t>
            </a:r>
            <a:r>
              <a:rPr lang="en-US" sz="2400" dirty="0"/>
              <a:t>Concurrent Collections	</a:t>
            </a:r>
          </a:p>
          <a:p>
            <a:pPr marL="0" indent="0">
              <a:buNone/>
            </a:pPr>
            <a:r>
              <a:rPr lang="en-US" sz="2400" dirty="0"/>
              <a:t>		 				Atomic Variables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uk-UA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979712" y="2132856"/>
            <a:ext cx="792088" cy="57606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3779912" y="2276872"/>
            <a:ext cx="360040" cy="14889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868144" y="2162969"/>
            <a:ext cx="1008112" cy="22741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627784" y="2178025"/>
            <a:ext cx="792088" cy="11220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004048" y="2276872"/>
            <a:ext cx="504056" cy="180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4C7C-B8B8-7147-9C3F-FC1A102E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Властивість </a:t>
            </a:r>
            <a:r>
              <a:rPr lang="en-US" dirty="0"/>
              <a:t>Reentrance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3AD0-74CF-D148-A468-61380A45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859216" cy="2188839"/>
          </a:xfrm>
          <a:ln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ReentranceExample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f(){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g(); // </a:t>
            </a:r>
            <a:r>
              <a:rPr lang="uk-UA" sz="1600" dirty="0">
                <a:cs typeface="Courier New" panose="02070309020205020404" pitchFamily="49" charset="0"/>
              </a:rPr>
              <a:t>виклик можливий, оскільки монітор належить потоку</a:t>
            </a: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g(){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… // </a:t>
            </a:r>
            <a:r>
              <a:rPr lang="uk-UA" sz="1600" dirty="0">
                <a:cs typeface="Courier New" panose="02070309020205020404" pitchFamily="49" charset="0"/>
              </a:rPr>
              <a:t>код методу</a:t>
            </a: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90F1-DEF1-1D47-B331-88793B8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Інтерфейс </a:t>
            </a:r>
            <a:r>
              <a:rPr lang="en-US" dirty="0"/>
              <a:t>Lock</a:t>
            </a:r>
            <a:endParaRPr lang="en-UA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23FC35B-55E3-6545-BC73-2F0397A2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uk-UA" dirty="0" err="1"/>
              <a:t>етоди</a:t>
            </a:r>
            <a:r>
              <a:rPr lang="uk-UA" dirty="0"/>
              <a:t> інтерфейсу </a:t>
            </a:r>
            <a:r>
              <a:rPr lang="en-US" dirty="0"/>
              <a:t>Lock</a:t>
            </a:r>
            <a:r>
              <a:rPr lang="uk-UA" dirty="0"/>
              <a:t>:</a:t>
            </a:r>
          </a:p>
          <a:p>
            <a:pPr marL="400050" lvl="1" indent="0">
              <a:buNone/>
            </a:pPr>
            <a:r>
              <a:rPr lang="en-US" dirty="0">
                <a:latin typeface="Courier" pitchFamily="2" charset="0"/>
              </a:rPr>
              <a:t>lock() </a:t>
            </a:r>
            <a:r>
              <a:rPr lang="en-US" dirty="0"/>
              <a:t>– </a:t>
            </a:r>
            <a:r>
              <a:rPr lang="uk-UA" dirty="0"/>
              <a:t>блокує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, якщо той незаблокований іншим потоком, або встановлює потік у стан заблокований і примушує його очікувати звільнення </a:t>
            </a:r>
            <a:r>
              <a:rPr lang="uk-UA" dirty="0" err="1"/>
              <a:t>локера</a:t>
            </a:r>
            <a:r>
              <a:rPr lang="uk-UA" dirty="0"/>
              <a:t> (може повторно блокувати об’єкт, якщо </a:t>
            </a:r>
            <a:r>
              <a:rPr lang="uk-UA" dirty="0" err="1"/>
              <a:t>локер</a:t>
            </a:r>
            <a:r>
              <a:rPr lang="uk-UA" dirty="0"/>
              <a:t> був захоплений тим самим потоком)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tryLock</a:t>
            </a:r>
            <a:r>
              <a:rPr lang="en-US" dirty="0"/>
              <a:t>() – </a:t>
            </a:r>
            <a:r>
              <a:rPr lang="uk-UA" dirty="0"/>
              <a:t>блокує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тільки</a:t>
            </a:r>
            <a:r>
              <a:rPr lang="en-US" dirty="0"/>
              <a:t>,</a:t>
            </a:r>
            <a:r>
              <a:rPr lang="uk-UA" dirty="0"/>
              <a:t> якщо він в стані незаблокований, і</a:t>
            </a:r>
            <a:r>
              <a:rPr lang="en-US" dirty="0"/>
              <a:t> </a:t>
            </a:r>
            <a:r>
              <a:rPr lang="uk-UA" dirty="0"/>
              <a:t>надає інформацію про успішність блокування (таку інформацію можна потім обробити в програмі)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>
                <a:latin typeface="Courier" pitchFamily="2" charset="0"/>
              </a:rPr>
              <a:t>unlock()</a:t>
            </a:r>
            <a:r>
              <a:rPr lang="uk-UA" dirty="0"/>
              <a:t> – розблоковує 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, якщо він був блокований</a:t>
            </a:r>
            <a:endParaRPr lang="en-US" dirty="0"/>
          </a:p>
          <a:p>
            <a:pPr marL="400050" lvl="1" indent="0">
              <a:buNone/>
            </a:pPr>
            <a:r>
              <a:rPr lang="en-US" dirty="0" err="1">
                <a:latin typeface="Courier" pitchFamily="2" charset="0"/>
              </a:rPr>
              <a:t>newCondition</a:t>
            </a:r>
            <a:r>
              <a:rPr lang="en-US" dirty="0">
                <a:latin typeface="Courier" pitchFamily="2" charset="0"/>
              </a:rPr>
              <a:t>()</a:t>
            </a:r>
            <a:r>
              <a:rPr lang="uk-UA" dirty="0"/>
              <a:t> – створює екземпляр класу </a:t>
            </a:r>
            <a:r>
              <a:rPr lang="en-US" dirty="0"/>
              <a:t>Condition</a:t>
            </a:r>
            <a:r>
              <a:rPr lang="uk-UA" dirty="0"/>
              <a:t>, який прикріплюється до даного </a:t>
            </a:r>
            <a:r>
              <a:rPr lang="en-US" dirty="0"/>
              <a:t>Lock</a:t>
            </a:r>
            <a:r>
              <a:rPr lang="uk-UA" dirty="0"/>
              <a:t>-</a:t>
            </a:r>
            <a:r>
              <a:rPr lang="ru-RU" dirty="0" err="1"/>
              <a:t>екземпляру</a:t>
            </a:r>
            <a:r>
              <a:rPr lang="uk-UA" dirty="0"/>
              <a:t> і використовується методами </a:t>
            </a:r>
            <a:r>
              <a:rPr lang="en-US" dirty="0"/>
              <a:t>await(), signal() </a:t>
            </a:r>
            <a:r>
              <a:rPr lang="uk-UA" dirty="0"/>
              <a:t>для організації очікування за умовою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dirty="0">
                <a:latin typeface="Courier" pitchFamily="2" charset="0"/>
              </a:rPr>
              <a:t>Lock lock = ...; </a:t>
            </a:r>
            <a:endParaRPr lang="uk-UA" dirty="0"/>
          </a:p>
          <a:p>
            <a:pPr marL="400050" lvl="1" indent="0">
              <a:buNone/>
            </a:pPr>
            <a:r>
              <a:rPr lang="en-US" dirty="0" err="1">
                <a:latin typeface="Courier" pitchFamily="2" charset="0"/>
              </a:rPr>
              <a:t>lock.lock</a:t>
            </a:r>
            <a:r>
              <a:rPr lang="en-US" dirty="0">
                <a:latin typeface="Courier" pitchFamily="2" charset="0"/>
              </a:rPr>
              <a:t>(); </a:t>
            </a:r>
            <a:r>
              <a:rPr lang="ru-RU" dirty="0"/>
              <a:t>//</a:t>
            </a:r>
            <a:r>
              <a:rPr lang="ru-RU" dirty="0" err="1"/>
              <a:t>блокування</a:t>
            </a:r>
            <a:endParaRPr lang="uk-UA" dirty="0"/>
          </a:p>
          <a:p>
            <a:pPr marL="400050" lvl="1" indent="0">
              <a:buNone/>
            </a:pPr>
            <a:r>
              <a:rPr lang="en-US" dirty="0">
                <a:latin typeface="Courier" pitchFamily="2" charset="0"/>
              </a:rPr>
              <a:t>try { </a:t>
            </a:r>
            <a:endParaRPr lang="uk-UA" dirty="0"/>
          </a:p>
          <a:p>
            <a:pPr marL="400050" lvl="1" indent="0">
              <a:buNone/>
            </a:pPr>
            <a:r>
              <a:rPr lang="uk-UA" dirty="0"/>
              <a:t>	</a:t>
            </a:r>
            <a:r>
              <a:rPr lang="en-US" dirty="0">
                <a:latin typeface="Courier" pitchFamily="2" charset="0"/>
              </a:rPr>
              <a:t>// </a:t>
            </a:r>
            <a:r>
              <a:rPr lang="ru-RU" dirty="0"/>
              <a:t>доступ до ресурсу, </a:t>
            </a:r>
            <a:r>
              <a:rPr lang="ru-RU" dirty="0" err="1"/>
              <a:t>захищеного</a:t>
            </a:r>
            <a:r>
              <a:rPr lang="ru-RU" dirty="0"/>
              <a:t> </a:t>
            </a:r>
            <a:r>
              <a:rPr lang="ru-RU" dirty="0" err="1"/>
              <a:t>цим</a:t>
            </a:r>
            <a:r>
              <a:rPr lang="ru-RU" dirty="0"/>
              <a:t> блоком</a:t>
            </a:r>
            <a:r>
              <a:rPr lang="en-US" dirty="0">
                <a:latin typeface="Courier" pitchFamily="2" charset="0"/>
              </a:rPr>
              <a:t> </a:t>
            </a:r>
            <a:endParaRPr lang="uk-UA" dirty="0"/>
          </a:p>
          <a:p>
            <a:pPr marL="400050" lvl="1" indent="0">
              <a:buNone/>
            </a:pPr>
            <a:r>
              <a:rPr lang="en-US" dirty="0">
                <a:latin typeface="Courier" pitchFamily="2" charset="0"/>
              </a:rPr>
              <a:t>} </a:t>
            </a:r>
            <a:endParaRPr lang="uk-UA" dirty="0"/>
          </a:p>
          <a:p>
            <a:pPr marL="400050" lvl="1" indent="0">
              <a:buNone/>
            </a:pPr>
            <a:r>
              <a:rPr lang="en-US" dirty="0">
                <a:latin typeface="Courier" pitchFamily="2" charset="0"/>
              </a:rPr>
              <a:t>finally { </a:t>
            </a:r>
            <a:endParaRPr lang="uk-UA" dirty="0"/>
          </a:p>
          <a:p>
            <a:pPr marL="400050" lvl="1" indent="0">
              <a:buNone/>
            </a:pPr>
            <a:r>
              <a:rPr lang="uk-UA" dirty="0"/>
              <a:t>	</a:t>
            </a:r>
            <a:r>
              <a:rPr lang="en-US" dirty="0" err="1">
                <a:latin typeface="Courier" pitchFamily="2" charset="0"/>
              </a:rPr>
              <a:t>lock.unlock</a:t>
            </a:r>
            <a:r>
              <a:rPr lang="en-US" dirty="0">
                <a:latin typeface="Courier" pitchFamily="2" charset="0"/>
              </a:rPr>
              <a:t>(); </a:t>
            </a:r>
            <a:r>
              <a:rPr lang="ru-RU" dirty="0"/>
              <a:t>// </a:t>
            </a:r>
            <a:r>
              <a:rPr lang="ru-RU" dirty="0" err="1"/>
              <a:t>розблокування</a:t>
            </a:r>
            <a:endParaRPr lang="uk-UA" dirty="0"/>
          </a:p>
          <a:p>
            <a:pPr marL="400050" lvl="1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31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 err="1"/>
              <a:t>ReentrantLock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97840"/>
            <a:ext cx="8784976" cy="5671519"/>
          </a:xfrm>
        </p:spPr>
        <p:txBody>
          <a:bodyPr>
            <a:normAutofit fontScale="62500" lnSpcReduction="20000"/>
          </a:bodyPr>
          <a:lstStyle/>
          <a:p>
            <a:r>
              <a:rPr lang="uk-UA" sz="2200" dirty="0">
                <a:cs typeface="Arial" panose="020B0604020202020204" pitchFamily="34" charset="0"/>
              </a:rPr>
              <a:t>Підтримує інтерфейс</a:t>
            </a:r>
            <a:r>
              <a:rPr lang="en-US" sz="2200" dirty="0">
                <a:cs typeface="Arial" panose="020B0604020202020204" pitchFamily="34" charset="0"/>
              </a:rPr>
              <a:t> Lock</a:t>
            </a:r>
          </a:p>
          <a:p>
            <a:r>
              <a:rPr lang="ru-RU" sz="2200" dirty="0" err="1">
                <a:cs typeface="Arial" panose="020B0604020202020204" pitchFamily="34" charset="0"/>
              </a:rPr>
              <a:t>Об’єкт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класу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en-US" sz="2200" dirty="0" err="1">
                <a:cs typeface="Arial" panose="020B0604020202020204" pitchFamily="34" charset="0"/>
              </a:rPr>
              <a:t>ReentrantLock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привласнює</a:t>
            </a:r>
            <a:r>
              <a:rPr lang="uk-UA" sz="2200" dirty="0" err="1">
                <a:cs typeface="Arial" panose="020B0604020202020204" pitchFamily="34" charset="0"/>
              </a:rPr>
              <a:t>ться</a:t>
            </a:r>
            <a:r>
              <a:rPr lang="ru-RU" sz="2200" dirty="0">
                <a:cs typeface="Arial" panose="020B0604020202020204" pitchFamily="34" charset="0"/>
              </a:rPr>
              <a:t> потоком у </a:t>
            </a:r>
            <a:r>
              <a:rPr lang="ru-RU" sz="2200" dirty="0" err="1">
                <a:cs typeface="Arial" panose="020B0604020202020204" pitchFamily="34" charset="0"/>
              </a:rPr>
              <a:t>разі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усп</a:t>
            </a:r>
            <a:r>
              <a:rPr lang="uk-UA" sz="2200" dirty="0">
                <a:cs typeface="Arial" panose="020B0604020202020204" pitchFamily="34" charset="0"/>
              </a:rPr>
              <a:t>і</a:t>
            </a:r>
            <a:r>
              <a:rPr lang="ru-RU" sz="2200" dirty="0" err="1">
                <a:cs typeface="Arial" panose="020B0604020202020204" pitchFamily="34" charset="0"/>
              </a:rPr>
              <a:t>шного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блокування</a:t>
            </a:r>
            <a:r>
              <a:rPr lang="ru-RU" sz="2200" dirty="0">
                <a:cs typeface="Arial" panose="020B0604020202020204" pitchFamily="34" charset="0"/>
              </a:rPr>
              <a:t> і </a:t>
            </a:r>
            <a:r>
              <a:rPr lang="ru-RU" sz="2200" dirty="0" err="1">
                <a:cs typeface="Arial" panose="020B0604020202020204" pitchFamily="34" charset="0"/>
              </a:rPr>
              <a:t>належить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йому</a:t>
            </a:r>
            <a:r>
              <a:rPr lang="ru-RU" sz="2200" dirty="0">
                <a:cs typeface="Arial" panose="020B0604020202020204" pitchFamily="34" charset="0"/>
              </a:rPr>
              <a:t> до </a:t>
            </a:r>
            <a:r>
              <a:rPr lang="ru-RU" sz="2200" dirty="0" err="1">
                <a:cs typeface="Arial" panose="020B0604020202020204" pitchFamily="34" charset="0"/>
              </a:rPr>
              <a:t>розблокування</a:t>
            </a:r>
            <a:r>
              <a:rPr lang="ru-RU" sz="2200" dirty="0">
                <a:cs typeface="Arial" panose="020B0604020202020204" pitchFamily="34" charset="0"/>
              </a:rPr>
              <a:t>. </a:t>
            </a:r>
            <a:r>
              <a:rPr lang="ru-RU" sz="2200" dirty="0" err="1">
                <a:cs typeface="Arial" panose="020B0604020202020204" pitchFamily="34" charset="0"/>
              </a:rPr>
              <a:t>Блокування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об’єкту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відбувається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успішно</a:t>
            </a:r>
            <a:r>
              <a:rPr lang="ru-RU" sz="2200" dirty="0">
                <a:cs typeface="Arial" panose="020B0604020202020204" pitchFamily="34" charset="0"/>
              </a:rPr>
              <a:t>, </a:t>
            </a:r>
            <a:r>
              <a:rPr lang="ru-RU" sz="2200" dirty="0" err="1">
                <a:cs typeface="Arial" panose="020B0604020202020204" pitchFamily="34" charset="0"/>
              </a:rPr>
              <a:t>якщо</a:t>
            </a:r>
            <a:r>
              <a:rPr lang="ru-RU" sz="2200" dirty="0">
                <a:cs typeface="Arial" panose="020B0604020202020204" pitchFamily="34" charset="0"/>
              </a:rPr>
              <a:t> на момент </a:t>
            </a:r>
            <a:r>
              <a:rPr lang="ru-RU" sz="2200" dirty="0" err="1">
                <a:cs typeface="Arial" panose="020B0604020202020204" pitchFamily="34" charset="0"/>
              </a:rPr>
              <a:t>запиту</a:t>
            </a:r>
            <a:r>
              <a:rPr lang="ru-RU" sz="2200" dirty="0">
                <a:cs typeface="Arial" panose="020B0604020202020204" pitchFamily="34" charset="0"/>
              </a:rPr>
              <a:t> на </a:t>
            </a:r>
            <a:r>
              <a:rPr lang="ru-RU" sz="2200" dirty="0" err="1">
                <a:cs typeface="Arial" panose="020B0604020202020204" pitchFamily="34" charset="0"/>
              </a:rPr>
              <a:t>блокування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він</a:t>
            </a:r>
            <a:r>
              <a:rPr lang="ru-RU" sz="2200" dirty="0">
                <a:cs typeface="Arial" panose="020B0604020202020204" pitchFamily="34" charset="0"/>
              </a:rPr>
              <a:t> не </a:t>
            </a:r>
            <a:r>
              <a:rPr lang="ru-RU" sz="2200" dirty="0" err="1">
                <a:cs typeface="Arial" panose="020B0604020202020204" pitchFamily="34" charset="0"/>
              </a:rPr>
              <a:t>привласнений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іншим</a:t>
            </a:r>
            <a:r>
              <a:rPr lang="ru-RU" sz="2200" dirty="0">
                <a:cs typeface="Arial" panose="020B0604020202020204" pitchFamily="34" charset="0"/>
              </a:rPr>
              <a:t> потоком. </a:t>
            </a:r>
          </a:p>
          <a:p>
            <a:r>
              <a:rPr lang="ru-RU" sz="2200" dirty="0" err="1">
                <a:cs typeface="Arial" panose="020B0604020202020204" pitchFamily="34" charset="0"/>
              </a:rPr>
              <a:t>Потік</a:t>
            </a:r>
            <a:r>
              <a:rPr lang="ru-RU" sz="2200" dirty="0">
                <a:cs typeface="Arial" panose="020B0604020202020204" pitchFamily="34" charset="0"/>
              </a:rPr>
              <a:t>, </a:t>
            </a:r>
            <a:r>
              <a:rPr lang="ru-RU" sz="2200" u="sng" dirty="0" err="1">
                <a:cs typeface="Arial" panose="020B0604020202020204" pitchFamily="34" charset="0"/>
              </a:rPr>
              <a:t>який</a:t>
            </a:r>
            <a:r>
              <a:rPr lang="ru-RU" sz="2200" u="sng" dirty="0">
                <a:cs typeface="Arial" panose="020B0604020202020204" pitchFamily="34" charset="0"/>
              </a:rPr>
              <a:t> </a:t>
            </a:r>
            <a:r>
              <a:rPr lang="ru-RU" sz="2200" u="sng" dirty="0" err="1">
                <a:cs typeface="Arial" panose="020B0604020202020204" pitchFamily="34" charset="0"/>
              </a:rPr>
              <a:t>є</a:t>
            </a:r>
            <a:r>
              <a:rPr lang="ru-RU" sz="2200" u="sng" dirty="0">
                <a:cs typeface="Arial" panose="020B0604020202020204" pitchFamily="34" charset="0"/>
              </a:rPr>
              <a:t> </a:t>
            </a:r>
            <a:r>
              <a:rPr lang="ru-RU" sz="2200" u="sng" dirty="0" err="1">
                <a:cs typeface="Arial" panose="020B0604020202020204" pitchFamily="34" charset="0"/>
              </a:rPr>
              <a:t>власником</a:t>
            </a:r>
            <a:r>
              <a:rPr lang="ru-RU" sz="2200" u="sng" dirty="0">
                <a:cs typeface="Arial" panose="020B0604020202020204" pitchFamily="34" charset="0"/>
              </a:rPr>
              <a:t> </a:t>
            </a:r>
            <a:r>
              <a:rPr lang="ru-RU" sz="2200" u="sng" dirty="0" err="1">
                <a:cs typeface="Arial" panose="020B0604020202020204" pitchFamily="34" charset="0"/>
              </a:rPr>
              <a:t>об’єкта</a:t>
            </a:r>
            <a:r>
              <a:rPr lang="ru-RU" sz="2200" dirty="0">
                <a:cs typeface="Arial" panose="020B0604020202020204" pitchFamily="34" charset="0"/>
              </a:rPr>
              <a:t>, </a:t>
            </a:r>
            <a:r>
              <a:rPr lang="ru-RU" sz="2200" dirty="0" err="1">
                <a:cs typeface="Arial" panose="020B0604020202020204" pitchFamily="34" charset="0"/>
              </a:rPr>
              <a:t>може</a:t>
            </a:r>
            <a:r>
              <a:rPr lang="ru-RU" sz="2200" dirty="0">
                <a:cs typeface="Arial" panose="020B0604020202020204" pitchFamily="34" charset="0"/>
              </a:rPr>
              <a:t> повторно </a:t>
            </a:r>
            <a:r>
              <a:rPr lang="ru-RU" sz="2200" dirty="0" err="1">
                <a:cs typeface="Arial" panose="020B0604020202020204" pitchFamily="34" charset="0"/>
              </a:rPr>
              <a:t>заблокувати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його</a:t>
            </a:r>
            <a:r>
              <a:rPr lang="en-US" sz="2200" dirty="0">
                <a:cs typeface="Arial" panose="020B0604020202020204" pitchFamily="34" charset="0"/>
              </a:rPr>
              <a:t> </a:t>
            </a:r>
            <a:r>
              <a:rPr lang="uk-UA" sz="2200" dirty="0">
                <a:cs typeface="Arial" panose="020B0604020202020204" pitchFamily="34" charset="0"/>
              </a:rPr>
              <a:t>необмежену кількість разів</a:t>
            </a:r>
            <a:r>
              <a:rPr lang="ru-RU" sz="2200" dirty="0">
                <a:cs typeface="Arial" panose="020B0604020202020204" pitchFamily="34" charset="0"/>
              </a:rPr>
              <a:t>. </a:t>
            </a:r>
            <a:r>
              <a:rPr lang="ru-RU" sz="2200" dirty="0" err="1">
                <a:cs typeface="Arial" panose="020B0604020202020204" pitchFamily="34" charset="0"/>
              </a:rPr>
              <a:t>Лічильник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блокувань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відслідковує</a:t>
            </a:r>
            <a:r>
              <a:rPr lang="ru-RU" sz="2200" dirty="0">
                <a:cs typeface="Arial" panose="020B0604020202020204" pitchFamily="34" charset="0"/>
              </a:rPr>
              <a:t>, </a:t>
            </a:r>
            <a:r>
              <a:rPr lang="ru-RU" sz="2200" dirty="0" err="1">
                <a:cs typeface="Arial" panose="020B0604020202020204" pitchFamily="34" charset="0"/>
              </a:rPr>
              <a:t>щоб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кількість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блокувань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дорівнювала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кількості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розблокувань</a:t>
            </a:r>
            <a:r>
              <a:rPr lang="ru-RU" sz="2200" dirty="0">
                <a:cs typeface="Arial" panose="020B0604020202020204" pitchFamily="34" charset="0"/>
              </a:rPr>
              <a:t>.</a:t>
            </a:r>
            <a:r>
              <a:rPr lang="en-US" sz="2200" dirty="0">
                <a:cs typeface="Arial" panose="020B0604020202020204" pitchFamily="34" charset="0"/>
              </a:rPr>
              <a:t> </a:t>
            </a:r>
            <a:endParaRPr lang="ru-RU" sz="2200" dirty="0">
              <a:cs typeface="Arial" panose="020B0604020202020204" pitchFamily="34" charset="0"/>
            </a:endParaRPr>
          </a:p>
          <a:p>
            <a:r>
              <a:rPr lang="ru-RU" sz="2200" dirty="0">
                <a:cs typeface="Arial" panose="020B0604020202020204" pitchFamily="34" charset="0"/>
              </a:rPr>
              <a:t>З </a:t>
            </a:r>
            <a:r>
              <a:rPr lang="ru-RU" sz="2200" dirty="0" err="1">
                <a:cs typeface="Arial" panose="020B0604020202020204" pitchFamily="34" charset="0"/>
              </a:rPr>
              <a:t>використанням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методів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en-US" sz="2200" dirty="0" err="1">
                <a:cs typeface="Arial" panose="020B0604020202020204" pitchFamily="34" charset="0"/>
              </a:rPr>
              <a:t>isHeldByCurrentThread</a:t>
            </a:r>
            <a:r>
              <a:rPr lang="en-US" sz="2200" dirty="0">
                <a:cs typeface="Arial" panose="020B0604020202020204" pitchFamily="34" charset="0"/>
              </a:rPr>
              <a:t>(), </a:t>
            </a:r>
            <a:r>
              <a:rPr lang="en-US" sz="2200" dirty="0" err="1">
                <a:cs typeface="Arial" panose="020B0604020202020204" pitchFamily="34" charset="0"/>
              </a:rPr>
              <a:t>getHoldCount</a:t>
            </a:r>
            <a:r>
              <a:rPr lang="en-US" sz="2200" dirty="0">
                <a:cs typeface="Arial" panose="020B0604020202020204" pitchFamily="34" charset="0"/>
              </a:rPr>
              <a:t>()</a:t>
            </a:r>
            <a:r>
              <a:rPr lang="uk-UA" sz="2200" dirty="0">
                <a:cs typeface="Arial" panose="020B0604020202020204" pitchFamily="34" charset="0"/>
              </a:rPr>
              <a:t> можна перевірити чи є даний об’єкт привласненим потоком</a:t>
            </a:r>
            <a:endParaRPr lang="en-US" sz="2200" dirty="0">
              <a:cs typeface="Arial" panose="020B0604020202020204" pitchFamily="34" charset="0"/>
            </a:endParaRPr>
          </a:p>
          <a:p>
            <a:r>
              <a:rPr lang="uk-UA" sz="2200" dirty="0">
                <a:cs typeface="Arial" panose="020B0604020202020204" pitchFamily="34" charset="0"/>
              </a:rPr>
              <a:t>Додатковий конструктор класу </a:t>
            </a:r>
            <a:r>
              <a:rPr lang="en-US" sz="2200" dirty="0" err="1">
                <a:cs typeface="Arial" panose="020B0604020202020204" pitchFamily="34" charset="0"/>
              </a:rPr>
              <a:t>ReentrantLock</a:t>
            </a:r>
            <a:r>
              <a:rPr lang="en-US" sz="2200" dirty="0">
                <a:cs typeface="Arial" panose="020B0604020202020204" pitchFamily="34" charset="0"/>
              </a:rPr>
              <a:t>(</a:t>
            </a:r>
            <a:r>
              <a:rPr lang="en-US" sz="2200" dirty="0" err="1">
                <a:cs typeface="Arial" panose="020B0604020202020204" pitchFamily="34" charset="0"/>
              </a:rPr>
              <a:t>boolean</a:t>
            </a:r>
            <a:r>
              <a:rPr lang="en-US" sz="2200" dirty="0">
                <a:cs typeface="Arial" panose="020B0604020202020204" pitchFamily="34" charset="0"/>
              </a:rPr>
              <a:t> fair) </a:t>
            </a:r>
            <a:r>
              <a:rPr lang="uk-UA" sz="2200" dirty="0">
                <a:cs typeface="Arial" panose="020B0604020202020204" pitchFamily="34" charset="0"/>
              </a:rPr>
              <a:t>містить аргумент </a:t>
            </a:r>
            <a:r>
              <a:rPr lang="en-US" sz="2200" dirty="0">
                <a:cs typeface="Arial" panose="020B0604020202020204" pitchFamily="34" charset="0"/>
              </a:rPr>
              <a:t>fair</a:t>
            </a:r>
            <a:r>
              <a:rPr lang="uk-UA" sz="2200" dirty="0">
                <a:cs typeface="Arial" panose="020B0604020202020204" pitchFamily="34" charset="0"/>
              </a:rPr>
              <a:t>. Значення </a:t>
            </a:r>
            <a:r>
              <a:rPr lang="en-US" sz="2200" dirty="0">
                <a:cs typeface="Arial" panose="020B0604020202020204" pitchFamily="34" charset="0"/>
              </a:rPr>
              <a:t>fair, </a:t>
            </a:r>
            <a:r>
              <a:rPr lang="uk-UA" sz="2200" dirty="0">
                <a:cs typeface="Arial" panose="020B0604020202020204" pitchFamily="34" charset="0"/>
              </a:rPr>
              <a:t>що дорівнює </a:t>
            </a:r>
            <a:r>
              <a:rPr lang="en-US" sz="2200" dirty="0">
                <a:cs typeface="Arial" panose="020B0604020202020204" pitchFamily="34" charset="0"/>
              </a:rPr>
              <a:t>true</a:t>
            </a:r>
            <a:r>
              <a:rPr lang="uk-UA" sz="2200" dirty="0">
                <a:cs typeface="Arial" panose="020B0604020202020204" pitchFamily="34" charset="0"/>
              </a:rPr>
              <a:t>, встановлює, що при захопленні </a:t>
            </a:r>
            <a:r>
              <a:rPr lang="uk-UA" sz="2200" dirty="0" err="1">
                <a:cs typeface="Arial" panose="020B0604020202020204" pitchFamily="34" charset="0"/>
              </a:rPr>
              <a:t>локера</a:t>
            </a:r>
            <a:r>
              <a:rPr lang="uk-UA" sz="2200" dirty="0">
                <a:cs typeface="Arial" panose="020B0604020202020204" pitchFamily="34" charset="0"/>
              </a:rPr>
              <a:t> перевага надається потоку з найбільшим часом його очікування. Така «справедливість» коштує додаткових витрат часу на планування, проте запобігає «голодуванню» потоків тобто надто довгому їх очікуванню.</a:t>
            </a:r>
            <a:endParaRPr lang="en-US" sz="2200" dirty="0">
              <a:cs typeface="Arial" panose="020B0604020202020204" pitchFamily="34" charset="0"/>
            </a:endParaRPr>
          </a:p>
          <a:p>
            <a:r>
              <a:rPr lang="uk-UA" sz="2200" dirty="0">
                <a:cs typeface="Arial" panose="020B0604020202020204" pitchFamily="34" charset="0"/>
              </a:rPr>
              <a:t>Клас містить набір методів, зручних для </a:t>
            </a:r>
            <a:r>
              <a:rPr lang="uk-UA" sz="2200" dirty="0" err="1">
                <a:cs typeface="Arial" panose="020B0604020202020204" pitchFamily="34" charset="0"/>
              </a:rPr>
              <a:t>відлагодження</a:t>
            </a:r>
            <a:r>
              <a:rPr lang="uk-UA" sz="2200" dirty="0">
                <a:cs typeface="Arial" panose="020B0604020202020204" pitchFamily="34" charset="0"/>
              </a:rPr>
              <a:t> програми: </a:t>
            </a:r>
            <a:r>
              <a:rPr lang="en-US" sz="2200" dirty="0" err="1">
                <a:cs typeface="Arial" panose="020B0604020202020204" pitchFamily="34" charset="0"/>
              </a:rPr>
              <a:t>getOwner</a:t>
            </a:r>
            <a:r>
              <a:rPr lang="en-US" sz="2200" dirty="0">
                <a:cs typeface="Arial" panose="020B0604020202020204" pitchFamily="34" charset="0"/>
              </a:rPr>
              <a:t>()</a:t>
            </a:r>
            <a:r>
              <a:rPr lang="uk-UA" sz="2200" dirty="0">
                <a:cs typeface="Arial" panose="020B0604020202020204" pitchFamily="34" charset="0"/>
              </a:rPr>
              <a:t>, </a:t>
            </a:r>
            <a:r>
              <a:rPr lang="en-US" sz="2200" dirty="0" err="1">
                <a:cs typeface="Arial" panose="020B0604020202020204" pitchFamily="34" charset="0"/>
              </a:rPr>
              <a:t>isHeldByCurrentThread</a:t>
            </a:r>
            <a:r>
              <a:rPr lang="en-US" sz="2200" dirty="0">
                <a:cs typeface="Arial" panose="020B0604020202020204" pitchFamily="34" charset="0"/>
              </a:rPr>
              <a:t>()</a:t>
            </a:r>
            <a:r>
              <a:rPr lang="uk-UA" sz="2200" dirty="0">
                <a:cs typeface="Arial" panose="020B0604020202020204" pitchFamily="34" charset="0"/>
              </a:rPr>
              <a:t>, </a:t>
            </a:r>
            <a:r>
              <a:rPr lang="en-US" sz="2200" dirty="0" err="1">
                <a:cs typeface="Arial" panose="020B0604020202020204" pitchFamily="34" charset="0"/>
              </a:rPr>
              <a:t>getHoldCount</a:t>
            </a:r>
            <a:r>
              <a:rPr lang="en-US" sz="2200" dirty="0">
                <a:cs typeface="Arial" panose="020B0604020202020204" pitchFamily="34" charset="0"/>
              </a:rPr>
              <a:t>()</a:t>
            </a:r>
            <a:r>
              <a:rPr lang="uk-UA" sz="2200" dirty="0">
                <a:cs typeface="Arial" panose="020B0604020202020204" pitchFamily="34" charset="0"/>
              </a:rPr>
              <a:t>, </a:t>
            </a:r>
            <a:r>
              <a:rPr lang="en-US" sz="2200" dirty="0" err="1">
                <a:cs typeface="Arial" panose="020B0604020202020204" pitchFamily="34" charset="0"/>
              </a:rPr>
              <a:t>getQueuedThreads</a:t>
            </a:r>
            <a:r>
              <a:rPr lang="en-US" sz="2200" dirty="0">
                <a:cs typeface="Arial" panose="020B0604020202020204" pitchFamily="34" charset="0"/>
              </a:rPr>
              <a:t>()</a:t>
            </a:r>
            <a:r>
              <a:rPr lang="uk-UA" sz="2200" dirty="0">
                <a:cs typeface="Arial" panose="020B0604020202020204" pitchFamily="34" charset="0"/>
              </a:rPr>
              <a:t>, </a:t>
            </a:r>
            <a:r>
              <a:rPr lang="en-US" sz="2200" dirty="0" err="1">
                <a:cs typeface="Arial" panose="020B0604020202020204" pitchFamily="34" charset="0"/>
              </a:rPr>
              <a:t>getWaitingThreads</a:t>
            </a:r>
            <a:r>
              <a:rPr lang="en-US" sz="2200" dirty="0">
                <a:cs typeface="Arial" panose="020B0604020202020204" pitchFamily="34" charset="0"/>
              </a:rPr>
              <a:t>(Condition condition)</a:t>
            </a:r>
            <a:r>
              <a:rPr lang="uk-UA" sz="2200" dirty="0">
                <a:cs typeface="Arial" panose="020B0604020202020204" pitchFamily="34" charset="0"/>
              </a:rPr>
              <a:t> та інші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sz="2300" dirty="0">
                <a:latin typeface="Courier" pitchFamily="2" charset="0"/>
              </a:rPr>
              <a:t>private final </a:t>
            </a:r>
            <a:r>
              <a:rPr lang="en-US" sz="2300" dirty="0" err="1">
                <a:latin typeface="Courier" pitchFamily="2" charset="0"/>
              </a:rPr>
              <a:t>ReentrantLock</a:t>
            </a:r>
            <a:r>
              <a:rPr lang="en-US" sz="2300" dirty="0">
                <a:latin typeface="Courier" pitchFamily="2" charset="0"/>
              </a:rPr>
              <a:t> lock = new </a:t>
            </a:r>
            <a:r>
              <a:rPr lang="en-US" sz="2300" dirty="0" err="1">
                <a:latin typeface="Courier" pitchFamily="2" charset="0"/>
              </a:rPr>
              <a:t>ReentrantLock</a:t>
            </a:r>
            <a:r>
              <a:rPr lang="en-US" sz="2300" dirty="0">
                <a:latin typeface="Courier" pitchFamily="2" charset="0"/>
              </a:rPr>
              <a:t>();</a:t>
            </a:r>
            <a:endParaRPr lang="uk-UA" sz="2300" dirty="0"/>
          </a:p>
          <a:p>
            <a:pPr marL="400050" lvl="1" indent="0">
              <a:buNone/>
            </a:pPr>
            <a:r>
              <a:rPr lang="en-US" sz="2300" dirty="0">
                <a:latin typeface="Courier" pitchFamily="2" charset="0"/>
              </a:rPr>
              <a:t>public void method() { </a:t>
            </a:r>
            <a:endParaRPr lang="uk-UA" sz="2300" dirty="0"/>
          </a:p>
          <a:p>
            <a:pPr marL="800100" lvl="2" indent="0">
              <a:buNone/>
            </a:pPr>
            <a:r>
              <a:rPr lang="en-US" sz="2300" dirty="0" err="1">
                <a:latin typeface="Courier" pitchFamily="2" charset="0"/>
              </a:rPr>
              <a:t>lock.lock</a:t>
            </a:r>
            <a:r>
              <a:rPr lang="en-US" sz="2300" dirty="0">
                <a:latin typeface="Courier" pitchFamily="2" charset="0"/>
              </a:rPr>
              <a:t>(); </a:t>
            </a:r>
            <a:endParaRPr lang="uk-UA" sz="2300" dirty="0"/>
          </a:p>
          <a:p>
            <a:pPr marL="800100" lvl="2" indent="0">
              <a:buNone/>
            </a:pPr>
            <a:r>
              <a:rPr lang="en-US" sz="2300" dirty="0">
                <a:latin typeface="Courier" pitchFamily="2" charset="0"/>
              </a:rPr>
              <a:t>try { </a:t>
            </a:r>
            <a:r>
              <a:rPr lang="uk-UA" sz="2300" dirty="0">
                <a:latin typeface="Courier" pitchFamily="2" charset="0"/>
              </a:rPr>
              <a:t>// </a:t>
            </a:r>
            <a:r>
              <a:rPr lang="uk-UA" sz="2300" dirty="0">
                <a:cs typeface="Arial" panose="020B0604020202020204" pitchFamily="34" charset="0"/>
              </a:rPr>
              <a:t>завжди використовуйте бло</a:t>
            </a:r>
            <a:r>
              <a:rPr lang="uk-UA" sz="2300" dirty="0">
                <a:latin typeface="Courier" pitchFamily="2" charset="0"/>
              </a:rPr>
              <a:t>к </a:t>
            </a:r>
            <a:r>
              <a:rPr lang="en-US" sz="2300" dirty="0">
                <a:latin typeface="Courier" pitchFamily="2" charset="0"/>
              </a:rPr>
              <a:t>try</a:t>
            </a:r>
            <a:r>
              <a:rPr lang="uk-UA" sz="2300" dirty="0">
                <a:latin typeface="Courier" pitchFamily="2" charset="0"/>
              </a:rPr>
              <a:t>/</a:t>
            </a:r>
            <a:r>
              <a:rPr lang="en-US" sz="2300" dirty="0">
                <a:latin typeface="Courier" pitchFamily="2" charset="0"/>
              </a:rPr>
              <a:t>finally</a:t>
            </a:r>
            <a:r>
              <a:rPr lang="uk-UA" sz="2300" dirty="0">
                <a:latin typeface="Courier" pitchFamily="2" charset="0"/>
              </a:rPr>
              <a:t>, </a:t>
            </a:r>
            <a:r>
              <a:rPr lang="uk-UA" sz="2300" dirty="0"/>
              <a:t>щоб гарантувати виклик </a:t>
            </a:r>
            <a:r>
              <a:rPr lang="en-US" sz="2300" dirty="0">
                <a:latin typeface="Courier" pitchFamily="2" charset="0"/>
              </a:rPr>
              <a:t>unlock()</a:t>
            </a:r>
            <a:endParaRPr lang="uk-UA" sz="2300" dirty="0"/>
          </a:p>
          <a:p>
            <a:pPr marL="800100" lvl="2" indent="0">
              <a:buNone/>
            </a:pPr>
            <a:r>
              <a:rPr lang="uk-UA" sz="2300" dirty="0"/>
              <a:t>	</a:t>
            </a:r>
            <a:r>
              <a:rPr lang="en-US" sz="2300" dirty="0">
                <a:latin typeface="Courier" pitchFamily="2" charset="0"/>
              </a:rPr>
              <a:t>// ... method body </a:t>
            </a:r>
            <a:endParaRPr lang="uk-UA" sz="2300" dirty="0"/>
          </a:p>
          <a:p>
            <a:pPr marL="800100" lvl="2" indent="0">
              <a:buNone/>
            </a:pPr>
            <a:r>
              <a:rPr lang="en-US" sz="2300" dirty="0">
                <a:latin typeface="Courier" pitchFamily="2" charset="0"/>
              </a:rPr>
              <a:t>} </a:t>
            </a:r>
            <a:endParaRPr lang="uk-UA" sz="2300" dirty="0"/>
          </a:p>
          <a:p>
            <a:pPr marL="800100" lvl="2" indent="0">
              <a:buNone/>
            </a:pPr>
            <a:r>
              <a:rPr lang="en-US" sz="2300" dirty="0">
                <a:latin typeface="Courier" pitchFamily="2" charset="0"/>
              </a:rPr>
              <a:t>finally { </a:t>
            </a:r>
            <a:endParaRPr lang="uk-UA" sz="2300" dirty="0"/>
          </a:p>
          <a:p>
            <a:pPr marL="800100" lvl="2" indent="0">
              <a:buNone/>
            </a:pPr>
            <a:r>
              <a:rPr lang="uk-UA" sz="2300" dirty="0"/>
              <a:t>	</a:t>
            </a:r>
            <a:r>
              <a:rPr lang="en-US" sz="2300" dirty="0" err="1">
                <a:latin typeface="Courier" pitchFamily="2" charset="0"/>
              </a:rPr>
              <a:t>lock.unlock</a:t>
            </a:r>
            <a:r>
              <a:rPr lang="en-US" sz="2300" dirty="0">
                <a:latin typeface="Courier" pitchFamily="2" charset="0"/>
              </a:rPr>
              <a:t>() </a:t>
            </a:r>
            <a:endParaRPr lang="uk-UA" sz="2300" dirty="0"/>
          </a:p>
          <a:p>
            <a:pPr marL="800100" lvl="2" indent="0">
              <a:buNone/>
            </a:pPr>
            <a:r>
              <a:rPr lang="en-US" sz="2300" dirty="0">
                <a:latin typeface="Courier" pitchFamily="2" charset="0"/>
              </a:rPr>
              <a:t>} </a:t>
            </a:r>
            <a:endParaRPr lang="uk-UA" sz="2300" dirty="0"/>
          </a:p>
          <a:p>
            <a:pPr marL="400050" lvl="1" indent="0">
              <a:buNone/>
            </a:pPr>
            <a:r>
              <a:rPr lang="en-US" sz="2300" dirty="0">
                <a:latin typeface="Courier" pitchFamily="2" charset="0"/>
              </a:rPr>
              <a:t>} </a:t>
            </a:r>
            <a:endParaRPr lang="uk-UA" sz="2300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255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EACE-99F4-2744-AB73-AC47DFF2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Задача </a:t>
            </a:r>
            <a:r>
              <a:rPr lang="en-US" dirty="0"/>
              <a:t>Producer-Consumer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1D2C-2BB6-FC4F-8E29-57541CBB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Усі потоки виконують дії зі спільним буфером, який має обмежену кількість місць для зберігання об’єктів, що надійшли від виробників і очікують споживання</a:t>
            </a:r>
          </a:p>
          <a:p>
            <a:r>
              <a:rPr lang="uk-UA" dirty="0"/>
              <a:t>Потоки-виробники виконують операцію </a:t>
            </a:r>
            <a:r>
              <a:rPr lang="en-US" dirty="0"/>
              <a:t>put() </a:t>
            </a:r>
            <a:r>
              <a:rPr lang="uk-UA" dirty="0"/>
              <a:t>об’єкта у буфер за умови, що є вільне місце </a:t>
            </a:r>
            <a:endParaRPr lang="en-US" dirty="0"/>
          </a:p>
          <a:p>
            <a:r>
              <a:rPr lang="uk-UA" dirty="0"/>
              <a:t>Потоки-споживачі виконують операцію </a:t>
            </a:r>
            <a:r>
              <a:rPr lang="en-US" dirty="0"/>
              <a:t>take()</a:t>
            </a:r>
            <a:r>
              <a:rPr lang="uk-UA" dirty="0"/>
              <a:t> об’єкта у буфер за умови, що буфер непорожній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72175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93431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</a:t>
            </a:r>
            <a:r>
              <a:rPr lang="en-US" dirty="0"/>
              <a:t>Condition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3" y="1772816"/>
            <a:ext cx="4464497" cy="4752528"/>
          </a:xfr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class </a:t>
            </a:r>
            <a:r>
              <a:rPr lang="en-US" sz="1100" dirty="0" err="1">
                <a:latin typeface="Courier" pitchFamily="2" charset="0"/>
              </a:rPr>
              <a:t>BoundedBuffer</a:t>
            </a:r>
            <a:r>
              <a:rPr lang="en-US" sz="11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final Lock 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lock</a:t>
            </a:r>
            <a:r>
              <a:rPr lang="en-US" sz="1100" dirty="0">
                <a:latin typeface="Courier" pitchFamily="2" charset="0"/>
              </a:rPr>
              <a:t> = new </a:t>
            </a:r>
            <a:r>
              <a:rPr lang="en-US" sz="1100" dirty="0" err="1">
                <a:latin typeface="Courier" pitchFamily="2" charset="0"/>
              </a:rPr>
              <a:t>ReentrantLock</a:t>
            </a:r>
            <a:r>
              <a:rPr lang="en-US" sz="11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final Condition </a:t>
            </a:r>
            <a:r>
              <a:rPr lang="en-US" sz="1100" b="1" dirty="0" err="1">
                <a:latin typeface="Courier" pitchFamily="2" charset="0"/>
              </a:rPr>
              <a:t>notFull</a:t>
            </a:r>
            <a:r>
              <a:rPr lang="en-US" sz="1100" dirty="0">
                <a:latin typeface="Courier" pitchFamily="2" charset="0"/>
              </a:rPr>
              <a:t>  = 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lock</a:t>
            </a:r>
            <a:r>
              <a:rPr lang="en-US" sz="1100" dirty="0" err="1">
                <a:latin typeface="Courier" pitchFamily="2" charset="0"/>
              </a:rPr>
              <a:t>.newCondition</a:t>
            </a:r>
            <a:r>
              <a:rPr lang="en-US" sz="1100" dirty="0">
                <a:latin typeface="Courier" pitchFamily="2" charset="0"/>
              </a:rPr>
              <a:t>(); 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final Condition </a:t>
            </a:r>
            <a:r>
              <a:rPr lang="en-US" sz="1100" b="1" dirty="0" err="1">
                <a:latin typeface="Courier" pitchFamily="2" charset="0"/>
              </a:rPr>
              <a:t>notEmpty</a:t>
            </a:r>
            <a:r>
              <a:rPr lang="en-US" sz="1100" dirty="0">
                <a:latin typeface="Courier" pitchFamily="2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lock</a:t>
            </a:r>
            <a:r>
              <a:rPr lang="en-US" sz="1100" dirty="0" err="1">
                <a:latin typeface="Courier" pitchFamily="2" charset="0"/>
              </a:rPr>
              <a:t>.newCondition</a:t>
            </a:r>
            <a:r>
              <a:rPr lang="en-US" sz="1100" dirty="0">
                <a:latin typeface="Courier" pitchFamily="2" charset="0"/>
              </a:rPr>
              <a:t>(); </a:t>
            </a:r>
          </a:p>
          <a:p>
            <a:pPr marL="0" indent="0">
              <a:buNone/>
            </a:pP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final Object[] items = new Object[100];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</a:t>
            </a:r>
            <a:r>
              <a:rPr lang="en-US" sz="1100" dirty="0" err="1">
                <a:latin typeface="Courier" pitchFamily="2" charset="0"/>
              </a:rPr>
              <a:t>int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putptr</a:t>
            </a:r>
            <a:r>
              <a:rPr lang="en-US" sz="1100" dirty="0">
                <a:latin typeface="Courier" pitchFamily="2" charset="0"/>
              </a:rPr>
              <a:t>, </a:t>
            </a:r>
            <a:r>
              <a:rPr lang="en-US" sz="1100" dirty="0" err="1">
                <a:latin typeface="Courier" pitchFamily="2" charset="0"/>
              </a:rPr>
              <a:t>takeptr</a:t>
            </a:r>
            <a:r>
              <a:rPr lang="en-US" sz="1100" dirty="0">
                <a:latin typeface="Courier" pitchFamily="2" charset="0"/>
              </a:rPr>
              <a:t>, count;</a:t>
            </a:r>
          </a:p>
          <a:p>
            <a:pPr marL="0" indent="0">
              <a:buNone/>
            </a:pPr>
            <a:endParaRPr lang="en-US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public void put(Object x) </a:t>
            </a:r>
            <a:endParaRPr lang="uk-UA" sz="11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uk-UA" sz="1100" dirty="0">
                <a:latin typeface="Courier" pitchFamily="2" charset="0"/>
              </a:rPr>
              <a:t>                      </a:t>
            </a:r>
            <a:r>
              <a:rPr lang="en-US" sz="1100" dirty="0">
                <a:latin typeface="Courier" pitchFamily="2" charset="0"/>
              </a:rPr>
              <a:t>throws </a:t>
            </a:r>
            <a:r>
              <a:rPr lang="en-US" sz="1100" dirty="0" err="1">
                <a:latin typeface="Courier" pitchFamily="2" charset="0"/>
              </a:rPr>
              <a:t>InterruptedException</a:t>
            </a:r>
            <a:r>
              <a:rPr lang="en-US" sz="11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  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lock</a:t>
            </a:r>
            <a:r>
              <a:rPr lang="en-US" sz="1100" dirty="0" err="1">
                <a:latin typeface="Courier" pitchFamily="2" charset="0"/>
              </a:rPr>
              <a:t>.lock</a:t>
            </a:r>
            <a:r>
              <a:rPr lang="en-US" sz="11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  try {</a:t>
            </a:r>
          </a:p>
          <a:p>
            <a:pPr marL="400050" lvl="1" indent="0">
              <a:buNone/>
            </a:pPr>
            <a:r>
              <a:rPr lang="en-US" sz="1100" dirty="0">
                <a:latin typeface="Courier" pitchFamily="2" charset="0"/>
              </a:rPr>
              <a:t>       while (count == </a:t>
            </a:r>
            <a:r>
              <a:rPr lang="en-US" sz="1100" dirty="0" err="1">
                <a:latin typeface="Courier" pitchFamily="2" charset="0"/>
              </a:rPr>
              <a:t>items.length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400050" lvl="1" indent="0">
              <a:buNone/>
            </a:pPr>
            <a:r>
              <a:rPr lang="en-US" sz="1100" dirty="0">
                <a:latin typeface="Courier" pitchFamily="2" charset="0"/>
              </a:rPr>
              <a:t>        </a:t>
            </a:r>
            <a:r>
              <a:rPr lang="ru-RU" sz="1100" dirty="0"/>
              <a:t>   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b="1" dirty="0" err="1">
                <a:latin typeface="Courier" pitchFamily="2" charset="0"/>
              </a:rPr>
              <a:t>notFull</a:t>
            </a:r>
            <a:r>
              <a:rPr lang="en-US" sz="1100" dirty="0" err="1">
                <a:latin typeface="Courier" pitchFamily="2" charset="0"/>
              </a:rPr>
              <a:t>.await</a:t>
            </a:r>
            <a:r>
              <a:rPr lang="en-US" sz="1100" dirty="0">
                <a:latin typeface="Courier" pitchFamily="2" charset="0"/>
              </a:rPr>
              <a:t>();</a:t>
            </a:r>
          </a:p>
          <a:p>
            <a:pPr marL="400050" lvl="1" indent="0">
              <a:buNone/>
            </a:pPr>
            <a:r>
              <a:rPr lang="en-US" sz="1100" dirty="0">
                <a:latin typeface="Courier" pitchFamily="2" charset="0"/>
              </a:rPr>
              <a:t>       items[</a:t>
            </a:r>
            <a:r>
              <a:rPr lang="en-US" sz="1100" dirty="0" err="1">
                <a:latin typeface="Courier" pitchFamily="2" charset="0"/>
              </a:rPr>
              <a:t>putptr</a:t>
            </a:r>
            <a:r>
              <a:rPr lang="en-US" sz="1100" dirty="0">
                <a:latin typeface="Courier" pitchFamily="2" charset="0"/>
              </a:rPr>
              <a:t>] = x;</a:t>
            </a:r>
          </a:p>
          <a:p>
            <a:pPr marL="400050" lvl="1" indent="0">
              <a:buNone/>
            </a:pPr>
            <a:r>
              <a:rPr lang="en-US" sz="1100" dirty="0">
                <a:latin typeface="Courier" pitchFamily="2" charset="0"/>
              </a:rPr>
              <a:t>       if (++</a:t>
            </a:r>
            <a:r>
              <a:rPr lang="en-US" sz="1100" dirty="0" err="1">
                <a:latin typeface="Courier" pitchFamily="2" charset="0"/>
              </a:rPr>
              <a:t>putptr</a:t>
            </a:r>
            <a:r>
              <a:rPr lang="en-US" sz="1100" dirty="0">
                <a:latin typeface="Courier" pitchFamily="2" charset="0"/>
              </a:rPr>
              <a:t> == </a:t>
            </a:r>
            <a:r>
              <a:rPr lang="en-US" sz="1100" dirty="0" err="1">
                <a:latin typeface="Courier" pitchFamily="2" charset="0"/>
              </a:rPr>
              <a:t>items.length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400050" lvl="1" indent="0">
              <a:buNone/>
            </a:pPr>
            <a:r>
              <a:rPr lang="en-US" sz="1100" dirty="0">
                <a:latin typeface="Courier" pitchFamily="2" charset="0"/>
              </a:rPr>
              <a:t>	    </a:t>
            </a:r>
            <a:r>
              <a:rPr lang="en-US" sz="1100" dirty="0" err="1">
                <a:latin typeface="Courier" pitchFamily="2" charset="0"/>
              </a:rPr>
              <a:t>putptr</a:t>
            </a:r>
            <a:r>
              <a:rPr lang="en-US" sz="1100" dirty="0">
                <a:latin typeface="Courier" pitchFamily="2" charset="0"/>
              </a:rPr>
              <a:t> = 0;</a:t>
            </a:r>
          </a:p>
          <a:p>
            <a:pPr marL="400050" lvl="1" indent="0">
              <a:buNone/>
            </a:pPr>
            <a:r>
              <a:rPr lang="en-US" sz="1100" dirty="0">
                <a:latin typeface="Courier" pitchFamily="2" charset="0"/>
              </a:rPr>
              <a:t>       ++count;</a:t>
            </a:r>
          </a:p>
          <a:p>
            <a:pPr marL="400050" lvl="1" indent="0">
              <a:buNone/>
            </a:pPr>
            <a:r>
              <a:rPr lang="en-US" sz="1100" dirty="0">
                <a:latin typeface="Courier" pitchFamily="2" charset="0"/>
              </a:rPr>
              <a:t>       </a:t>
            </a:r>
            <a:r>
              <a:rPr lang="en-US" sz="1100" b="1" dirty="0" err="1">
                <a:latin typeface="Courier" pitchFamily="2" charset="0"/>
              </a:rPr>
              <a:t>notEmpty</a:t>
            </a:r>
            <a:r>
              <a:rPr lang="en-US" sz="1100" dirty="0" err="1">
                <a:latin typeface="Courier" pitchFamily="2" charset="0"/>
              </a:rPr>
              <a:t>.signal</a:t>
            </a:r>
            <a:r>
              <a:rPr lang="en-US" sz="11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  } finally {</a:t>
            </a:r>
          </a:p>
          <a:p>
            <a:pPr marL="400050" lvl="1" indent="0">
              <a:buNone/>
            </a:pPr>
            <a:r>
              <a:rPr lang="en-US" sz="1100" dirty="0">
                <a:latin typeface="Courier" pitchFamily="2" charset="0"/>
              </a:rPr>
              <a:t>       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lock</a:t>
            </a:r>
            <a:r>
              <a:rPr lang="en-US" sz="1100" dirty="0" err="1">
                <a:latin typeface="Courier" pitchFamily="2" charset="0"/>
              </a:rPr>
              <a:t>.unlock</a:t>
            </a:r>
            <a:r>
              <a:rPr lang="en-US" sz="11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  }</a:t>
            </a:r>
          </a:p>
          <a:p>
            <a:pPr marL="0" indent="0">
              <a:buNone/>
            </a:pPr>
            <a:r>
              <a:rPr lang="en-US" sz="1100" dirty="0">
                <a:latin typeface="Courier" pitchFamily="2" charset="0"/>
              </a:rPr>
              <a:t>   }</a:t>
            </a:r>
            <a:endParaRPr lang="uk-UA" sz="11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7503" y="968069"/>
            <a:ext cx="8805229" cy="63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При</a:t>
            </a:r>
            <a:r>
              <a:rPr lang="uk-UA" sz="1800" dirty="0"/>
              <a:t>значений для створення множинних наборів очікування для одного об</a:t>
            </a:r>
            <a:r>
              <a:rPr lang="en-US" sz="1800" dirty="0"/>
              <a:t>’</a:t>
            </a:r>
            <a:r>
              <a:rPr lang="uk-UA" sz="1800" dirty="0" err="1"/>
              <a:t>єкта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 err="1"/>
              <a:t>Основні</a:t>
            </a:r>
            <a:r>
              <a:rPr lang="ru-RU" sz="1800" dirty="0"/>
              <a:t> </a:t>
            </a:r>
            <a:r>
              <a:rPr lang="ru-RU" sz="1800" dirty="0" err="1"/>
              <a:t>методи</a:t>
            </a:r>
            <a:r>
              <a:rPr lang="ru-RU" sz="1800" dirty="0"/>
              <a:t> </a:t>
            </a:r>
            <a:r>
              <a:rPr lang="en-US" sz="1800" dirty="0">
                <a:latin typeface="Courier" pitchFamily="2" charset="0"/>
              </a:rPr>
              <a:t>await(), signal(), </a:t>
            </a:r>
            <a:r>
              <a:rPr lang="en-US" sz="1800" dirty="0" err="1">
                <a:latin typeface="Courier" pitchFamily="2" charset="0"/>
              </a:rPr>
              <a:t>signalAll</a:t>
            </a:r>
            <a:r>
              <a:rPr lang="en-US" sz="1800" dirty="0">
                <a:latin typeface="Courier" pitchFamily="2" charset="0"/>
              </a:rPr>
              <a:t>()</a:t>
            </a:r>
            <a:endParaRPr lang="uk-UA" sz="1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88024" y="3013894"/>
            <a:ext cx="4124708" cy="3515733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public Object take() </a:t>
            </a:r>
            <a:endParaRPr lang="uk-UA" sz="1100" dirty="0">
              <a:latin typeface="Courier" pitchFamily="2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uk-UA" sz="1100" dirty="0">
                <a:latin typeface="Courier" pitchFamily="2" charset="0"/>
              </a:rPr>
              <a:t>              </a:t>
            </a:r>
            <a:r>
              <a:rPr lang="en-US" sz="1100" dirty="0">
                <a:latin typeface="Courier" pitchFamily="2" charset="0"/>
              </a:rPr>
              <a:t>throws </a:t>
            </a:r>
            <a:r>
              <a:rPr lang="en-US" sz="1100" dirty="0" err="1">
                <a:latin typeface="Courier" pitchFamily="2" charset="0"/>
              </a:rPr>
              <a:t>InterruptedException</a:t>
            </a:r>
            <a:r>
              <a:rPr lang="en-US" sz="1100" dirty="0">
                <a:latin typeface="Courier" pitchFamily="2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 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lock</a:t>
            </a:r>
            <a:r>
              <a:rPr lang="en-US" sz="1100" dirty="0" err="1">
                <a:latin typeface="Courier" pitchFamily="2" charset="0"/>
              </a:rPr>
              <a:t>.lock</a:t>
            </a:r>
            <a:r>
              <a:rPr lang="en-US" sz="1100" dirty="0">
                <a:latin typeface="Courier" pitchFamily="2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 try {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while (count == 0)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     </a:t>
            </a:r>
            <a:r>
              <a:rPr lang="en-US" sz="1100" b="1" dirty="0" err="1">
                <a:latin typeface="Courier" pitchFamily="2" charset="0"/>
              </a:rPr>
              <a:t>notEmpty</a:t>
            </a:r>
            <a:r>
              <a:rPr lang="en-US" sz="1100" dirty="0" err="1">
                <a:latin typeface="Courier" pitchFamily="2" charset="0"/>
              </a:rPr>
              <a:t>.await</a:t>
            </a:r>
            <a:r>
              <a:rPr lang="en-US" sz="1100" dirty="0">
                <a:latin typeface="Courier" pitchFamily="2" charset="0"/>
              </a:rPr>
              <a:t>();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Object x = items[</a:t>
            </a:r>
            <a:r>
              <a:rPr lang="en-US" sz="1100" dirty="0" err="1">
                <a:latin typeface="Courier" pitchFamily="2" charset="0"/>
              </a:rPr>
              <a:t>takeptr</a:t>
            </a:r>
            <a:r>
              <a:rPr lang="en-US" sz="1100" dirty="0">
                <a:latin typeface="Courier" pitchFamily="2" charset="0"/>
              </a:rPr>
              <a:t>];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if (++</a:t>
            </a:r>
            <a:r>
              <a:rPr lang="en-US" sz="1100" dirty="0" err="1">
                <a:latin typeface="Courier" pitchFamily="2" charset="0"/>
              </a:rPr>
              <a:t>takeptr</a:t>
            </a:r>
            <a:r>
              <a:rPr lang="en-US" sz="1100" dirty="0">
                <a:latin typeface="Courier" pitchFamily="2" charset="0"/>
              </a:rPr>
              <a:t> == </a:t>
            </a:r>
            <a:r>
              <a:rPr lang="en-US" sz="1100" dirty="0" err="1">
                <a:latin typeface="Courier" pitchFamily="2" charset="0"/>
              </a:rPr>
              <a:t>items.length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   </a:t>
            </a:r>
            <a:r>
              <a:rPr lang="uk-UA" sz="1100" dirty="0">
                <a:latin typeface="Courier" pitchFamily="2" charset="0"/>
              </a:rPr>
              <a:t>  </a:t>
            </a:r>
            <a:r>
              <a:rPr lang="en-US" sz="1100" dirty="0" err="1">
                <a:latin typeface="Courier" pitchFamily="2" charset="0"/>
              </a:rPr>
              <a:t>takeptr</a:t>
            </a:r>
            <a:r>
              <a:rPr lang="en-US" sz="1100" dirty="0">
                <a:latin typeface="Courier" pitchFamily="2" charset="0"/>
              </a:rPr>
              <a:t> = 0;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--count;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</a:t>
            </a:r>
            <a:r>
              <a:rPr lang="en-US" sz="1100" b="1" dirty="0" err="1">
                <a:latin typeface="Courier" pitchFamily="2" charset="0"/>
              </a:rPr>
              <a:t>notFull</a:t>
            </a:r>
            <a:r>
              <a:rPr lang="en-US" sz="1100" dirty="0" err="1">
                <a:latin typeface="Courier" pitchFamily="2" charset="0"/>
              </a:rPr>
              <a:t>.signal</a:t>
            </a:r>
            <a:r>
              <a:rPr lang="en-US" sz="1100" dirty="0">
                <a:latin typeface="Courier" pitchFamily="2" charset="0"/>
              </a:rPr>
              <a:t>();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return x;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 } finally {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</a:t>
            </a:r>
            <a:r>
              <a:rPr lang="en-US" sz="11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lock</a:t>
            </a:r>
            <a:r>
              <a:rPr lang="en-US" sz="1100" dirty="0" err="1">
                <a:latin typeface="Courier" pitchFamily="2" charset="0"/>
              </a:rPr>
              <a:t>.unlock</a:t>
            </a:r>
            <a:r>
              <a:rPr lang="en-US" sz="1100" dirty="0">
                <a:latin typeface="Courier" pitchFamily="2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urier" pitchFamily="2" charset="0"/>
              </a:rPr>
              <a:t> }</a:t>
            </a:r>
            <a:endParaRPr lang="uk-UA" sz="11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D86C8F-B88B-234C-B564-32C63165F8D8}"/>
              </a:ext>
            </a:extLst>
          </p:cNvPr>
          <p:cNvGrpSpPr/>
          <p:nvPr/>
        </p:nvGrpSpPr>
        <p:grpSpPr>
          <a:xfrm>
            <a:off x="5508104" y="1651151"/>
            <a:ext cx="3346240" cy="1281364"/>
            <a:chOff x="5508104" y="1651151"/>
            <a:chExt cx="3346240" cy="128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D832EB-4895-1141-865A-F164404BB093}"/>
                </a:ext>
              </a:extLst>
            </p:cNvPr>
            <p:cNvSpPr/>
            <p:nvPr/>
          </p:nvSpPr>
          <p:spPr>
            <a:xfrm>
              <a:off x="5508104" y="2209036"/>
              <a:ext cx="216024" cy="2118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CB7050-4E04-4F4E-9C12-C30BFA36BEDF}"/>
                </a:ext>
              </a:extLst>
            </p:cNvPr>
            <p:cNvSpPr/>
            <p:nvPr/>
          </p:nvSpPr>
          <p:spPr>
            <a:xfrm>
              <a:off x="5724128" y="2207148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C730F0-2ABE-0245-BDB1-A09A003FC91A}"/>
                </a:ext>
              </a:extLst>
            </p:cNvPr>
            <p:cNvSpPr/>
            <p:nvPr/>
          </p:nvSpPr>
          <p:spPr>
            <a:xfrm>
              <a:off x="5940152" y="2207148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41A8BE-4279-8240-A3DF-DA23B33A4909}"/>
                </a:ext>
              </a:extLst>
            </p:cNvPr>
            <p:cNvSpPr/>
            <p:nvPr/>
          </p:nvSpPr>
          <p:spPr>
            <a:xfrm>
              <a:off x="6156176" y="2207148"/>
              <a:ext cx="216024" cy="21374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ADF7CD-68FA-3742-B19D-6FE954BDD7A2}"/>
                </a:ext>
              </a:extLst>
            </p:cNvPr>
            <p:cNvSpPr/>
            <p:nvPr/>
          </p:nvSpPr>
          <p:spPr>
            <a:xfrm>
              <a:off x="6372200" y="2207148"/>
              <a:ext cx="216024" cy="21374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5F41B3-B0B5-C741-A42E-A6EAFC3A55FA}"/>
                </a:ext>
              </a:extLst>
            </p:cNvPr>
            <p:cNvSpPr/>
            <p:nvPr/>
          </p:nvSpPr>
          <p:spPr>
            <a:xfrm>
              <a:off x="6156176" y="1668024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D91D086-C105-3C46-889F-61E292A30A0E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>
              <a:off x="6264188" y="1881764"/>
              <a:ext cx="0" cy="325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C8E2D5-7AC6-F246-BC21-484BBC333368}"/>
                </a:ext>
              </a:extLst>
            </p:cNvPr>
            <p:cNvSpPr txBox="1"/>
            <p:nvPr/>
          </p:nvSpPr>
          <p:spPr>
            <a:xfrm>
              <a:off x="6252270" y="1881764"/>
              <a:ext cx="591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put()</a:t>
              </a:r>
              <a:endParaRPr lang="en-UA" sz="12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BF77B2-6EC0-794D-8AD1-486C24925C97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616116" y="2420888"/>
              <a:ext cx="0" cy="29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10459-DD4F-B44A-BC57-FF73D7276246}"/>
                </a:ext>
              </a:extLst>
            </p:cNvPr>
            <p:cNvSpPr txBox="1"/>
            <p:nvPr/>
          </p:nvSpPr>
          <p:spPr>
            <a:xfrm>
              <a:off x="5593382" y="2412940"/>
              <a:ext cx="591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take()</a:t>
              </a:r>
              <a:endParaRPr lang="en-UA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CC5707-4645-554D-ADCD-5584FF19006C}"/>
                </a:ext>
              </a:extLst>
            </p:cNvPr>
            <p:cNvSpPr/>
            <p:nvPr/>
          </p:nvSpPr>
          <p:spPr>
            <a:xfrm>
              <a:off x="5508104" y="2718775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7253FC-7B43-DE42-B2B6-9AE9CB40D30A}"/>
                </a:ext>
              </a:extLst>
            </p:cNvPr>
            <p:cNvSpPr/>
            <p:nvPr/>
          </p:nvSpPr>
          <p:spPr>
            <a:xfrm>
              <a:off x="7308304" y="2193410"/>
              <a:ext cx="216024" cy="21185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32DE60-B1C8-9140-882B-EF0CBAB56DEB}"/>
                </a:ext>
              </a:extLst>
            </p:cNvPr>
            <p:cNvSpPr/>
            <p:nvPr/>
          </p:nvSpPr>
          <p:spPr>
            <a:xfrm>
              <a:off x="7524328" y="2191522"/>
              <a:ext cx="216024" cy="21374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DC9AE8-9C3C-EB40-B155-4FC95F6B5B62}"/>
                </a:ext>
              </a:extLst>
            </p:cNvPr>
            <p:cNvSpPr/>
            <p:nvPr/>
          </p:nvSpPr>
          <p:spPr>
            <a:xfrm>
              <a:off x="7740352" y="2191522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281617-B0BA-9747-914D-3EA4C82F4077}"/>
                </a:ext>
              </a:extLst>
            </p:cNvPr>
            <p:cNvSpPr/>
            <p:nvPr/>
          </p:nvSpPr>
          <p:spPr>
            <a:xfrm>
              <a:off x="7956376" y="2191522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E6AEA1-EF71-9A4C-9C2F-4BB803088EA7}"/>
                </a:ext>
              </a:extLst>
            </p:cNvPr>
            <p:cNvSpPr/>
            <p:nvPr/>
          </p:nvSpPr>
          <p:spPr>
            <a:xfrm>
              <a:off x="8172400" y="2191522"/>
              <a:ext cx="216024" cy="21374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D869A1-F441-844F-8B52-FCAE4456AC66}"/>
                </a:ext>
              </a:extLst>
            </p:cNvPr>
            <p:cNvSpPr/>
            <p:nvPr/>
          </p:nvSpPr>
          <p:spPr>
            <a:xfrm>
              <a:off x="7285570" y="1651151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F10121-406E-5047-920D-CC3F902C7D1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7393582" y="1864891"/>
              <a:ext cx="0" cy="325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9D6819-CFF3-344F-9105-2B6C7075AF42}"/>
                </a:ext>
              </a:extLst>
            </p:cNvPr>
            <p:cNvSpPr txBox="1"/>
            <p:nvPr/>
          </p:nvSpPr>
          <p:spPr>
            <a:xfrm>
              <a:off x="7381664" y="1864891"/>
              <a:ext cx="591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put()</a:t>
              </a:r>
              <a:endParaRPr lang="en-UA" sz="12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4A4E0C2-D601-964D-B775-BD5026842BDA}"/>
                </a:ext>
              </a:extLst>
            </p:cNvPr>
            <p:cNvCxnSpPr>
              <a:cxnSpLocks/>
            </p:cNvCxnSpPr>
            <p:nvPr/>
          </p:nvCxnSpPr>
          <p:spPr>
            <a:xfrm>
              <a:off x="8285858" y="2406266"/>
              <a:ext cx="0" cy="29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836F61-59AF-6B4B-9E3D-F53406B68B67}"/>
                </a:ext>
              </a:extLst>
            </p:cNvPr>
            <p:cNvSpPr txBox="1"/>
            <p:nvPr/>
          </p:nvSpPr>
          <p:spPr>
            <a:xfrm>
              <a:off x="8263124" y="2398318"/>
              <a:ext cx="591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take()</a:t>
              </a:r>
              <a:endParaRPr lang="en-UA" sz="12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10783C-B8A2-DB4A-925F-F27697E82B12}"/>
                </a:ext>
              </a:extLst>
            </p:cNvPr>
            <p:cNvSpPr/>
            <p:nvPr/>
          </p:nvSpPr>
          <p:spPr>
            <a:xfrm>
              <a:off x="8177846" y="2704153"/>
              <a:ext cx="216024" cy="21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A"/>
            </a:p>
          </p:txBody>
        </p:sp>
      </p:grpSp>
    </p:spTree>
    <p:extLst>
      <p:ext uri="{BB962C8B-B14F-4D97-AF65-F5344CB8AC3E}">
        <p14:creationId xmlns:p14="http://schemas.microsoft.com/office/powerpoint/2010/main" val="11323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D06F-2AA0-134D-9560-ACBD6C94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Схематичне представлення взаємодії потоків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A1D83-C664-5244-A5DD-64150B29E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80" y="1417638"/>
            <a:ext cx="5480000" cy="49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uk-UA" dirty="0"/>
              <a:t>Надають можливість уникнути проблеми </a:t>
            </a:r>
            <a:r>
              <a:rPr lang="en-US" dirty="0"/>
              <a:t>Memory Consistency Errors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dirty="0"/>
              <a:t>та інші</a:t>
            </a:r>
            <a:endParaRPr lang="en-US" dirty="0"/>
          </a:p>
          <a:p>
            <a:r>
              <a:rPr lang="uk-UA" dirty="0"/>
              <a:t>Наприклад, використання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uk-UA" dirty="0"/>
              <a:t> в наведеному вище прикладі дозволяє відмовитись від синхронізації методів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take()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put()</a:t>
            </a:r>
            <a:r>
              <a:rPr lang="uk-UA" dirty="0"/>
              <a:t>.</a:t>
            </a:r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76523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16476</TotalTime>
  <Words>1582</Words>
  <Application>Microsoft Macintosh PowerPoint</Application>
  <PresentationFormat>On-screen Show (4:3)</PresentationFormat>
  <Paragraphs>212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Тема Office</vt:lpstr>
      <vt:lpstr>Високорівневі засоби паралельного програмування  в технології java </vt:lpstr>
      <vt:lpstr>Високорівневі засоби управління потоками</vt:lpstr>
      <vt:lpstr>Властивість Reentrance</vt:lpstr>
      <vt:lpstr>Інтерфейс Lock</vt:lpstr>
      <vt:lpstr>Клас ReentrantLock</vt:lpstr>
      <vt:lpstr>Задача Producer-Consumer</vt:lpstr>
      <vt:lpstr>Інтерфейс Condition</vt:lpstr>
      <vt:lpstr>Схематичне представлення взаємодії потоків</vt:lpstr>
      <vt:lpstr>Concurrent Collections</vt:lpstr>
      <vt:lpstr>PowerPoint Presentation</vt:lpstr>
      <vt:lpstr>Interface BlockingQueue</vt:lpstr>
      <vt:lpstr>Атомарні (Atomic) операції</vt:lpstr>
      <vt:lpstr>Атомарні (Atomic) змінні</vt:lpstr>
      <vt:lpstr>Незмінні (immutable) об’єкти</vt:lpstr>
      <vt:lpstr>Використані ресурси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Високорівневі засоби багатопоточної технології java </dc:title>
  <dc:creator>Саша</dc:creator>
  <cp:lastModifiedBy>Microsoft Office User</cp:lastModifiedBy>
  <cp:revision>126</cp:revision>
  <dcterms:created xsi:type="dcterms:W3CDTF">2016-10-11T05:08:54Z</dcterms:created>
  <dcterms:modified xsi:type="dcterms:W3CDTF">2024-02-26T16:20:06Z</dcterms:modified>
</cp:coreProperties>
</file>