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83" r:id="rId4"/>
    <p:sldId id="277" r:id="rId5"/>
    <p:sldId id="257" r:id="rId6"/>
    <p:sldId id="268" r:id="rId7"/>
    <p:sldId id="269" r:id="rId8"/>
    <p:sldId id="270" r:id="rId9"/>
    <p:sldId id="280" r:id="rId10"/>
    <p:sldId id="279" r:id="rId11"/>
    <p:sldId id="278" r:id="rId12"/>
    <p:sldId id="282" r:id="rId13"/>
    <p:sldId id="261" r:id="rId14"/>
    <p:sldId id="259" r:id="rId15"/>
    <p:sldId id="271" r:id="rId16"/>
    <p:sldId id="276" r:id="rId17"/>
    <p:sldId id="281" r:id="rId18"/>
    <p:sldId id="262" r:id="rId19"/>
    <p:sldId id="267" r:id="rId20"/>
    <p:sldId id="266" r:id="rId21"/>
    <p:sldId id="263" r:id="rId22"/>
    <p:sldId id="265" r:id="rId23"/>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793"/>
    <p:restoredTop sz="94461"/>
  </p:normalViewPr>
  <p:slideViewPr>
    <p:cSldViewPr>
      <p:cViewPr varScale="1">
        <p:scale>
          <a:sx n="108" d="100"/>
          <a:sy n="108" d="100"/>
        </p:scale>
        <p:origin x="216" y="2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A9EA5F8F-5C29-4A7D-94B7-91DE49B735D6}" type="datetimeFigureOut">
              <a:rPr lang="uk-UA" smtClean="0"/>
              <a:t>04.03.24</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6A123D3-01FE-4B05-801B-D62296B2B2D0}" type="slidenum">
              <a:rPr lang="uk-UA" smtClean="0"/>
              <a:t>‹#›</a:t>
            </a:fld>
            <a:endParaRPr lang="uk-UA"/>
          </a:p>
        </p:txBody>
      </p:sp>
    </p:spTree>
    <p:extLst>
      <p:ext uri="{BB962C8B-B14F-4D97-AF65-F5344CB8AC3E}">
        <p14:creationId xmlns:p14="http://schemas.microsoft.com/office/powerpoint/2010/main" val="337079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A9EA5F8F-5C29-4A7D-94B7-91DE49B735D6}" type="datetimeFigureOut">
              <a:rPr lang="uk-UA" smtClean="0"/>
              <a:t>04.03.24</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6A123D3-01FE-4B05-801B-D62296B2B2D0}" type="slidenum">
              <a:rPr lang="uk-UA" smtClean="0"/>
              <a:t>‹#›</a:t>
            </a:fld>
            <a:endParaRPr lang="uk-UA"/>
          </a:p>
        </p:txBody>
      </p:sp>
    </p:spTree>
    <p:extLst>
      <p:ext uri="{BB962C8B-B14F-4D97-AF65-F5344CB8AC3E}">
        <p14:creationId xmlns:p14="http://schemas.microsoft.com/office/powerpoint/2010/main" val="60749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A9EA5F8F-5C29-4A7D-94B7-91DE49B735D6}" type="datetimeFigureOut">
              <a:rPr lang="uk-UA" smtClean="0"/>
              <a:t>04.03.24</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6A123D3-01FE-4B05-801B-D62296B2B2D0}" type="slidenum">
              <a:rPr lang="uk-UA" smtClean="0"/>
              <a:t>‹#›</a:t>
            </a:fld>
            <a:endParaRPr lang="uk-UA"/>
          </a:p>
        </p:txBody>
      </p:sp>
    </p:spTree>
    <p:extLst>
      <p:ext uri="{BB962C8B-B14F-4D97-AF65-F5344CB8AC3E}">
        <p14:creationId xmlns:p14="http://schemas.microsoft.com/office/powerpoint/2010/main" val="206534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A9EA5F8F-5C29-4A7D-94B7-91DE49B735D6}" type="datetimeFigureOut">
              <a:rPr lang="uk-UA" smtClean="0"/>
              <a:t>04.03.24</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6A123D3-01FE-4B05-801B-D62296B2B2D0}" type="slidenum">
              <a:rPr lang="uk-UA" smtClean="0"/>
              <a:t>‹#›</a:t>
            </a:fld>
            <a:endParaRPr lang="uk-UA"/>
          </a:p>
        </p:txBody>
      </p:sp>
    </p:spTree>
    <p:extLst>
      <p:ext uri="{BB962C8B-B14F-4D97-AF65-F5344CB8AC3E}">
        <p14:creationId xmlns:p14="http://schemas.microsoft.com/office/powerpoint/2010/main" val="337260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A9EA5F8F-5C29-4A7D-94B7-91DE49B735D6}" type="datetimeFigureOut">
              <a:rPr lang="uk-UA" smtClean="0"/>
              <a:t>04.03.24</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6A123D3-01FE-4B05-801B-D62296B2B2D0}" type="slidenum">
              <a:rPr lang="uk-UA" smtClean="0"/>
              <a:t>‹#›</a:t>
            </a:fld>
            <a:endParaRPr lang="uk-UA"/>
          </a:p>
        </p:txBody>
      </p:sp>
    </p:spTree>
    <p:extLst>
      <p:ext uri="{BB962C8B-B14F-4D97-AF65-F5344CB8AC3E}">
        <p14:creationId xmlns:p14="http://schemas.microsoft.com/office/powerpoint/2010/main" val="315936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p:cNvSpPr>
            <a:spLocks noGrp="1"/>
          </p:cNvSpPr>
          <p:nvPr>
            <p:ph type="dt" sz="half" idx="10"/>
          </p:nvPr>
        </p:nvSpPr>
        <p:spPr/>
        <p:txBody>
          <a:bodyPr/>
          <a:lstStyle/>
          <a:p>
            <a:fld id="{A9EA5F8F-5C29-4A7D-94B7-91DE49B735D6}" type="datetimeFigureOut">
              <a:rPr lang="uk-UA" smtClean="0"/>
              <a:t>04.03.24</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6A123D3-01FE-4B05-801B-D62296B2B2D0}" type="slidenum">
              <a:rPr lang="uk-UA" smtClean="0"/>
              <a:t>‹#›</a:t>
            </a:fld>
            <a:endParaRPr lang="uk-UA"/>
          </a:p>
        </p:txBody>
      </p:sp>
    </p:spTree>
    <p:extLst>
      <p:ext uri="{BB962C8B-B14F-4D97-AF65-F5344CB8AC3E}">
        <p14:creationId xmlns:p14="http://schemas.microsoft.com/office/powerpoint/2010/main" val="3331627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p:cNvSpPr>
            <a:spLocks noGrp="1"/>
          </p:cNvSpPr>
          <p:nvPr>
            <p:ph type="dt" sz="half" idx="10"/>
          </p:nvPr>
        </p:nvSpPr>
        <p:spPr/>
        <p:txBody>
          <a:bodyPr/>
          <a:lstStyle/>
          <a:p>
            <a:fld id="{A9EA5F8F-5C29-4A7D-94B7-91DE49B735D6}" type="datetimeFigureOut">
              <a:rPr lang="uk-UA" smtClean="0"/>
              <a:t>04.03.24</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F6A123D3-01FE-4B05-801B-D62296B2B2D0}" type="slidenum">
              <a:rPr lang="uk-UA" smtClean="0"/>
              <a:t>‹#›</a:t>
            </a:fld>
            <a:endParaRPr lang="uk-UA"/>
          </a:p>
        </p:txBody>
      </p:sp>
    </p:spTree>
    <p:extLst>
      <p:ext uri="{BB962C8B-B14F-4D97-AF65-F5344CB8AC3E}">
        <p14:creationId xmlns:p14="http://schemas.microsoft.com/office/powerpoint/2010/main" val="291663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A9EA5F8F-5C29-4A7D-94B7-91DE49B735D6}" type="datetimeFigureOut">
              <a:rPr lang="uk-UA" smtClean="0"/>
              <a:t>04.03.24</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F6A123D3-01FE-4B05-801B-D62296B2B2D0}" type="slidenum">
              <a:rPr lang="uk-UA" smtClean="0"/>
              <a:t>‹#›</a:t>
            </a:fld>
            <a:endParaRPr lang="uk-UA"/>
          </a:p>
        </p:txBody>
      </p:sp>
    </p:spTree>
    <p:extLst>
      <p:ext uri="{BB962C8B-B14F-4D97-AF65-F5344CB8AC3E}">
        <p14:creationId xmlns:p14="http://schemas.microsoft.com/office/powerpoint/2010/main" val="1796605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9EA5F8F-5C29-4A7D-94B7-91DE49B735D6}" type="datetimeFigureOut">
              <a:rPr lang="uk-UA" smtClean="0"/>
              <a:t>04.03.24</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F6A123D3-01FE-4B05-801B-D62296B2B2D0}" type="slidenum">
              <a:rPr lang="uk-UA" smtClean="0"/>
              <a:t>‹#›</a:t>
            </a:fld>
            <a:endParaRPr lang="uk-UA"/>
          </a:p>
        </p:txBody>
      </p:sp>
    </p:spTree>
    <p:extLst>
      <p:ext uri="{BB962C8B-B14F-4D97-AF65-F5344CB8AC3E}">
        <p14:creationId xmlns:p14="http://schemas.microsoft.com/office/powerpoint/2010/main" val="88430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9EA5F8F-5C29-4A7D-94B7-91DE49B735D6}" type="datetimeFigureOut">
              <a:rPr lang="uk-UA" smtClean="0"/>
              <a:t>04.03.24</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6A123D3-01FE-4B05-801B-D62296B2B2D0}" type="slidenum">
              <a:rPr lang="uk-UA" smtClean="0"/>
              <a:t>‹#›</a:t>
            </a:fld>
            <a:endParaRPr lang="uk-UA"/>
          </a:p>
        </p:txBody>
      </p:sp>
    </p:spTree>
    <p:extLst>
      <p:ext uri="{BB962C8B-B14F-4D97-AF65-F5344CB8AC3E}">
        <p14:creationId xmlns:p14="http://schemas.microsoft.com/office/powerpoint/2010/main" val="236691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9EA5F8F-5C29-4A7D-94B7-91DE49B735D6}" type="datetimeFigureOut">
              <a:rPr lang="uk-UA" smtClean="0"/>
              <a:t>04.03.24</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6A123D3-01FE-4B05-801B-D62296B2B2D0}" type="slidenum">
              <a:rPr lang="uk-UA" smtClean="0"/>
              <a:t>‹#›</a:t>
            </a:fld>
            <a:endParaRPr lang="uk-UA"/>
          </a:p>
        </p:txBody>
      </p:sp>
    </p:spTree>
    <p:extLst>
      <p:ext uri="{BB962C8B-B14F-4D97-AF65-F5344CB8AC3E}">
        <p14:creationId xmlns:p14="http://schemas.microsoft.com/office/powerpoint/2010/main" val="358378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A5F8F-5C29-4A7D-94B7-91DE49B735D6}" type="datetimeFigureOut">
              <a:rPr lang="uk-UA" smtClean="0"/>
              <a:t>04.03.24</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123D3-01FE-4B05-801B-D62296B2B2D0}" type="slidenum">
              <a:rPr lang="uk-UA" smtClean="0"/>
              <a:t>‹#›</a:t>
            </a:fld>
            <a:endParaRPr lang="uk-UA"/>
          </a:p>
        </p:txBody>
      </p:sp>
    </p:spTree>
    <p:extLst>
      <p:ext uri="{BB962C8B-B14F-4D97-AF65-F5344CB8AC3E}">
        <p14:creationId xmlns:p14="http://schemas.microsoft.com/office/powerpoint/2010/main" val="227720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uk-UA" dirty="0" err="1"/>
              <a:t>Високорівневі</a:t>
            </a:r>
            <a:r>
              <a:rPr lang="uk-UA" dirty="0"/>
              <a:t> засоби </a:t>
            </a:r>
            <a:r>
              <a:rPr lang="uk-UA" dirty="0" err="1"/>
              <a:t>багатопочного</a:t>
            </a:r>
            <a:r>
              <a:rPr lang="uk-UA" dirty="0"/>
              <a:t> програмування </a:t>
            </a:r>
            <a:r>
              <a:rPr lang="en-US" dirty="0"/>
              <a:t>java.</a:t>
            </a:r>
            <a:r>
              <a:rPr lang="uk-UA" dirty="0"/>
              <a:t> Пули потоків. Інтерфейс </a:t>
            </a:r>
            <a:r>
              <a:rPr lang="en-US" dirty="0"/>
              <a:t>Executor</a:t>
            </a:r>
            <a:r>
              <a:rPr lang="uk-UA" dirty="0"/>
              <a:t>.</a:t>
            </a:r>
            <a:br>
              <a:rPr lang="uk-UA" dirty="0"/>
            </a:br>
            <a:endParaRPr lang="uk-UA" dirty="0"/>
          </a:p>
        </p:txBody>
      </p:sp>
      <p:sp>
        <p:nvSpPr>
          <p:cNvPr id="3" name="Подзаголовок 2"/>
          <p:cNvSpPr>
            <a:spLocks noGrp="1"/>
          </p:cNvSpPr>
          <p:nvPr>
            <p:ph type="subTitle" idx="1"/>
          </p:nvPr>
        </p:nvSpPr>
        <p:spPr/>
        <p:txBody>
          <a:bodyPr/>
          <a:lstStyle/>
          <a:p>
            <a:endParaRPr lang="uk-UA" dirty="0"/>
          </a:p>
        </p:txBody>
      </p:sp>
    </p:spTree>
    <p:extLst>
      <p:ext uri="{BB962C8B-B14F-4D97-AF65-F5344CB8AC3E}">
        <p14:creationId xmlns:p14="http://schemas.microsoft.com/office/powerpoint/2010/main" val="380751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06" y="177269"/>
            <a:ext cx="8937740" cy="706090"/>
          </a:xfrm>
        </p:spPr>
        <p:txBody>
          <a:bodyPr>
            <a:noAutofit/>
          </a:bodyPr>
          <a:lstStyle/>
          <a:p>
            <a:r>
              <a:rPr lang="uk-UA" sz="3200" dirty="0"/>
              <a:t>Інтерфейс</a:t>
            </a:r>
            <a:r>
              <a:rPr lang="en-US" sz="3200" dirty="0"/>
              <a:t> </a:t>
            </a:r>
            <a:r>
              <a:rPr lang="en-US" sz="2800" dirty="0" err="1">
                <a:latin typeface="Courier New" panose="02070309020205020404" pitchFamily="49" charset="0"/>
                <a:cs typeface="Courier New" panose="02070309020205020404" pitchFamily="49" charset="0"/>
              </a:rPr>
              <a:t>ExecutorService</a:t>
            </a:r>
            <a:r>
              <a:rPr lang="en-US" sz="2800" dirty="0">
                <a:latin typeface="Courier New" panose="02070309020205020404" pitchFamily="49" charset="0"/>
                <a:cs typeface="Courier New" panose="02070309020205020404" pitchFamily="49" charset="0"/>
              </a:rPr>
              <a:t> extends Executor</a:t>
            </a:r>
            <a:br>
              <a:rPr lang="en-US" sz="3200" dirty="0">
                <a:latin typeface="Courier New" panose="02070309020205020404" pitchFamily="49" charset="0"/>
                <a:cs typeface="Courier New" panose="02070309020205020404" pitchFamily="49" charset="0"/>
              </a:rPr>
            </a:br>
            <a:r>
              <a:rPr lang="en-US" sz="1600" dirty="0">
                <a:latin typeface="+mn-lt"/>
                <a:cs typeface="Courier New" panose="02070309020205020404" pitchFamily="49" charset="0"/>
              </a:rPr>
              <a:t>https://</a:t>
            </a:r>
            <a:r>
              <a:rPr lang="en-US" sz="1600" dirty="0" err="1">
                <a:latin typeface="+mn-lt"/>
                <a:cs typeface="Courier New" panose="02070309020205020404" pitchFamily="49" charset="0"/>
              </a:rPr>
              <a:t>docs.oracle.com</a:t>
            </a:r>
            <a:r>
              <a:rPr lang="en-US" sz="1600" dirty="0">
                <a:latin typeface="+mn-lt"/>
                <a:cs typeface="Courier New" panose="02070309020205020404" pitchFamily="49" charset="0"/>
              </a:rPr>
              <a:t>/</a:t>
            </a:r>
            <a:r>
              <a:rPr lang="en-US" sz="1600" dirty="0" err="1">
                <a:latin typeface="+mn-lt"/>
                <a:cs typeface="Courier New" panose="02070309020205020404" pitchFamily="49" charset="0"/>
              </a:rPr>
              <a:t>javase</a:t>
            </a:r>
            <a:r>
              <a:rPr lang="en-US" sz="1600" dirty="0">
                <a:latin typeface="+mn-lt"/>
                <a:cs typeface="Courier New" panose="02070309020205020404" pitchFamily="49" charset="0"/>
              </a:rPr>
              <a:t>/8/docs/</a:t>
            </a:r>
            <a:r>
              <a:rPr lang="en-US" sz="1600" dirty="0" err="1">
                <a:latin typeface="+mn-lt"/>
                <a:cs typeface="Courier New" panose="02070309020205020404" pitchFamily="49" charset="0"/>
              </a:rPr>
              <a:t>api</a:t>
            </a:r>
            <a:r>
              <a:rPr lang="en-US" sz="1600" dirty="0">
                <a:latin typeface="+mn-lt"/>
                <a:cs typeface="Courier New" panose="02070309020205020404" pitchFamily="49" charset="0"/>
              </a:rPr>
              <a:t>/java/</a:t>
            </a:r>
            <a:r>
              <a:rPr lang="en-US" sz="1600" dirty="0" err="1">
                <a:latin typeface="+mn-lt"/>
                <a:cs typeface="Courier New" panose="02070309020205020404" pitchFamily="49" charset="0"/>
              </a:rPr>
              <a:t>util</a:t>
            </a:r>
            <a:r>
              <a:rPr lang="en-US" sz="1600" dirty="0">
                <a:latin typeface="+mn-lt"/>
                <a:cs typeface="Courier New" panose="02070309020205020404" pitchFamily="49" charset="0"/>
              </a:rPr>
              <a:t>/concurrent/</a:t>
            </a:r>
            <a:r>
              <a:rPr lang="en-US" sz="1600" dirty="0" err="1">
                <a:latin typeface="+mn-lt"/>
                <a:cs typeface="Courier New" panose="02070309020205020404" pitchFamily="49" charset="0"/>
              </a:rPr>
              <a:t>ExecutorService.html</a:t>
            </a:r>
            <a:endParaRPr lang="uk-UA" sz="1600" dirty="0">
              <a:latin typeface="+mn-lt"/>
              <a:cs typeface="Courier New" panose="02070309020205020404" pitchFamily="49" charset="0"/>
            </a:endParaRPr>
          </a:p>
        </p:txBody>
      </p:sp>
      <p:sp>
        <p:nvSpPr>
          <p:cNvPr id="4" name="Прямоугольник 3"/>
          <p:cNvSpPr/>
          <p:nvPr/>
        </p:nvSpPr>
        <p:spPr>
          <a:xfrm>
            <a:off x="232269" y="1052736"/>
            <a:ext cx="8856473" cy="5786199"/>
          </a:xfrm>
          <a:prstGeom prst="rect">
            <a:avLst/>
          </a:prstGeom>
        </p:spPr>
        <p:txBody>
          <a:bodyPr wrap="square">
            <a:spAutoFit/>
          </a:bodyPr>
          <a:lstStyle/>
          <a:p>
            <a:pPr algn="just"/>
            <a:r>
              <a:rPr lang="uk-UA" dirty="0">
                <a:cs typeface="Courier New" panose="02070309020205020404" pitchFamily="49" charset="0"/>
              </a:rPr>
              <a:t>Методи </a:t>
            </a:r>
            <a:r>
              <a:rPr lang="uk-UA" u="sng" dirty="0">
                <a:cs typeface="Courier New" panose="02070309020205020404" pitchFamily="49" charset="0"/>
              </a:rPr>
              <a:t>для очікування завершення виконання усіх задач</a:t>
            </a:r>
            <a:r>
              <a:rPr lang="uk-UA" dirty="0">
                <a:cs typeface="Courier New" panose="02070309020205020404" pitchFamily="49" charset="0"/>
              </a:rPr>
              <a:t>:</a:t>
            </a:r>
          </a:p>
          <a:p>
            <a:pPr algn="just"/>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b="1" dirty="0" err="1">
                <a:solidFill>
                  <a:schemeClr val="tx2">
                    <a:lumMod val="60000"/>
                    <a:lumOff val="40000"/>
                  </a:schemeClr>
                </a:solidFill>
                <a:latin typeface="Courier New" panose="02070309020205020404" pitchFamily="49" charset="0"/>
                <a:cs typeface="Courier New" panose="02070309020205020404" pitchFamily="49" charset="0"/>
              </a:rPr>
              <a:t>awaitTermination</a:t>
            </a:r>
            <a:r>
              <a:rPr lang="en-US" dirty="0">
                <a:latin typeface="Courier New" panose="02070309020205020404" pitchFamily="49" charset="0"/>
                <a:cs typeface="Courier New" panose="02070309020205020404" pitchFamily="49" charset="0"/>
              </a:rPr>
              <a:t>(long time, </a:t>
            </a:r>
            <a:r>
              <a:rPr lang="en-US" dirty="0" err="1">
                <a:latin typeface="Courier New" panose="02070309020205020404" pitchFamily="49" charset="0"/>
                <a:cs typeface="Courier New" panose="02070309020205020404" pitchFamily="49" charset="0"/>
              </a:rPr>
              <a:t>TimeUnit</a:t>
            </a:r>
            <a:r>
              <a:rPr lang="en-US" dirty="0">
                <a:latin typeface="Courier New" panose="02070309020205020404" pitchFamily="49" charset="0"/>
                <a:cs typeface="Courier New" panose="02070309020205020404" pitchFamily="49" charset="0"/>
              </a:rPr>
              <a:t> unit) </a:t>
            </a:r>
            <a:r>
              <a:rPr lang="en-US" dirty="0"/>
              <a:t>– </a:t>
            </a:r>
            <a:r>
              <a:rPr lang="uk-UA" dirty="0"/>
              <a:t>блокування пулу доки: або завершиться виконання усіх його задач після виклику </a:t>
            </a:r>
            <a:r>
              <a:rPr lang="en-US" dirty="0"/>
              <a:t>shutdown()</a:t>
            </a:r>
            <a:r>
              <a:rPr lang="uk-UA" dirty="0"/>
              <a:t>, або сплине часова затримка, або дія  </a:t>
            </a:r>
            <a:r>
              <a:rPr lang="en-US" dirty="0"/>
              <a:t>‘current thread’ </a:t>
            </a:r>
            <a:r>
              <a:rPr lang="uk-UA" dirty="0"/>
              <a:t>перервана викликом </a:t>
            </a:r>
            <a:r>
              <a:rPr lang="en-US" dirty="0"/>
              <a:t>interrupt(). </a:t>
            </a:r>
            <a:r>
              <a:rPr lang="uk-UA" dirty="0"/>
              <a:t>Метод повертає значення </a:t>
            </a:r>
            <a:r>
              <a:rPr lang="en-US" dirty="0"/>
              <a:t>true</a:t>
            </a:r>
            <a:r>
              <a:rPr lang="uk-UA" dirty="0"/>
              <a:t> у разі успішного завершення роботи усіх потоків з пулу, </a:t>
            </a:r>
            <a:r>
              <a:rPr lang="en-US" dirty="0"/>
              <a:t>false</a:t>
            </a:r>
            <a:r>
              <a:rPr lang="uk-UA" dirty="0"/>
              <a:t> – у противному випадку, і викидає </a:t>
            </a:r>
            <a:r>
              <a:rPr lang="en-US" dirty="0" err="1"/>
              <a:t>InterruptedException</a:t>
            </a:r>
            <a:r>
              <a:rPr lang="uk-UA" dirty="0"/>
              <a:t> у разі отримання інформації про зміну статусу переривання.</a:t>
            </a:r>
          </a:p>
          <a:p>
            <a:pPr algn="just"/>
            <a:r>
              <a:rPr lang="uk-UA" dirty="0"/>
              <a:t>Документація </a:t>
            </a:r>
            <a:r>
              <a:rPr lang="en-US" dirty="0"/>
              <a:t>Java </a:t>
            </a:r>
            <a:r>
              <a:rPr lang="uk-UA" dirty="0"/>
              <a:t>рекомендує для гарантованого завершення роботи пулу потоків такий фрагмент:</a:t>
            </a:r>
            <a:endParaRPr lang="en-US" sz="1400" dirty="0">
              <a:latin typeface="Courier New" panose="02070309020205020404" pitchFamily="49" charset="0"/>
              <a:cs typeface="Courier New" panose="02070309020205020404" pitchFamily="49" charset="0"/>
            </a:endParaRPr>
          </a:p>
          <a:p>
            <a:pPr algn="just"/>
            <a:r>
              <a:rPr lang="en-US" sz="1400" dirty="0" err="1">
                <a:latin typeface="Courier New" panose="02070309020205020404" pitchFamily="49" charset="0"/>
                <a:cs typeface="Courier New" panose="02070309020205020404" pitchFamily="49" charset="0"/>
              </a:rPr>
              <a:t>pool.</a:t>
            </a:r>
            <a:r>
              <a:rPr lang="en-US" sz="1400" b="1" dirty="0" err="1">
                <a:solidFill>
                  <a:schemeClr val="tx2">
                    <a:lumMod val="60000"/>
                    <a:lumOff val="40000"/>
                  </a:schemeClr>
                </a:solidFill>
                <a:latin typeface="Courier New" panose="02070309020205020404" pitchFamily="49" charset="0"/>
                <a:cs typeface="Courier New" panose="02070309020205020404" pitchFamily="49" charset="0"/>
              </a:rPr>
              <a:t>shutdown</a:t>
            </a:r>
            <a:r>
              <a:rPr lang="en-US" sz="1400" dirty="0">
                <a:latin typeface="Courier New" panose="02070309020205020404" pitchFamily="49" charset="0"/>
                <a:cs typeface="Courier New" panose="02070309020205020404" pitchFamily="49" charset="0"/>
              </a:rPr>
              <a:t>(); //</a:t>
            </a:r>
            <a:r>
              <a:rPr lang="uk-UA" sz="1400" dirty="0">
                <a:latin typeface="Courier New" panose="02070309020205020404" pitchFamily="49" charset="0"/>
                <a:cs typeface="Courier New" panose="02070309020205020404" pitchFamily="49" charset="0"/>
              </a:rPr>
              <a:t>заборонити надходження нових задач</a:t>
            </a:r>
            <a:endParaRPr lang="en-US" sz="1200" dirty="0">
              <a:latin typeface="Courier New" panose="02070309020205020404" pitchFamily="49" charset="0"/>
              <a:cs typeface="Courier New" panose="02070309020205020404" pitchFamily="49" charset="0"/>
            </a:endParaRPr>
          </a:p>
          <a:p>
            <a:pPr algn="just"/>
            <a:r>
              <a:rPr lang="en-US" sz="1400" dirty="0">
                <a:latin typeface="Courier New" panose="02070309020205020404" pitchFamily="49" charset="0"/>
                <a:cs typeface="Courier New" panose="02070309020205020404" pitchFamily="49" charset="0"/>
              </a:rPr>
              <a:t>try { </a:t>
            </a:r>
            <a:endParaRPr lang="uk-UA" sz="1400" dirty="0">
              <a:latin typeface="Courier New" panose="02070309020205020404" pitchFamily="49" charset="0"/>
              <a:cs typeface="Courier New" panose="02070309020205020404" pitchFamily="49" charset="0"/>
            </a:endParaRPr>
          </a:p>
          <a:p>
            <a:pPr algn="just"/>
            <a:r>
              <a:rPr lang="uk-UA" sz="1200" dirty="0">
                <a:latin typeface="Courier New" panose="02070309020205020404" pitchFamily="49" charset="0"/>
                <a:cs typeface="Courier New" panose="02070309020205020404" pitchFamily="49" charset="0"/>
              </a:rPr>
              <a:t>// дати затримку на завершення роботи тим потокам, які раніше завантажені</a:t>
            </a:r>
            <a:r>
              <a:rPr lang="en-US" sz="1200" dirty="0">
                <a:latin typeface="Courier New" panose="02070309020205020404" pitchFamily="49" charset="0"/>
                <a:cs typeface="Courier New" panose="02070309020205020404" pitchFamily="49" charset="0"/>
              </a:rPr>
              <a:t> </a:t>
            </a:r>
          </a:p>
          <a:p>
            <a:pPr algn="just"/>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pool.</a:t>
            </a:r>
            <a:r>
              <a:rPr lang="en-US" sz="1400" b="1" dirty="0" err="1">
                <a:solidFill>
                  <a:schemeClr val="tx2">
                    <a:lumMod val="60000"/>
                    <a:lumOff val="40000"/>
                  </a:schemeClr>
                </a:solidFill>
                <a:latin typeface="Courier New" panose="02070309020205020404" pitchFamily="49" charset="0"/>
                <a:cs typeface="Courier New" panose="02070309020205020404" pitchFamily="49" charset="0"/>
              </a:rPr>
              <a:t>awaitTermination</a:t>
            </a:r>
            <a:r>
              <a:rPr lang="en-US" sz="1400" dirty="0">
                <a:latin typeface="Courier New" panose="02070309020205020404" pitchFamily="49" charset="0"/>
                <a:cs typeface="Courier New" panose="02070309020205020404" pitchFamily="49" charset="0"/>
              </a:rPr>
              <a:t>(60, </a:t>
            </a:r>
            <a:r>
              <a:rPr lang="en-US" sz="1400" dirty="0" err="1">
                <a:latin typeface="Courier New" panose="02070309020205020404" pitchFamily="49" charset="0"/>
                <a:cs typeface="Courier New" panose="02070309020205020404" pitchFamily="49" charset="0"/>
              </a:rPr>
              <a:t>TimeUnit.SECONDS</a:t>
            </a:r>
            <a:r>
              <a:rPr lang="en-US" sz="1400" dirty="0">
                <a:latin typeface="Courier New" panose="02070309020205020404" pitchFamily="49" charset="0"/>
                <a:cs typeface="Courier New" panose="02070309020205020404" pitchFamily="49" charset="0"/>
              </a:rPr>
              <a:t>)) { </a:t>
            </a:r>
            <a:endParaRPr lang="uk-UA" sz="1400" dirty="0">
              <a:latin typeface="Courier New" panose="02070309020205020404" pitchFamily="49" charset="0"/>
              <a:cs typeface="Courier New" panose="02070309020205020404" pitchFamily="49" charset="0"/>
            </a:endParaRPr>
          </a:p>
          <a:p>
            <a:pPr algn="just"/>
            <a:r>
              <a:rPr lang="uk-UA" sz="1400" dirty="0">
                <a:latin typeface="Courier New" panose="02070309020205020404" pitchFamily="49" charset="0"/>
                <a:cs typeface="Courier New" panose="02070309020205020404" pitchFamily="49" charset="0"/>
              </a:rPr>
              <a:t>// припинити роботу потоків, що виконуються</a:t>
            </a:r>
            <a:endParaRPr lang="en-US" sz="1400" dirty="0">
              <a:latin typeface="Courier New" panose="02070309020205020404" pitchFamily="49" charset="0"/>
              <a:cs typeface="Courier New" panose="02070309020205020404" pitchFamily="49" charset="0"/>
            </a:endParaRPr>
          </a:p>
          <a:p>
            <a:pPr algn="just"/>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pool.</a:t>
            </a:r>
            <a:r>
              <a:rPr lang="en-US" sz="1400" b="1" dirty="0" err="1">
                <a:solidFill>
                  <a:schemeClr val="tx2">
                    <a:lumMod val="60000"/>
                    <a:lumOff val="40000"/>
                  </a:schemeClr>
                </a:solidFill>
                <a:latin typeface="Courier New" panose="02070309020205020404" pitchFamily="49" charset="0"/>
                <a:cs typeface="Courier New" panose="02070309020205020404" pitchFamily="49" charset="0"/>
              </a:rPr>
              <a:t>shutdownNow</a:t>
            </a:r>
            <a:r>
              <a:rPr lang="en-US" sz="1400" dirty="0">
                <a:latin typeface="Courier New" panose="02070309020205020404" pitchFamily="49" charset="0"/>
                <a:cs typeface="Courier New" panose="02070309020205020404" pitchFamily="49" charset="0"/>
              </a:rPr>
              <a:t>(); </a:t>
            </a:r>
            <a:endParaRPr lang="uk-UA" sz="1400" dirty="0">
              <a:latin typeface="Courier New" panose="02070309020205020404" pitchFamily="49" charset="0"/>
              <a:cs typeface="Courier New" panose="02070309020205020404" pitchFamily="49" charset="0"/>
            </a:endParaRPr>
          </a:p>
          <a:p>
            <a:pPr algn="just"/>
            <a:r>
              <a:rPr lang="uk-UA" sz="1400" dirty="0">
                <a:latin typeface="Courier New" panose="02070309020205020404" pitchFamily="49" charset="0"/>
                <a:cs typeface="Courier New" panose="02070309020205020404" pitchFamily="49" charset="0"/>
              </a:rPr>
              <a:t>//дати затримку на </a:t>
            </a:r>
            <a:r>
              <a:rPr lang="uk-UA" sz="1400" dirty="0" err="1">
                <a:latin typeface="Courier New" panose="02070309020205020404" pitchFamily="49" charset="0"/>
                <a:cs typeface="Courier New" panose="02070309020205020404" pitchFamily="49" charset="0"/>
              </a:rPr>
              <a:t>оч</a:t>
            </a:r>
            <a:r>
              <a:rPr lang="ru-RU" sz="1400" dirty="0">
                <a:latin typeface="Courier New" panose="02070309020205020404" pitchFamily="49" charset="0"/>
                <a:cs typeface="Courier New" panose="02070309020205020404" pitchFamily="49" charset="0"/>
              </a:rPr>
              <a:t>і</a:t>
            </a:r>
            <a:r>
              <a:rPr lang="uk-UA" sz="1400" dirty="0">
                <a:latin typeface="Courier New" panose="02070309020205020404" pitchFamily="49" charset="0"/>
                <a:cs typeface="Courier New" panose="02070309020205020404" pitchFamily="49" charset="0"/>
              </a:rPr>
              <a:t>кування відповіді про успішність завершення роботи потоків</a:t>
            </a:r>
            <a:endParaRPr lang="en-US" sz="1200" dirty="0">
              <a:latin typeface="Courier New" panose="02070309020205020404" pitchFamily="49" charset="0"/>
              <a:cs typeface="Courier New" panose="02070309020205020404" pitchFamily="49" charset="0"/>
            </a:endParaRPr>
          </a:p>
          <a:p>
            <a:pPr algn="just"/>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pool.</a:t>
            </a:r>
            <a:r>
              <a:rPr lang="en-US" sz="1400" b="1" dirty="0" err="1">
                <a:solidFill>
                  <a:schemeClr val="tx2">
                    <a:lumMod val="60000"/>
                    <a:lumOff val="40000"/>
                  </a:schemeClr>
                </a:solidFill>
                <a:latin typeface="Courier New" panose="02070309020205020404" pitchFamily="49" charset="0"/>
                <a:cs typeface="Courier New" panose="02070309020205020404" pitchFamily="49" charset="0"/>
              </a:rPr>
              <a:t>awaitTermination</a:t>
            </a:r>
            <a:r>
              <a:rPr lang="en-US" sz="1400" dirty="0">
                <a:latin typeface="Courier New" panose="02070309020205020404" pitchFamily="49" charset="0"/>
                <a:cs typeface="Courier New" panose="02070309020205020404" pitchFamily="49" charset="0"/>
              </a:rPr>
              <a:t>(60, </a:t>
            </a:r>
            <a:r>
              <a:rPr lang="en-US" sz="1400" dirty="0" err="1">
                <a:latin typeface="Courier New" panose="02070309020205020404" pitchFamily="49" charset="0"/>
                <a:cs typeface="Courier New" panose="02070309020205020404" pitchFamily="49" charset="0"/>
              </a:rPr>
              <a:t>TimeUnit.SECONDS</a:t>
            </a:r>
            <a:r>
              <a:rPr lang="en-US" sz="1400" dirty="0">
                <a:latin typeface="Courier New" panose="02070309020205020404" pitchFamily="49" charset="0"/>
                <a:cs typeface="Courier New" panose="02070309020205020404" pitchFamily="49" charset="0"/>
              </a:rPr>
              <a:t>)) </a:t>
            </a:r>
          </a:p>
          <a:p>
            <a:pPr algn="just"/>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System.err.println</a:t>
            </a:r>
            <a:r>
              <a:rPr lang="en-US" sz="1400" dirty="0">
                <a:latin typeface="Courier New" panose="02070309020205020404" pitchFamily="49" charset="0"/>
                <a:cs typeface="Courier New" panose="02070309020205020404" pitchFamily="49" charset="0"/>
              </a:rPr>
              <a:t>("Pool did not terminate"); </a:t>
            </a:r>
          </a:p>
          <a:p>
            <a:pPr algn="just"/>
            <a:r>
              <a:rPr lang="en-US" sz="1400" dirty="0">
                <a:latin typeface="Courier New" panose="02070309020205020404" pitchFamily="49" charset="0"/>
                <a:cs typeface="Courier New" panose="02070309020205020404" pitchFamily="49" charset="0"/>
              </a:rPr>
              <a:t>       } </a:t>
            </a:r>
          </a:p>
          <a:p>
            <a:pPr algn="just"/>
            <a:r>
              <a:rPr lang="en-US" sz="1400" dirty="0">
                <a:latin typeface="Courier New" panose="02070309020205020404" pitchFamily="49" charset="0"/>
                <a:cs typeface="Courier New" panose="02070309020205020404" pitchFamily="49" charset="0"/>
              </a:rPr>
              <a:t> } catch (</a:t>
            </a:r>
            <a:r>
              <a:rPr lang="en-US" sz="1400" dirty="0" err="1">
                <a:latin typeface="Courier New" panose="02070309020205020404" pitchFamily="49" charset="0"/>
                <a:cs typeface="Courier New" panose="02070309020205020404" pitchFamily="49" charset="0"/>
              </a:rPr>
              <a:t>InterruptedException</a:t>
            </a:r>
            <a:r>
              <a:rPr lang="en-US" sz="1400" dirty="0">
                <a:latin typeface="Courier New" panose="02070309020205020404" pitchFamily="49" charset="0"/>
                <a:cs typeface="Courier New" panose="02070309020205020404" pitchFamily="49" charset="0"/>
              </a:rPr>
              <a:t> e) { </a:t>
            </a:r>
          </a:p>
          <a:p>
            <a:pPr algn="just"/>
            <a:r>
              <a:rPr lang="uk-UA" sz="1400" dirty="0">
                <a:latin typeface="Courier New" panose="02070309020205020404" pitchFamily="49" charset="0"/>
                <a:cs typeface="Courier New" panose="02070309020205020404" pitchFamily="49" charset="0"/>
              </a:rPr>
              <a:t>// цей фрагмент на випадок якщо робота пулу потоків була перервана іншим </a:t>
            </a:r>
            <a:r>
              <a:rPr lang="en-US" sz="1400" dirty="0">
                <a:latin typeface="Courier New" panose="02070309020205020404" pitchFamily="49" charset="0"/>
                <a:cs typeface="Courier New" panose="02070309020205020404" pitchFamily="49" charset="0"/>
              </a:rPr>
              <a:t>	</a:t>
            </a:r>
            <a:endParaRPr lang="uk-UA" sz="1400" dirty="0">
              <a:latin typeface="Courier New" panose="02070309020205020404" pitchFamily="49" charset="0"/>
              <a:cs typeface="Courier New" panose="02070309020205020404" pitchFamily="49" charset="0"/>
            </a:endParaRPr>
          </a:p>
          <a:p>
            <a:pPr algn="just"/>
            <a:r>
              <a:rPr lang="uk-UA"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pool.</a:t>
            </a:r>
            <a:r>
              <a:rPr lang="en-US" sz="1400" b="1" dirty="0" err="1">
                <a:solidFill>
                  <a:schemeClr val="tx2">
                    <a:lumMod val="60000"/>
                    <a:lumOff val="40000"/>
                  </a:schemeClr>
                </a:solidFill>
                <a:latin typeface="Courier New" panose="02070309020205020404" pitchFamily="49" charset="0"/>
                <a:cs typeface="Courier New" panose="02070309020205020404" pitchFamily="49" charset="0"/>
              </a:rPr>
              <a:t>shutdownNow</a:t>
            </a:r>
            <a:r>
              <a:rPr lang="en-US" sz="1400" dirty="0">
                <a:latin typeface="Courier New" panose="02070309020205020404" pitchFamily="49" charset="0"/>
                <a:cs typeface="Courier New" panose="02070309020205020404" pitchFamily="49" charset="0"/>
              </a:rPr>
              <a:t>(); </a:t>
            </a:r>
          </a:p>
          <a:p>
            <a:pPr algn="just"/>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Thread.currentThread</a:t>
            </a:r>
            <a:r>
              <a:rPr lang="en-US" sz="1400" dirty="0">
                <a:latin typeface="Courier New" panose="02070309020205020404" pitchFamily="49" charset="0"/>
                <a:cs typeface="Courier New" panose="02070309020205020404" pitchFamily="49" charset="0"/>
              </a:rPr>
              <a:t>().interrupt(); </a:t>
            </a:r>
          </a:p>
          <a:p>
            <a:pPr algn="just"/>
            <a:r>
              <a:rPr lang="en-US" sz="1400" dirty="0">
                <a:latin typeface="Courier New" panose="02070309020205020404" pitchFamily="49" charset="0"/>
                <a:cs typeface="Courier New" panose="02070309020205020404" pitchFamily="49" charset="0"/>
              </a:rPr>
              <a:t>}</a:t>
            </a:r>
            <a:endParaRPr lang="uk-U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565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06" y="177269"/>
            <a:ext cx="8937740" cy="706090"/>
          </a:xfrm>
        </p:spPr>
        <p:txBody>
          <a:bodyPr>
            <a:noAutofit/>
          </a:bodyPr>
          <a:lstStyle/>
          <a:p>
            <a:r>
              <a:rPr lang="uk-UA" sz="3200" dirty="0"/>
              <a:t>Інтерфейс</a:t>
            </a:r>
            <a:r>
              <a:rPr lang="en-US" sz="3200" dirty="0"/>
              <a:t> </a:t>
            </a:r>
            <a:r>
              <a:rPr lang="en-US" sz="2800" dirty="0" err="1">
                <a:latin typeface="Courier New" panose="02070309020205020404" pitchFamily="49" charset="0"/>
                <a:cs typeface="Courier New" panose="02070309020205020404" pitchFamily="49" charset="0"/>
              </a:rPr>
              <a:t>ExecutorService</a:t>
            </a:r>
            <a:r>
              <a:rPr lang="en-US" sz="2800" dirty="0">
                <a:latin typeface="Courier New" panose="02070309020205020404" pitchFamily="49" charset="0"/>
                <a:cs typeface="Courier New" panose="02070309020205020404" pitchFamily="49" charset="0"/>
              </a:rPr>
              <a:t> extends Executor</a:t>
            </a:r>
            <a:br>
              <a:rPr lang="en-US" sz="3200" dirty="0">
                <a:latin typeface="Courier New" panose="02070309020205020404" pitchFamily="49" charset="0"/>
                <a:cs typeface="Courier New" panose="02070309020205020404" pitchFamily="49" charset="0"/>
              </a:rPr>
            </a:br>
            <a:r>
              <a:rPr lang="en-US" sz="1600" dirty="0">
                <a:latin typeface="+mn-lt"/>
                <a:cs typeface="Courier New" panose="02070309020205020404" pitchFamily="49" charset="0"/>
              </a:rPr>
              <a:t>https://</a:t>
            </a:r>
            <a:r>
              <a:rPr lang="en-US" sz="1600" dirty="0" err="1">
                <a:latin typeface="+mn-lt"/>
                <a:cs typeface="Courier New" panose="02070309020205020404" pitchFamily="49" charset="0"/>
              </a:rPr>
              <a:t>docs.oracle.com</a:t>
            </a:r>
            <a:r>
              <a:rPr lang="en-US" sz="1600" dirty="0">
                <a:latin typeface="+mn-lt"/>
                <a:cs typeface="Courier New" panose="02070309020205020404" pitchFamily="49" charset="0"/>
              </a:rPr>
              <a:t>/</a:t>
            </a:r>
            <a:r>
              <a:rPr lang="en-US" sz="1600" dirty="0" err="1">
                <a:latin typeface="+mn-lt"/>
                <a:cs typeface="Courier New" panose="02070309020205020404" pitchFamily="49" charset="0"/>
              </a:rPr>
              <a:t>javase</a:t>
            </a:r>
            <a:r>
              <a:rPr lang="en-US" sz="1600" dirty="0">
                <a:latin typeface="+mn-lt"/>
                <a:cs typeface="Courier New" panose="02070309020205020404" pitchFamily="49" charset="0"/>
              </a:rPr>
              <a:t>/8/docs/</a:t>
            </a:r>
            <a:r>
              <a:rPr lang="en-US" sz="1600" dirty="0" err="1">
                <a:latin typeface="+mn-lt"/>
                <a:cs typeface="Courier New" panose="02070309020205020404" pitchFamily="49" charset="0"/>
              </a:rPr>
              <a:t>api</a:t>
            </a:r>
            <a:r>
              <a:rPr lang="en-US" sz="1600" dirty="0">
                <a:latin typeface="+mn-lt"/>
                <a:cs typeface="Courier New" panose="02070309020205020404" pitchFamily="49" charset="0"/>
              </a:rPr>
              <a:t>/java/</a:t>
            </a:r>
            <a:r>
              <a:rPr lang="en-US" sz="1600" dirty="0" err="1">
                <a:latin typeface="+mn-lt"/>
                <a:cs typeface="Courier New" panose="02070309020205020404" pitchFamily="49" charset="0"/>
              </a:rPr>
              <a:t>util</a:t>
            </a:r>
            <a:r>
              <a:rPr lang="en-US" sz="1600" dirty="0">
                <a:latin typeface="+mn-lt"/>
                <a:cs typeface="Courier New" panose="02070309020205020404" pitchFamily="49" charset="0"/>
              </a:rPr>
              <a:t>/concurrent/</a:t>
            </a:r>
            <a:r>
              <a:rPr lang="en-US" sz="1600" dirty="0" err="1">
                <a:latin typeface="+mn-lt"/>
                <a:cs typeface="Courier New" panose="02070309020205020404" pitchFamily="49" charset="0"/>
              </a:rPr>
              <a:t>ExecutorService.html</a:t>
            </a:r>
            <a:endParaRPr lang="uk-UA" sz="1600" dirty="0">
              <a:latin typeface="+mn-lt"/>
              <a:cs typeface="Courier New" panose="02070309020205020404" pitchFamily="49" charset="0"/>
            </a:endParaRPr>
          </a:p>
        </p:txBody>
      </p:sp>
      <p:sp>
        <p:nvSpPr>
          <p:cNvPr id="3" name="Объект 2"/>
          <p:cNvSpPr>
            <a:spLocks noGrp="1"/>
          </p:cNvSpPr>
          <p:nvPr>
            <p:ph idx="1"/>
          </p:nvPr>
        </p:nvSpPr>
        <p:spPr>
          <a:xfrm>
            <a:off x="330664" y="1988840"/>
            <a:ext cx="7121656" cy="3816424"/>
          </a:xfrm>
          <a:ln w="12700">
            <a:solidFill>
              <a:schemeClr val="accent1"/>
            </a:solidFill>
          </a:ln>
        </p:spPr>
        <p:txBody>
          <a:bodyPr>
            <a:noAutofit/>
          </a:bodyPr>
          <a:lstStyle/>
          <a:p>
            <a:pPr marL="0" indent="0">
              <a:spcBef>
                <a:spcPts val="0"/>
              </a:spcBef>
              <a:buNone/>
            </a:pPr>
            <a:r>
              <a:rPr lang="en-US" sz="1200" dirty="0">
                <a:latin typeface="Courier New" pitchFamily="49" charset="0"/>
                <a:cs typeface="Courier New" pitchFamily="49" charset="0"/>
              </a:rPr>
              <a:t>class </a:t>
            </a:r>
            <a:r>
              <a:rPr lang="en-US" sz="1200" dirty="0" err="1">
                <a:latin typeface="Courier New" pitchFamily="49" charset="0"/>
                <a:cs typeface="Courier New" pitchFamily="49" charset="0"/>
              </a:rPr>
              <a:t>NetworkService</a:t>
            </a:r>
            <a:r>
              <a:rPr lang="en-US" sz="1200" dirty="0">
                <a:latin typeface="Courier New" pitchFamily="49" charset="0"/>
                <a:cs typeface="Courier New" pitchFamily="49" charset="0"/>
              </a:rPr>
              <a:t> implements Runnable {</a:t>
            </a:r>
          </a:p>
          <a:p>
            <a:pPr marL="0" indent="0">
              <a:spcBef>
                <a:spcPts val="0"/>
              </a:spcBef>
              <a:buNone/>
            </a:pPr>
            <a:r>
              <a:rPr lang="en-US" sz="1200" dirty="0">
                <a:latin typeface="Courier New" pitchFamily="49" charset="0"/>
                <a:cs typeface="Courier New" pitchFamily="49" charset="0"/>
              </a:rPr>
              <a:t>  private final </a:t>
            </a:r>
            <a:r>
              <a:rPr lang="en-US" sz="1200" dirty="0" err="1">
                <a:latin typeface="Courier New" pitchFamily="49" charset="0"/>
                <a:cs typeface="Courier New" pitchFamily="49" charset="0"/>
              </a:rPr>
              <a:t>ServerSocket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serverSocket</a:t>
            </a:r>
            <a:r>
              <a:rPr lang="en-US" sz="1200" dirty="0">
                <a:latin typeface="Courier New" pitchFamily="49" charset="0"/>
                <a:cs typeface="Courier New" pitchFamily="49" charset="0"/>
              </a:rPr>
              <a:t>;</a:t>
            </a:r>
          </a:p>
          <a:p>
            <a:pPr marL="0" indent="0">
              <a:spcBef>
                <a:spcPts val="0"/>
              </a:spcBef>
              <a:buNone/>
            </a:pPr>
            <a:r>
              <a:rPr lang="en-US" sz="1200" dirty="0">
                <a:latin typeface="Courier New" pitchFamily="49" charset="0"/>
                <a:cs typeface="Courier New" pitchFamily="49" charset="0"/>
              </a:rPr>
              <a:t>  private final </a:t>
            </a:r>
            <a:r>
              <a:rPr lang="en-US" sz="1200" b="1" dirty="0" err="1">
                <a:solidFill>
                  <a:schemeClr val="tx2">
                    <a:lumMod val="60000"/>
                    <a:lumOff val="40000"/>
                  </a:schemeClr>
                </a:solidFill>
                <a:latin typeface="Courier New" pitchFamily="49" charset="0"/>
                <a:cs typeface="Courier New" pitchFamily="49" charset="0"/>
              </a:rPr>
              <a:t>ExecutorService</a:t>
            </a:r>
            <a:r>
              <a:rPr lang="en-US" sz="1200" dirty="0">
                <a:latin typeface="Courier New" pitchFamily="49" charset="0"/>
                <a:cs typeface="Courier New" pitchFamily="49" charset="0"/>
              </a:rPr>
              <a:t> pool;</a:t>
            </a:r>
          </a:p>
          <a:p>
            <a:pPr marL="0" indent="0">
              <a:spcBef>
                <a:spcPts val="0"/>
              </a:spcBef>
              <a:buNone/>
            </a:pPr>
            <a:endParaRPr lang="en-US" sz="1200" dirty="0">
              <a:latin typeface="Courier New" pitchFamily="49" charset="0"/>
              <a:cs typeface="Courier New" pitchFamily="49" charset="0"/>
            </a:endParaRPr>
          </a:p>
          <a:p>
            <a:pPr marL="0" indent="0">
              <a:spcBef>
                <a:spcPts val="0"/>
              </a:spcBef>
              <a:buNone/>
            </a:pPr>
            <a:r>
              <a:rPr lang="en-US" sz="1200" dirty="0">
                <a:latin typeface="Courier New" pitchFamily="49" charset="0"/>
                <a:cs typeface="Courier New" pitchFamily="49" charset="0"/>
              </a:rPr>
              <a:t>  public </a:t>
            </a:r>
            <a:r>
              <a:rPr lang="en-US" sz="1200" dirty="0" err="1">
                <a:latin typeface="Courier New" pitchFamily="49" charset="0"/>
                <a:cs typeface="Courier New" pitchFamily="49" charset="0"/>
              </a:rPr>
              <a:t>NetworkService</a:t>
            </a:r>
            <a:r>
              <a:rPr lang="en-US" sz="1200" dirty="0">
                <a:latin typeface="Courier New" pitchFamily="49" charset="0"/>
                <a:cs typeface="Courier New" pitchFamily="49" charset="0"/>
              </a:rPr>
              <a:t>(int port,</a:t>
            </a:r>
            <a:r>
              <a:rPr lang="uk-UA" sz="1200" dirty="0">
                <a:latin typeface="Courier New" pitchFamily="49" charset="0"/>
                <a:cs typeface="Courier New" pitchFamily="49" charset="0"/>
              </a:rPr>
              <a:t> </a:t>
            </a:r>
            <a:r>
              <a:rPr lang="en-US" sz="1200" dirty="0">
                <a:latin typeface="Courier New" pitchFamily="49" charset="0"/>
                <a:cs typeface="Courier New" pitchFamily="49" charset="0"/>
              </a:rPr>
              <a:t>int </a:t>
            </a:r>
            <a:r>
              <a:rPr lang="en-US" sz="1200" dirty="0" err="1">
                <a:latin typeface="Courier New" pitchFamily="49" charset="0"/>
                <a:cs typeface="Courier New" pitchFamily="49" charset="0"/>
              </a:rPr>
              <a:t>poolSize</a:t>
            </a:r>
            <a:r>
              <a:rPr lang="en-US" sz="1200" dirty="0">
                <a:latin typeface="Courier New" pitchFamily="49" charset="0"/>
                <a:cs typeface="Courier New" pitchFamily="49" charset="0"/>
              </a:rPr>
              <a:t>) throws </a:t>
            </a:r>
            <a:r>
              <a:rPr lang="en-US" sz="1200" dirty="0" err="1">
                <a:latin typeface="Courier New" pitchFamily="49" charset="0"/>
                <a:cs typeface="Courier New" pitchFamily="49" charset="0"/>
              </a:rPr>
              <a:t>IOException</a:t>
            </a:r>
            <a:r>
              <a:rPr lang="en-US" sz="1200" dirty="0">
                <a:latin typeface="Courier New" pitchFamily="49" charset="0"/>
                <a:cs typeface="Courier New" pitchFamily="49" charset="0"/>
              </a:rPr>
              <a:t> {</a:t>
            </a:r>
          </a:p>
          <a:p>
            <a:pPr marL="0" indent="0">
              <a:spcBef>
                <a:spcPts val="0"/>
              </a:spcBef>
              <a:buNone/>
            </a:pPr>
            <a:r>
              <a:rPr lang="uk-UA" sz="1200" dirty="0">
                <a:latin typeface="Courier New" pitchFamily="49" charset="0"/>
                <a:cs typeface="Courier New" pitchFamily="49" charset="0"/>
              </a:rPr>
              <a:t>     </a:t>
            </a:r>
            <a:r>
              <a:rPr lang="en-US" sz="1200" dirty="0" err="1">
                <a:latin typeface="Courier New" pitchFamily="49" charset="0"/>
                <a:cs typeface="Courier New" pitchFamily="49" charset="0"/>
              </a:rPr>
              <a:t>serverSocket</a:t>
            </a:r>
            <a:r>
              <a:rPr lang="en-US" sz="1200" dirty="0">
                <a:latin typeface="Courier New" pitchFamily="49" charset="0"/>
                <a:cs typeface="Courier New" pitchFamily="49" charset="0"/>
              </a:rPr>
              <a:t> = new </a:t>
            </a:r>
            <a:r>
              <a:rPr lang="en-US" sz="1200" dirty="0" err="1">
                <a:latin typeface="Courier New" pitchFamily="49" charset="0"/>
                <a:cs typeface="Courier New" pitchFamily="49" charset="0"/>
              </a:rPr>
              <a:t>ServerSocket</a:t>
            </a:r>
            <a:r>
              <a:rPr lang="en-US" sz="1200" dirty="0">
                <a:latin typeface="Courier New" pitchFamily="49" charset="0"/>
                <a:cs typeface="Courier New" pitchFamily="49" charset="0"/>
              </a:rPr>
              <a:t>(port);</a:t>
            </a:r>
          </a:p>
          <a:p>
            <a:pPr marL="0" indent="0">
              <a:spcBef>
                <a:spcPts val="0"/>
              </a:spcBef>
              <a:buNone/>
            </a:pPr>
            <a:r>
              <a:rPr lang="en-US" sz="1200" dirty="0">
                <a:latin typeface="Courier New" pitchFamily="49" charset="0"/>
                <a:cs typeface="Courier New" pitchFamily="49" charset="0"/>
              </a:rPr>
              <a:t>   </a:t>
            </a:r>
            <a:r>
              <a:rPr lang="uk-UA" sz="1200" dirty="0">
                <a:latin typeface="Courier New" pitchFamily="49" charset="0"/>
                <a:cs typeface="Courier New" pitchFamily="49" charset="0"/>
              </a:rPr>
              <a:t>  </a:t>
            </a:r>
            <a:r>
              <a:rPr lang="en-US" sz="1200" dirty="0">
                <a:latin typeface="Courier New" pitchFamily="49" charset="0"/>
                <a:cs typeface="Courier New" pitchFamily="49" charset="0"/>
              </a:rPr>
              <a:t>pool = </a:t>
            </a:r>
            <a:r>
              <a:rPr lang="en-US" sz="1200" dirty="0" err="1">
                <a:latin typeface="Courier New" pitchFamily="49" charset="0"/>
                <a:cs typeface="Courier New" pitchFamily="49" charset="0"/>
              </a:rPr>
              <a:t>Executors.</a:t>
            </a:r>
            <a:r>
              <a:rPr lang="en-US" sz="1200" b="1" dirty="0" err="1">
                <a:solidFill>
                  <a:schemeClr val="tx2">
                    <a:lumMod val="60000"/>
                    <a:lumOff val="40000"/>
                  </a:schemeClr>
                </a:solidFill>
                <a:latin typeface="Courier New" pitchFamily="49" charset="0"/>
                <a:cs typeface="Courier New" pitchFamily="49" charset="0"/>
              </a:rPr>
              <a:t>newFixedThreadPool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poolSize</a:t>
            </a:r>
            <a:r>
              <a:rPr lang="en-US" sz="1200" dirty="0">
                <a:latin typeface="Courier New" pitchFamily="49" charset="0"/>
                <a:cs typeface="Courier New" pitchFamily="49" charset="0"/>
              </a:rPr>
              <a:t>);</a:t>
            </a:r>
          </a:p>
          <a:p>
            <a:pPr marL="0" indent="0">
              <a:spcBef>
                <a:spcPts val="0"/>
              </a:spcBef>
              <a:buNone/>
            </a:pPr>
            <a:r>
              <a:rPr lang="en-US" sz="1200" dirty="0">
                <a:latin typeface="Courier New" pitchFamily="49" charset="0"/>
                <a:cs typeface="Courier New" pitchFamily="49" charset="0"/>
              </a:rPr>
              <a:t>  }</a:t>
            </a:r>
          </a:p>
          <a:p>
            <a:pPr marL="0" indent="0">
              <a:spcBef>
                <a:spcPts val="0"/>
              </a:spcBef>
              <a:buNone/>
            </a:pPr>
            <a:endParaRPr lang="en-US" sz="1200" dirty="0">
              <a:latin typeface="Courier New" pitchFamily="49" charset="0"/>
              <a:cs typeface="Courier New" pitchFamily="49" charset="0"/>
            </a:endParaRPr>
          </a:p>
          <a:p>
            <a:pPr marL="0" indent="0">
              <a:spcBef>
                <a:spcPts val="0"/>
              </a:spcBef>
              <a:buNone/>
            </a:pPr>
            <a:r>
              <a:rPr lang="en-US" sz="1200" dirty="0">
                <a:latin typeface="Courier New" pitchFamily="49" charset="0"/>
                <a:cs typeface="Courier New" pitchFamily="49" charset="0"/>
              </a:rPr>
              <a:t>  public void run() { // run the service</a:t>
            </a:r>
          </a:p>
          <a:p>
            <a:pPr marL="0" indent="0">
              <a:spcBef>
                <a:spcPts val="0"/>
              </a:spcBef>
              <a:buNone/>
            </a:pPr>
            <a:r>
              <a:rPr lang="en-US" sz="1200" dirty="0">
                <a:latin typeface="Courier New" pitchFamily="49" charset="0"/>
                <a:cs typeface="Courier New" pitchFamily="49" charset="0"/>
              </a:rPr>
              <a:t>     try {</a:t>
            </a:r>
          </a:p>
          <a:p>
            <a:pPr marL="0" indent="0">
              <a:spcBef>
                <a:spcPts val="0"/>
              </a:spcBef>
              <a:buNone/>
            </a:pPr>
            <a:r>
              <a:rPr lang="en-US" sz="1200" dirty="0">
                <a:latin typeface="Courier New" pitchFamily="49" charset="0"/>
                <a:cs typeface="Courier New" pitchFamily="49" charset="0"/>
              </a:rPr>
              <a:t>       for (;;) {</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pool.</a:t>
            </a:r>
            <a:r>
              <a:rPr lang="en-US" sz="1200" b="1" dirty="0" err="1">
                <a:solidFill>
                  <a:schemeClr val="tx2">
                    <a:lumMod val="60000"/>
                    <a:lumOff val="40000"/>
                  </a:schemeClr>
                </a:solidFill>
                <a:latin typeface="Courier New" pitchFamily="49" charset="0"/>
                <a:cs typeface="Courier New" pitchFamily="49" charset="0"/>
              </a:rPr>
              <a:t>execute</a:t>
            </a:r>
            <a:r>
              <a:rPr lang="en-US" sz="1200" dirty="0">
                <a:latin typeface="Courier New" pitchFamily="49" charset="0"/>
                <a:cs typeface="Courier New" pitchFamily="49" charset="0"/>
              </a:rPr>
              <a:t>(</a:t>
            </a:r>
            <a:endParaRPr lang="uk-UA" sz="1200" dirty="0">
              <a:latin typeface="Courier New" pitchFamily="49" charset="0"/>
              <a:cs typeface="Courier New" pitchFamily="49" charset="0"/>
            </a:endParaRPr>
          </a:p>
          <a:p>
            <a:pPr marL="0" indent="0">
              <a:spcBef>
                <a:spcPts val="0"/>
              </a:spcBef>
              <a:buNone/>
            </a:pPr>
            <a:r>
              <a:rPr lang="en-US" sz="1200" dirty="0">
                <a:latin typeface="Courier New" pitchFamily="49" charset="0"/>
                <a:cs typeface="Courier New" pitchFamily="49" charset="0"/>
              </a:rPr>
              <a:t>	new</a:t>
            </a:r>
            <a:r>
              <a:rPr lang="uk-UA" sz="1200" dirty="0">
                <a:latin typeface="Courier New" pitchFamily="49" charset="0"/>
                <a:cs typeface="Courier New" pitchFamily="49" charset="0"/>
              </a:rPr>
              <a:t> </a:t>
            </a:r>
            <a:r>
              <a:rPr lang="en-US" sz="1200" dirty="0">
                <a:latin typeface="Courier New" pitchFamily="49" charset="0"/>
                <a:cs typeface="Courier New" pitchFamily="49" charset="0"/>
              </a:rPr>
              <a:t>Handler(</a:t>
            </a:r>
            <a:r>
              <a:rPr lang="en-US" sz="1200" dirty="0" err="1">
                <a:latin typeface="Courier New" pitchFamily="49" charset="0"/>
                <a:cs typeface="Courier New" pitchFamily="49" charset="0"/>
              </a:rPr>
              <a:t>serverSocket.accept</a:t>
            </a:r>
            <a:r>
              <a:rPr lang="en-US" sz="1200" dirty="0">
                <a:latin typeface="Courier New" pitchFamily="49" charset="0"/>
                <a:cs typeface="Courier New" pitchFamily="49" charset="0"/>
              </a:rPr>
              <a:t>()));</a:t>
            </a:r>
          </a:p>
          <a:p>
            <a:pPr marL="0" indent="0">
              <a:spcBef>
                <a:spcPts val="0"/>
              </a:spcBef>
              <a:buNone/>
            </a:pPr>
            <a:r>
              <a:rPr lang="en-US" sz="1200" dirty="0">
                <a:latin typeface="Courier New" pitchFamily="49" charset="0"/>
                <a:cs typeface="Courier New" pitchFamily="49" charset="0"/>
              </a:rPr>
              <a:t>       }</a:t>
            </a:r>
          </a:p>
          <a:p>
            <a:pPr marL="0" indent="0">
              <a:spcBef>
                <a:spcPts val="0"/>
              </a:spcBef>
              <a:buNone/>
            </a:pPr>
            <a:r>
              <a:rPr lang="en-US" sz="1200" dirty="0">
                <a:latin typeface="Courier New" pitchFamily="49" charset="0"/>
                <a:cs typeface="Courier New" pitchFamily="49" charset="0"/>
              </a:rPr>
              <a:t>     } catch (</a:t>
            </a:r>
            <a:r>
              <a:rPr lang="en-US" sz="1200" dirty="0" err="1">
                <a:latin typeface="Courier New" pitchFamily="49" charset="0"/>
                <a:cs typeface="Courier New" pitchFamily="49" charset="0"/>
              </a:rPr>
              <a:t>IOException</a:t>
            </a:r>
            <a:r>
              <a:rPr lang="en-US" sz="1200" dirty="0">
                <a:latin typeface="Courier New" pitchFamily="49" charset="0"/>
                <a:cs typeface="Courier New" pitchFamily="49" charset="0"/>
              </a:rPr>
              <a:t> ex) {</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pool.</a:t>
            </a:r>
            <a:r>
              <a:rPr lang="en-US" sz="1200" b="1" dirty="0" err="1">
                <a:solidFill>
                  <a:schemeClr val="tx2">
                    <a:lumMod val="60000"/>
                    <a:lumOff val="40000"/>
                  </a:schemeClr>
                </a:solidFill>
                <a:latin typeface="Courier New" pitchFamily="49" charset="0"/>
                <a:cs typeface="Courier New" pitchFamily="49" charset="0"/>
              </a:rPr>
              <a:t>shutdown</a:t>
            </a:r>
            <a:r>
              <a:rPr lang="en-US" sz="1200" dirty="0">
                <a:latin typeface="Courier New" pitchFamily="49" charset="0"/>
                <a:cs typeface="Courier New" pitchFamily="49" charset="0"/>
              </a:rPr>
              <a:t>();</a:t>
            </a:r>
          </a:p>
          <a:p>
            <a:pPr marL="0" indent="0">
              <a:spcBef>
                <a:spcPts val="0"/>
              </a:spcBef>
              <a:buNone/>
            </a:pPr>
            <a:r>
              <a:rPr lang="en-US" sz="1200" dirty="0">
                <a:latin typeface="Courier New" pitchFamily="49" charset="0"/>
                <a:cs typeface="Courier New" pitchFamily="49" charset="0"/>
              </a:rPr>
              <a:t>     }</a:t>
            </a:r>
          </a:p>
          <a:p>
            <a:pPr marL="0" indent="0">
              <a:spcBef>
                <a:spcPts val="0"/>
              </a:spcBef>
              <a:buNone/>
            </a:pPr>
            <a:r>
              <a:rPr lang="en-US" sz="1200" dirty="0">
                <a:latin typeface="Courier New" pitchFamily="49" charset="0"/>
                <a:cs typeface="Courier New" pitchFamily="49" charset="0"/>
              </a:rPr>
              <a:t>   }</a:t>
            </a:r>
          </a:p>
          <a:p>
            <a:pPr marL="0" indent="0">
              <a:spcBef>
                <a:spcPts val="0"/>
              </a:spcBef>
              <a:buNone/>
            </a:pPr>
            <a:r>
              <a:rPr lang="en-US" sz="1200" dirty="0">
                <a:latin typeface="Courier New" pitchFamily="49" charset="0"/>
                <a:cs typeface="Courier New" pitchFamily="49" charset="0"/>
              </a:rPr>
              <a:t> } </a:t>
            </a:r>
            <a:endParaRPr lang="uk-UA" sz="1200" dirty="0">
              <a:latin typeface="Courier New" pitchFamily="49" charset="0"/>
              <a:cs typeface="Courier New" pitchFamily="49" charset="0"/>
            </a:endParaRPr>
          </a:p>
        </p:txBody>
      </p:sp>
      <p:sp>
        <p:nvSpPr>
          <p:cNvPr id="4" name="Прямоугольник 3"/>
          <p:cNvSpPr/>
          <p:nvPr/>
        </p:nvSpPr>
        <p:spPr>
          <a:xfrm>
            <a:off x="287527" y="973177"/>
            <a:ext cx="8568946" cy="923330"/>
          </a:xfrm>
          <a:prstGeom prst="rect">
            <a:avLst/>
          </a:prstGeom>
        </p:spPr>
        <p:txBody>
          <a:bodyPr wrap="square">
            <a:spAutoFit/>
          </a:bodyPr>
          <a:lstStyle/>
          <a:p>
            <a:pPr algn="just"/>
            <a:r>
              <a:rPr lang="uk-UA" dirty="0"/>
              <a:t>Містить методи </a:t>
            </a:r>
            <a:r>
              <a:rPr lang="en-US" dirty="0">
                <a:latin typeface="Courier New" panose="02070309020205020404" pitchFamily="49" charset="0"/>
                <a:cs typeface="Courier New" panose="02070309020205020404" pitchFamily="49" charset="0"/>
              </a:rPr>
              <a:t>submit(Runnable</a:t>
            </a:r>
            <a:r>
              <a:rPr lang="uk-UA"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task)</a:t>
            </a:r>
            <a:r>
              <a:rPr lang="en-US" dirty="0"/>
              <a:t>, </a:t>
            </a:r>
            <a:r>
              <a:rPr lang="en-US" dirty="0">
                <a:latin typeface="Courier New" panose="02070309020205020404" pitchFamily="49" charset="0"/>
                <a:cs typeface="Courier New" panose="02070309020205020404" pitchFamily="49" charset="0"/>
              </a:rPr>
              <a:t>submit(Callable&lt;T&gt;</a:t>
            </a:r>
            <a:r>
              <a:rPr lang="uk-UA"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task) </a:t>
            </a:r>
            <a:r>
              <a:rPr lang="uk-UA" dirty="0"/>
              <a:t>для завантаження задач та методи</a:t>
            </a:r>
            <a:r>
              <a:rPr lang="en-US" dirty="0"/>
              <a:t> </a:t>
            </a:r>
            <a:r>
              <a:rPr lang="en-US" dirty="0">
                <a:latin typeface="Courier New" panose="02070309020205020404" pitchFamily="49" charset="0"/>
                <a:cs typeface="Courier New" panose="02070309020205020404" pitchFamily="49" charset="0"/>
              </a:rPr>
              <a:t>shutdown()</a:t>
            </a:r>
            <a:r>
              <a:rPr lang="uk-UA"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shutdownNow</a:t>
            </a:r>
            <a:r>
              <a:rPr lang="en-US" dirty="0">
                <a:latin typeface="Courier New" panose="02070309020205020404" pitchFamily="49" charset="0"/>
                <a:cs typeface="Courier New" panose="02070309020205020404" pitchFamily="49" charset="0"/>
              </a:rPr>
              <a:t>() </a:t>
            </a:r>
            <a:r>
              <a:rPr lang="uk-UA" dirty="0"/>
              <a:t>для припинення завантаження задач</a:t>
            </a:r>
          </a:p>
        </p:txBody>
      </p:sp>
      <p:sp>
        <p:nvSpPr>
          <p:cNvPr id="5" name="Объект 2"/>
          <p:cNvSpPr txBox="1">
            <a:spLocks/>
          </p:cNvSpPr>
          <p:nvPr/>
        </p:nvSpPr>
        <p:spPr>
          <a:xfrm>
            <a:off x="4835719" y="4221088"/>
            <a:ext cx="4054201" cy="2279700"/>
          </a:xfrm>
          <a:prstGeom prst="rect">
            <a:avLst/>
          </a:prstGeom>
          <a:solidFill>
            <a:schemeClr val="bg1"/>
          </a:solidFill>
          <a:ln w="12700">
            <a:solidFill>
              <a:schemeClr val="accent1">
                <a:shade val="95000"/>
                <a:satMod val="10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endParaRPr lang="en-US" sz="1200" dirty="0"/>
          </a:p>
          <a:p>
            <a:pPr marL="0" indent="0">
              <a:spcBef>
                <a:spcPts val="0"/>
              </a:spcBef>
              <a:buFont typeface="Arial" pitchFamily="34" charset="0"/>
              <a:buNone/>
            </a:pPr>
            <a:r>
              <a:rPr lang="en-US" sz="1200" dirty="0">
                <a:latin typeface="Courier New" pitchFamily="49" charset="0"/>
                <a:cs typeface="Courier New" pitchFamily="49" charset="0"/>
              </a:rPr>
              <a:t> class Handler implements Runnable {</a:t>
            </a:r>
          </a:p>
          <a:p>
            <a:pPr marL="0" indent="0">
              <a:spcBef>
                <a:spcPts val="0"/>
              </a:spcBef>
              <a:buFont typeface="Arial" pitchFamily="34" charset="0"/>
              <a:buNone/>
            </a:pPr>
            <a:r>
              <a:rPr lang="en-US" sz="1200" dirty="0">
                <a:latin typeface="Courier New" pitchFamily="49" charset="0"/>
                <a:cs typeface="Courier New" pitchFamily="49" charset="0"/>
              </a:rPr>
              <a:t>   private final Socket </a:t>
            </a:r>
            <a:r>
              <a:rPr lang="en-US" sz="1200" dirty="0" err="1">
                <a:latin typeface="Courier New" pitchFamily="49" charset="0"/>
                <a:cs typeface="Courier New" pitchFamily="49" charset="0"/>
              </a:rPr>
              <a:t>socket</a:t>
            </a:r>
            <a:r>
              <a:rPr lang="en-US" sz="1200" dirty="0">
                <a:latin typeface="Courier New" pitchFamily="49" charset="0"/>
                <a:cs typeface="Courier New" pitchFamily="49" charset="0"/>
              </a:rPr>
              <a:t>;</a:t>
            </a:r>
          </a:p>
          <a:p>
            <a:pPr marL="0" indent="0">
              <a:spcBef>
                <a:spcPts val="0"/>
              </a:spcBef>
              <a:buFont typeface="Arial" pitchFamily="34" charset="0"/>
              <a:buNone/>
            </a:pPr>
            <a:r>
              <a:rPr lang="en-US" sz="1200" dirty="0">
                <a:latin typeface="Courier New" pitchFamily="49" charset="0"/>
                <a:cs typeface="Courier New" pitchFamily="49" charset="0"/>
              </a:rPr>
              <a:t>   </a:t>
            </a:r>
          </a:p>
          <a:p>
            <a:pPr marL="0" indent="0">
              <a:spcBef>
                <a:spcPts val="0"/>
              </a:spcBef>
              <a:buFont typeface="Arial" pitchFamily="34" charset="0"/>
              <a:buNone/>
            </a:pPr>
            <a:r>
              <a:rPr lang="en-US" sz="1200" dirty="0">
                <a:latin typeface="Courier New" pitchFamily="49" charset="0"/>
                <a:cs typeface="Courier New" pitchFamily="49" charset="0"/>
              </a:rPr>
              <a:t>   Handler(Socket socket) { </a:t>
            </a:r>
            <a:endParaRPr lang="uk-UA" sz="1200" dirty="0">
              <a:latin typeface="Courier New" pitchFamily="49" charset="0"/>
              <a:cs typeface="Courier New" pitchFamily="49" charset="0"/>
            </a:endParaRPr>
          </a:p>
          <a:p>
            <a:pPr marL="0" indent="0">
              <a:spcBef>
                <a:spcPts val="0"/>
              </a:spcBef>
              <a:buFont typeface="Arial" pitchFamily="34" charset="0"/>
              <a:buNone/>
            </a:pPr>
            <a:r>
              <a:rPr lang="uk-UA" sz="1200" dirty="0">
                <a:latin typeface="Courier New" pitchFamily="49" charset="0"/>
                <a:cs typeface="Courier New" pitchFamily="49" charset="0"/>
              </a:rPr>
              <a:t>        </a:t>
            </a:r>
            <a:r>
              <a:rPr lang="en-US" sz="1200" dirty="0" err="1">
                <a:latin typeface="Courier New" pitchFamily="49" charset="0"/>
                <a:cs typeface="Courier New" pitchFamily="49" charset="0"/>
              </a:rPr>
              <a:t>this.socket</a:t>
            </a:r>
            <a:r>
              <a:rPr lang="en-US" sz="1200" dirty="0">
                <a:latin typeface="Courier New" pitchFamily="49" charset="0"/>
                <a:cs typeface="Courier New" pitchFamily="49" charset="0"/>
              </a:rPr>
              <a:t> = socket; </a:t>
            </a:r>
            <a:endParaRPr lang="uk-UA" sz="1200" dirty="0">
              <a:latin typeface="Courier New" pitchFamily="49" charset="0"/>
              <a:cs typeface="Courier New" pitchFamily="49" charset="0"/>
            </a:endParaRPr>
          </a:p>
          <a:p>
            <a:pPr marL="0" indent="0">
              <a:spcBef>
                <a:spcPts val="0"/>
              </a:spcBef>
              <a:buFont typeface="Arial" pitchFamily="34" charset="0"/>
              <a:buNone/>
            </a:pPr>
            <a:r>
              <a:rPr lang="uk-UA" sz="1200" dirty="0">
                <a:latin typeface="Courier New" pitchFamily="49" charset="0"/>
                <a:cs typeface="Courier New" pitchFamily="49" charset="0"/>
              </a:rPr>
              <a:t>   </a:t>
            </a:r>
            <a:r>
              <a:rPr lang="en-US" sz="1200" dirty="0">
                <a:latin typeface="Courier New" pitchFamily="49" charset="0"/>
                <a:cs typeface="Courier New" pitchFamily="49" charset="0"/>
              </a:rPr>
              <a:t>}</a:t>
            </a:r>
          </a:p>
          <a:p>
            <a:pPr marL="0" indent="0">
              <a:spcBef>
                <a:spcPts val="0"/>
              </a:spcBef>
              <a:buFont typeface="Arial" pitchFamily="34" charset="0"/>
              <a:buNone/>
            </a:pPr>
            <a:endParaRPr lang="en-US" sz="1200" dirty="0">
              <a:latin typeface="Courier New" pitchFamily="49" charset="0"/>
              <a:cs typeface="Courier New" pitchFamily="49" charset="0"/>
            </a:endParaRPr>
          </a:p>
          <a:p>
            <a:pPr marL="0" indent="0">
              <a:spcBef>
                <a:spcPts val="0"/>
              </a:spcBef>
              <a:buFont typeface="Arial" pitchFamily="34" charset="0"/>
              <a:buNone/>
            </a:pPr>
            <a:r>
              <a:rPr lang="en-US" sz="1200" dirty="0">
                <a:latin typeface="Courier New" pitchFamily="49" charset="0"/>
                <a:cs typeface="Courier New" pitchFamily="49" charset="0"/>
              </a:rPr>
              <a:t>   public void run() {</a:t>
            </a:r>
          </a:p>
          <a:p>
            <a:pPr marL="0" indent="0">
              <a:spcBef>
                <a:spcPts val="0"/>
              </a:spcBef>
              <a:buFont typeface="Arial" pitchFamily="34" charset="0"/>
              <a:buNone/>
            </a:pPr>
            <a:r>
              <a:rPr lang="en-US" sz="1200" dirty="0">
                <a:latin typeface="Courier New" pitchFamily="49" charset="0"/>
                <a:cs typeface="Courier New" pitchFamily="49" charset="0"/>
              </a:rPr>
              <a:t>     // read and service request on socket</a:t>
            </a:r>
          </a:p>
          <a:p>
            <a:pPr marL="0" indent="0">
              <a:spcBef>
                <a:spcPts val="0"/>
              </a:spcBef>
              <a:buFont typeface="Arial" pitchFamily="34" charset="0"/>
              <a:buNone/>
            </a:pPr>
            <a:r>
              <a:rPr lang="en-US" sz="1200" dirty="0">
                <a:latin typeface="Courier New" pitchFamily="49" charset="0"/>
                <a:cs typeface="Courier New" pitchFamily="49" charset="0"/>
              </a:rPr>
              <a:t>   }</a:t>
            </a:r>
          </a:p>
          <a:p>
            <a:pPr marL="0" indent="0">
              <a:spcBef>
                <a:spcPts val="0"/>
              </a:spcBef>
              <a:buFont typeface="Arial" pitchFamily="34" charset="0"/>
              <a:buNone/>
            </a:pPr>
            <a:r>
              <a:rPr lang="en-US" sz="1200" dirty="0">
                <a:latin typeface="Courier New" pitchFamily="49" charset="0"/>
                <a:cs typeface="Courier New" pitchFamily="49" charset="0"/>
              </a:rPr>
              <a:t> }</a:t>
            </a:r>
            <a:endParaRPr lang="uk-UA" sz="1200" dirty="0">
              <a:latin typeface="Courier New" pitchFamily="49" charset="0"/>
              <a:cs typeface="Courier New" pitchFamily="49" charset="0"/>
            </a:endParaRPr>
          </a:p>
        </p:txBody>
      </p:sp>
    </p:spTree>
    <p:extLst>
      <p:ext uri="{BB962C8B-B14F-4D97-AF65-F5344CB8AC3E}">
        <p14:creationId xmlns:p14="http://schemas.microsoft.com/office/powerpoint/2010/main" val="206800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74638"/>
            <a:ext cx="8784976" cy="778098"/>
          </a:xfrm>
        </p:spPr>
        <p:txBody>
          <a:bodyPr>
            <a:noAutofit/>
          </a:bodyPr>
          <a:lstStyle/>
          <a:p>
            <a:r>
              <a:rPr lang="uk-UA" sz="3200" dirty="0"/>
              <a:t>Інтерфейс </a:t>
            </a:r>
            <a:r>
              <a:rPr lang="en-US" sz="3200" dirty="0">
                <a:latin typeface="Courier New" panose="02070309020205020404" pitchFamily="49" charset="0"/>
                <a:cs typeface="Courier New" panose="02070309020205020404" pitchFamily="49" charset="0"/>
              </a:rPr>
              <a:t>Future&lt;T&gt;</a:t>
            </a:r>
            <a:endParaRPr lang="uk-UA" sz="3200" dirty="0">
              <a:latin typeface="Courier New" panose="02070309020205020404" pitchFamily="49" charset="0"/>
              <a:cs typeface="Courier New" panose="02070309020205020404" pitchFamily="49" charset="0"/>
            </a:endParaRPr>
          </a:p>
        </p:txBody>
      </p:sp>
      <p:sp>
        <p:nvSpPr>
          <p:cNvPr id="4" name="Прямоугольник 3"/>
          <p:cNvSpPr/>
          <p:nvPr/>
        </p:nvSpPr>
        <p:spPr>
          <a:xfrm>
            <a:off x="467544" y="1196752"/>
            <a:ext cx="8208912" cy="2585323"/>
          </a:xfrm>
          <a:prstGeom prst="rect">
            <a:avLst/>
          </a:prstGeom>
        </p:spPr>
        <p:txBody>
          <a:bodyPr wrap="square">
            <a:spAutoFit/>
          </a:bodyPr>
          <a:lstStyle/>
          <a:p>
            <a:r>
              <a:rPr lang="uk-UA" dirty="0"/>
              <a:t>Містить методи для отримання значення результату виконання задач, що виконуються асинхронно</a:t>
            </a:r>
            <a:r>
              <a:rPr lang="en-US" dirty="0"/>
              <a:t> </a:t>
            </a:r>
            <a:endParaRPr lang="uk-UA" dirty="0"/>
          </a:p>
          <a:p>
            <a:endParaRPr lang="uk-UA" dirty="0"/>
          </a:p>
          <a:p>
            <a:r>
              <a:rPr lang="en-US" dirty="0">
                <a:latin typeface="Courier New" panose="02070309020205020404" pitchFamily="49" charset="0"/>
                <a:cs typeface="Courier New" panose="02070309020205020404" pitchFamily="49" charset="0"/>
              </a:rPr>
              <a:t>T get() – </a:t>
            </a:r>
            <a:r>
              <a:rPr lang="uk-UA" dirty="0">
                <a:cs typeface="Courier New" pitchFamily="49" charset="0"/>
              </a:rPr>
              <a:t>отримати значення</a:t>
            </a:r>
            <a:r>
              <a:rPr lang="en-US" dirty="0">
                <a:cs typeface="Courier New" pitchFamily="49" charset="0"/>
              </a:rPr>
              <a:t> </a:t>
            </a:r>
            <a:r>
              <a:rPr lang="uk-UA" dirty="0">
                <a:cs typeface="Courier New" pitchFamily="49" charset="0"/>
              </a:rPr>
              <a:t>результату виконання задачі</a:t>
            </a:r>
          </a:p>
          <a:p>
            <a:r>
              <a:rPr lang="en-US" dirty="0">
                <a:latin typeface="Courier New" panose="02070309020205020404" pitchFamily="49" charset="0"/>
                <a:cs typeface="Courier New" panose="02070309020205020404" pitchFamily="49" charset="0"/>
              </a:rPr>
              <a:t>T get(long time, </a:t>
            </a:r>
            <a:r>
              <a:rPr lang="en-US" dirty="0" err="1">
                <a:latin typeface="Courier New" pitchFamily="49" charset="0"/>
                <a:cs typeface="Courier New" pitchFamily="49" charset="0"/>
              </a:rPr>
              <a:t>TimeUnit</a:t>
            </a:r>
            <a:r>
              <a:rPr lang="en-US" dirty="0">
                <a:latin typeface="Courier New" pitchFamily="49" charset="0"/>
                <a:cs typeface="Courier New" pitchFamily="49" charset="0"/>
              </a:rPr>
              <a:t> unit) – </a:t>
            </a:r>
            <a:r>
              <a:rPr lang="uk-UA" dirty="0">
                <a:cs typeface="Courier New" pitchFamily="49" charset="0"/>
              </a:rPr>
              <a:t>отримати значення результату виконання задачі або завершити передчасно виконання, якщо час </a:t>
            </a:r>
            <a:r>
              <a:rPr lang="en-US" dirty="0">
                <a:cs typeface="Courier New" pitchFamily="49" charset="0"/>
              </a:rPr>
              <a:t>time</a:t>
            </a:r>
            <a:r>
              <a:rPr lang="uk-UA" dirty="0">
                <a:cs typeface="Courier New" pitchFamily="49" charset="0"/>
              </a:rPr>
              <a:t> вичерпаний</a:t>
            </a:r>
            <a:endParaRPr lang="en-US" dirty="0">
              <a:cs typeface="Courier New" pitchFamily="49" charset="0"/>
            </a:endParaRPr>
          </a:p>
          <a:p>
            <a:r>
              <a:rPr lang="en-US" dirty="0" err="1">
                <a:latin typeface="Courier New" pitchFamily="49" charset="0"/>
                <a:cs typeface="Courier New" pitchFamily="49" charset="0"/>
              </a:rPr>
              <a:t>boolean</a:t>
            </a:r>
            <a:r>
              <a:rPr lang="en-US" dirty="0">
                <a:latin typeface="Courier New" pitchFamily="49" charset="0"/>
                <a:cs typeface="Courier New" pitchFamily="49" charset="0"/>
              </a:rPr>
              <a:t> </a:t>
            </a:r>
            <a:r>
              <a:rPr lang="en-US" dirty="0" err="1">
                <a:latin typeface="Courier New" pitchFamily="49" charset="0"/>
                <a:cs typeface="Courier New" pitchFamily="49" charset="0"/>
              </a:rPr>
              <a:t>isDone</a:t>
            </a:r>
            <a:r>
              <a:rPr lang="en-US" dirty="0">
                <a:latin typeface="Courier New" pitchFamily="49" charset="0"/>
                <a:cs typeface="Courier New" pitchFamily="49" charset="0"/>
              </a:rPr>
              <a:t>() – </a:t>
            </a:r>
            <a:r>
              <a:rPr lang="uk-UA" dirty="0">
                <a:cs typeface="Courier New" pitchFamily="49" charset="0"/>
              </a:rPr>
              <a:t>повертає </a:t>
            </a:r>
            <a:r>
              <a:rPr lang="en-US" dirty="0">
                <a:cs typeface="Courier New" pitchFamily="49" charset="0"/>
              </a:rPr>
              <a:t>true, </a:t>
            </a:r>
            <a:r>
              <a:rPr lang="uk-UA" dirty="0">
                <a:cs typeface="Courier New" pitchFamily="49" charset="0"/>
              </a:rPr>
              <a:t>якщо виконання задачі завершене успішно</a:t>
            </a:r>
          </a:p>
        </p:txBody>
      </p:sp>
      <p:sp>
        <p:nvSpPr>
          <p:cNvPr id="5" name="Объект 2">
            <a:extLst>
              <a:ext uri="{FF2B5EF4-FFF2-40B4-BE49-F238E27FC236}">
                <a16:creationId xmlns:a16="http://schemas.microsoft.com/office/drawing/2014/main" id="{B0D3B364-102F-0C42-AB21-132F4B83C783}"/>
              </a:ext>
            </a:extLst>
          </p:cNvPr>
          <p:cNvSpPr>
            <a:spLocks noGrp="1"/>
          </p:cNvSpPr>
          <p:nvPr>
            <p:ph idx="1"/>
          </p:nvPr>
        </p:nvSpPr>
        <p:spPr>
          <a:xfrm>
            <a:off x="899592" y="3782075"/>
            <a:ext cx="7992888" cy="2664296"/>
          </a:xfrm>
        </p:spPr>
        <p:txBody>
          <a:bodyPr>
            <a:normAutofit/>
          </a:bodyPr>
          <a:lstStyle/>
          <a:p>
            <a:pPr marL="0" indent="0">
              <a:buNone/>
            </a:pPr>
            <a:r>
              <a:rPr lang="uk-UA" sz="1600" dirty="0" err="1">
                <a:latin typeface="Courier New" panose="02070309020205020404" pitchFamily="49" charset="0"/>
                <a:cs typeface="Courier New" panose="02070309020205020404" pitchFamily="49" charset="0"/>
              </a:rPr>
              <a:t>ExecutorService</a:t>
            </a:r>
            <a:r>
              <a:rPr lang="uk-UA"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pool</a:t>
            </a:r>
            <a:r>
              <a:rPr lang="uk-UA" sz="1600" dirty="0">
                <a:latin typeface="Courier New" panose="02070309020205020404" pitchFamily="49" charset="0"/>
                <a:cs typeface="Courier New" panose="02070309020205020404" pitchFamily="49" charset="0"/>
              </a:rPr>
              <a:t> = </a:t>
            </a:r>
            <a:r>
              <a:rPr lang="uk-UA" sz="1600" dirty="0" err="1">
                <a:latin typeface="Courier New" panose="02070309020205020404" pitchFamily="49" charset="0"/>
                <a:cs typeface="Courier New" panose="02070309020205020404" pitchFamily="49" charset="0"/>
              </a:rPr>
              <a:t>Executors.new</a:t>
            </a:r>
            <a:r>
              <a:rPr lang="en-US" sz="1600" dirty="0">
                <a:latin typeface="Courier New" pitchFamily="49" charset="0"/>
                <a:cs typeface="Courier New" pitchFamily="49" charset="0"/>
              </a:rPr>
              <a:t>Single</a:t>
            </a:r>
            <a:r>
              <a:rPr lang="uk-UA" sz="1600" dirty="0" err="1">
                <a:latin typeface="Courier New" panose="02070309020205020404" pitchFamily="49" charset="0"/>
                <a:cs typeface="Courier New" panose="02070309020205020404" pitchFamily="49" charset="0"/>
              </a:rPr>
              <a:t>ThreadPool</a:t>
            </a:r>
            <a:r>
              <a:rPr lang="uk-UA" sz="16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endParaRPr lang="uk-UA" sz="1600" dirty="0">
              <a:latin typeface="Courier New" panose="02070309020205020404" pitchFamily="49" charset="0"/>
              <a:cs typeface="Courier New" panose="02070309020205020404" pitchFamily="49" charset="0"/>
            </a:endParaRPr>
          </a:p>
          <a:p>
            <a:pPr marL="0" indent="0">
              <a:buNone/>
            </a:pPr>
            <a:r>
              <a:rPr lang="uk-UA" sz="1600" b="1" dirty="0" err="1">
                <a:solidFill>
                  <a:schemeClr val="tx2">
                    <a:lumMod val="60000"/>
                    <a:lumOff val="40000"/>
                  </a:schemeClr>
                </a:solidFill>
                <a:latin typeface="Courier New" panose="02070309020205020404" pitchFamily="49" charset="0"/>
                <a:cs typeface="Courier New" panose="02070309020205020404" pitchFamily="49" charset="0"/>
              </a:rPr>
              <a:t>Future</a:t>
            </a:r>
            <a:r>
              <a:rPr lang="uk-UA" sz="1600" b="1" dirty="0">
                <a:solidFill>
                  <a:schemeClr val="tx2">
                    <a:lumMod val="60000"/>
                    <a:lumOff val="40000"/>
                  </a:schemeClr>
                </a:solidFill>
                <a:latin typeface="Courier New" panose="02070309020205020404" pitchFamily="49" charset="0"/>
                <a:cs typeface="Courier New" panose="02070309020205020404" pitchFamily="49" charset="0"/>
              </a:rPr>
              <a:t>&lt;</a:t>
            </a:r>
            <a:r>
              <a:rPr lang="uk-UA" sz="1600" b="1" dirty="0" err="1">
                <a:solidFill>
                  <a:schemeClr val="tx2">
                    <a:lumMod val="60000"/>
                    <a:lumOff val="40000"/>
                  </a:schemeClr>
                </a:solidFill>
                <a:latin typeface="Courier New" panose="02070309020205020404" pitchFamily="49" charset="0"/>
                <a:cs typeface="Courier New" panose="02070309020205020404" pitchFamily="49" charset="0"/>
              </a:rPr>
              <a:t>Integer</a:t>
            </a:r>
            <a:r>
              <a:rPr lang="uk-UA" sz="1600" b="1" dirty="0">
                <a:solidFill>
                  <a:schemeClr val="tx2">
                    <a:lumMod val="60000"/>
                    <a:lumOff val="40000"/>
                  </a:schemeClr>
                </a:solidFill>
                <a:latin typeface="Courier New" panose="02070309020205020404" pitchFamily="49" charset="0"/>
                <a:cs typeface="Courier New" panose="02070309020205020404" pitchFamily="49" charset="0"/>
              </a:rPr>
              <a:t>&gt; </a:t>
            </a:r>
            <a:r>
              <a:rPr lang="uk-UA" sz="1600" dirty="0" err="1">
                <a:latin typeface="Courier New" panose="02070309020205020404" pitchFamily="49" charset="0"/>
                <a:cs typeface="Courier New" panose="02070309020205020404" pitchFamily="49" charset="0"/>
              </a:rPr>
              <a:t>future</a:t>
            </a:r>
            <a:r>
              <a:rPr lang="uk-UA" sz="1600" dirty="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pool</a:t>
            </a:r>
            <a:r>
              <a:rPr lang="uk-UA" sz="1600" dirty="0">
                <a:latin typeface="Courier New" panose="02070309020205020404" pitchFamily="49" charset="0"/>
                <a:cs typeface="Courier New" panose="02070309020205020404" pitchFamily="49" charset="0"/>
              </a:rPr>
              <a:t>.</a:t>
            </a:r>
            <a:r>
              <a:rPr lang="uk-UA" sz="1600" dirty="0" err="1">
                <a:latin typeface="Courier New" panose="02070309020205020404" pitchFamily="49" charset="0"/>
                <a:cs typeface="Courier New" panose="02070309020205020404" pitchFamily="49" charset="0"/>
              </a:rPr>
              <a:t>submit</a:t>
            </a:r>
            <a:r>
              <a:rPr lang="uk-UA" sz="1600" dirty="0">
                <a:latin typeface="Courier New" panose="02070309020205020404" pitchFamily="49" charset="0"/>
                <a:cs typeface="Courier New" panose="02070309020205020404" pitchFamily="49" charset="0"/>
              </a:rPr>
              <a:t>(</a:t>
            </a:r>
            <a:r>
              <a:rPr lang="uk-UA" sz="1600" dirty="0" err="1">
                <a:latin typeface="Courier New" panose="02070309020205020404" pitchFamily="49" charset="0"/>
                <a:cs typeface="Courier New" panose="02070309020205020404" pitchFamily="49" charset="0"/>
              </a:rPr>
              <a:t>task</a:t>
            </a:r>
            <a:r>
              <a:rPr lang="uk-UA" sz="1600" dirty="0">
                <a:latin typeface="Courier New" panose="02070309020205020404" pitchFamily="49" charset="0"/>
                <a:cs typeface="Courier New" panose="02070309020205020404" pitchFamily="49" charset="0"/>
              </a:rPr>
              <a:t>);</a:t>
            </a:r>
          </a:p>
          <a:p>
            <a:pPr marL="0" indent="0">
              <a:buNone/>
            </a:pPr>
            <a:r>
              <a:rPr lang="uk-UA" sz="1600" dirty="0" err="1">
                <a:latin typeface="Courier New" panose="02070309020205020404" pitchFamily="49" charset="0"/>
                <a:cs typeface="Courier New" panose="02070309020205020404" pitchFamily="49" charset="0"/>
              </a:rPr>
              <a:t>System.out.println</a:t>
            </a:r>
            <a:r>
              <a:rPr lang="uk-UA" sz="1600" dirty="0">
                <a:latin typeface="Courier New" panose="02070309020205020404" pitchFamily="49" charset="0"/>
                <a:cs typeface="Courier New" panose="02070309020205020404" pitchFamily="49" charset="0"/>
              </a:rPr>
              <a:t>("</a:t>
            </a:r>
            <a:r>
              <a:rPr lang="uk-UA" sz="1600" dirty="0" err="1">
                <a:latin typeface="Courier New" panose="02070309020205020404" pitchFamily="49" charset="0"/>
                <a:cs typeface="Courier New" panose="02070309020205020404" pitchFamily="49" charset="0"/>
              </a:rPr>
              <a:t>future</a:t>
            </a:r>
            <a:r>
              <a:rPr lang="uk-UA" sz="1600" dirty="0">
                <a:latin typeface="Courier New" panose="02070309020205020404" pitchFamily="49" charset="0"/>
                <a:cs typeface="Courier New" panose="02070309020205020404" pitchFamily="49" charset="0"/>
              </a:rPr>
              <a:t> </a:t>
            </a:r>
            <a:r>
              <a:rPr lang="uk-UA" sz="1600" dirty="0" err="1">
                <a:latin typeface="Courier New" panose="02070309020205020404" pitchFamily="49" charset="0"/>
                <a:cs typeface="Courier New" panose="02070309020205020404" pitchFamily="49" charset="0"/>
              </a:rPr>
              <a:t>done</a:t>
            </a:r>
            <a:r>
              <a:rPr lang="uk-UA" sz="1600" dirty="0">
                <a:latin typeface="Courier New" panose="02070309020205020404" pitchFamily="49" charset="0"/>
                <a:cs typeface="Courier New" panose="02070309020205020404" pitchFamily="49" charset="0"/>
              </a:rPr>
              <a:t>? " + </a:t>
            </a:r>
            <a:r>
              <a:rPr lang="uk-UA" sz="1600" dirty="0" err="1">
                <a:latin typeface="Courier New" panose="02070309020205020404" pitchFamily="49" charset="0"/>
                <a:cs typeface="Courier New" panose="02070309020205020404" pitchFamily="49" charset="0"/>
              </a:rPr>
              <a:t>future.</a:t>
            </a:r>
            <a:r>
              <a:rPr lang="uk-UA" sz="1600" b="1" dirty="0" err="1">
                <a:solidFill>
                  <a:schemeClr val="tx2">
                    <a:lumMod val="60000"/>
                    <a:lumOff val="40000"/>
                  </a:schemeClr>
                </a:solidFill>
                <a:latin typeface="Courier New" panose="02070309020205020404" pitchFamily="49" charset="0"/>
                <a:cs typeface="Courier New" panose="02070309020205020404" pitchFamily="49" charset="0"/>
              </a:rPr>
              <a:t>isDone</a:t>
            </a:r>
            <a:r>
              <a:rPr lang="uk-UA" sz="1600" dirty="0">
                <a:latin typeface="Courier New" panose="02070309020205020404" pitchFamily="49" charset="0"/>
                <a:cs typeface="Courier New" panose="02070309020205020404" pitchFamily="49" charset="0"/>
              </a:rPr>
              <a:t>());</a:t>
            </a:r>
          </a:p>
          <a:p>
            <a:pPr marL="0" indent="0">
              <a:buNone/>
            </a:pPr>
            <a:endParaRPr lang="uk-UA" sz="1600" dirty="0">
              <a:latin typeface="Courier New" panose="02070309020205020404" pitchFamily="49" charset="0"/>
              <a:cs typeface="Courier New" panose="02070309020205020404" pitchFamily="49" charset="0"/>
            </a:endParaRPr>
          </a:p>
          <a:p>
            <a:pPr marL="0" indent="0">
              <a:buNone/>
            </a:pPr>
            <a:r>
              <a:rPr lang="uk-UA" sz="1600" dirty="0" err="1">
                <a:latin typeface="Courier New" panose="02070309020205020404" pitchFamily="49" charset="0"/>
                <a:cs typeface="Courier New" panose="02070309020205020404" pitchFamily="49" charset="0"/>
              </a:rPr>
              <a:t>Integer</a:t>
            </a:r>
            <a:r>
              <a:rPr lang="uk-UA" sz="1600" dirty="0">
                <a:latin typeface="Courier New" panose="02070309020205020404" pitchFamily="49" charset="0"/>
                <a:cs typeface="Courier New" panose="02070309020205020404" pitchFamily="49" charset="0"/>
              </a:rPr>
              <a:t> </a:t>
            </a:r>
            <a:r>
              <a:rPr lang="uk-UA" sz="1600" dirty="0" err="1">
                <a:latin typeface="Courier New" panose="02070309020205020404" pitchFamily="49" charset="0"/>
                <a:cs typeface="Courier New" panose="02070309020205020404" pitchFamily="49" charset="0"/>
              </a:rPr>
              <a:t>result</a:t>
            </a:r>
            <a:r>
              <a:rPr lang="uk-UA" sz="1600" dirty="0">
                <a:latin typeface="Courier New" panose="02070309020205020404" pitchFamily="49" charset="0"/>
                <a:cs typeface="Courier New" panose="02070309020205020404" pitchFamily="49" charset="0"/>
              </a:rPr>
              <a:t> = </a:t>
            </a:r>
            <a:r>
              <a:rPr lang="uk-UA" sz="1600" dirty="0" err="1">
                <a:latin typeface="Courier New" panose="02070309020205020404" pitchFamily="49" charset="0"/>
                <a:cs typeface="Courier New" panose="02070309020205020404" pitchFamily="49" charset="0"/>
              </a:rPr>
              <a:t>future.</a:t>
            </a:r>
            <a:r>
              <a:rPr lang="uk-UA" sz="1600" b="1" dirty="0" err="1">
                <a:solidFill>
                  <a:schemeClr val="tx2">
                    <a:lumMod val="60000"/>
                    <a:lumOff val="40000"/>
                  </a:schemeClr>
                </a:solidFill>
                <a:latin typeface="Courier New" panose="02070309020205020404" pitchFamily="49" charset="0"/>
                <a:cs typeface="Courier New" panose="02070309020205020404" pitchFamily="49" charset="0"/>
              </a:rPr>
              <a:t>get</a:t>
            </a:r>
            <a:r>
              <a:rPr lang="uk-UA" sz="16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 </a:t>
            </a:r>
            <a:r>
              <a:rPr lang="uk-UA" sz="1200" dirty="0">
                <a:latin typeface="Courier New" panose="02070309020205020404" pitchFamily="49" charset="0"/>
                <a:cs typeface="Courier New" panose="02070309020205020404" pitchFamily="49" charset="0"/>
              </a:rPr>
              <a:t>очікування завершення обчислення задачі</a:t>
            </a:r>
          </a:p>
          <a:p>
            <a:pPr marL="0" indent="0">
              <a:buNone/>
            </a:pPr>
            <a:r>
              <a:rPr lang="uk-UA" sz="1600" dirty="0">
                <a:latin typeface="Courier New" panose="02070309020205020404" pitchFamily="49" charset="0"/>
                <a:cs typeface="Courier New" panose="02070309020205020404" pitchFamily="49" charset="0"/>
              </a:rPr>
              <a:t> </a:t>
            </a:r>
          </a:p>
          <a:p>
            <a:pPr marL="0" indent="0">
              <a:buNone/>
            </a:pPr>
            <a:r>
              <a:rPr lang="uk-UA" sz="1600" dirty="0" err="1">
                <a:latin typeface="Courier New" panose="02070309020205020404" pitchFamily="49" charset="0"/>
                <a:cs typeface="Courier New" panose="02070309020205020404" pitchFamily="49" charset="0"/>
              </a:rPr>
              <a:t>System.out.println</a:t>
            </a:r>
            <a:r>
              <a:rPr lang="uk-UA" sz="1600" dirty="0">
                <a:latin typeface="Courier New" panose="02070309020205020404" pitchFamily="49" charset="0"/>
                <a:cs typeface="Courier New" panose="02070309020205020404" pitchFamily="49" charset="0"/>
              </a:rPr>
              <a:t>("</a:t>
            </a:r>
            <a:r>
              <a:rPr lang="uk-UA" sz="1600" dirty="0" err="1">
                <a:latin typeface="Courier New" panose="02070309020205020404" pitchFamily="49" charset="0"/>
                <a:cs typeface="Courier New" panose="02070309020205020404" pitchFamily="49" charset="0"/>
              </a:rPr>
              <a:t>future</a:t>
            </a:r>
            <a:r>
              <a:rPr lang="uk-UA" sz="1600" dirty="0">
                <a:latin typeface="Courier New" panose="02070309020205020404" pitchFamily="49" charset="0"/>
                <a:cs typeface="Courier New" panose="02070309020205020404" pitchFamily="49" charset="0"/>
              </a:rPr>
              <a:t> </a:t>
            </a:r>
            <a:r>
              <a:rPr lang="uk-UA" sz="1600" dirty="0" err="1">
                <a:latin typeface="Courier New" panose="02070309020205020404" pitchFamily="49" charset="0"/>
                <a:cs typeface="Courier New" panose="02070309020205020404" pitchFamily="49" charset="0"/>
              </a:rPr>
              <a:t>done</a:t>
            </a:r>
            <a:r>
              <a:rPr lang="uk-UA" sz="1600" dirty="0">
                <a:latin typeface="Courier New" panose="02070309020205020404" pitchFamily="49" charset="0"/>
                <a:cs typeface="Courier New" panose="02070309020205020404" pitchFamily="49" charset="0"/>
              </a:rPr>
              <a:t>? " + </a:t>
            </a:r>
            <a:r>
              <a:rPr lang="uk-UA" sz="1600" dirty="0" err="1">
                <a:latin typeface="Courier New" panose="02070309020205020404" pitchFamily="49" charset="0"/>
                <a:cs typeface="Courier New" panose="02070309020205020404" pitchFamily="49" charset="0"/>
              </a:rPr>
              <a:t>future.</a:t>
            </a:r>
            <a:r>
              <a:rPr lang="uk-UA" sz="1600" b="1" dirty="0" err="1">
                <a:solidFill>
                  <a:schemeClr val="tx2">
                    <a:lumMod val="60000"/>
                    <a:lumOff val="40000"/>
                  </a:schemeClr>
                </a:solidFill>
                <a:latin typeface="Courier New" panose="02070309020205020404" pitchFamily="49" charset="0"/>
                <a:cs typeface="Courier New" panose="02070309020205020404" pitchFamily="49" charset="0"/>
              </a:rPr>
              <a:t>isDone</a:t>
            </a:r>
            <a:r>
              <a:rPr lang="uk-UA" sz="1600" dirty="0">
                <a:latin typeface="Courier New" panose="02070309020205020404" pitchFamily="49" charset="0"/>
                <a:cs typeface="Courier New" panose="02070309020205020404" pitchFamily="49" charset="0"/>
              </a:rPr>
              <a:t>());</a:t>
            </a:r>
          </a:p>
          <a:p>
            <a:pPr marL="0" indent="0">
              <a:buNone/>
            </a:pPr>
            <a:r>
              <a:rPr lang="uk-UA" sz="1600" dirty="0" err="1">
                <a:latin typeface="Courier New" panose="02070309020205020404" pitchFamily="49" charset="0"/>
                <a:cs typeface="Courier New" panose="02070309020205020404" pitchFamily="49" charset="0"/>
              </a:rPr>
              <a:t>System.out.print</a:t>
            </a:r>
            <a:r>
              <a:rPr lang="uk-UA" sz="1600" dirty="0">
                <a:latin typeface="Courier New" panose="02070309020205020404" pitchFamily="49" charset="0"/>
                <a:cs typeface="Courier New" panose="02070309020205020404" pitchFamily="49" charset="0"/>
              </a:rPr>
              <a:t>("</a:t>
            </a:r>
            <a:r>
              <a:rPr lang="uk-UA" sz="1600" dirty="0" err="1">
                <a:latin typeface="Courier New" panose="02070309020205020404" pitchFamily="49" charset="0"/>
                <a:cs typeface="Courier New" panose="02070309020205020404" pitchFamily="49" charset="0"/>
              </a:rPr>
              <a:t>result</a:t>
            </a:r>
            <a:r>
              <a:rPr lang="uk-UA" sz="1600" dirty="0">
                <a:latin typeface="Courier New" panose="02070309020205020404" pitchFamily="49" charset="0"/>
                <a:cs typeface="Courier New" panose="02070309020205020404" pitchFamily="49" charset="0"/>
              </a:rPr>
              <a:t>: " + </a:t>
            </a:r>
            <a:r>
              <a:rPr lang="uk-UA" sz="1600" dirty="0" err="1">
                <a:latin typeface="Courier New" panose="02070309020205020404" pitchFamily="49" charset="0"/>
                <a:cs typeface="Courier New" panose="02070309020205020404" pitchFamily="49" charset="0"/>
              </a:rPr>
              <a:t>result</a:t>
            </a:r>
            <a:r>
              <a:rPr lang="uk-UA"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9299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r>
              <a:rPr lang="uk-UA" dirty="0"/>
              <a:t>Інтерфейс </a:t>
            </a:r>
            <a:r>
              <a:rPr lang="en-US" dirty="0">
                <a:latin typeface="Courier New" panose="02070309020205020404" pitchFamily="49" charset="0"/>
                <a:cs typeface="Courier New" panose="02070309020205020404" pitchFamily="49" charset="0"/>
              </a:rPr>
              <a:t>Future&lt;T&gt;</a:t>
            </a:r>
            <a:endParaRPr lang="uk-UA" dirty="0"/>
          </a:p>
        </p:txBody>
      </p:sp>
      <p:sp>
        <p:nvSpPr>
          <p:cNvPr id="3" name="Объект 2"/>
          <p:cNvSpPr>
            <a:spLocks noGrp="1"/>
          </p:cNvSpPr>
          <p:nvPr>
            <p:ph idx="1"/>
          </p:nvPr>
        </p:nvSpPr>
        <p:spPr>
          <a:xfrm>
            <a:off x="457200" y="1110134"/>
            <a:ext cx="8579296" cy="4525963"/>
          </a:xfrm>
        </p:spPr>
        <p:txBody>
          <a:bodyPr>
            <a:normAutofit/>
          </a:bodyPr>
          <a:lstStyle/>
          <a:p>
            <a:pPr marL="0" indent="0">
              <a:buNone/>
            </a:pPr>
            <a:r>
              <a:rPr lang="uk-UA" sz="1600" dirty="0" err="1">
                <a:latin typeface="Courier New" pitchFamily="49" charset="0"/>
                <a:cs typeface="Courier New" pitchFamily="49" charset="0"/>
              </a:rPr>
              <a:t>ExecutorService</a:t>
            </a:r>
            <a:r>
              <a:rPr lang="uk-UA" sz="1600" dirty="0">
                <a:latin typeface="Courier New" pitchFamily="49" charset="0"/>
                <a:cs typeface="Courier New" pitchFamily="49" charset="0"/>
              </a:rPr>
              <a:t> </a:t>
            </a:r>
            <a:r>
              <a:rPr lang="uk-UA" sz="1600" dirty="0" err="1">
                <a:latin typeface="Courier New" pitchFamily="49" charset="0"/>
                <a:cs typeface="Courier New" pitchFamily="49" charset="0"/>
              </a:rPr>
              <a:t>executor</a:t>
            </a:r>
            <a:r>
              <a:rPr lang="uk-UA" sz="1600" dirty="0">
                <a:latin typeface="Courier New" pitchFamily="49" charset="0"/>
                <a:cs typeface="Courier New" pitchFamily="49" charset="0"/>
              </a:rPr>
              <a:t> = </a:t>
            </a:r>
            <a:r>
              <a:rPr lang="uk-UA" sz="1600" dirty="0" err="1">
                <a:latin typeface="Courier New" pitchFamily="49" charset="0"/>
                <a:cs typeface="Courier New" pitchFamily="49" charset="0"/>
              </a:rPr>
              <a:t>Executors.new</a:t>
            </a:r>
            <a:r>
              <a:rPr lang="en-US" sz="1600" dirty="0">
                <a:latin typeface="Courier New" pitchFamily="49" charset="0"/>
                <a:cs typeface="Courier New" pitchFamily="49" charset="0"/>
              </a:rPr>
              <a:t>Single</a:t>
            </a:r>
            <a:r>
              <a:rPr lang="uk-UA" sz="1600" dirty="0" err="1">
                <a:latin typeface="Courier New" pitchFamily="49" charset="0"/>
                <a:cs typeface="Courier New" pitchFamily="49" charset="0"/>
              </a:rPr>
              <a:t>ThreadPool</a:t>
            </a:r>
            <a:r>
              <a:rPr lang="uk-UA" sz="1600" dirty="0">
                <a:latin typeface="Courier New" pitchFamily="49" charset="0"/>
                <a:cs typeface="Courier New" pitchFamily="49" charset="0"/>
              </a:rPr>
              <a:t>();</a:t>
            </a:r>
          </a:p>
          <a:p>
            <a:pPr marL="0" indent="0">
              <a:buNone/>
            </a:pPr>
            <a:r>
              <a:rPr lang="uk-UA" sz="1600" dirty="0">
                <a:latin typeface="Courier New" pitchFamily="49" charset="0"/>
                <a:cs typeface="Courier New" pitchFamily="49" charset="0"/>
              </a:rPr>
              <a:t> </a:t>
            </a:r>
          </a:p>
          <a:p>
            <a:pPr marL="0" indent="0">
              <a:buNone/>
            </a:pPr>
            <a:r>
              <a:rPr lang="uk-UA" sz="1600" b="1" dirty="0" err="1">
                <a:solidFill>
                  <a:schemeClr val="tx2">
                    <a:lumMod val="60000"/>
                    <a:lumOff val="40000"/>
                  </a:schemeClr>
                </a:solidFill>
                <a:latin typeface="Courier New" pitchFamily="49" charset="0"/>
                <a:cs typeface="Courier New" pitchFamily="49" charset="0"/>
              </a:rPr>
              <a:t>Future</a:t>
            </a:r>
            <a:r>
              <a:rPr lang="uk-UA" sz="1600" dirty="0">
                <a:latin typeface="Courier New" pitchFamily="49" charset="0"/>
                <a:cs typeface="Courier New" pitchFamily="49" charset="0"/>
              </a:rPr>
              <a:t>&lt;</a:t>
            </a:r>
            <a:r>
              <a:rPr lang="uk-UA" sz="1600" dirty="0" err="1">
                <a:latin typeface="Courier New" pitchFamily="49" charset="0"/>
                <a:cs typeface="Courier New" pitchFamily="49" charset="0"/>
              </a:rPr>
              <a:t>Integer</a:t>
            </a:r>
            <a:r>
              <a:rPr lang="uk-UA" sz="1600" dirty="0">
                <a:latin typeface="Courier New" pitchFamily="49" charset="0"/>
                <a:cs typeface="Courier New" pitchFamily="49" charset="0"/>
              </a:rPr>
              <a:t>&gt; </a:t>
            </a:r>
            <a:r>
              <a:rPr lang="uk-UA" sz="1600" dirty="0" err="1">
                <a:latin typeface="Courier New" pitchFamily="49" charset="0"/>
                <a:cs typeface="Courier New" pitchFamily="49" charset="0"/>
              </a:rPr>
              <a:t>future</a:t>
            </a:r>
            <a:r>
              <a:rPr lang="uk-UA" sz="1600" dirty="0">
                <a:latin typeface="Courier New" pitchFamily="49" charset="0"/>
                <a:cs typeface="Courier New" pitchFamily="49" charset="0"/>
              </a:rPr>
              <a:t> = </a:t>
            </a:r>
            <a:r>
              <a:rPr lang="uk-UA" sz="1600" dirty="0" err="1">
                <a:latin typeface="Courier New" pitchFamily="49" charset="0"/>
                <a:cs typeface="Courier New" pitchFamily="49" charset="0"/>
              </a:rPr>
              <a:t>executor.</a:t>
            </a:r>
            <a:r>
              <a:rPr lang="uk-UA" sz="1600" b="1" dirty="0" err="1">
                <a:solidFill>
                  <a:schemeClr val="tx2">
                    <a:lumMod val="60000"/>
                    <a:lumOff val="40000"/>
                  </a:schemeClr>
                </a:solidFill>
                <a:latin typeface="Courier New" pitchFamily="49" charset="0"/>
                <a:cs typeface="Courier New" pitchFamily="49" charset="0"/>
              </a:rPr>
              <a:t>submit</a:t>
            </a:r>
            <a:r>
              <a:rPr lang="uk-UA" sz="1600" dirty="0">
                <a:latin typeface="Courier New" pitchFamily="49" charset="0"/>
                <a:cs typeface="Courier New" pitchFamily="49" charset="0"/>
              </a:rPr>
              <a:t>(() -&gt; {</a:t>
            </a:r>
          </a:p>
          <a:p>
            <a:pPr marL="0" indent="0">
              <a:buNone/>
            </a:pPr>
            <a:r>
              <a:rPr lang="uk-UA" sz="1600" dirty="0">
                <a:latin typeface="Courier New" pitchFamily="49" charset="0"/>
                <a:cs typeface="Courier New" pitchFamily="49" charset="0"/>
              </a:rPr>
              <a:t>    </a:t>
            </a:r>
            <a:r>
              <a:rPr lang="uk-UA" sz="1600" dirty="0" err="1">
                <a:latin typeface="Courier New" pitchFamily="49" charset="0"/>
                <a:cs typeface="Courier New" pitchFamily="49" charset="0"/>
              </a:rPr>
              <a:t>try</a:t>
            </a:r>
            <a:r>
              <a:rPr lang="uk-UA" sz="1600" dirty="0">
                <a:latin typeface="Courier New" pitchFamily="49" charset="0"/>
                <a:cs typeface="Courier New" pitchFamily="49" charset="0"/>
              </a:rPr>
              <a:t> {</a:t>
            </a:r>
          </a:p>
          <a:p>
            <a:pPr marL="0" indent="0">
              <a:buNone/>
            </a:pPr>
            <a:r>
              <a:rPr lang="uk-UA" sz="1600" dirty="0" err="1">
                <a:latin typeface="Courier New" pitchFamily="49" charset="0"/>
                <a:cs typeface="Courier New" pitchFamily="49" charset="0"/>
              </a:rPr>
              <a:t>        TimeUnit.SECON</a:t>
            </a:r>
            <a:r>
              <a:rPr lang="uk-UA" sz="1600" dirty="0">
                <a:latin typeface="Courier New" pitchFamily="49" charset="0"/>
                <a:cs typeface="Courier New" pitchFamily="49" charset="0"/>
              </a:rPr>
              <a:t>DS.sleep(2); </a:t>
            </a:r>
            <a:r>
              <a:rPr lang="en-US" sz="1600" dirty="0">
                <a:latin typeface="Courier New" pitchFamily="49" charset="0"/>
                <a:cs typeface="Courier New" pitchFamily="49" charset="0"/>
              </a:rPr>
              <a:t>//</a:t>
            </a:r>
            <a:r>
              <a:rPr lang="uk-UA" sz="1600" dirty="0">
                <a:latin typeface="Courier New" pitchFamily="49" charset="0"/>
                <a:cs typeface="Courier New" pitchFamily="49" charset="0"/>
              </a:rPr>
              <a:t>задача виконується 2 секунди</a:t>
            </a:r>
          </a:p>
          <a:p>
            <a:pPr marL="0" indent="0">
              <a:buNone/>
            </a:pPr>
            <a:r>
              <a:rPr lang="uk-UA" sz="1600" dirty="0">
                <a:latin typeface="Courier New" pitchFamily="49" charset="0"/>
                <a:cs typeface="Courier New" pitchFamily="49" charset="0"/>
              </a:rPr>
              <a:t>        </a:t>
            </a:r>
            <a:r>
              <a:rPr lang="uk-UA" sz="1600" dirty="0" err="1">
                <a:latin typeface="Courier New" pitchFamily="49" charset="0"/>
                <a:cs typeface="Courier New" pitchFamily="49" charset="0"/>
              </a:rPr>
              <a:t>return</a:t>
            </a:r>
            <a:r>
              <a:rPr lang="uk-UA" sz="1600" dirty="0">
                <a:latin typeface="Courier New" pitchFamily="49" charset="0"/>
                <a:cs typeface="Courier New" pitchFamily="49" charset="0"/>
              </a:rPr>
              <a:t> 123;</a:t>
            </a:r>
          </a:p>
          <a:p>
            <a:pPr marL="0" indent="0">
              <a:buNone/>
            </a:pPr>
            <a:r>
              <a:rPr lang="uk-UA" sz="1600" dirty="0">
                <a:latin typeface="Courier New" pitchFamily="49" charset="0"/>
                <a:cs typeface="Courier New" pitchFamily="49" charset="0"/>
              </a:rPr>
              <a:t>    }</a:t>
            </a:r>
          </a:p>
          <a:p>
            <a:pPr marL="0" indent="0">
              <a:buNone/>
            </a:pPr>
            <a:r>
              <a:rPr lang="uk-UA" sz="1600" dirty="0">
                <a:latin typeface="Courier New" pitchFamily="49" charset="0"/>
                <a:cs typeface="Courier New" pitchFamily="49" charset="0"/>
              </a:rPr>
              <a:t>    </a:t>
            </a:r>
            <a:r>
              <a:rPr lang="uk-UA" sz="1600" dirty="0" err="1">
                <a:latin typeface="Courier New" pitchFamily="49" charset="0"/>
                <a:cs typeface="Courier New" pitchFamily="49" charset="0"/>
              </a:rPr>
              <a:t>catch</a:t>
            </a:r>
            <a:r>
              <a:rPr lang="uk-UA" sz="1600" dirty="0">
                <a:latin typeface="Courier New" pitchFamily="49" charset="0"/>
                <a:cs typeface="Courier New" pitchFamily="49" charset="0"/>
              </a:rPr>
              <a:t> (</a:t>
            </a:r>
            <a:r>
              <a:rPr lang="uk-UA" sz="1600" dirty="0" err="1">
                <a:latin typeface="Courier New" pitchFamily="49" charset="0"/>
                <a:cs typeface="Courier New" pitchFamily="49" charset="0"/>
              </a:rPr>
              <a:t>InterruptedException</a:t>
            </a:r>
            <a:r>
              <a:rPr lang="uk-UA" sz="1600" dirty="0">
                <a:latin typeface="Courier New" pitchFamily="49" charset="0"/>
                <a:cs typeface="Courier New" pitchFamily="49" charset="0"/>
              </a:rPr>
              <a:t> e) {</a:t>
            </a:r>
          </a:p>
          <a:p>
            <a:pPr marL="0" indent="0">
              <a:buNone/>
            </a:pPr>
            <a:r>
              <a:rPr lang="uk-UA" sz="1600" dirty="0">
                <a:latin typeface="Courier New" pitchFamily="49" charset="0"/>
                <a:cs typeface="Courier New" pitchFamily="49" charset="0"/>
              </a:rPr>
              <a:t>        </a:t>
            </a:r>
            <a:r>
              <a:rPr lang="uk-UA" sz="1600" dirty="0" err="1">
                <a:latin typeface="Courier New" pitchFamily="49" charset="0"/>
                <a:cs typeface="Courier New" pitchFamily="49" charset="0"/>
              </a:rPr>
              <a:t>throw</a:t>
            </a:r>
            <a:r>
              <a:rPr lang="uk-UA" sz="1600" dirty="0">
                <a:latin typeface="Courier New" pitchFamily="49" charset="0"/>
                <a:cs typeface="Courier New" pitchFamily="49" charset="0"/>
              </a:rPr>
              <a:t> </a:t>
            </a:r>
            <a:r>
              <a:rPr lang="uk-UA" sz="1600" dirty="0" err="1">
                <a:latin typeface="Courier New" pitchFamily="49" charset="0"/>
                <a:cs typeface="Courier New" pitchFamily="49" charset="0"/>
              </a:rPr>
              <a:t>new</a:t>
            </a:r>
            <a:r>
              <a:rPr lang="uk-UA" sz="1600" dirty="0">
                <a:latin typeface="Courier New" pitchFamily="49" charset="0"/>
                <a:cs typeface="Courier New" pitchFamily="49" charset="0"/>
              </a:rPr>
              <a:t> </a:t>
            </a:r>
            <a:r>
              <a:rPr lang="uk-UA" sz="1600" dirty="0" err="1">
                <a:latin typeface="Courier New" pitchFamily="49" charset="0"/>
                <a:cs typeface="Courier New" pitchFamily="49" charset="0"/>
              </a:rPr>
              <a:t>IllegalStateException</a:t>
            </a:r>
            <a:r>
              <a:rPr lang="uk-UA" sz="1600" dirty="0">
                <a:latin typeface="Courier New" pitchFamily="49" charset="0"/>
                <a:cs typeface="Courier New" pitchFamily="49" charset="0"/>
              </a:rPr>
              <a:t>("</a:t>
            </a:r>
            <a:r>
              <a:rPr lang="uk-UA" sz="1600" dirty="0" err="1">
                <a:latin typeface="Courier New" pitchFamily="49" charset="0"/>
                <a:cs typeface="Courier New" pitchFamily="49" charset="0"/>
              </a:rPr>
              <a:t>task</a:t>
            </a:r>
            <a:r>
              <a:rPr lang="uk-UA" sz="1600" dirty="0">
                <a:latin typeface="Courier New" pitchFamily="49" charset="0"/>
                <a:cs typeface="Courier New" pitchFamily="49" charset="0"/>
              </a:rPr>
              <a:t> </a:t>
            </a:r>
            <a:r>
              <a:rPr lang="uk-UA" sz="1600" dirty="0" err="1">
                <a:latin typeface="Courier New" pitchFamily="49" charset="0"/>
                <a:cs typeface="Courier New" pitchFamily="49" charset="0"/>
              </a:rPr>
              <a:t>interrupted</a:t>
            </a:r>
            <a:r>
              <a:rPr lang="uk-UA" sz="1600" dirty="0">
                <a:latin typeface="Courier New" pitchFamily="49" charset="0"/>
                <a:cs typeface="Courier New" pitchFamily="49" charset="0"/>
              </a:rPr>
              <a:t>", e);</a:t>
            </a:r>
          </a:p>
          <a:p>
            <a:pPr marL="0" indent="0">
              <a:buNone/>
            </a:pPr>
            <a:r>
              <a:rPr lang="uk-UA" sz="1600" dirty="0">
                <a:latin typeface="Courier New" pitchFamily="49" charset="0"/>
                <a:cs typeface="Courier New" pitchFamily="49" charset="0"/>
              </a:rPr>
              <a:t>    }</a:t>
            </a:r>
          </a:p>
          <a:p>
            <a:pPr marL="0" indent="0">
              <a:buNone/>
            </a:pPr>
            <a:r>
              <a:rPr lang="uk-UA" sz="1600" dirty="0">
                <a:latin typeface="Courier New" pitchFamily="49" charset="0"/>
                <a:cs typeface="Courier New" pitchFamily="49" charset="0"/>
              </a:rPr>
              <a:t>});</a:t>
            </a:r>
          </a:p>
          <a:p>
            <a:pPr marL="0" indent="0">
              <a:buNone/>
            </a:pPr>
            <a:r>
              <a:rPr lang="uk-UA" sz="1600" dirty="0">
                <a:latin typeface="Courier New" pitchFamily="49" charset="0"/>
                <a:cs typeface="Courier New" pitchFamily="49" charset="0"/>
              </a:rPr>
              <a:t> </a:t>
            </a:r>
          </a:p>
          <a:p>
            <a:pPr marL="0" indent="0">
              <a:buNone/>
            </a:pPr>
            <a:r>
              <a:rPr lang="uk-UA" sz="1600" dirty="0" err="1">
                <a:latin typeface="Courier New" pitchFamily="49" charset="0"/>
                <a:cs typeface="Courier New" pitchFamily="49" charset="0"/>
              </a:rPr>
              <a:t>future.</a:t>
            </a:r>
            <a:r>
              <a:rPr lang="uk-UA" sz="1600" b="1" dirty="0" err="1">
                <a:solidFill>
                  <a:schemeClr val="tx2">
                    <a:lumMod val="60000"/>
                    <a:lumOff val="40000"/>
                  </a:schemeClr>
                </a:solidFill>
                <a:latin typeface="Courier New" pitchFamily="49" charset="0"/>
                <a:cs typeface="Courier New" pitchFamily="49" charset="0"/>
              </a:rPr>
              <a:t>get</a:t>
            </a:r>
            <a:r>
              <a:rPr lang="uk-UA" sz="1600" dirty="0">
                <a:latin typeface="Courier New" pitchFamily="49" charset="0"/>
                <a:cs typeface="Courier New" pitchFamily="49" charset="0"/>
              </a:rPr>
              <a:t>(1, </a:t>
            </a:r>
            <a:r>
              <a:rPr lang="uk-UA" sz="1600" dirty="0" err="1">
                <a:latin typeface="Courier New" pitchFamily="49" charset="0"/>
                <a:cs typeface="Courier New" pitchFamily="49" charset="0"/>
              </a:rPr>
              <a:t>TimeUnit.SECONDS</a:t>
            </a:r>
            <a:r>
              <a:rPr lang="uk-UA" sz="1600" dirty="0">
                <a:latin typeface="Courier New" pitchFamily="49" charset="0"/>
                <a:cs typeface="Courier New" pitchFamily="49" charset="0"/>
              </a:rPr>
              <a:t>); </a:t>
            </a:r>
          </a:p>
          <a:p>
            <a:pPr marL="0" indent="0">
              <a:buNone/>
            </a:pPr>
            <a:r>
              <a:rPr lang="uk-UA" sz="1600" dirty="0">
                <a:latin typeface="Courier New" pitchFamily="49" charset="0"/>
                <a:cs typeface="Courier New" pitchFamily="49" charset="0"/>
              </a:rPr>
              <a:t>			</a:t>
            </a:r>
            <a:r>
              <a:rPr lang="en-US" sz="1600" dirty="0">
                <a:latin typeface="Courier New" pitchFamily="49" charset="0"/>
                <a:cs typeface="Courier New" pitchFamily="49" charset="0"/>
              </a:rPr>
              <a:t>//</a:t>
            </a:r>
            <a:r>
              <a:rPr lang="uk-UA" sz="1600" dirty="0">
                <a:latin typeface="Courier New" pitchFamily="49" charset="0"/>
                <a:cs typeface="Courier New" pitchFamily="49" charset="0"/>
              </a:rPr>
              <a:t>очікувати результат не більше 1 секунди</a:t>
            </a:r>
          </a:p>
        </p:txBody>
      </p:sp>
    </p:spTree>
    <p:extLst>
      <p:ext uri="{BB962C8B-B14F-4D97-AF65-F5344CB8AC3E}">
        <p14:creationId xmlns:p14="http://schemas.microsoft.com/office/powerpoint/2010/main" val="199772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r>
              <a:rPr lang="uk-UA" dirty="0">
                <a:latin typeface="+mn-lt"/>
                <a:cs typeface="Courier New" panose="02070309020205020404" pitchFamily="49" charset="0"/>
              </a:rPr>
              <a:t>Інтерфейс</a:t>
            </a:r>
            <a:r>
              <a:rPr lang="uk-UA"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Callable</a:t>
            </a:r>
            <a:r>
              <a:rPr lang="uk-UA" dirty="0"/>
              <a:t> </a:t>
            </a:r>
          </a:p>
        </p:txBody>
      </p:sp>
      <p:sp>
        <p:nvSpPr>
          <p:cNvPr id="3" name="Объект 2"/>
          <p:cNvSpPr>
            <a:spLocks noGrp="1"/>
          </p:cNvSpPr>
          <p:nvPr>
            <p:ph idx="1"/>
          </p:nvPr>
        </p:nvSpPr>
        <p:spPr>
          <a:xfrm>
            <a:off x="107504" y="1340768"/>
            <a:ext cx="8873602" cy="4525963"/>
          </a:xfrm>
        </p:spPr>
        <p:txBody>
          <a:bodyPr>
            <a:normAutofit/>
          </a:bodyPr>
          <a:lstStyle/>
          <a:p>
            <a:pPr marL="0" indent="0">
              <a:buNone/>
            </a:pPr>
            <a:r>
              <a:rPr lang="en-US" sz="2200" dirty="0">
                <a:latin typeface="Courier New" panose="02070309020205020404" pitchFamily="49" charset="0"/>
                <a:cs typeface="Courier New" panose="02070309020205020404" pitchFamily="49" charset="0"/>
              </a:rPr>
              <a:t>Callable</a:t>
            </a:r>
            <a:r>
              <a:rPr lang="en-US" sz="2200" dirty="0"/>
              <a:t> </a:t>
            </a:r>
            <a:r>
              <a:rPr lang="uk-UA" sz="2200" dirty="0"/>
              <a:t>задача, на відміну від </a:t>
            </a:r>
            <a:r>
              <a:rPr lang="en-US" sz="2200" dirty="0"/>
              <a:t>Runnable,</a:t>
            </a:r>
            <a:r>
              <a:rPr lang="uk-UA" sz="2200" dirty="0"/>
              <a:t> може повертати результат обчислення</a:t>
            </a:r>
          </a:p>
          <a:p>
            <a:pPr marL="0" indent="0">
              <a:buNone/>
            </a:pPr>
            <a:r>
              <a:rPr lang="uk-UA" sz="1900" b="1" dirty="0" err="1">
                <a:solidFill>
                  <a:schemeClr val="accent1">
                    <a:lumMod val="75000"/>
                  </a:schemeClr>
                </a:solidFill>
                <a:latin typeface="Courier New" pitchFamily="49" charset="0"/>
                <a:cs typeface="Courier New" pitchFamily="49" charset="0"/>
              </a:rPr>
              <a:t>Callable</a:t>
            </a:r>
            <a:r>
              <a:rPr lang="uk-UA" sz="1900" b="1" dirty="0">
                <a:solidFill>
                  <a:schemeClr val="accent1">
                    <a:lumMod val="75000"/>
                  </a:schemeClr>
                </a:solidFill>
                <a:latin typeface="Courier New" pitchFamily="49" charset="0"/>
                <a:cs typeface="Courier New" pitchFamily="49" charset="0"/>
              </a:rPr>
              <a:t> </a:t>
            </a:r>
            <a:r>
              <a:rPr lang="uk-UA" sz="1900" dirty="0" err="1">
                <a:latin typeface="Courier New" pitchFamily="49" charset="0"/>
                <a:cs typeface="Courier New" pitchFamily="49" charset="0"/>
              </a:rPr>
              <a:t>task</a:t>
            </a:r>
            <a:r>
              <a:rPr lang="uk-UA" sz="1900" dirty="0">
                <a:latin typeface="Courier New" pitchFamily="49" charset="0"/>
                <a:cs typeface="Courier New" pitchFamily="49" charset="0"/>
              </a:rPr>
              <a:t> = () -&gt; {</a:t>
            </a:r>
          </a:p>
          <a:p>
            <a:pPr marL="0" indent="0">
              <a:buNone/>
            </a:pPr>
            <a:r>
              <a:rPr lang="uk-UA" sz="1900" dirty="0">
                <a:latin typeface="Courier New" pitchFamily="49" charset="0"/>
                <a:cs typeface="Courier New" pitchFamily="49" charset="0"/>
              </a:rPr>
              <a:t>   </a:t>
            </a:r>
            <a:r>
              <a:rPr lang="uk-UA" sz="1900" dirty="0" err="1">
                <a:latin typeface="Courier New" pitchFamily="49" charset="0"/>
                <a:cs typeface="Courier New" pitchFamily="49" charset="0"/>
              </a:rPr>
              <a:t>try</a:t>
            </a:r>
            <a:r>
              <a:rPr lang="uk-UA" sz="1900" dirty="0">
                <a:latin typeface="Courier New" pitchFamily="49" charset="0"/>
                <a:cs typeface="Courier New" pitchFamily="49" charset="0"/>
              </a:rPr>
              <a:t> {</a:t>
            </a:r>
          </a:p>
          <a:p>
            <a:pPr marL="400050" lvl="1" indent="0">
              <a:buNone/>
            </a:pPr>
            <a:r>
              <a:rPr lang="uk-UA" sz="1900" dirty="0">
                <a:latin typeface="Courier New" pitchFamily="49" charset="0"/>
                <a:cs typeface="Courier New" pitchFamily="49" charset="0"/>
              </a:rPr>
              <a:t>        </a:t>
            </a:r>
            <a:r>
              <a:rPr lang="uk-UA" sz="1900" dirty="0" err="1">
                <a:latin typeface="Courier New" pitchFamily="49" charset="0"/>
                <a:cs typeface="Courier New" pitchFamily="49" charset="0"/>
              </a:rPr>
              <a:t>TimeUnit.SECONDS.sleep</a:t>
            </a:r>
            <a:r>
              <a:rPr lang="uk-UA" sz="1900" dirty="0">
                <a:latin typeface="Courier New" pitchFamily="49" charset="0"/>
                <a:cs typeface="Courier New" pitchFamily="49" charset="0"/>
              </a:rPr>
              <a:t>(1);</a:t>
            </a:r>
          </a:p>
          <a:p>
            <a:pPr marL="400050" lvl="1" indent="0">
              <a:buNone/>
            </a:pPr>
            <a:r>
              <a:rPr lang="uk-UA" sz="1900" dirty="0">
                <a:latin typeface="Courier New" pitchFamily="49" charset="0"/>
                <a:cs typeface="Courier New" pitchFamily="49" charset="0"/>
              </a:rPr>
              <a:t>       </a:t>
            </a:r>
            <a:r>
              <a:rPr lang="uk-UA" sz="1900" b="1" dirty="0">
                <a:solidFill>
                  <a:schemeClr val="accent1">
                    <a:lumMod val="75000"/>
                  </a:schemeClr>
                </a:solidFill>
                <a:latin typeface="Courier New" pitchFamily="49" charset="0"/>
                <a:cs typeface="Courier New" pitchFamily="49" charset="0"/>
              </a:rPr>
              <a:t> </a:t>
            </a:r>
            <a:r>
              <a:rPr lang="uk-UA" sz="1900" b="1" dirty="0" err="1">
                <a:solidFill>
                  <a:schemeClr val="accent1">
                    <a:lumMod val="75000"/>
                  </a:schemeClr>
                </a:solidFill>
                <a:latin typeface="Courier New" pitchFamily="49" charset="0"/>
                <a:cs typeface="Courier New" pitchFamily="49" charset="0"/>
              </a:rPr>
              <a:t>return</a:t>
            </a:r>
            <a:r>
              <a:rPr lang="uk-UA" sz="1900" b="1" dirty="0">
                <a:solidFill>
                  <a:schemeClr val="accent1">
                    <a:lumMod val="75000"/>
                  </a:schemeClr>
                </a:solidFill>
                <a:latin typeface="Courier New" pitchFamily="49" charset="0"/>
                <a:cs typeface="Courier New" pitchFamily="49" charset="0"/>
              </a:rPr>
              <a:t> </a:t>
            </a:r>
            <a:r>
              <a:rPr lang="uk-UA" sz="1900" dirty="0">
                <a:latin typeface="Courier New" pitchFamily="49" charset="0"/>
                <a:cs typeface="Courier New" pitchFamily="49" charset="0"/>
              </a:rPr>
              <a:t>123;</a:t>
            </a:r>
          </a:p>
          <a:p>
            <a:pPr marL="400050" lvl="1" indent="0">
              <a:buNone/>
            </a:pPr>
            <a:r>
              <a:rPr lang="uk-UA" sz="1900" dirty="0">
                <a:latin typeface="Courier New" pitchFamily="49" charset="0"/>
                <a:cs typeface="Courier New" pitchFamily="49" charset="0"/>
              </a:rPr>
              <a:t>}</a:t>
            </a:r>
            <a:r>
              <a:rPr lang="uk-UA" sz="1900" dirty="0" err="1">
                <a:latin typeface="Courier New" pitchFamily="49" charset="0"/>
                <a:cs typeface="Courier New" pitchFamily="49" charset="0"/>
              </a:rPr>
              <a:t>catch</a:t>
            </a:r>
            <a:r>
              <a:rPr lang="uk-UA" sz="1900" dirty="0">
                <a:latin typeface="Courier New" pitchFamily="49" charset="0"/>
                <a:cs typeface="Courier New" pitchFamily="49" charset="0"/>
              </a:rPr>
              <a:t> (InterruptedException e) {</a:t>
            </a:r>
          </a:p>
          <a:p>
            <a:pPr marL="400050" lvl="1" indent="0">
              <a:buNone/>
            </a:pPr>
            <a:r>
              <a:rPr lang="uk-UA" sz="1900" dirty="0">
                <a:latin typeface="Courier New" pitchFamily="49" charset="0"/>
                <a:cs typeface="Courier New" pitchFamily="49" charset="0"/>
              </a:rPr>
              <a:t>  </a:t>
            </a:r>
            <a:r>
              <a:rPr lang="uk-UA" sz="1900" dirty="0" err="1">
                <a:latin typeface="Courier New" pitchFamily="49" charset="0"/>
                <a:cs typeface="Courier New" pitchFamily="49" charset="0"/>
              </a:rPr>
              <a:t>throw</a:t>
            </a:r>
            <a:r>
              <a:rPr lang="uk-UA" sz="1900" dirty="0">
                <a:latin typeface="Courier New" pitchFamily="49" charset="0"/>
                <a:cs typeface="Courier New" pitchFamily="49" charset="0"/>
              </a:rPr>
              <a:t> </a:t>
            </a:r>
            <a:r>
              <a:rPr lang="uk-UA" sz="1900" dirty="0" err="1">
                <a:latin typeface="Courier New" pitchFamily="49" charset="0"/>
                <a:cs typeface="Courier New" pitchFamily="49" charset="0"/>
              </a:rPr>
              <a:t>new</a:t>
            </a:r>
            <a:r>
              <a:rPr lang="uk-UA" sz="1900" dirty="0">
                <a:latin typeface="Courier New" pitchFamily="49" charset="0"/>
                <a:cs typeface="Courier New" pitchFamily="49" charset="0"/>
              </a:rPr>
              <a:t> </a:t>
            </a:r>
            <a:r>
              <a:rPr lang="uk-UA" sz="1900" dirty="0" err="1">
                <a:latin typeface="Courier New" pitchFamily="49" charset="0"/>
                <a:cs typeface="Courier New" pitchFamily="49" charset="0"/>
              </a:rPr>
              <a:t>IllegalStateException</a:t>
            </a:r>
            <a:r>
              <a:rPr lang="uk-UA" sz="1900" dirty="0">
                <a:latin typeface="Courier New" pitchFamily="49" charset="0"/>
                <a:cs typeface="Courier New" pitchFamily="49" charset="0"/>
              </a:rPr>
              <a:t>("</a:t>
            </a:r>
            <a:r>
              <a:rPr lang="uk-UA" sz="1900" dirty="0" err="1">
                <a:latin typeface="Courier New" pitchFamily="49" charset="0"/>
                <a:cs typeface="Courier New" pitchFamily="49" charset="0"/>
              </a:rPr>
              <a:t>task</a:t>
            </a:r>
            <a:r>
              <a:rPr lang="uk-UA" sz="1900" dirty="0">
                <a:latin typeface="Courier New" pitchFamily="49" charset="0"/>
                <a:cs typeface="Courier New" pitchFamily="49" charset="0"/>
              </a:rPr>
              <a:t> </a:t>
            </a:r>
            <a:r>
              <a:rPr lang="uk-UA" sz="1900" dirty="0" err="1">
                <a:latin typeface="Courier New" pitchFamily="49" charset="0"/>
                <a:cs typeface="Courier New" pitchFamily="49" charset="0"/>
              </a:rPr>
              <a:t>interrupted</a:t>
            </a:r>
            <a:r>
              <a:rPr lang="uk-UA" sz="1900" dirty="0">
                <a:latin typeface="Courier New" pitchFamily="49" charset="0"/>
                <a:cs typeface="Courier New" pitchFamily="49" charset="0"/>
              </a:rPr>
              <a:t>", </a:t>
            </a:r>
            <a:r>
              <a:rPr lang="uk-UA" sz="1900" dirty="0" err="1">
                <a:latin typeface="Courier New" pitchFamily="49" charset="0"/>
                <a:cs typeface="Courier New" pitchFamily="49" charset="0"/>
              </a:rPr>
              <a:t>e</a:t>
            </a:r>
            <a:r>
              <a:rPr lang="uk-UA" sz="1900" dirty="0">
                <a:latin typeface="Courier New" pitchFamily="49" charset="0"/>
                <a:cs typeface="Courier New" pitchFamily="49" charset="0"/>
              </a:rPr>
              <a:t>);</a:t>
            </a:r>
          </a:p>
          <a:p>
            <a:pPr marL="0" indent="0">
              <a:buNone/>
            </a:pPr>
            <a:r>
              <a:rPr lang="uk-UA" sz="1900" dirty="0">
                <a:latin typeface="Courier New" pitchFamily="49" charset="0"/>
                <a:cs typeface="Courier New" pitchFamily="49" charset="0"/>
              </a:rPr>
              <a:t>};</a:t>
            </a:r>
          </a:p>
          <a:p>
            <a:pPr marL="0" indent="0">
              <a:buNone/>
            </a:pPr>
            <a:r>
              <a:rPr lang="uk-UA" sz="2200" dirty="0"/>
              <a:t>Метод </a:t>
            </a:r>
            <a:r>
              <a:rPr lang="en-US" sz="2200" dirty="0"/>
              <a:t>submit()</a:t>
            </a:r>
            <a:r>
              <a:rPr lang="uk-UA" sz="2200" dirty="0"/>
              <a:t> інтерфейсу </a:t>
            </a:r>
            <a:r>
              <a:rPr lang="en-US" sz="2200" dirty="0" err="1"/>
              <a:t>ExecutorService</a:t>
            </a:r>
            <a:r>
              <a:rPr lang="en-US" sz="2200" dirty="0"/>
              <a:t> </a:t>
            </a:r>
            <a:r>
              <a:rPr lang="uk-UA" sz="2200" dirty="0"/>
              <a:t>повертає об</a:t>
            </a:r>
            <a:r>
              <a:rPr lang="en-US" sz="2200" dirty="0"/>
              <a:t>’</a:t>
            </a:r>
            <a:r>
              <a:rPr lang="uk-UA" sz="2200" dirty="0" err="1"/>
              <a:t>єкт</a:t>
            </a:r>
            <a:r>
              <a:rPr lang="en-US" sz="2200" dirty="0"/>
              <a:t> Future </a:t>
            </a:r>
            <a:r>
              <a:rPr lang="uk-UA" sz="2200" dirty="0"/>
              <a:t>і може бути використаний для отримання результату виконання </a:t>
            </a:r>
            <a:r>
              <a:rPr lang="en-US" sz="2200" dirty="0"/>
              <a:t>Callable </a:t>
            </a:r>
            <a:r>
              <a:rPr lang="uk-UA" sz="2200" dirty="0"/>
              <a:t>задачі</a:t>
            </a:r>
            <a:endParaRPr lang="en-US" sz="2200" dirty="0"/>
          </a:p>
          <a:p>
            <a:pPr marL="0" indent="0">
              <a:buNone/>
            </a:pPr>
            <a:endParaRPr lang="uk-UA" dirty="0"/>
          </a:p>
        </p:txBody>
      </p:sp>
    </p:spTree>
    <p:extLst>
      <p:ext uri="{BB962C8B-B14F-4D97-AF65-F5344CB8AC3E}">
        <p14:creationId xmlns:p14="http://schemas.microsoft.com/office/powerpoint/2010/main" val="3986736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74638"/>
            <a:ext cx="8784976" cy="778098"/>
          </a:xfrm>
        </p:spPr>
        <p:txBody>
          <a:bodyPr>
            <a:noAutofit/>
          </a:bodyPr>
          <a:lstStyle/>
          <a:p>
            <a:r>
              <a:rPr lang="uk-UA" sz="3200" dirty="0"/>
              <a:t>Інтерфейс </a:t>
            </a:r>
            <a:r>
              <a:rPr lang="en-US" sz="3200" dirty="0" err="1">
                <a:latin typeface="Courier New" panose="02070309020205020404" pitchFamily="49" charset="0"/>
                <a:cs typeface="Courier New" panose="02070309020205020404" pitchFamily="49" charset="0"/>
              </a:rPr>
              <a:t>SheduledExecutorService</a:t>
            </a:r>
            <a:r>
              <a:rPr lang="en-US" sz="3200" dirty="0">
                <a:latin typeface="Courier New" panose="02070309020205020404" pitchFamily="49" charset="0"/>
                <a:cs typeface="Courier New" panose="02070309020205020404" pitchFamily="49" charset="0"/>
              </a:rPr>
              <a:t> extends </a:t>
            </a:r>
            <a:r>
              <a:rPr lang="en-US" sz="3200" dirty="0" err="1">
                <a:latin typeface="Courier New" panose="02070309020205020404" pitchFamily="49" charset="0"/>
                <a:cs typeface="Courier New" panose="02070309020205020404" pitchFamily="49" charset="0"/>
              </a:rPr>
              <a:t>ExecutorService</a:t>
            </a:r>
            <a:endParaRPr lang="uk-UA" sz="3200" dirty="0">
              <a:latin typeface="Courier New" panose="02070309020205020404" pitchFamily="49" charset="0"/>
              <a:cs typeface="Courier New" panose="02070309020205020404" pitchFamily="49" charset="0"/>
            </a:endParaRPr>
          </a:p>
        </p:txBody>
      </p:sp>
      <p:sp>
        <p:nvSpPr>
          <p:cNvPr id="4" name="Прямоугольник 3"/>
          <p:cNvSpPr/>
          <p:nvPr/>
        </p:nvSpPr>
        <p:spPr>
          <a:xfrm>
            <a:off x="395536" y="1268760"/>
            <a:ext cx="8208912" cy="923330"/>
          </a:xfrm>
          <a:prstGeom prst="rect">
            <a:avLst/>
          </a:prstGeom>
        </p:spPr>
        <p:txBody>
          <a:bodyPr wrap="square">
            <a:spAutoFit/>
          </a:bodyPr>
          <a:lstStyle/>
          <a:p>
            <a:r>
              <a:rPr lang="uk-UA" dirty="0"/>
              <a:t>Містить методи </a:t>
            </a:r>
            <a:r>
              <a:rPr lang="en-US" dirty="0">
                <a:latin typeface="Courier New" pitchFamily="49" charset="0"/>
                <a:cs typeface="Courier New" pitchFamily="49" charset="0"/>
              </a:rPr>
              <a:t>schedule(…..), </a:t>
            </a:r>
            <a:r>
              <a:rPr lang="en-US" dirty="0" err="1">
                <a:latin typeface="Courier New" pitchFamily="49" charset="0"/>
                <a:cs typeface="Courier New" pitchFamily="49" charset="0"/>
              </a:rPr>
              <a:t>scheduleAtFixedRate</a:t>
            </a:r>
            <a:r>
              <a:rPr lang="en-US" dirty="0">
                <a:latin typeface="Courier New" pitchFamily="49" charset="0"/>
                <a:cs typeface="Courier New" pitchFamily="49" charset="0"/>
              </a:rPr>
              <a:t>(…), </a:t>
            </a:r>
            <a:r>
              <a:rPr lang="en-US" dirty="0" err="1">
                <a:latin typeface="Courier New" pitchFamily="49" charset="0"/>
                <a:cs typeface="Courier New" pitchFamily="49" charset="0"/>
              </a:rPr>
              <a:t>scheduleWithFixedDelay</a:t>
            </a:r>
            <a:r>
              <a:rPr lang="en-US" dirty="0">
                <a:latin typeface="Courier New" pitchFamily="49" charset="0"/>
                <a:cs typeface="Courier New" pitchFamily="49" charset="0"/>
              </a:rPr>
              <a:t>(…) </a:t>
            </a:r>
            <a:r>
              <a:rPr lang="uk-UA" dirty="0"/>
              <a:t>для запуску задач із заданою затримкою. </a:t>
            </a:r>
          </a:p>
          <a:p>
            <a:r>
              <a:rPr lang="uk-UA" dirty="0"/>
              <a:t>Всі методи повертають змінні спеціального типу </a:t>
            </a:r>
            <a:r>
              <a:rPr lang="en-US" dirty="0" err="1">
                <a:latin typeface="Courier New" pitchFamily="49" charset="0"/>
                <a:cs typeface="Courier New" pitchFamily="49" charset="0"/>
              </a:rPr>
              <a:t>ScheduledFuture</a:t>
            </a:r>
            <a:r>
              <a:rPr lang="en-US" dirty="0">
                <a:latin typeface="Courier New" pitchFamily="49" charset="0"/>
                <a:cs typeface="Courier New" pitchFamily="49" charset="0"/>
              </a:rPr>
              <a:t>&lt;T&gt;</a:t>
            </a:r>
            <a:r>
              <a:rPr lang="en-US" dirty="0"/>
              <a:t> </a:t>
            </a:r>
          </a:p>
        </p:txBody>
      </p:sp>
      <p:sp>
        <p:nvSpPr>
          <p:cNvPr id="7" name="Прямоугольник 6"/>
          <p:cNvSpPr/>
          <p:nvPr/>
        </p:nvSpPr>
        <p:spPr>
          <a:xfrm>
            <a:off x="251520" y="2154653"/>
            <a:ext cx="8208912" cy="4185761"/>
          </a:xfrm>
          <a:prstGeom prst="rect">
            <a:avLst/>
          </a:prstGeom>
        </p:spPr>
        <p:txBody>
          <a:bodyPr wrap="square">
            <a:spAutoFit/>
          </a:bodyPr>
          <a:lstStyle/>
          <a:p>
            <a:r>
              <a:rPr lang="en-US" sz="1400" dirty="0">
                <a:latin typeface="Courier New" pitchFamily="49" charset="0"/>
                <a:cs typeface="Courier New" pitchFamily="49" charset="0"/>
              </a:rPr>
              <a:t>public class </a:t>
            </a:r>
            <a:r>
              <a:rPr lang="en-US" sz="1400" dirty="0" err="1">
                <a:latin typeface="Courier New" pitchFamily="49" charset="0"/>
                <a:cs typeface="Courier New" pitchFamily="49" charset="0"/>
              </a:rPr>
              <a:t>ScheduleTest</a:t>
            </a:r>
            <a:r>
              <a:rPr lang="en-US" sz="1400" dirty="0">
                <a:latin typeface="Courier New" pitchFamily="49" charset="0"/>
                <a:cs typeface="Courier New" pitchFamily="49" charset="0"/>
              </a:rPr>
              <a:t> {</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    public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        </a:t>
            </a:r>
            <a:r>
              <a:rPr lang="en-US" sz="1400" b="1" dirty="0" err="1">
                <a:solidFill>
                  <a:schemeClr val="tx2">
                    <a:lumMod val="60000"/>
                    <a:lumOff val="40000"/>
                  </a:schemeClr>
                </a:solidFill>
                <a:latin typeface="Courier New" pitchFamily="49" charset="0"/>
                <a:cs typeface="Courier New" pitchFamily="49" charset="0"/>
              </a:rPr>
              <a:t>ScheduledExecutorService</a:t>
            </a:r>
            <a:r>
              <a:rPr lang="en-US" sz="1400" dirty="0">
                <a:latin typeface="Courier New" pitchFamily="49" charset="0"/>
                <a:cs typeface="Courier New" pitchFamily="49" charset="0"/>
              </a:rPr>
              <a:t> scheduler</a:t>
            </a:r>
          </a:p>
          <a:p>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Executors.</a:t>
            </a:r>
            <a:r>
              <a:rPr lang="en-US" sz="1400" b="1" dirty="0" err="1">
                <a:solidFill>
                  <a:schemeClr val="tx2">
                    <a:lumMod val="60000"/>
                    <a:lumOff val="40000"/>
                  </a:schemeClr>
                </a:solidFill>
                <a:latin typeface="Courier New" pitchFamily="49" charset="0"/>
                <a:cs typeface="Courier New" pitchFamily="49" charset="0"/>
              </a:rPr>
              <a:t>newScheduledThreadPool</a:t>
            </a:r>
            <a:r>
              <a:rPr lang="en-US" sz="1400" dirty="0">
                <a:latin typeface="Courier New" pitchFamily="49" charset="0"/>
                <a:cs typeface="Courier New" pitchFamily="49" charset="0"/>
              </a:rPr>
              <a:t>(1);</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        final Runnable task1 = () -&gt; {</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("task1");</a:t>
            </a:r>
          </a:p>
          <a:p>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        final Runnable task2 = () -&gt; {</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("task2");</a:t>
            </a:r>
          </a:p>
          <a:p>
            <a:r>
              <a:rPr lang="en-US" sz="1400" dirty="0">
                <a:latin typeface="Courier New" pitchFamily="49" charset="0"/>
                <a:cs typeface="Courier New" pitchFamily="49" charset="0"/>
              </a:rPr>
              <a:t>        };</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scheduler.</a:t>
            </a:r>
            <a:r>
              <a:rPr lang="en-US" sz="1400" b="1" dirty="0" err="1">
                <a:solidFill>
                  <a:schemeClr val="tx2">
                    <a:lumMod val="60000"/>
                    <a:lumOff val="40000"/>
                  </a:schemeClr>
                </a:solidFill>
                <a:latin typeface="Courier New" pitchFamily="49" charset="0"/>
                <a:cs typeface="Courier New" pitchFamily="49" charset="0"/>
              </a:rPr>
              <a:t>schedule</a:t>
            </a:r>
            <a:r>
              <a:rPr lang="en-US" sz="1400" dirty="0">
                <a:latin typeface="Courier New" pitchFamily="49" charset="0"/>
                <a:cs typeface="Courier New" pitchFamily="49" charset="0"/>
              </a:rPr>
              <a:t>(task1, 2, </a:t>
            </a:r>
            <a:r>
              <a:rPr lang="en-US" sz="1400" dirty="0" err="1">
                <a:latin typeface="Courier New" pitchFamily="49" charset="0"/>
                <a:cs typeface="Courier New" pitchFamily="49" charset="0"/>
              </a:rPr>
              <a:t>TimeUnit.SECONDS</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scheduler.</a:t>
            </a:r>
            <a:r>
              <a:rPr lang="en-US" sz="1400" b="1" dirty="0" err="1">
                <a:solidFill>
                  <a:schemeClr val="tx2">
                    <a:lumMod val="60000"/>
                    <a:lumOff val="40000"/>
                  </a:schemeClr>
                </a:solidFill>
                <a:latin typeface="Courier New" pitchFamily="49" charset="0"/>
                <a:cs typeface="Courier New" pitchFamily="49" charset="0"/>
              </a:rPr>
              <a:t>schedule</a:t>
            </a:r>
            <a:r>
              <a:rPr lang="en-US" sz="1400" dirty="0">
                <a:latin typeface="Courier New" pitchFamily="49" charset="0"/>
                <a:cs typeface="Courier New" pitchFamily="49" charset="0"/>
              </a:rPr>
              <a:t>(task2, 4, </a:t>
            </a:r>
            <a:r>
              <a:rPr lang="en-US" sz="1400" dirty="0" err="1">
                <a:latin typeface="Courier New" pitchFamily="49" charset="0"/>
                <a:cs typeface="Courier New" pitchFamily="49" charset="0"/>
              </a:rPr>
              <a:t>TimeUnit.SECONDS</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scheduler.</a:t>
            </a:r>
            <a:r>
              <a:rPr lang="en-US" sz="1400" b="1" dirty="0" err="1">
                <a:solidFill>
                  <a:schemeClr val="tx2">
                    <a:lumMod val="60000"/>
                    <a:lumOff val="40000"/>
                  </a:schemeClr>
                </a:solidFill>
                <a:latin typeface="Courier New" pitchFamily="49" charset="0"/>
                <a:cs typeface="Courier New" pitchFamily="49" charset="0"/>
              </a:rPr>
              <a:t>shutdown</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a:t>
            </a:r>
            <a:endParaRPr lang="uk-UA" sz="1400" dirty="0">
              <a:latin typeface="Courier New" pitchFamily="49" charset="0"/>
              <a:cs typeface="Courier New" pitchFamily="49" charset="0"/>
            </a:endParaRPr>
          </a:p>
        </p:txBody>
      </p:sp>
    </p:spTree>
    <p:extLst>
      <p:ext uri="{BB962C8B-B14F-4D97-AF65-F5344CB8AC3E}">
        <p14:creationId xmlns:p14="http://schemas.microsoft.com/office/powerpoint/2010/main" val="280127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5E7F-029B-1B49-9609-D2D90BB1A6D3}"/>
              </a:ext>
            </a:extLst>
          </p:cNvPr>
          <p:cNvSpPr>
            <a:spLocks noGrp="1"/>
          </p:cNvSpPr>
          <p:nvPr>
            <p:ph type="title"/>
          </p:nvPr>
        </p:nvSpPr>
        <p:spPr>
          <a:xfrm>
            <a:off x="457200" y="171382"/>
            <a:ext cx="8229600" cy="389459"/>
          </a:xfrm>
        </p:spPr>
        <p:txBody>
          <a:bodyPr>
            <a:normAutofit fontScale="90000"/>
          </a:bodyPr>
          <a:lstStyle/>
          <a:p>
            <a:r>
              <a:rPr lang="uk-UA" dirty="0"/>
              <a:t>Приклад: виведення символів</a:t>
            </a:r>
            <a:endParaRPr lang="en-US" dirty="0"/>
          </a:p>
        </p:txBody>
      </p:sp>
      <p:sp>
        <p:nvSpPr>
          <p:cNvPr id="4" name="Content Placeholder 2">
            <a:extLst>
              <a:ext uri="{FF2B5EF4-FFF2-40B4-BE49-F238E27FC236}">
                <a16:creationId xmlns:a16="http://schemas.microsoft.com/office/drawing/2014/main" id="{9D6AECD9-2A92-0043-8380-1044181E7B30}"/>
              </a:ext>
            </a:extLst>
          </p:cNvPr>
          <p:cNvSpPr txBox="1">
            <a:spLocks/>
          </p:cNvSpPr>
          <p:nvPr/>
        </p:nvSpPr>
        <p:spPr>
          <a:xfrm>
            <a:off x="251520" y="2897540"/>
            <a:ext cx="9007279" cy="3528392"/>
          </a:xfrm>
          <a:prstGeom prst="rect">
            <a:avLst/>
          </a:prstGeom>
          <a:ln w="12700">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300" dirty="0">
                <a:latin typeface="Courier New" panose="02070309020205020404" pitchFamily="49" charset="0"/>
                <a:cs typeface="Courier New" panose="02070309020205020404" pitchFamily="49" charset="0"/>
              </a:rPr>
              <a:t> public static void </a:t>
            </a:r>
            <a:r>
              <a:rPr lang="en-US" sz="1300" dirty="0" err="1">
                <a:latin typeface="Courier New" panose="02070309020205020404" pitchFamily="49" charset="0"/>
                <a:cs typeface="Courier New" panose="02070309020205020404" pitchFamily="49" charset="0"/>
              </a:rPr>
              <a:t>testExecutor</a:t>
            </a:r>
            <a:r>
              <a:rPr lang="en-US" sz="1300" dirty="0">
                <a:latin typeface="Courier New" panose="02070309020205020404" pitchFamily="49" charset="0"/>
                <a:cs typeface="Courier New" panose="02070309020205020404" pitchFamily="49" charset="0"/>
              </a:rPr>
              <a:t>(){</a:t>
            </a:r>
          </a:p>
          <a:p>
            <a:pPr marL="0" indent="0">
              <a:spcBef>
                <a:spcPts val="0"/>
              </a:spcBef>
              <a:buNone/>
            </a:pPr>
            <a:r>
              <a:rPr lang="en-US" sz="1300" dirty="0">
                <a:latin typeface="Courier New" panose="02070309020205020404" pitchFamily="49" charset="0"/>
                <a:cs typeface="Courier New" panose="02070309020205020404" pitchFamily="49" charset="0"/>
              </a:rPr>
              <a:t>        Runnable task = new Symbol('|');</a:t>
            </a:r>
          </a:p>
          <a:p>
            <a:pPr marL="0" indent="0">
              <a:spcBef>
                <a:spcPts val="0"/>
              </a:spcBef>
              <a:buNone/>
            </a:pPr>
            <a:r>
              <a:rPr lang="en-US" sz="1300" dirty="0">
                <a:latin typeface="Courier New" panose="02070309020205020404" pitchFamily="49" charset="0"/>
                <a:cs typeface="Courier New" panose="02070309020205020404" pitchFamily="49" charset="0"/>
              </a:rPr>
              <a:t>        Runnable </a:t>
            </a:r>
            <a:r>
              <a:rPr lang="en-US" sz="1300" dirty="0" err="1">
                <a:latin typeface="Courier New" panose="02070309020205020404" pitchFamily="49" charset="0"/>
                <a:cs typeface="Courier New" panose="02070309020205020404" pitchFamily="49" charset="0"/>
              </a:rPr>
              <a:t>taskOther</a:t>
            </a:r>
            <a:r>
              <a:rPr lang="en-US" sz="1300" dirty="0">
                <a:latin typeface="Courier New" panose="02070309020205020404" pitchFamily="49" charset="0"/>
                <a:cs typeface="Courier New" panose="02070309020205020404" pitchFamily="49" charset="0"/>
              </a:rPr>
              <a:t> = new Symbol('-');</a:t>
            </a:r>
          </a:p>
          <a:p>
            <a:pPr marL="0" indent="0">
              <a:spcBef>
                <a:spcPts val="0"/>
              </a:spcBef>
              <a:buNone/>
            </a:pPr>
            <a:r>
              <a:rPr lang="en-US" sz="1300" dirty="0">
                <a:latin typeface="Courier New" panose="02070309020205020404" pitchFamily="49" charset="0"/>
                <a:cs typeface="Courier New" panose="02070309020205020404" pitchFamily="49" charset="0"/>
              </a:rPr>
              <a:t>        Future&lt;String&gt; res;</a:t>
            </a:r>
          </a:p>
          <a:p>
            <a:pPr marL="0" indent="0">
              <a:spcBef>
                <a:spcPts val="0"/>
              </a:spcBef>
              <a:buNone/>
            </a:pPr>
            <a:r>
              <a:rPr lang="en-US" sz="1300" dirty="0">
                <a:latin typeface="Courier New" panose="02070309020205020404" pitchFamily="49" charset="0"/>
                <a:cs typeface="Courier New" panose="02070309020205020404" pitchFamily="49" charset="0"/>
              </a:rPr>
              <a:t>        Future&lt;?&gt; result;</a:t>
            </a:r>
          </a:p>
          <a:p>
            <a:pPr marL="0" indent="0">
              <a:spcBef>
                <a:spcPts val="0"/>
              </a:spcBef>
              <a:buNone/>
            </a:pPr>
            <a:endParaRPr lang="en-US" sz="1300" dirty="0">
              <a:latin typeface="Courier New" panose="02070309020205020404" pitchFamily="49" charset="0"/>
              <a:cs typeface="Courier New" panose="02070309020205020404" pitchFamily="49" charset="0"/>
            </a:endParaRPr>
          </a:p>
          <a:p>
            <a:pPr marL="0"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ExecutorService</a:t>
            </a:r>
            <a:r>
              <a:rPr lang="en-US" sz="1300" dirty="0">
                <a:latin typeface="Courier New" panose="02070309020205020404" pitchFamily="49" charset="0"/>
                <a:cs typeface="Courier New" panose="02070309020205020404" pitchFamily="49" charset="0"/>
              </a:rPr>
              <a:t> executor = </a:t>
            </a:r>
            <a:r>
              <a:rPr lang="en-US" sz="1300" dirty="0" err="1">
                <a:latin typeface="Courier New" panose="02070309020205020404" pitchFamily="49" charset="0"/>
                <a:cs typeface="Courier New" panose="02070309020205020404" pitchFamily="49" charset="0"/>
              </a:rPr>
              <a:t>Executors.newFixedThreadPool</a:t>
            </a:r>
            <a:r>
              <a:rPr lang="en-US" sz="1300" dirty="0">
                <a:latin typeface="Courier New" panose="02070309020205020404" pitchFamily="49" charset="0"/>
                <a:cs typeface="Courier New" panose="02070309020205020404" pitchFamily="49" charset="0"/>
              </a:rPr>
              <a:t>(2);</a:t>
            </a:r>
          </a:p>
          <a:p>
            <a:pPr marL="0" indent="0">
              <a:spcBef>
                <a:spcPts val="0"/>
              </a:spcBef>
              <a:buNone/>
            </a:pPr>
            <a:r>
              <a:rPr lang="en-US" sz="1300" dirty="0">
                <a:latin typeface="Courier New" panose="02070309020205020404" pitchFamily="49" charset="0"/>
                <a:cs typeface="Courier New" panose="02070309020205020404" pitchFamily="49" charset="0"/>
              </a:rPr>
              <a:t>                </a:t>
            </a:r>
          </a:p>
          <a:p>
            <a:pPr marL="0" indent="0">
              <a:spcBef>
                <a:spcPts val="0"/>
              </a:spcBef>
              <a:buNone/>
            </a:pPr>
            <a:r>
              <a:rPr lang="en-US" sz="1300" dirty="0">
                <a:latin typeface="Courier New" panose="02070309020205020404" pitchFamily="49" charset="0"/>
                <a:cs typeface="Courier New" panose="02070309020205020404" pitchFamily="49" charset="0"/>
              </a:rPr>
              <a:t>        res = </a:t>
            </a:r>
            <a:r>
              <a:rPr lang="en-US" sz="1300" dirty="0" err="1">
                <a:latin typeface="Courier New" panose="02070309020205020404" pitchFamily="49" charset="0"/>
                <a:cs typeface="Courier New" panose="02070309020205020404" pitchFamily="49" charset="0"/>
              </a:rPr>
              <a:t>executor.submit</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task,"done</a:t>
            </a:r>
            <a:r>
              <a:rPr lang="en-US" sz="1300" dirty="0">
                <a:latin typeface="Courier New" panose="02070309020205020404" pitchFamily="49" charset="0"/>
                <a:cs typeface="Courier New" panose="02070309020205020404" pitchFamily="49" charset="0"/>
              </a:rPr>
              <a:t>"); // </a:t>
            </a:r>
            <a:r>
              <a:rPr lang="en-US" sz="1100" dirty="0">
                <a:latin typeface="Courier New" panose="02070309020205020404" pitchFamily="49" charset="0"/>
                <a:cs typeface="Courier New" panose="02070309020205020404" pitchFamily="49" charset="0"/>
              </a:rPr>
              <a:t>submits with 2 arguments</a:t>
            </a:r>
          </a:p>
          <a:p>
            <a:pPr marL="0" indent="0">
              <a:spcBef>
                <a:spcPts val="0"/>
              </a:spcBef>
              <a:buNone/>
            </a:pPr>
            <a:r>
              <a:rPr lang="en-US" sz="1300" dirty="0">
                <a:latin typeface="Courier New" panose="02070309020205020404" pitchFamily="49" charset="0"/>
                <a:cs typeface="Courier New" panose="02070309020205020404" pitchFamily="49" charset="0"/>
              </a:rPr>
              <a:t>        result = </a:t>
            </a:r>
            <a:r>
              <a:rPr lang="en-US" sz="1300" dirty="0" err="1">
                <a:latin typeface="Courier New" panose="02070309020205020404" pitchFamily="49" charset="0"/>
                <a:cs typeface="Courier New" panose="02070309020205020404" pitchFamily="49" charset="0"/>
              </a:rPr>
              <a:t>executor.submit</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taskOther</a:t>
            </a:r>
            <a:r>
              <a:rPr lang="en-US" sz="1300" dirty="0">
                <a:latin typeface="Courier New" panose="02070309020205020404" pitchFamily="49" charset="0"/>
                <a:cs typeface="Courier New" panose="02070309020205020404" pitchFamily="49" charset="0"/>
              </a:rPr>
              <a:t>);  // </a:t>
            </a:r>
            <a:r>
              <a:rPr lang="en-US" sz="1100" dirty="0">
                <a:latin typeface="Courier New" panose="02070309020205020404" pitchFamily="49" charset="0"/>
                <a:cs typeface="Courier New" panose="02070309020205020404" pitchFamily="49" charset="0"/>
              </a:rPr>
              <a:t>submits with 1 argument</a:t>
            </a:r>
            <a:r>
              <a:rPr lang="en-US" sz="1300" dirty="0">
                <a:latin typeface="Courier New" panose="02070309020205020404" pitchFamily="49" charset="0"/>
                <a:cs typeface="Courier New" panose="02070309020205020404" pitchFamily="49" charset="0"/>
              </a:rPr>
              <a:t> </a:t>
            </a:r>
          </a:p>
          <a:p>
            <a:pPr marL="0"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executor.shutdown</a:t>
            </a:r>
            <a:r>
              <a:rPr lang="en-US" sz="1300" dirty="0">
                <a:latin typeface="Courier New" panose="02070309020205020404" pitchFamily="49" charset="0"/>
                <a:cs typeface="Courier New" panose="02070309020205020404" pitchFamily="49" charset="0"/>
              </a:rPr>
              <a:t>();</a:t>
            </a:r>
          </a:p>
          <a:p>
            <a:pPr marL="0" indent="0">
              <a:spcBef>
                <a:spcPts val="0"/>
              </a:spcBef>
              <a:buNone/>
            </a:pPr>
            <a:r>
              <a:rPr lang="en-US" sz="1300" dirty="0">
                <a:latin typeface="Courier New" panose="02070309020205020404" pitchFamily="49" charset="0"/>
                <a:cs typeface="Courier New" panose="02070309020205020404" pitchFamily="49" charset="0"/>
              </a:rPr>
              <a:t>        try {</a:t>
            </a:r>
          </a:p>
          <a:p>
            <a:pPr marL="0"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System.out.println</a:t>
            </a:r>
            <a:r>
              <a:rPr lang="en-US" sz="1300" dirty="0">
                <a:latin typeface="Courier New" panose="02070309020205020404" pitchFamily="49" charset="0"/>
                <a:cs typeface="Courier New" panose="02070309020205020404" pitchFamily="49" charset="0"/>
              </a:rPr>
              <a:t>("\n"+</a:t>
            </a:r>
            <a:r>
              <a:rPr lang="en-US" sz="1300" dirty="0" err="1">
                <a:latin typeface="Courier New" panose="02070309020205020404" pitchFamily="49" charset="0"/>
                <a:cs typeface="Courier New" panose="02070309020205020404" pitchFamily="49" charset="0"/>
              </a:rPr>
              <a:t>res.get</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result.get</a:t>
            </a:r>
            <a:r>
              <a:rPr lang="en-US" sz="1300" dirty="0">
                <a:latin typeface="Courier New" panose="02070309020205020404" pitchFamily="49" charset="0"/>
                <a:cs typeface="Courier New" panose="02070309020205020404" pitchFamily="49" charset="0"/>
              </a:rPr>
              <a:t>());</a:t>
            </a:r>
          </a:p>
          <a:p>
            <a:pPr marL="0" indent="0">
              <a:spcBef>
                <a:spcPts val="0"/>
              </a:spcBef>
              <a:buNone/>
            </a:pPr>
            <a:r>
              <a:rPr lang="en-US" sz="1300" dirty="0">
                <a:latin typeface="Courier New" panose="02070309020205020404" pitchFamily="49" charset="0"/>
                <a:cs typeface="Courier New" panose="02070309020205020404" pitchFamily="49" charset="0"/>
              </a:rPr>
              <a:t>        } catch (</a:t>
            </a:r>
            <a:r>
              <a:rPr lang="en-US" sz="1300" dirty="0" err="1">
                <a:latin typeface="Courier New" panose="02070309020205020404" pitchFamily="49" charset="0"/>
                <a:cs typeface="Courier New" panose="02070309020205020404" pitchFamily="49" charset="0"/>
              </a:rPr>
              <a:t>InterruptedException</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ExecutionException</a:t>
            </a:r>
            <a:r>
              <a:rPr lang="en-US" sz="1300" dirty="0">
                <a:latin typeface="Courier New" panose="02070309020205020404" pitchFamily="49" charset="0"/>
                <a:cs typeface="Courier New" panose="02070309020205020404" pitchFamily="49" charset="0"/>
              </a:rPr>
              <a:t> ex) {</a:t>
            </a:r>
          </a:p>
          <a:p>
            <a:pPr marL="0" indent="0">
              <a:spcBef>
                <a:spcPts val="0"/>
              </a:spcBef>
              <a:buNone/>
            </a:pPr>
            <a:r>
              <a:rPr lang="en-US" sz="1300" dirty="0">
                <a:latin typeface="Courier New" panose="02070309020205020404" pitchFamily="49" charset="0"/>
                <a:cs typeface="Courier New" panose="02070309020205020404" pitchFamily="49" charset="0"/>
              </a:rPr>
              <a:t>            </a:t>
            </a:r>
            <a:r>
              <a:rPr lang="uk-UA" sz="13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print exception info </a:t>
            </a:r>
          </a:p>
          <a:p>
            <a:pPr marL="0" indent="0">
              <a:spcBef>
                <a:spcPts val="0"/>
              </a:spcBef>
              <a:buNone/>
            </a:pPr>
            <a:r>
              <a:rPr lang="en-US" sz="1300" dirty="0">
                <a:latin typeface="Courier New" panose="02070309020205020404" pitchFamily="49" charset="0"/>
                <a:cs typeface="Courier New" panose="02070309020205020404" pitchFamily="49" charset="0"/>
              </a:rPr>
              <a:t>        }       </a:t>
            </a:r>
          </a:p>
          <a:p>
            <a:pPr marL="0" indent="0">
              <a:spcBef>
                <a:spcPts val="0"/>
              </a:spcBef>
              <a:buFont typeface="Arial" panose="020B0604020202020204" pitchFamily="34" charset="0"/>
              <a:buNone/>
            </a:pPr>
            <a:r>
              <a:rPr lang="en-US" sz="1300" dirty="0">
                <a:latin typeface="Courier New" panose="02070309020205020404" pitchFamily="49" charset="0"/>
                <a:cs typeface="Courier New" panose="02070309020205020404" pitchFamily="49" charset="0"/>
              </a:rPr>
              <a:t> }</a:t>
            </a:r>
          </a:p>
        </p:txBody>
      </p:sp>
      <p:sp>
        <p:nvSpPr>
          <p:cNvPr id="7" name="Content Placeholder 2">
            <a:extLst>
              <a:ext uri="{FF2B5EF4-FFF2-40B4-BE49-F238E27FC236}">
                <a16:creationId xmlns:a16="http://schemas.microsoft.com/office/drawing/2014/main" id="{6A65B6C9-0A66-0548-8376-25C576CA1EAB}"/>
              </a:ext>
            </a:extLst>
          </p:cNvPr>
          <p:cNvSpPr txBox="1">
            <a:spLocks/>
          </p:cNvSpPr>
          <p:nvPr/>
        </p:nvSpPr>
        <p:spPr>
          <a:xfrm>
            <a:off x="582343" y="692696"/>
            <a:ext cx="8180592" cy="2088232"/>
          </a:xfrm>
          <a:prstGeom prst="rect">
            <a:avLst/>
          </a:prstGeom>
          <a:ln w="12700">
            <a:solidFill>
              <a:schemeClr val="accent1"/>
            </a:solidFill>
          </a:ln>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public static void </a:t>
            </a:r>
            <a:r>
              <a:rPr lang="en-US" sz="1800" dirty="0" err="1">
                <a:latin typeface="Courier New" panose="02070309020205020404" pitchFamily="49" charset="0"/>
                <a:cs typeface="Courier New" panose="02070309020205020404" pitchFamily="49" charset="0"/>
              </a:rPr>
              <a:t>testExecutor</a:t>
            </a:r>
            <a:r>
              <a:rPr lang="en-US" sz="18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sz="1800" dirty="0">
                <a:latin typeface="Courier New" panose="02070309020205020404" pitchFamily="49" charset="0"/>
                <a:cs typeface="Courier New" panose="02070309020205020404" pitchFamily="49" charset="0"/>
              </a:rPr>
              <a:t>      Runnable task  = new Symbol('|’);</a:t>
            </a:r>
            <a:r>
              <a:rPr lang="uk-UA" sz="1800" dirty="0">
                <a:latin typeface="Courier New" panose="02070309020205020404" pitchFamily="49" charset="0"/>
                <a:cs typeface="Courier New" panose="02070309020205020404" pitchFamily="49" charset="0"/>
              </a:rPr>
              <a:t> // </a:t>
            </a:r>
            <a:r>
              <a:rPr lang="en-US" sz="1300" dirty="0">
                <a:latin typeface="Courier New" panose="02070309020205020404" pitchFamily="49" charset="0"/>
                <a:cs typeface="Courier New" panose="02070309020205020404" pitchFamily="49" charset="0"/>
              </a:rPr>
              <a:t>run-method do 1000 times print of a symbol</a:t>
            </a:r>
          </a:p>
          <a:p>
            <a:pPr marL="0" indent="0">
              <a:buFont typeface="Arial" panose="020B0604020202020204" pitchFamily="34" charset="0"/>
              <a:buNone/>
            </a:pPr>
            <a:r>
              <a:rPr lang="en-US" sz="1800" dirty="0">
                <a:latin typeface="Courier New" panose="02070309020205020404" pitchFamily="49" charset="0"/>
                <a:cs typeface="Courier New" panose="02070309020205020404" pitchFamily="49" charset="0"/>
              </a:rPr>
              <a:t>      Runnable </a:t>
            </a:r>
            <a:r>
              <a:rPr lang="en-US" sz="1800" dirty="0" err="1">
                <a:latin typeface="Courier New" panose="02070309020205020404" pitchFamily="49" charset="0"/>
                <a:cs typeface="Courier New" panose="02070309020205020404" pitchFamily="49" charset="0"/>
              </a:rPr>
              <a:t>taskOther</a:t>
            </a:r>
            <a:r>
              <a:rPr lang="en-US" sz="1800" dirty="0">
                <a:latin typeface="Courier New" panose="02070309020205020404" pitchFamily="49" charset="0"/>
                <a:cs typeface="Courier New" panose="02070309020205020404" pitchFamily="49" charset="0"/>
              </a:rPr>
              <a:t> = new Symbol('-’);</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ExecutorService</a:t>
            </a:r>
            <a:r>
              <a:rPr lang="en-US" sz="1800" dirty="0">
                <a:latin typeface="Courier New" panose="02070309020205020404" pitchFamily="49" charset="0"/>
                <a:cs typeface="Courier New" panose="02070309020205020404" pitchFamily="49" charset="0"/>
              </a:rPr>
              <a:t> executor =  </a:t>
            </a:r>
            <a:r>
              <a:rPr lang="en-US" sz="1800" dirty="0" err="1">
                <a:latin typeface="Courier New" panose="02070309020205020404" pitchFamily="49" charset="0"/>
                <a:cs typeface="Courier New" panose="02070309020205020404" pitchFamily="49" charset="0"/>
              </a:rPr>
              <a:t>Executors.newFixedThreadPool</a:t>
            </a:r>
            <a:r>
              <a:rPr lang="en-US" sz="1800" dirty="0">
                <a:latin typeface="Courier New" panose="02070309020205020404" pitchFamily="49" charset="0"/>
                <a:cs typeface="Courier New" panose="02070309020205020404" pitchFamily="49" charset="0"/>
              </a:rPr>
              <a:t>(2);</a:t>
            </a:r>
          </a:p>
          <a:p>
            <a:pPr marL="0" indent="0">
              <a:buNone/>
            </a:pPr>
            <a:r>
              <a:rPr lang="en-US" sz="1800" dirty="0">
                <a:latin typeface="Courier New" panose="02070309020205020404" pitchFamily="49" charset="0"/>
                <a:cs typeface="Courier New" panose="02070309020205020404" pitchFamily="49" charset="0"/>
              </a:rPr>
              <a:t> </a:t>
            </a:r>
            <a:r>
              <a:rPr lang="uk-UA"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executor.execute</a:t>
            </a:r>
            <a:r>
              <a:rPr lang="en-US" sz="1800" dirty="0">
                <a:latin typeface="Courier New" panose="02070309020205020404" pitchFamily="49" charset="0"/>
                <a:cs typeface="Courier New" panose="02070309020205020404" pitchFamily="49" charset="0"/>
              </a:rPr>
              <a:t>(task);</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executor.execute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taskOther</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executor.shutdown</a:t>
            </a:r>
            <a:r>
              <a:rPr lang="en-US" sz="1800"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4187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5E7F-029B-1B49-9609-D2D90BB1A6D3}"/>
              </a:ext>
            </a:extLst>
          </p:cNvPr>
          <p:cNvSpPr>
            <a:spLocks noGrp="1"/>
          </p:cNvSpPr>
          <p:nvPr>
            <p:ph type="title"/>
          </p:nvPr>
        </p:nvSpPr>
        <p:spPr>
          <a:xfrm>
            <a:off x="457200" y="274638"/>
            <a:ext cx="8229600" cy="389459"/>
          </a:xfrm>
        </p:spPr>
        <p:txBody>
          <a:bodyPr>
            <a:normAutofit fontScale="90000"/>
          </a:bodyPr>
          <a:lstStyle/>
          <a:p>
            <a:r>
              <a:rPr lang="uk-UA" dirty="0"/>
              <a:t>Приклад: виведення символів</a:t>
            </a:r>
            <a:endParaRPr lang="en-US" dirty="0"/>
          </a:p>
        </p:txBody>
      </p:sp>
      <p:sp>
        <p:nvSpPr>
          <p:cNvPr id="3" name="Content Placeholder 2">
            <a:extLst>
              <a:ext uri="{FF2B5EF4-FFF2-40B4-BE49-F238E27FC236}">
                <a16:creationId xmlns:a16="http://schemas.microsoft.com/office/drawing/2014/main" id="{0362665C-C831-964F-9ED0-C6A34EEB9956}"/>
              </a:ext>
            </a:extLst>
          </p:cNvPr>
          <p:cNvSpPr>
            <a:spLocks noGrp="1"/>
          </p:cNvSpPr>
          <p:nvPr>
            <p:ph idx="1"/>
          </p:nvPr>
        </p:nvSpPr>
        <p:spPr>
          <a:xfrm>
            <a:off x="642392" y="1124744"/>
            <a:ext cx="7859216" cy="3200436"/>
          </a:xfrm>
          <a:ln w="12700">
            <a:solidFill>
              <a:schemeClr val="accent1"/>
            </a:solidFill>
          </a:ln>
        </p:spPr>
        <p:txBody>
          <a:bodyPr>
            <a:noAutofit/>
          </a:bodyPr>
          <a:lstStyle/>
          <a:p>
            <a:pPr marL="0" indent="0">
              <a:buNone/>
            </a:pPr>
            <a:r>
              <a:rPr lang="en-US" sz="1400" dirty="0">
                <a:latin typeface="Courier New" panose="02070309020205020404" pitchFamily="49" charset="0"/>
                <a:cs typeface="Courier New" panose="02070309020205020404" pitchFamily="49" charset="0"/>
              </a:rPr>
              <a:t> public static void </a:t>
            </a:r>
            <a:r>
              <a:rPr lang="en-US" sz="1400" dirty="0" err="1">
                <a:latin typeface="Courier New" panose="02070309020205020404" pitchFamily="49" charset="0"/>
                <a:cs typeface="Courier New" panose="02070309020205020404" pitchFamily="49" charset="0"/>
              </a:rPr>
              <a:t>testExecutorControl</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Runnable task  = new Symbol('|');</a:t>
            </a:r>
          </a:p>
          <a:p>
            <a:pPr marL="0" indent="0">
              <a:buNone/>
            </a:pPr>
            <a:r>
              <a:rPr lang="en-US" sz="1400" dirty="0">
                <a:latin typeface="Courier New" panose="02070309020205020404" pitchFamily="49" charset="0"/>
                <a:cs typeface="Courier New" panose="02070309020205020404" pitchFamily="49" charset="0"/>
              </a:rPr>
              <a:t>      Runnable </a:t>
            </a:r>
            <a:r>
              <a:rPr lang="en-US" sz="1400" dirty="0" err="1">
                <a:latin typeface="Courier New" panose="02070309020205020404" pitchFamily="49" charset="0"/>
                <a:cs typeface="Courier New" panose="02070309020205020404" pitchFamily="49" charset="0"/>
              </a:rPr>
              <a:t>taskOther</a:t>
            </a:r>
            <a:r>
              <a:rPr lang="en-US" sz="1400" dirty="0">
                <a:latin typeface="Courier New" panose="02070309020205020404" pitchFamily="49" charset="0"/>
                <a:cs typeface="Courier New" panose="02070309020205020404" pitchFamily="49" charset="0"/>
              </a:rPr>
              <a:t> = new Symbol('-');</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ExecutorService</a:t>
            </a:r>
            <a:r>
              <a:rPr lang="en-US" sz="1400" dirty="0">
                <a:latin typeface="Courier New" panose="02070309020205020404" pitchFamily="49" charset="0"/>
                <a:cs typeface="Courier New" panose="02070309020205020404" pitchFamily="49" charset="0"/>
              </a:rPr>
              <a:t> executor =  </a:t>
            </a:r>
            <a:r>
              <a:rPr lang="en-US" sz="1400" dirty="0" err="1">
                <a:latin typeface="Courier New" panose="02070309020205020404" pitchFamily="49" charset="0"/>
                <a:cs typeface="Courier New" panose="02070309020205020404" pitchFamily="49" charset="0"/>
              </a:rPr>
              <a:t>Executors.newFixedThreadPool</a:t>
            </a:r>
            <a:r>
              <a:rPr lang="en-US" sz="1400" dirty="0">
                <a:latin typeface="Courier New" panose="02070309020205020404" pitchFamily="49" charset="0"/>
                <a:cs typeface="Courier New" panose="02070309020205020404" pitchFamily="49" charset="0"/>
              </a:rPr>
              <a:t>(2);</a:t>
            </a:r>
          </a:p>
          <a:p>
            <a:pPr marL="0" indent="0">
              <a:buNone/>
            </a:pPr>
            <a:r>
              <a:rPr lang="uk-UA"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ExecutorControl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executorControl</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ExecutorControl</a:t>
            </a:r>
            <a:r>
              <a:rPr lang="en-US" sz="1400" dirty="0">
                <a:latin typeface="Courier New" panose="02070309020205020404" pitchFamily="49" charset="0"/>
                <a:cs typeface="Courier New" panose="02070309020205020404" pitchFamily="49" charset="0"/>
              </a:rPr>
              <a:t>(executor);</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executorControl.execute</a:t>
            </a:r>
            <a:r>
              <a:rPr lang="en-US" sz="1400" dirty="0">
                <a:latin typeface="Courier New" panose="02070309020205020404" pitchFamily="49" charset="0"/>
                <a:cs typeface="Courier New" panose="02070309020205020404" pitchFamily="49" charset="0"/>
              </a:rPr>
              <a:t>(task);</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executorControl.execute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taskOther</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executor.shutdown</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597692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60648"/>
            <a:ext cx="8686800" cy="634082"/>
          </a:xfrm>
        </p:spPr>
        <p:txBody>
          <a:bodyPr>
            <a:normAutofit fontScale="90000"/>
          </a:bodyPr>
          <a:lstStyle/>
          <a:p>
            <a:r>
              <a:rPr lang="uk-UA" dirty="0"/>
              <a:t>Методи </a:t>
            </a:r>
            <a:r>
              <a:rPr lang="en-US" dirty="0" err="1"/>
              <a:t>invokeAll</a:t>
            </a:r>
            <a:r>
              <a:rPr lang="en-US" dirty="0"/>
              <a:t>(), </a:t>
            </a:r>
            <a:r>
              <a:rPr lang="uk-UA" dirty="0" err="1"/>
              <a:t>invokeAny</a:t>
            </a:r>
            <a:endParaRPr lang="uk-UA" dirty="0"/>
          </a:p>
        </p:txBody>
      </p:sp>
      <p:sp>
        <p:nvSpPr>
          <p:cNvPr id="3" name="Объект 2"/>
          <p:cNvSpPr>
            <a:spLocks noGrp="1"/>
          </p:cNvSpPr>
          <p:nvPr>
            <p:ph idx="1"/>
          </p:nvPr>
        </p:nvSpPr>
        <p:spPr>
          <a:xfrm>
            <a:off x="161546" y="1040392"/>
            <a:ext cx="8856984" cy="2475656"/>
          </a:xfrm>
          <a:ln>
            <a:solidFill>
              <a:schemeClr val="tx2">
                <a:lumMod val="60000"/>
                <a:lumOff val="40000"/>
              </a:schemeClr>
            </a:solidFill>
          </a:ln>
        </p:spPr>
        <p:txBody>
          <a:bodyPr>
            <a:noAutofit/>
          </a:bodyPr>
          <a:lstStyle/>
          <a:p>
            <a:pPr marL="0" indent="0">
              <a:spcBef>
                <a:spcPts val="0"/>
              </a:spcBef>
              <a:buNone/>
            </a:pPr>
            <a:r>
              <a:rPr lang="uk-UA" sz="1400" b="1" dirty="0" err="1">
                <a:solidFill>
                  <a:schemeClr val="tx2">
                    <a:lumMod val="60000"/>
                    <a:lumOff val="40000"/>
                  </a:schemeClr>
                </a:solidFill>
                <a:latin typeface="Courier New" pitchFamily="49" charset="0"/>
                <a:cs typeface="Courier New" pitchFamily="49" charset="0"/>
              </a:rPr>
              <a:t>ExecutorService</a:t>
            </a: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executor</a:t>
            </a:r>
            <a:r>
              <a:rPr lang="uk-UA" sz="1400" dirty="0">
                <a:latin typeface="Courier New" pitchFamily="49" charset="0"/>
                <a:cs typeface="Courier New" pitchFamily="49" charset="0"/>
              </a:rPr>
              <a:t> = </a:t>
            </a:r>
            <a:r>
              <a:rPr lang="uk-UA" sz="1400" dirty="0" err="1">
                <a:latin typeface="Courier New" pitchFamily="49" charset="0"/>
                <a:cs typeface="Courier New" pitchFamily="49" charset="0"/>
              </a:rPr>
              <a:t>Executors.</a:t>
            </a:r>
            <a:r>
              <a:rPr lang="uk-UA" sz="1400" b="1" dirty="0" err="1">
                <a:solidFill>
                  <a:schemeClr val="tx2">
                    <a:lumMod val="60000"/>
                    <a:lumOff val="40000"/>
                  </a:schemeClr>
                </a:solidFill>
                <a:latin typeface="Courier New" pitchFamily="49" charset="0"/>
                <a:cs typeface="Courier New" pitchFamily="49" charset="0"/>
              </a:rPr>
              <a:t>newWorkStealingPool</a:t>
            </a:r>
            <a:r>
              <a:rPr lang="uk-UA" sz="1400" dirty="0">
                <a:latin typeface="Courier New" pitchFamily="49" charset="0"/>
                <a:cs typeface="Courier New" pitchFamily="49" charset="0"/>
              </a:rPr>
              <a:t>();</a:t>
            </a:r>
            <a:r>
              <a:rPr lang="en-US" sz="1400" dirty="0">
                <a:latin typeface="Courier New" pitchFamily="49" charset="0"/>
                <a:cs typeface="Courier New" pitchFamily="49" charset="0"/>
              </a:rPr>
              <a:t> // </a:t>
            </a:r>
            <a:r>
              <a:rPr lang="en-US" sz="1000" dirty="0">
                <a:latin typeface="Courier New" pitchFamily="49" charset="0"/>
                <a:cs typeface="Courier New" pitchFamily="49" charset="0"/>
              </a:rPr>
              <a:t>(!) </a:t>
            </a:r>
            <a:r>
              <a:rPr lang="uk-UA" sz="1000" dirty="0">
                <a:latin typeface="Courier New" pitchFamily="49" charset="0"/>
                <a:cs typeface="Courier New" pitchFamily="49" charset="0"/>
              </a:rPr>
              <a:t>створює </a:t>
            </a:r>
            <a:r>
              <a:rPr lang="en-US" sz="1000" dirty="0" err="1">
                <a:latin typeface="Courier New" pitchFamily="49" charset="0"/>
                <a:cs typeface="Courier New" pitchFamily="49" charset="0"/>
              </a:rPr>
              <a:t>FokkJoinPool</a:t>
            </a:r>
            <a:endParaRPr lang="uk-UA" sz="1000" dirty="0">
              <a:latin typeface="Courier New" pitchFamily="49" charset="0"/>
              <a:cs typeface="Courier New" pitchFamily="49" charset="0"/>
            </a:endParaRPr>
          </a:p>
          <a:p>
            <a:pPr marL="0" indent="0">
              <a:spcBef>
                <a:spcPts val="0"/>
              </a:spcBef>
              <a:buNone/>
            </a:pPr>
            <a:r>
              <a:rPr lang="uk-UA" sz="1400" dirty="0" err="1">
                <a:latin typeface="Courier New" pitchFamily="49" charset="0"/>
                <a:cs typeface="Courier New" pitchFamily="49" charset="0"/>
              </a:rPr>
              <a:t>List</a:t>
            </a:r>
            <a:r>
              <a:rPr lang="uk-UA" sz="1400" dirty="0">
                <a:latin typeface="Courier New" pitchFamily="49" charset="0"/>
                <a:cs typeface="Courier New" pitchFamily="49" charset="0"/>
              </a:rPr>
              <a:t>&lt;</a:t>
            </a:r>
            <a:r>
              <a:rPr lang="uk-UA" sz="1400" b="1" dirty="0" err="1">
                <a:solidFill>
                  <a:schemeClr val="tx2">
                    <a:lumMod val="60000"/>
                    <a:lumOff val="40000"/>
                  </a:schemeClr>
                </a:solidFill>
                <a:latin typeface="Courier New" pitchFamily="49" charset="0"/>
                <a:cs typeface="Courier New" pitchFamily="49" charset="0"/>
              </a:rPr>
              <a:t>Callable</a:t>
            </a:r>
            <a:r>
              <a:rPr lang="uk-UA" sz="1400" b="1" dirty="0">
                <a:solidFill>
                  <a:schemeClr val="tx2">
                    <a:lumMod val="60000"/>
                    <a:lumOff val="40000"/>
                  </a:schemeClr>
                </a:solidFill>
                <a:latin typeface="Courier New" pitchFamily="49" charset="0"/>
                <a:cs typeface="Courier New" pitchFamily="49" charset="0"/>
              </a:rPr>
              <a:t>&lt;</a:t>
            </a:r>
            <a:r>
              <a:rPr lang="uk-UA" sz="1400" b="1" dirty="0" err="1">
                <a:solidFill>
                  <a:schemeClr val="tx2">
                    <a:lumMod val="60000"/>
                    <a:lumOff val="40000"/>
                  </a:schemeClr>
                </a:solidFill>
                <a:latin typeface="Courier New" pitchFamily="49" charset="0"/>
                <a:cs typeface="Courier New" pitchFamily="49" charset="0"/>
              </a:rPr>
              <a:t>String</a:t>
            </a:r>
            <a:r>
              <a:rPr lang="uk-UA" sz="1400" dirty="0">
                <a:latin typeface="Courier New" pitchFamily="49" charset="0"/>
                <a:cs typeface="Courier New" pitchFamily="49" charset="0"/>
              </a:rPr>
              <a:t>&gt;&gt; </a:t>
            </a:r>
            <a:r>
              <a:rPr lang="uk-UA" sz="1400" dirty="0" err="1">
                <a:latin typeface="Courier New" pitchFamily="49" charset="0"/>
                <a:cs typeface="Courier New" pitchFamily="49" charset="0"/>
              </a:rPr>
              <a:t>callables</a:t>
            </a:r>
            <a:r>
              <a:rPr lang="uk-UA" sz="1400" dirty="0">
                <a:latin typeface="Courier New" pitchFamily="49" charset="0"/>
                <a:cs typeface="Courier New" pitchFamily="49" charset="0"/>
              </a:rPr>
              <a:t> = </a:t>
            </a:r>
            <a:r>
              <a:rPr lang="uk-UA" sz="1400" dirty="0" err="1">
                <a:latin typeface="Courier New" pitchFamily="49" charset="0"/>
                <a:cs typeface="Courier New" pitchFamily="49" charset="0"/>
              </a:rPr>
              <a:t>Arrays.asList</a:t>
            </a:r>
            <a:r>
              <a:rPr lang="uk-UA" sz="1400" dirty="0">
                <a:latin typeface="Courier New" pitchFamily="49" charset="0"/>
                <a:cs typeface="Courier New" pitchFamily="49" charset="0"/>
              </a:rPr>
              <a:t>(() -&gt; "task1",</a:t>
            </a:r>
            <a:r>
              <a:rPr lang="en-US" sz="1400" dirty="0">
                <a:latin typeface="Courier New" pitchFamily="49" charset="0"/>
                <a:cs typeface="Courier New" pitchFamily="49" charset="0"/>
              </a:rPr>
              <a:t> </a:t>
            </a:r>
            <a:r>
              <a:rPr lang="uk-UA" sz="1400" dirty="0">
                <a:latin typeface="Courier New" pitchFamily="49" charset="0"/>
                <a:cs typeface="Courier New" pitchFamily="49" charset="0"/>
              </a:rPr>
              <a:t> </a:t>
            </a:r>
            <a:r>
              <a:rPr lang="en-US" sz="1400" dirty="0">
                <a:latin typeface="Courier New" pitchFamily="49" charset="0"/>
                <a:cs typeface="Courier New" pitchFamily="49" charset="0"/>
              </a:rPr>
              <a:t>						          </a:t>
            </a:r>
            <a:r>
              <a:rPr lang="uk-UA" sz="1400" dirty="0">
                <a:latin typeface="Courier New" pitchFamily="49" charset="0"/>
                <a:cs typeface="Courier New" pitchFamily="49" charset="0"/>
              </a:rPr>
              <a:t>() -&gt; "task2",</a:t>
            </a:r>
            <a:r>
              <a:rPr lang="en-US" sz="1400" dirty="0">
                <a:latin typeface="Courier New" pitchFamily="49" charset="0"/>
                <a:cs typeface="Courier New" pitchFamily="49" charset="0"/>
              </a:rPr>
              <a:t>  </a:t>
            </a:r>
            <a:r>
              <a:rPr lang="uk-UA" sz="1400" dirty="0">
                <a:latin typeface="Courier New" pitchFamily="49" charset="0"/>
                <a:cs typeface="Courier New" pitchFamily="49" charset="0"/>
              </a:rPr>
              <a:t>() -&gt; "task3");      </a:t>
            </a:r>
          </a:p>
          <a:p>
            <a:pPr marL="0" indent="0">
              <a:spcBef>
                <a:spcPts val="0"/>
              </a:spcBef>
              <a:buNone/>
            </a:pPr>
            <a:r>
              <a:rPr lang="uk-UA" sz="1400" dirty="0" err="1">
                <a:latin typeface="Courier New" pitchFamily="49" charset="0"/>
                <a:cs typeface="Courier New" pitchFamily="49" charset="0"/>
              </a:rPr>
              <a:t>executor.</a:t>
            </a:r>
            <a:r>
              <a:rPr lang="uk-UA" sz="1400" b="1" dirty="0" err="1">
                <a:solidFill>
                  <a:schemeClr val="tx2">
                    <a:lumMod val="60000"/>
                    <a:lumOff val="40000"/>
                  </a:schemeClr>
                </a:solidFill>
                <a:latin typeface="Courier New" pitchFamily="49" charset="0"/>
                <a:cs typeface="Courier New" pitchFamily="49" charset="0"/>
              </a:rPr>
              <a:t>invokeAll</a:t>
            </a:r>
            <a:r>
              <a:rPr lang="uk-UA" sz="1400" dirty="0">
                <a:latin typeface="Courier New" pitchFamily="49" charset="0"/>
                <a:cs typeface="Courier New" pitchFamily="49" charset="0"/>
              </a:rPr>
              <a:t>(</a:t>
            </a:r>
            <a:r>
              <a:rPr lang="uk-UA" sz="1400" dirty="0" err="1">
                <a:latin typeface="Courier New" pitchFamily="49" charset="0"/>
                <a:cs typeface="Courier New" pitchFamily="49" charset="0"/>
              </a:rPr>
              <a:t>callables</a:t>
            </a:r>
            <a:r>
              <a:rPr lang="uk-UA" sz="1400" dirty="0">
                <a:latin typeface="Courier New" pitchFamily="49" charset="0"/>
                <a:cs typeface="Courier New" pitchFamily="49" charset="0"/>
              </a:rPr>
              <a:t>).</a:t>
            </a:r>
            <a:r>
              <a:rPr lang="uk-UA" sz="1400" dirty="0" err="1">
                <a:latin typeface="Courier New" pitchFamily="49" charset="0"/>
                <a:cs typeface="Courier New" pitchFamily="49" charset="0"/>
              </a:rPr>
              <a:t>stream</a:t>
            </a:r>
            <a:r>
              <a:rPr lang="uk-UA" sz="1400" dirty="0">
                <a:latin typeface="Courier New" pitchFamily="49" charset="0"/>
                <a:cs typeface="Courier New" pitchFamily="49" charset="0"/>
              </a:rPr>
              <a:t>().map(</a:t>
            </a:r>
            <a:r>
              <a:rPr lang="uk-UA" sz="1400" dirty="0" err="1">
                <a:latin typeface="Courier New" pitchFamily="49" charset="0"/>
                <a:cs typeface="Courier New" pitchFamily="49" charset="0"/>
              </a:rPr>
              <a:t>future</a:t>
            </a:r>
            <a:r>
              <a:rPr lang="uk-UA" sz="1400" dirty="0">
                <a:latin typeface="Courier New" pitchFamily="49" charset="0"/>
                <a:cs typeface="Courier New" pitchFamily="49" charset="0"/>
              </a:rPr>
              <a:t> -&gt; {</a:t>
            </a:r>
          </a:p>
          <a:p>
            <a:pPr marL="0" indent="0">
              <a:spcBef>
                <a:spcPts val="0"/>
              </a:spcBef>
              <a:buNone/>
            </a:pPr>
            <a:r>
              <a:rPr lang="uk-UA" sz="1400" dirty="0">
                <a:latin typeface="Courier New" pitchFamily="49" charset="0"/>
                <a:cs typeface="Courier New" pitchFamily="49" charset="0"/>
              </a:rPr>
              <a:t>    try {</a:t>
            </a:r>
          </a:p>
          <a:p>
            <a:pPr marL="0" indent="0">
              <a:spcBef>
                <a:spcPts val="0"/>
              </a:spcBef>
              <a:buNone/>
            </a:pPr>
            <a:r>
              <a:rPr lang="uk-UA" sz="1400" dirty="0">
                <a:latin typeface="Courier New" pitchFamily="49" charset="0"/>
                <a:cs typeface="Courier New" pitchFamily="49" charset="0"/>
              </a:rPr>
              <a:t>      return </a:t>
            </a:r>
            <a:r>
              <a:rPr lang="uk-UA" sz="1400" dirty="0" err="1">
                <a:latin typeface="Courier New" pitchFamily="49" charset="0"/>
                <a:cs typeface="Courier New" pitchFamily="49" charset="0"/>
              </a:rPr>
              <a:t>future.</a:t>
            </a:r>
            <a:r>
              <a:rPr lang="uk-UA" sz="1400" b="1" dirty="0" err="1">
                <a:solidFill>
                  <a:schemeClr val="tx2">
                    <a:lumMod val="60000"/>
                    <a:lumOff val="40000"/>
                  </a:schemeClr>
                </a:solidFill>
                <a:latin typeface="Courier New" pitchFamily="49" charset="0"/>
                <a:cs typeface="Courier New" pitchFamily="49" charset="0"/>
              </a:rPr>
              <a:t>get</a:t>
            </a:r>
            <a:r>
              <a:rPr lang="uk-UA" sz="1400" dirty="0">
                <a:latin typeface="Courier New" pitchFamily="49" charset="0"/>
                <a:cs typeface="Courier New" pitchFamily="49" charset="0"/>
              </a:rPr>
              <a:t>();</a:t>
            </a:r>
          </a:p>
          <a:p>
            <a:pPr marL="0" indent="0">
              <a:spcBef>
                <a:spcPts val="0"/>
              </a:spcBef>
              <a:buNone/>
            </a:pPr>
            <a:r>
              <a:rPr lang="uk-UA" sz="1400" dirty="0">
                <a:latin typeface="Courier New" pitchFamily="49" charset="0"/>
                <a:cs typeface="Courier New" pitchFamily="49" charset="0"/>
              </a:rPr>
              <a:t>    }</a:t>
            </a:r>
          </a:p>
          <a:p>
            <a:pPr marL="0" indent="0">
              <a:spcBef>
                <a:spcPts val="0"/>
              </a:spcBef>
              <a:buNone/>
            </a:pPr>
            <a:r>
              <a:rPr lang="uk-UA" sz="1400" dirty="0">
                <a:latin typeface="Courier New" pitchFamily="49" charset="0"/>
                <a:cs typeface="Courier New" pitchFamily="49" charset="0"/>
              </a:rPr>
              <a:t>    catch (</a:t>
            </a:r>
            <a:r>
              <a:rPr lang="uk-UA" sz="1400" dirty="0" err="1">
                <a:latin typeface="Courier New" pitchFamily="49" charset="0"/>
                <a:cs typeface="Courier New" pitchFamily="49" charset="0"/>
              </a:rPr>
              <a:t>Exception</a:t>
            </a:r>
            <a:r>
              <a:rPr lang="uk-UA" sz="1400" dirty="0">
                <a:latin typeface="Courier New" pitchFamily="49" charset="0"/>
                <a:cs typeface="Courier New" pitchFamily="49" charset="0"/>
              </a:rPr>
              <a:t> e) {</a:t>
            </a:r>
          </a:p>
          <a:p>
            <a:pPr marL="0" indent="0">
              <a:spcBef>
                <a:spcPts val="0"/>
              </a:spcBef>
              <a:buNone/>
            </a:pP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throw</a:t>
            </a:r>
            <a:r>
              <a:rPr lang="en-US" sz="1400" dirty="0">
                <a:latin typeface="Courier New" pitchFamily="49" charset="0"/>
                <a:cs typeface="Courier New" pitchFamily="49" charset="0"/>
              </a:rPr>
              <a:t> </a:t>
            </a:r>
            <a:r>
              <a:rPr lang="uk-UA" sz="1400" dirty="0" err="1">
                <a:latin typeface="Courier New" pitchFamily="49" charset="0"/>
                <a:cs typeface="Courier New" pitchFamily="49" charset="0"/>
              </a:rPr>
              <a:t>new</a:t>
            </a: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IllegalStateException</a:t>
            </a:r>
            <a:r>
              <a:rPr lang="uk-UA" sz="1400" dirty="0">
                <a:latin typeface="Courier New" pitchFamily="49" charset="0"/>
                <a:cs typeface="Courier New" pitchFamily="49" charset="0"/>
              </a:rPr>
              <a:t>(e);</a:t>
            </a:r>
          </a:p>
          <a:p>
            <a:pPr marL="0" indent="0">
              <a:spcBef>
                <a:spcPts val="0"/>
              </a:spcBef>
              <a:buNone/>
            </a:pPr>
            <a:r>
              <a:rPr lang="uk-UA" sz="1400" dirty="0">
                <a:latin typeface="Courier New" pitchFamily="49" charset="0"/>
                <a:cs typeface="Courier New" pitchFamily="49" charset="0"/>
              </a:rPr>
              <a:t>    }</a:t>
            </a:r>
          </a:p>
          <a:p>
            <a:pPr marL="0" indent="0">
              <a:spcBef>
                <a:spcPts val="0"/>
              </a:spcBef>
              <a:buNone/>
            </a:pP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forEach</a:t>
            </a:r>
            <a:r>
              <a:rPr lang="uk-UA" sz="1400" dirty="0">
                <a:latin typeface="Courier New" pitchFamily="49" charset="0"/>
                <a:cs typeface="Courier New" pitchFamily="49" charset="0"/>
              </a:rPr>
              <a:t>(System.out::println);</a:t>
            </a:r>
          </a:p>
        </p:txBody>
      </p:sp>
      <p:sp>
        <p:nvSpPr>
          <p:cNvPr id="5" name="Объект 2"/>
          <p:cNvSpPr txBox="1">
            <a:spLocks/>
          </p:cNvSpPr>
          <p:nvPr/>
        </p:nvSpPr>
        <p:spPr>
          <a:xfrm>
            <a:off x="4788024" y="1196752"/>
            <a:ext cx="404279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uk-UA" dirty="0"/>
          </a:p>
        </p:txBody>
      </p:sp>
      <p:sp>
        <p:nvSpPr>
          <p:cNvPr id="11" name="Объект 2"/>
          <p:cNvSpPr txBox="1">
            <a:spLocks/>
          </p:cNvSpPr>
          <p:nvPr/>
        </p:nvSpPr>
        <p:spPr>
          <a:xfrm>
            <a:off x="179512" y="4121696"/>
            <a:ext cx="8856984" cy="2475656"/>
          </a:xfrm>
          <a:prstGeom prst="rect">
            <a:avLst/>
          </a:prstGeom>
          <a:ln>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uk-UA" sz="1400" dirty="0" err="1">
                <a:latin typeface="Courier New" pitchFamily="49" charset="0"/>
                <a:cs typeface="Courier New" pitchFamily="49" charset="0"/>
              </a:rPr>
              <a:t>Callable</a:t>
            </a: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callable</a:t>
            </a:r>
            <a:r>
              <a:rPr lang="uk-UA" sz="1400" dirty="0">
                <a:latin typeface="Courier New" pitchFamily="49" charset="0"/>
                <a:cs typeface="Courier New" pitchFamily="49" charset="0"/>
              </a:rPr>
              <a:t>(</a:t>
            </a:r>
            <a:r>
              <a:rPr lang="uk-UA" sz="1400" dirty="0" err="1">
                <a:latin typeface="Courier New" pitchFamily="49" charset="0"/>
                <a:cs typeface="Courier New" pitchFamily="49" charset="0"/>
              </a:rPr>
              <a:t>String</a:t>
            </a: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result</a:t>
            </a: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long</a:t>
            </a: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seconds</a:t>
            </a:r>
            <a:r>
              <a:rPr lang="uk-UA" sz="1400" dirty="0">
                <a:latin typeface="Courier New" pitchFamily="49" charset="0"/>
                <a:cs typeface="Courier New" pitchFamily="49" charset="0"/>
              </a:rPr>
              <a:t>) {</a:t>
            </a:r>
          </a:p>
          <a:p>
            <a:pPr marL="0" indent="0">
              <a:spcBef>
                <a:spcPts val="0"/>
              </a:spcBef>
              <a:buNone/>
            </a:pP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return</a:t>
            </a:r>
            <a:r>
              <a:rPr lang="uk-UA" sz="1400" dirty="0">
                <a:latin typeface="Courier New" pitchFamily="49" charset="0"/>
                <a:cs typeface="Courier New" pitchFamily="49" charset="0"/>
              </a:rPr>
              <a:t> () -&gt; {</a:t>
            </a:r>
          </a:p>
          <a:p>
            <a:pPr marL="0" indent="0">
              <a:spcBef>
                <a:spcPts val="0"/>
              </a:spcBef>
              <a:buNone/>
            </a:pP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TimeUnit.SECONDS.sleep</a:t>
            </a:r>
            <a:r>
              <a:rPr lang="uk-UA" sz="1400" dirty="0">
                <a:latin typeface="Courier New" pitchFamily="49" charset="0"/>
                <a:cs typeface="Courier New" pitchFamily="49" charset="0"/>
              </a:rPr>
              <a:t>(</a:t>
            </a:r>
            <a:r>
              <a:rPr lang="uk-UA" sz="1400" dirty="0" err="1">
                <a:latin typeface="Courier New" pitchFamily="49" charset="0"/>
                <a:cs typeface="Courier New" pitchFamily="49" charset="0"/>
              </a:rPr>
              <a:t>seconds</a:t>
            </a:r>
            <a:r>
              <a:rPr lang="uk-UA" sz="1400" dirty="0">
                <a:latin typeface="Courier New" pitchFamily="49" charset="0"/>
                <a:cs typeface="Courier New" pitchFamily="49" charset="0"/>
              </a:rPr>
              <a:t>);</a:t>
            </a:r>
          </a:p>
          <a:p>
            <a:pPr marL="0" indent="0">
              <a:spcBef>
                <a:spcPts val="0"/>
              </a:spcBef>
              <a:buNone/>
            </a:pP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return</a:t>
            </a: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result</a:t>
            </a:r>
            <a:r>
              <a:rPr lang="uk-UA" sz="1400" dirty="0">
                <a:latin typeface="Courier New" pitchFamily="49" charset="0"/>
                <a:cs typeface="Courier New" pitchFamily="49" charset="0"/>
              </a:rPr>
              <a:t>;</a:t>
            </a:r>
          </a:p>
          <a:p>
            <a:pPr marL="0" indent="0">
              <a:spcBef>
                <a:spcPts val="0"/>
              </a:spcBef>
              <a:buNone/>
            </a:pPr>
            <a:r>
              <a:rPr lang="uk-UA" sz="1400" dirty="0">
                <a:latin typeface="Courier New" pitchFamily="49" charset="0"/>
                <a:cs typeface="Courier New" pitchFamily="49" charset="0"/>
              </a:rPr>
              <a:t>    };</a:t>
            </a:r>
          </a:p>
          <a:p>
            <a:pPr marL="0" indent="0">
              <a:spcBef>
                <a:spcPts val="0"/>
              </a:spcBef>
              <a:buNone/>
            </a:pPr>
            <a:r>
              <a:rPr lang="uk-UA" sz="1400" dirty="0">
                <a:latin typeface="Courier New" pitchFamily="49" charset="0"/>
                <a:cs typeface="Courier New" pitchFamily="49" charset="0"/>
              </a:rPr>
              <a:t>}</a:t>
            </a:r>
            <a:endParaRPr lang="en-US" sz="1400" dirty="0">
              <a:latin typeface="Courier New" pitchFamily="49" charset="0"/>
              <a:cs typeface="Courier New" pitchFamily="49" charset="0"/>
            </a:endParaRPr>
          </a:p>
          <a:p>
            <a:pPr marL="0" indent="0">
              <a:spcBef>
                <a:spcPts val="0"/>
              </a:spcBef>
              <a:buNone/>
            </a:pPr>
            <a:r>
              <a:rPr lang="uk-UA" sz="1400" dirty="0" err="1">
                <a:latin typeface="Courier New" pitchFamily="49" charset="0"/>
                <a:cs typeface="Courier New" pitchFamily="49" charset="0"/>
              </a:rPr>
              <a:t>ExecutorService</a:t>
            </a: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executor</a:t>
            </a:r>
            <a:r>
              <a:rPr lang="uk-UA" sz="1400" dirty="0">
                <a:latin typeface="Courier New" pitchFamily="49" charset="0"/>
                <a:cs typeface="Courier New" pitchFamily="49" charset="0"/>
              </a:rPr>
              <a:t> = </a:t>
            </a:r>
            <a:r>
              <a:rPr lang="uk-UA" sz="1400" dirty="0" err="1">
                <a:latin typeface="Courier New" pitchFamily="49" charset="0"/>
                <a:cs typeface="Courier New" pitchFamily="49" charset="0"/>
              </a:rPr>
              <a:t>Executors.</a:t>
            </a:r>
            <a:r>
              <a:rPr lang="uk-UA" sz="1400" b="1" dirty="0" err="1">
                <a:solidFill>
                  <a:schemeClr val="tx2">
                    <a:lumMod val="60000"/>
                    <a:lumOff val="40000"/>
                  </a:schemeClr>
                </a:solidFill>
                <a:latin typeface="Courier New" pitchFamily="49" charset="0"/>
                <a:cs typeface="Courier New" pitchFamily="49" charset="0"/>
              </a:rPr>
              <a:t>newWorkStealingPool</a:t>
            </a:r>
            <a:r>
              <a:rPr lang="uk-UA" sz="1400" dirty="0">
                <a:latin typeface="Courier New" pitchFamily="49" charset="0"/>
                <a:cs typeface="Courier New" pitchFamily="49" charset="0"/>
              </a:rPr>
              <a:t>();</a:t>
            </a:r>
          </a:p>
          <a:p>
            <a:pPr marL="0" indent="0">
              <a:spcBef>
                <a:spcPts val="0"/>
              </a:spcBef>
              <a:buNone/>
            </a:pPr>
            <a:r>
              <a:rPr lang="uk-UA" sz="1400" dirty="0" err="1">
                <a:latin typeface="Courier New" pitchFamily="49" charset="0"/>
                <a:cs typeface="Courier New" pitchFamily="49" charset="0"/>
              </a:rPr>
              <a:t>List</a:t>
            </a:r>
            <a:r>
              <a:rPr lang="uk-UA" sz="1400" dirty="0">
                <a:latin typeface="Courier New" pitchFamily="49" charset="0"/>
                <a:cs typeface="Courier New" pitchFamily="49" charset="0"/>
              </a:rPr>
              <a:t>&lt;Callable&lt;String&gt;&gt; callables = </a:t>
            </a:r>
            <a:r>
              <a:rPr lang="uk-UA" sz="1400" dirty="0" err="1">
                <a:latin typeface="Courier New" pitchFamily="49" charset="0"/>
                <a:cs typeface="Courier New" pitchFamily="49" charset="0"/>
              </a:rPr>
              <a:t>Arrays.asList</a:t>
            </a:r>
            <a:r>
              <a:rPr lang="uk-UA" sz="1400" dirty="0">
                <a:latin typeface="Courier New" pitchFamily="49" charset="0"/>
                <a:cs typeface="Courier New" pitchFamily="49" charset="0"/>
              </a:rPr>
              <a:t>(</a:t>
            </a:r>
            <a:r>
              <a:rPr lang="uk-UA" sz="1400" dirty="0" err="1">
                <a:latin typeface="Courier New" pitchFamily="49" charset="0"/>
                <a:cs typeface="Courier New" pitchFamily="49" charset="0"/>
              </a:rPr>
              <a:t>callable</a:t>
            </a:r>
            <a:r>
              <a:rPr lang="uk-UA" sz="1400" dirty="0">
                <a:latin typeface="Courier New" pitchFamily="49" charset="0"/>
                <a:cs typeface="Courier New" pitchFamily="49" charset="0"/>
              </a:rPr>
              <a:t>("task1", 2),</a:t>
            </a:r>
            <a:r>
              <a:rPr lang="en-US" sz="1400" dirty="0">
                <a:latin typeface="Courier New" pitchFamily="49" charset="0"/>
                <a:cs typeface="Courier New" pitchFamily="49" charset="0"/>
              </a:rPr>
              <a:t> </a:t>
            </a:r>
            <a:endParaRPr lang="uk-UA" sz="1400" dirty="0">
              <a:latin typeface="Courier New" pitchFamily="49" charset="0"/>
              <a:cs typeface="Courier New" pitchFamily="49" charset="0"/>
            </a:endParaRPr>
          </a:p>
          <a:p>
            <a:pPr marL="0" indent="0">
              <a:spcBef>
                <a:spcPts val="0"/>
              </a:spcBef>
              <a:buNone/>
            </a:pPr>
            <a:r>
              <a:rPr lang="en-US" sz="1400" dirty="0">
                <a:latin typeface="Courier New" pitchFamily="49" charset="0"/>
                <a:cs typeface="Courier New" pitchFamily="49" charset="0"/>
              </a:rPr>
              <a:t>				  </a:t>
            </a:r>
            <a:r>
              <a:rPr lang="uk-UA" sz="1400" dirty="0" err="1">
                <a:latin typeface="Courier New" pitchFamily="49" charset="0"/>
                <a:cs typeface="Courier New" pitchFamily="49" charset="0"/>
              </a:rPr>
              <a:t>callable</a:t>
            </a:r>
            <a:r>
              <a:rPr lang="uk-UA" sz="1400" dirty="0">
                <a:latin typeface="Courier New" pitchFamily="49" charset="0"/>
                <a:cs typeface="Courier New" pitchFamily="49" charset="0"/>
              </a:rPr>
              <a:t>("task2", 1), </a:t>
            </a:r>
            <a:r>
              <a:rPr lang="uk-UA" sz="1400" dirty="0" err="1">
                <a:latin typeface="Courier New" pitchFamily="49" charset="0"/>
                <a:cs typeface="Courier New" pitchFamily="49" charset="0"/>
              </a:rPr>
              <a:t>callable</a:t>
            </a:r>
            <a:r>
              <a:rPr lang="uk-UA" sz="1400" dirty="0">
                <a:latin typeface="Courier New" pitchFamily="49" charset="0"/>
                <a:cs typeface="Courier New" pitchFamily="49" charset="0"/>
              </a:rPr>
              <a:t>("task3", 3));</a:t>
            </a:r>
          </a:p>
          <a:p>
            <a:pPr marL="0" indent="0">
              <a:spcBef>
                <a:spcPts val="0"/>
              </a:spcBef>
              <a:buNone/>
            </a:pPr>
            <a:r>
              <a:rPr lang="uk-UA" sz="1400" dirty="0" err="1">
                <a:latin typeface="Courier New" pitchFamily="49" charset="0"/>
                <a:cs typeface="Courier New" pitchFamily="49" charset="0"/>
              </a:rPr>
              <a:t>String</a:t>
            </a:r>
            <a:r>
              <a:rPr lang="uk-UA" sz="1400" dirty="0">
                <a:latin typeface="Courier New" pitchFamily="49" charset="0"/>
                <a:cs typeface="Courier New" pitchFamily="49" charset="0"/>
              </a:rPr>
              <a:t> </a:t>
            </a:r>
            <a:r>
              <a:rPr lang="uk-UA" sz="1400" dirty="0" err="1">
                <a:latin typeface="Courier New" pitchFamily="49" charset="0"/>
                <a:cs typeface="Courier New" pitchFamily="49" charset="0"/>
              </a:rPr>
              <a:t>result</a:t>
            </a:r>
            <a:r>
              <a:rPr lang="uk-UA" sz="1400" dirty="0">
                <a:latin typeface="Courier New" pitchFamily="49" charset="0"/>
                <a:cs typeface="Courier New" pitchFamily="49" charset="0"/>
              </a:rPr>
              <a:t> =  </a:t>
            </a:r>
            <a:r>
              <a:rPr lang="uk-UA" sz="1400" dirty="0" err="1">
                <a:latin typeface="Courier New" pitchFamily="49" charset="0"/>
                <a:cs typeface="Courier New" pitchFamily="49" charset="0"/>
              </a:rPr>
              <a:t>executor.</a:t>
            </a:r>
            <a:r>
              <a:rPr lang="uk-UA" sz="1400" b="1" dirty="0" err="1">
                <a:solidFill>
                  <a:schemeClr val="tx2">
                    <a:lumMod val="60000"/>
                    <a:lumOff val="40000"/>
                  </a:schemeClr>
                </a:solidFill>
                <a:latin typeface="Courier New" pitchFamily="49" charset="0"/>
                <a:cs typeface="Courier New" pitchFamily="49" charset="0"/>
              </a:rPr>
              <a:t>invokeAny</a:t>
            </a:r>
            <a:r>
              <a:rPr lang="uk-UA" sz="1400" dirty="0">
                <a:latin typeface="Courier New" pitchFamily="49" charset="0"/>
                <a:cs typeface="Courier New" pitchFamily="49" charset="0"/>
              </a:rPr>
              <a:t>(</a:t>
            </a:r>
            <a:r>
              <a:rPr lang="uk-UA" sz="1400" dirty="0" err="1">
                <a:latin typeface="Courier New" pitchFamily="49" charset="0"/>
                <a:cs typeface="Courier New" pitchFamily="49" charset="0"/>
              </a:rPr>
              <a:t>callables</a:t>
            </a:r>
            <a:r>
              <a:rPr lang="uk-UA" sz="1400" dirty="0">
                <a:latin typeface="Courier New" pitchFamily="49" charset="0"/>
                <a:cs typeface="Courier New" pitchFamily="49" charset="0"/>
              </a:rPr>
              <a:t>);</a:t>
            </a:r>
          </a:p>
          <a:p>
            <a:pPr marL="0" indent="0">
              <a:spcBef>
                <a:spcPts val="0"/>
              </a:spcBef>
              <a:buNone/>
            </a:pPr>
            <a:r>
              <a:rPr lang="uk-UA" sz="1400" dirty="0" err="1">
                <a:latin typeface="Courier New" pitchFamily="49" charset="0"/>
                <a:cs typeface="Courier New" pitchFamily="49" charset="0"/>
              </a:rPr>
              <a:t>System.out.println</a:t>
            </a:r>
            <a:r>
              <a:rPr lang="uk-UA" sz="1400" dirty="0">
                <a:latin typeface="Courier New" pitchFamily="49" charset="0"/>
                <a:cs typeface="Courier New" pitchFamily="49" charset="0"/>
              </a:rPr>
              <a:t>(</a:t>
            </a:r>
            <a:r>
              <a:rPr lang="uk-UA" sz="1400" dirty="0" err="1">
                <a:latin typeface="Courier New" pitchFamily="49" charset="0"/>
                <a:cs typeface="Courier New" pitchFamily="49" charset="0"/>
              </a:rPr>
              <a:t>result</a:t>
            </a:r>
            <a:r>
              <a:rPr lang="uk-UA" sz="1400" dirty="0">
                <a:latin typeface="Courier New" pitchFamily="49" charset="0"/>
                <a:cs typeface="Courier New" pitchFamily="49" charset="0"/>
              </a:rPr>
              <a:t>);</a:t>
            </a:r>
          </a:p>
          <a:p>
            <a:endParaRPr lang="uk-UA" sz="1400" dirty="0">
              <a:latin typeface="Courier New" pitchFamily="49" charset="0"/>
              <a:cs typeface="Courier New" pitchFamily="49" charset="0"/>
            </a:endParaRPr>
          </a:p>
        </p:txBody>
      </p:sp>
    </p:spTree>
    <p:extLst>
      <p:ext uri="{BB962C8B-B14F-4D97-AF65-F5344CB8AC3E}">
        <p14:creationId xmlns:p14="http://schemas.microsoft.com/office/powerpoint/2010/main" val="3747941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ru-RU" dirty="0"/>
              <a:t>Приклад: </a:t>
            </a:r>
            <a:r>
              <a:rPr lang="ru-RU" dirty="0" err="1"/>
              <a:t>множення</a:t>
            </a:r>
            <a:r>
              <a:rPr lang="ru-RU" dirty="0"/>
              <a:t> </a:t>
            </a:r>
            <a:r>
              <a:rPr lang="ru-RU" dirty="0" err="1"/>
              <a:t>матриць</a:t>
            </a:r>
            <a:endParaRPr lang="uk-UA" dirty="0"/>
          </a:p>
        </p:txBody>
      </p:sp>
      <p:sp>
        <p:nvSpPr>
          <p:cNvPr id="3" name="Объект 2"/>
          <p:cNvSpPr>
            <a:spLocks noGrp="1"/>
          </p:cNvSpPr>
          <p:nvPr>
            <p:ph idx="1"/>
          </p:nvPr>
        </p:nvSpPr>
        <p:spPr>
          <a:xfrm>
            <a:off x="457200" y="1628800"/>
            <a:ext cx="7427168" cy="3960440"/>
          </a:xfrm>
        </p:spPr>
        <p:txBody>
          <a:bodyPr>
            <a:noAutofit/>
          </a:bodyPr>
          <a:lstStyle/>
          <a:p>
            <a:pPr marL="0" indent="0">
              <a:buNone/>
            </a:pPr>
            <a:r>
              <a:rPr lang="en-US" sz="1400" dirty="0">
                <a:latin typeface="Courier New" pitchFamily="49" charset="0"/>
                <a:cs typeface="Courier New" pitchFamily="49" charset="0"/>
              </a:rPr>
              <a:t>public class </a:t>
            </a:r>
            <a:r>
              <a:rPr lang="en-US" sz="1400" dirty="0" err="1">
                <a:latin typeface="Courier New" pitchFamily="49" charset="0"/>
                <a:cs typeface="Courier New" pitchFamily="49" charset="0"/>
              </a:rPr>
              <a:t>TaskMultiple</a:t>
            </a:r>
            <a:r>
              <a:rPr lang="en-US" sz="1400" dirty="0">
                <a:latin typeface="Courier New" pitchFamily="49" charset="0"/>
                <a:cs typeface="Courier New" pitchFamily="49" charset="0"/>
              </a:rPr>
              <a:t> implements </a:t>
            </a:r>
            <a:r>
              <a:rPr lang="en-US" sz="1400" b="1" dirty="0">
                <a:solidFill>
                  <a:schemeClr val="tx2">
                    <a:lumMod val="60000"/>
                    <a:lumOff val="40000"/>
                  </a:schemeClr>
                </a:solidFill>
                <a:latin typeface="Courier New" pitchFamily="49" charset="0"/>
                <a:cs typeface="Courier New" pitchFamily="49" charset="0"/>
              </a:rPr>
              <a:t>Callable&lt;Matrix&gt;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private Matrix one;</a:t>
            </a:r>
          </a:p>
          <a:p>
            <a:pPr marL="0" indent="0">
              <a:buNone/>
            </a:pPr>
            <a:r>
              <a:rPr lang="en-US" sz="1400" dirty="0">
                <a:latin typeface="Courier New" pitchFamily="49" charset="0"/>
                <a:cs typeface="Courier New" pitchFamily="49" charset="0"/>
              </a:rPr>
              <a:t>    private Matrix another;</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public </a:t>
            </a:r>
            <a:r>
              <a:rPr lang="en-US" sz="1400" dirty="0" err="1">
                <a:latin typeface="Courier New" pitchFamily="49" charset="0"/>
                <a:cs typeface="Courier New" pitchFamily="49" charset="0"/>
              </a:rPr>
              <a:t>TaskMultiple</a:t>
            </a:r>
            <a:r>
              <a:rPr lang="en-US" sz="1400" dirty="0">
                <a:latin typeface="Courier New" pitchFamily="49" charset="0"/>
                <a:cs typeface="Courier New" pitchFamily="49" charset="0"/>
              </a:rPr>
              <a:t>(Matrix one, Matrix another){</a:t>
            </a:r>
          </a:p>
          <a:p>
            <a:pPr marL="0" indent="0">
              <a:buNone/>
            </a:pPr>
            <a:r>
              <a:rPr lang="en-US" sz="1400" dirty="0">
                <a:latin typeface="Courier New" pitchFamily="49" charset="0"/>
                <a:cs typeface="Courier New" pitchFamily="49" charset="0"/>
              </a:rPr>
              <a:t>       this.one = one;</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this.another</a:t>
            </a:r>
            <a:r>
              <a:rPr lang="en-US" sz="1400" dirty="0">
                <a:latin typeface="Courier New" pitchFamily="49" charset="0"/>
                <a:cs typeface="Courier New" pitchFamily="49" charset="0"/>
              </a:rPr>
              <a:t> = another;</a:t>
            </a:r>
          </a:p>
          <a:p>
            <a:pPr marL="0" indent="0">
              <a:buNone/>
            </a:pPr>
            <a:r>
              <a:rPr lang="en-US" sz="1400" dirty="0">
                <a:latin typeface="Courier New" pitchFamily="49" charset="0"/>
                <a:cs typeface="Courier New" pitchFamily="49" charset="0"/>
              </a:rPr>
              <a:t>    }</a:t>
            </a:r>
          </a:p>
          <a:p>
            <a:pPr marL="0" indent="0">
              <a:buNone/>
            </a:pPr>
            <a:r>
              <a:rPr lang="ru-RU" sz="1400" dirty="0">
                <a:latin typeface="Courier New" pitchFamily="49" charset="0"/>
                <a:cs typeface="Courier New" pitchFamily="49" charset="0"/>
              </a:rPr>
              <a:t>    </a:t>
            </a:r>
          </a:p>
          <a:p>
            <a:pPr marL="0" indent="0">
              <a:buNone/>
            </a:pPr>
            <a:r>
              <a:rPr lang="ru-RU" sz="1400" dirty="0">
                <a:latin typeface="Courier New" pitchFamily="49" charset="0"/>
                <a:cs typeface="Courier New" pitchFamily="49" charset="0"/>
              </a:rPr>
              <a:t>    </a:t>
            </a:r>
            <a:r>
              <a:rPr lang="en-US" sz="1400" dirty="0">
                <a:latin typeface="Courier New" pitchFamily="49" charset="0"/>
                <a:cs typeface="Courier New" pitchFamily="49" charset="0"/>
              </a:rPr>
              <a:t>@Override</a:t>
            </a:r>
          </a:p>
          <a:p>
            <a:pPr marL="0" indent="0">
              <a:buNone/>
            </a:pPr>
            <a:r>
              <a:rPr lang="en-US" sz="1400" dirty="0">
                <a:latin typeface="Courier New" pitchFamily="49" charset="0"/>
                <a:cs typeface="Courier New" pitchFamily="49" charset="0"/>
              </a:rPr>
              <a:t>    public Matrix </a:t>
            </a:r>
            <a:r>
              <a:rPr lang="en-US" sz="1400" b="1" dirty="0">
                <a:solidFill>
                  <a:schemeClr val="tx2">
                    <a:lumMod val="60000"/>
                    <a:lumOff val="40000"/>
                  </a:schemeClr>
                </a:solidFill>
                <a:latin typeface="Courier New" pitchFamily="49" charset="0"/>
                <a:cs typeface="Courier New" pitchFamily="49" charset="0"/>
              </a:rPr>
              <a:t>call() </a:t>
            </a:r>
            <a:r>
              <a:rPr lang="en-US" sz="1400" dirty="0">
                <a:latin typeface="Courier New" pitchFamily="49" charset="0"/>
                <a:cs typeface="Courier New" pitchFamily="49" charset="0"/>
              </a:rPr>
              <a:t>throws Exception {</a:t>
            </a:r>
          </a:p>
          <a:p>
            <a:pPr marL="0" indent="0">
              <a:buNone/>
            </a:pPr>
            <a:r>
              <a:rPr lang="en-US" sz="1400" dirty="0">
                <a:latin typeface="Courier New" pitchFamily="49" charset="0"/>
                <a:cs typeface="Courier New" pitchFamily="49" charset="0"/>
              </a:rPr>
              <a:t>        return </a:t>
            </a:r>
            <a:r>
              <a:rPr lang="en-US" sz="1400" dirty="0" err="1">
                <a:latin typeface="Courier New" pitchFamily="49" charset="0"/>
                <a:cs typeface="Courier New" pitchFamily="49" charset="0"/>
              </a:rPr>
              <a:t>MatrixMathematics.multiply</a:t>
            </a:r>
            <a:r>
              <a:rPr lang="en-US" sz="1400" dirty="0">
                <a:latin typeface="Courier New" pitchFamily="49" charset="0"/>
                <a:cs typeface="Courier New" pitchFamily="49" charset="0"/>
              </a:rPr>
              <a:t>(one, another);</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a:t>
            </a:r>
            <a:endParaRPr lang="uk-UA" sz="1400" dirty="0">
              <a:latin typeface="Courier New" pitchFamily="49" charset="0"/>
              <a:cs typeface="Courier New" pitchFamily="49" charset="0"/>
            </a:endParaRPr>
          </a:p>
        </p:txBody>
      </p:sp>
    </p:spTree>
    <p:extLst>
      <p:ext uri="{BB962C8B-B14F-4D97-AF65-F5344CB8AC3E}">
        <p14:creationId xmlns:p14="http://schemas.microsoft.com/office/powerpoint/2010/main" val="32429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Пул потоків</a:t>
            </a:r>
          </a:p>
        </p:txBody>
      </p:sp>
      <p:sp>
        <p:nvSpPr>
          <p:cNvPr id="3" name="Объект 2"/>
          <p:cNvSpPr>
            <a:spLocks noGrp="1"/>
          </p:cNvSpPr>
          <p:nvPr>
            <p:ph idx="1"/>
          </p:nvPr>
        </p:nvSpPr>
        <p:spPr>
          <a:xfrm>
            <a:off x="457200" y="1417638"/>
            <a:ext cx="8229600" cy="4708525"/>
          </a:xfrm>
        </p:spPr>
        <p:txBody>
          <a:bodyPr>
            <a:normAutofit/>
          </a:bodyPr>
          <a:lstStyle/>
          <a:p>
            <a:r>
              <a:rPr lang="uk-UA" dirty="0"/>
              <a:t>Щоб зменшити накладні витрати при створенні великої кількості потоків у застосунках, використовують пули потоків</a:t>
            </a:r>
            <a:r>
              <a:rPr lang="en-US" dirty="0"/>
              <a:t> </a:t>
            </a:r>
            <a:endParaRPr lang="uk-UA" dirty="0"/>
          </a:p>
          <a:p>
            <a:r>
              <a:rPr lang="uk-UA" dirty="0"/>
              <a:t>Пул потоків</a:t>
            </a:r>
            <a:r>
              <a:rPr lang="en-US" dirty="0"/>
              <a:t> </a:t>
            </a:r>
            <a:r>
              <a:rPr lang="uk-UA" dirty="0"/>
              <a:t>(</a:t>
            </a:r>
            <a:r>
              <a:rPr lang="en-US" dirty="0"/>
              <a:t>Thread</a:t>
            </a:r>
            <a:r>
              <a:rPr lang="uk-UA" dirty="0"/>
              <a:t> </a:t>
            </a:r>
            <a:r>
              <a:rPr lang="en-US" dirty="0"/>
              <a:t>Pool</a:t>
            </a:r>
            <a:r>
              <a:rPr lang="uk-UA" dirty="0"/>
              <a:t>) </a:t>
            </a:r>
            <a:r>
              <a:rPr lang="en-US" dirty="0"/>
              <a:t>– </a:t>
            </a:r>
            <a:r>
              <a:rPr lang="uk-UA" dirty="0"/>
              <a:t>це сукупність потоків, призначена для обслуговування </a:t>
            </a:r>
            <a:r>
              <a:rPr lang="en-US" dirty="0"/>
              <a:t>“</a:t>
            </a:r>
            <a:r>
              <a:rPr lang="uk-UA" dirty="0"/>
              <a:t>задач</a:t>
            </a:r>
            <a:r>
              <a:rPr lang="en-US" dirty="0"/>
              <a:t>” </a:t>
            </a:r>
            <a:r>
              <a:rPr lang="uk-UA" dirty="0"/>
              <a:t>(</a:t>
            </a:r>
            <a:r>
              <a:rPr lang="en-US" dirty="0"/>
              <a:t>tasks</a:t>
            </a:r>
            <a:r>
              <a:rPr lang="uk-UA" dirty="0"/>
              <a:t>)</a:t>
            </a:r>
            <a:endParaRPr lang="en-US" dirty="0"/>
          </a:p>
          <a:p>
            <a:r>
              <a:rPr lang="uk-UA" dirty="0"/>
              <a:t>Задача</a:t>
            </a:r>
            <a:r>
              <a:rPr lang="en-US" dirty="0"/>
              <a:t> (</a:t>
            </a:r>
            <a:r>
              <a:rPr lang="en-US" dirty="0">
                <a:cs typeface="Courier New" panose="02070309020205020404" pitchFamily="49" charset="0"/>
              </a:rPr>
              <a:t>Task</a:t>
            </a:r>
            <a:r>
              <a:rPr lang="en-US" dirty="0"/>
              <a:t>)</a:t>
            </a:r>
            <a:r>
              <a:rPr lang="uk-UA" dirty="0"/>
              <a:t> – об</a:t>
            </a:r>
            <a:r>
              <a:rPr lang="en-US" dirty="0"/>
              <a:t>’</a:t>
            </a:r>
            <a:r>
              <a:rPr lang="uk-UA" dirty="0" err="1"/>
              <a:t>єкт</a:t>
            </a:r>
            <a:r>
              <a:rPr lang="uk-UA" dirty="0"/>
              <a:t> типу </a:t>
            </a:r>
            <a:r>
              <a:rPr lang="en-US" dirty="0">
                <a:latin typeface="Courier New" panose="02070309020205020404" pitchFamily="49" charset="0"/>
                <a:cs typeface="Courier New" panose="02070309020205020404" pitchFamily="49" charset="0"/>
              </a:rPr>
              <a:t>Runnable</a:t>
            </a:r>
            <a:r>
              <a:rPr lang="en-US" dirty="0"/>
              <a:t>, </a:t>
            </a:r>
            <a:r>
              <a:rPr lang="uk-UA" dirty="0"/>
              <a:t>призначений для виконання дій окремої невеличкої за обсягом </a:t>
            </a:r>
            <a:r>
              <a:rPr lang="uk-UA" dirty="0" err="1"/>
              <a:t>підзадачі</a:t>
            </a:r>
            <a:r>
              <a:rPr lang="en-US" dirty="0"/>
              <a:t>.</a:t>
            </a:r>
            <a:endParaRPr lang="uk-UA" dirty="0"/>
          </a:p>
          <a:p>
            <a:pPr marL="0" indent="0">
              <a:buNone/>
            </a:pPr>
            <a:endParaRPr lang="uk-UA" dirty="0"/>
          </a:p>
          <a:p>
            <a:pPr marL="0" indent="0">
              <a:buNone/>
            </a:pPr>
            <a:endParaRPr lang="uk-UA" dirty="0"/>
          </a:p>
        </p:txBody>
      </p:sp>
    </p:spTree>
    <p:extLst>
      <p:ext uri="{BB962C8B-B14F-4D97-AF65-F5344CB8AC3E}">
        <p14:creationId xmlns:p14="http://schemas.microsoft.com/office/powerpoint/2010/main" val="1862922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562074"/>
          </a:xfrm>
        </p:spPr>
        <p:txBody>
          <a:bodyPr>
            <a:normAutofit fontScale="90000"/>
          </a:bodyPr>
          <a:lstStyle/>
          <a:p>
            <a:r>
              <a:rPr lang="ru-RU" dirty="0"/>
              <a:t>Приклад: </a:t>
            </a:r>
            <a:r>
              <a:rPr lang="ru-RU" dirty="0" err="1"/>
              <a:t>множення</a:t>
            </a:r>
            <a:r>
              <a:rPr lang="ru-RU" dirty="0"/>
              <a:t> </a:t>
            </a:r>
            <a:r>
              <a:rPr lang="ru-RU" dirty="0" err="1"/>
              <a:t>матриць</a:t>
            </a:r>
            <a:endParaRPr lang="uk-UA" dirty="0"/>
          </a:p>
        </p:txBody>
      </p:sp>
      <p:sp>
        <p:nvSpPr>
          <p:cNvPr id="3" name="Объект 2"/>
          <p:cNvSpPr>
            <a:spLocks noGrp="1"/>
          </p:cNvSpPr>
          <p:nvPr>
            <p:ph idx="1"/>
          </p:nvPr>
        </p:nvSpPr>
        <p:spPr>
          <a:xfrm>
            <a:off x="89756" y="678706"/>
            <a:ext cx="8964488" cy="6179294"/>
          </a:xfrm>
        </p:spPr>
        <p:txBody>
          <a:bodyPr>
            <a:noAutofit/>
          </a:bodyPr>
          <a:lstStyle/>
          <a:p>
            <a:pPr marL="0" indent="0">
              <a:spcBef>
                <a:spcPts val="0"/>
              </a:spcBef>
              <a:buNone/>
            </a:pPr>
            <a:r>
              <a:rPr lang="en-US" sz="1400" dirty="0">
                <a:latin typeface="Courier New" pitchFamily="49" charset="0"/>
                <a:cs typeface="Courier New" pitchFamily="49" charset="0"/>
              </a:rPr>
              <a:t>public class </a:t>
            </a:r>
            <a:r>
              <a:rPr lang="en-US" sz="1400" dirty="0" err="1">
                <a:latin typeface="Courier New" pitchFamily="49" charset="0"/>
                <a:cs typeface="Courier New" pitchFamily="49" charset="0"/>
              </a:rPr>
              <a:t>ThreadPoolMatrixMultiplication</a:t>
            </a: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public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 throws </a:t>
            </a:r>
            <a:r>
              <a:rPr lang="en-US" sz="1400" dirty="0" err="1">
                <a:latin typeface="Courier New" pitchFamily="49" charset="0"/>
                <a:cs typeface="Courier New" pitchFamily="49" charset="0"/>
              </a:rPr>
              <a:t>InterruptedException</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ExecutionException</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Matrix a = new Matrix(1000,1000);</a:t>
            </a:r>
          </a:p>
          <a:p>
            <a:pPr marL="0" indent="0">
              <a:spcBef>
                <a:spcPts val="0"/>
              </a:spcBef>
              <a:buNone/>
            </a:pPr>
            <a:r>
              <a:rPr lang="en-US" sz="1400" dirty="0">
                <a:latin typeface="Courier New" pitchFamily="49" charset="0"/>
                <a:cs typeface="Courier New" pitchFamily="49" charset="0"/>
              </a:rPr>
              <a:t>       Matrix b = new Matrix(1000,1000);</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a.setAllValues</a:t>
            </a:r>
            <a:r>
              <a:rPr lang="en-US" sz="1400" dirty="0">
                <a:latin typeface="Courier New" pitchFamily="49" charset="0"/>
                <a:cs typeface="Courier New" pitchFamily="49" charset="0"/>
              </a:rPr>
              <a:t>(1.0);</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b.setAllValues</a:t>
            </a:r>
            <a:r>
              <a:rPr lang="en-US" sz="1400" dirty="0">
                <a:latin typeface="Courier New" pitchFamily="49" charset="0"/>
                <a:cs typeface="Courier New" pitchFamily="49" charset="0"/>
              </a:rPr>
              <a:t>(1.0);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concurrencyMultiple</a:t>
            </a:r>
            <a:r>
              <a:rPr lang="en-US" sz="1400" dirty="0">
                <a:latin typeface="Courier New" pitchFamily="49" charset="0"/>
                <a:cs typeface="Courier New" pitchFamily="49" charset="0"/>
              </a:rPr>
              <a:t>(a,b,100).print();     </a:t>
            </a:r>
          </a:p>
          <a:p>
            <a:pPr marL="0" indent="0">
              <a:spcBef>
                <a:spcPts val="0"/>
              </a:spcBef>
              <a:buNone/>
            </a:pPr>
            <a:r>
              <a:rPr lang="en-US" sz="1400" dirty="0">
                <a:latin typeface="Courier New" pitchFamily="49" charset="0"/>
                <a:cs typeface="Courier New" pitchFamily="49" charset="0"/>
              </a:rPr>
              <a:t>    }    </a:t>
            </a:r>
          </a:p>
          <a:p>
            <a:pPr marL="0" indent="0">
              <a:spcBef>
                <a:spcPts val="0"/>
              </a:spcBef>
              <a:buNone/>
            </a:pPr>
            <a:r>
              <a:rPr lang="en-US" sz="1400" dirty="0">
                <a:latin typeface="Courier New" pitchFamily="49" charset="0"/>
                <a:cs typeface="Courier New" pitchFamily="49" charset="0"/>
              </a:rPr>
              <a:t>    public static Matrix </a:t>
            </a:r>
            <a:r>
              <a:rPr lang="en-US" sz="1400" dirty="0" err="1">
                <a:latin typeface="Courier New" pitchFamily="49" charset="0"/>
                <a:cs typeface="Courier New" pitchFamily="49" charset="0"/>
              </a:rPr>
              <a:t>concurrencyMultiple</a:t>
            </a:r>
            <a:r>
              <a:rPr lang="en-US" sz="1400" dirty="0">
                <a:latin typeface="Courier New" pitchFamily="49" charset="0"/>
                <a:cs typeface="Courier New" pitchFamily="49" charset="0"/>
              </a:rPr>
              <a:t>(Matrix a, Matrix b, int </a:t>
            </a:r>
            <a:r>
              <a:rPr lang="en-US" sz="1400" dirty="0" err="1">
                <a:latin typeface="Courier New" pitchFamily="49" charset="0"/>
                <a:cs typeface="Courier New" pitchFamily="49" charset="0"/>
              </a:rPr>
              <a:t>numTasks</a:t>
            </a:r>
            <a:r>
              <a:rPr lang="en-US" sz="1400" dirty="0">
                <a:latin typeface="Courier New" pitchFamily="49" charset="0"/>
                <a:cs typeface="Courier New" pitchFamily="49" charset="0"/>
              </a:rPr>
              <a:t>) 			       throws </a:t>
            </a:r>
            <a:r>
              <a:rPr lang="en-US" sz="1400" dirty="0" err="1">
                <a:latin typeface="Courier New" pitchFamily="49" charset="0"/>
                <a:cs typeface="Courier New" pitchFamily="49" charset="0"/>
              </a:rPr>
              <a:t>InterruptedException</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ExecutionException</a:t>
            </a: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Matrix c = new Matrix(</a:t>
            </a:r>
            <a:r>
              <a:rPr lang="en-US" sz="1400" dirty="0" err="1">
                <a:latin typeface="Courier New" pitchFamily="49" charset="0"/>
                <a:cs typeface="Courier New" pitchFamily="49" charset="0"/>
              </a:rPr>
              <a:t>a.getNrows</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b.getNcols</a:t>
            </a: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int cols = </a:t>
            </a:r>
            <a:r>
              <a:rPr lang="en-US" sz="1400" dirty="0" err="1">
                <a:latin typeface="Courier New" pitchFamily="49" charset="0"/>
                <a:cs typeface="Courier New" pitchFamily="49" charset="0"/>
              </a:rPr>
              <a:t>a.getNcols</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int rows = </a:t>
            </a:r>
            <a:r>
              <a:rPr lang="en-US" sz="1400" dirty="0" err="1">
                <a:latin typeface="Courier New" pitchFamily="49" charset="0"/>
                <a:cs typeface="Courier New" pitchFamily="49" charset="0"/>
              </a:rPr>
              <a:t>a.getNrows</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int r = rows/</a:t>
            </a:r>
            <a:r>
              <a:rPr lang="en-US" sz="1400" dirty="0" err="1">
                <a:latin typeface="Courier New" pitchFamily="49" charset="0"/>
                <a:cs typeface="Courier New" pitchFamily="49" charset="0"/>
              </a:rPr>
              <a:t>numTasks</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ExecutorService</a:t>
            </a:r>
            <a:r>
              <a:rPr lang="en-US" sz="1400" dirty="0">
                <a:latin typeface="Courier New" pitchFamily="49" charset="0"/>
                <a:cs typeface="Courier New" pitchFamily="49" charset="0"/>
              </a:rPr>
              <a:t> executor = </a:t>
            </a:r>
            <a:r>
              <a:rPr lang="en-US" sz="1400" dirty="0" err="1">
                <a:latin typeface="Courier New" pitchFamily="49" charset="0"/>
                <a:cs typeface="Courier New" pitchFamily="49" charset="0"/>
              </a:rPr>
              <a:t>Executors.newFixedThreadPool</a:t>
            </a:r>
            <a:r>
              <a:rPr lang="en-US" sz="1400" dirty="0">
                <a:latin typeface="Courier New" pitchFamily="49" charset="0"/>
                <a:cs typeface="Courier New" pitchFamily="49" charset="0"/>
              </a:rPr>
              <a:t>(2);</a:t>
            </a:r>
          </a:p>
          <a:p>
            <a:pPr marL="0" indent="0">
              <a:spcBef>
                <a:spcPts val="0"/>
              </a:spcBef>
              <a:buNone/>
            </a:pPr>
            <a:r>
              <a:rPr lang="en-US" sz="1400" dirty="0">
                <a:latin typeface="Courier New" pitchFamily="49" charset="0"/>
                <a:cs typeface="Courier New" pitchFamily="49" charset="0"/>
              </a:rPr>
              <a:t>       List&lt;</a:t>
            </a:r>
            <a:r>
              <a:rPr lang="en-US" sz="1400" dirty="0" err="1">
                <a:latin typeface="Courier New" pitchFamily="49" charset="0"/>
                <a:cs typeface="Courier New" pitchFamily="49" charset="0"/>
              </a:rPr>
              <a:t>TaskMultiply</a:t>
            </a:r>
            <a:r>
              <a:rPr lang="en-US" sz="1400" dirty="0">
                <a:latin typeface="Courier New" pitchFamily="49" charset="0"/>
                <a:cs typeface="Courier New" pitchFamily="49" charset="0"/>
              </a:rPr>
              <a:t>&gt; tasks = new ArrayList&lt;&gt;();</a:t>
            </a:r>
          </a:p>
          <a:p>
            <a:pPr marL="0" indent="0">
              <a:spcBef>
                <a:spcPts val="0"/>
              </a:spcBef>
              <a:buNone/>
            </a:pPr>
            <a:r>
              <a:rPr lang="en-US" sz="1400" dirty="0">
                <a:latin typeface="Courier New" pitchFamily="49" charset="0"/>
                <a:cs typeface="Courier New" pitchFamily="49" charset="0"/>
              </a:rPr>
              <a:t>       for(int j=0;j&lt;</a:t>
            </a:r>
            <a:r>
              <a:rPr lang="en-US" sz="1400" dirty="0" err="1">
                <a:latin typeface="Courier New" pitchFamily="49" charset="0"/>
                <a:cs typeface="Courier New" pitchFamily="49" charset="0"/>
              </a:rPr>
              <a:t>numTasks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j++</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tasks.add</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j,new</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TaskMultiply</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a.getFragment</a:t>
            </a:r>
            <a:r>
              <a:rPr lang="en-US" sz="1400" dirty="0">
                <a:latin typeface="Courier New" pitchFamily="49" charset="0"/>
                <a:cs typeface="Courier New" pitchFamily="49" charset="0"/>
              </a:rPr>
              <a:t>(r*j, r*j+r-1, 0, cols-1),b));</a:t>
            </a:r>
          </a:p>
          <a:p>
            <a:pPr marL="0" indent="0">
              <a:spcBef>
                <a:spcPts val="0"/>
              </a:spcBef>
              <a:buNone/>
            </a:pP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List&lt;Future&lt;Matrix&gt;&gt; result = </a:t>
            </a:r>
            <a:r>
              <a:rPr lang="en-US" sz="1400" dirty="0" err="1">
                <a:latin typeface="Courier New" pitchFamily="49" charset="0"/>
                <a:cs typeface="Courier New" pitchFamily="49" charset="0"/>
              </a:rPr>
              <a:t>executor.invokeAll</a:t>
            </a:r>
            <a:r>
              <a:rPr lang="en-US" sz="1400" dirty="0">
                <a:latin typeface="Courier New" pitchFamily="49" charset="0"/>
                <a:cs typeface="Courier New" pitchFamily="49" charset="0"/>
              </a:rPr>
              <a:t>(tasks);</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executor.shutdown</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for (int j=0; j&lt;</a:t>
            </a:r>
            <a:r>
              <a:rPr lang="en-US" sz="1400" dirty="0" err="1">
                <a:latin typeface="Courier New" pitchFamily="49" charset="0"/>
                <a:cs typeface="Courier New" pitchFamily="49" charset="0"/>
              </a:rPr>
              <a:t>numTasks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j++</a:t>
            </a: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c.setFragment</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result.get</a:t>
            </a:r>
            <a:r>
              <a:rPr lang="en-US" sz="1400" dirty="0">
                <a:latin typeface="Courier New" pitchFamily="49" charset="0"/>
                <a:cs typeface="Courier New" pitchFamily="49" charset="0"/>
              </a:rPr>
              <a:t>(num).get(), r*num, r*num+r-1, 0, cols-1);       </a:t>
            </a:r>
          </a:p>
          <a:p>
            <a:pPr marL="0" indent="0">
              <a:spcBef>
                <a:spcPts val="0"/>
              </a:spcBef>
              <a:buNone/>
            </a:pPr>
            <a:r>
              <a:rPr lang="en-US" sz="1400" dirty="0">
                <a:latin typeface="Courier New" pitchFamily="49" charset="0"/>
                <a:cs typeface="Courier New" pitchFamily="49" charset="0"/>
              </a:rPr>
              <a:t>       return c;    </a:t>
            </a:r>
          </a:p>
          <a:p>
            <a:pPr marL="0" indent="0">
              <a:spcBef>
                <a:spcPts val="0"/>
              </a:spcBef>
              <a:buNone/>
            </a:pP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a:t>
            </a:r>
          </a:p>
          <a:p>
            <a:pPr marL="0" indent="0">
              <a:spcBef>
                <a:spcPts val="0"/>
              </a:spcBef>
              <a:buNone/>
            </a:pP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80681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a:t>Приклад: </a:t>
            </a:r>
            <a:r>
              <a:rPr lang="en-US" dirty="0" err="1">
                <a:latin typeface="Courier New" panose="02070309020205020404" pitchFamily="49" charset="0"/>
                <a:cs typeface="Courier New" panose="02070309020205020404" pitchFamily="49" charset="0"/>
              </a:rPr>
              <a:t>ScheduledFuture</a:t>
            </a:r>
            <a:r>
              <a:rPr lang="en-US" dirty="0"/>
              <a:t> and </a:t>
            </a:r>
            <a:r>
              <a:rPr lang="en-US" dirty="0" err="1">
                <a:latin typeface="Courier New" panose="02070309020205020404" pitchFamily="49" charset="0"/>
                <a:cs typeface="Courier New" panose="02070309020205020404" pitchFamily="49" charset="0"/>
              </a:rPr>
              <a:t>SheduledExecutorService</a:t>
            </a:r>
            <a:r>
              <a:rPr lang="uk-UA" dirty="0"/>
              <a:t> </a:t>
            </a:r>
          </a:p>
        </p:txBody>
      </p:sp>
      <p:sp>
        <p:nvSpPr>
          <p:cNvPr id="3" name="Объект 2"/>
          <p:cNvSpPr>
            <a:spLocks noGrp="1"/>
          </p:cNvSpPr>
          <p:nvPr>
            <p:ph idx="1"/>
          </p:nvPr>
        </p:nvSpPr>
        <p:spPr>
          <a:xfrm>
            <a:off x="251520" y="1600200"/>
            <a:ext cx="8784976" cy="4349080"/>
          </a:xfrm>
        </p:spPr>
        <p:txBody>
          <a:bodyPr>
            <a:normAutofit fontScale="92500" lnSpcReduction="20000"/>
          </a:bodyPr>
          <a:lstStyle/>
          <a:p>
            <a:pPr marL="0" indent="0">
              <a:buNone/>
            </a:pPr>
            <a:r>
              <a:rPr lang="en-US" sz="2000" dirty="0" err="1">
                <a:latin typeface="Courier New" panose="02070309020205020404" pitchFamily="49" charset="0"/>
                <a:cs typeface="Courier New" panose="02070309020205020404" pitchFamily="49" charset="0"/>
              </a:rPr>
              <a:t>SheduledExecutorService</a:t>
            </a:r>
            <a:r>
              <a:rPr lang="en-US" sz="2000" dirty="0">
                <a:latin typeface="Courier New" panose="02070309020205020404" pitchFamily="49" charset="0"/>
                <a:cs typeface="Courier New" panose="02070309020205020404" pitchFamily="49" charset="0"/>
              </a:rPr>
              <a:t> </a:t>
            </a:r>
            <a:r>
              <a:rPr lang="uk-UA" sz="2000" dirty="0">
                <a:latin typeface="Courier New" panose="02070309020205020404" pitchFamily="49" charset="0"/>
                <a:cs typeface="Courier New" panose="02070309020205020404" pitchFamily="49" charset="0"/>
              </a:rPr>
              <a:t>м</a:t>
            </a:r>
            <a:r>
              <a:rPr lang="uk-UA" sz="2000" dirty="0"/>
              <a:t>оже запускати задачі з заданим інтервалом.</a:t>
            </a:r>
          </a:p>
          <a:p>
            <a:pPr marL="0" indent="0">
              <a:buNone/>
            </a:pPr>
            <a:r>
              <a:rPr lang="uk-UA" sz="2000" dirty="0"/>
              <a:t>Повертає тип </a:t>
            </a:r>
            <a:r>
              <a:rPr lang="en-US" sz="2000" dirty="0" err="1">
                <a:latin typeface="Courier New" panose="02070309020205020404" pitchFamily="49" charset="0"/>
                <a:cs typeface="Courier New" panose="02070309020205020404" pitchFamily="49" charset="0"/>
              </a:rPr>
              <a:t>SheduledFuture</a:t>
            </a:r>
            <a:endParaRPr lang="uk-UA" sz="2000" dirty="0">
              <a:latin typeface="Courier New" panose="02070309020205020404" pitchFamily="49" charset="0"/>
              <a:cs typeface="Courier New" panose="02070309020205020404" pitchFamily="49" charset="0"/>
            </a:endParaRPr>
          </a:p>
          <a:p>
            <a:pPr marL="0" indent="0">
              <a:buNone/>
            </a:pPr>
            <a:endParaRPr lang="uk-UA" sz="2000" dirty="0"/>
          </a:p>
          <a:p>
            <a:pPr marL="0" indent="0">
              <a:spcBef>
                <a:spcPts val="0"/>
              </a:spcBef>
              <a:buNone/>
            </a:pPr>
            <a:r>
              <a:rPr lang="en-US" sz="1600" dirty="0" err="1">
                <a:latin typeface="Courier New" pitchFamily="49" charset="0"/>
                <a:cs typeface="Courier New" pitchFamily="49" charset="0"/>
              </a:rPr>
              <a:t>ScheduledExecutorService</a:t>
            </a:r>
            <a:r>
              <a:rPr lang="en-US" sz="1600" dirty="0">
                <a:latin typeface="Courier New" pitchFamily="49" charset="0"/>
                <a:cs typeface="Courier New" pitchFamily="49" charset="0"/>
              </a:rPr>
              <a:t> executor = </a:t>
            </a:r>
            <a:r>
              <a:rPr lang="en-US" sz="1600" dirty="0" err="1">
                <a:latin typeface="Courier New" pitchFamily="49" charset="0"/>
                <a:cs typeface="Courier New" pitchFamily="49" charset="0"/>
              </a:rPr>
              <a:t>Executors.newScheduledThreadPool</a:t>
            </a:r>
            <a:r>
              <a:rPr lang="en-US" sz="1600" dirty="0">
                <a:latin typeface="Courier New" pitchFamily="49" charset="0"/>
                <a:cs typeface="Courier New" pitchFamily="49" charset="0"/>
              </a:rPr>
              <a:t>(1);</a:t>
            </a:r>
          </a:p>
          <a:p>
            <a:pPr marL="0" indent="0">
              <a:spcBef>
                <a:spcPts val="0"/>
              </a:spcBef>
              <a:buNone/>
            </a:pPr>
            <a:r>
              <a:rPr lang="en-US" sz="1600" dirty="0">
                <a:latin typeface="Courier New" pitchFamily="49" charset="0"/>
                <a:cs typeface="Courier New" pitchFamily="49" charset="0"/>
              </a:rPr>
              <a:t>        </a:t>
            </a:r>
          </a:p>
          <a:p>
            <a:pPr marL="0" indent="0">
              <a:spcBef>
                <a:spcPts val="0"/>
              </a:spcBef>
              <a:buNone/>
            </a:pPr>
            <a:r>
              <a:rPr lang="en-US" sz="1600" dirty="0">
                <a:latin typeface="Courier New" pitchFamily="49" charset="0"/>
                <a:cs typeface="Courier New" pitchFamily="49" charset="0"/>
              </a:rPr>
              <a:t>        Runnable task = () -&gt; {</a:t>
            </a:r>
          </a:p>
          <a:p>
            <a:pPr marL="0" indent="0">
              <a:spcBef>
                <a:spcPts val="0"/>
              </a:spcBef>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System.out.println</a:t>
            </a:r>
            <a:r>
              <a:rPr lang="en-US" sz="1600" dirty="0">
                <a:latin typeface="Courier New" pitchFamily="49" charset="0"/>
                <a:cs typeface="Courier New" pitchFamily="49" charset="0"/>
              </a:rPr>
              <a:t>("Scheduling: " + </a:t>
            </a:r>
            <a:r>
              <a:rPr lang="en-US" sz="1600" dirty="0" err="1">
                <a:latin typeface="Courier New" pitchFamily="49" charset="0"/>
                <a:cs typeface="Courier New" pitchFamily="49" charset="0"/>
              </a:rPr>
              <a:t>System.nanoTime</a:t>
            </a:r>
            <a:r>
              <a:rPr lang="en-US" sz="1600" dirty="0">
                <a:latin typeface="Courier New" pitchFamily="49" charset="0"/>
                <a:cs typeface="Courier New" pitchFamily="49" charset="0"/>
              </a:rPr>
              <a:t>());</a:t>
            </a:r>
          </a:p>
          <a:p>
            <a:pPr marL="0" indent="0">
              <a:spcBef>
                <a:spcPts val="0"/>
              </a:spcBef>
              <a:buNone/>
            </a:pPr>
            <a:r>
              <a:rPr lang="en-US" sz="1600" dirty="0">
                <a:latin typeface="Courier New" pitchFamily="49" charset="0"/>
                <a:cs typeface="Courier New" pitchFamily="49" charset="0"/>
              </a:rPr>
              <a:t>        };</a:t>
            </a:r>
          </a:p>
          <a:p>
            <a:pPr marL="0" indent="0">
              <a:spcBef>
                <a:spcPts val="0"/>
              </a:spcBef>
              <a:buNone/>
            </a:pPr>
            <a:r>
              <a:rPr lang="en-US" sz="1600" dirty="0">
                <a:latin typeface="Courier New" pitchFamily="49" charset="0"/>
                <a:cs typeface="Courier New" pitchFamily="49" charset="0"/>
              </a:rPr>
              <a:t>        </a:t>
            </a:r>
          </a:p>
          <a:p>
            <a:pPr marL="0" indent="0">
              <a:spcBef>
                <a:spcPts val="0"/>
              </a:spcBef>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ScheduledFuture</a:t>
            </a:r>
            <a:r>
              <a:rPr lang="en-US" sz="1600" dirty="0">
                <a:latin typeface="Courier New" pitchFamily="49" charset="0"/>
                <a:cs typeface="Courier New" pitchFamily="49" charset="0"/>
              </a:rPr>
              <a:t>&lt;?&gt; future = </a:t>
            </a:r>
          </a:p>
          <a:p>
            <a:pPr marL="0" indent="0">
              <a:spcBef>
                <a:spcPts val="0"/>
              </a:spcBef>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executor.schedule</a:t>
            </a:r>
            <a:r>
              <a:rPr lang="en-US" sz="1600" dirty="0">
                <a:latin typeface="Courier New" pitchFamily="49" charset="0"/>
                <a:cs typeface="Courier New" pitchFamily="49" charset="0"/>
              </a:rPr>
              <a:t>(task, 7, </a:t>
            </a:r>
            <a:r>
              <a:rPr lang="en-US" sz="1600" dirty="0" err="1">
                <a:latin typeface="Courier New" pitchFamily="49" charset="0"/>
                <a:cs typeface="Courier New" pitchFamily="49" charset="0"/>
              </a:rPr>
              <a:t>TimeUnit.SECONDS</a:t>
            </a:r>
            <a:r>
              <a:rPr lang="en-US" sz="1600" dirty="0">
                <a:latin typeface="Courier New" pitchFamily="49" charset="0"/>
                <a:cs typeface="Courier New" pitchFamily="49" charset="0"/>
              </a:rPr>
              <a:t>);</a:t>
            </a:r>
          </a:p>
          <a:p>
            <a:pPr marL="0" indent="0">
              <a:spcBef>
                <a:spcPts val="0"/>
              </a:spcBef>
              <a:buNone/>
            </a:pPr>
            <a:r>
              <a:rPr lang="en-US" sz="1600" dirty="0">
                <a:latin typeface="Courier New" pitchFamily="49" charset="0"/>
                <a:cs typeface="Courier New" pitchFamily="49" charset="0"/>
              </a:rPr>
              <a:t>        try {</a:t>
            </a:r>
          </a:p>
          <a:p>
            <a:pPr marL="0" indent="0">
              <a:spcBef>
                <a:spcPts val="0"/>
              </a:spcBef>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Thread.sleep</a:t>
            </a:r>
            <a:r>
              <a:rPr lang="en-US" sz="1600" dirty="0">
                <a:latin typeface="Courier New" pitchFamily="49" charset="0"/>
                <a:cs typeface="Courier New" pitchFamily="49" charset="0"/>
              </a:rPr>
              <a:t>(1000);</a:t>
            </a:r>
          </a:p>
          <a:p>
            <a:pPr marL="0" indent="0">
              <a:spcBef>
                <a:spcPts val="0"/>
              </a:spcBef>
              <a:buNone/>
            </a:pPr>
            <a:r>
              <a:rPr lang="en-US" sz="1600" dirty="0">
                <a:latin typeface="Courier New" pitchFamily="49" charset="0"/>
                <a:cs typeface="Courier New" pitchFamily="49" charset="0"/>
              </a:rPr>
              <a:t>        } catch (</a:t>
            </a:r>
            <a:r>
              <a:rPr lang="en-US" sz="1600" dirty="0" err="1">
                <a:latin typeface="Courier New" pitchFamily="49" charset="0"/>
                <a:cs typeface="Courier New" pitchFamily="49" charset="0"/>
              </a:rPr>
              <a:t>InterruptedException</a:t>
            </a:r>
            <a:r>
              <a:rPr lang="en-US" sz="1600" dirty="0">
                <a:latin typeface="Courier New" pitchFamily="49" charset="0"/>
                <a:cs typeface="Courier New" pitchFamily="49" charset="0"/>
              </a:rPr>
              <a:t> ex) {</a:t>
            </a:r>
          </a:p>
          <a:p>
            <a:pPr marL="0" indent="0">
              <a:spcBef>
                <a:spcPts val="0"/>
              </a:spcBef>
              <a:buNone/>
            </a:pPr>
            <a:r>
              <a:rPr lang="en-US" sz="1600" dirty="0">
                <a:latin typeface="Courier New" pitchFamily="49" charset="0"/>
                <a:cs typeface="Courier New" pitchFamily="49" charset="0"/>
              </a:rPr>
              <a:t>            // </a:t>
            </a:r>
            <a:r>
              <a:rPr lang="uk-UA" sz="1600" dirty="0">
                <a:latin typeface="Courier New" pitchFamily="49" charset="0"/>
                <a:cs typeface="Courier New" pitchFamily="49" charset="0"/>
              </a:rPr>
              <a:t>обробка винятку</a:t>
            </a:r>
            <a:endParaRPr lang="en-US" sz="1600" dirty="0">
              <a:latin typeface="Courier New" pitchFamily="49" charset="0"/>
              <a:cs typeface="Courier New" pitchFamily="49" charset="0"/>
            </a:endParaRPr>
          </a:p>
          <a:p>
            <a:pPr marL="0" indent="0">
              <a:spcBef>
                <a:spcPts val="0"/>
              </a:spcBef>
              <a:buNone/>
            </a:pPr>
            <a:r>
              <a:rPr lang="en-US" sz="1600" dirty="0">
                <a:latin typeface="Courier New" pitchFamily="49" charset="0"/>
                <a:cs typeface="Courier New" pitchFamily="49" charset="0"/>
              </a:rPr>
              <a:t>        }</a:t>
            </a:r>
          </a:p>
          <a:p>
            <a:pPr marL="0" indent="0">
              <a:spcBef>
                <a:spcPts val="0"/>
              </a:spcBef>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System.out.printf</a:t>
            </a:r>
            <a:r>
              <a:rPr lang="en-US" sz="1600" dirty="0">
                <a:latin typeface="Courier New" pitchFamily="49" charset="0"/>
                <a:cs typeface="Courier New" pitchFamily="49" charset="0"/>
              </a:rPr>
              <a:t>("Remaining Delay: %s s\n",</a:t>
            </a:r>
          </a:p>
          <a:p>
            <a:pPr marL="0" indent="0">
              <a:spcBef>
                <a:spcPts val="0"/>
              </a:spcBef>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future.getDelay</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TimeUnit.SECONDS</a:t>
            </a:r>
            <a:r>
              <a:rPr lang="en-US" sz="1600" dirty="0">
                <a:latin typeface="Courier New" pitchFamily="49" charset="0"/>
                <a:cs typeface="Courier New" pitchFamily="49" charset="0"/>
              </a:rPr>
              <a:t>));</a:t>
            </a:r>
          </a:p>
          <a:p>
            <a:pPr marL="0" indent="0">
              <a:spcBef>
                <a:spcPts val="0"/>
              </a:spcBef>
              <a:buNone/>
            </a:pPr>
            <a:r>
              <a:rPr lang="en-US" sz="1600" dirty="0">
                <a:latin typeface="Courier New" pitchFamily="49" charset="0"/>
                <a:cs typeface="Courier New" pitchFamily="49" charset="0"/>
              </a:rPr>
              <a:t>        </a:t>
            </a:r>
          </a:p>
          <a:p>
            <a:pPr marL="0" indent="0">
              <a:spcBef>
                <a:spcPts val="0"/>
              </a:spcBef>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executor.shutdown</a:t>
            </a:r>
            <a:r>
              <a:rPr lang="en-US" sz="1600" dirty="0">
                <a:latin typeface="Courier New" pitchFamily="49" charset="0"/>
                <a:cs typeface="Courier New" pitchFamily="49" charset="0"/>
              </a:rPr>
              <a:t>();</a:t>
            </a:r>
            <a:endParaRPr lang="uk-UA" sz="1600" dirty="0">
              <a:latin typeface="Courier New" pitchFamily="49" charset="0"/>
              <a:cs typeface="Courier New" pitchFamily="49" charset="0"/>
            </a:endParaRPr>
          </a:p>
        </p:txBody>
      </p:sp>
    </p:spTree>
    <p:extLst>
      <p:ext uri="{BB962C8B-B14F-4D97-AF65-F5344CB8AC3E}">
        <p14:creationId xmlns:p14="http://schemas.microsoft.com/office/powerpoint/2010/main" val="3754521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a:t>Синхронізований доступ в сервісах-виконавцях</a:t>
            </a:r>
          </a:p>
        </p:txBody>
      </p:sp>
      <p:sp>
        <p:nvSpPr>
          <p:cNvPr id="3" name="Объект 2"/>
          <p:cNvSpPr>
            <a:spLocks noGrp="1"/>
          </p:cNvSpPr>
          <p:nvPr>
            <p:ph idx="1"/>
          </p:nvPr>
        </p:nvSpPr>
        <p:spPr/>
        <p:txBody>
          <a:bodyPr/>
          <a:lstStyle/>
          <a:p>
            <a:pPr marL="0" indent="0">
              <a:buNone/>
            </a:pPr>
            <a:r>
              <a:rPr lang="uk-UA" dirty="0"/>
              <a:t>Синхронізовані методи використовуються для задач так само, як і в потоках</a:t>
            </a:r>
            <a:endParaRPr lang="en-US" dirty="0"/>
          </a:p>
          <a:p>
            <a:pPr marL="0" indent="0">
              <a:buNone/>
            </a:pPr>
            <a:r>
              <a:rPr lang="en-US" sz="2400" dirty="0" err="1">
                <a:latin typeface="Courier New" pitchFamily="49" charset="0"/>
                <a:cs typeface="Courier New" pitchFamily="49" charset="0"/>
              </a:rPr>
              <a:t>ReentrantLock</a:t>
            </a:r>
            <a:r>
              <a:rPr lang="uk-UA" sz="2400" dirty="0">
                <a:latin typeface="Courier New" pitchFamily="49" charset="0"/>
                <a:cs typeface="Courier New" pitchFamily="49" charset="0"/>
              </a:rPr>
              <a:t> </a:t>
            </a:r>
          </a:p>
          <a:p>
            <a:pPr marL="0" indent="0">
              <a:buNone/>
            </a:pPr>
            <a:r>
              <a:rPr lang="en-US" sz="2400" dirty="0" err="1">
                <a:latin typeface="Courier New" pitchFamily="49" charset="0"/>
                <a:cs typeface="Courier New" pitchFamily="49" charset="0"/>
              </a:rPr>
              <a:t>ReentrantReadWriteLock</a:t>
            </a:r>
            <a:endParaRPr lang="uk-UA" sz="2400" dirty="0">
              <a:latin typeface="Courier New" pitchFamily="49" charset="0"/>
              <a:cs typeface="Courier New" pitchFamily="49" charset="0"/>
            </a:endParaRPr>
          </a:p>
          <a:p>
            <a:pPr marL="0" indent="0">
              <a:buNone/>
            </a:pPr>
            <a:endParaRPr lang="en-US" sz="2400" dirty="0">
              <a:latin typeface="Courier New" pitchFamily="49" charset="0"/>
              <a:cs typeface="Courier New" pitchFamily="49" charset="0"/>
            </a:endParaRPr>
          </a:p>
          <a:p>
            <a:pPr marL="0" indent="0">
              <a:buNone/>
            </a:pPr>
            <a:r>
              <a:rPr lang="en-US" sz="2400" dirty="0" err="1">
                <a:latin typeface="Courier New" pitchFamily="49" charset="0"/>
                <a:cs typeface="Courier New" pitchFamily="49" charset="0"/>
              </a:rPr>
              <a:t>StampedLock</a:t>
            </a:r>
            <a:endParaRPr lang="en-US" sz="2400" dirty="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Semaphore</a:t>
            </a:r>
            <a:endParaRPr lang="uk-UA" sz="2400" dirty="0">
              <a:latin typeface="Courier New" pitchFamily="49" charset="0"/>
              <a:cs typeface="Courier New" pitchFamily="49" charset="0"/>
            </a:endParaRPr>
          </a:p>
        </p:txBody>
      </p:sp>
    </p:spTree>
    <p:extLst>
      <p:ext uri="{BB962C8B-B14F-4D97-AF65-F5344CB8AC3E}">
        <p14:creationId xmlns:p14="http://schemas.microsoft.com/office/powerpoint/2010/main" val="401280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42BD-9954-4C49-8E90-24E417767242}"/>
              </a:ext>
            </a:extLst>
          </p:cNvPr>
          <p:cNvSpPr>
            <a:spLocks noGrp="1"/>
          </p:cNvSpPr>
          <p:nvPr>
            <p:ph type="title"/>
          </p:nvPr>
        </p:nvSpPr>
        <p:spPr/>
        <p:txBody>
          <a:bodyPr/>
          <a:lstStyle/>
          <a:p>
            <a:r>
              <a:rPr lang="uk-UA" dirty="0"/>
              <a:t>Пул потоків</a:t>
            </a:r>
            <a:endParaRPr lang="en-UA" dirty="0"/>
          </a:p>
        </p:txBody>
      </p:sp>
      <p:grpSp>
        <p:nvGrpSpPr>
          <p:cNvPr id="64" name="Group 63">
            <a:extLst>
              <a:ext uri="{FF2B5EF4-FFF2-40B4-BE49-F238E27FC236}">
                <a16:creationId xmlns:a16="http://schemas.microsoft.com/office/drawing/2014/main" id="{68E76315-DEFC-8F40-8D7F-66F6E472D08C}"/>
              </a:ext>
            </a:extLst>
          </p:cNvPr>
          <p:cNvGrpSpPr/>
          <p:nvPr/>
        </p:nvGrpSpPr>
        <p:grpSpPr>
          <a:xfrm>
            <a:off x="2182757" y="1844824"/>
            <a:ext cx="4778485" cy="3595990"/>
            <a:chOff x="2339752" y="1554104"/>
            <a:chExt cx="4778485" cy="3595990"/>
          </a:xfrm>
        </p:grpSpPr>
        <p:sp>
          <p:nvSpPr>
            <p:cNvPr id="16" name="Rectangle 15">
              <a:extLst>
                <a:ext uri="{FF2B5EF4-FFF2-40B4-BE49-F238E27FC236}">
                  <a16:creationId xmlns:a16="http://schemas.microsoft.com/office/drawing/2014/main" id="{447D0D88-9FD7-774B-A5DB-23344DA64917}"/>
                </a:ext>
              </a:extLst>
            </p:cNvPr>
            <p:cNvSpPr/>
            <p:nvPr/>
          </p:nvSpPr>
          <p:spPr>
            <a:xfrm>
              <a:off x="4308901" y="2615666"/>
              <a:ext cx="216024" cy="21185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17" name="Rectangle 16">
              <a:extLst>
                <a:ext uri="{FF2B5EF4-FFF2-40B4-BE49-F238E27FC236}">
                  <a16:creationId xmlns:a16="http://schemas.microsoft.com/office/drawing/2014/main" id="{F644A81B-C384-AF43-BF5E-98BE18A2AA51}"/>
                </a:ext>
              </a:extLst>
            </p:cNvPr>
            <p:cNvSpPr/>
            <p:nvPr/>
          </p:nvSpPr>
          <p:spPr>
            <a:xfrm>
              <a:off x="3779094" y="3676502"/>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18" name="Rectangle 17">
              <a:extLst>
                <a:ext uri="{FF2B5EF4-FFF2-40B4-BE49-F238E27FC236}">
                  <a16:creationId xmlns:a16="http://schemas.microsoft.com/office/drawing/2014/main" id="{5DFD9427-1898-7943-9DA9-1C1879B9DB28}"/>
                </a:ext>
              </a:extLst>
            </p:cNvPr>
            <p:cNvSpPr/>
            <p:nvPr/>
          </p:nvSpPr>
          <p:spPr>
            <a:xfrm>
              <a:off x="3381195" y="3322130"/>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19" name="Rectangle 18">
              <a:extLst>
                <a:ext uri="{FF2B5EF4-FFF2-40B4-BE49-F238E27FC236}">
                  <a16:creationId xmlns:a16="http://schemas.microsoft.com/office/drawing/2014/main" id="{0353DAE2-953A-5742-9202-4E95D82B3042}"/>
                </a:ext>
              </a:extLst>
            </p:cNvPr>
            <p:cNvSpPr/>
            <p:nvPr/>
          </p:nvSpPr>
          <p:spPr>
            <a:xfrm>
              <a:off x="4111051" y="3244963"/>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20" name="Rectangle 19">
              <a:extLst>
                <a:ext uri="{FF2B5EF4-FFF2-40B4-BE49-F238E27FC236}">
                  <a16:creationId xmlns:a16="http://schemas.microsoft.com/office/drawing/2014/main" id="{8E127B91-46CA-7245-B066-45760D880235}"/>
                </a:ext>
              </a:extLst>
            </p:cNvPr>
            <p:cNvSpPr/>
            <p:nvPr/>
          </p:nvSpPr>
          <p:spPr>
            <a:xfrm>
              <a:off x="4572000" y="3164071"/>
              <a:ext cx="216024" cy="21374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21" name="Rectangle 20">
              <a:extLst>
                <a:ext uri="{FF2B5EF4-FFF2-40B4-BE49-F238E27FC236}">
                  <a16:creationId xmlns:a16="http://schemas.microsoft.com/office/drawing/2014/main" id="{94F89005-69BE-884D-A8C9-09E92353DC5D}"/>
                </a:ext>
              </a:extLst>
            </p:cNvPr>
            <p:cNvSpPr/>
            <p:nvPr/>
          </p:nvSpPr>
          <p:spPr>
            <a:xfrm>
              <a:off x="4286167" y="2073407"/>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cxnSp>
          <p:nvCxnSpPr>
            <p:cNvPr id="22" name="Straight Arrow Connector 21">
              <a:extLst>
                <a:ext uri="{FF2B5EF4-FFF2-40B4-BE49-F238E27FC236}">
                  <a16:creationId xmlns:a16="http://schemas.microsoft.com/office/drawing/2014/main" id="{118757A0-6EBD-F548-B063-DEEAFE7C9D55}"/>
                </a:ext>
              </a:extLst>
            </p:cNvPr>
            <p:cNvCxnSpPr>
              <a:cxnSpLocks/>
              <a:stCxn id="21" idx="2"/>
            </p:cNvCxnSpPr>
            <p:nvPr/>
          </p:nvCxnSpPr>
          <p:spPr>
            <a:xfrm>
              <a:off x="4394179" y="2287147"/>
              <a:ext cx="0" cy="325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1C2F0-B629-4142-A0CB-F745A3FB9966}"/>
                </a:ext>
              </a:extLst>
            </p:cNvPr>
            <p:cNvSpPr txBox="1"/>
            <p:nvPr/>
          </p:nvSpPr>
          <p:spPr>
            <a:xfrm>
              <a:off x="2339752" y="3127742"/>
              <a:ext cx="729856" cy="369332"/>
            </a:xfrm>
            <a:prstGeom prst="rect">
              <a:avLst/>
            </a:prstGeom>
            <a:noFill/>
          </p:spPr>
          <p:txBody>
            <a:bodyPr wrap="square" rtlCol="0">
              <a:spAutoFit/>
            </a:bodyPr>
            <a:lstStyle/>
            <a:p>
              <a:r>
                <a:rPr lang="en-US" dirty="0"/>
                <a:t>pool</a:t>
              </a:r>
              <a:endParaRPr lang="en-UA" dirty="0"/>
            </a:p>
          </p:txBody>
        </p:sp>
        <p:cxnSp>
          <p:nvCxnSpPr>
            <p:cNvPr id="24" name="Straight Arrow Connector 23">
              <a:extLst>
                <a:ext uri="{FF2B5EF4-FFF2-40B4-BE49-F238E27FC236}">
                  <a16:creationId xmlns:a16="http://schemas.microsoft.com/office/drawing/2014/main" id="{DAB60988-641D-CA44-9478-10BE41979913}"/>
                </a:ext>
              </a:extLst>
            </p:cNvPr>
            <p:cNvCxnSpPr>
              <a:cxnSpLocks/>
              <a:endCxn id="26" idx="0"/>
            </p:cNvCxnSpPr>
            <p:nvPr/>
          </p:nvCxnSpPr>
          <p:spPr>
            <a:xfrm>
              <a:off x="3884037" y="3873768"/>
              <a:ext cx="3069" cy="625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47DC3BD-1011-3C4A-A890-AD2CDB1EA1D3}"/>
                </a:ext>
              </a:extLst>
            </p:cNvPr>
            <p:cNvSpPr txBox="1"/>
            <p:nvPr/>
          </p:nvSpPr>
          <p:spPr>
            <a:xfrm>
              <a:off x="4000565" y="4499741"/>
              <a:ext cx="997219" cy="646331"/>
            </a:xfrm>
            <a:prstGeom prst="rect">
              <a:avLst/>
            </a:prstGeom>
            <a:noFill/>
          </p:spPr>
          <p:txBody>
            <a:bodyPr wrap="square" rtlCol="0">
              <a:spAutoFit/>
            </a:bodyPr>
            <a:lstStyle/>
            <a:p>
              <a:r>
                <a:rPr lang="en-US" dirty="0"/>
                <a:t>Thread first</a:t>
              </a:r>
              <a:endParaRPr lang="en-UA" dirty="0"/>
            </a:p>
          </p:txBody>
        </p:sp>
        <p:sp>
          <p:nvSpPr>
            <p:cNvPr id="26" name="Rectangle 25">
              <a:extLst>
                <a:ext uri="{FF2B5EF4-FFF2-40B4-BE49-F238E27FC236}">
                  <a16:creationId xmlns:a16="http://schemas.microsoft.com/office/drawing/2014/main" id="{65253043-669B-E74F-B38F-012E0EBF30BC}"/>
                </a:ext>
              </a:extLst>
            </p:cNvPr>
            <p:cNvSpPr/>
            <p:nvPr/>
          </p:nvSpPr>
          <p:spPr>
            <a:xfrm>
              <a:off x="3779094" y="4499741"/>
              <a:ext cx="216024" cy="21374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27" name="TextBox 26">
              <a:extLst>
                <a:ext uri="{FF2B5EF4-FFF2-40B4-BE49-F238E27FC236}">
                  <a16:creationId xmlns:a16="http://schemas.microsoft.com/office/drawing/2014/main" id="{6176A84B-CEBC-ED44-BEBA-24A7A071A4A7}"/>
                </a:ext>
              </a:extLst>
            </p:cNvPr>
            <p:cNvSpPr txBox="1"/>
            <p:nvPr/>
          </p:nvSpPr>
          <p:spPr>
            <a:xfrm>
              <a:off x="3915270" y="1554104"/>
              <a:ext cx="1076396" cy="584775"/>
            </a:xfrm>
            <a:prstGeom prst="rect">
              <a:avLst/>
            </a:prstGeom>
            <a:noFill/>
          </p:spPr>
          <p:txBody>
            <a:bodyPr wrap="square" rtlCol="0">
              <a:spAutoFit/>
            </a:bodyPr>
            <a:lstStyle/>
            <a:p>
              <a:pPr algn="ctr"/>
              <a:r>
                <a:rPr lang="en-US" sz="1600" dirty="0"/>
                <a:t>Runnable task</a:t>
              </a:r>
              <a:endParaRPr lang="en-UA" sz="1600" dirty="0"/>
            </a:p>
          </p:txBody>
        </p:sp>
        <p:sp>
          <p:nvSpPr>
            <p:cNvPr id="33" name="Rectangle 32">
              <a:extLst>
                <a:ext uri="{FF2B5EF4-FFF2-40B4-BE49-F238E27FC236}">
                  <a16:creationId xmlns:a16="http://schemas.microsoft.com/office/drawing/2014/main" id="{D6474CE2-C228-2A40-9FD9-412F8EBDEB6A}"/>
                </a:ext>
              </a:extLst>
            </p:cNvPr>
            <p:cNvSpPr/>
            <p:nvPr/>
          </p:nvSpPr>
          <p:spPr>
            <a:xfrm>
              <a:off x="5644602" y="3665310"/>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cxnSp>
          <p:nvCxnSpPr>
            <p:cNvPr id="39" name="Straight Arrow Connector 38">
              <a:extLst>
                <a:ext uri="{FF2B5EF4-FFF2-40B4-BE49-F238E27FC236}">
                  <a16:creationId xmlns:a16="http://schemas.microsoft.com/office/drawing/2014/main" id="{3186065A-FB65-114A-8803-B7568FB320D5}"/>
                </a:ext>
              </a:extLst>
            </p:cNvPr>
            <p:cNvCxnSpPr>
              <a:cxnSpLocks/>
              <a:endCxn id="41" idx="0"/>
            </p:cNvCxnSpPr>
            <p:nvPr/>
          </p:nvCxnSpPr>
          <p:spPr>
            <a:xfrm>
              <a:off x="5749545" y="3877790"/>
              <a:ext cx="3069" cy="625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7A04494-B665-A64A-9D86-343C5D4E4F6C}"/>
                </a:ext>
              </a:extLst>
            </p:cNvPr>
            <p:cNvSpPr txBox="1"/>
            <p:nvPr/>
          </p:nvSpPr>
          <p:spPr>
            <a:xfrm>
              <a:off x="5866073" y="4503763"/>
              <a:ext cx="997219" cy="646331"/>
            </a:xfrm>
            <a:prstGeom prst="rect">
              <a:avLst/>
            </a:prstGeom>
            <a:noFill/>
          </p:spPr>
          <p:txBody>
            <a:bodyPr wrap="square" rtlCol="0">
              <a:spAutoFit/>
            </a:bodyPr>
            <a:lstStyle/>
            <a:p>
              <a:r>
                <a:rPr lang="en-US" dirty="0"/>
                <a:t>Thread second</a:t>
              </a:r>
              <a:endParaRPr lang="en-UA" dirty="0"/>
            </a:p>
          </p:txBody>
        </p:sp>
        <p:sp>
          <p:nvSpPr>
            <p:cNvPr id="41" name="Rectangle 40">
              <a:extLst>
                <a:ext uri="{FF2B5EF4-FFF2-40B4-BE49-F238E27FC236}">
                  <a16:creationId xmlns:a16="http://schemas.microsoft.com/office/drawing/2014/main" id="{43038CF9-B9AC-1841-9F20-773712D2F818}"/>
                </a:ext>
              </a:extLst>
            </p:cNvPr>
            <p:cNvSpPr/>
            <p:nvPr/>
          </p:nvSpPr>
          <p:spPr>
            <a:xfrm>
              <a:off x="5644602" y="4503763"/>
              <a:ext cx="216024" cy="21374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42" name="Oval 41">
              <a:extLst>
                <a:ext uri="{FF2B5EF4-FFF2-40B4-BE49-F238E27FC236}">
                  <a16:creationId xmlns:a16="http://schemas.microsoft.com/office/drawing/2014/main" id="{57B8217B-9590-C746-BE88-298959C7CB50}"/>
                </a:ext>
              </a:extLst>
            </p:cNvPr>
            <p:cNvSpPr/>
            <p:nvPr/>
          </p:nvSpPr>
          <p:spPr>
            <a:xfrm>
              <a:off x="2339752" y="2482324"/>
              <a:ext cx="4778485" cy="1680565"/>
            </a:xfrm>
            <a:prstGeom prst="ellipse">
              <a:avLst/>
            </a:prstGeom>
            <a:noFill/>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43" name="Rectangle 42">
              <a:extLst>
                <a:ext uri="{FF2B5EF4-FFF2-40B4-BE49-F238E27FC236}">
                  <a16:creationId xmlns:a16="http://schemas.microsoft.com/office/drawing/2014/main" id="{0521F3B2-1C2C-4E4B-A04E-81397DBE59AA}"/>
                </a:ext>
              </a:extLst>
            </p:cNvPr>
            <p:cNvSpPr/>
            <p:nvPr/>
          </p:nvSpPr>
          <p:spPr>
            <a:xfrm>
              <a:off x="5108966" y="2673563"/>
              <a:ext cx="216024" cy="21185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44" name="Rectangle 43">
              <a:extLst>
                <a:ext uri="{FF2B5EF4-FFF2-40B4-BE49-F238E27FC236}">
                  <a16:creationId xmlns:a16="http://schemas.microsoft.com/office/drawing/2014/main" id="{620A7E3D-3EF7-C547-AFE7-8DB258002F69}"/>
                </a:ext>
              </a:extLst>
            </p:cNvPr>
            <p:cNvSpPr/>
            <p:nvPr/>
          </p:nvSpPr>
          <p:spPr>
            <a:xfrm>
              <a:off x="5086232" y="2131304"/>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cxnSp>
          <p:nvCxnSpPr>
            <p:cNvPr id="45" name="Straight Arrow Connector 44">
              <a:extLst>
                <a:ext uri="{FF2B5EF4-FFF2-40B4-BE49-F238E27FC236}">
                  <a16:creationId xmlns:a16="http://schemas.microsoft.com/office/drawing/2014/main" id="{933E02C1-A159-1C4C-8295-D7420D47B979}"/>
                </a:ext>
              </a:extLst>
            </p:cNvPr>
            <p:cNvCxnSpPr>
              <a:cxnSpLocks/>
              <a:stCxn id="44" idx="2"/>
            </p:cNvCxnSpPr>
            <p:nvPr/>
          </p:nvCxnSpPr>
          <p:spPr>
            <a:xfrm>
              <a:off x="5194244" y="2345044"/>
              <a:ext cx="0" cy="325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EC525D6-18AB-7E4A-9860-BB814131B5C1}"/>
                </a:ext>
              </a:extLst>
            </p:cNvPr>
            <p:cNvSpPr txBox="1"/>
            <p:nvPr/>
          </p:nvSpPr>
          <p:spPr>
            <a:xfrm>
              <a:off x="5229566" y="1648701"/>
              <a:ext cx="1313461" cy="584775"/>
            </a:xfrm>
            <a:prstGeom prst="rect">
              <a:avLst/>
            </a:prstGeom>
            <a:noFill/>
          </p:spPr>
          <p:txBody>
            <a:bodyPr wrap="square" rtlCol="0">
              <a:spAutoFit/>
            </a:bodyPr>
            <a:lstStyle/>
            <a:p>
              <a:pPr algn="ctr"/>
              <a:r>
                <a:rPr lang="en-US" sz="1600" dirty="0"/>
                <a:t>Runnable task</a:t>
              </a:r>
              <a:endParaRPr lang="en-UA" sz="1600" dirty="0"/>
            </a:p>
          </p:txBody>
        </p:sp>
        <p:sp>
          <p:nvSpPr>
            <p:cNvPr id="47" name="Rectangle 46">
              <a:extLst>
                <a:ext uri="{FF2B5EF4-FFF2-40B4-BE49-F238E27FC236}">
                  <a16:creationId xmlns:a16="http://schemas.microsoft.com/office/drawing/2014/main" id="{CEF2A68C-A007-5D4F-A400-253F9782DF05}"/>
                </a:ext>
              </a:extLst>
            </p:cNvPr>
            <p:cNvSpPr/>
            <p:nvPr/>
          </p:nvSpPr>
          <p:spPr>
            <a:xfrm>
              <a:off x="3754513" y="2749876"/>
              <a:ext cx="216024" cy="21185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48" name="Rectangle 47">
              <a:extLst>
                <a:ext uri="{FF2B5EF4-FFF2-40B4-BE49-F238E27FC236}">
                  <a16:creationId xmlns:a16="http://schemas.microsoft.com/office/drawing/2014/main" id="{E2F89E27-4600-7C4D-A2AD-B9A23EB88C8B}"/>
                </a:ext>
              </a:extLst>
            </p:cNvPr>
            <p:cNvSpPr/>
            <p:nvPr/>
          </p:nvSpPr>
          <p:spPr>
            <a:xfrm>
              <a:off x="3731779" y="2207617"/>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cxnSp>
          <p:nvCxnSpPr>
            <p:cNvPr id="49" name="Straight Arrow Connector 48">
              <a:extLst>
                <a:ext uri="{FF2B5EF4-FFF2-40B4-BE49-F238E27FC236}">
                  <a16:creationId xmlns:a16="http://schemas.microsoft.com/office/drawing/2014/main" id="{755A0E32-C0C1-2449-B4CC-5D1CE0793A3C}"/>
                </a:ext>
              </a:extLst>
            </p:cNvPr>
            <p:cNvCxnSpPr>
              <a:cxnSpLocks/>
              <a:stCxn id="48" idx="2"/>
            </p:cNvCxnSpPr>
            <p:nvPr/>
          </p:nvCxnSpPr>
          <p:spPr>
            <a:xfrm>
              <a:off x="3839791" y="2421357"/>
              <a:ext cx="0" cy="325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43ADB36-38EE-294D-B519-A3730113D2A1}"/>
                </a:ext>
              </a:extLst>
            </p:cNvPr>
            <p:cNvSpPr/>
            <p:nvPr/>
          </p:nvSpPr>
          <p:spPr>
            <a:xfrm>
              <a:off x="3242379" y="2863493"/>
              <a:ext cx="216024" cy="21185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51" name="Rectangle 50">
              <a:extLst>
                <a:ext uri="{FF2B5EF4-FFF2-40B4-BE49-F238E27FC236}">
                  <a16:creationId xmlns:a16="http://schemas.microsoft.com/office/drawing/2014/main" id="{BE1F6D08-997A-A941-BA56-15D8BFED846F}"/>
                </a:ext>
              </a:extLst>
            </p:cNvPr>
            <p:cNvSpPr/>
            <p:nvPr/>
          </p:nvSpPr>
          <p:spPr>
            <a:xfrm>
              <a:off x="3219645" y="2321234"/>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cxnSp>
          <p:nvCxnSpPr>
            <p:cNvPr id="52" name="Straight Arrow Connector 51">
              <a:extLst>
                <a:ext uri="{FF2B5EF4-FFF2-40B4-BE49-F238E27FC236}">
                  <a16:creationId xmlns:a16="http://schemas.microsoft.com/office/drawing/2014/main" id="{841C3CFB-E902-8246-A567-11EE1202A58A}"/>
                </a:ext>
              </a:extLst>
            </p:cNvPr>
            <p:cNvCxnSpPr>
              <a:cxnSpLocks/>
              <a:stCxn id="51" idx="2"/>
            </p:cNvCxnSpPr>
            <p:nvPr/>
          </p:nvCxnSpPr>
          <p:spPr>
            <a:xfrm>
              <a:off x="3327657" y="2534974"/>
              <a:ext cx="0" cy="325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C779BE19-45ED-7346-A426-E11019CEB2F3}"/>
                </a:ext>
              </a:extLst>
            </p:cNvPr>
            <p:cNvSpPr/>
            <p:nvPr/>
          </p:nvSpPr>
          <p:spPr>
            <a:xfrm>
              <a:off x="6221018" y="2889034"/>
              <a:ext cx="216024" cy="21185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54" name="Rectangle 53">
              <a:extLst>
                <a:ext uri="{FF2B5EF4-FFF2-40B4-BE49-F238E27FC236}">
                  <a16:creationId xmlns:a16="http://schemas.microsoft.com/office/drawing/2014/main" id="{7946DEDB-8ED0-604E-BED5-DAFE2FB8CE50}"/>
                </a:ext>
              </a:extLst>
            </p:cNvPr>
            <p:cNvSpPr/>
            <p:nvPr/>
          </p:nvSpPr>
          <p:spPr>
            <a:xfrm>
              <a:off x="6198284" y="2346775"/>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cxnSp>
          <p:nvCxnSpPr>
            <p:cNvPr id="55" name="Straight Arrow Connector 54">
              <a:extLst>
                <a:ext uri="{FF2B5EF4-FFF2-40B4-BE49-F238E27FC236}">
                  <a16:creationId xmlns:a16="http://schemas.microsoft.com/office/drawing/2014/main" id="{73BBABF4-CACD-274C-8F82-0054FFCDF880}"/>
                </a:ext>
              </a:extLst>
            </p:cNvPr>
            <p:cNvCxnSpPr>
              <a:cxnSpLocks/>
              <a:stCxn id="54" idx="2"/>
            </p:cNvCxnSpPr>
            <p:nvPr/>
          </p:nvCxnSpPr>
          <p:spPr>
            <a:xfrm>
              <a:off x="6306296" y="2560515"/>
              <a:ext cx="0" cy="325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821CDB74-2831-CF4C-9128-81C966A7054A}"/>
                </a:ext>
              </a:extLst>
            </p:cNvPr>
            <p:cNvSpPr/>
            <p:nvPr/>
          </p:nvSpPr>
          <p:spPr>
            <a:xfrm>
              <a:off x="5780795" y="2754432"/>
              <a:ext cx="216024" cy="21185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57" name="Rectangle 56">
              <a:extLst>
                <a:ext uri="{FF2B5EF4-FFF2-40B4-BE49-F238E27FC236}">
                  <a16:creationId xmlns:a16="http://schemas.microsoft.com/office/drawing/2014/main" id="{E3E8191E-281C-BC42-845B-1E1EBD75CD26}"/>
                </a:ext>
              </a:extLst>
            </p:cNvPr>
            <p:cNvSpPr/>
            <p:nvPr/>
          </p:nvSpPr>
          <p:spPr>
            <a:xfrm>
              <a:off x="5758061" y="2212173"/>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cxnSp>
          <p:nvCxnSpPr>
            <p:cNvPr id="58" name="Straight Arrow Connector 57">
              <a:extLst>
                <a:ext uri="{FF2B5EF4-FFF2-40B4-BE49-F238E27FC236}">
                  <a16:creationId xmlns:a16="http://schemas.microsoft.com/office/drawing/2014/main" id="{7B5299DF-3A6E-6748-B4A4-F1B0645000C9}"/>
                </a:ext>
              </a:extLst>
            </p:cNvPr>
            <p:cNvCxnSpPr>
              <a:cxnSpLocks/>
              <a:stCxn id="57" idx="2"/>
            </p:cNvCxnSpPr>
            <p:nvPr/>
          </p:nvCxnSpPr>
          <p:spPr>
            <a:xfrm>
              <a:off x="5866073" y="2425913"/>
              <a:ext cx="0" cy="325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0378C0A5-4601-8741-B7D3-128A2E2C2EB6}"/>
                </a:ext>
              </a:extLst>
            </p:cNvPr>
            <p:cNvSpPr/>
            <p:nvPr/>
          </p:nvSpPr>
          <p:spPr>
            <a:xfrm>
              <a:off x="4620982" y="3446376"/>
              <a:ext cx="216024" cy="21374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60" name="Rectangle 59">
              <a:extLst>
                <a:ext uri="{FF2B5EF4-FFF2-40B4-BE49-F238E27FC236}">
                  <a16:creationId xmlns:a16="http://schemas.microsoft.com/office/drawing/2014/main" id="{6FBA455E-A6B9-2548-9084-82254CBC737D}"/>
                </a:ext>
              </a:extLst>
            </p:cNvPr>
            <p:cNvSpPr/>
            <p:nvPr/>
          </p:nvSpPr>
          <p:spPr>
            <a:xfrm>
              <a:off x="4991665" y="3203565"/>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61" name="Rectangle 60">
              <a:extLst>
                <a:ext uri="{FF2B5EF4-FFF2-40B4-BE49-F238E27FC236}">
                  <a16:creationId xmlns:a16="http://schemas.microsoft.com/office/drawing/2014/main" id="{2AC8A95F-E947-B549-B456-E04C79C8A202}"/>
                </a:ext>
              </a:extLst>
            </p:cNvPr>
            <p:cNvSpPr/>
            <p:nvPr/>
          </p:nvSpPr>
          <p:spPr>
            <a:xfrm>
              <a:off x="5333159" y="3108866"/>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62" name="Rectangle 61">
              <a:extLst>
                <a:ext uri="{FF2B5EF4-FFF2-40B4-BE49-F238E27FC236}">
                  <a16:creationId xmlns:a16="http://schemas.microsoft.com/office/drawing/2014/main" id="{9B4BB1C3-B2AA-9F42-8417-A6B463C347F9}"/>
                </a:ext>
              </a:extLst>
            </p:cNvPr>
            <p:cNvSpPr/>
            <p:nvPr/>
          </p:nvSpPr>
          <p:spPr>
            <a:xfrm>
              <a:off x="5758061" y="3168228"/>
              <a:ext cx="216024" cy="21374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sp>
          <p:nvSpPr>
            <p:cNvPr id="63" name="Rectangle 62">
              <a:extLst>
                <a:ext uri="{FF2B5EF4-FFF2-40B4-BE49-F238E27FC236}">
                  <a16:creationId xmlns:a16="http://schemas.microsoft.com/office/drawing/2014/main" id="{7B4CA4D3-90A6-B54D-B549-2005AE04F7A7}"/>
                </a:ext>
              </a:extLst>
            </p:cNvPr>
            <p:cNvSpPr/>
            <p:nvPr/>
          </p:nvSpPr>
          <p:spPr>
            <a:xfrm>
              <a:off x="6198284" y="3400726"/>
              <a:ext cx="216024" cy="21374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A"/>
            </a:p>
          </p:txBody>
        </p:sp>
      </p:grpSp>
    </p:spTree>
    <p:extLst>
      <p:ext uri="{BB962C8B-B14F-4D97-AF65-F5344CB8AC3E}">
        <p14:creationId xmlns:p14="http://schemas.microsoft.com/office/powerpoint/2010/main" val="115703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0EB2-76A3-4A4A-8185-DE6A608B6143}"/>
              </a:ext>
            </a:extLst>
          </p:cNvPr>
          <p:cNvSpPr>
            <a:spLocks noGrp="1"/>
          </p:cNvSpPr>
          <p:nvPr>
            <p:ph type="title"/>
          </p:nvPr>
        </p:nvSpPr>
        <p:spPr>
          <a:xfrm>
            <a:off x="457200" y="274638"/>
            <a:ext cx="8229600" cy="706090"/>
          </a:xfrm>
        </p:spPr>
        <p:txBody>
          <a:bodyPr>
            <a:normAutofit/>
          </a:bodyPr>
          <a:lstStyle/>
          <a:p>
            <a:r>
              <a:rPr lang="uk-UA" sz="3800" dirty="0"/>
              <a:t>Розробка пулу потоків: основні кроки</a:t>
            </a:r>
            <a:endParaRPr lang="en-US" sz="3800" dirty="0"/>
          </a:p>
        </p:txBody>
      </p:sp>
      <p:sp>
        <p:nvSpPr>
          <p:cNvPr id="3" name="Content Placeholder 2">
            <a:extLst>
              <a:ext uri="{FF2B5EF4-FFF2-40B4-BE49-F238E27FC236}">
                <a16:creationId xmlns:a16="http://schemas.microsoft.com/office/drawing/2014/main" id="{B736FF7D-09A1-2B44-9F85-E0F8EEEB10B4}"/>
              </a:ext>
            </a:extLst>
          </p:cNvPr>
          <p:cNvSpPr>
            <a:spLocks noGrp="1"/>
          </p:cNvSpPr>
          <p:nvPr>
            <p:ph idx="1"/>
          </p:nvPr>
        </p:nvSpPr>
        <p:spPr>
          <a:xfrm>
            <a:off x="457200" y="980728"/>
            <a:ext cx="8517632" cy="5602634"/>
          </a:xfrm>
        </p:spPr>
        <p:txBody>
          <a:bodyPr>
            <a:normAutofit fontScale="77500" lnSpcReduction="20000"/>
          </a:bodyPr>
          <a:lstStyle/>
          <a:p>
            <a:r>
              <a:rPr lang="uk-UA" dirty="0"/>
              <a:t>Створити задачі </a:t>
            </a:r>
            <a:endParaRPr lang="en-US" dirty="0"/>
          </a:p>
          <a:p>
            <a:pPr lvl="3"/>
            <a:r>
              <a:rPr lang="uk-UA" dirty="0"/>
              <a:t>тип </a:t>
            </a:r>
            <a:r>
              <a:rPr lang="en-US" dirty="0">
                <a:latin typeface="Courier New" panose="02070309020205020404" pitchFamily="49" charset="0"/>
                <a:cs typeface="Courier New" panose="02070309020205020404" pitchFamily="49" charset="0"/>
              </a:rPr>
              <a:t>Runnable</a:t>
            </a:r>
            <a:r>
              <a:rPr lang="en-US" dirty="0"/>
              <a:t> / </a:t>
            </a:r>
            <a:r>
              <a:rPr lang="en-US" dirty="0">
                <a:latin typeface="Courier New" panose="02070309020205020404" pitchFamily="49" charset="0"/>
                <a:cs typeface="Courier New" panose="02070309020205020404" pitchFamily="49" charset="0"/>
              </a:rPr>
              <a:t>Callable</a:t>
            </a:r>
            <a:endParaRPr lang="uk-UA" dirty="0">
              <a:latin typeface="Courier New" panose="02070309020205020404" pitchFamily="49" charset="0"/>
              <a:cs typeface="Courier New" panose="02070309020205020404" pitchFamily="49" charset="0"/>
            </a:endParaRPr>
          </a:p>
          <a:p>
            <a:r>
              <a:rPr lang="uk-UA" dirty="0"/>
              <a:t>Створити пул потоків</a:t>
            </a:r>
            <a:endParaRPr lang="en-US" dirty="0"/>
          </a:p>
          <a:p>
            <a:pPr lvl="3" algn="just"/>
            <a:r>
              <a:rPr lang="uk-UA" dirty="0"/>
              <a:t>тип, що підтримує інтерфейси </a:t>
            </a:r>
            <a:r>
              <a:rPr lang="en-US" dirty="0">
                <a:latin typeface="Courier New" panose="02070309020205020404" pitchFamily="49" charset="0"/>
                <a:cs typeface="Courier New" panose="02070309020205020404" pitchFamily="49" charset="0"/>
              </a:rPr>
              <a:t>Executor, </a:t>
            </a:r>
            <a:r>
              <a:rPr lang="en-US" dirty="0" err="1">
                <a:latin typeface="Courier New" panose="02070309020205020404" pitchFamily="49" charset="0"/>
                <a:cs typeface="Courier New" panose="02070309020205020404" pitchFamily="49" charset="0"/>
              </a:rPr>
              <a:t>ExecutorService</a:t>
            </a:r>
            <a:r>
              <a:rPr lang="uk-UA" dirty="0"/>
              <a:t>:</a:t>
            </a:r>
          </a:p>
          <a:p>
            <a:pPr marL="1371600" lvl="3" indent="0">
              <a:buNone/>
            </a:pPr>
            <a:r>
              <a:rPr lang="uk-UA" dirty="0"/>
              <a:t>          </a:t>
            </a:r>
            <a:r>
              <a:rPr lang="en-US" dirty="0" err="1">
                <a:latin typeface="Courier New" panose="02070309020205020404" pitchFamily="49" charset="0"/>
                <a:cs typeface="Courier New" panose="02070309020205020404" pitchFamily="49" charset="0"/>
              </a:rPr>
              <a:t>ForkJoinPool</a:t>
            </a:r>
            <a:r>
              <a:rPr lang="uk-UA"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ScheduledThreadPoolExecutor</a:t>
            </a:r>
            <a:r>
              <a:rPr lang="en-US" dirty="0">
                <a:latin typeface="Courier New" panose="02070309020205020404" pitchFamily="49" charset="0"/>
                <a:cs typeface="Courier New" panose="02070309020205020404" pitchFamily="49" charset="0"/>
              </a:rPr>
              <a:t>, </a:t>
            </a:r>
            <a:r>
              <a:rPr lang="uk-UA"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ThreadPoolExecutor</a:t>
            </a:r>
            <a:endParaRPr lang="uk-UA" dirty="0">
              <a:latin typeface="Courier New" panose="02070309020205020404" pitchFamily="49" charset="0"/>
              <a:cs typeface="Courier New" panose="02070309020205020404" pitchFamily="49" charset="0"/>
            </a:endParaRPr>
          </a:p>
          <a:p>
            <a:pPr lvl="3"/>
            <a:r>
              <a:rPr lang="uk-UA" dirty="0"/>
              <a:t>фабрики пулів потоків є в класі </a:t>
            </a:r>
            <a:r>
              <a:rPr lang="en-US" dirty="0">
                <a:latin typeface="Courier New" panose="02070309020205020404" pitchFamily="49" charset="0"/>
                <a:cs typeface="Courier New" panose="02070309020205020404" pitchFamily="49" charset="0"/>
              </a:rPr>
              <a:t>Executors</a:t>
            </a:r>
            <a:endParaRPr lang="uk-UA" dirty="0">
              <a:latin typeface="Courier New" panose="02070309020205020404" pitchFamily="49" charset="0"/>
              <a:cs typeface="Courier New" panose="02070309020205020404" pitchFamily="49" charset="0"/>
            </a:endParaRPr>
          </a:p>
          <a:p>
            <a:r>
              <a:rPr lang="uk-UA" dirty="0"/>
              <a:t>Завантажити задачі в пул</a:t>
            </a:r>
          </a:p>
          <a:p>
            <a:pPr lvl="3"/>
            <a:r>
              <a:rPr lang="uk-UA" dirty="0"/>
              <a:t>методи інтерфейсів </a:t>
            </a:r>
            <a:r>
              <a:rPr lang="en-US" dirty="0">
                <a:latin typeface="Courier New" panose="02070309020205020404" pitchFamily="49" charset="0"/>
                <a:cs typeface="Courier New" panose="02070309020205020404" pitchFamily="49" charset="0"/>
              </a:rPr>
              <a:t>Executor, </a:t>
            </a:r>
            <a:r>
              <a:rPr lang="en-US" dirty="0" err="1">
                <a:latin typeface="Courier New" panose="02070309020205020404" pitchFamily="49" charset="0"/>
                <a:cs typeface="Courier New" panose="02070309020205020404" pitchFamily="49" charset="0"/>
              </a:rPr>
              <a:t>ExecutorService</a:t>
            </a:r>
            <a:r>
              <a:rPr lang="en-US" dirty="0"/>
              <a:t>:</a:t>
            </a:r>
            <a:r>
              <a:rPr lang="uk-UA" dirty="0"/>
              <a:t> </a:t>
            </a:r>
            <a:endParaRPr lang="en-US" dirty="0"/>
          </a:p>
          <a:p>
            <a:pPr marL="1371600" lvl="3" indent="0" algn="just">
              <a:buNone/>
            </a:pPr>
            <a:r>
              <a:rPr lang="en-US" dirty="0"/>
              <a:t>	</a:t>
            </a:r>
            <a:r>
              <a:rPr lang="en-US" dirty="0">
                <a:latin typeface="Courier New" panose="02070309020205020404" pitchFamily="49" charset="0"/>
                <a:cs typeface="Courier New" panose="02070309020205020404" pitchFamily="49" charset="0"/>
              </a:rPr>
              <a:t>execute(), submit()</a:t>
            </a:r>
            <a:r>
              <a:rPr lang="uk-UA"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invokeAll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invokeAny</a:t>
            </a:r>
            <a:r>
              <a:rPr lang="en-US" dirty="0">
                <a:latin typeface="Courier New" panose="02070309020205020404" pitchFamily="49" charset="0"/>
                <a:cs typeface="Courier New" panose="02070309020205020404" pitchFamily="49" charset="0"/>
              </a:rPr>
              <a:t>()</a:t>
            </a:r>
            <a:endParaRPr lang="uk-UA" dirty="0">
              <a:latin typeface="Courier New" panose="02070309020205020404" pitchFamily="49" charset="0"/>
              <a:cs typeface="Courier New" panose="02070309020205020404" pitchFamily="49" charset="0"/>
            </a:endParaRPr>
          </a:p>
          <a:p>
            <a:r>
              <a:rPr lang="uk-UA" dirty="0"/>
              <a:t>Завершити роботу пулу потоків</a:t>
            </a:r>
          </a:p>
          <a:p>
            <a:pPr lvl="3"/>
            <a:r>
              <a:rPr lang="uk-UA" dirty="0"/>
              <a:t>методи інтерфейсу </a:t>
            </a:r>
            <a:r>
              <a:rPr lang="en-US" dirty="0" err="1">
                <a:latin typeface="Courier New" panose="02070309020205020404" pitchFamily="49" charset="0"/>
                <a:cs typeface="Courier New" panose="02070309020205020404" pitchFamily="49" charset="0"/>
              </a:rPr>
              <a:t>ExecutorService</a:t>
            </a:r>
            <a:r>
              <a:rPr lang="en-US" dirty="0"/>
              <a:t>: </a:t>
            </a:r>
            <a:endParaRPr lang="uk-UA" dirty="0"/>
          </a:p>
          <a:p>
            <a:pPr marL="1828800" lvl="4" indent="0">
              <a:buNone/>
            </a:pPr>
            <a:r>
              <a:rPr lang="en-US" dirty="0">
                <a:latin typeface="Courier New" panose="02070309020205020404" pitchFamily="49" charset="0"/>
                <a:cs typeface="Courier New" panose="02070309020205020404" pitchFamily="49" charset="0"/>
              </a:rPr>
              <a:t>shutdown(), </a:t>
            </a:r>
            <a:r>
              <a:rPr lang="en-US" dirty="0" err="1">
                <a:latin typeface="Courier New" panose="02070309020205020404" pitchFamily="49" charset="0"/>
                <a:cs typeface="Courier New" panose="02070309020205020404" pitchFamily="49" charset="0"/>
              </a:rPr>
              <a:t>shutdownNow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awaitTermination</a:t>
            </a:r>
            <a:r>
              <a:rPr lang="en-US" dirty="0">
                <a:latin typeface="Courier New" panose="02070309020205020404" pitchFamily="49" charset="0"/>
                <a:cs typeface="Courier New" panose="02070309020205020404" pitchFamily="49" charset="0"/>
              </a:rPr>
              <a:t>()</a:t>
            </a:r>
            <a:endParaRPr lang="uk-UA" dirty="0">
              <a:latin typeface="Courier New" panose="02070309020205020404" pitchFamily="49" charset="0"/>
              <a:cs typeface="Courier New" panose="02070309020205020404" pitchFamily="49" charset="0"/>
            </a:endParaRPr>
          </a:p>
          <a:p>
            <a:r>
              <a:rPr lang="uk-UA" dirty="0"/>
              <a:t>Отримати результат виконання потоків</a:t>
            </a:r>
          </a:p>
          <a:p>
            <a:pPr lvl="3"/>
            <a:r>
              <a:rPr lang="uk-UA" dirty="0"/>
              <a:t>як результат виконання методів </a:t>
            </a:r>
            <a:r>
              <a:rPr lang="en-US" dirty="0">
                <a:latin typeface="Courier New" panose="02070309020205020404" pitchFamily="49" charset="0"/>
                <a:cs typeface="Courier New" panose="02070309020205020404" pitchFamily="49" charset="0"/>
              </a:rPr>
              <a:t>submit()</a:t>
            </a:r>
            <a:r>
              <a:rPr lang="uk-UA"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invokeAll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invokeAny</a:t>
            </a:r>
            <a:r>
              <a:rPr lang="en-US" dirty="0">
                <a:latin typeface="Courier New" panose="02070309020205020404" pitchFamily="49" charset="0"/>
                <a:cs typeface="Courier New" panose="02070309020205020404" pitchFamily="49" charset="0"/>
              </a:rPr>
              <a:t>()</a:t>
            </a:r>
            <a:r>
              <a:rPr lang="uk-UA" dirty="0">
                <a:latin typeface="Courier New" panose="02070309020205020404" pitchFamily="49" charset="0"/>
                <a:cs typeface="Courier New" panose="02070309020205020404" pitchFamily="49" charset="0"/>
              </a:rPr>
              <a:t>, </a:t>
            </a:r>
            <a:r>
              <a:rPr lang="uk-UA" dirty="0">
                <a:cs typeface="Courier New" panose="02070309020205020404" pitchFamily="49" charset="0"/>
              </a:rPr>
              <a:t>що повертають результат у вигляді об’єкт</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Future&lt;T&gt;</a:t>
            </a:r>
            <a:r>
              <a:rPr lang="uk-UA" dirty="0">
                <a:latin typeface="Courier New" panose="02070309020205020404" pitchFamily="49" charset="0"/>
                <a:cs typeface="Courier New" panose="02070309020205020404" pitchFamily="49" charset="0"/>
              </a:rPr>
              <a:t> </a:t>
            </a:r>
            <a:r>
              <a:rPr lang="uk-UA" dirty="0">
                <a:cs typeface="Courier New" panose="02070309020205020404" pitchFamily="49" charset="0"/>
              </a:rPr>
              <a:t>або</a:t>
            </a:r>
            <a:r>
              <a:rPr lang="uk-UA" dirty="0">
                <a:latin typeface="Courier New" panose="02070309020205020404" pitchFamily="49" charset="0"/>
                <a:cs typeface="Courier New" panose="02070309020205020404" pitchFamily="49" charset="0"/>
              </a:rPr>
              <a:t> </a:t>
            </a:r>
            <a:r>
              <a:rPr lang="uk-UA" dirty="0">
                <a:cs typeface="Courier New" panose="02070309020205020404" pitchFamily="49" charset="0"/>
              </a:rPr>
              <a:t>список об’єктів </a:t>
            </a:r>
            <a:r>
              <a:rPr lang="en-US" dirty="0">
                <a:latin typeface="Courier New" panose="02070309020205020404" pitchFamily="49" charset="0"/>
                <a:cs typeface="Courier New" panose="02070309020205020404" pitchFamily="49" charset="0"/>
              </a:rPr>
              <a:t>Future&lt;T&gt;</a:t>
            </a:r>
            <a:r>
              <a:rPr lang="uk-UA" dirty="0">
                <a:latin typeface="Courier New" panose="02070309020205020404" pitchFamily="49" charset="0"/>
                <a:cs typeface="Courier New" panose="02070309020205020404" pitchFamily="49" charset="0"/>
              </a:rPr>
              <a:t>, </a:t>
            </a:r>
            <a:r>
              <a:rPr lang="uk-UA" dirty="0">
                <a:cs typeface="Courier New" panose="02070309020205020404" pitchFamily="49" charset="0"/>
              </a:rPr>
              <a:t>або у вигляді звичайного об’єкту, що призначений для представлення результаті в інтерфейсі </a:t>
            </a:r>
            <a:endParaRPr lang="en-US" dirty="0"/>
          </a:p>
          <a:p>
            <a:pPr lvl="3"/>
            <a:r>
              <a:rPr lang="uk-UA" dirty="0"/>
              <a:t>методи інтерфейсу </a:t>
            </a:r>
            <a:r>
              <a:rPr lang="en-US" dirty="0">
                <a:latin typeface="Courier New" panose="02070309020205020404" pitchFamily="49" charset="0"/>
                <a:cs typeface="Courier New" panose="02070309020205020404" pitchFamily="49" charset="0"/>
              </a:rPr>
              <a:t>Future</a:t>
            </a:r>
            <a:r>
              <a:rPr lang="en-US" dirty="0"/>
              <a:t>: </a:t>
            </a:r>
          </a:p>
          <a:p>
            <a:pPr marL="1828800" lvl="4" indent="0">
              <a:buNone/>
            </a:pPr>
            <a:r>
              <a:rPr lang="en-US" dirty="0">
                <a:latin typeface="Courier New" panose="02070309020205020404" pitchFamily="49" charset="0"/>
                <a:cs typeface="Courier New" panose="02070309020205020404" pitchFamily="49" charset="0"/>
              </a:rPr>
              <a:t>get(),get(long timeout, </a:t>
            </a:r>
            <a:r>
              <a:rPr lang="en-US" dirty="0" err="1">
                <a:latin typeface="Courier New" panose="02070309020205020404" pitchFamily="49" charset="0"/>
                <a:cs typeface="Courier New" panose="02070309020205020404" pitchFamily="49" charset="0"/>
              </a:rPr>
              <a:t>TimeUnit</a:t>
            </a:r>
            <a:r>
              <a:rPr lang="en-US" dirty="0">
                <a:latin typeface="Courier New" panose="02070309020205020404" pitchFamily="49" charset="0"/>
                <a:cs typeface="Courier New" panose="02070309020205020404" pitchFamily="49" charset="0"/>
              </a:rPr>
              <a:t> unit), </a:t>
            </a:r>
            <a:r>
              <a:rPr lang="en-US" dirty="0" err="1">
                <a:latin typeface="Courier New" panose="02070309020205020404" pitchFamily="49" charset="0"/>
                <a:cs typeface="Courier New" panose="02070309020205020404" pitchFamily="49" charset="0"/>
              </a:rPr>
              <a:t>isDone</a:t>
            </a:r>
            <a:r>
              <a:rPr lang="en-US" dirty="0">
                <a:latin typeface="Courier New" panose="02070309020205020404" pitchFamily="49" charset="0"/>
                <a:cs typeface="Courier New" panose="02070309020205020404" pitchFamily="49" charset="0"/>
              </a:rPr>
              <a:t>(), cancel(), </a:t>
            </a:r>
            <a:r>
              <a:rPr lang="en-US" dirty="0" err="1">
                <a:latin typeface="Courier New" panose="02070309020205020404" pitchFamily="49" charset="0"/>
                <a:cs typeface="Courier New" panose="02070309020205020404" pitchFamily="49" charset="0"/>
              </a:rPr>
              <a:t>isCancelled</a:t>
            </a:r>
            <a:r>
              <a:rPr lang="en-US" dirty="0">
                <a:latin typeface="Courier New" panose="02070309020205020404" pitchFamily="49" charset="0"/>
                <a:cs typeface="Courier New" panose="02070309020205020404" pitchFamily="49" charset="0"/>
              </a:rPr>
              <a:t>()</a:t>
            </a:r>
            <a:endParaRPr lang="uk-UA" dirty="0">
              <a:latin typeface="Courier New" panose="02070309020205020404" pitchFamily="49" charset="0"/>
              <a:cs typeface="Courier New" panose="02070309020205020404" pitchFamily="49" charset="0"/>
            </a:endParaRPr>
          </a:p>
          <a:p>
            <a:pPr marL="1828800" lvl="4" indent="0">
              <a:buNone/>
            </a:pPr>
            <a:endParaRPr lang="uk-UA" dirty="0">
              <a:latin typeface="Courier New" panose="02070309020205020404" pitchFamily="49" charset="0"/>
              <a:cs typeface="Courier New" panose="02070309020205020404" pitchFamily="49" charset="0"/>
            </a:endParaRPr>
          </a:p>
          <a:p>
            <a:pPr marL="1828800" lvl="4"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86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Клас </a:t>
            </a:r>
            <a:r>
              <a:rPr lang="en-US" dirty="0">
                <a:latin typeface="Courier New" panose="02070309020205020404" pitchFamily="49" charset="0"/>
                <a:cs typeface="Courier New" panose="02070309020205020404" pitchFamily="49" charset="0"/>
              </a:rPr>
              <a:t>Executors</a:t>
            </a:r>
            <a:endParaRPr lang="uk-UA" dirty="0">
              <a:latin typeface="Courier New" panose="02070309020205020404" pitchFamily="49" charset="0"/>
              <a:cs typeface="Courier New" panose="02070309020205020404" pitchFamily="49" charset="0"/>
            </a:endParaRPr>
          </a:p>
        </p:txBody>
      </p:sp>
      <p:sp>
        <p:nvSpPr>
          <p:cNvPr id="3" name="Объект 2"/>
          <p:cNvSpPr>
            <a:spLocks noGrp="1"/>
          </p:cNvSpPr>
          <p:nvPr>
            <p:ph idx="1"/>
          </p:nvPr>
        </p:nvSpPr>
        <p:spPr>
          <a:xfrm>
            <a:off x="539552" y="1340768"/>
            <a:ext cx="8208912" cy="4525963"/>
          </a:xfrm>
        </p:spPr>
        <p:txBody>
          <a:bodyPr>
            <a:normAutofit fontScale="85000" lnSpcReduction="20000"/>
          </a:bodyPr>
          <a:lstStyle/>
          <a:p>
            <a:pPr marL="0" indent="0" algn="just">
              <a:buNone/>
            </a:pPr>
            <a:r>
              <a:rPr lang="uk-UA" dirty="0"/>
              <a:t>Клас </a:t>
            </a:r>
            <a:r>
              <a:rPr lang="en-US" dirty="0">
                <a:latin typeface="Courier New" panose="02070309020205020404" pitchFamily="49" charset="0"/>
                <a:cs typeface="Courier New" panose="02070309020205020404" pitchFamily="49" charset="0"/>
              </a:rPr>
              <a:t>Executors</a:t>
            </a:r>
            <a:r>
              <a:rPr lang="en-US" dirty="0"/>
              <a:t> </a:t>
            </a:r>
            <a:r>
              <a:rPr lang="uk-UA" dirty="0"/>
              <a:t>містить декілька методів-</a:t>
            </a:r>
            <a:r>
              <a:rPr lang="uk-UA" dirty="0" err="1"/>
              <a:t>фабрик</a:t>
            </a:r>
            <a:r>
              <a:rPr lang="uk-UA" dirty="0"/>
              <a:t> для створення пулів потоків.</a:t>
            </a:r>
          </a:p>
          <a:p>
            <a:r>
              <a:rPr lang="uk-UA" dirty="0"/>
              <a:t>Методи створення пулу потоків: 	</a:t>
            </a:r>
            <a:r>
              <a:rPr lang="en-US" sz="2800" dirty="0">
                <a:latin typeface="Courier New" pitchFamily="49" charset="0"/>
                <a:cs typeface="Courier New" pitchFamily="49" charset="0"/>
              </a:rPr>
              <a:t>Executors</a:t>
            </a:r>
            <a:r>
              <a:rPr lang="uk-UA" sz="2800" dirty="0">
                <a:latin typeface="Courier New" pitchFamily="49" charset="0"/>
                <a:cs typeface="Courier New" pitchFamily="49" charset="0"/>
              </a:rPr>
              <a:t>.</a:t>
            </a:r>
            <a:r>
              <a:rPr lang="en-US" sz="2800" dirty="0" err="1">
                <a:latin typeface="Courier New" pitchFamily="49" charset="0"/>
                <a:cs typeface="Courier New" pitchFamily="49" charset="0"/>
              </a:rPr>
              <a:t>newFixedThreadPool</a:t>
            </a:r>
            <a:r>
              <a:rPr lang="en-US" sz="2800" dirty="0">
                <a:latin typeface="Courier New" pitchFamily="49" charset="0"/>
                <a:cs typeface="Courier New" pitchFamily="49" charset="0"/>
              </a:rPr>
              <a:t>(), </a:t>
            </a:r>
            <a:endParaRPr lang="uk-UA" sz="2800" dirty="0">
              <a:latin typeface="Courier New" pitchFamily="49" charset="0"/>
              <a:cs typeface="Courier New" pitchFamily="49" charset="0"/>
            </a:endParaRPr>
          </a:p>
          <a:p>
            <a:pPr marL="0" indent="0">
              <a:buNone/>
            </a:pPr>
            <a:r>
              <a:rPr lang="uk-UA" sz="2800" dirty="0">
                <a:latin typeface="Courier New" pitchFamily="49" charset="0"/>
                <a:cs typeface="Courier New" pitchFamily="49" charset="0"/>
              </a:rPr>
              <a:t>	</a:t>
            </a:r>
            <a:r>
              <a:rPr lang="en-US" sz="2800" dirty="0">
                <a:latin typeface="Courier New" pitchFamily="49" charset="0"/>
                <a:cs typeface="Courier New" pitchFamily="49" charset="0"/>
              </a:rPr>
              <a:t>Executors</a:t>
            </a:r>
            <a:r>
              <a:rPr lang="uk-UA" sz="2800" dirty="0">
                <a:latin typeface="Courier New" pitchFamily="49" charset="0"/>
                <a:cs typeface="Courier New" pitchFamily="49" charset="0"/>
              </a:rPr>
              <a:t>.</a:t>
            </a:r>
            <a:r>
              <a:rPr lang="en-US" sz="2800" dirty="0" err="1">
                <a:latin typeface="Courier New" pitchFamily="49" charset="0"/>
                <a:cs typeface="Courier New" pitchFamily="49" charset="0"/>
              </a:rPr>
              <a:t>newCachedThreadPool</a:t>
            </a:r>
            <a:r>
              <a:rPr lang="en-US" sz="2800" dirty="0">
                <a:latin typeface="Courier New" pitchFamily="49" charset="0"/>
                <a:cs typeface="Courier New" pitchFamily="49" charset="0"/>
              </a:rPr>
              <a:t>(), </a:t>
            </a:r>
            <a:r>
              <a:rPr lang="uk-UA" sz="2800" dirty="0">
                <a:latin typeface="Courier New" pitchFamily="49" charset="0"/>
                <a:cs typeface="Courier New" pitchFamily="49" charset="0"/>
              </a:rPr>
              <a:t>	</a:t>
            </a:r>
            <a:r>
              <a:rPr lang="en-US" sz="2800" dirty="0">
                <a:latin typeface="Courier New" pitchFamily="49" charset="0"/>
                <a:cs typeface="Courier New" pitchFamily="49" charset="0"/>
              </a:rPr>
              <a:t>Executors</a:t>
            </a:r>
            <a:r>
              <a:rPr lang="uk-UA" sz="2800" dirty="0">
                <a:latin typeface="Courier New" pitchFamily="49" charset="0"/>
                <a:cs typeface="Courier New" pitchFamily="49" charset="0"/>
              </a:rPr>
              <a:t>.</a:t>
            </a:r>
            <a:r>
              <a:rPr lang="en-US" sz="2800" dirty="0" err="1">
                <a:latin typeface="Courier New" pitchFamily="49" charset="0"/>
                <a:cs typeface="Courier New" pitchFamily="49" charset="0"/>
              </a:rPr>
              <a:t>newSingleThreadExecutor</a:t>
            </a:r>
            <a:r>
              <a:rPr lang="en-US" sz="2800" dirty="0">
                <a:latin typeface="Courier New" pitchFamily="49" charset="0"/>
                <a:cs typeface="Courier New" pitchFamily="49" charset="0"/>
              </a:rPr>
              <a:t>()</a:t>
            </a:r>
            <a:endParaRPr lang="uk-UA" sz="2800" dirty="0">
              <a:latin typeface="Courier New" pitchFamily="49" charset="0"/>
              <a:cs typeface="Courier New" pitchFamily="49" charset="0"/>
            </a:endParaRPr>
          </a:p>
          <a:p>
            <a:r>
              <a:rPr lang="uk-UA" dirty="0"/>
              <a:t>«Фабрики» пулів потоків містяться також в класах </a:t>
            </a:r>
            <a:r>
              <a:rPr lang="en-US" dirty="0" err="1">
                <a:latin typeface="Courier New" pitchFamily="49" charset="0"/>
                <a:cs typeface="Courier New" pitchFamily="49" charset="0"/>
              </a:rPr>
              <a:t>ThreadPoolExecutor</a:t>
            </a:r>
            <a:r>
              <a:rPr lang="en-US" dirty="0"/>
              <a:t> </a:t>
            </a:r>
            <a:r>
              <a:rPr lang="uk-UA" dirty="0"/>
              <a:t>та </a:t>
            </a:r>
            <a:r>
              <a:rPr lang="en-US" dirty="0" err="1">
                <a:latin typeface="Courier New" pitchFamily="49" charset="0"/>
                <a:cs typeface="Courier New" pitchFamily="49" charset="0"/>
              </a:rPr>
              <a:t>SheduledThreadPoolExecutor</a:t>
            </a:r>
            <a:endParaRPr lang="en-US" dirty="0">
              <a:latin typeface="Courier New" pitchFamily="49" charset="0"/>
              <a:cs typeface="Courier New" pitchFamily="49" charset="0"/>
            </a:endParaRPr>
          </a:p>
          <a:p>
            <a:pPr marL="0" indent="0" algn="just">
              <a:buNone/>
            </a:pPr>
            <a:endParaRPr lang="en-US" dirty="0"/>
          </a:p>
          <a:p>
            <a:pPr marL="0" indent="0" algn="just">
              <a:buNone/>
            </a:pPr>
            <a:endParaRPr lang="uk-UA" dirty="0"/>
          </a:p>
          <a:p>
            <a:pPr marL="0" indent="0">
              <a:buNone/>
            </a:pPr>
            <a:r>
              <a:rPr lang="uk-UA" dirty="0"/>
              <a:t> </a:t>
            </a:r>
          </a:p>
          <a:p>
            <a:pPr marL="0" indent="0">
              <a:buNone/>
            </a:pPr>
            <a:endParaRPr lang="uk-UA" dirty="0"/>
          </a:p>
        </p:txBody>
      </p:sp>
    </p:spTree>
    <p:extLst>
      <p:ext uri="{BB962C8B-B14F-4D97-AF65-F5344CB8AC3E}">
        <p14:creationId xmlns:p14="http://schemas.microsoft.com/office/powerpoint/2010/main" val="391182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a:t>Інтерфейс </a:t>
            </a:r>
            <a:r>
              <a:rPr lang="en-US" dirty="0">
                <a:latin typeface="Courier New" panose="02070309020205020404" pitchFamily="49" charset="0"/>
                <a:cs typeface="Courier New" panose="02070309020205020404" pitchFamily="49" charset="0"/>
              </a:rPr>
              <a:t>Executor</a:t>
            </a:r>
            <a:br>
              <a:rPr lang="en-US" dirty="0"/>
            </a:br>
            <a:r>
              <a:rPr lang="en-US" sz="2000" dirty="0"/>
              <a:t>https://</a:t>
            </a:r>
            <a:r>
              <a:rPr lang="en-US" sz="2000" dirty="0" err="1"/>
              <a:t>docs.oracle.com</a:t>
            </a:r>
            <a:r>
              <a:rPr lang="en-US" sz="2000" dirty="0"/>
              <a:t>/</a:t>
            </a:r>
            <a:r>
              <a:rPr lang="en-US" sz="2000" dirty="0" err="1"/>
              <a:t>javase</a:t>
            </a:r>
            <a:r>
              <a:rPr lang="en-US" sz="2000" dirty="0"/>
              <a:t>/8/docs/</a:t>
            </a:r>
            <a:r>
              <a:rPr lang="en-US" sz="2000" dirty="0" err="1"/>
              <a:t>api</a:t>
            </a:r>
            <a:r>
              <a:rPr lang="en-US" sz="2000" dirty="0"/>
              <a:t>/java/</a:t>
            </a:r>
            <a:r>
              <a:rPr lang="en-US" sz="2000" dirty="0" err="1"/>
              <a:t>util</a:t>
            </a:r>
            <a:r>
              <a:rPr lang="en-US" sz="2000" dirty="0"/>
              <a:t>/concurrent/</a:t>
            </a:r>
            <a:r>
              <a:rPr lang="en-US" sz="2000" dirty="0" err="1"/>
              <a:t>Executor.html</a:t>
            </a:r>
            <a:endParaRPr lang="uk-UA" sz="2000" dirty="0"/>
          </a:p>
        </p:txBody>
      </p:sp>
      <p:sp>
        <p:nvSpPr>
          <p:cNvPr id="3" name="Объект 2"/>
          <p:cNvSpPr>
            <a:spLocks noGrp="1"/>
          </p:cNvSpPr>
          <p:nvPr>
            <p:ph idx="1"/>
          </p:nvPr>
        </p:nvSpPr>
        <p:spPr>
          <a:xfrm>
            <a:off x="457200" y="1600200"/>
            <a:ext cx="8686800" cy="5069160"/>
          </a:xfrm>
        </p:spPr>
        <p:txBody>
          <a:bodyPr>
            <a:normAutofit fontScale="85000" lnSpcReduction="20000"/>
          </a:bodyPr>
          <a:lstStyle/>
          <a:p>
            <a:pPr marL="0" indent="0">
              <a:buNone/>
            </a:pPr>
            <a:r>
              <a:rPr lang="uk-UA" sz="3000" dirty="0"/>
              <a:t>Містить єдиний метод </a:t>
            </a:r>
            <a:r>
              <a:rPr lang="en-US" sz="2600" dirty="0">
                <a:latin typeface="Courier New" panose="02070309020205020404" pitchFamily="49" charset="0"/>
                <a:cs typeface="Courier New" panose="02070309020205020404" pitchFamily="49" charset="0"/>
              </a:rPr>
              <a:t>void execute(Runnable task) </a:t>
            </a:r>
            <a:r>
              <a:rPr lang="uk-UA" sz="3000" dirty="0"/>
              <a:t>для завантаження задач, які мають бути виконані: </a:t>
            </a:r>
          </a:p>
          <a:p>
            <a:pPr marL="0" indent="0">
              <a:buNone/>
            </a:pPr>
            <a:r>
              <a:rPr lang="en-US" dirty="0"/>
              <a:t>	</a:t>
            </a:r>
            <a:r>
              <a:rPr lang="en-US" sz="1700" dirty="0" err="1">
                <a:latin typeface="Courier New" pitchFamily="49" charset="0"/>
                <a:cs typeface="Courier New" pitchFamily="49" charset="0"/>
              </a:rPr>
              <a:t>executor.</a:t>
            </a:r>
            <a:r>
              <a:rPr lang="en-US" sz="1700" b="1" dirty="0" err="1">
                <a:solidFill>
                  <a:schemeClr val="tx2">
                    <a:lumMod val="60000"/>
                    <a:lumOff val="40000"/>
                  </a:schemeClr>
                </a:solidFill>
                <a:latin typeface="Courier New" pitchFamily="49" charset="0"/>
                <a:cs typeface="Courier New" pitchFamily="49" charset="0"/>
              </a:rPr>
              <a:t>execute</a:t>
            </a:r>
            <a:r>
              <a:rPr lang="en-US" sz="1700" dirty="0">
                <a:latin typeface="Courier New" pitchFamily="49" charset="0"/>
                <a:cs typeface="Courier New" pitchFamily="49" charset="0"/>
              </a:rPr>
              <a:t>(new RunnableTask1());</a:t>
            </a:r>
          </a:p>
          <a:p>
            <a:pPr marL="0" indent="0">
              <a:spcBef>
                <a:spcPts val="0"/>
              </a:spcBef>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executor.</a:t>
            </a:r>
            <a:r>
              <a:rPr lang="en-US" sz="1700" b="1" dirty="0" err="1">
                <a:solidFill>
                  <a:schemeClr val="tx2">
                    <a:lumMod val="60000"/>
                    <a:lumOff val="40000"/>
                  </a:schemeClr>
                </a:solidFill>
                <a:latin typeface="Courier New" pitchFamily="49" charset="0"/>
                <a:cs typeface="Courier New" pitchFamily="49" charset="0"/>
              </a:rPr>
              <a:t>execute</a:t>
            </a:r>
            <a:r>
              <a:rPr lang="en-US" sz="1700" dirty="0">
                <a:latin typeface="Courier New" pitchFamily="49" charset="0"/>
                <a:cs typeface="Courier New" pitchFamily="49" charset="0"/>
              </a:rPr>
              <a:t>(new RunnableTask2());</a:t>
            </a:r>
          </a:p>
          <a:p>
            <a:pPr marL="0" indent="0">
              <a:buNone/>
            </a:pPr>
            <a:endParaRPr lang="ru-RU" sz="2800" dirty="0"/>
          </a:p>
          <a:p>
            <a:pPr marL="0" indent="0">
              <a:buNone/>
            </a:pPr>
            <a:r>
              <a:rPr lang="ru-RU" sz="2800" dirty="0" err="1"/>
              <a:t>Приклади</a:t>
            </a:r>
            <a:r>
              <a:rPr lang="ru-RU" sz="2800" dirty="0"/>
              <a:t> </a:t>
            </a:r>
            <a:r>
              <a:rPr lang="ru-RU" sz="2800" dirty="0" err="1"/>
              <a:t>реалізації</a:t>
            </a:r>
            <a:r>
              <a:rPr lang="ru-RU" sz="2800" dirty="0"/>
              <a:t> методу </a:t>
            </a:r>
            <a:r>
              <a:rPr lang="en-US" sz="2600" dirty="0">
                <a:latin typeface="Courier New" panose="02070309020205020404" pitchFamily="49" charset="0"/>
                <a:cs typeface="Courier New" panose="02070309020205020404" pitchFamily="49" charset="0"/>
              </a:rPr>
              <a:t>execute(Runnable task)</a:t>
            </a:r>
            <a:r>
              <a:rPr lang="uk-UA" sz="2800" dirty="0"/>
              <a:t>:</a:t>
            </a:r>
          </a:p>
          <a:p>
            <a:pPr marL="0" indent="0">
              <a:buNone/>
            </a:pPr>
            <a:r>
              <a:rPr lang="en-US" sz="1700" dirty="0">
                <a:latin typeface="Courier New" pitchFamily="49" charset="0"/>
                <a:cs typeface="Courier New" pitchFamily="49" charset="0"/>
              </a:rPr>
              <a:t>class </a:t>
            </a:r>
            <a:r>
              <a:rPr lang="en-US" sz="1700" dirty="0" err="1">
                <a:latin typeface="Courier New" pitchFamily="49" charset="0"/>
                <a:cs typeface="Courier New" pitchFamily="49" charset="0"/>
              </a:rPr>
              <a:t>DirectExecutor</a:t>
            </a:r>
            <a:r>
              <a:rPr lang="en-US" sz="1700" dirty="0">
                <a:latin typeface="Courier New" pitchFamily="49" charset="0"/>
                <a:cs typeface="Courier New" pitchFamily="49" charset="0"/>
              </a:rPr>
              <a:t> implements Executor {</a:t>
            </a:r>
          </a:p>
          <a:p>
            <a:pPr marL="0" indent="0">
              <a:buNone/>
            </a:pPr>
            <a:r>
              <a:rPr lang="en-US" sz="1700" dirty="0">
                <a:latin typeface="Courier New" pitchFamily="49" charset="0"/>
                <a:cs typeface="Courier New" pitchFamily="49" charset="0"/>
              </a:rPr>
              <a:t>   public void </a:t>
            </a:r>
            <a:r>
              <a:rPr lang="en-US" sz="1700" b="1" dirty="0">
                <a:solidFill>
                  <a:schemeClr val="tx2">
                    <a:lumMod val="60000"/>
                    <a:lumOff val="40000"/>
                  </a:schemeClr>
                </a:solidFill>
                <a:latin typeface="Courier New" pitchFamily="49" charset="0"/>
                <a:cs typeface="Courier New" pitchFamily="49" charset="0"/>
              </a:rPr>
              <a:t>execute</a:t>
            </a:r>
            <a:r>
              <a:rPr lang="en-US" sz="1700" dirty="0">
                <a:latin typeface="Courier New" pitchFamily="49" charset="0"/>
                <a:cs typeface="Courier New" pitchFamily="49" charset="0"/>
              </a:rPr>
              <a:t>(Runnable task) {</a:t>
            </a:r>
          </a:p>
          <a:p>
            <a:pPr marL="0" indent="0">
              <a:buNone/>
            </a:pP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task.run</a:t>
            </a:r>
            <a:r>
              <a:rPr lang="en-US" sz="1700" dirty="0">
                <a:latin typeface="Courier New" pitchFamily="49" charset="0"/>
                <a:cs typeface="Courier New" pitchFamily="49" charset="0"/>
              </a:rPr>
              <a:t>();</a:t>
            </a:r>
          </a:p>
          <a:p>
            <a:pPr marL="0" indent="0">
              <a:buNone/>
            </a:pPr>
            <a:r>
              <a:rPr lang="en-US" sz="1700" dirty="0">
                <a:latin typeface="Courier New" pitchFamily="49" charset="0"/>
                <a:cs typeface="Courier New" pitchFamily="49" charset="0"/>
              </a:rPr>
              <a:t>   }</a:t>
            </a:r>
          </a:p>
          <a:p>
            <a:pPr marL="0" indent="0">
              <a:buNone/>
            </a:pPr>
            <a:r>
              <a:rPr lang="en-US" sz="1700" dirty="0">
                <a:latin typeface="Courier New" pitchFamily="49" charset="0"/>
                <a:cs typeface="Courier New" pitchFamily="49" charset="0"/>
              </a:rPr>
              <a:t> }</a:t>
            </a:r>
            <a:endParaRPr lang="uk-UA"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class </a:t>
            </a:r>
            <a:r>
              <a:rPr lang="en-US" sz="1700" dirty="0" err="1">
                <a:latin typeface="Courier New" pitchFamily="49" charset="0"/>
                <a:cs typeface="Courier New" pitchFamily="49" charset="0"/>
              </a:rPr>
              <a:t>ThreadPerTaskExecutor</a:t>
            </a:r>
            <a:r>
              <a:rPr lang="en-US" sz="1700" dirty="0">
                <a:latin typeface="Courier New" pitchFamily="49" charset="0"/>
                <a:cs typeface="Courier New" pitchFamily="49" charset="0"/>
              </a:rPr>
              <a:t> implements Executor {</a:t>
            </a:r>
          </a:p>
          <a:p>
            <a:pPr marL="0" indent="0">
              <a:buNone/>
            </a:pPr>
            <a:r>
              <a:rPr lang="en-US" sz="1700" dirty="0">
                <a:latin typeface="Courier New" pitchFamily="49" charset="0"/>
                <a:cs typeface="Courier New" pitchFamily="49" charset="0"/>
              </a:rPr>
              <a:t>   public void </a:t>
            </a:r>
            <a:r>
              <a:rPr lang="en-US" sz="1700" b="1" dirty="0">
                <a:solidFill>
                  <a:schemeClr val="tx2">
                    <a:lumMod val="60000"/>
                    <a:lumOff val="40000"/>
                  </a:schemeClr>
                </a:solidFill>
                <a:latin typeface="Courier New" pitchFamily="49" charset="0"/>
                <a:cs typeface="Courier New" pitchFamily="49" charset="0"/>
              </a:rPr>
              <a:t>execute</a:t>
            </a:r>
            <a:r>
              <a:rPr lang="en-US" sz="1700" dirty="0">
                <a:latin typeface="Courier New" pitchFamily="49" charset="0"/>
                <a:cs typeface="Courier New" pitchFamily="49" charset="0"/>
              </a:rPr>
              <a:t>(Runnable task) {</a:t>
            </a:r>
          </a:p>
          <a:p>
            <a:pPr marL="0" indent="0">
              <a:buNone/>
            </a:pPr>
            <a:r>
              <a:rPr lang="en-US" sz="1700" dirty="0">
                <a:latin typeface="Courier New" pitchFamily="49" charset="0"/>
                <a:cs typeface="Courier New" pitchFamily="49" charset="0"/>
              </a:rPr>
              <a:t>     new Thread(task).start();</a:t>
            </a:r>
            <a:r>
              <a:rPr lang="uk-UA" sz="1700" dirty="0">
                <a:latin typeface="Courier New" pitchFamily="49" charset="0"/>
                <a:cs typeface="Courier New" pitchFamily="49" charset="0"/>
              </a:rPr>
              <a:t>  </a:t>
            </a:r>
          </a:p>
          <a:p>
            <a:pPr marL="0" indent="0">
              <a:buNone/>
            </a:pPr>
            <a:r>
              <a:rPr lang="uk-UA" sz="1700" dirty="0">
                <a:latin typeface="Courier New" pitchFamily="49" charset="0"/>
                <a:cs typeface="Courier New" pitchFamily="49" charset="0"/>
              </a:rPr>
              <a:t>	// формально можливо, але не рекомендується документацією </a:t>
            </a:r>
            <a:r>
              <a:rPr lang="en-US" sz="1700" dirty="0">
                <a:latin typeface="Courier New" pitchFamily="49" charset="0"/>
                <a:cs typeface="Courier New" pitchFamily="49" charset="0"/>
              </a:rPr>
              <a:t>Java</a:t>
            </a:r>
            <a:endParaRPr lang="uk-UA" sz="1700" dirty="0">
              <a:latin typeface="Courier New" pitchFamily="49" charset="0"/>
              <a:cs typeface="Courier New" pitchFamily="49" charset="0"/>
            </a:endParaRPr>
          </a:p>
          <a:p>
            <a:pPr marL="0" indent="0">
              <a:buNone/>
            </a:pPr>
            <a:r>
              <a:rPr lang="uk-UA" sz="1700" dirty="0">
                <a:latin typeface="Courier New" pitchFamily="49" charset="0"/>
                <a:cs typeface="Courier New" pitchFamily="49" charset="0"/>
              </a:rPr>
              <a:t>	// новий потік не створюється, вирішує виконавець, </a:t>
            </a:r>
          </a:p>
          <a:p>
            <a:pPr marL="0" indent="0">
              <a:buNone/>
            </a:pPr>
            <a:r>
              <a:rPr lang="uk-UA" sz="1700" dirty="0">
                <a:latin typeface="Courier New" pitchFamily="49" charset="0"/>
                <a:cs typeface="Courier New" pitchFamily="49" charset="0"/>
              </a:rPr>
              <a:t>	//якому потоку доручити виконання задачі</a:t>
            </a:r>
            <a:endParaRPr lang="en-US" sz="1700" dirty="0">
              <a:latin typeface="Courier New" pitchFamily="49" charset="0"/>
              <a:cs typeface="Courier New" pitchFamily="49" charset="0"/>
            </a:endParaRPr>
          </a:p>
          <a:p>
            <a:pPr marL="0" indent="0">
              <a:buNone/>
            </a:pPr>
            <a:r>
              <a:rPr lang="en-US" sz="1700" dirty="0">
                <a:latin typeface="Courier New" pitchFamily="49" charset="0"/>
                <a:cs typeface="Courier New" pitchFamily="49" charset="0"/>
              </a:rPr>
              <a:t>   }</a:t>
            </a:r>
          </a:p>
          <a:p>
            <a:pPr marL="0" indent="0">
              <a:buNone/>
            </a:pPr>
            <a:r>
              <a:rPr lang="en-US" sz="1700" dirty="0">
                <a:latin typeface="Courier New" pitchFamily="49" charset="0"/>
                <a:cs typeface="Courier New" pitchFamily="49" charset="0"/>
              </a:rPr>
              <a:t> }</a:t>
            </a:r>
          </a:p>
          <a:p>
            <a:pPr marL="0" indent="0">
              <a:buNone/>
            </a:pPr>
            <a:endParaRPr lang="en-US" sz="1700" dirty="0">
              <a:latin typeface="Courier New" pitchFamily="49" charset="0"/>
              <a:cs typeface="Courier New" pitchFamily="49" charset="0"/>
            </a:endParaRPr>
          </a:p>
          <a:p>
            <a:pPr marL="0" indent="0">
              <a:buNone/>
            </a:pPr>
            <a:endParaRPr lang="en-US" sz="1700" dirty="0">
              <a:latin typeface="Courier New" pitchFamily="49" charset="0"/>
              <a:cs typeface="Courier New" pitchFamily="49" charset="0"/>
            </a:endParaRPr>
          </a:p>
          <a:p>
            <a:endParaRPr lang="uk-UA" dirty="0"/>
          </a:p>
        </p:txBody>
      </p:sp>
    </p:spTree>
    <p:extLst>
      <p:ext uri="{BB962C8B-B14F-4D97-AF65-F5344CB8AC3E}">
        <p14:creationId xmlns:p14="http://schemas.microsoft.com/office/powerpoint/2010/main" val="208993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35542"/>
            <a:ext cx="8229600" cy="490066"/>
          </a:xfrm>
        </p:spPr>
        <p:txBody>
          <a:bodyPr>
            <a:normAutofit fontScale="90000"/>
          </a:bodyPr>
          <a:lstStyle/>
          <a:p>
            <a:r>
              <a:rPr lang="uk-UA" sz="2800" dirty="0"/>
              <a:t>Приклад визначення  порядку виконання задач</a:t>
            </a:r>
          </a:p>
        </p:txBody>
      </p:sp>
      <p:sp>
        <p:nvSpPr>
          <p:cNvPr id="3" name="Объект 2"/>
          <p:cNvSpPr>
            <a:spLocks noGrp="1"/>
          </p:cNvSpPr>
          <p:nvPr>
            <p:ph idx="1"/>
          </p:nvPr>
        </p:nvSpPr>
        <p:spPr>
          <a:xfrm>
            <a:off x="467544" y="696377"/>
            <a:ext cx="8424936" cy="5468927"/>
          </a:xfrm>
          <a:ln>
            <a:solidFill>
              <a:schemeClr val="tx2">
                <a:lumMod val="60000"/>
                <a:lumOff val="40000"/>
              </a:schemeClr>
            </a:solidFill>
          </a:ln>
        </p:spPr>
        <p:txBody>
          <a:bodyPr>
            <a:noAutofit/>
          </a:bodyPr>
          <a:lstStyle/>
          <a:p>
            <a:pPr marL="0" indent="0">
              <a:buNone/>
            </a:pPr>
            <a:r>
              <a:rPr lang="en-US" sz="1400" dirty="0">
                <a:latin typeface="Courier New" pitchFamily="49" charset="0"/>
                <a:cs typeface="Courier New" pitchFamily="49" charset="0"/>
              </a:rPr>
              <a:t>class </a:t>
            </a:r>
            <a:r>
              <a:rPr lang="en-US" sz="1400" dirty="0" err="1">
                <a:latin typeface="Courier New" pitchFamily="49" charset="0"/>
                <a:cs typeface="Courier New" pitchFamily="49" charset="0"/>
              </a:rPr>
              <a:t>SerialExecutor</a:t>
            </a:r>
            <a:r>
              <a:rPr lang="en-US" sz="1400" dirty="0">
                <a:latin typeface="Courier New" pitchFamily="49" charset="0"/>
                <a:cs typeface="Courier New" pitchFamily="49" charset="0"/>
              </a:rPr>
              <a:t> implements </a:t>
            </a:r>
            <a:r>
              <a:rPr lang="en-US" sz="1400" b="1" dirty="0">
                <a:solidFill>
                  <a:schemeClr val="tx2">
                    <a:lumMod val="60000"/>
                    <a:lumOff val="40000"/>
                  </a:schemeClr>
                </a:solidFill>
                <a:latin typeface="Courier New" pitchFamily="49" charset="0"/>
                <a:cs typeface="Courier New" pitchFamily="49" charset="0"/>
              </a:rPr>
              <a:t>Executor</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final Queue&lt;Runnable&gt; tasks = new </a:t>
            </a:r>
            <a:r>
              <a:rPr lang="en-US" sz="1400" dirty="0" err="1">
                <a:latin typeface="Courier New" pitchFamily="49" charset="0"/>
                <a:cs typeface="Courier New" pitchFamily="49" charset="0"/>
              </a:rPr>
              <a:t>ArrayDeque</a:t>
            </a:r>
            <a:r>
              <a:rPr lang="en-US" sz="1400" dirty="0">
                <a:latin typeface="Courier New" pitchFamily="49" charset="0"/>
                <a:cs typeface="Courier New" pitchFamily="49" charset="0"/>
              </a:rPr>
              <a:t>&lt;Runnable&gt;();</a:t>
            </a:r>
          </a:p>
          <a:p>
            <a:pPr marL="0" indent="0">
              <a:buNone/>
            </a:pPr>
            <a:r>
              <a:rPr lang="en-US" sz="1400" dirty="0">
                <a:latin typeface="Courier New" pitchFamily="49" charset="0"/>
                <a:cs typeface="Courier New" pitchFamily="49" charset="0"/>
              </a:rPr>
              <a:t>   final Executor </a:t>
            </a:r>
            <a:r>
              <a:rPr lang="en-US" sz="1400" dirty="0" err="1">
                <a:latin typeface="Courier New" pitchFamily="49" charset="0"/>
                <a:cs typeface="Courier New" pitchFamily="49" charset="0"/>
              </a:rPr>
              <a:t>executor</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Runnable active;</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SerialExecutor</a:t>
            </a:r>
            <a:r>
              <a:rPr lang="en-US" sz="1400" dirty="0">
                <a:latin typeface="Courier New" pitchFamily="49" charset="0"/>
                <a:cs typeface="Courier New" pitchFamily="49" charset="0"/>
              </a:rPr>
              <a:t>(</a:t>
            </a:r>
            <a:r>
              <a:rPr lang="en-US" sz="1400" b="1" dirty="0">
                <a:solidFill>
                  <a:schemeClr val="tx2">
                    <a:lumMod val="60000"/>
                    <a:lumOff val="40000"/>
                  </a:schemeClr>
                </a:solidFill>
                <a:latin typeface="Courier New" pitchFamily="49" charset="0"/>
                <a:cs typeface="Courier New" pitchFamily="49" charset="0"/>
              </a:rPr>
              <a:t>Executor</a:t>
            </a:r>
            <a:r>
              <a:rPr lang="en-US" sz="1400" dirty="0">
                <a:latin typeface="Courier New" pitchFamily="49" charset="0"/>
                <a:cs typeface="Courier New" pitchFamily="49" charset="0"/>
              </a:rPr>
              <a:t> executor)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this.executor</a:t>
            </a:r>
            <a:r>
              <a:rPr lang="en-US" sz="1400" dirty="0">
                <a:latin typeface="Courier New" pitchFamily="49" charset="0"/>
                <a:cs typeface="Courier New" pitchFamily="49" charset="0"/>
              </a:rPr>
              <a:t> = executor;</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public synchronized void </a:t>
            </a:r>
            <a:r>
              <a:rPr lang="en-US" sz="1400" b="1" dirty="0">
                <a:solidFill>
                  <a:schemeClr val="tx2">
                    <a:lumMod val="60000"/>
                    <a:lumOff val="40000"/>
                  </a:schemeClr>
                </a:solidFill>
                <a:latin typeface="Courier New" pitchFamily="49" charset="0"/>
                <a:cs typeface="Courier New" pitchFamily="49" charset="0"/>
              </a:rPr>
              <a:t>execute</a:t>
            </a:r>
            <a:r>
              <a:rPr lang="en-US" sz="1400" dirty="0">
                <a:latin typeface="Courier New" pitchFamily="49" charset="0"/>
                <a:cs typeface="Courier New" pitchFamily="49" charset="0"/>
              </a:rPr>
              <a:t>(final Runnable r)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tasks.</a:t>
            </a:r>
            <a:r>
              <a:rPr lang="en-US" sz="1400" b="1" dirty="0" err="1">
                <a:solidFill>
                  <a:schemeClr val="tx2">
                    <a:lumMod val="60000"/>
                    <a:lumOff val="40000"/>
                  </a:schemeClr>
                </a:solidFill>
                <a:latin typeface="Courier New" pitchFamily="49" charset="0"/>
                <a:cs typeface="Courier New" pitchFamily="49" charset="0"/>
              </a:rPr>
              <a:t>offer</a:t>
            </a:r>
            <a:r>
              <a:rPr lang="en-US" sz="1400" dirty="0">
                <a:latin typeface="Courier New" pitchFamily="49" charset="0"/>
                <a:cs typeface="Courier New" pitchFamily="49" charset="0"/>
              </a:rPr>
              <a:t>(new Runnable() { </a:t>
            </a:r>
            <a:endParaRPr lang="en-US" sz="10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public void run() {</a:t>
            </a:r>
          </a:p>
          <a:p>
            <a:pPr marL="0" indent="0">
              <a:buNone/>
            </a:pPr>
            <a:r>
              <a:rPr lang="en-US" sz="1400" dirty="0">
                <a:latin typeface="Courier New" pitchFamily="49" charset="0"/>
                <a:cs typeface="Courier New" pitchFamily="49" charset="0"/>
              </a:rPr>
              <a:t>         try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r.run</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 finally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scheduleNext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if (active == null)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scheduleNext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p>
          <a:p>
            <a:pPr marL="0" indent="0">
              <a:buNone/>
            </a:pPr>
            <a:endParaRPr lang="en-US" sz="1400" dirty="0"/>
          </a:p>
        </p:txBody>
      </p:sp>
      <p:sp>
        <p:nvSpPr>
          <p:cNvPr id="4" name="Объект 2"/>
          <p:cNvSpPr txBox="1">
            <a:spLocks/>
          </p:cNvSpPr>
          <p:nvPr/>
        </p:nvSpPr>
        <p:spPr>
          <a:xfrm>
            <a:off x="3779912" y="5128675"/>
            <a:ext cx="5229593" cy="1593783"/>
          </a:xfrm>
          <a:prstGeom prst="rect">
            <a:avLst/>
          </a:prstGeom>
          <a:solidFill>
            <a:schemeClr val="bg1"/>
          </a:solidFill>
          <a:ln>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latin typeface="Courier New" panose="02070309020205020404" pitchFamily="49" charset="0"/>
                <a:cs typeface="Courier New" panose="02070309020205020404" pitchFamily="49" charset="0"/>
              </a:rPr>
              <a:t>   protected synchronized void </a:t>
            </a:r>
            <a:r>
              <a:rPr lang="en-US" sz="1400" dirty="0" err="1">
                <a:latin typeface="Courier New" panose="02070309020205020404" pitchFamily="49" charset="0"/>
                <a:cs typeface="Courier New" pitchFamily="49" charset="0"/>
              </a:rPr>
              <a:t>scheduleNext</a:t>
            </a:r>
            <a:r>
              <a:rPr lang="en-US" sz="1400" dirty="0">
                <a:latin typeface="Courier New" panose="02070309020205020404" pitchFamily="49" charset="0"/>
                <a:cs typeface="Courier New" pitchFamily="49" charset="0"/>
              </a:rPr>
              <a:t>() {</a:t>
            </a:r>
          </a:p>
          <a:p>
            <a:pPr marL="0" indent="0">
              <a:buFont typeface="Arial" pitchFamily="34" charset="0"/>
              <a:buNone/>
            </a:pPr>
            <a:r>
              <a:rPr lang="en-US" sz="1400" dirty="0">
                <a:latin typeface="Courier New" panose="02070309020205020404" pitchFamily="49" charset="0"/>
                <a:cs typeface="Courier New" pitchFamily="49" charset="0"/>
              </a:rPr>
              <a:t>     if ((active = </a:t>
            </a:r>
            <a:r>
              <a:rPr lang="en-US" sz="1400" dirty="0" err="1">
                <a:latin typeface="Courier New" panose="02070309020205020404" pitchFamily="49" charset="0"/>
                <a:cs typeface="Courier New" pitchFamily="49" charset="0"/>
              </a:rPr>
              <a:t>tasks.</a:t>
            </a:r>
            <a:r>
              <a:rPr lang="en-US" sz="1400" b="1" dirty="0" err="1">
                <a:solidFill>
                  <a:schemeClr val="tx2">
                    <a:lumMod val="60000"/>
                    <a:lumOff val="40000"/>
                  </a:schemeClr>
                </a:solidFill>
                <a:latin typeface="Courier New" panose="02070309020205020404" pitchFamily="49" charset="0"/>
                <a:cs typeface="Courier New" pitchFamily="49" charset="0"/>
              </a:rPr>
              <a:t>poll</a:t>
            </a:r>
            <a:r>
              <a:rPr lang="en-US" sz="1400" dirty="0">
                <a:latin typeface="Courier New" panose="02070309020205020404" pitchFamily="49" charset="0"/>
                <a:cs typeface="Courier New" pitchFamily="49" charset="0"/>
              </a:rPr>
              <a:t>()) != null) {</a:t>
            </a:r>
          </a:p>
          <a:p>
            <a:pPr marL="0" indent="0">
              <a:buFont typeface="Arial" pitchFamily="34" charset="0"/>
              <a:buNone/>
            </a:pPr>
            <a:r>
              <a:rPr lang="en-US" sz="1400" dirty="0">
                <a:latin typeface="Courier New" panose="02070309020205020404" pitchFamily="49" charset="0"/>
                <a:cs typeface="Courier New" pitchFamily="49" charset="0"/>
              </a:rPr>
              <a:t>       </a:t>
            </a:r>
            <a:r>
              <a:rPr lang="en-US" sz="1400" dirty="0" err="1">
                <a:latin typeface="Courier New" panose="02070309020205020404" pitchFamily="49" charset="0"/>
                <a:cs typeface="Courier New" pitchFamily="49" charset="0"/>
              </a:rPr>
              <a:t>executor.</a:t>
            </a:r>
            <a:r>
              <a:rPr lang="en-US" sz="1400" b="1" dirty="0" err="1">
                <a:solidFill>
                  <a:schemeClr val="tx2">
                    <a:lumMod val="60000"/>
                    <a:lumOff val="40000"/>
                  </a:schemeClr>
                </a:solidFill>
                <a:latin typeface="Courier New" panose="02070309020205020404" pitchFamily="49" charset="0"/>
                <a:cs typeface="Courier New" pitchFamily="49" charset="0"/>
              </a:rPr>
              <a:t>execute</a:t>
            </a:r>
            <a:r>
              <a:rPr lang="en-US" sz="1400" dirty="0">
                <a:latin typeface="Courier New" panose="02070309020205020404" pitchFamily="49" charset="0"/>
                <a:cs typeface="Courier New" pitchFamily="49" charset="0"/>
              </a:rPr>
              <a:t>(active);</a:t>
            </a:r>
          </a:p>
          <a:p>
            <a:pPr marL="0" indent="0">
              <a:buFont typeface="Arial" pitchFamily="34" charset="0"/>
              <a:buNone/>
            </a:pPr>
            <a:r>
              <a:rPr lang="en-US" sz="1400" dirty="0">
                <a:latin typeface="Courier New" panose="02070309020205020404" pitchFamily="49" charset="0"/>
                <a:cs typeface="Courier New" pitchFamily="49" charset="0"/>
              </a:rPr>
              <a:t>     }</a:t>
            </a:r>
          </a:p>
          <a:p>
            <a:pPr marL="0" indent="0">
              <a:buFont typeface="Arial" pitchFamily="34" charset="0"/>
              <a:buNone/>
            </a:pPr>
            <a:r>
              <a:rPr lang="en-US" sz="1400" dirty="0">
                <a:latin typeface="Courier New" panose="02070309020205020404" pitchFamily="49" charset="0"/>
                <a:cs typeface="Courier New" pitchFamily="49" charset="0"/>
              </a:rPr>
              <a:t>   }</a:t>
            </a:r>
          </a:p>
          <a:p>
            <a:pPr marL="0" indent="0">
              <a:buFont typeface="Arial" pitchFamily="34" charset="0"/>
              <a:buNone/>
            </a:pPr>
            <a:r>
              <a:rPr lang="en-US" sz="1400" dirty="0">
                <a:latin typeface="Courier New" panose="02070309020205020404" pitchFamily="49" charset="0"/>
                <a:cs typeface="Courier New" pitchFamily="49" charset="0"/>
              </a:rPr>
              <a:t>}</a:t>
            </a:r>
            <a:endParaRPr lang="uk-UA" sz="1400" dirty="0">
              <a:latin typeface="Courier New" panose="02070309020205020404" pitchFamily="49" charset="0"/>
              <a:cs typeface="Courier New" pitchFamily="49" charset="0"/>
            </a:endParaRPr>
          </a:p>
        </p:txBody>
      </p:sp>
    </p:spTree>
    <p:extLst>
      <p:ext uri="{BB962C8B-B14F-4D97-AF65-F5344CB8AC3E}">
        <p14:creationId xmlns:p14="http://schemas.microsoft.com/office/powerpoint/2010/main" val="119091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06" y="177269"/>
            <a:ext cx="8937740" cy="706090"/>
          </a:xfrm>
        </p:spPr>
        <p:txBody>
          <a:bodyPr>
            <a:noAutofit/>
          </a:bodyPr>
          <a:lstStyle/>
          <a:p>
            <a:r>
              <a:rPr lang="uk-UA" sz="3200" dirty="0"/>
              <a:t>Інтерфейс</a:t>
            </a:r>
            <a:r>
              <a:rPr lang="en-US" sz="3200" dirty="0"/>
              <a:t> </a:t>
            </a:r>
            <a:r>
              <a:rPr lang="en-US" sz="2800" dirty="0" err="1">
                <a:latin typeface="Courier New" panose="02070309020205020404" pitchFamily="49" charset="0"/>
                <a:cs typeface="Courier New" panose="02070309020205020404" pitchFamily="49" charset="0"/>
              </a:rPr>
              <a:t>ExecutorService</a:t>
            </a:r>
            <a:r>
              <a:rPr lang="en-US" sz="2800" dirty="0">
                <a:latin typeface="Courier New" panose="02070309020205020404" pitchFamily="49" charset="0"/>
                <a:cs typeface="Courier New" panose="02070309020205020404" pitchFamily="49" charset="0"/>
              </a:rPr>
              <a:t> extends Executor</a:t>
            </a:r>
            <a:br>
              <a:rPr lang="en-US" sz="3200" dirty="0">
                <a:latin typeface="Courier New" panose="02070309020205020404" pitchFamily="49" charset="0"/>
                <a:cs typeface="Courier New" panose="02070309020205020404" pitchFamily="49" charset="0"/>
              </a:rPr>
            </a:br>
            <a:r>
              <a:rPr lang="en-US" sz="1600" dirty="0">
                <a:latin typeface="+mn-lt"/>
                <a:cs typeface="Courier New" panose="02070309020205020404" pitchFamily="49" charset="0"/>
              </a:rPr>
              <a:t>https://</a:t>
            </a:r>
            <a:r>
              <a:rPr lang="en-US" sz="1600" dirty="0" err="1">
                <a:latin typeface="+mn-lt"/>
                <a:cs typeface="Courier New" panose="02070309020205020404" pitchFamily="49" charset="0"/>
              </a:rPr>
              <a:t>docs.oracle.com</a:t>
            </a:r>
            <a:r>
              <a:rPr lang="en-US" sz="1600" dirty="0">
                <a:latin typeface="+mn-lt"/>
                <a:cs typeface="Courier New" panose="02070309020205020404" pitchFamily="49" charset="0"/>
              </a:rPr>
              <a:t>/</a:t>
            </a:r>
            <a:r>
              <a:rPr lang="en-US" sz="1600" dirty="0" err="1">
                <a:latin typeface="+mn-lt"/>
                <a:cs typeface="Courier New" panose="02070309020205020404" pitchFamily="49" charset="0"/>
              </a:rPr>
              <a:t>javase</a:t>
            </a:r>
            <a:r>
              <a:rPr lang="en-US" sz="1600" dirty="0">
                <a:latin typeface="+mn-lt"/>
                <a:cs typeface="Courier New" panose="02070309020205020404" pitchFamily="49" charset="0"/>
              </a:rPr>
              <a:t>/8/docs/</a:t>
            </a:r>
            <a:r>
              <a:rPr lang="en-US" sz="1600" dirty="0" err="1">
                <a:latin typeface="+mn-lt"/>
                <a:cs typeface="Courier New" panose="02070309020205020404" pitchFamily="49" charset="0"/>
              </a:rPr>
              <a:t>api</a:t>
            </a:r>
            <a:r>
              <a:rPr lang="en-US" sz="1600" dirty="0">
                <a:latin typeface="+mn-lt"/>
                <a:cs typeface="Courier New" panose="02070309020205020404" pitchFamily="49" charset="0"/>
              </a:rPr>
              <a:t>/java/</a:t>
            </a:r>
            <a:r>
              <a:rPr lang="en-US" sz="1600" dirty="0" err="1">
                <a:latin typeface="+mn-lt"/>
                <a:cs typeface="Courier New" panose="02070309020205020404" pitchFamily="49" charset="0"/>
              </a:rPr>
              <a:t>util</a:t>
            </a:r>
            <a:r>
              <a:rPr lang="en-US" sz="1600" dirty="0">
                <a:latin typeface="+mn-lt"/>
                <a:cs typeface="Courier New" panose="02070309020205020404" pitchFamily="49" charset="0"/>
              </a:rPr>
              <a:t>/concurrent/</a:t>
            </a:r>
            <a:r>
              <a:rPr lang="en-US" sz="1600" dirty="0" err="1">
                <a:latin typeface="+mn-lt"/>
                <a:cs typeface="Courier New" panose="02070309020205020404" pitchFamily="49" charset="0"/>
              </a:rPr>
              <a:t>ExecutorService.html</a:t>
            </a:r>
            <a:endParaRPr lang="uk-UA" sz="1600" dirty="0">
              <a:latin typeface="+mn-lt"/>
              <a:cs typeface="Courier New" panose="02070309020205020404" pitchFamily="49" charset="0"/>
            </a:endParaRPr>
          </a:p>
        </p:txBody>
      </p:sp>
      <p:sp>
        <p:nvSpPr>
          <p:cNvPr id="4" name="Прямоугольник 3"/>
          <p:cNvSpPr/>
          <p:nvPr/>
        </p:nvSpPr>
        <p:spPr>
          <a:xfrm>
            <a:off x="269523" y="1048420"/>
            <a:ext cx="8604953" cy="5632311"/>
          </a:xfrm>
          <a:prstGeom prst="rect">
            <a:avLst/>
          </a:prstGeom>
        </p:spPr>
        <p:txBody>
          <a:bodyPr wrap="square">
            <a:spAutoFit/>
          </a:bodyPr>
          <a:lstStyle/>
          <a:p>
            <a:pPr algn="just"/>
            <a:r>
              <a:rPr lang="uk-UA" sz="2000" dirty="0"/>
              <a:t>Окрім методу </a:t>
            </a:r>
            <a:r>
              <a:rPr lang="en-US" sz="2000" dirty="0">
                <a:latin typeface="Courier New" panose="02070309020205020404" pitchFamily="49" charset="0"/>
                <a:cs typeface="Courier New" panose="02070309020205020404" pitchFamily="49" charset="0"/>
              </a:rPr>
              <a:t>execute()</a:t>
            </a:r>
            <a:r>
              <a:rPr lang="uk-UA" sz="2000" dirty="0">
                <a:cs typeface="Courier New" panose="02070309020205020404" pitchFamily="49" charset="0"/>
              </a:rPr>
              <a:t>цей інтерфейс м</a:t>
            </a:r>
            <a:r>
              <a:rPr lang="uk-UA" sz="2000" dirty="0"/>
              <a:t>істить такі </a:t>
            </a:r>
            <a:r>
              <a:rPr lang="uk-UA" sz="2000" u="sng" dirty="0"/>
              <a:t>методи для завантаження задач</a:t>
            </a:r>
            <a:r>
              <a:rPr lang="uk-UA" sz="2000" dirty="0"/>
              <a:t> </a:t>
            </a:r>
            <a:r>
              <a:rPr lang="en-US" sz="2000" dirty="0">
                <a:latin typeface="Courier New" panose="02070309020205020404" pitchFamily="49" charset="0"/>
                <a:cs typeface="Courier New" panose="02070309020205020404" pitchFamily="49" charset="0"/>
              </a:rPr>
              <a:t>:</a:t>
            </a:r>
            <a:r>
              <a:rPr lang="uk-UA" sz="20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algn="just"/>
            <a:r>
              <a:rPr lang="en-US" sz="2000" dirty="0">
                <a:latin typeface="Courier New" panose="02070309020205020404" pitchFamily="49" charset="0"/>
                <a:cs typeface="Courier New" panose="02070309020205020404" pitchFamily="49" charset="0"/>
              </a:rPr>
              <a:t>Future&lt;?&gt; </a:t>
            </a:r>
            <a:r>
              <a:rPr lang="en-US" sz="2000" b="1" dirty="0">
                <a:solidFill>
                  <a:schemeClr val="tx2">
                    <a:lumMod val="60000"/>
                    <a:lumOff val="40000"/>
                  </a:schemeClr>
                </a:solidFill>
                <a:latin typeface="Courier New" panose="02070309020205020404" pitchFamily="49" charset="0"/>
                <a:cs typeface="Courier New" panose="02070309020205020404" pitchFamily="49" charset="0"/>
              </a:rPr>
              <a:t>submit</a:t>
            </a:r>
            <a:r>
              <a:rPr lang="en-US" sz="2000" dirty="0">
                <a:latin typeface="Courier New" panose="02070309020205020404" pitchFamily="49" charset="0"/>
                <a:cs typeface="Courier New" panose="02070309020205020404" pitchFamily="49" charset="0"/>
              </a:rPr>
              <a:t>(Runnable</a:t>
            </a:r>
            <a:r>
              <a:rPr lang="uk-UA"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task) – </a:t>
            </a:r>
            <a:r>
              <a:rPr lang="uk-UA" sz="2000" dirty="0">
                <a:cs typeface="Courier New" panose="02070309020205020404" pitchFamily="49" charset="0"/>
              </a:rPr>
              <a:t>завантажує задачу в пул, метод </a:t>
            </a:r>
            <a:r>
              <a:rPr lang="en-US" sz="2000" dirty="0">
                <a:latin typeface="Courier New" panose="02070309020205020404" pitchFamily="49" charset="0"/>
                <a:cs typeface="Courier New" panose="02070309020205020404" pitchFamily="49" charset="0"/>
              </a:rPr>
              <a:t>get</a:t>
            </a:r>
            <a:r>
              <a:rPr lang="en-US" sz="2000" dirty="0">
                <a:cs typeface="Courier New" panose="02070309020205020404" pitchFamily="49" charset="0"/>
              </a:rPr>
              <a:t> </a:t>
            </a:r>
            <a:r>
              <a:rPr lang="uk-UA" sz="2000" dirty="0">
                <a:cs typeface="Courier New" panose="02070309020205020404" pitchFamily="49" charset="0"/>
              </a:rPr>
              <a:t>об</a:t>
            </a:r>
            <a:r>
              <a:rPr lang="en-US" sz="2000" dirty="0">
                <a:cs typeface="Courier New" panose="02070309020205020404" pitchFamily="49" charset="0"/>
              </a:rPr>
              <a:t>’</a:t>
            </a:r>
            <a:r>
              <a:rPr lang="uk-UA" sz="2000" dirty="0" err="1">
                <a:cs typeface="Courier New" panose="02070309020205020404" pitchFamily="49" charset="0"/>
              </a:rPr>
              <a:t>єкту</a:t>
            </a:r>
            <a:r>
              <a:rPr lang="uk-UA"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Future</a:t>
            </a:r>
            <a:r>
              <a:rPr lang="en-US" sz="2000" dirty="0">
                <a:cs typeface="Courier New" panose="02070309020205020404" pitchFamily="49" charset="0"/>
              </a:rPr>
              <a:t> </a:t>
            </a:r>
            <a:r>
              <a:rPr lang="uk-UA" sz="2000" dirty="0">
                <a:cs typeface="Courier New" panose="02070309020205020404" pitchFamily="49" charset="0"/>
              </a:rPr>
              <a:t>повертає </a:t>
            </a:r>
            <a:r>
              <a:rPr lang="en-US" sz="2000" dirty="0">
                <a:latin typeface="Courier New" panose="02070309020205020404" pitchFamily="49" charset="0"/>
                <a:cs typeface="Courier New" panose="02070309020205020404" pitchFamily="49" charset="0"/>
              </a:rPr>
              <a:t>null</a:t>
            </a:r>
            <a:r>
              <a:rPr lang="en-US" sz="2000" dirty="0">
                <a:cs typeface="Courier New" panose="02070309020205020404" pitchFamily="49" charset="0"/>
              </a:rPr>
              <a:t> </a:t>
            </a:r>
            <a:r>
              <a:rPr lang="uk-UA" sz="2000" dirty="0">
                <a:cs typeface="Courier New" panose="02070309020205020404" pitchFamily="49" charset="0"/>
              </a:rPr>
              <a:t>у разі успішного виконання задачі</a:t>
            </a:r>
            <a:endParaRPr lang="en-US" sz="2000" dirty="0">
              <a:cs typeface="Courier New" panose="02070309020205020404" pitchFamily="49" charset="0"/>
            </a:endParaRPr>
          </a:p>
          <a:p>
            <a:pPr algn="just"/>
            <a:r>
              <a:rPr lang="uk-UA" sz="2000" dirty="0">
                <a:cs typeface="Courier New" panose="02070309020205020404" pitchFamily="49" charset="0"/>
              </a:rPr>
              <a:t>де</a:t>
            </a:r>
            <a:r>
              <a:rPr lang="uk-UA"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Future – </a:t>
            </a:r>
            <a:r>
              <a:rPr lang="uk-UA" sz="2000" dirty="0">
                <a:cs typeface="Courier New" panose="02070309020205020404" pitchFamily="49" charset="0"/>
              </a:rPr>
              <a:t>спеціальний тип для повернення результату виконання </a:t>
            </a:r>
            <a:r>
              <a:rPr lang="en-US" sz="2000" dirty="0">
                <a:latin typeface="Courier New" panose="02070309020205020404" pitchFamily="49" charset="0"/>
                <a:cs typeface="Courier New" panose="02070309020205020404" pitchFamily="49" charset="0"/>
              </a:rPr>
              <a:t>run</a:t>
            </a:r>
            <a:r>
              <a:rPr lang="uk-UA"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uk-UA" sz="2000" dirty="0">
                <a:cs typeface="Courier New" panose="02070309020205020404" pitchFamily="49" charset="0"/>
              </a:rPr>
              <a:t>методу</a:t>
            </a:r>
            <a:endParaRPr lang="en-US" sz="2000" dirty="0">
              <a:cs typeface="Courier New" panose="02070309020205020404" pitchFamily="49" charset="0"/>
            </a:endParaRPr>
          </a:p>
          <a:p>
            <a:pPr algn="just"/>
            <a:r>
              <a:rPr lang="en-US" sz="2000" dirty="0"/>
              <a:t> </a:t>
            </a:r>
            <a:r>
              <a:rPr lang="en-US" sz="2000" dirty="0">
                <a:latin typeface="Courier New" panose="02070309020205020404" pitchFamily="49" charset="0"/>
                <a:cs typeface="Courier New" panose="02070309020205020404" pitchFamily="49" charset="0"/>
              </a:rPr>
              <a:t>&lt;T&gt; Future&lt;T&gt;	 </a:t>
            </a:r>
            <a:r>
              <a:rPr lang="en-US" sz="2000" b="1" dirty="0">
                <a:solidFill>
                  <a:schemeClr val="tx2">
                    <a:lumMod val="60000"/>
                    <a:lumOff val="40000"/>
                  </a:schemeClr>
                </a:solidFill>
                <a:latin typeface="Courier New" panose="02070309020205020404" pitchFamily="49" charset="0"/>
                <a:cs typeface="Courier New" panose="02070309020205020404" pitchFamily="49" charset="0"/>
              </a:rPr>
              <a:t>submit</a:t>
            </a:r>
            <a:r>
              <a:rPr lang="en-US" sz="2000" dirty="0">
                <a:latin typeface="Courier New" panose="02070309020205020404" pitchFamily="49" charset="0"/>
                <a:cs typeface="Courier New" panose="02070309020205020404" pitchFamily="49" charset="0"/>
              </a:rPr>
              <a:t>(Runnable</a:t>
            </a:r>
            <a:r>
              <a:rPr lang="uk-UA"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task,T</a:t>
            </a:r>
            <a:r>
              <a:rPr lang="en-US" sz="2000" dirty="0">
                <a:latin typeface="Courier New" panose="02070309020205020404" pitchFamily="49" charset="0"/>
                <a:cs typeface="Courier New" panose="02070309020205020404" pitchFamily="49" charset="0"/>
              </a:rPr>
              <a:t> result) – </a:t>
            </a:r>
            <a:r>
              <a:rPr lang="uk-UA" sz="2000" dirty="0">
                <a:cs typeface="Courier New" panose="02070309020205020404" pitchFamily="49" charset="0"/>
              </a:rPr>
              <a:t>завантажує задачу в пул, метод </a:t>
            </a:r>
            <a:r>
              <a:rPr lang="en-US" sz="2000" dirty="0">
                <a:latin typeface="Courier New" panose="02070309020205020404" pitchFamily="49" charset="0"/>
                <a:cs typeface="Courier New" panose="02070309020205020404" pitchFamily="49" charset="0"/>
              </a:rPr>
              <a:t>get</a:t>
            </a:r>
            <a:r>
              <a:rPr lang="en-US" sz="2000" dirty="0">
                <a:cs typeface="Courier New" panose="02070309020205020404" pitchFamily="49" charset="0"/>
              </a:rPr>
              <a:t> </a:t>
            </a:r>
            <a:r>
              <a:rPr lang="uk-UA" sz="2000" dirty="0">
                <a:cs typeface="Courier New" panose="02070309020205020404" pitchFamily="49" charset="0"/>
              </a:rPr>
              <a:t>об</a:t>
            </a:r>
            <a:r>
              <a:rPr lang="en-US" sz="2000" dirty="0">
                <a:cs typeface="Courier New" panose="02070309020205020404" pitchFamily="49" charset="0"/>
              </a:rPr>
              <a:t>’</a:t>
            </a:r>
            <a:r>
              <a:rPr lang="uk-UA" sz="2000" dirty="0" err="1">
                <a:cs typeface="Courier New" panose="02070309020205020404" pitchFamily="49" charset="0"/>
              </a:rPr>
              <a:t>єкту</a:t>
            </a:r>
            <a:r>
              <a:rPr lang="uk-UA"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Future</a:t>
            </a:r>
            <a:r>
              <a:rPr lang="en-US" sz="2000" dirty="0">
                <a:cs typeface="Courier New" panose="02070309020205020404" pitchFamily="49" charset="0"/>
              </a:rPr>
              <a:t> </a:t>
            </a:r>
            <a:r>
              <a:rPr lang="uk-UA" sz="2000" dirty="0">
                <a:cs typeface="Courier New" panose="02070309020205020404" pitchFamily="49" charset="0"/>
              </a:rPr>
              <a:t>повертає</a:t>
            </a:r>
            <a:r>
              <a:rPr lang="en-US" sz="2000" dirty="0">
                <a:cs typeface="Courier New" panose="02070309020205020404" pitchFamily="49" charset="0"/>
              </a:rPr>
              <a:t> </a:t>
            </a:r>
            <a:r>
              <a:rPr lang="uk-UA" sz="2000" dirty="0">
                <a:cs typeface="Courier New" panose="02070309020205020404" pitchFamily="49" charset="0"/>
              </a:rPr>
              <a:t>заданий в аргументі </a:t>
            </a:r>
            <a:r>
              <a:rPr lang="en-US" sz="2000" dirty="0">
                <a:latin typeface="Courier New" panose="02070309020205020404" pitchFamily="49" charset="0"/>
                <a:cs typeface="Courier New" panose="02070309020205020404" pitchFamily="49" charset="0"/>
              </a:rPr>
              <a:t>result</a:t>
            </a:r>
            <a:r>
              <a:rPr lang="en-US" sz="2000" dirty="0">
                <a:cs typeface="Courier New" panose="02070309020205020404" pitchFamily="49" charset="0"/>
              </a:rPr>
              <a:t> </a:t>
            </a:r>
            <a:r>
              <a:rPr lang="uk-UA" sz="2000" dirty="0">
                <a:cs typeface="Courier New" panose="02070309020205020404" pitchFamily="49" charset="0"/>
              </a:rPr>
              <a:t>у разі успішного виконання задачі</a:t>
            </a:r>
            <a:endParaRPr lang="en-US" sz="2000" dirty="0"/>
          </a:p>
          <a:p>
            <a:pPr algn="just"/>
            <a:r>
              <a:rPr lang="en-US" sz="2000" dirty="0">
                <a:latin typeface="Courier New" panose="02070309020205020404" pitchFamily="49" charset="0"/>
                <a:cs typeface="Courier New" panose="02070309020205020404" pitchFamily="49" charset="0"/>
              </a:rPr>
              <a:t> &lt;T&gt; Future&lt;T&gt; </a:t>
            </a:r>
            <a:r>
              <a:rPr lang="en-US" sz="2000" b="1" dirty="0">
                <a:solidFill>
                  <a:schemeClr val="tx2">
                    <a:lumMod val="60000"/>
                    <a:lumOff val="40000"/>
                  </a:schemeClr>
                </a:solidFill>
                <a:latin typeface="Courier New" panose="02070309020205020404" pitchFamily="49" charset="0"/>
                <a:cs typeface="Courier New" panose="02070309020205020404" pitchFamily="49" charset="0"/>
              </a:rPr>
              <a:t>submit</a:t>
            </a:r>
            <a:r>
              <a:rPr lang="en-US" sz="2000" dirty="0">
                <a:latin typeface="Courier New" panose="02070309020205020404" pitchFamily="49" charset="0"/>
                <a:cs typeface="Courier New" panose="02070309020205020404" pitchFamily="49" charset="0"/>
              </a:rPr>
              <a:t>(Callable&lt;T&gt;</a:t>
            </a:r>
            <a:r>
              <a:rPr lang="uk-UA"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task)</a:t>
            </a:r>
          </a:p>
          <a:p>
            <a:pPr algn="just"/>
            <a:r>
              <a:rPr lang="en-US" sz="2000" dirty="0">
                <a:latin typeface="Courier New" panose="02070309020205020404" pitchFamily="49" charset="0"/>
                <a:cs typeface="Courier New" panose="02070309020205020404" pitchFamily="49" charset="0"/>
              </a:rPr>
              <a:t>&lt;T&gt; List&lt;Future&lt;T&gt;&gt; </a:t>
            </a:r>
            <a:r>
              <a:rPr lang="en-US" sz="2000" b="1" dirty="0" err="1">
                <a:solidFill>
                  <a:schemeClr val="tx2">
                    <a:lumMod val="60000"/>
                    <a:lumOff val="40000"/>
                  </a:schemeClr>
                </a:solidFill>
                <a:latin typeface="Courier New" panose="02070309020205020404" pitchFamily="49" charset="0"/>
                <a:cs typeface="Courier New" panose="02070309020205020404" pitchFamily="49" charset="0"/>
              </a:rPr>
              <a:t>invokeAll</a:t>
            </a:r>
            <a:r>
              <a:rPr lang="en-US" sz="2000" dirty="0">
                <a:latin typeface="Courier New" panose="02070309020205020404" pitchFamily="49" charset="0"/>
                <a:cs typeface="Courier New" panose="02070309020205020404" pitchFamily="49" charset="0"/>
              </a:rPr>
              <a:t>(Collection&lt;? extends Callable&lt;T&gt;&gt;</a:t>
            </a:r>
            <a:r>
              <a:rPr lang="uk-UA"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tasks)- </a:t>
            </a:r>
            <a:r>
              <a:rPr lang="uk-UA" sz="2000" dirty="0">
                <a:cs typeface="Courier New" panose="02070309020205020404" pitchFamily="49" charset="0"/>
              </a:rPr>
              <a:t>завантаження колекції задач, результати виконання задач повертаються, коли виконання задач завершено (успішно або через </a:t>
            </a:r>
            <a:r>
              <a:rPr lang="en-US" sz="2000" dirty="0">
                <a:cs typeface="Courier New" panose="02070309020205020404" pitchFamily="49" charset="0"/>
              </a:rPr>
              <a:t>exception</a:t>
            </a:r>
            <a:r>
              <a:rPr lang="uk-UA" sz="2000" dirty="0">
                <a:cs typeface="Courier New" panose="02070309020205020404" pitchFamily="49" charset="0"/>
              </a:rPr>
              <a:t>)</a:t>
            </a:r>
            <a:endParaRPr lang="en-US" sz="2000" dirty="0">
              <a:cs typeface="Courier New" panose="02070309020205020404" pitchFamily="49" charset="0"/>
            </a:endParaRPr>
          </a:p>
          <a:p>
            <a:pPr algn="just"/>
            <a:r>
              <a:rPr lang="en-US" sz="2000" dirty="0">
                <a:latin typeface="Courier New" panose="02070309020205020404" pitchFamily="49" charset="0"/>
                <a:cs typeface="Courier New" panose="02070309020205020404" pitchFamily="49" charset="0"/>
              </a:rPr>
              <a:t>&lt;T&gt; T </a:t>
            </a:r>
            <a:r>
              <a:rPr lang="en-US" sz="2000" b="1" dirty="0" err="1">
                <a:solidFill>
                  <a:schemeClr val="tx2">
                    <a:lumMod val="60000"/>
                    <a:lumOff val="40000"/>
                  </a:schemeClr>
                </a:solidFill>
                <a:latin typeface="Courier New" panose="02070309020205020404" pitchFamily="49" charset="0"/>
                <a:cs typeface="Courier New" panose="02070309020205020404" pitchFamily="49" charset="0"/>
              </a:rPr>
              <a:t>invokeAny</a:t>
            </a:r>
            <a:r>
              <a:rPr lang="en-US" sz="2000" dirty="0">
                <a:latin typeface="Courier New" panose="02070309020205020404" pitchFamily="49" charset="0"/>
                <a:cs typeface="Courier New" panose="02070309020205020404" pitchFamily="49" charset="0"/>
              </a:rPr>
              <a:t>(Collection&lt;? extends Callable&lt;T&gt;&gt;</a:t>
            </a:r>
            <a:r>
              <a:rPr lang="uk-UA"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tasks)</a:t>
            </a:r>
            <a:r>
              <a:rPr lang="uk-UA" sz="2000" dirty="0">
                <a:latin typeface="Courier New" panose="02070309020205020404" pitchFamily="49" charset="0"/>
                <a:cs typeface="Courier New" panose="02070309020205020404" pitchFamily="49" charset="0"/>
              </a:rPr>
              <a:t> - </a:t>
            </a:r>
            <a:r>
              <a:rPr lang="uk-UA" sz="2000" dirty="0">
                <a:cs typeface="Courier New" panose="02070309020205020404" pitchFamily="49" charset="0"/>
              </a:rPr>
              <a:t>завантаження колекції задач, результат повертається, коли завершено виконання однієї з задач, виконання інших при цьому відміняється.</a:t>
            </a:r>
            <a:endParaRPr lang="uk-UA" sz="2000" dirty="0"/>
          </a:p>
        </p:txBody>
      </p:sp>
    </p:spTree>
    <p:extLst>
      <p:ext uri="{BB962C8B-B14F-4D97-AF65-F5344CB8AC3E}">
        <p14:creationId xmlns:p14="http://schemas.microsoft.com/office/powerpoint/2010/main" val="247306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06" y="177269"/>
            <a:ext cx="8937740" cy="706090"/>
          </a:xfrm>
        </p:spPr>
        <p:txBody>
          <a:bodyPr>
            <a:noAutofit/>
          </a:bodyPr>
          <a:lstStyle/>
          <a:p>
            <a:r>
              <a:rPr lang="uk-UA" sz="3200" dirty="0"/>
              <a:t>Інтерфейс</a:t>
            </a:r>
            <a:r>
              <a:rPr lang="en-US" sz="3200" dirty="0"/>
              <a:t> </a:t>
            </a:r>
            <a:r>
              <a:rPr lang="en-US" sz="2800" dirty="0" err="1">
                <a:latin typeface="Courier New" panose="02070309020205020404" pitchFamily="49" charset="0"/>
                <a:cs typeface="Courier New" panose="02070309020205020404" pitchFamily="49" charset="0"/>
              </a:rPr>
              <a:t>ExecutorService</a:t>
            </a:r>
            <a:r>
              <a:rPr lang="en-US" sz="2800" dirty="0">
                <a:latin typeface="Courier New" panose="02070309020205020404" pitchFamily="49" charset="0"/>
                <a:cs typeface="Courier New" panose="02070309020205020404" pitchFamily="49" charset="0"/>
              </a:rPr>
              <a:t> extends Executor</a:t>
            </a:r>
            <a:br>
              <a:rPr lang="en-US" sz="3200" dirty="0">
                <a:latin typeface="Courier New" panose="02070309020205020404" pitchFamily="49" charset="0"/>
                <a:cs typeface="Courier New" panose="02070309020205020404" pitchFamily="49" charset="0"/>
              </a:rPr>
            </a:br>
            <a:r>
              <a:rPr lang="en-US" sz="1600" dirty="0">
                <a:latin typeface="+mn-lt"/>
                <a:cs typeface="Courier New" panose="02070309020205020404" pitchFamily="49" charset="0"/>
              </a:rPr>
              <a:t>https://</a:t>
            </a:r>
            <a:r>
              <a:rPr lang="en-US" sz="1600" dirty="0" err="1">
                <a:latin typeface="+mn-lt"/>
                <a:cs typeface="Courier New" panose="02070309020205020404" pitchFamily="49" charset="0"/>
              </a:rPr>
              <a:t>docs.oracle.com</a:t>
            </a:r>
            <a:r>
              <a:rPr lang="en-US" sz="1600" dirty="0">
                <a:latin typeface="+mn-lt"/>
                <a:cs typeface="Courier New" panose="02070309020205020404" pitchFamily="49" charset="0"/>
              </a:rPr>
              <a:t>/</a:t>
            </a:r>
            <a:r>
              <a:rPr lang="en-US" sz="1600" dirty="0" err="1">
                <a:latin typeface="+mn-lt"/>
                <a:cs typeface="Courier New" panose="02070309020205020404" pitchFamily="49" charset="0"/>
              </a:rPr>
              <a:t>javase</a:t>
            </a:r>
            <a:r>
              <a:rPr lang="en-US" sz="1600" dirty="0">
                <a:latin typeface="+mn-lt"/>
                <a:cs typeface="Courier New" panose="02070309020205020404" pitchFamily="49" charset="0"/>
              </a:rPr>
              <a:t>/8/docs/</a:t>
            </a:r>
            <a:r>
              <a:rPr lang="en-US" sz="1600" dirty="0" err="1">
                <a:latin typeface="+mn-lt"/>
                <a:cs typeface="Courier New" panose="02070309020205020404" pitchFamily="49" charset="0"/>
              </a:rPr>
              <a:t>api</a:t>
            </a:r>
            <a:r>
              <a:rPr lang="en-US" sz="1600" dirty="0">
                <a:latin typeface="+mn-lt"/>
                <a:cs typeface="Courier New" panose="02070309020205020404" pitchFamily="49" charset="0"/>
              </a:rPr>
              <a:t>/java/</a:t>
            </a:r>
            <a:r>
              <a:rPr lang="en-US" sz="1600" dirty="0" err="1">
                <a:latin typeface="+mn-lt"/>
                <a:cs typeface="Courier New" panose="02070309020205020404" pitchFamily="49" charset="0"/>
              </a:rPr>
              <a:t>util</a:t>
            </a:r>
            <a:r>
              <a:rPr lang="en-US" sz="1600" dirty="0">
                <a:latin typeface="+mn-lt"/>
                <a:cs typeface="Courier New" panose="02070309020205020404" pitchFamily="49" charset="0"/>
              </a:rPr>
              <a:t>/concurrent/</a:t>
            </a:r>
            <a:r>
              <a:rPr lang="en-US" sz="1600" dirty="0" err="1">
                <a:latin typeface="+mn-lt"/>
                <a:cs typeface="Courier New" panose="02070309020205020404" pitchFamily="49" charset="0"/>
              </a:rPr>
              <a:t>ExecutorService.html</a:t>
            </a:r>
            <a:endParaRPr lang="uk-UA" sz="1600" dirty="0">
              <a:latin typeface="+mn-lt"/>
              <a:cs typeface="Courier New" panose="02070309020205020404" pitchFamily="49" charset="0"/>
            </a:endParaRPr>
          </a:p>
        </p:txBody>
      </p:sp>
      <p:sp>
        <p:nvSpPr>
          <p:cNvPr id="4" name="Прямоугольник 3"/>
          <p:cNvSpPr/>
          <p:nvPr/>
        </p:nvSpPr>
        <p:spPr>
          <a:xfrm>
            <a:off x="291499" y="1268760"/>
            <a:ext cx="8604953" cy="3170099"/>
          </a:xfrm>
          <a:prstGeom prst="rect">
            <a:avLst/>
          </a:prstGeom>
        </p:spPr>
        <p:txBody>
          <a:bodyPr wrap="square">
            <a:spAutoFit/>
          </a:bodyPr>
          <a:lstStyle/>
          <a:p>
            <a:pPr algn="just"/>
            <a:r>
              <a:rPr lang="uk-UA" sz="2000" dirty="0"/>
              <a:t>Методи</a:t>
            </a:r>
            <a:r>
              <a:rPr lang="en-US" sz="2000" dirty="0"/>
              <a:t> </a:t>
            </a:r>
            <a:r>
              <a:rPr lang="uk-UA" sz="2000" u="sng" dirty="0"/>
              <a:t>для припинення завантаження задач</a:t>
            </a:r>
            <a:r>
              <a:rPr lang="en-US" sz="2000" dirty="0"/>
              <a:t>:</a:t>
            </a:r>
            <a:endParaRPr lang="uk-UA" sz="2000" dirty="0"/>
          </a:p>
          <a:p>
            <a:pPr algn="just"/>
            <a:endParaRPr lang="en-US" sz="2000" dirty="0"/>
          </a:p>
          <a:p>
            <a:pPr algn="just"/>
            <a:r>
              <a:rPr lang="en-US" sz="2000" dirty="0">
                <a:latin typeface="Courier New" panose="02070309020205020404" pitchFamily="49" charset="0"/>
                <a:cs typeface="Courier New" panose="02070309020205020404" pitchFamily="49" charset="0"/>
              </a:rPr>
              <a:t>void </a:t>
            </a:r>
            <a:r>
              <a:rPr lang="en-US" sz="2000" b="1" dirty="0">
                <a:solidFill>
                  <a:schemeClr val="tx2">
                    <a:lumMod val="60000"/>
                    <a:lumOff val="40000"/>
                  </a:schemeClr>
                </a:solidFill>
                <a:latin typeface="Courier New" panose="02070309020205020404" pitchFamily="49" charset="0"/>
                <a:cs typeface="Courier New" panose="02070309020205020404" pitchFamily="49" charset="0"/>
              </a:rPr>
              <a:t>shutdown</a:t>
            </a:r>
            <a:r>
              <a:rPr lang="en-US" sz="2000" dirty="0">
                <a:latin typeface="Courier New" panose="02070309020205020404" pitchFamily="49" charset="0"/>
                <a:cs typeface="Courier New" panose="02070309020205020404" pitchFamily="49" charset="0"/>
              </a:rPr>
              <a:t>()</a:t>
            </a:r>
            <a:r>
              <a:rPr lang="uk-UA" sz="2000" dirty="0">
                <a:latin typeface="Courier New" panose="02070309020205020404" pitchFamily="49" charset="0"/>
                <a:cs typeface="Courier New" panose="02070309020205020404" pitchFamily="49" charset="0"/>
              </a:rPr>
              <a:t> – </a:t>
            </a:r>
            <a:r>
              <a:rPr lang="uk-UA" sz="2000" dirty="0">
                <a:cs typeface="Courier New" panose="02070309020205020404" pitchFamily="49" charset="0"/>
              </a:rPr>
              <a:t>припинення завантаження нових задач: завантажені раніше задачі продовжують виконання</a:t>
            </a:r>
            <a:r>
              <a:rPr lang="en-US" sz="2000" dirty="0">
                <a:cs typeface="Courier New" panose="02070309020205020404" pitchFamily="49" charset="0"/>
              </a:rPr>
              <a:t>, </a:t>
            </a:r>
            <a:r>
              <a:rPr lang="uk-UA" sz="2000" dirty="0">
                <a:cs typeface="Courier New" panose="02070309020205020404" pitchFamily="49" charset="0"/>
              </a:rPr>
              <a:t>а при спробі завантажити нову задачу в пул буде викид </a:t>
            </a:r>
            <a:r>
              <a:rPr lang="en-US" sz="2000" dirty="0" err="1">
                <a:cs typeface="Courier New" panose="02070309020205020404" pitchFamily="49" charset="0"/>
              </a:rPr>
              <a:t>RejectedExecutionException</a:t>
            </a:r>
            <a:endParaRPr lang="en-US" sz="2000" dirty="0">
              <a:cs typeface="Courier New" panose="02070309020205020404" pitchFamily="49" charset="0"/>
            </a:endParaRPr>
          </a:p>
          <a:p>
            <a:pPr algn="just"/>
            <a:r>
              <a:rPr lang="en-US" sz="2000" dirty="0">
                <a:latin typeface="Courier New" panose="02070309020205020404" pitchFamily="49" charset="0"/>
                <a:cs typeface="Courier New" panose="02070309020205020404" pitchFamily="49" charset="0"/>
              </a:rPr>
              <a:t>List&lt;Runnable&gt; </a:t>
            </a:r>
            <a:r>
              <a:rPr lang="en-US" sz="2000" b="1" dirty="0" err="1">
                <a:solidFill>
                  <a:schemeClr val="tx2">
                    <a:lumMod val="60000"/>
                    <a:lumOff val="40000"/>
                  </a:schemeClr>
                </a:solidFill>
                <a:latin typeface="Courier New" panose="02070309020205020404" pitchFamily="49" charset="0"/>
                <a:cs typeface="Courier New" panose="02070309020205020404" pitchFamily="49" charset="0"/>
              </a:rPr>
              <a:t>shutdownNow</a:t>
            </a:r>
            <a:r>
              <a:rPr lang="en-US" sz="2000" dirty="0">
                <a:latin typeface="Courier New" panose="02070309020205020404" pitchFamily="49" charset="0"/>
                <a:cs typeface="Courier New" panose="02070309020205020404" pitchFamily="49" charset="0"/>
              </a:rPr>
              <a:t>()</a:t>
            </a:r>
            <a:r>
              <a:rPr lang="uk-UA" sz="2000" dirty="0">
                <a:latin typeface="Courier New" panose="02070309020205020404" pitchFamily="49" charset="0"/>
                <a:cs typeface="Courier New" panose="02070309020205020404" pitchFamily="49" charset="0"/>
              </a:rPr>
              <a:t> – </a:t>
            </a:r>
            <a:r>
              <a:rPr lang="uk-UA" sz="2000" dirty="0">
                <a:cs typeface="Courier New" panose="02070309020205020404" pitchFamily="49" charset="0"/>
              </a:rPr>
              <a:t>намагається зупинити усі задачі, які виконуються (проте без гарантії успішної зупинки), та усі, які очікують виконання, повертає список задач, які очікують виконання (при цьому завантажені раніше задачі, які не вдалось зупинити, продовжують виконання)</a:t>
            </a:r>
            <a:endParaRPr lang="en-US" sz="2000" dirty="0">
              <a:cs typeface="Courier New" panose="02070309020205020404" pitchFamily="49" charset="0"/>
            </a:endParaRPr>
          </a:p>
        </p:txBody>
      </p:sp>
    </p:spTree>
    <p:extLst>
      <p:ext uri="{BB962C8B-B14F-4D97-AF65-F5344CB8AC3E}">
        <p14:creationId xmlns:p14="http://schemas.microsoft.com/office/powerpoint/2010/main" val="262943220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15466</TotalTime>
  <Words>2782</Words>
  <Application>Microsoft Macintosh PowerPoint</Application>
  <PresentationFormat>On-screen Show (4:3)</PresentationFormat>
  <Paragraphs>343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Courier New</vt:lpstr>
      <vt:lpstr>Тема Office</vt:lpstr>
      <vt:lpstr>Високорівневі засоби багатопочного програмування java. Пули потоків. Інтерфейс Executor. </vt:lpstr>
      <vt:lpstr>Пул потоків</vt:lpstr>
      <vt:lpstr>Пул потоків</vt:lpstr>
      <vt:lpstr>Розробка пулу потоків: основні кроки</vt:lpstr>
      <vt:lpstr>Клас Executors</vt:lpstr>
      <vt:lpstr>Інтерфейс Executor https://docs.oracle.com/javase/8/docs/api/java/util/concurrent/Executor.html</vt:lpstr>
      <vt:lpstr>Приклад визначення  порядку виконання задач</vt:lpstr>
      <vt:lpstr>Інтерфейс ExecutorService extends Executor https://docs.oracle.com/javase/8/docs/api/java/util/concurrent/ExecutorService.html</vt:lpstr>
      <vt:lpstr>Інтерфейс ExecutorService extends Executor https://docs.oracle.com/javase/8/docs/api/java/util/concurrent/ExecutorService.html</vt:lpstr>
      <vt:lpstr>Інтерфейс ExecutorService extends Executor https://docs.oracle.com/javase/8/docs/api/java/util/concurrent/ExecutorService.html</vt:lpstr>
      <vt:lpstr>Інтерфейс ExecutorService extends Executor https://docs.oracle.com/javase/8/docs/api/java/util/concurrent/ExecutorService.html</vt:lpstr>
      <vt:lpstr>Інтерфейс Future&lt;T&gt;</vt:lpstr>
      <vt:lpstr>Інтерфейс Future&lt;T&gt;</vt:lpstr>
      <vt:lpstr>Інтерфейс Callable </vt:lpstr>
      <vt:lpstr>Інтерфейс SheduledExecutorService extends ExecutorService</vt:lpstr>
      <vt:lpstr>Приклад: виведення символів</vt:lpstr>
      <vt:lpstr>Приклад: виведення символів</vt:lpstr>
      <vt:lpstr>Методи invokeAll(), invokeAny</vt:lpstr>
      <vt:lpstr>Приклад: множення матриць</vt:lpstr>
      <vt:lpstr>Приклад: множення матриць</vt:lpstr>
      <vt:lpstr>Приклад: ScheduledFuture and SheduledExecutorService </vt:lpstr>
      <vt:lpstr>Синхронізований доступ в сервісах-виконавцях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Класи-імплементатори інтерфейсу Executors</dc:title>
  <dc:creator>Інна</dc:creator>
  <cp:lastModifiedBy>Microsoft Office User</cp:lastModifiedBy>
  <cp:revision>108</cp:revision>
  <dcterms:created xsi:type="dcterms:W3CDTF">2016-10-26T06:13:56Z</dcterms:created>
  <dcterms:modified xsi:type="dcterms:W3CDTF">2024-03-04T14:37:09Z</dcterms:modified>
</cp:coreProperties>
</file>