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69" r:id="rId4"/>
    <p:sldId id="258" r:id="rId5"/>
    <p:sldId id="267" r:id="rId6"/>
    <p:sldId id="259" r:id="rId7"/>
    <p:sldId id="282" r:id="rId8"/>
    <p:sldId id="270" r:id="rId9"/>
    <p:sldId id="272" r:id="rId10"/>
    <p:sldId id="271" r:id="rId11"/>
    <p:sldId id="273" r:id="rId12"/>
    <p:sldId id="274" r:id="rId13"/>
    <p:sldId id="275" r:id="rId14"/>
    <p:sldId id="280" r:id="rId15"/>
    <p:sldId id="260" r:id="rId16"/>
    <p:sldId id="261" r:id="rId17"/>
    <p:sldId id="262" r:id="rId18"/>
    <p:sldId id="279" r:id="rId19"/>
    <p:sldId id="265" r:id="rId20"/>
    <p:sldId id="266" r:id="rId21"/>
    <p:sldId id="263" r:id="rId22"/>
    <p:sldId id="277" r:id="rId23"/>
    <p:sldId id="281" r:id="rId24"/>
    <p:sldId id="276" r:id="rId2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40"/>
    <p:restoredTop sz="94510"/>
  </p:normalViewPr>
  <p:slideViewPr>
    <p:cSldViewPr>
      <p:cViewPr>
        <p:scale>
          <a:sx n="105" d="100"/>
          <a:sy n="105" d="100"/>
        </p:scale>
        <p:origin x="184" y="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154B3-52FE-DC47-A7F2-E703A76BCA8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A7AE3-E992-4E4A-B25B-45919274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A7AE3-E992-4E4A-B25B-45919274A5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1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100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32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51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766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686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672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27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42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16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79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FD1E-F94F-4D98-89A9-87663CD8601E}" type="datetimeFigureOut">
              <a:rPr lang="uk-UA" smtClean="0"/>
              <a:t>12.10.21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28B2-0853-42C4-8E5A-BD5174A0BD7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658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ForkJoin</a:t>
            </a:r>
            <a:r>
              <a:rPr lang="en-US" dirty="0"/>
              <a:t> Framework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16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Документація класу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5084" r="50888" b="32377"/>
          <a:stretch/>
        </p:blipFill>
        <p:spPr bwMode="auto">
          <a:xfrm>
            <a:off x="1866786" y="1700808"/>
            <a:ext cx="5060731" cy="379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B82224C9-6B20-0A48-86AB-DC1E3CC39885}"/>
              </a:ext>
            </a:extLst>
          </p:cNvPr>
          <p:cNvSpPr/>
          <p:nvPr/>
        </p:nvSpPr>
        <p:spPr>
          <a:xfrm>
            <a:off x="3687417" y="4114800"/>
            <a:ext cx="3309731" cy="162131"/>
          </a:xfrm>
          <a:custGeom>
            <a:avLst/>
            <a:gdLst>
              <a:gd name="connsiteX0" fmla="*/ 0 w 3309731"/>
              <a:gd name="connsiteY0" fmla="*/ 129209 h 162131"/>
              <a:gd name="connsiteX1" fmla="*/ 487018 w 3309731"/>
              <a:gd name="connsiteY1" fmla="*/ 139148 h 162131"/>
              <a:gd name="connsiteX2" fmla="*/ 1162879 w 3309731"/>
              <a:gd name="connsiteY2" fmla="*/ 159026 h 162131"/>
              <a:gd name="connsiteX3" fmla="*/ 2136913 w 3309731"/>
              <a:gd name="connsiteY3" fmla="*/ 109330 h 162131"/>
              <a:gd name="connsiteX4" fmla="*/ 2673626 w 3309731"/>
              <a:gd name="connsiteY4" fmla="*/ 159026 h 162131"/>
              <a:gd name="connsiteX5" fmla="*/ 3309731 w 3309731"/>
              <a:gd name="connsiteY5" fmla="*/ 0 h 1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9731" h="162131">
                <a:moveTo>
                  <a:pt x="0" y="129209"/>
                </a:moveTo>
                <a:lnTo>
                  <a:pt x="487018" y="139148"/>
                </a:lnTo>
                <a:cubicBezTo>
                  <a:pt x="680831" y="144117"/>
                  <a:pt x="887897" y="163996"/>
                  <a:pt x="1162879" y="159026"/>
                </a:cubicBezTo>
                <a:cubicBezTo>
                  <a:pt x="1437861" y="154056"/>
                  <a:pt x="1885122" y="109330"/>
                  <a:pt x="2136913" y="109330"/>
                </a:cubicBezTo>
                <a:cubicBezTo>
                  <a:pt x="2388704" y="109330"/>
                  <a:pt x="2478156" y="177248"/>
                  <a:pt x="2673626" y="159026"/>
                </a:cubicBezTo>
                <a:cubicBezTo>
                  <a:pt x="2869096" y="140804"/>
                  <a:pt x="3089413" y="70402"/>
                  <a:pt x="330973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69C7C61-1925-4D45-8157-6DC877F2B675}"/>
              </a:ext>
            </a:extLst>
          </p:cNvPr>
          <p:cNvSpPr/>
          <p:nvPr/>
        </p:nvSpPr>
        <p:spPr>
          <a:xfrm>
            <a:off x="3152349" y="3260668"/>
            <a:ext cx="1459638" cy="339142"/>
          </a:xfrm>
          <a:custGeom>
            <a:avLst/>
            <a:gdLst>
              <a:gd name="connsiteX0" fmla="*/ 207077 w 1459638"/>
              <a:gd name="connsiteY0" fmla="*/ 327358 h 339142"/>
              <a:gd name="connsiteX1" fmla="*/ 872999 w 1459638"/>
              <a:gd name="connsiteY1" fmla="*/ 317419 h 339142"/>
              <a:gd name="connsiteX2" fmla="*/ 1459408 w 1459638"/>
              <a:gd name="connsiteY2" fmla="*/ 317419 h 339142"/>
              <a:gd name="connsiteX3" fmla="*/ 932634 w 1459638"/>
              <a:gd name="connsiteY3" fmla="*/ 19245 h 339142"/>
              <a:gd name="connsiteX4" fmla="*/ 117625 w 1459638"/>
              <a:gd name="connsiteY4" fmla="*/ 49062 h 339142"/>
              <a:gd name="connsiteX5" fmla="*/ 18234 w 1459638"/>
              <a:gd name="connsiteY5" fmla="*/ 208089 h 339142"/>
              <a:gd name="connsiteX6" fmla="*/ 207077 w 1459638"/>
              <a:gd name="connsiteY6" fmla="*/ 327358 h 33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9638" h="339142">
                <a:moveTo>
                  <a:pt x="207077" y="327358"/>
                </a:moveTo>
                <a:cubicBezTo>
                  <a:pt x="349538" y="345580"/>
                  <a:pt x="872999" y="317419"/>
                  <a:pt x="872999" y="317419"/>
                </a:cubicBezTo>
                <a:cubicBezTo>
                  <a:pt x="1081721" y="315763"/>
                  <a:pt x="1449469" y="367115"/>
                  <a:pt x="1459408" y="317419"/>
                </a:cubicBezTo>
                <a:cubicBezTo>
                  <a:pt x="1469347" y="267723"/>
                  <a:pt x="1156264" y="63971"/>
                  <a:pt x="932634" y="19245"/>
                </a:cubicBezTo>
                <a:cubicBezTo>
                  <a:pt x="709004" y="-25481"/>
                  <a:pt x="270025" y="17588"/>
                  <a:pt x="117625" y="49062"/>
                </a:cubicBezTo>
                <a:cubicBezTo>
                  <a:pt x="-34775" y="80536"/>
                  <a:pt x="-3301" y="161707"/>
                  <a:pt x="18234" y="208089"/>
                </a:cubicBezTo>
                <a:cubicBezTo>
                  <a:pt x="39769" y="254471"/>
                  <a:pt x="64616" y="309136"/>
                  <a:pt x="207077" y="32735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8457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83" y="110358"/>
            <a:ext cx="8688926" cy="510330"/>
          </a:xfrm>
        </p:spPr>
        <p:txBody>
          <a:bodyPr>
            <a:normAutofit fontScale="90000"/>
          </a:bodyPr>
          <a:lstStyle/>
          <a:p>
            <a:r>
              <a:rPr lang="uk-UA" dirty="0"/>
              <a:t>Основні методи класу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876A4-FAEE-D74B-806E-F648937DB3FD}"/>
              </a:ext>
            </a:extLst>
          </p:cNvPr>
          <p:cNvSpPr txBox="1"/>
          <p:nvPr/>
        </p:nvSpPr>
        <p:spPr>
          <a:xfrm>
            <a:off x="238061" y="692696"/>
            <a:ext cx="8508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defRPr/>
            </a:pPr>
            <a:r>
              <a:rPr lang="en-US" sz="2000" dirty="0" err="1">
                <a:solidFill>
                  <a:srgbClr val="474747"/>
                </a:solidFill>
                <a:latin typeface="Courier New" panose="02070309020205020404" pitchFamily="49" charset="0"/>
              </a:rPr>
              <a:t>ForkJoinTask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&lt;V&gt;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fork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() - </a:t>
            </a:r>
            <a:r>
              <a:rPr lang="en-US" sz="2000" dirty="0">
                <a:solidFill>
                  <a:srgbClr val="474747"/>
                </a:solidFill>
              </a:rPr>
              <a:t>arranges to asynchronously execute this task in the pool the current task is running in, if applicable, or using the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474747"/>
                </a:solidFill>
                <a:latin typeface="Courier New" panose="02070309020205020404" pitchFamily="49" charset="0"/>
              </a:rPr>
              <a:t>ForkJoinPool.commonPool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()  </a:t>
            </a:r>
            <a:r>
              <a:rPr lang="en-US" sz="2000" dirty="0">
                <a:solidFill>
                  <a:srgbClr val="474747"/>
                </a:solidFill>
              </a:rPr>
              <a:t>if not  </a:t>
            </a:r>
            <a:r>
              <a:rPr lang="en-US" sz="2000" dirty="0" err="1">
                <a:solidFill>
                  <a:srgbClr val="474747"/>
                </a:solidFill>
                <a:latin typeface="Courier New" panose="02070309020205020404" pitchFamily="49" charset="0"/>
              </a:rPr>
              <a:t>inForkJoinPool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().</a:t>
            </a:r>
          </a:p>
          <a:p>
            <a:pPr fontAlgn="t">
              <a:defRPr/>
            </a:pP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V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474747"/>
                </a:solidFill>
              </a:rPr>
              <a:t>- waits if necessary for the computation to complete, and then retrieves its result.</a:t>
            </a:r>
          </a:p>
          <a:p>
            <a:pPr fontAlgn="t">
              <a:defRPr/>
            </a:pP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 V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(long timeout, </a:t>
            </a:r>
            <a:r>
              <a:rPr lang="en-US" sz="2000" dirty="0" err="1">
                <a:solidFill>
                  <a:srgbClr val="474747"/>
                </a:solidFill>
                <a:latin typeface="Courier New" panose="02070309020205020404" pitchFamily="49" charset="0"/>
              </a:rPr>
              <a:t>TimeUnit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 unit) </a:t>
            </a:r>
            <a:r>
              <a:rPr lang="en-US" sz="2000" dirty="0">
                <a:solidFill>
                  <a:srgbClr val="474747"/>
                </a:solidFill>
              </a:rPr>
              <a:t>- waits if necessary for at most the given time for the computation to complete, and then retrieves its result, if available.</a:t>
            </a:r>
          </a:p>
          <a:p>
            <a:pPr fontAlgn="t">
              <a:defRPr/>
            </a:pP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 V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invoke(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474747"/>
                </a:solidFill>
              </a:rPr>
              <a:t>- commences performing this task, awaits its completion if necessary, and returns its result, or throws an (unchecked) </a:t>
            </a:r>
            <a:r>
              <a:rPr lang="en-US" sz="2000" dirty="0" err="1">
                <a:solidFill>
                  <a:srgbClr val="474747"/>
                </a:solidFill>
                <a:latin typeface="Courier New" panose="02070309020205020404" pitchFamily="49" charset="0"/>
              </a:rPr>
              <a:t>RuntimeExceptionor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 Error </a:t>
            </a:r>
            <a:r>
              <a:rPr lang="en-US" sz="2000" dirty="0">
                <a:solidFill>
                  <a:srgbClr val="474747"/>
                </a:solidFill>
              </a:rPr>
              <a:t>if the underlying computation did so.</a:t>
            </a:r>
          </a:p>
          <a:p>
            <a:pPr fontAlgn="t">
              <a:defRPr/>
            </a:pP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static  &lt;T extends </a:t>
            </a:r>
            <a:r>
              <a:rPr lang="en-US" sz="2000" dirty="0" err="1">
                <a:solidFill>
                  <a:srgbClr val="474747"/>
                </a:solidFill>
                <a:latin typeface="Courier New" panose="02070309020205020404" pitchFamily="49" charset="0"/>
              </a:rPr>
              <a:t>ForkJoinTask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&lt;?&gt;&gt; Collection&lt;T&gt;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invokeAll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(Collection&lt;T&gt; tasks) </a:t>
            </a:r>
            <a:r>
              <a:rPr lang="en-US" sz="2000" dirty="0">
                <a:solidFill>
                  <a:srgbClr val="474747"/>
                </a:solidFill>
              </a:rPr>
              <a:t>- forks all tasks in the specified collection, returning when </a:t>
            </a:r>
            <a:r>
              <a:rPr lang="en-US" sz="2000" dirty="0" err="1">
                <a:solidFill>
                  <a:srgbClr val="474747"/>
                </a:solidFill>
              </a:rPr>
              <a:t>isDoneholds</a:t>
            </a:r>
            <a:r>
              <a:rPr lang="en-US" sz="2000" dirty="0">
                <a:solidFill>
                  <a:srgbClr val="474747"/>
                </a:solidFill>
              </a:rPr>
              <a:t> for each task or an (unchecked) exception is encountered, in which case the exception is rethrown.</a:t>
            </a:r>
          </a:p>
          <a:p>
            <a:pPr fontAlgn="t">
              <a:defRPr/>
            </a:pP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V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474747"/>
                </a:solidFill>
                <a:latin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474747"/>
                </a:solidFill>
              </a:rPr>
              <a:t>- returns the result of the computation when it is done.</a:t>
            </a:r>
          </a:p>
          <a:p>
            <a:pPr fontAlgn="t">
              <a:defRPr/>
            </a:pPr>
            <a:endParaRPr lang="en-US" sz="2000" dirty="0">
              <a:solidFill>
                <a:srgbClr val="474747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3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2536" y="116632"/>
            <a:ext cx="9551912" cy="504056"/>
          </a:xfrm>
        </p:spPr>
        <p:txBody>
          <a:bodyPr>
            <a:noAutofit/>
          </a:bodyPr>
          <a:lstStyle/>
          <a:p>
            <a:r>
              <a:rPr lang="uk-UA" sz="3600" dirty="0"/>
              <a:t>Приклад розробки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sz="3600" dirty="0"/>
              <a:t>-</a:t>
            </a:r>
            <a:r>
              <a:rPr lang="uk-UA" sz="3600" dirty="0"/>
              <a:t>задачі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230" y="909418"/>
            <a:ext cx="9145016" cy="582627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ForkBlur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RecursiveAction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protected 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computeDirectly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… //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обчислення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задачі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…</a:t>
            </a:r>
            <a:endParaRPr lang="uk-UA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	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protected void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compute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{ </a:t>
            </a:r>
            <a:endParaRPr lang="uk-UA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	  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sThreshold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computeDirectly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		return;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	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	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split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 2;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	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invokeAll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		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ForkBlur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mSource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mStart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split,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mDestination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		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ForkBlur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mSource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mStart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split,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split,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mDestination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	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uk-UA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Структура програми паралельних обчислень в </a:t>
            </a:r>
            <a:r>
              <a:rPr lang="en-US" dirty="0" err="1"/>
              <a:t>ForkJoin</a:t>
            </a:r>
            <a:r>
              <a:rPr lang="en-US" dirty="0"/>
              <a:t> Framework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8496944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Create a task that represents all of the work to be done.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source image pixels are in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destination image pixels are in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ForkBlur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fb = new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ForkBlur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0,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src.length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+mj-lt"/>
              <a:buAutoNum type="arabicPeriod" startAt="2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Create the 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that will run the task.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pool = new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+mj-lt"/>
              <a:buAutoNum type="arabicPeriod" startAt="3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Run the task.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pool.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invoke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fb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0" i="0" dirty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0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5BEC-7673-6E46-ABD4-93C3784F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</a:t>
            </a:r>
            <a:r>
              <a:rPr lang="en-US" dirty="0"/>
              <a:t>Counter</a:t>
            </a:r>
            <a:r>
              <a:rPr lang="uk-UA" dirty="0"/>
              <a:t> </a:t>
            </a:r>
            <a:r>
              <a:rPr lang="en-US" dirty="0"/>
              <a:t>of Searched  Word</a:t>
            </a:r>
            <a:br>
              <a:rPr lang="en-US" dirty="0"/>
            </a:br>
            <a:r>
              <a:rPr lang="en-US" sz="2000" dirty="0"/>
              <a:t>https://</a:t>
            </a:r>
            <a:r>
              <a:rPr lang="en-US" sz="2000" dirty="0" err="1"/>
              <a:t>www.oracle.com</a:t>
            </a:r>
            <a:r>
              <a:rPr lang="en-US" sz="2000" dirty="0"/>
              <a:t>/technical-resources/articles/java/fork-</a:t>
            </a:r>
            <a:r>
              <a:rPr lang="en-US" sz="2000" dirty="0" err="1"/>
              <a:t>join.html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D7DA8-E195-0448-9A03-7E8D7D35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556792"/>
            <a:ext cx="53213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5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2886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</a:t>
            </a:r>
            <a:r>
              <a:rPr lang="en-US" dirty="0"/>
              <a:t>Counter</a:t>
            </a:r>
            <a:r>
              <a:rPr lang="uk-UA" dirty="0"/>
              <a:t> </a:t>
            </a:r>
            <a:r>
              <a:rPr lang="en-US" dirty="0"/>
              <a:t>of Searched  Word</a:t>
            </a:r>
            <a:br>
              <a:rPr lang="en-US" dirty="0"/>
            </a:br>
            <a:r>
              <a:rPr lang="en-US" sz="1800" dirty="0"/>
              <a:t>https://</a:t>
            </a:r>
            <a:r>
              <a:rPr lang="en-US" sz="1800" dirty="0" err="1"/>
              <a:t>www.oracle.com</a:t>
            </a:r>
            <a:r>
              <a:rPr lang="en-US" sz="1800" dirty="0"/>
              <a:t>/technical-resources/articles/java/fork-</a:t>
            </a:r>
            <a:r>
              <a:rPr lang="en-US" sz="1800" dirty="0" err="1"/>
              <a:t>join.html</a:t>
            </a:r>
            <a:endParaRPr lang="uk-UA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66732"/>
            <a:ext cx="878497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Document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List&lt;String&gt; lines;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Document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 file)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throws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List&lt;String&gt; lines = new LinkedList&lt;&gt;();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=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(file)))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String line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while (line != null)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line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new Document(lines);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06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</a:t>
            </a:r>
            <a:r>
              <a:rPr lang="en-US" dirty="0"/>
              <a:t>Counter</a:t>
            </a:r>
            <a:r>
              <a:rPr lang="uk-UA" dirty="0"/>
              <a:t> </a:t>
            </a:r>
            <a:r>
              <a:rPr lang="en-US" dirty="0"/>
              <a:t>of Searched  Word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51344"/>
            <a:ext cx="8784976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Folder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private final List&lt;Folder&gt;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subFolders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private final List&lt;Document&gt; documents;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….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static Folder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fromDirectory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List&lt;Document&gt; documents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List&lt;Folder&gt;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subFolders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r>
              <a:rPr lang="uk-UA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(File entry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dir.listFiles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entry.isDirectory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subFolders.add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Folder.fromDirectory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(entry));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Document.fromFile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(entry));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new Folder(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subFolders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documents);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79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</a:t>
            </a:r>
            <a:r>
              <a:rPr lang="en-US" dirty="0"/>
              <a:t>Counter</a:t>
            </a:r>
            <a:r>
              <a:rPr lang="uk-UA" dirty="0"/>
              <a:t> </a:t>
            </a:r>
            <a:r>
              <a:rPr lang="en-US" dirty="0"/>
              <a:t>of Searched  Word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052736"/>
            <a:ext cx="8352927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WordCounter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final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r>
              <a:rPr lang="uk-UA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line)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line.trim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().split("(\\s|\\p{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Punct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})+");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occurrencesCount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r>
              <a:rPr lang="uk-UA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long count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(String line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(String word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searchedWord.equals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(word))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count++;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count;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9310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</a:t>
            </a:r>
            <a:r>
              <a:rPr lang="en-US" dirty="0"/>
              <a:t>Counter</a:t>
            </a:r>
            <a:r>
              <a:rPr lang="uk-UA" dirty="0"/>
              <a:t> </a:t>
            </a:r>
            <a:r>
              <a:rPr lang="en-US" dirty="0"/>
              <a:t>of Searched  Word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052736"/>
            <a:ext cx="8606574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Long </a:t>
            </a:r>
            <a:r>
              <a:rPr lang="en-US" u="sng" dirty="0" err="1">
                <a:latin typeface="Courier New" pitchFamily="49" charset="0"/>
                <a:cs typeface="Courier New" pitchFamily="49" charset="0"/>
              </a:rPr>
              <a:t>countOccurrencesOnSingleThread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Folder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 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long count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for (Folder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subFolder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folder.getSubFolders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count = count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countOccurrencesOnSingleThread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subFolder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for (Document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folder.getDocuments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count = count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occurrencesCount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(document,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return count;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25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961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</a:t>
            </a:r>
            <a:r>
              <a:rPr lang="en-US" dirty="0"/>
              <a:t>Counter</a:t>
            </a:r>
            <a:r>
              <a:rPr lang="uk-UA" dirty="0"/>
              <a:t> </a:t>
            </a:r>
            <a:r>
              <a:rPr lang="en-US" dirty="0"/>
              <a:t>of Searched  Word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19" y="655381"/>
            <a:ext cx="8710485" cy="3416320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DocumentSearchTask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RecursiveTask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…….</a:t>
            </a:r>
          </a:p>
          <a:p>
            <a:r>
              <a:rPr lang="uk-UA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FolderSearchTask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RecursiveTask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&lt;Long&gt;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uk-UA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u="sng" dirty="0" err="1">
                <a:latin typeface="Courier New" pitchFamily="49" charset="0"/>
                <a:cs typeface="Courier New" pitchFamily="49" charset="0"/>
              </a:rPr>
              <a:t>countOccurrencesInParallel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Folder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r>
              <a:rPr lang="uk-UA" dirty="0">
                <a:latin typeface="Courier New" pitchFamily="49" charset="0"/>
                <a:cs typeface="Courier New" pitchFamily="49" charset="0"/>
              </a:rPr>
              <a:t>					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nvoke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	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FolderSearchTask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(folder,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19" y="4103454"/>
            <a:ext cx="8691271" cy="258532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DocumentSearchTask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RecursiveTask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&lt;Long&gt;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private final Document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private final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	………….   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protected Long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compute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occurrencesCount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(document,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589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820472" cy="4857403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Розміщує задачі в пул потоків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AbstractExecutorService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/>
              <a:t>Забезпечує більшу швидкість за рахунок використання </a:t>
            </a:r>
            <a:r>
              <a:rPr lang="en-US" dirty="0"/>
              <a:t>work-stealing </a:t>
            </a:r>
            <a:r>
              <a:rPr lang="uk-UA" dirty="0"/>
              <a:t>алгоритму: потоки, які вільні, можуть здійснювати «крадіжку» роботи у потоків, які є зайнятими.</a:t>
            </a:r>
            <a:endParaRPr lang="en-US" dirty="0"/>
          </a:p>
          <a:p>
            <a:r>
              <a:rPr lang="uk-UA" dirty="0"/>
              <a:t>Розроблений для алгоритмів, в яких </a:t>
            </a:r>
            <a:r>
              <a:rPr lang="uk-UA" dirty="0" err="1"/>
              <a:t>підзадачі</a:t>
            </a:r>
            <a:r>
              <a:rPr lang="uk-UA" dirty="0"/>
              <a:t> створюються </a:t>
            </a:r>
            <a:r>
              <a:rPr lang="uk-UA" dirty="0" err="1"/>
              <a:t>рекурсивно</a:t>
            </a:r>
            <a:endParaRPr lang="uk-UA" dirty="0"/>
          </a:p>
          <a:p>
            <a:r>
              <a:rPr lang="uk-UA" dirty="0"/>
              <a:t>Основні класи </a:t>
            </a:r>
            <a:r>
              <a:rPr lang="uk-UA" dirty="0" err="1"/>
              <a:t>фреймворку</a:t>
            </a:r>
            <a:endParaRPr lang="uk-UA" dirty="0"/>
          </a:p>
          <a:p>
            <a:pPr marL="400050" lvl="1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(implements </a:t>
            </a:r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uk-UA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(implements Future)</a:t>
            </a:r>
            <a:r>
              <a:rPr lang="uk-UA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RecursiveTask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(implements Future)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RecursiveAction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(implements Future)</a:t>
            </a:r>
          </a:p>
          <a:p>
            <a:pPr marL="400050" lvl="1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ForkJoin</a:t>
            </a:r>
            <a:r>
              <a:rPr lang="en-US" dirty="0"/>
              <a:t> Framework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039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692696"/>
            <a:ext cx="8640960" cy="584775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FolderSearchTask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7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RecursiveTask</a:t>
            </a:r>
            <a:r>
              <a:rPr lang="en-US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private final Folder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folder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private final String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……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@Override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protected Long </a:t>
            </a:r>
            <a:r>
              <a:rPr lang="en-US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compute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long count = 0L;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List&lt;</a:t>
            </a:r>
            <a:r>
              <a:rPr lang="en-US" sz="17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RecursiveTask</a:t>
            </a:r>
            <a:r>
              <a:rPr lang="en-US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&lt;Long&gt;&gt;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tasks = new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for (Document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folder.getDocuments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DocumentSearchTask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task = </a:t>
            </a:r>
            <a:endParaRPr lang="uk-UA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uk-UA" sz="17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DocumentSearchTask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(document,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tasks.add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(task);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task.</a:t>
            </a:r>
            <a:r>
              <a:rPr lang="en-US" sz="17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7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RecursiveTask</a:t>
            </a:r>
            <a:r>
              <a:rPr lang="en-US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task : tasks) {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       count = count +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task.</a:t>
            </a:r>
            <a:r>
              <a:rPr lang="en-US" sz="17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   return count;</a:t>
            </a: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  }</a:t>
            </a:r>
            <a:endParaRPr lang="uk-UA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34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827" y="620688"/>
            <a:ext cx="9143636" cy="590931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WordCounter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Folder folder =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Folder.fromDirectory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File("D:/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TextFolder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WordCounter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wordCounter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WordCounter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"synchronized";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final 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repeatCount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cstartTime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stopTime,ounts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averTime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averTime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 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for 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repeatCount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counts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wordCounter.countOccurrences</a:t>
            </a:r>
            <a:r>
              <a:rPr lang="en-US" u="sng" dirty="0" err="1">
                <a:latin typeface="Courier New" pitchFamily="49" charset="0"/>
                <a:cs typeface="Courier New" pitchFamily="49" charset="0"/>
              </a:rPr>
              <a:t>InParallel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(folder,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stopTime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averTime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stopTime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(counts +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           " words are fined. Fork / join search took " 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averTime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repeatCount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5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38" y="1700808"/>
            <a:ext cx="8964124" cy="393954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averTime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repeatCount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counts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wordCounter.countOccurrences</a:t>
            </a:r>
            <a:r>
              <a:rPr lang="en-US" u="sng" dirty="0" err="1">
                <a:latin typeface="Courier New" pitchFamily="49" charset="0"/>
                <a:cs typeface="Courier New" pitchFamily="49" charset="0"/>
              </a:rPr>
              <a:t>OnSingleThread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			  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folder,searchedWord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stopTime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averTime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stopTime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(counts +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" words are fined. Single thread search took " 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averTime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repeatCount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30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7392-B494-E14C-886F-25DCF253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Ефективність</a:t>
            </a:r>
            <a:r>
              <a:rPr lang="en-US" dirty="0"/>
              <a:t> </a:t>
            </a:r>
            <a:r>
              <a:rPr lang="en-US" dirty="0" err="1"/>
              <a:t>ForkJoin</a:t>
            </a:r>
            <a:r>
              <a:rPr lang="en-US" dirty="0"/>
              <a:t> Framework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C3EE4E-1D76-3244-AF5C-2FD7BB7B3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99853"/>
              </p:ext>
            </p:extLst>
          </p:nvPr>
        </p:nvGraphicFramePr>
        <p:xfrm>
          <a:off x="598971" y="2961105"/>
          <a:ext cx="4285528" cy="1800210"/>
        </p:xfrm>
        <a:graphic>
          <a:graphicData uri="http://schemas.openxmlformats.org/drawingml/2006/table">
            <a:tbl>
              <a:tblPr/>
              <a:tblGrid>
                <a:gridCol w="829144">
                  <a:extLst>
                    <a:ext uri="{9D8B030D-6E8A-4147-A177-3AD203B41FA5}">
                      <a16:colId xmlns:a16="http://schemas.microsoft.com/office/drawing/2014/main" val="2197172709"/>
                    </a:ext>
                  </a:extLst>
                </a:gridCol>
                <a:gridCol w="1313620">
                  <a:extLst>
                    <a:ext uri="{9D8B030D-6E8A-4147-A177-3AD203B41FA5}">
                      <a16:colId xmlns:a16="http://schemas.microsoft.com/office/drawing/2014/main" val="3136625204"/>
                    </a:ext>
                  </a:extLst>
                </a:gridCol>
                <a:gridCol w="946620">
                  <a:extLst>
                    <a:ext uri="{9D8B030D-6E8A-4147-A177-3AD203B41FA5}">
                      <a16:colId xmlns:a16="http://schemas.microsoft.com/office/drawing/2014/main" val="1186020602"/>
                    </a:ext>
                  </a:extLst>
                </a:gridCol>
                <a:gridCol w="1196144">
                  <a:extLst>
                    <a:ext uri="{9D8B030D-6E8A-4147-A177-3AD203B41FA5}">
                      <a16:colId xmlns:a16="http://schemas.microsoft.com/office/drawing/2014/main" val="1134889409"/>
                    </a:ext>
                  </a:extLst>
                </a:gridCol>
              </a:tblGrid>
              <a:tr h="4293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Number of Cores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Single-Thread Execution Time (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Fork/Join Execution* Time (</a:t>
                      </a:r>
                      <a:r>
                        <a:rPr lang="en-US" sz="1400" dirty="0" err="1">
                          <a:effectLst/>
                        </a:rPr>
                        <a:t>ms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Speedup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31241"/>
                  </a:ext>
                </a:extLst>
              </a:tr>
              <a:tr h="2453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18798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11026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1.704879376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31369"/>
                  </a:ext>
                </a:extLst>
              </a:tr>
              <a:tr h="2453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19473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8329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2.337975747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921"/>
                  </a:ext>
                </a:extLst>
              </a:tr>
              <a:tr h="2453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18911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4208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4.494058935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38192"/>
                  </a:ext>
                </a:extLst>
              </a:tr>
              <a:tr h="2453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19410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2876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6.748956885</a:t>
                      </a:r>
                    </a:p>
                  </a:txBody>
                  <a:tcPr marL="61339" marR="61339" marT="30669" marB="30669" anchor="ctr">
                    <a:lnL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6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257332"/>
                  </a:ext>
                </a:extLst>
              </a:tr>
            </a:tbl>
          </a:graphicData>
        </a:graphic>
      </p:graphicFrame>
      <p:sp>
        <p:nvSpPr>
          <p:cNvPr id="5" name="AutoShape 2">
            <a:extLst>
              <a:ext uri="{FF2B5EF4-FFF2-40B4-BE49-F238E27FC236}">
                <a16:creationId xmlns:a16="http://schemas.microsoft.com/office/drawing/2014/main" id="{85519179-1888-AF4B-8254-7C286FD6E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9792" y="3183606"/>
            <a:ext cx="41275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9E563-4F50-F34D-84AA-EA7F7DCF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555" y="2976277"/>
            <a:ext cx="3435474" cy="3056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6486D-978E-0A42-BC69-FCB8DA34C596}"/>
              </a:ext>
            </a:extLst>
          </p:cNvPr>
          <p:cNvSpPr txBox="1"/>
          <p:nvPr/>
        </p:nvSpPr>
        <p:spPr>
          <a:xfrm>
            <a:off x="372271" y="1417638"/>
            <a:ext cx="843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/>
              <a:t>Результат дослідження ефективності алгоритму пошуку слів в документах при запуску на різній кількості </a:t>
            </a:r>
            <a:r>
              <a:rPr lang="uk-UA" sz="2000" dirty="0" err="1"/>
              <a:t>ядер</a:t>
            </a:r>
            <a:r>
              <a:rPr lang="uk-UA" sz="2000" dirty="0"/>
              <a:t> </a:t>
            </a:r>
            <a:r>
              <a:rPr lang="en-US" sz="2000" dirty="0"/>
              <a:t>Sun Fire T2000 server from Oracle</a:t>
            </a:r>
            <a:r>
              <a:rPr lang="uk-UA" sz="2000" dirty="0"/>
              <a:t> </a:t>
            </a:r>
            <a:r>
              <a:rPr lang="en-US" sz="2000" dirty="0"/>
              <a:t>[https://</a:t>
            </a:r>
            <a:r>
              <a:rPr lang="en-US" sz="2000" dirty="0" err="1"/>
              <a:t>www.oracle.com</a:t>
            </a:r>
            <a:r>
              <a:rPr lang="en-US" sz="2000" dirty="0"/>
              <a:t>/technical-resources/articles/java/fork-</a:t>
            </a:r>
            <a:r>
              <a:rPr lang="en-US" sz="2000" dirty="0" err="1"/>
              <a:t>join.html</a:t>
            </a:r>
            <a:r>
              <a:rPr lang="en-US" sz="2000" dirty="0"/>
              <a:t>]</a:t>
            </a:r>
            <a:r>
              <a:rPr lang="uk-UA" sz="2000" dirty="0"/>
              <a:t>: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DE491-6121-ED41-9A78-4623F3921198}"/>
              </a:ext>
            </a:extLst>
          </p:cNvPr>
          <p:cNvSpPr txBox="1"/>
          <p:nvPr/>
        </p:nvSpPr>
        <p:spPr>
          <a:xfrm>
            <a:off x="701044" y="5036844"/>
            <a:ext cx="399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uk-UA" sz="1400" dirty="0"/>
              <a:t>Час виконання алгоритму оцінювався за найменшим значенням серед кількох запусків.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684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91961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</a:t>
            </a:r>
            <a:r>
              <a:rPr lang="ru-RU" dirty="0"/>
              <a:t>результат запуску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24794" r="2980" b="7755"/>
          <a:stretch/>
        </p:blipFill>
        <p:spPr bwMode="auto">
          <a:xfrm>
            <a:off x="179513" y="1340769"/>
            <a:ext cx="8649178" cy="439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02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332656"/>
            <a:ext cx="8229600" cy="5750099"/>
          </a:xfrm>
        </p:spPr>
        <p:txBody>
          <a:bodyPr/>
          <a:lstStyle/>
          <a:p>
            <a:r>
              <a:rPr lang="ru-RU" dirty="0"/>
              <a:t>! </a:t>
            </a:r>
            <a:r>
              <a:rPr lang="ru-RU" dirty="0" err="1"/>
              <a:t>Алгоритми</a:t>
            </a:r>
            <a:r>
              <a:rPr lang="en-US" dirty="0"/>
              <a:t> </a:t>
            </a:r>
            <a:r>
              <a:rPr lang="en-US" dirty="0" err="1"/>
              <a:t>ForkJoin</a:t>
            </a:r>
            <a:r>
              <a:rPr lang="en-US" dirty="0"/>
              <a:t> </a:t>
            </a:r>
            <a:r>
              <a:rPr lang="uk-UA" dirty="0" err="1"/>
              <a:t>фреймворку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</a:t>
            </a:r>
            <a:r>
              <a:rPr lang="ru-RU" dirty="0" err="1"/>
              <a:t>класом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dirty="0"/>
              <a:t> </a:t>
            </a:r>
            <a:r>
              <a:rPr lang="uk-UA" dirty="0"/>
              <a:t>для паралельного сортування об</a:t>
            </a:r>
            <a:r>
              <a:rPr lang="en-US" dirty="0"/>
              <a:t>’</a:t>
            </a:r>
            <a:r>
              <a:rPr lang="uk-UA" dirty="0" err="1"/>
              <a:t>єктів</a:t>
            </a:r>
            <a:r>
              <a:rPr lang="uk-UA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ru-RU" dirty="0"/>
              <a:t>! </a:t>
            </a:r>
            <a:r>
              <a:rPr lang="ru-RU" dirty="0" err="1"/>
              <a:t>Алгоритми</a:t>
            </a:r>
            <a:r>
              <a:rPr lang="en-US" dirty="0"/>
              <a:t> </a:t>
            </a:r>
            <a:r>
              <a:rPr lang="en-US" dirty="0" err="1"/>
              <a:t>ForkJoin</a:t>
            </a:r>
            <a:r>
              <a:rPr lang="en-US" dirty="0"/>
              <a:t> </a:t>
            </a:r>
            <a:r>
              <a:rPr lang="uk-UA" dirty="0" err="1"/>
              <a:t>фреймворку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java.util.streams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для паралельної обробки масивів</a:t>
            </a:r>
          </a:p>
          <a:p>
            <a:pPr marL="457200" lvl="1" indent="0">
              <a:buNone/>
            </a:pPr>
            <a:r>
              <a:rPr lang="ru-RU" dirty="0"/>
              <a:t> 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926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Етапи розробки паралельного алгоритму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Задача по</a:t>
            </a:r>
            <a:r>
              <a:rPr lang="uk-UA" dirty="0" err="1"/>
              <a:t>діляється</a:t>
            </a:r>
            <a:r>
              <a:rPr lang="uk-UA" dirty="0"/>
              <a:t> на </a:t>
            </a:r>
            <a:r>
              <a:rPr lang="uk-UA" dirty="0" err="1"/>
              <a:t>підзадачі</a:t>
            </a:r>
            <a:r>
              <a:rPr lang="uk-UA" dirty="0"/>
              <a:t>, які можуть виконуватись незалежно. </a:t>
            </a:r>
            <a:r>
              <a:rPr lang="uk-UA" dirty="0" err="1"/>
              <a:t>Підзадачі</a:t>
            </a:r>
            <a:r>
              <a:rPr lang="uk-UA" dirty="0"/>
              <a:t> можуть розроблятись як такі, що створюють нові </a:t>
            </a:r>
            <a:r>
              <a:rPr lang="uk-UA" dirty="0" err="1"/>
              <a:t>підзадачі</a:t>
            </a:r>
            <a:r>
              <a:rPr lang="uk-UA" dirty="0"/>
              <a:t>.</a:t>
            </a:r>
          </a:p>
          <a:p>
            <a:pPr algn="just"/>
            <a:r>
              <a:rPr lang="uk-UA" dirty="0"/>
              <a:t>Для </a:t>
            </a:r>
            <a:r>
              <a:rPr lang="uk-UA" dirty="0" err="1"/>
              <a:t>підзадач</a:t>
            </a:r>
            <a:r>
              <a:rPr lang="uk-UA" dirty="0"/>
              <a:t> розробляється (</a:t>
            </a:r>
            <a:r>
              <a:rPr lang="uk-UA" dirty="0" err="1"/>
              <a:t>-ються</a:t>
            </a:r>
            <a:r>
              <a:rPr lang="uk-UA" dirty="0"/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dirty="0"/>
              <a:t> </a:t>
            </a:r>
            <a:r>
              <a:rPr lang="uk-UA" dirty="0"/>
              <a:t>клас (-и)</a:t>
            </a:r>
          </a:p>
          <a:p>
            <a:pPr algn="just"/>
            <a:r>
              <a:rPr lang="uk-UA" dirty="0" err="1"/>
              <a:t>Підзадачі</a:t>
            </a:r>
            <a:r>
              <a:rPr lang="uk-UA" dirty="0"/>
              <a:t> (-а) додаються в пул потоків і пул запускається на виконання</a:t>
            </a:r>
          </a:p>
          <a:p>
            <a:pPr algn="just"/>
            <a:r>
              <a:rPr lang="uk-UA" dirty="0"/>
              <a:t>З </a:t>
            </a:r>
            <a:r>
              <a:rPr lang="uk-UA" dirty="0" err="1"/>
              <a:t>розв</a:t>
            </a:r>
            <a:r>
              <a:rPr lang="en-US" dirty="0"/>
              <a:t>’</a:t>
            </a:r>
            <a:r>
              <a:rPr lang="uk-UA" dirty="0" err="1"/>
              <a:t>язків</a:t>
            </a:r>
            <a:r>
              <a:rPr lang="uk-UA" dirty="0"/>
              <a:t> </a:t>
            </a:r>
            <a:r>
              <a:rPr lang="uk-UA" dirty="0" err="1"/>
              <a:t>підзадач</a:t>
            </a:r>
            <a:r>
              <a:rPr lang="uk-UA" dirty="0"/>
              <a:t> складається </a:t>
            </a:r>
            <a:r>
              <a:rPr lang="uk-UA" dirty="0" err="1"/>
              <a:t>розв</a:t>
            </a:r>
            <a:r>
              <a:rPr lang="en-US" dirty="0"/>
              <a:t>’</a:t>
            </a:r>
            <a:r>
              <a:rPr lang="uk-UA" dirty="0" err="1"/>
              <a:t>язок</a:t>
            </a:r>
            <a:r>
              <a:rPr lang="uk-UA" dirty="0"/>
              <a:t> задачі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1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3822"/>
          </a:xfrm>
        </p:spPr>
        <p:txBody>
          <a:bodyPr>
            <a:normAutofit fontScale="90000"/>
          </a:bodyPr>
          <a:lstStyle/>
          <a:p>
            <a:r>
              <a:rPr lang="uk-UA" dirty="0"/>
              <a:t>Технологія «крадіжки задачі»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37045"/>
            <a:ext cx="8491766" cy="347822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uk-UA" dirty="0"/>
              <a:t>Кожний потік («</a:t>
            </a:r>
            <a:r>
              <a:rPr lang="uk-UA" dirty="0" err="1"/>
              <a:t>воркер</a:t>
            </a:r>
            <a:r>
              <a:rPr lang="uk-UA" dirty="0"/>
              <a:t>») пулу потоків типу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uk-UA" dirty="0"/>
              <a:t> може виконувати кілька задач одночасно. Кількість </a:t>
            </a:r>
            <a:r>
              <a:rPr lang="uk-UA" dirty="0" err="1"/>
              <a:t>воркерів</a:t>
            </a:r>
            <a:r>
              <a:rPr lang="uk-UA" dirty="0"/>
              <a:t>, за замовчуванням, дорівнює кількості доступних процесорів в обчислювальній системі.</a:t>
            </a:r>
          </a:p>
          <a:p>
            <a:pPr marL="0" indent="0" algn="just">
              <a:buNone/>
            </a:pPr>
            <a:r>
              <a:rPr lang="uk-UA" dirty="0"/>
              <a:t>Кожний </a:t>
            </a:r>
            <a:r>
              <a:rPr lang="uk-UA" dirty="0" err="1"/>
              <a:t>воркер</a:t>
            </a:r>
            <a:r>
              <a:rPr lang="uk-UA" dirty="0"/>
              <a:t> має двосторонню чергу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dirty="0"/>
              <a:t>-</a:t>
            </a:r>
            <a:r>
              <a:rPr lang="uk-UA" dirty="0"/>
              <a:t>задач. При надходженні задачі ставлять за правилом </a:t>
            </a:r>
            <a:r>
              <a:rPr lang="en-US" dirty="0"/>
              <a:t>LIFO.</a:t>
            </a:r>
            <a:endParaRPr lang="uk-UA" dirty="0"/>
          </a:p>
          <a:p>
            <a:pPr marL="0" indent="0" algn="just">
              <a:buNone/>
            </a:pPr>
            <a:r>
              <a:rPr lang="uk-UA" dirty="0"/>
              <a:t>Пришвидшення відбувається за рахунок технології «крадіжки  роботи»: </a:t>
            </a:r>
            <a:r>
              <a:rPr lang="uk-UA" dirty="0" err="1"/>
              <a:t>воркер</a:t>
            </a:r>
            <a:r>
              <a:rPr lang="uk-UA" dirty="0"/>
              <a:t>, який має порожню чергу задач, бере на виконання задачу з іншого потоку за правилом </a:t>
            </a:r>
            <a:r>
              <a:rPr lang="en-US" dirty="0"/>
              <a:t>FIFO</a:t>
            </a:r>
            <a:r>
              <a:rPr lang="uk-UA" dirty="0"/>
              <a:t>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C18A2F0-B08E-6B41-B34F-5CB8D799D97C}"/>
              </a:ext>
            </a:extLst>
          </p:cNvPr>
          <p:cNvGrpSpPr/>
          <p:nvPr/>
        </p:nvGrpSpPr>
        <p:grpSpPr>
          <a:xfrm>
            <a:off x="1655543" y="3970760"/>
            <a:ext cx="2360188" cy="2498592"/>
            <a:chOff x="457065" y="3531517"/>
            <a:chExt cx="2360188" cy="249859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D7FE61D-B283-434B-B18D-246DCF78EA6A}"/>
                </a:ext>
              </a:extLst>
            </p:cNvPr>
            <p:cNvGrpSpPr/>
            <p:nvPr/>
          </p:nvGrpSpPr>
          <p:grpSpPr>
            <a:xfrm>
              <a:off x="457065" y="3531517"/>
              <a:ext cx="2360188" cy="2498592"/>
              <a:chOff x="5815428" y="2093093"/>
              <a:chExt cx="2360188" cy="249859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902D1F-38DE-8E43-BCFA-8ECC42679506}"/>
                  </a:ext>
                </a:extLst>
              </p:cNvPr>
              <p:cNvSpPr/>
              <p:nvPr/>
            </p:nvSpPr>
            <p:spPr>
              <a:xfrm>
                <a:off x="6216505" y="3322130"/>
                <a:ext cx="216024" cy="2137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6C94CAA-2EBC-2D4F-9C40-155FA66851E8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6314171" y="3514527"/>
                <a:ext cx="0" cy="254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65A9E2-619A-0C4C-B504-F8E0922C41EF}"/>
                  </a:ext>
                </a:extLst>
              </p:cNvPr>
              <p:cNvSpPr txBox="1"/>
              <p:nvPr/>
            </p:nvSpPr>
            <p:spPr>
              <a:xfrm>
                <a:off x="5815428" y="4025202"/>
                <a:ext cx="997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Thread one</a:t>
                </a:r>
                <a:endParaRPr lang="en-UA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F8943D-AFF6-8340-999C-1B17AD6AE99B}"/>
                  </a:ext>
                </a:extLst>
              </p:cNvPr>
              <p:cNvSpPr/>
              <p:nvPr/>
            </p:nvSpPr>
            <p:spPr>
              <a:xfrm>
                <a:off x="6206159" y="3769447"/>
                <a:ext cx="216024" cy="21374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9FDEFB-D8CB-5144-A998-9E3F973B76CC}"/>
                  </a:ext>
                </a:extLst>
              </p:cNvPr>
              <p:cNvSpPr/>
              <p:nvPr/>
            </p:nvSpPr>
            <p:spPr>
              <a:xfrm>
                <a:off x="6636392" y="3322130"/>
                <a:ext cx="216024" cy="2137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4A2959F-5D10-DC47-B86C-1A5973EFC903}"/>
                  </a:ext>
                </a:extLst>
              </p:cNvPr>
              <p:cNvSpPr/>
              <p:nvPr/>
            </p:nvSpPr>
            <p:spPr>
              <a:xfrm>
                <a:off x="6432529" y="3322130"/>
                <a:ext cx="216024" cy="2137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D3B19A-2CE5-CB4B-B56D-DC7A1FDCB387}"/>
                  </a:ext>
                </a:extLst>
              </p:cNvPr>
              <p:cNvSpPr txBox="1"/>
              <p:nvPr/>
            </p:nvSpPr>
            <p:spPr>
              <a:xfrm>
                <a:off x="6749342" y="2093093"/>
                <a:ext cx="7866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tasks</a:t>
                </a:r>
                <a:endParaRPr lang="en-UA" sz="1400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0F47EAC-E7BF-5C42-B48D-13270685D127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>
                <a:off x="7665520" y="3541189"/>
                <a:ext cx="0" cy="254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40B899-0080-3C4C-A775-37F28E5BFACE}"/>
                  </a:ext>
                </a:extLst>
              </p:cNvPr>
              <p:cNvSpPr txBox="1"/>
              <p:nvPr/>
            </p:nvSpPr>
            <p:spPr>
              <a:xfrm>
                <a:off x="7178397" y="4068465"/>
                <a:ext cx="997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Thread other</a:t>
                </a:r>
                <a:endParaRPr lang="en-UA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34F72C-D790-D14C-87EC-1DBA1D86F875}"/>
                  </a:ext>
                </a:extLst>
              </p:cNvPr>
              <p:cNvSpPr/>
              <p:nvPr/>
            </p:nvSpPr>
            <p:spPr>
              <a:xfrm>
                <a:off x="7557508" y="3796109"/>
                <a:ext cx="216024" cy="21374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956F1616-BF38-424C-852B-BAE43F76B58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rot="5400000">
                <a:off x="6082188" y="2551907"/>
                <a:ext cx="1012552" cy="527894"/>
              </a:xfrm>
              <a:prstGeom prst="bentConnector3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7E309B6F-C64F-C345-AE06-3D836CFBA8E2}"/>
                  </a:ext>
                </a:extLst>
              </p:cNvPr>
              <p:cNvCxnSpPr>
                <a:cxnSpLocks/>
                <a:endCxn id="88" idx="0"/>
              </p:cNvCxnSpPr>
              <p:nvPr/>
            </p:nvCxnSpPr>
            <p:spPr>
              <a:xfrm rot="16200000" flipH="1">
                <a:off x="7008659" y="2668793"/>
                <a:ext cx="1040000" cy="296696"/>
              </a:xfrm>
              <a:prstGeom prst="bentConnector3">
                <a:avLst>
                  <a:gd name="adj1" fmla="val 5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DB5FDCD-50D4-A449-ADDB-971A7198F178}"/>
                </a:ext>
              </a:extLst>
            </p:cNvPr>
            <p:cNvSpPr/>
            <p:nvPr/>
          </p:nvSpPr>
          <p:spPr>
            <a:xfrm>
              <a:off x="2426656" y="4775565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 sz="14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C06E059-8A36-F44D-BCE8-10D8CD41A110}"/>
                </a:ext>
              </a:extLst>
            </p:cNvPr>
            <p:cNvSpPr/>
            <p:nvPr/>
          </p:nvSpPr>
          <p:spPr>
            <a:xfrm>
              <a:off x="2210632" y="4775565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 sz="14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679AFE8-62D1-6E41-97FD-D9D89553DB7D}"/>
              </a:ext>
            </a:extLst>
          </p:cNvPr>
          <p:cNvGrpSpPr/>
          <p:nvPr/>
        </p:nvGrpSpPr>
        <p:grpSpPr>
          <a:xfrm>
            <a:off x="5166804" y="3995862"/>
            <a:ext cx="2360055" cy="2541599"/>
            <a:chOff x="457198" y="3506289"/>
            <a:chExt cx="2360055" cy="254159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65F44FE-C979-D54C-897A-086686EF4CE4}"/>
                </a:ext>
              </a:extLst>
            </p:cNvPr>
            <p:cNvGrpSpPr/>
            <p:nvPr/>
          </p:nvGrpSpPr>
          <p:grpSpPr>
            <a:xfrm>
              <a:off x="457198" y="3506289"/>
              <a:ext cx="2360055" cy="2541599"/>
              <a:chOff x="5815561" y="2067865"/>
              <a:chExt cx="2360055" cy="2541599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8864A8F-D588-3847-8AC1-98885578E519}"/>
                  </a:ext>
                </a:extLst>
              </p:cNvPr>
              <p:cNvSpPr/>
              <p:nvPr/>
            </p:nvSpPr>
            <p:spPr>
              <a:xfrm>
                <a:off x="6216505" y="3322130"/>
                <a:ext cx="216024" cy="2137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4C13691-C80D-494D-8FED-225C3CABEC57}"/>
                  </a:ext>
                </a:extLst>
              </p:cNvPr>
              <p:cNvCxnSpPr>
                <a:cxnSpLocks/>
                <a:endCxn id="131" idx="0"/>
              </p:cNvCxnSpPr>
              <p:nvPr/>
            </p:nvCxnSpPr>
            <p:spPr>
              <a:xfrm>
                <a:off x="6314171" y="3514527"/>
                <a:ext cx="0" cy="254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332F4B-91DA-7449-8031-C187ACDC1D49}"/>
                  </a:ext>
                </a:extLst>
              </p:cNvPr>
              <p:cNvSpPr txBox="1"/>
              <p:nvPr/>
            </p:nvSpPr>
            <p:spPr>
              <a:xfrm>
                <a:off x="5815561" y="4027734"/>
                <a:ext cx="997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Thread one</a:t>
                </a:r>
                <a:endParaRPr lang="en-UA" sz="1400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9639B96-FE75-924B-B64D-885D2CC90CE6}"/>
                  </a:ext>
                </a:extLst>
              </p:cNvPr>
              <p:cNvSpPr/>
              <p:nvPr/>
            </p:nvSpPr>
            <p:spPr>
              <a:xfrm>
                <a:off x="6206159" y="3769447"/>
                <a:ext cx="216024" cy="21374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D8FC57A-A8DF-9E4A-9D60-467B74DF6F25}"/>
                  </a:ext>
                </a:extLst>
              </p:cNvPr>
              <p:cNvSpPr/>
              <p:nvPr/>
            </p:nvSpPr>
            <p:spPr>
              <a:xfrm>
                <a:off x="6636392" y="3322130"/>
                <a:ext cx="216024" cy="2137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B0A6-81C0-464B-985F-5E0C52ACC4C0}"/>
                  </a:ext>
                </a:extLst>
              </p:cNvPr>
              <p:cNvSpPr/>
              <p:nvPr/>
            </p:nvSpPr>
            <p:spPr>
              <a:xfrm>
                <a:off x="6432529" y="3322130"/>
                <a:ext cx="216024" cy="2137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43C4315-C18E-F549-AEC0-C33ED87CEF83}"/>
                  </a:ext>
                </a:extLst>
              </p:cNvPr>
              <p:cNvSpPr txBox="1"/>
              <p:nvPr/>
            </p:nvSpPr>
            <p:spPr>
              <a:xfrm>
                <a:off x="6723040" y="2067865"/>
                <a:ext cx="7866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tasks</a:t>
                </a:r>
                <a:endParaRPr lang="en-UA" sz="1400" dirty="0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6842CA66-EA5D-A043-A044-82537AB9FA25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>
                <a:off x="7665520" y="3541189"/>
                <a:ext cx="0" cy="254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E8BB6F1-1837-8C40-8134-6BE18EFAEBD4}"/>
                  </a:ext>
                </a:extLst>
              </p:cNvPr>
              <p:cNvSpPr txBox="1"/>
              <p:nvPr/>
            </p:nvSpPr>
            <p:spPr>
              <a:xfrm>
                <a:off x="7178397" y="4086244"/>
                <a:ext cx="997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Thread other</a:t>
                </a:r>
                <a:endParaRPr lang="en-UA" sz="1400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B2A7525-03C8-AD4B-AABF-CFDEAA00A7F3}"/>
                  </a:ext>
                </a:extLst>
              </p:cNvPr>
              <p:cNvSpPr/>
              <p:nvPr/>
            </p:nvSpPr>
            <p:spPr>
              <a:xfrm>
                <a:off x="7557508" y="3796109"/>
                <a:ext cx="216024" cy="21374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A" sz="1400"/>
              </a:p>
            </p:txBody>
          </p:sp>
          <p:cxnSp>
            <p:nvCxnSpPr>
              <p:cNvPr id="138" name="Elbow Connector 137">
                <a:extLst>
                  <a:ext uri="{FF2B5EF4-FFF2-40B4-BE49-F238E27FC236}">
                    <a16:creationId xmlns:a16="http://schemas.microsoft.com/office/drawing/2014/main" id="{64A81924-40D2-8540-A5B1-547A67D28565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rot="5400000">
                <a:off x="6082188" y="2551907"/>
                <a:ext cx="1012552" cy="527894"/>
              </a:xfrm>
              <a:prstGeom prst="bentConnector3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lbow Connector 138">
                <a:extLst>
                  <a:ext uri="{FF2B5EF4-FFF2-40B4-BE49-F238E27FC236}">
                    <a16:creationId xmlns:a16="http://schemas.microsoft.com/office/drawing/2014/main" id="{E69D12E0-0D7F-5E46-B1DA-6517F53797C3}"/>
                  </a:ext>
                </a:extLst>
              </p:cNvPr>
              <p:cNvCxnSpPr>
                <a:cxnSpLocks/>
                <a:endCxn id="127" idx="0"/>
              </p:cNvCxnSpPr>
              <p:nvPr/>
            </p:nvCxnSpPr>
            <p:spPr>
              <a:xfrm rot="16200000" flipH="1">
                <a:off x="7008659" y="2668793"/>
                <a:ext cx="1040000" cy="296696"/>
              </a:xfrm>
              <a:prstGeom prst="bentConnector3">
                <a:avLst>
                  <a:gd name="adj1" fmla="val 5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BC1F554-6F13-8D45-BADF-F6366EC38B33}"/>
                </a:ext>
              </a:extLst>
            </p:cNvPr>
            <p:cNvSpPr/>
            <p:nvPr/>
          </p:nvSpPr>
          <p:spPr>
            <a:xfrm>
              <a:off x="2210632" y="4775565"/>
              <a:ext cx="216024" cy="2137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 sz="140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6E348D-BB96-E749-A2CE-3DC9EA3A125E}"/>
              </a:ext>
            </a:extLst>
          </p:cNvPr>
          <p:cNvCxnSpPr>
            <a:stCxn id="132" idx="3"/>
            <a:endCxn id="127" idx="1"/>
          </p:cNvCxnSpPr>
          <p:nvPr/>
        </p:nvCxnSpPr>
        <p:spPr>
          <a:xfrm>
            <a:off x="6203659" y="5356997"/>
            <a:ext cx="716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034D2B6-8525-AE49-B3B1-A885E9B08FAF}"/>
              </a:ext>
            </a:extLst>
          </p:cNvPr>
          <p:cNvSpPr txBox="1"/>
          <p:nvPr/>
        </p:nvSpPr>
        <p:spPr>
          <a:xfrm>
            <a:off x="6168627" y="4858079"/>
            <a:ext cx="78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work stealing</a:t>
            </a:r>
            <a:endParaRPr lang="en-UA" sz="1400" dirty="0"/>
          </a:p>
        </p:txBody>
      </p:sp>
    </p:spTree>
    <p:extLst>
      <p:ext uri="{BB962C8B-B14F-4D97-AF65-F5344CB8AC3E}">
        <p14:creationId xmlns:p14="http://schemas.microsoft.com/office/powerpoint/2010/main" val="182386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uk-UA" dirty="0"/>
              <a:t>Застосування класів</a:t>
            </a:r>
            <a:br>
              <a:rPr lang="uk-UA" dirty="0"/>
            </a:br>
            <a:r>
              <a:rPr lang="en-US" dirty="0" err="1">
                <a:latin typeface="+mn-lt"/>
                <a:cs typeface="Times New Roman" panose="02020603050405020304" pitchFamily="18" charset="0"/>
              </a:rPr>
              <a:t>ForkJoinFramework</a:t>
            </a:r>
            <a:endParaRPr lang="uk-UA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1528193"/>
            <a:ext cx="8507288" cy="190080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k-UA" dirty="0"/>
              <a:t>Задачі створюються як такі, що успадковують клас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 err="1"/>
              <a:t>Виконавц</a:t>
            </a:r>
            <a:r>
              <a:rPr lang="uk-UA" dirty="0"/>
              <a:t>і створюються як пул потоків</a:t>
            </a:r>
            <a:r>
              <a:rPr lang="en-US" dirty="0"/>
              <a:t> </a:t>
            </a:r>
            <a:r>
              <a:rPr lang="uk-UA" dirty="0"/>
              <a:t>з використанням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en-US" dirty="0"/>
              <a:t>, </a:t>
            </a:r>
            <a:r>
              <a:rPr lang="uk-UA" dirty="0"/>
              <a:t>який підтримує інтерфейс </a:t>
            </a:r>
            <a:r>
              <a:rPr lang="en-US" dirty="0" err="1"/>
              <a:t>ExecutorService</a:t>
            </a:r>
            <a:r>
              <a:rPr lang="en-US" dirty="0"/>
              <a:t>.</a:t>
            </a:r>
            <a:r>
              <a:rPr lang="uk-UA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835696" y="3394684"/>
            <a:ext cx="6048672" cy="34172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sz="2400" u="sng" dirty="0"/>
              <a:t>:</a:t>
            </a:r>
            <a:endParaRPr lang="uk-UA" sz="24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/>
              <a:t> (my portion of the work is small enough)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do the work directly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split my work into two pieces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invoke the two pieces and wait for the results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en-US" sz="2400" u="sng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invoke()  </a:t>
            </a:r>
            <a:r>
              <a:rPr lang="en-US" sz="2400" dirty="0"/>
              <a:t>all </a:t>
            </a:r>
            <a:r>
              <a:rPr lang="en-US" sz="2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sz="2400" u="sng" dirty="0"/>
              <a:t> </a:t>
            </a:r>
            <a:r>
              <a:rPr lang="en-US" sz="2400" dirty="0"/>
              <a:t>objects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5528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89FD-3F27-344F-BF32-45CCE730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3600" dirty="0"/>
              <a:t>Генерування </a:t>
            </a:r>
            <a:r>
              <a:rPr lang="uk-UA" sz="3600" dirty="0" err="1"/>
              <a:t>підзадач</a:t>
            </a:r>
            <a:r>
              <a:rPr lang="uk-UA" sz="3600" dirty="0"/>
              <a:t> у </a:t>
            </a:r>
            <a:r>
              <a:rPr lang="en-US" sz="3600" dirty="0" err="1"/>
              <a:t>ForkJoin</a:t>
            </a:r>
            <a:r>
              <a:rPr lang="en-US" sz="3600" dirty="0"/>
              <a:t> Framework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370D-BA4F-A544-A940-52A57804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96752"/>
            <a:ext cx="3672408" cy="280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9B24D-A541-C84B-8123-41B03E4B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218495"/>
            <a:ext cx="5422900" cy="1358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6F5C78-553D-5945-ABFF-A922AFE2E087}"/>
              </a:ext>
            </a:extLst>
          </p:cNvPr>
          <p:cNvSpPr/>
          <p:nvPr/>
        </p:nvSpPr>
        <p:spPr>
          <a:xfrm>
            <a:off x="457200" y="621403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[https://</a:t>
            </a:r>
            <a:r>
              <a:rPr lang="en-US" dirty="0" err="1"/>
              <a:t>www.oracle.com</a:t>
            </a:r>
            <a:r>
              <a:rPr lang="en-US" dirty="0"/>
              <a:t>/technical-resources/articles/java/fork-</a:t>
            </a:r>
            <a:r>
              <a:rPr lang="en-US" dirty="0" err="1"/>
              <a:t>join.html</a:t>
            </a:r>
            <a:r>
              <a:rPr lang="en-US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89D8A-2B70-B24B-ACD7-55965EE3168F}"/>
              </a:ext>
            </a:extLst>
          </p:cNvPr>
          <p:cNvSpPr txBox="1"/>
          <p:nvPr/>
        </p:nvSpPr>
        <p:spPr>
          <a:xfrm>
            <a:off x="5940152" y="263691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Поставити в чергу на виконання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64DC-3BAF-DD49-8281-08594E5DD91A}"/>
              </a:ext>
            </a:extLst>
          </p:cNvPr>
          <p:cNvSpPr txBox="1"/>
          <p:nvPr/>
        </p:nvSpPr>
        <p:spPr>
          <a:xfrm>
            <a:off x="5652120" y="155679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Очікувати завершення виконання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DFC957-5CC0-D74F-B8C4-1DDEED7B1BB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364088" y="1879958"/>
            <a:ext cx="288032" cy="18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A32E0-EEAC-A84A-B7C7-AC0B5A7C755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32040" y="2636912"/>
            <a:ext cx="1008112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3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562074"/>
          </a:xfrm>
        </p:spPr>
        <p:txBody>
          <a:bodyPr>
            <a:normAutofit fontScale="90000"/>
          </a:bodyPr>
          <a:lstStyle/>
          <a:p>
            <a:r>
              <a:rPr lang="uk-UA" dirty="0"/>
              <a:t>Документація класу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7723B-A816-EF4C-89E0-E7111BF83AB5}"/>
              </a:ext>
            </a:extLst>
          </p:cNvPr>
          <p:cNvSpPr txBox="1"/>
          <p:nvPr/>
        </p:nvSpPr>
        <p:spPr>
          <a:xfrm>
            <a:off x="262669" y="980728"/>
            <a:ext cx="8528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java.lang.Object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java.util.concurrent.AbstractExecutorService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java.util.concurrent.ForkJoinPool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Клас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імплементує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такі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інтерейси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Executor,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cs typeface="Courier New" panose="02070309020205020404" pitchFamily="49" charset="0"/>
              </a:rPr>
              <a:t>Методи для запуску задач на виконання: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EEC6A-55BB-2D4F-89A1-3D4D61C60581}"/>
              </a:ext>
            </a:extLst>
          </p:cNvPr>
          <p:cNvSpPr/>
          <p:nvPr/>
        </p:nvSpPr>
        <p:spPr>
          <a:xfrm>
            <a:off x="437517" y="5170269"/>
            <a:ext cx="8268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61B66B-FB19-D140-93E6-C43306DEF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80099"/>
              </p:ext>
            </p:extLst>
          </p:nvPr>
        </p:nvGraphicFramePr>
        <p:xfrm>
          <a:off x="352651" y="2996952"/>
          <a:ext cx="8438697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9109">
                  <a:extLst>
                    <a:ext uri="{9D8B030D-6E8A-4147-A177-3AD203B41FA5}">
                      <a16:colId xmlns:a16="http://schemas.microsoft.com/office/drawing/2014/main" val="1461384327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147065642"/>
                    </a:ext>
                  </a:extLst>
                </a:gridCol>
                <a:gridCol w="3499268">
                  <a:extLst>
                    <a:ext uri="{9D8B030D-6E8A-4147-A177-3AD203B41FA5}">
                      <a16:colId xmlns:a16="http://schemas.microsoft.com/office/drawing/2014/main" val="1850835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/>
                        <a:t>Викликається ззовні </a:t>
                      </a:r>
                    </a:p>
                    <a:p>
                      <a:pPr algn="ctr"/>
                      <a:r>
                        <a:rPr lang="en-US" b="0" dirty="0"/>
                        <a:t>fork/join </a:t>
                      </a:r>
                      <a:r>
                        <a:rPr lang="uk-UA" b="0" dirty="0"/>
                        <a:t>обчислень</a:t>
                      </a:r>
                    </a:p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uk-UA" b="0" dirty="0"/>
                        <a:t>для пулу)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/>
                        <a:t>Викликається всередині</a:t>
                      </a:r>
                      <a:r>
                        <a:rPr lang="en-US" b="0" dirty="0"/>
                        <a:t> fork/join </a:t>
                      </a:r>
                      <a:r>
                        <a:rPr lang="uk-UA" b="0" dirty="0"/>
                        <a:t>обчислень</a:t>
                      </a:r>
                    </a:p>
                    <a:p>
                      <a:pPr algn="ctr"/>
                      <a:r>
                        <a:rPr lang="uk-UA" b="0" dirty="0"/>
                        <a:t>(для задачі)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3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Запустити асинхронне виконання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ForkJoinTask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ForkJoinTask.fork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Очікувати і отримати результат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invoke(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ForkJoinTask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ForkJoinTask.invoke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Запустити на виконання і отримати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submit(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ForkJoinTask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ForkJoinTask.fork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 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ForkJoinTasks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Futures)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5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79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128" y="302799"/>
            <a:ext cx="8712909" cy="438322"/>
          </a:xfrm>
        </p:spPr>
        <p:txBody>
          <a:bodyPr>
            <a:normAutofit fontScale="90000"/>
          </a:bodyPr>
          <a:lstStyle/>
          <a:p>
            <a:r>
              <a:rPr lang="uk-UA" dirty="0"/>
              <a:t>Основні методи класу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8D245-C97B-D140-A5B5-3EE2D5A0D1FF}"/>
              </a:ext>
            </a:extLst>
          </p:cNvPr>
          <p:cNvSpPr txBox="1"/>
          <p:nvPr/>
        </p:nvSpPr>
        <p:spPr>
          <a:xfrm>
            <a:off x="179512" y="980728"/>
            <a:ext cx="85333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commonPool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()- </a:t>
            </a:r>
            <a:r>
              <a:rPr lang="en-US" dirty="0"/>
              <a:t>returns the common pool instance.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&lt;?&gt; task)- </a:t>
            </a:r>
            <a:r>
              <a:rPr lang="en-US" dirty="0"/>
              <a:t>arranges for (asynchronous) execution of the given task.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(Runnable task)- </a:t>
            </a:r>
            <a:r>
              <a:rPr lang="en-US" dirty="0"/>
              <a:t>executes the given command at some time in the future.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task) - </a:t>
            </a:r>
            <a:r>
              <a:rPr lang="en-US" dirty="0"/>
              <a:t>performs the given task, returning its result upon completion.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()- </a:t>
            </a:r>
            <a:r>
              <a:rPr lang="en-US" dirty="0"/>
              <a:t>possibly initiates an orderly shutdown in which previously submitted tasks are executed, but no new tasks will be accepted.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List&lt;Runnable&gt;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shutdownNow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dirty="0"/>
              <a:t>possibly attempts to cancel and/or stop all tasks, and reject all subsequently submitted tasks.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(Callable&lt;T&gt; task) - </a:t>
            </a:r>
            <a:r>
              <a:rPr lang="en-US" dirty="0"/>
              <a:t>submits a value-returning task for execution and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representing the pending results of the task.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task)- </a:t>
            </a:r>
            <a:r>
              <a:rPr lang="en-US" dirty="0"/>
              <a:t>submits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dirty="0"/>
              <a:t> for execution.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(Runnable task, T result)-</a:t>
            </a:r>
            <a:r>
              <a:rPr lang="en-US" dirty="0">
                <a:cs typeface="Courier New" panose="02070309020205020404" pitchFamily="49" charset="0"/>
              </a:rPr>
              <a:t>s</a:t>
            </a:r>
            <a:r>
              <a:rPr lang="en-US" dirty="0"/>
              <a:t>ubmits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dirty="0"/>
              <a:t> task for execution and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representing that task.</a:t>
            </a:r>
          </a:p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955F59E-9665-7C46-97BD-BE7EE20E6FD5}"/>
              </a:ext>
            </a:extLst>
          </p:cNvPr>
          <p:cNvSpPr/>
          <p:nvPr/>
        </p:nvSpPr>
        <p:spPr>
          <a:xfrm>
            <a:off x="248478" y="1559487"/>
            <a:ext cx="636105" cy="30774"/>
          </a:xfrm>
          <a:custGeom>
            <a:avLst/>
            <a:gdLst>
              <a:gd name="connsiteX0" fmla="*/ 0 w 636105"/>
              <a:gd name="connsiteY0" fmla="*/ 30774 h 30774"/>
              <a:gd name="connsiteX1" fmla="*/ 258418 w 636105"/>
              <a:gd name="connsiteY1" fmla="*/ 10896 h 30774"/>
              <a:gd name="connsiteX2" fmla="*/ 556592 w 636105"/>
              <a:gd name="connsiteY2" fmla="*/ 956 h 30774"/>
              <a:gd name="connsiteX3" fmla="*/ 636105 w 636105"/>
              <a:gd name="connsiteY3" fmla="*/ 956 h 3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105" h="30774">
                <a:moveTo>
                  <a:pt x="0" y="30774"/>
                </a:moveTo>
                <a:cubicBezTo>
                  <a:pt x="82826" y="23320"/>
                  <a:pt x="165653" y="15866"/>
                  <a:pt x="258418" y="10896"/>
                </a:cubicBezTo>
                <a:cubicBezTo>
                  <a:pt x="351183" y="5926"/>
                  <a:pt x="493644" y="2613"/>
                  <a:pt x="556592" y="956"/>
                </a:cubicBezTo>
                <a:cubicBezTo>
                  <a:pt x="619540" y="-701"/>
                  <a:pt x="627822" y="127"/>
                  <a:pt x="636105" y="95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A063763-B515-554E-AA85-96AFAA8BCC60}"/>
              </a:ext>
            </a:extLst>
          </p:cNvPr>
          <p:cNvSpPr/>
          <p:nvPr/>
        </p:nvSpPr>
        <p:spPr>
          <a:xfrm>
            <a:off x="208722" y="2653579"/>
            <a:ext cx="874643" cy="30155"/>
          </a:xfrm>
          <a:custGeom>
            <a:avLst/>
            <a:gdLst>
              <a:gd name="connsiteX0" fmla="*/ 0 w 874643"/>
              <a:gd name="connsiteY0" fmla="*/ 20047 h 30155"/>
              <a:gd name="connsiteX1" fmla="*/ 467139 w 874643"/>
              <a:gd name="connsiteY1" fmla="*/ 169 h 30155"/>
              <a:gd name="connsiteX2" fmla="*/ 685800 w 874643"/>
              <a:gd name="connsiteY2" fmla="*/ 29986 h 30155"/>
              <a:gd name="connsiteX3" fmla="*/ 874643 w 874643"/>
              <a:gd name="connsiteY3" fmla="*/ 10108 h 3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643" h="30155">
                <a:moveTo>
                  <a:pt x="0" y="20047"/>
                </a:moveTo>
                <a:cubicBezTo>
                  <a:pt x="176419" y="9279"/>
                  <a:pt x="352839" y="-1488"/>
                  <a:pt x="467139" y="169"/>
                </a:cubicBezTo>
                <a:cubicBezTo>
                  <a:pt x="581439" y="1825"/>
                  <a:pt x="617883" y="28330"/>
                  <a:pt x="685800" y="29986"/>
                </a:cubicBezTo>
                <a:cubicBezTo>
                  <a:pt x="753717" y="31642"/>
                  <a:pt x="814180" y="20875"/>
                  <a:pt x="874643" y="101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C6B0481-649B-8F46-B27B-135A9275EEF3}"/>
              </a:ext>
            </a:extLst>
          </p:cNvPr>
          <p:cNvSpPr/>
          <p:nvPr/>
        </p:nvSpPr>
        <p:spPr>
          <a:xfrm>
            <a:off x="208722" y="5085184"/>
            <a:ext cx="2653748" cy="49744"/>
          </a:xfrm>
          <a:custGeom>
            <a:avLst/>
            <a:gdLst>
              <a:gd name="connsiteX0" fmla="*/ 0 w 2653748"/>
              <a:gd name="connsiteY0" fmla="*/ 49744 h 49744"/>
              <a:gd name="connsiteX1" fmla="*/ 626165 w 2653748"/>
              <a:gd name="connsiteY1" fmla="*/ 48 h 49744"/>
              <a:gd name="connsiteX2" fmla="*/ 1311965 w 2653748"/>
              <a:gd name="connsiteY2" fmla="*/ 39805 h 49744"/>
              <a:gd name="connsiteX3" fmla="*/ 2653748 w 2653748"/>
              <a:gd name="connsiteY3" fmla="*/ 48 h 49744"/>
              <a:gd name="connsiteX4" fmla="*/ 2653748 w 2653748"/>
              <a:gd name="connsiteY4" fmla="*/ 48 h 4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748" h="49744">
                <a:moveTo>
                  <a:pt x="0" y="49744"/>
                </a:moveTo>
                <a:cubicBezTo>
                  <a:pt x="203752" y="25724"/>
                  <a:pt x="407504" y="1704"/>
                  <a:pt x="626165" y="48"/>
                </a:cubicBezTo>
                <a:cubicBezTo>
                  <a:pt x="844826" y="-1608"/>
                  <a:pt x="974035" y="39805"/>
                  <a:pt x="1311965" y="39805"/>
                </a:cubicBezTo>
                <a:cubicBezTo>
                  <a:pt x="1649895" y="39805"/>
                  <a:pt x="2653748" y="48"/>
                  <a:pt x="2653748" y="48"/>
                </a:cubicBezTo>
                <a:lnTo>
                  <a:pt x="2653748" y="4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26315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11465</TotalTime>
  <Words>2148</Words>
  <Application>Microsoft Macintosh PowerPoint</Application>
  <PresentationFormat>On-screen Show (4:3)</PresentationFormat>
  <Paragraphs>296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Monaco</vt:lpstr>
      <vt:lpstr>Тема Office</vt:lpstr>
      <vt:lpstr>ForkJoin Framework</vt:lpstr>
      <vt:lpstr>ForkJoin Framework</vt:lpstr>
      <vt:lpstr>PowerPoint Presentation</vt:lpstr>
      <vt:lpstr>Етапи розробки паралельного алгоритму</vt:lpstr>
      <vt:lpstr>Технологія «крадіжки задачі»</vt:lpstr>
      <vt:lpstr>Застосування класів ForkJoinFramework</vt:lpstr>
      <vt:lpstr>Генерування підзадач у ForkJoin Framework</vt:lpstr>
      <vt:lpstr>Документація класу ForkJoinPool</vt:lpstr>
      <vt:lpstr>Основні методи класу ForkJoinPool</vt:lpstr>
      <vt:lpstr>Документація класу ForkJoinTask</vt:lpstr>
      <vt:lpstr>Основні методи класу ForkJoinTask</vt:lpstr>
      <vt:lpstr>Приклад розробки ForkJoinTask-задачі</vt:lpstr>
      <vt:lpstr>Структура програми паралельних обчислень в ForkJoin Framework</vt:lpstr>
      <vt:lpstr>Приклад: Counter of Searched  Word https://www.oracle.com/technical-resources/articles/java/fork-join.html</vt:lpstr>
      <vt:lpstr>Приклад: Counter of Searched  Word https://www.oracle.com/technical-resources/articles/java/fork-join.html</vt:lpstr>
      <vt:lpstr>Приклад: Counter of Searched  Word</vt:lpstr>
      <vt:lpstr>Приклад: Counter of Searched  Word</vt:lpstr>
      <vt:lpstr>Приклад: Counter of Searched  Word</vt:lpstr>
      <vt:lpstr>Приклад: Counter of Searched  Word</vt:lpstr>
      <vt:lpstr>PowerPoint Presentation</vt:lpstr>
      <vt:lpstr>PowerPoint Presentation</vt:lpstr>
      <vt:lpstr>PowerPoint Presentation</vt:lpstr>
      <vt:lpstr>Ефективність ForkJoin Framework</vt:lpstr>
      <vt:lpstr>Приклад: результат запуску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ForkJoin Framework</dc:title>
  <dc:creator>Інна</dc:creator>
  <cp:lastModifiedBy>Microsoft Office User</cp:lastModifiedBy>
  <cp:revision>77</cp:revision>
  <dcterms:created xsi:type="dcterms:W3CDTF">2016-11-10T10:24:01Z</dcterms:created>
  <dcterms:modified xsi:type="dcterms:W3CDTF">2021-10-15T13:54:11Z</dcterms:modified>
</cp:coreProperties>
</file>