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68" r:id="rId16"/>
    <p:sldId id="271" r:id="rId17"/>
    <p:sldId id="275" r:id="rId18"/>
    <p:sldId id="276" r:id="rId19"/>
    <p:sldId id="278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675"/>
  </p:normalViewPr>
  <p:slideViewPr>
    <p:cSldViewPr>
      <p:cViewPr varScale="1">
        <p:scale>
          <a:sx n="102" d="100"/>
          <a:sy n="102" d="100"/>
        </p:scale>
        <p:origin x="184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nnastetsenko/Inna/Disciplines/&#1055;&#1090;&#1072;&#1056;&#1054;/uc80yt-&#1052;&#1086;&#1076;&#1091;&#1083;&#1100;&#1085;&#1072;%20&#1082;&#1086;&#1085;&#1090;&#1088;&#1086;&#1083;&#1100;&#1085;&#1072;%201-&#1086;&#1094;&#1077;&#1085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каскадний</c:v>
          </c:tx>
          <c:spPr>
            <a:ln w="381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'uc80yt-Модульна контрольна 1-оц'!$C$162:$C$172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</c:numCache>
            </c:numRef>
          </c:cat>
          <c:val>
            <c:numRef>
              <c:f>'uc80yt-Модульна контрольна 1-оц'!$D$162:$D$172</c:f>
              <c:numCache>
                <c:formatCode>General</c:formatCode>
                <c:ptCount val="11"/>
                <c:pt idx="0">
                  <c:v>0.25</c:v>
                </c:pt>
                <c:pt idx="1">
                  <c:v>0.375</c:v>
                </c:pt>
                <c:pt idx="2">
                  <c:v>0.4375</c:v>
                </c:pt>
                <c:pt idx="3">
                  <c:v>0.46875</c:v>
                </c:pt>
                <c:pt idx="4">
                  <c:v>0.484375</c:v>
                </c:pt>
                <c:pt idx="5">
                  <c:v>0.4921875</c:v>
                </c:pt>
                <c:pt idx="6">
                  <c:v>0.49609375</c:v>
                </c:pt>
                <c:pt idx="7">
                  <c:v>0.498046875</c:v>
                </c:pt>
                <c:pt idx="8">
                  <c:v>0.4990234375</c:v>
                </c:pt>
                <c:pt idx="9">
                  <c:v>0.49951171875</c:v>
                </c:pt>
                <c:pt idx="10">
                  <c:v>0.499755859375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48-B242-AF9D-3968B4288BA7}"/>
            </c:ext>
          </c:extLst>
        </c:ser>
        <c:ser>
          <c:idx val="1"/>
          <c:order val="1"/>
          <c:tx>
            <c:v>модифікований каскадний</c:v>
          </c:tx>
          <c:spPr>
            <a:ln w="412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'uc80yt-Модульна контрольна 1-оц'!$C$162:$C$172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</c:numCache>
            </c:numRef>
          </c:cat>
          <c:val>
            <c:numRef>
              <c:f>'uc80yt-Модульна контрольна 1-оц'!$E$162:$E$172</c:f>
              <c:numCache>
                <c:formatCode>General</c:formatCode>
                <c:ptCount val="11"/>
                <c:pt idx="0">
                  <c:v>1</c:v>
                </c:pt>
                <c:pt idx="1">
                  <c:v>0.75</c:v>
                </c:pt>
                <c:pt idx="2">
                  <c:v>0.58333333333333337</c:v>
                </c:pt>
                <c:pt idx="3">
                  <c:v>0.46875</c:v>
                </c:pt>
                <c:pt idx="4">
                  <c:v>0.38750000000000001</c:v>
                </c:pt>
                <c:pt idx="5">
                  <c:v>0.328125</c:v>
                </c:pt>
                <c:pt idx="6">
                  <c:v>0.28348214285714285</c:v>
                </c:pt>
                <c:pt idx="7">
                  <c:v>0.2490234375</c:v>
                </c:pt>
                <c:pt idx="8">
                  <c:v>0.22178819444444445</c:v>
                </c:pt>
                <c:pt idx="9">
                  <c:v>0.19980468749999999</c:v>
                </c:pt>
                <c:pt idx="10">
                  <c:v>0.18172940340909091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48-B242-AF9D-3968B4288B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7277968"/>
        <c:axId val="1310347472"/>
      </c:lineChart>
      <c:catAx>
        <c:axId val="1317277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A"/>
          </a:p>
        </c:txPr>
        <c:crossAx val="1310347472"/>
        <c:crosses val="autoZero"/>
        <c:auto val="1"/>
        <c:lblAlgn val="ctr"/>
        <c:lblOffset val="100"/>
        <c:noMultiLvlLbl val="0"/>
      </c:catAx>
      <c:valAx>
        <c:axId val="131034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 sz="2000" dirty="0"/>
                  <a:t> </a:t>
                </a:r>
                <a:r>
                  <a:rPr lang="en-US" sz="2000" dirty="0"/>
                  <a:t>E</a:t>
                </a:r>
                <a:r>
                  <a:rPr lang="en-US" sz="2000" baseline="-25000" dirty="0"/>
                  <a:t>p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A"/>
          </a:p>
        </c:txPr>
        <c:crossAx val="131727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5168-AE68-4DA3-B418-0290DAD98B0C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7359-ABF2-410C-99D8-F6D9924F6D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170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5168-AE68-4DA3-B418-0290DAD98B0C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7359-ABF2-410C-99D8-F6D9924F6D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335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5168-AE68-4DA3-B418-0290DAD98B0C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7359-ABF2-410C-99D8-F6D9924F6D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134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5168-AE68-4DA3-B418-0290DAD98B0C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7359-ABF2-410C-99D8-F6D9924F6D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400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5168-AE68-4DA3-B418-0290DAD98B0C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7359-ABF2-410C-99D8-F6D9924F6D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714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5168-AE68-4DA3-B418-0290DAD98B0C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7359-ABF2-410C-99D8-F6D9924F6D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590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5168-AE68-4DA3-B418-0290DAD98B0C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7359-ABF2-410C-99D8-F6D9924F6D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065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5168-AE68-4DA3-B418-0290DAD98B0C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7359-ABF2-410C-99D8-F6D9924F6D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427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5168-AE68-4DA3-B418-0290DAD98B0C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7359-ABF2-410C-99D8-F6D9924F6D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488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5168-AE68-4DA3-B418-0290DAD98B0C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7359-ABF2-410C-99D8-F6D9924F6D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814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5168-AE68-4DA3-B418-0290DAD98B0C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7359-ABF2-410C-99D8-F6D9924F6D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6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85168-AE68-4DA3-B418-0290DAD98B0C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7359-ABF2-410C-99D8-F6D9924F6D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173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6777-8BC3-9545-AF0C-1C83AADA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35" y="91741"/>
            <a:ext cx="8499249" cy="902457"/>
          </a:xfrm>
        </p:spPr>
        <p:txBody>
          <a:bodyPr>
            <a:noAutofit/>
          </a:bodyPr>
          <a:lstStyle/>
          <a:p>
            <a:r>
              <a:rPr lang="uk-UA" sz="3600" dirty="0"/>
              <a:t>Завдання до комп’ютерного практикуму 5</a:t>
            </a:r>
            <a:endParaRPr lang="en-U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FDF8-5402-2F4B-B261-874B9741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358" y="1145051"/>
            <a:ext cx="5028226" cy="50536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1400" dirty="0"/>
              <a:t>Правила обслуговування в багатоканальній СМО з обмеженою чергою:</a:t>
            </a:r>
          </a:p>
          <a:p>
            <a:pPr algn="just"/>
            <a:r>
              <a:rPr lang="uk-UA" sz="1400" dirty="0"/>
              <a:t>Об’єкти надходять на обслуговування в СМО через випадкові інтервали часу з заданим середнім значенням (розподілених, наприклад, за рівномірним законом розподілу). </a:t>
            </a:r>
          </a:p>
          <a:p>
            <a:pPr algn="just"/>
            <a:r>
              <a:rPr lang="uk-UA" sz="1400" dirty="0"/>
              <a:t>Якщо є вільний канал обслуговування, то об’єкт займає його на час обслуговування. </a:t>
            </a:r>
          </a:p>
          <a:p>
            <a:pPr algn="just"/>
            <a:r>
              <a:rPr lang="uk-UA" sz="1400" dirty="0"/>
              <a:t>В противному випадку, об’єкт намагається стати в чергу. Якщо місце в черзі є, то об’єкт займає його. В противному випадку, об’єкт залишає СМО необслугованим (збільшується кількість відмов в обслуговуванні).</a:t>
            </a:r>
          </a:p>
          <a:p>
            <a:pPr algn="just"/>
            <a:r>
              <a:rPr lang="uk-UA" sz="1400" dirty="0"/>
              <a:t>Після завершення обслуговування в каналі об’єкт вважається таким, що завершив обслуговування в СМО (збільшується кількість обслугованих об’єктів).</a:t>
            </a:r>
          </a:p>
          <a:p>
            <a:pPr algn="just"/>
            <a:r>
              <a:rPr lang="uk-UA" sz="1400" dirty="0"/>
              <a:t>Моделювання здійснюють протягом заданого інтервалу часу (іншим способом є завершення за кількістю об’єктів, які завершили обслуговування). Час моделювання має бути достатньо великим</a:t>
            </a:r>
            <a:r>
              <a:rPr lang="en-US" sz="1400" dirty="0"/>
              <a:t>, </a:t>
            </a:r>
            <a:r>
              <a:rPr lang="uk-UA" sz="1400" dirty="0"/>
              <a:t>щоб обслуговування здійснилось для не менш як 1000 об’єктів.</a:t>
            </a:r>
          </a:p>
          <a:p>
            <a:pPr algn="just"/>
            <a:r>
              <a:rPr lang="uk-UA" sz="1400" dirty="0"/>
              <a:t>За результатом імітації підраховують: ймовірність відмови, середня кількість об’єктів в черзі.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90BAF1A-C8AA-6042-B643-2302AF13C02E}"/>
              </a:ext>
            </a:extLst>
          </p:cNvPr>
          <p:cNvGrpSpPr/>
          <p:nvPr/>
        </p:nvGrpSpPr>
        <p:grpSpPr>
          <a:xfrm>
            <a:off x="479335" y="1145051"/>
            <a:ext cx="3010628" cy="2385330"/>
            <a:chOff x="781361" y="1988840"/>
            <a:chExt cx="3010628" cy="238533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FE97582-23F8-DC48-915E-2A9CE1D08D1B}"/>
                </a:ext>
              </a:extLst>
            </p:cNvPr>
            <p:cNvGrpSpPr/>
            <p:nvPr/>
          </p:nvGrpSpPr>
          <p:grpSpPr>
            <a:xfrm>
              <a:off x="1043608" y="1988840"/>
              <a:ext cx="2748381" cy="2385330"/>
              <a:chOff x="1235920" y="3443312"/>
              <a:chExt cx="2748381" cy="2385330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D6C09F0D-8BAE-224A-8D0E-BD5153059C8C}"/>
                  </a:ext>
                </a:extLst>
              </p:cNvPr>
              <p:cNvGrpSpPr/>
              <p:nvPr/>
            </p:nvGrpSpPr>
            <p:grpSpPr>
              <a:xfrm>
                <a:off x="1235920" y="3443312"/>
                <a:ext cx="2748381" cy="2385330"/>
                <a:chOff x="1235920" y="3443312"/>
                <a:chExt cx="2748381" cy="2385330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8D979341-3943-2E46-8400-30CC80F539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58089" y="3622225"/>
                  <a:ext cx="1426212" cy="2026312"/>
                  <a:chOff x="4131" y="2019"/>
                  <a:chExt cx="1675" cy="2387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33D9A0D1-E855-3244-A5BB-9E6390C5DC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31" y="2019"/>
                    <a:ext cx="1675" cy="2387"/>
                    <a:chOff x="6603" y="3981"/>
                    <a:chExt cx="1675" cy="2389"/>
                  </a:xfrm>
                </p:grpSpPr>
                <p:cxnSp>
                  <p:nvCxnSpPr>
                    <p:cNvPr id="79" name="Line 5713">
                      <a:extLst>
                        <a:ext uri="{FF2B5EF4-FFF2-40B4-BE49-F238E27FC236}">
                          <a16:creationId xmlns:a16="http://schemas.microsoft.com/office/drawing/2014/main" id="{C6BC4C6B-EA66-6248-B7D6-E5B8F62DE3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flipH="1">
                      <a:off x="6849" y="3981"/>
                      <a:ext cx="0" cy="238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0" name="Line 5714">
                      <a:extLst>
                        <a:ext uri="{FF2B5EF4-FFF2-40B4-BE49-F238E27FC236}">
                          <a16:creationId xmlns:a16="http://schemas.microsoft.com/office/drawing/2014/main" id="{957C2181-E715-414E-92AE-E6B81DFFEA6C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7974" y="4891"/>
                      <a:ext cx="304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1" name="Line 5715">
                      <a:extLst>
                        <a:ext uri="{FF2B5EF4-FFF2-40B4-BE49-F238E27FC236}">
                          <a16:creationId xmlns:a16="http://schemas.microsoft.com/office/drawing/2014/main" id="{C20BCEC2-5348-F844-A0B2-FD591D00F7C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03" y="4867"/>
                      <a:ext cx="254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B66CD91D-F9AF-804A-BDDE-8321BE150F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41" y="4965"/>
                      <a:ext cx="1099" cy="423"/>
                      <a:chOff x="6841" y="4965"/>
                      <a:chExt cx="1099" cy="423"/>
                    </a:xfrm>
                  </p:grpSpPr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8BEE6435-5207-5F45-BB47-562B5A1A40F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86" y="4965"/>
                        <a:ext cx="417" cy="423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18000" tIns="10800" rIns="18000" bIns="10800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ru-RU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К</a:t>
                        </a:r>
                        <a:r>
                          <a:rPr lang="ru-RU" sz="1000" baseline="-25000" dirty="0"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3</a:t>
                        </a:r>
                        <a:endParaRPr lang="en-UA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88" name="Line 5717">
                        <a:extLst>
                          <a:ext uri="{FF2B5EF4-FFF2-40B4-BE49-F238E27FC236}">
                            <a16:creationId xmlns:a16="http://schemas.microsoft.com/office/drawing/2014/main" id="{94881EF5-9939-5243-A9F1-BDD8669FADF0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6841" y="5177"/>
                        <a:ext cx="34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89" name="Line 5718">
                        <a:extLst>
                          <a:ext uri="{FF2B5EF4-FFF2-40B4-BE49-F238E27FC236}">
                            <a16:creationId xmlns:a16="http://schemas.microsoft.com/office/drawing/2014/main" id="{FB35B9C4-DFB5-AD4E-88EB-B9934BAF60F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7621" y="5176"/>
                        <a:ext cx="319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EF45A085-0EE5-AC4D-8B39-F01FCE17BC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41" y="4341"/>
                      <a:ext cx="1107" cy="423"/>
                      <a:chOff x="6841" y="4965"/>
                      <a:chExt cx="1107" cy="423"/>
                    </a:xfrm>
                  </p:grpSpPr>
                  <p:sp>
                    <p:nvSpPr>
                      <p:cNvPr id="84" name="Oval 83">
                        <a:extLst>
                          <a:ext uri="{FF2B5EF4-FFF2-40B4-BE49-F238E27FC236}">
                            <a16:creationId xmlns:a16="http://schemas.microsoft.com/office/drawing/2014/main" id="{E3FAA8EF-0AC8-6E44-85B6-9FFD8A4CF87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86" y="4965"/>
                        <a:ext cx="417" cy="423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18000" tIns="10800" rIns="18000" bIns="10800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ru-RU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К</a:t>
                        </a:r>
                        <a:r>
                          <a:rPr lang="ru-RU" sz="1000" baseline="-25000" dirty="0"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2</a:t>
                        </a:r>
                        <a:endParaRPr lang="en-UA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85" name="Line 5722">
                        <a:extLst>
                          <a:ext uri="{FF2B5EF4-FFF2-40B4-BE49-F238E27FC236}">
                            <a16:creationId xmlns:a16="http://schemas.microsoft.com/office/drawing/2014/main" id="{FB017869-C67A-3645-87AC-FDC27A6F8031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6841" y="5177"/>
                        <a:ext cx="34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86" name="Line 5723">
                        <a:extLst>
                          <a:ext uri="{FF2B5EF4-FFF2-40B4-BE49-F238E27FC236}">
                            <a16:creationId xmlns:a16="http://schemas.microsoft.com/office/drawing/2014/main" id="{25A8B1AD-AA08-344D-9573-4D92141FB8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7621" y="5176"/>
                        <a:ext cx="327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</p:grpSp>
              <p:cxnSp>
                <p:nvCxnSpPr>
                  <p:cNvPr id="78" name="Line 5724">
                    <a:extLst>
                      <a:ext uri="{FF2B5EF4-FFF2-40B4-BE49-F238E27FC236}">
                        <a16:creationId xmlns:a16="http://schemas.microsoft.com/office/drawing/2014/main" id="{0344F67B-1510-AE4A-B9B7-87941154A3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5476" y="2019"/>
                    <a:ext cx="0" cy="238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D0C49F09-5C17-6048-9AC9-C3B60F8580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5422" y="4150018"/>
                  <a:ext cx="709701" cy="452044"/>
                  <a:chOff x="4308" y="2160"/>
                  <a:chExt cx="834" cy="3024"/>
                </a:xfrm>
              </p:grpSpPr>
              <p:cxnSp>
                <p:nvCxnSpPr>
                  <p:cNvPr id="66" name="Line 5729">
                    <a:extLst>
                      <a:ext uri="{FF2B5EF4-FFF2-40B4-BE49-F238E27FC236}">
                        <a16:creationId xmlns:a16="http://schemas.microsoft.com/office/drawing/2014/main" id="{38159836-FA4D-8241-99B8-164281DEA34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478" y="2458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7" name="Line 5730">
                    <a:extLst>
                      <a:ext uri="{FF2B5EF4-FFF2-40B4-BE49-F238E27FC236}">
                        <a16:creationId xmlns:a16="http://schemas.microsoft.com/office/drawing/2014/main" id="{A4FF1BD1-4300-E345-9D6C-27EB12FABBD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646" y="2458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8" name="Line 5731">
                    <a:extLst>
                      <a:ext uri="{FF2B5EF4-FFF2-40B4-BE49-F238E27FC236}">
                        <a16:creationId xmlns:a16="http://schemas.microsoft.com/office/drawing/2014/main" id="{501DC856-5ED7-3B4F-A517-A42EF5EEA41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797" y="2469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9" name="Line 5732">
                    <a:extLst>
                      <a:ext uri="{FF2B5EF4-FFF2-40B4-BE49-F238E27FC236}">
                        <a16:creationId xmlns:a16="http://schemas.microsoft.com/office/drawing/2014/main" id="{706ECFE3-70DA-9147-A76C-A4D780330A1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954" y="2469"/>
                    <a:ext cx="0" cy="23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0" name="Line 5733">
                    <a:extLst>
                      <a:ext uri="{FF2B5EF4-FFF2-40B4-BE49-F238E27FC236}">
                        <a16:creationId xmlns:a16="http://schemas.microsoft.com/office/drawing/2014/main" id="{88B8A3DC-5D29-E54D-A119-16FBE7FB2E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5142" y="2160"/>
                    <a:ext cx="0" cy="30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4" name="Line 5737">
                    <a:extLst>
                      <a:ext uri="{FF2B5EF4-FFF2-40B4-BE49-F238E27FC236}">
                        <a16:creationId xmlns:a16="http://schemas.microsoft.com/office/drawing/2014/main" id="{FD427DCA-CC9C-0148-947F-8FE7392364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308" y="518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5" name="Line 5738">
                    <a:extLst>
                      <a:ext uri="{FF2B5EF4-FFF2-40B4-BE49-F238E27FC236}">
                        <a16:creationId xmlns:a16="http://schemas.microsoft.com/office/drawing/2014/main" id="{EAC39157-E03A-794E-8727-CCAB740A44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308" y="2160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65" name="Line 5740">
                  <a:extLst>
                    <a:ext uri="{FF2B5EF4-FFF2-40B4-BE49-F238E27FC236}">
                      <a16:creationId xmlns:a16="http://schemas.microsoft.com/office/drawing/2014/main" id="{052AB757-86EC-1249-BBCE-5946E170C29A}"/>
                    </a:ext>
                  </a:extLst>
                </p:cNvPr>
                <p:cNvCxnSpPr/>
                <p:nvPr/>
              </p:nvCxnSpPr>
              <p:spPr bwMode="auto">
                <a:xfrm>
                  <a:off x="1235920" y="4386538"/>
                  <a:ext cx="623755" cy="169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5C66FD1-3FC0-0442-9F73-A42B89CA0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9822" y="3443312"/>
                  <a:ext cx="355063" cy="3587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18000" tIns="10800" rIns="18000" bIns="10800" anchor="t" anchorCtr="0" upright="1">
                  <a:noAutofit/>
                </a:bodyPr>
                <a:lstStyle/>
                <a:p>
                  <a:pPr algn="ctr"/>
                  <a:r>
                    <a:rPr lang="ru-RU" sz="1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К</a:t>
                  </a:r>
                  <a:r>
                    <a:rPr lang="ru-RU" sz="1000" baseline="-25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1</a:t>
                  </a:r>
                  <a:endParaRPr lang="en-UA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99" name="Line 5722">
                  <a:extLst>
                    <a:ext uri="{FF2B5EF4-FFF2-40B4-BE49-F238E27FC236}">
                      <a16:creationId xmlns:a16="http://schemas.microsoft.com/office/drawing/2014/main" id="{E6C7D8A8-0DA9-B84A-B207-867E2B454479}"/>
                    </a:ext>
                  </a:extLst>
                </p:cNvPr>
                <p:cNvCxnSpPr/>
                <p:nvPr/>
              </p:nvCxnSpPr>
              <p:spPr bwMode="auto">
                <a:xfrm>
                  <a:off x="2776065" y="3623106"/>
                  <a:ext cx="29375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0" name="Line 5723">
                  <a:extLst>
                    <a:ext uri="{FF2B5EF4-FFF2-40B4-BE49-F238E27FC236}">
                      <a16:creationId xmlns:a16="http://schemas.microsoft.com/office/drawing/2014/main" id="{B042D874-FBB7-A14B-AFD5-10CC1A39C8A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440211" y="3622258"/>
                  <a:ext cx="26310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8AB9CBC-6FAB-694E-B75E-E41B1B38D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9170" y="5469902"/>
                  <a:ext cx="355063" cy="3587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18000" tIns="10800" rIns="18000" bIns="10800" anchor="t" anchorCtr="0" upright="1">
                  <a:noAutofit/>
                </a:bodyPr>
                <a:lstStyle/>
                <a:p>
                  <a:pPr algn="ctr"/>
                  <a:r>
                    <a:rPr lang="ru-RU" sz="1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К</a:t>
                  </a:r>
                  <a:r>
                    <a:rPr lang="en-US" sz="1000" baseline="-25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N</a:t>
                  </a:r>
                  <a:endParaRPr lang="en-UA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02" name="Line 5722">
                  <a:extLst>
                    <a:ext uri="{FF2B5EF4-FFF2-40B4-BE49-F238E27FC236}">
                      <a16:creationId xmlns:a16="http://schemas.microsoft.com/office/drawing/2014/main" id="{AEA21C22-18C5-2C48-B167-E5FA97F3978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771808" y="5649696"/>
                  <a:ext cx="26736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" name="Line 5723">
                  <a:extLst>
                    <a:ext uri="{FF2B5EF4-FFF2-40B4-BE49-F238E27FC236}">
                      <a16:creationId xmlns:a16="http://schemas.microsoft.com/office/drawing/2014/main" id="{38D068A0-DD9C-0D45-971A-DBE049E9FD04}"/>
                    </a:ext>
                  </a:extLst>
                </p:cNvPr>
                <p:cNvCxnSpPr/>
                <p:nvPr/>
              </p:nvCxnSpPr>
              <p:spPr bwMode="auto">
                <a:xfrm>
                  <a:off x="3409559" y="5648848"/>
                  <a:ext cx="294609" cy="8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76D1436-8238-7B41-84E4-448C5126CC0F}"/>
                  </a:ext>
                </a:extLst>
              </p:cNvPr>
              <p:cNvSpPr txBox="1"/>
              <p:nvPr/>
            </p:nvSpPr>
            <p:spPr>
              <a:xfrm>
                <a:off x="3054496" y="4957661"/>
                <a:ext cx="524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…</a:t>
                </a:r>
                <a:endParaRPr lang="en-UA" dirty="0"/>
              </a:p>
            </p:txBody>
          </p:sp>
        </p:grpSp>
        <p:cxnSp>
          <p:nvCxnSpPr>
            <p:cNvPr id="124" name="Line 5740">
              <a:extLst>
                <a:ext uri="{FF2B5EF4-FFF2-40B4-BE49-F238E27FC236}">
                  <a16:creationId xmlns:a16="http://schemas.microsoft.com/office/drawing/2014/main" id="{CE7D1986-D3F0-824D-972D-8B41345FFEE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10062" y="3002366"/>
              <a:ext cx="532197" cy="921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6023B06-EE52-4F4B-A3E1-75B6B21763CA}"/>
                </a:ext>
              </a:extLst>
            </p:cNvPr>
            <p:cNvSpPr txBox="1"/>
            <p:nvPr/>
          </p:nvSpPr>
          <p:spPr>
            <a:xfrm>
              <a:off x="781361" y="3959336"/>
              <a:ext cx="73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відмова</a:t>
              </a:r>
              <a:endParaRPr lang="en-UA" sz="1200" dirty="0"/>
            </a:p>
          </p:txBody>
        </p:sp>
      </p:grp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C31D070A-A127-6248-9C92-1F9167BB1BBC}"/>
              </a:ext>
            </a:extLst>
          </p:cNvPr>
          <p:cNvSpPr txBox="1">
            <a:spLocks/>
          </p:cNvSpPr>
          <p:nvPr/>
        </p:nvSpPr>
        <p:spPr>
          <a:xfrm>
            <a:off x="325004" y="4014681"/>
            <a:ext cx="3491350" cy="240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1400" dirty="0"/>
              <a:t>Для отримання статистично значимої оцінки середньої довжини черги та ймовірності відмови, їх значення оцінюють за кількома прогонами «моделі» (не менше 4)</a:t>
            </a:r>
          </a:p>
          <a:p>
            <a:pPr algn="just"/>
            <a:r>
              <a:rPr lang="uk-UA" sz="1400" dirty="0"/>
              <a:t>Виведення результатів (для того, щоб отримувати поточну інформацію про перебіг імітації) виконують в окремому потоці через задану часову затримку.</a:t>
            </a:r>
            <a:endParaRPr lang="en-UA" sz="1400" dirty="0"/>
          </a:p>
        </p:txBody>
      </p:sp>
    </p:spTree>
    <p:extLst>
      <p:ext uri="{BB962C8B-B14F-4D97-AF65-F5344CB8AC3E}">
        <p14:creationId xmlns:p14="http://schemas.microsoft.com/office/powerpoint/2010/main" val="185861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Рекомендації до складання паралельних алгоритмів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556792"/>
                <a:ext cx="8507288" cy="5229200"/>
              </a:xfrm>
            </p:spPr>
            <p:txBody>
              <a:bodyPr>
                <a:noAutofit/>
              </a:bodyPr>
              <a:lstStyle/>
              <a:p>
                <a:pPr marL="514350" indent="-514350" algn="just">
                  <a:buFont typeface="+mj-lt"/>
                  <a:buAutoNum type="arabicParenR"/>
                </a:pPr>
                <a:r>
                  <a:rPr lang="uk-UA" sz="2400" dirty="0"/>
                  <a:t>При виборі обчислювальної схеми повинен використовуватись граф з </a:t>
                </a:r>
                <a:r>
                  <a:rPr lang="uk-UA" sz="2400" u="sng" dirty="0"/>
                  <a:t>мінімально</a:t>
                </a:r>
                <a:r>
                  <a:rPr lang="uk-UA" sz="2400" dirty="0"/>
                  <a:t> можливим діаметром</a:t>
                </a:r>
              </a:p>
              <a:p>
                <a:pPr marL="514350" indent="-514350" algn="just">
                  <a:buFont typeface="+mj-lt"/>
                  <a:buAutoNum type="arabicParenR"/>
                </a:pPr>
                <a:r>
                  <a:rPr lang="uk-UA" sz="2400" dirty="0"/>
                  <a:t>Для паралельного виконання доцільно кількість процесорів визначати величиною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~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Arial" pitchFamily="34" charset="0"/>
                </a:endParaRPr>
              </a:p>
              <a:p>
                <a:pPr marL="514350" indent="-514350" algn="just">
                  <a:buFont typeface="+mj-lt"/>
                  <a:buAutoNum type="arabicParenR"/>
                </a:pPr>
                <a:r>
                  <a:rPr lang="uk-UA" sz="2400" dirty="0">
                    <a:cs typeface="Arial" pitchFamily="34" charset="0"/>
                  </a:rPr>
                  <a:t>Час виконання паралельного алгоритму обмежується </a:t>
                </a:r>
                <a:r>
                  <a:rPr lang="uk-UA" sz="2400" u="sng" dirty="0">
                    <a:cs typeface="Arial" pitchFamily="34" charset="0"/>
                  </a:rPr>
                  <a:t>зверху</a:t>
                </a:r>
                <a:r>
                  <a:rPr lang="uk-UA" sz="2400" dirty="0">
                    <a:cs typeface="Arial" pitchFamily="34" charset="0"/>
                  </a:rPr>
                  <a:t> величинами:</a:t>
                </a:r>
              </a:p>
              <a:p>
                <a:pPr marL="2160000" lvl="2" indent="0" algn="just">
                  <a:buNone/>
                </a:pPr>
                <a:r>
                  <a:rPr lang="uk-UA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US" dirty="0"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uk-UA" dirty="0">
                    <a:cs typeface="Arial" pitchFamily="34" charset="0"/>
                  </a:rPr>
                  <a:t> </a:t>
                </a:r>
              </a:p>
              <a:p>
                <a:pPr marL="2160000" lvl="2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uk-UA" i="1">
                        <a:latin typeface="Cambria Math"/>
                      </a:rPr>
                      <m:t>𝑝</m:t>
                    </m:r>
                    <m:r>
                      <a:rPr lang="uk-UA" i="1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uk-UA" dirty="0"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>
                    <a:ea typeface="Cambria Math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uk-UA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uk-UA" i="1">
                        <a:latin typeface="Cambria Math"/>
                        <a:ea typeface="Cambria Math"/>
                      </a:rPr>
                      <m:t>≤2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uk-UA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uk-UA" dirty="0">
                    <a:cs typeface="Arial" pitchFamily="34" charset="0"/>
                  </a:rPr>
                  <a:t>;</a:t>
                </a:r>
              </a:p>
              <a:p>
                <a:pPr marL="2160000" lvl="2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uk-UA" i="1">
                        <a:latin typeface="Cambria Math"/>
                      </a:rPr>
                      <m:t>𝑝</m:t>
                    </m:r>
                    <m:r>
                      <a:rPr lang="uk-UA" i="1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uk-UA" dirty="0"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uk-UA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uk-UA" i="1">
                        <a:latin typeface="Cambria Math"/>
                        <a:ea typeface="Cambria Math"/>
                      </a:rPr>
                      <m:t>≤2</m:t>
                    </m:r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uk-UA" i="1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uk-UA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556792"/>
                <a:ext cx="8507288" cy="5229200"/>
              </a:xfrm>
              <a:blipFill rotWithShape="1">
                <a:blip r:embed="rId2"/>
                <a:stretch>
                  <a:fillRect l="-1074" t="-1049" r="-107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олилиния 5"/>
          <p:cNvSpPr/>
          <p:nvPr/>
        </p:nvSpPr>
        <p:spPr>
          <a:xfrm>
            <a:off x="1391697" y="4264102"/>
            <a:ext cx="5058083" cy="2653517"/>
          </a:xfrm>
          <a:custGeom>
            <a:avLst/>
            <a:gdLst>
              <a:gd name="connsiteX0" fmla="*/ 1078371 w 5058083"/>
              <a:gd name="connsiteY0" fmla="*/ 331649 h 2653517"/>
              <a:gd name="connsiteX1" fmla="*/ 45217 w 5058083"/>
              <a:gd name="connsiteY1" fmla="*/ 1234173 h 2653517"/>
              <a:gd name="connsiteX2" fmla="*/ 306474 w 5058083"/>
              <a:gd name="connsiteY2" fmla="*/ 1911067 h 2653517"/>
              <a:gd name="connsiteX3" fmla="*/ 1399004 w 5058083"/>
              <a:gd name="connsiteY3" fmla="*/ 2552334 h 2653517"/>
              <a:gd name="connsiteX4" fmla="*/ 3548438 w 5058083"/>
              <a:gd name="connsiteY4" fmla="*/ 2611711 h 2653517"/>
              <a:gd name="connsiteX5" fmla="*/ 4605342 w 5058083"/>
              <a:gd name="connsiteY5" fmla="*/ 2148573 h 2653517"/>
              <a:gd name="connsiteX6" fmla="*/ 5056604 w 5058083"/>
              <a:gd name="connsiteY6" fmla="*/ 1246049 h 2653517"/>
              <a:gd name="connsiteX7" fmla="*/ 4474713 w 5058083"/>
              <a:gd name="connsiteY7" fmla="*/ 212895 h 2653517"/>
              <a:gd name="connsiteX8" fmla="*/ 2847794 w 5058083"/>
              <a:gd name="connsiteY8" fmla="*/ 11015 h 2653517"/>
              <a:gd name="connsiteX9" fmla="*/ 959617 w 5058083"/>
              <a:gd name="connsiteY9" fmla="*/ 402901 h 26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58083" h="2653517">
                <a:moveTo>
                  <a:pt x="1078371" y="331649"/>
                </a:moveTo>
                <a:cubicBezTo>
                  <a:pt x="626119" y="651293"/>
                  <a:pt x="173867" y="970937"/>
                  <a:pt x="45217" y="1234173"/>
                </a:cubicBezTo>
                <a:cubicBezTo>
                  <a:pt x="-83433" y="1497409"/>
                  <a:pt x="80843" y="1691373"/>
                  <a:pt x="306474" y="1911067"/>
                </a:cubicBezTo>
                <a:cubicBezTo>
                  <a:pt x="532105" y="2130761"/>
                  <a:pt x="858677" y="2435560"/>
                  <a:pt x="1399004" y="2552334"/>
                </a:cubicBezTo>
                <a:cubicBezTo>
                  <a:pt x="1939331" y="2669108"/>
                  <a:pt x="3014048" y="2679005"/>
                  <a:pt x="3548438" y="2611711"/>
                </a:cubicBezTo>
                <a:cubicBezTo>
                  <a:pt x="4082828" y="2544418"/>
                  <a:pt x="4353981" y="2376183"/>
                  <a:pt x="4605342" y="2148573"/>
                </a:cubicBezTo>
                <a:cubicBezTo>
                  <a:pt x="4856703" y="1920963"/>
                  <a:pt x="5078375" y="1568662"/>
                  <a:pt x="5056604" y="1246049"/>
                </a:cubicBezTo>
                <a:cubicBezTo>
                  <a:pt x="5034833" y="923436"/>
                  <a:pt x="4842848" y="418734"/>
                  <a:pt x="4474713" y="212895"/>
                </a:cubicBezTo>
                <a:cubicBezTo>
                  <a:pt x="4106578" y="7056"/>
                  <a:pt x="3433643" y="-20653"/>
                  <a:pt x="2847794" y="11015"/>
                </a:cubicBezTo>
                <a:cubicBezTo>
                  <a:pt x="2261945" y="42683"/>
                  <a:pt x="1610781" y="222792"/>
                  <a:pt x="959617" y="40290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8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Показники ефективності паралельного алгоритму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447800"/>
                <a:ext cx="8147248" cy="5077544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uk-UA" b="1" dirty="0"/>
                  <a:t>Прискорення</a:t>
                </a:r>
                <a:r>
                  <a:rPr lang="uk-UA" dirty="0"/>
                  <a:t>, одержуване при використанні </a:t>
                </a:r>
                <a:r>
                  <a:rPr lang="en-US" sz="3200" i="1" dirty="0"/>
                  <a:t>p </a:t>
                </a:r>
                <a:r>
                  <a:rPr lang="uk-UA" dirty="0"/>
                  <a:t>процесорів для реалізації паралельного алгоритму  складності </a:t>
                </a:r>
                <a:r>
                  <a:rPr lang="en-US" sz="3200" i="1" dirty="0"/>
                  <a:t>n</a:t>
                </a:r>
                <a:r>
                  <a:rPr lang="en-US" dirty="0"/>
                  <a:t> </a:t>
                </a:r>
                <a:r>
                  <a:rPr lang="ru-RU" dirty="0"/>
                  <a:t>, </a:t>
                </a:r>
                <a:r>
                  <a:rPr lang="uk-UA" dirty="0"/>
                  <a:t>оцінюється величиною: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uk-UA" dirty="0"/>
              </a:p>
              <a:p>
                <a:pPr algn="just"/>
                <a:r>
                  <a:rPr lang="uk-UA" b="1" dirty="0"/>
                  <a:t>Ефективність </a:t>
                </a:r>
                <a:r>
                  <a:rPr lang="uk-UA" dirty="0"/>
                  <a:t>використання процесорів при паралельній реалізації алгоритму оцінюється величиною: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uk-UA" u="sng" dirty="0"/>
                  <a:t>Зауваження: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uk-UA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uk-UA" dirty="0"/>
                  <a:t>,</a:t>
                </a:r>
                <a:r>
                  <a:rPr lang="en-US" dirty="0"/>
                  <a:t>    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/>
                  <a:t>Якщо досягається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uk-UA" dirty="0"/>
                  <a:t>, то говорять про </a:t>
                </a:r>
                <a:r>
                  <a:rPr lang="uk-UA" dirty="0" err="1"/>
                  <a:t>суперлінійне</a:t>
                </a:r>
                <a:r>
                  <a:rPr lang="uk-UA" dirty="0"/>
                  <a:t> прискорення. Це можливо для алгоритмів з нелінійною складністю</a:t>
                </a:r>
              </a:p>
              <a:p>
                <a:r>
                  <a:rPr lang="uk-UA" b="1" dirty="0"/>
                  <a:t>Вартість</a:t>
                </a:r>
                <a:r>
                  <a:rPr lang="uk-UA" dirty="0"/>
                  <a:t> обчислень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b="0" i="1" smtClean="0">
                              <a:latin typeface="Cambria Math"/>
                            </a:rPr>
                            <m:t>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9552" y="1447800"/>
                <a:ext cx="8147248" cy="5077544"/>
              </a:xfrm>
              <a:blipFill rotWithShape="1">
                <a:blip r:embed="rId2"/>
                <a:stretch>
                  <a:fillRect l="-1198" t="-2163" r="-172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81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922114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Приклад: алгоритм обчислення суми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47800"/>
                <a:ext cx="8363272" cy="51495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3200" dirty="0"/>
                  <a:t>Сума </a:t>
                </a:r>
                <a:r>
                  <a:rPr lang="en-US" sz="3200" dirty="0"/>
                  <a:t>S=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/>
                          </a:rPr>
                          <m:t>𝑖</m:t>
                        </m:r>
                        <m:r>
                          <a:rPr lang="en-US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uk-UA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uk-UA" sz="3200" dirty="0"/>
                  <a:t> </a:t>
                </a:r>
                <a:r>
                  <a:rPr lang="uk-UA" sz="3200" u="sng" dirty="0"/>
                  <a:t>послідовно</a:t>
                </a:r>
                <a:r>
                  <a:rPr lang="uk-UA" sz="3200" dirty="0"/>
                  <a:t> розраховується у такі кроки: </a:t>
                </a:r>
                <a:r>
                  <a:rPr lang="en-US" sz="3200" dirty="0"/>
                  <a:t> S=0</a:t>
                </a:r>
                <a:r>
                  <a:rPr lang="uk-UA" sz="3200" dirty="0"/>
                  <a:t>, </a:t>
                </a:r>
                <a:r>
                  <a:rPr lang="en-US" sz="3200" dirty="0"/>
                  <a:t>S=S+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0" smtClean="0">
                        <a:latin typeface="Cambria Math"/>
                      </a:rPr>
                      <m:t>,…</m:t>
                    </m:r>
                  </m:oMath>
                </a14:m>
                <a:r>
                  <a:rPr lang="uk-UA" sz="3200" dirty="0"/>
                  <a:t> Схема цих обчислень має такий вид і не може бути </a:t>
                </a:r>
                <a:r>
                  <a:rPr lang="uk-UA" sz="3200" dirty="0" err="1"/>
                  <a:t>розпаралелена</a:t>
                </a:r>
                <a:r>
                  <a:rPr lang="uk-UA" sz="3200" dirty="0"/>
                  <a:t>:</a:t>
                </a:r>
              </a:p>
              <a:p>
                <a:pPr marL="0" indent="0">
                  <a:buNone/>
                </a:pPr>
                <a:endParaRPr lang="uk-UA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47800"/>
                <a:ext cx="8363272" cy="5149552"/>
              </a:xfrm>
              <a:blipFill>
                <a:blip r:embed="rId2"/>
                <a:stretch>
                  <a:fillRect l="-1821" t="-15517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0" t="31487" r="13088" b="27876"/>
          <a:stretch/>
        </p:blipFill>
        <p:spPr bwMode="auto">
          <a:xfrm>
            <a:off x="1647461" y="3717032"/>
            <a:ext cx="5449079" cy="2817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0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922114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Приклад: алгоритм обчислення суми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47800"/>
            <a:ext cx="8363272" cy="5149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/>
              <a:t>Каскадна схема </a:t>
            </a:r>
            <a:r>
              <a:rPr lang="uk-UA" sz="3200" u="sng" dirty="0"/>
              <a:t>паралельного</a:t>
            </a:r>
            <a:r>
              <a:rPr lang="uk-UA" sz="3200" dirty="0"/>
              <a:t> алгоритму сумування:</a:t>
            </a:r>
          </a:p>
          <a:p>
            <a:pPr marL="0" indent="0">
              <a:buNone/>
            </a:pPr>
            <a:endParaRPr lang="uk-UA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3" t="47634" r="24210" b="21148"/>
          <a:stretch/>
        </p:blipFill>
        <p:spPr bwMode="auto">
          <a:xfrm>
            <a:off x="1835697" y="2846240"/>
            <a:ext cx="4536504" cy="245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619672" y="5792319"/>
                <a:ext cx="248427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uk-UA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792319"/>
                <a:ext cx="2484277" cy="490199"/>
              </a:xfrm>
              <a:prstGeom prst="rect">
                <a:avLst/>
              </a:prstGeom>
              <a:blipFill rotWithShape="1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635896" y="5675153"/>
                <a:ext cx="2664296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uk-UA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675153"/>
                <a:ext cx="2664296" cy="722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6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922114"/>
          </a:xfrm>
        </p:spPr>
        <p:txBody>
          <a:bodyPr>
            <a:normAutofit fontScale="90000"/>
          </a:bodyPr>
          <a:lstStyle/>
          <a:p>
            <a:r>
              <a:rPr lang="uk-UA" dirty="0"/>
              <a:t>Ефективність алгоритму обчислення суми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47800"/>
                <a:ext cx="8363272" cy="514955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sz="3200" dirty="0"/>
                  <a:t>Кількість операцій сумування: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𝑛</m:t>
                      </m:r>
                      <m:r>
                        <a:rPr lang="en-US" sz="32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uk-UA" sz="3200" dirty="0"/>
              </a:p>
              <a:p>
                <a:pPr marL="0" indent="0">
                  <a:buNone/>
                </a:pPr>
                <a:r>
                  <a:rPr lang="uk-UA" sz="3200" dirty="0"/>
                  <a:t>Кількість паралельних операцій сумування: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en-US" sz="36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uk-UA" sz="3200" dirty="0"/>
                  <a:t>Маємо такі оцінки ефективності: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uk-UA" sz="2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uk-U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uk-UA" sz="2800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</m:den>
                    </m:f>
                  </m:oMath>
                </a14:m>
                <a:r>
                  <a:rPr lang="uk-UA" sz="2800" dirty="0"/>
                  <a:t> 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uk-UA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uk-UA" sz="2800" i="1">
                            <a:latin typeface="Cambria Math"/>
                          </a:rPr>
                          <m:t>−1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𝑝</m:t>
                            </m:r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/>
                                        <a:ea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/>
                          </a:rPr>
                          <m:t> =</m:t>
                        </m:r>
                        <m:f>
                          <m:fPr>
                            <m:type m:val="lin"/>
                            <m:ctrlPr>
                              <a:rPr lang="uk-UA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uk-UA" sz="2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uk-UA" sz="2800" i="1">
                                <a:latin typeface="Cambria Math"/>
                              </a:rPr>
                              <m:t>−1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latin typeface="Cambria Math"/>
                                            <a:ea typeface="Cambria Math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den>
                        </m:f>
                      </m:den>
                    </m:f>
                  </m:oMath>
                </a14:m>
                <a:endParaRPr lang="uk-UA" sz="2800" dirty="0"/>
              </a:p>
              <a:p>
                <a:pPr marL="0" indent="0">
                  <a:buNone/>
                </a:pPr>
                <a:r>
                  <a:rPr lang="uk-UA" dirty="0"/>
                  <a:t>При зростанні кількості даних</a:t>
                </a:r>
                <a:r>
                  <a:rPr lang="ru-RU" sz="3200" dirty="0"/>
                  <a:t>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b="0" i="0" smtClean="0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sz="32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320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func>
                  </m:oMath>
                </a14:m>
                <a:endParaRPr lang="uk-UA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47800"/>
                <a:ext cx="8363272" cy="5149552"/>
              </a:xfrm>
              <a:blipFill>
                <a:blip r:embed="rId2"/>
                <a:stretch>
                  <a:fillRect l="-1821" t="-2709" b="-7389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05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Модифікована каскадна схема паралельного обчислення сум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4" t="26643" r="11904" b="28145"/>
          <a:stretch/>
        </p:blipFill>
        <p:spPr bwMode="auto">
          <a:xfrm>
            <a:off x="948752" y="2169991"/>
            <a:ext cx="670297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8298" y="1381192"/>
                <a:ext cx="7963882" cy="83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,</a:t>
                </a:r>
                <a:r>
                  <a:rPr lang="uk-UA" sz="2400" dirty="0"/>
                  <a:t> тоді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uk-U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uk-UA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dirty="0"/>
              </a:p>
              <a:p>
                <a:r>
                  <a:rPr lang="uk-UA" sz="2400" dirty="0"/>
                  <a:t>к</a:t>
                </a:r>
                <a:r>
                  <a:rPr lang="ru-RU" sz="2400" dirty="0" err="1"/>
                  <a:t>ількість</a:t>
                </a:r>
                <a:r>
                  <a:rPr lang="en-US" sz="2400" dirty="0"/>
                  <a:t> </a:t>
                </a:r>
                <a:r>
                  <a:rPr lang="uk-UA" sz="2400" dirty="0"/>
                  <a:t>процесорів (кількість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груп</a:t>
                </a:r>
                <a:r>
                  <a:rPr lang="ru-RU" sz="2400" dirty="0"/>
                  <a:t>)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den>
                        </m:f>
                        <m:r>
                          <a:rPr lang="uk-UA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uk-UA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8" y="1381192"/>
                <a:ext cx="7963882" cy="837537"/>
              </a:xfrm>
              <a:prstGeom prst="rect">
                <a:avLst/>
              </a:prstGeom>
              <a:blipFill>
                <a:blip r:embed="rId3"/>
                <a:stretch>
                  <a:fillRect l="-1113" t="-25373" b="-10597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45386" y="6093163"/>
                <a:ext cx="745322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>
                        <a:latin typeface="Cambria Math"/>
                      </a:rPr>
                      <m:t>,    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r>
                      <a:rPr lang="uk-UA" sz="2400" b="0" i="0" smtClean="0">
                        <a:latin typeface="Cambria Math"/>
                      </a:rPr>
                      <m:t>кількість груп</m:t>
                    </m:r>
                    <m:r>
                      <a:rPr lang="en-US" sz="240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6" y="6093163"/>
                <a:ext cx="7453227" cy="490199"/>
              </a:xfrm>
              <a:prstGeom prst="rect">
                <a:avLst/>
              </a:prstGeom>
              <a:blipFill>
                <a:blip r:embed="rId4"/>
                <a:stretch>
                  <a:fillRect l="-170" t="-123077" b="-17692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07504" y="5311976"/>
                <a:ext cx="9252520" cy="586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uk-UA" sz="2400" dirty="0"/>
                  <a:t>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-1+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/>
                  <a:t> =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-1-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311976"/>
                <a:ext cx="9252520" cy="586571"/>
              </a:xfrm>
              <a:prstGeom prst="rect">
                <a:avLst/>
              </a:prstGeom>
              <a:blipFill>
                <a:blip r:embed="rId5"/>
                <a:stretch>
                  <a:fillRect l="-137" b="-8511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01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uk-UA" dirty="0"/>
              <a:t>Ефективність модифікованого каскадного сумування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26368" y="1628800"/>
                <a:ext cx="8291264" cy="4572000"/>
              </a:xfrm>
            </p:spPr>
            <p:txBody>
              <a:bodyPr>
                <a:normAutofit/>
              </a:bodyPr>
              <a:lstStyle/>
              <a:p>
                <a:endParaRPr lang="uk-UA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uk-UA" sz="280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uk-UA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uk-UA" sz="2800" i="1">
                            <a:latin typeface="Cambria Math"/>
                          </a:rPr>
                          <m:t>−1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n</m:t>
                            </m:r>
                            <m:r>
                              <a:rPr lang="en-US" sz="2800">
                                <a:latin typeface="Cambria Math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  <m:r>
                              <a:rPr lang="en-US" sz="2800" i="1" dirty="0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n</m:t>
                                </m:r>
                              </m:e>
                            </m:d>
                          </m:den>
                        </m:f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uk-UA" sz="2800" dirty="0"/>
                  <a:t>Маємо</a:t>
                </a:r>
                <a:r>
                  <a:rPr lang="en-US" sz="2800" dirty="0"/>
                  <a:t> (!!!)</a:t>
                </a:r>
                <a:r>
                  <a:rPr lang="uk-UA" sz="28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→0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,5</m:t>
                        </m:r>
                      </m:e>
                    </m:func>
                  </m:oMath>
                </a14:m>
                <a:endParaRPr lang="uk-UA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368" y="1628800"/>
                <a:ext cx="8291264" cy="4572000"/>
              </a:xfrm>
              <a:blipFill>
                <a:blip r:embed="rId2"/>
                <a:stretch>
                  <a:fillRect l="-1529" t="-3601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88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4448" cy="1143000"/>
          </a:xfrm>
        </p:spPr>
        <p:txBody>
          <a:bodyPr>
            <a:normAutofit fontScale="90000"/>
          </a:bodyPr>
          <a:lstStyle/>
          <a:p>
            <a:r>
              <a:rPr lang="uk-UA" dirty="0"/>
              <a:t>Порівняння ефективності звичайного та модифікованого каскадних алгоритмів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CE312D-508E-2D4F-8024-0D4979C41684}"/>
                  </a:ext>
                </a:extLst>
              </p:cNvPr>
              <p:cNvSpPr/>
              <p:nvPr/>
            </p:nvSpPr>
            <p:spPr>
              <a:xfrm>
                <a:off x="3995936" y="3480716"/>
                <a:ext cx="2286000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n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CE312D-508E-2D4F-8024-0D4979C41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480716"/>
                <a:ext cx="2286000" cy="390748"/>
              </a:xfrm>
              <a:prstGeom prst="rect">
                <a:avLst/>
              </a:prstGeom>
              <a:blipFill>
                <a:blip r:embed="rId2"/>
                <a:stretch>
                  <a:fillRect t="-109677" b="-158065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C5483D-6693-7144-B82C-4BBB621DF4C4}"/>
                  </a:ext>
                </a:extLst>
              </p:cNvPr>
              <p:cNvSpPr/>
              <p:nvPr/>
            </p:nvSpPr>
            <p:spPr>
              <a:xfrm>
                <a:off x="4915888" y="4256480"/>
                <a:ext cx="2732095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uk-UA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uk-UA" i="1">
                              <a:latin typeface="Cambria Math"/>
                            </a:rPr>
                            <m:t>−1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C5483D-6693-7144-B82C-4BBB621DF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88" y="4256480"/>
                <a:ext cx="2732095" cy="564898"/>
              </a:xfrm>
              <a:prstGeom prst="rect">
                <a:avLst/>
              </a:prstGeom>
              <a:blipFill>
                <a:blip r:embed="rId3"/>
                <a:stretch>
                  <a:fillRect t="-82222" b="-13333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DCDE0F-3427-6D44-8819-8022B2638D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578357"/>
              </p:ext>
            </p:extLst>
          </p:nvPr>
        </p:nvGraphicFramePr>
        <p:xfrm>
          <a:off x="1115368" y="1916832"/>
          <a:ext cx="5166568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2429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Виведення</a:t>
            </a:r>
            <a:r>
              <a:rPr lang="ru-RU" dirty="0"/>
              <a:t> закону Амдала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924944"/>
                <a:ext cx="8229600" cy="211683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uk-UA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b="0" i="1" smtClean="0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924944"/>
                <a:ext cx="8229600" cy="211683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Скругленная прямоугольная выноска 4"/>
          <p:cNvSpPr/>
          <p:nvPr/>
        </p:nvSpPr>
        <p:spPr>
          <a:xfrm>
            <a:off x="1763688" y="4698646"/>
            <a:ext cx="1728192" cy="504056"/>
          </a:xfrm>
          <a:prstGeom prst="wedgeRoundRectCallout">
            <a:avLst>
              <a:gd name="adj1" fmla="val 26783"/>
              <a:gd name="adj2" fmla="val -131866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Послідовна частина коду</a:t>
            </a: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4572000" y="4698646"/>
            <a:ext cx="1728192" cy="504056"/>
          </a:xfrm>
          <a:prstGeom prst="wedgeRoundRectCallout">
            <a:avLst>
              <a:gd name="adj1" fmla="val -22006"/>
              <a:gd name="adj2" fmla="val -134222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Паралельна частина коду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27584" y="2009888"/>
                <a:ext cx="58788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𝑓</m:t>
                      </m:r>
                      <m:r>
                        <a:rPr lang="uk-UA" b="0" i="1" smtClean="0">
                          <a:latin typeface="Cambria Math"/>
                        </a:rPr>
                        <m:t> −  частка коду, який </m:t>
                      </m:r>
                      <m:r>
                        <a:rPr lang="uk-UA" b="0" i="0" smtClean="0">
                          <a:latin typeface="Cambria Math"/>
                        </a:rPr>
                        <m:t>не</m:t>
                      </m:r>
                      <m:r>
                        <a:rPr lang="uk-UA" b="0" i="1" smtClean="0">
                          <a:latin typeface="Cambria Math"/>
                        </a:rPr>
                        <m:t> може бути розпаралелений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009888"/>
                <a:ext cx="587885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09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E66A-AAC1-0E4E-B45E-204B199E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uk-UA" sz="3200" dirty="0"/>
              <a:t>Графічне представлення закону </a:t>
            </a:r>
            <a:r>
              <a:rPr lang="uk-UA" sz="3200" dirty="0" err="1"/>
              <a:t>Амдала</a:t>
            </a:r>
            <a:r>
              <a:rPr lang="uk-UA" sz="3200" dirty="0"/>
              <a:t> </a:t>
            </a:r>
            <a:r>
              <a:rPr lang="en-US" sz="3200" dirty="0"/>
              <a:t>S(</a:t>
            </a:r>
            <a:r>
              <a:rPr lang="en-US" sz="3200" dirty="0" err="1"/>
              <a:t>f,p</a:t>
            </a:r>
            <a:r>
              <a:rPr lang="en-US" sz="3200" dirty="0"/>
              <a:t>)</a:t>
            </a:r>
            <a:endParaRPr lang="en-UA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2E0CA-E94E-0141-91ED-F4C29EDB3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1124744"/>
            <a:ext cx="86233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паралельних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994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Максимально досяжний </a:t>
            </a:r>
            <a:r>
              <a:rPr lang="uk-UA" dirty="0" err="1"/>
              <a:t>паралелизм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uk-UA" b="1" dirty="0"/>
                  <a:t>Закон </a:t>
                </a:r>
                <a:r>
                  <a:rPr lang="uk-UA" b="1" dirty="0" err="1"/>
                  <a:t>Амдала</a:t>
                </a:r>
                <a:endParaRPr lang="uk-UA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uk-UA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uk-UA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uk-UA" b="0" i="1" smtClean="0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den>
                        </m:f>
                      </m:den>
                    </m:f>
                    <m:r>
                      <a:rPr lang="uk-UA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uk-UA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den>
                    </m:f>
                  </m:oMath>
                </a14:m>
                <a:r>
                  <a:rPr lang="uk-UA" dirty="0"/>
                  <a:t>  ,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uk-UA" dirty="0"/>
                  <a:t> – частка </a:t>
                </a:r>
                <a:r>
                  <a:rPr lang="uk-UA" u="sng" dirty="0"/>
                  <a:t>послідовних</a:t>
                </a:r>
                <a:r>
                  <a:rPr lang="uk-UA" dirty="0"/>
                  <a:t> обчислень в алгоритмі.</a:t>
                </a:r>
              </a:p>
              <a:p>
                <a:pPr marL="0" indent="0" algn="just">
                  <a:buNone/>
                </a:pPr>
                <a:r>
                  <a:rPr lang="uk-UA" dirty="0"/>
                  <a:t>Наприклад, для каскадної схеми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uk-UA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uk-UA" dirty="0"/>
                  <a:t>тому прискорення обмежене величиною</a:t>
                </a:r>
                <a:endParaRPr lang="uk-UA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uk-UA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</m:den>
                      </m:f>
                      <m:r>
                        <a:rPr lang="uk-UA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uk-UA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/>
                <a:r>
                  <a:rPr lang="uk-UA" b="1" dirty="0"/>
                  <a:t>Ефект </a:t>
                </a:r>
                <a:r>
                  <a:rPr lang="uk-UA" b="1" dirty="0" err="1"/>
                  <a:t>Амдала</a:t>
                </a:r>
                <a:r>
                  <a:rPr lang="uk-UA" dirty="0"/>
                  <a:t>: оскільки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uk-UA" dirty="0"/>
                  <a:t> </a:t>
                </a:r>
                <a:r>
                  <a:rPr lang="en-US" dirty="0"/>
                  <a:t> </a:t>
                </a:r>
                <a:r>
                  <a:rPr lang="uk-UA" dirty="0"/>
                  <a:t>спадає при зростанні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uk-UA" dirty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/>
                  <a:t>є зростаючою функцією.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 t="-3081" r="-154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474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Аналіз масштабованості паралельних обчислень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76872"/>
                <a:ext cx="8229600" cy="417646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uk-UA" sz="2400" dirty="0"/>
                  <a:t>Паралельний алгоритм називають </a:t>
                </a:r>
                <a:r>
                  <a:rPr lang="uk-UA" sz="2400" b="1" dirty="0"/>
                  <a:t>масштабованим</a:t>
                </a:r>
                <a:r>
                  <a:rPr lang="uk-UA" sz="2400" dirty="0"/>
                  <a:t> (</a:t>
                </a:r>
                <a:r>
                  <a:rPr lang="en-US" sz="2400" dirty="0"/>
                  <a:t>scalable</a:t>
                </a:r>
                <a:r>
                  <a:rPr lang="uk-UA" sz="2400" dirty="0"/>
                  <a:t>), якщо при зростанні кількості процесорів він забезпечує збільшення прискорення при збереженні постійного рівня ефективності використання процесорів.</a:t>
                </a:r>
              </a:p>
              <a:p>
                <a:pPr algn="just"/>
                <a:r>
                  <a:rPr lang="uk-UA" sz="2400" dirty="0"/>
                  <a:t>Накладні витрати, які мають місце при виконанні паралельного алгоритму, оцінюються величиною</a:t>
                </a:r>
              </a:p>
              <a:p>
                <a:pPr marL="0" indent="0" algn="just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76872"/>
                <a:ext cx="8229600" cy="4176464"/>
              </a:xfrm>
              <a:blipFill>
                <a:blip r:embed="rId2"/>
                <a:stretch>
                  <a:fillRect l="-1080" t="-1212" r="-1235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68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Аналіз масштабованості паралельних обчислень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2313"/>
                <a:ext cx="8229600" cy="493352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uk-UA" sz="2000" dirty="0"/>
                  <a:t>Для бажаного  значення ефективності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uk-UA" sz="2000" dirty="0"/>
                  <a:t> виконано співвідношення: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uk-UA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uk-UA" sz="2000" b="0" i="0" smtClean="0">
                          <a:latin typeface="Cambria Math" panose="02040503050406030204" pitchFamily="18" charset="0"/>
                        </a:rPr>
                        <m:t>д</m:t>
                      </m:r>
                      <m:r>
                        <a:rPr lang="uk-UA" sz="2000" b="0" i="1" smtClean="0">
                          <a:latin typeface="Cambria Math" panose="02040503050406030204" pitchFamily="18" charset="0"/>
                        </a:rPr>
                        <m:t>е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uk-UA" sz="2000" dirty="0"/>
              </a:p>
              <a:p>
                <a:pPr algn="just"/>
                <a:r>
                  <a:rPr lang="uk-UA" sz="2000" dirty="0"/>
                  <a:t>З останнього співвідношення може бути одержана залежність виду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uk-UA" sz="2000" dirty="0"/>
                  <a:t> між складністю задачі та кількістю процесорів. Цю залежність називають функцією </a:t>
                </a:r>
                <a:r>
                  <a:rPr lang="uk-UA" sz="2000" b="1" dirty="0" err="1"/>
                  <a:t>ізоефективності</a:t>
                </a:r>
                <a:r>
                  <a:rPr lang="en-US" sz="2000" dirty="0"/>
                  <a:t>.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    </a:t>
                </a:r>
                <a:r>
                  <a:rPr lang="uk-UA" sz="2000" dirty="0"/>
                  <a:t>Наприклад, для алгоритму обчислення суми маємо: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𝐾𝑝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just">
                  <a:buNone/>
                </a:pPr>
                <a:r>
                  <a:rPr lang="ru-RU" sz="2000" dirty="0"/>
                  <a:t> </a:t>
                </a:r>
                <a:r>
                  <a:rPr lang="en-US" sz="2000" dirty="0"/>
                  <a:t>    </a:t>
                </a:r>
                <a:r>
                  <a:rPr lang="uk-UA" sz="2000" dirty="0"/>
                  <a:t>Наприклад,</a:t>
                </a:r>
                <a:r>
                  <a:rPr lang="ru-RU" sz="2000" dirty="0"/>
                  <a:t> при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=0,5 </m:t>
                    </m:r>
                    <m:d>
                      <m:dPr>
                        <m:ctrlPr>
                          <a:rPr lang="ru-RU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000" b="0" i="1" dirty="0" smtClean="0">
                            <a:latin typeface="Cambria Math" panose="02040503050406030204" pitchFamily="18" charset="0"/>
                          </a:rPr>
                          <m:t>тобто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uk-UA" sz="2000" b="0" i="1" dirty="0" smtClean="0">
                        <a:latin typeface="Cambria Math" panose="02040503050406030204" pitchFamily="18" charset="0"/>
                      </a:rPr>
                      <m:t> та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sz="2000" dirty="0"/>
                  <a:t> </a:t>
                </a:r>
                <a:r>
                  <a:rPr lang="uk-UA" sz="2000" dirty="0"/>
                  <a:t>з останньої формули отримуємо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r>
                  <a:rPr lang="uk-UA" sz="2000" dirty="0"/>
                  <a:t>.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2313"/>
                <a:ext cx="8229600" cy="4933528"/>
              </a:xfrm>
              <a:blipFill>
                <a:blip r:embed="rId2"/>
                <a:stretch>
                  <a:fillRect l="-772" t="-773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80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</a:t>
            </a:r>
            <a:r>
              <a:rPr lang="uk-UA" dirty="0"/>
              <a:t>і моделювання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Оцінювання ефективності паралельних обчислень застосовується у таких формах: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uk-UA" dirty="0"/>
              <a:t>Оцінювання прискорення процесу обчислень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uk-UA" dirty="0"/>
              <a:t>Оцінювання максимально можливого прискорення процесу обчислень</a:t>
            </a:r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3767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uk-UA" dirty="0"/>
              <a:t>Модель обчислень</a:t>
            </a:r>
            <a:br>
              <a:rPr lang="uk-UA" dirty="0"/>
            </a:br>
            <a:r>
              <a:rPr lang="uk-UA" dirty="0"/>
              <a:t>у вигляді графу « </a:t>
            </a:r>
            <a:r>
              <a:rPr lang="uk-UA" dirty="0" err="1"/>
              <a:t>операції-операнди</a:t>
            </a:r>
            <a:r>
              <a:rPr lang="uk-UA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19256" cy="4497363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Припущення: </a:t>
            </a:r>
          </a:p>
          <a:p>
            <a:r>
              <a:rPr lang="uk-UA" dirty="0"/>
              <a:t>усі обчислювальні операції виконуються з однаковою </a:t>
            </a:r>
            <a:r>
              <a:rPr lang="ru-RU" dirty="0"/>
              <a:t>з </a:t>
            </a:r>
            <a:r>
              <a:rPr lang="uk-UA" dirty="0"/>
              <a:t>часовою затримкою рівною 1, </a:t>
            </a:r>
          </a:p>
          <a:p>
            <a:r>
              <a:rPr lang="uk-UA" dirty="0"/>
              <a:t>передача даних між обчислювальними пристроями здійснюється миттєво </a:t>
            </a:r>
          </a:p>
          <a:p>
            <a:pPr marL="400050" lvl="1" indent="0">
              <a:buNone/>
            </a:pPr>
            <a:r>
              <a:rPr lang="uk-UA" dirty="0"/>
              <a:t>(!вірно, якщо використовується спільна модель </a:t>
            </a:r>
            <a:r>
              <a:rPr lang="uk-UA" dirty="0" err="1"/>
              <a:t>пам</a:t>
            </a:r>
            <a:r>
              <a:rPr lang="en-US" dirty="0"/>
              <a:t>’</a:t>
            </a:r>
            <a:r>
              <a:rPr lang="uk-UA" dirty="0"/>
              <a:t>яті в розподіленій системи)</a:t>
            </a:r>
          </a:p>
        </p:txBody>
      </p:sp>
    </p:spTree>
    <p:extLst>
      <p:ext uri="{BB962C8B-B14F-4D97-AF65-F5344CB8AC3E}">
        <p14:creationId xmlns:p14="http://schemas.microsoft.com/office/powerpoint/2010/main" val="365653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граф</a:t>
            </a:r>
            <a:r>
              <a:rPr lang="ru-RU" dirty="0"/>
              <a:t>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Вершини графу представляють операції алгоритму.</a:t>
            </a:r>
          </a:p>
          <a:p>
            <a:pPr marL="0" indent="0" algn="just">
              <a:buNone/>
            </a:pPr>
            <a:r>
              <a:rPr lang="uk-UA" dirty="0"/>
              <a:t>Дуга між вершинами графу існує, якщо операція – кінець дуги використовує результат обчислень операції – старт дуги.</a:t>
            </a:r>
          </a:p>
        </p:txBody>
      </p:sp>
    </p:spTree>
    <p:extLst>
      <p:ext uri="{BB962C8B-B14F-4D97-AF65-F5344CB8AC3E}">
        <p14:creationId xmlns:p14="http://schemas.microsoft.com/office/powerpoint/2010/main" val="38603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0" t="29065" r="19948" b="10921"/>
          <a:stretch/>
        </p:blipFill>
        <p:spPr bwMode="auto">
          <a:xfrm>
            <a:off x="755576" y="1484784"/>
            <a:ext cx="7128792" cy="493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67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Визначення часу виконання паралельних обчислень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853136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uk-UA" sz="2800" dirty="0">
                    <a:latin typeface="Arial" pitchFamily="34" charset="0"/>
                    <a:cs typeface="Arial" pitchFamily="34" charset="0"/>
                  </a:rPr>
                  <a:t>Мінімально можливий час виконання паралельного алгоритму визначається довжиною </a:t>
                </a:r>
                <a:r>
                  <a:rPr lang="uk-UA" sz="2800" u="sng" dirty="0">
                    <a:latin typeface="Arial" pitchFamily="34" charset="0"/>
                    <a:cs typeface="Arial" pitchFamily="34" charset="0"/>
                  </a:rPr>
                  <a:t>максимального</a:t>
                </a:r>
                <a:r>
                  <a:rPr lang="uk-UA" sz="2800" dirty="0">
                    <a:latin typeface="Arial" pitchFamily="34" charset="0"/>
                    <a:cs typeface="Arial" pitchFamily="34" charset="0"/>
                  </a:rPr>
                  <a:t> шляху обчислювальної схеми алгоритму: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uk-UA" sz="28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uk-UA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𝐺</m:t>
                    </m:r>
                    <m:r>
                      <a:rPr lang="en-US" sz="2800" b="0" i="1" smtClean="0">
                        <a:latin typeface="Cambria Math"/>
                      </a:rPr>
                      <m:t>)=</m:t>
                    </m:r>
                    <m:r>
                      <a:rPr lang="en-US" sz="2800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r>
                  <a:rPr lang="uk-UA" sz="2800" b="0" dirty="0">
                    <a:latin typeface="Arial" pitchFamily="34" charset="0"/>
                  </a:rPr>
                  <a:t>,</a:t>
                </a:r>
              </a:p>
              <a:p>
                <a:pPr marL="0" indent="0" algn="just">
                  <a:buNone/>
                </a:pPr>
                <a:r>
                  <a:rPr lang="uk-UA" sz="2400" dirty="0">
                    <a:latin typeface="Arial" pitchFamily="34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uk-UA" sz="24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uk-UA" sz="2400" b="0" dirty="0">
                    <a:latin typeface="Arial" pitchFamily="34" charset="0"/>
                  </a:rPr>
                  <a:t> - час виконання паралельного алгоритму на </a:t>
                </a:r>
                <a:r>
                  <a:rPr lang="uk-UA" sz="2400" b="1" dirty="0" err="1">
                    <a:latin typeface="Arial" pitchFamily="34" charset="0"/>
                  </a:rPr>
                  <a:t>паракомп</a:t>
                </a:r>
                <a:r>
                  <a:rPr lang="en-US" sz="2400" b="1" dirty="0">
                    <a:latin typeface="Arial" pitchFamily="34" charset="0"/>
                  </a:rPr>
                  <a:t>’</a:t>
                </a:r>
                <a:r>
                  <a:rPr lang="uk-UA" sz="2400" b="1" dirty="0" err="1">
                    <a:latin typeface="Arial" pitchFamily="34" charset="0"/>
                  </a:rPr>
                  <a:t>ютері</a:t>
                </a:r>
                <a:r>
                  <a:rPr lang="uk-UA" sz="2400" b="1" dirty="0">
                    <a:latin typeface="Arial" pitchFamily="34" charset="0"/>
                  </a:rPr>
                  <a:t> </a:t>
                </a:r>
                <a:r>
                  <a:rPr lang="uk-UA" sz="2400" b="0" dirty="0">
                    <a:latin typeface="Arial" pitchFamily="34" charset="0"/>
                  </a:rPr>
                  <a:t>(з нескінченно великою кількістю процесорів)</a:t>
                </a:r>
                <a:r>
                  <a:rPr lang="en-US" sz="2400" dirty="0"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uk-UA" sz="24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</m:e>
                    </m:func>
                  </m:oMath>
                </a14:m>
                <a:endParaRPr lang="en-US" sz="2400" b="0" dirty="0">
                  <a:latin typeface="Arial" pitchFamily="34" charset="0"/>
                </a:endParaRPr>
              </a:p>
              <a:p>
                <a:pPr algn="just"/>
                <a:r>
                  <a:rPr lang="uk-UA" sz="2800" dirty="0">
                    <a:latin typeface="Arial" pitchFamily="34" charset="0"/>
                    <a:cs typeface="Arial" pitchFamily="34" charset="0"/>
                  </a:rPr>
                  <a:t>Мінімально можливий час виконання паралельного алгоритму, за умови, що кількість входів у кожну вершину графу не перевищує 2, обмежений знизу величиною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uk-UA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≥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>
                  <a:latin typeface="Arial" pitchFamily="34" charset="0"/>
                </a:endParaRPr>
              </a:p>
              <a:p>
                <a:pPr marL="0" indent="0" algn="just">
                  <a:buNone/>
                </a:pPr>
                <a:r>
                  <a:rPr lang="uk-UA" sz="2400" dirty="0">
                    <a:latin typeface="Arial" pitchFamily="34" charset="0"/>
                  </a:rPr>
                  <a:t>де </a:t>
                </a:r>
                <a:r>
                  <a:rPr lang="en-US" sz="2400" i="1" dirty="0">
                    <a:latin typeface="Arial" pitchFamily="34" charset="0"/>
                  </a:rPr>
                  <a:t>n</a:t>
                </a:r>
                <a:r>
                  <a:rPr lang="uk-UA" sz="2400" dirty="0">
                    <a:latin typeface="Arial" pitchFamily="34" charset="0"/>
                  </a:rPr>
                  <a:t> –</a:t>
                </a:r>
                <a:r>
                  <a:rPr lang="en-US" sz="2400" dirty="0">
                    <a:latin typeface="Arial" pitchFamily="34" charset="0"/>
                  </a:rPr>
                  <a:t> </a:t>
                </a:r>
                <a:r>
                  <a:rPr lang="uk-UA" sz="2400" dirty="0">
                    <a:latin typeface="Arial" pitchFamily="34" charset="0"/>
                  </a:rPr>
                  <a:t>оцінка складності алгоритму (кількість вхідних даних, наприклад).</a:t>
                </a:r>
              </a:p>
              <a:p>
                <a:pPr marL="0" indent="0">
                  <a:buNone/>
                </a:pPr>
                <a:endParaRPr lang="en-US" sz="2800" b="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853136"/>
              </a:xfrm>
              <a:blipFill rotWithShape="1">
                <a:blip r:embed="rId2"/>
                <a:stretch>
                  <a:fillRect l="-948" t="-1633" r="-109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15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Визначення часу виконання паралельних обчислень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uk-UA" sz="2800" b="0" dirty="0">
                    <a:latin typeface="Arial" pitchFamily="34" charset="0"/>
                  </a:rPr>
                  <a:t>При </a:t>
                </a:r>
                <a:r>
                  <a:rPr lang="uk-UA" sz="2800" b="0" u="sng" dirty="0">
                    <a:latin typeface="Arial" pitchFamily="34" charset="0"/>
                  </a:rPr>
                  <a:t>зменшенні</a:t>
                </a:r>
                <a:r>
                  <a:rPr lang="uk-UA" sz="2800" b="0" dirty="0">
                    <a:latin typeface="Arial" pitchFamily="34" charset="0"/>
                  </a:rPr>
                  <a:t> кількості використовуваних процесорів час виконання алгоритму </a:t>
                </a:r>
                <a:r>
                  <a:rPr lang="uk-UA" sz="2800" b="0" u="sng" dirty="0">
                    <a:latin typeface="Arial" pitchFamily="34" charset="0"/>
                  </a:rPr>
                  <a:t>збільшується</a:t>
                </a:r>
                <a:r>
                  <a:rPr lang="uk-UA" sz="2800" b="0" dirty="0">
                    <a:latin typeface="Arial" pitchFamily="34" charset="0"/>
                  </a:rPr>
                  <a:t> пропорційно: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0&lt;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&lt;1  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𝑐𝑝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uk-UA" sz="2800" dirty="0">
                    <a:latin typeface="Arial" pitchFamily="34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ru-RU" sz="1900" dirty="0" err="1">
                    <a:latin typeface="Arial" pitchFamily="34" charset="0"/>
                  </a:rPr>
                  <a:t>Наприклад</a:t>
                </a:r>
                <a:r>
                  <a:rPr lang="ru-RU" sz="1900" dirty="0">
                    <a:latin typeface="Arial" pitchFamily="34" charset="0"/>
                  </a:rPr>
                  <a:t>, при </a:t>
                </a:r>
                <a:r>
                  <a:rPr lang="en-US" sz="1900" dirty="0">
                    <a:latin typeface="Arial" pitchFamily="34" charset="0"/>
                  </a:rPr>
                  <a:t>p=16, c=0,5: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uk-UA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uk-UA" sz="2000" i="1"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uk-UA" sz="2000" i="1">
                            <a:latin typeface="Cambria Math" panose="02040503050406030204" pitchFamily="18" charset="0"/>
                            <a:ea typeface="Cambria Math"/>
                          </a:rPr>
                          <m:t>16</m:t>
                        </m:r>
                      </m:sub>
                    </m:sSub>
                  </m:oMath>
                </a14:m>
                <a:r>
                  <a:rPr lang="ru-RU" sz="1900" dirty="0">
                    <a:latin typeface="Arial" pitchFamily="34" charset="0"/>
                  </a:rPr>
                  <a:t>    </a:t>
                </a:r>
              </a:p>
              <a:p>
                <a:pPr marL="0" indent="0" algn="just">
                  <a:buNone/>
                </a:pPr>
                <a:r>
                  <a:rPr lang="ru-RU" sz="1900" dirty="0" err="1">
                    <a:latin typeface="Arial" pitchFamily="34" charset="0"/>
                  </a:rPr>
                  <a:t>Окремий</a:t>
                </a:r>
                <a:r>
                  <a:rPr lang="ru-RU" sz="1900" dirty="0">
                    <a:latin typeface="Arial" pitchFamily="34" charset="0"/>
                  </a:rPr>
                  <a:t> </a:t>
                </a:r>
                <a:r>
                  <a:rPr lang="ru-RU" sz="1900" dirty="0" err="1">
                    <a:latin typeface="Arial" pitchFamily="34" charset="0"/>
                  </a:rPr>
                  <a:t>випадок</a:t>
                </a:r>
                <a:r>
                  <a:rPr lang="ru-RU" sz="1900" dirty="0">
                    <a:latin typeface="Arial" pitchFamily="34" charset="0"/>
                  </a:rPr>
                  <a:t>:</a:t>
                </a:r>
                <a:r>
                  <a:rPr lang="uk-UA" sz="1900" dirty="0"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sz="1600" b="0" i="0" smtClean="0">
                        <a:latin typeface="Cambria Math"/>
                        <a:ea typeface="Cambria Math"/>
                      </a:rPr>
                      <m:t>якщо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𝑐𝑝</m:t>
                    </m:r>
                    <m:r>
                      <a:rPr lang="uk-UA" sz="1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1600" b="0" i="0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nor/>
                      </m:rPr>
                      <a:rPr lang="ru-RU" sz="1600" b="0" i="0" smtClean="0">
                        <a:latin typeface="Cambria Math"/>
                        <a:ea typeface="Cambria Math"/>
                      </a:rPr>
                      <m:t>то</m:t>
                    </m:r>
                    <m:r>
                      <a:rPr lang="ru-RU" sz="1600" b="0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ru-RU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𝑝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ru-RU" sz="1600" b="0" i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uk-UA" sz="16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u-RU" sz="1600" b="0" i="0" smtClean="0">
                        <a:latin typeface="Cambria Math"/>
                        <a:ea typeface="Cambria Math"/>
                      </a:rPr>
                      <m:t>або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uk-UA" sz="1900" dirty="0">
                    <a:latin typeface="Arial" pitchFamily="34" charset="0"/>
                  </a:rPr>
                  <a:t>.</a:t>
                </a:r>
                <a:r>
                  <a:rPr lang="en-US" sz="1900" dirty="0">
                    <a:latin typeface="Arial" pitchFamily="34" charset="0"/>
                  </a:rPr>
                  <a:t> </a:t>
                </a:r>
                <a:endParaRPr lang="uk-UA" sz="1900" dirty="0">
                  <a:latin typeface="Arial" pitchFamily="34" charset="0"/>
                </a:endParaRPr>
              </a:p>
              <a:p>
                <a:pPr marL="0" indent="0" algn="just">
                  <a:buNone/>
                </a:pPr>
                <a:r>
                  <a:rPr lang="uk-UA" sz="1900" dirty="0">
                    <a:latin typeface="Arial" pitchFamily="34" charset="0"/>
                  </a:rPr>
                  <a:t>Тобто час виконання алгоритму на </a:t>
                </a:r>
                <a:r>
                  <a:rPr lang="en-US" sz="1900" dirty="0">
                    <a:latin typeface="Arial" pitchFamily="34" charset="0"/>
                  </a:rPr>
                  <a:t>p </a:t>
                </a:r>
                <a:r>
                  <a:rPr lang="uk-UA" sz="1900" dirty="0">
                    <a:latin typeface="Arial" pitchFamily="34" charset="0"/>
                  </a:rPr>
                  <a:t>процесорах обмежений </a:t>
                </a:r>
                <a:r>
                  <a:rPr lang="uk-UA" sz="1900" u="sng" dirty="0">
                    <a:latin typeface="Arial" pitchFamily="34" charset="0"/>
                  </a:rPr>
                  <a:t>знизу</a:t>
                </a:r>
                <a:r>
                  <a:rPr lang="uk-UA" sz="1900" dirty="0">
                    <a:latin typeface="Arial" pitchFamily="34" charset="0"/>
                  </a:rPr>
                  <a:t> величиною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sz="18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uk-UA" sz="1900" dirty="0">
                    <a:latin typeface="Arial" pitchFamily="34" charset="0"/>
                  </a:rPr>
                  <a:t>.</a:t>
                </a:r>
              </a:p>
              <a:p>
                <a:pPr algn="just"/>
                <a:r>
                  <a:rPr lang="uk-UA" sz="2800" dirty="0">
                    <a:latin typeface="Arial" pitchFamily="34" charset="0"/>
                  </a:rPr>
                  <a:t>Часу виконання паралельного алгоритму на </a:t>
                </a:r>
                <a:r>
                  <a:rPr lang="en-US" sz="2800" dirty="0">
                    <a:latin typeface="Arial" pitchFamily="34" charset="0"/>
                  </a:rPr>
                  <a:t>p </a:t>
                </a:r>
                <a:r>
                  <a:rPr lang="uk-UA" sz="2800" dirty="0">
                    <a:latin typeface="Arial" pitchFamily="34" charset="0"/>
                  </a:rPr>
                  <a:t>процесорах обмежений </a:t>
                </a:r>
                <a:r>
                  <a:rPr lang="uk-UA" sz="2800" u="sng" dirty="0">
                    <a:latin typeface="Arial" pitchFamily="34" charset="0"/>
                  </a:rPr>
                  <a:t>зверху</a:t>
                </a:r>
                <a:r>
                  <a:rPr lang="uk-UA" sz="2800" dirty="0">
                    <a:latin typeface="Arial" pitchFamily="34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uk-UA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 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US" sz="2800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  <m:r>
                      <a:rPr lang="en-US" sz="28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sz="2800" b="0" dirty="0">
                  <a:ea typeface="Cambria Math"/>
                </a:endParaRPr>
              </a:p>
              <a:p>
                <a:pPr marL="0" indent="0" algn="just">
                  <a:buNone/>
                </a:pPr>
                <a:r>
                  <a:rPr lang="ru-RU" sz="2800" dirty="0">
                    <a:latin typeface="Arial" pitchFamily="34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sz="2800" dirty="0">
                    <a:latin typeface="Arial" pitchFamily="34" charset="0"/>
                  </a:rPr>
                  <a:t> - час виконання послідовного алгоритму</a:t>
                </a:r>
              </a:p>
              <a:p>
                <a:pPr marL="0" indent="0">
                  <a:buNone/>
                </a:pPr>
                <a:endParaRPr lang="en-US" sz="2400" b="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961" r="-1235" b="-1681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11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Визначення часу виконання паралельних обчислень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uk-UA" sz="2800" dirty="0">
                    <a:latin typeface="Arial" pitchFamily="34" charset="0"/>
                  </a:rPr>
                  <a:t>Час виконання алгоритму, який наближений до мінімально можливого часу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uk-UA" sz="28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uk-UA" sz="2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uk-UA" sz="2800" b="0" dirty="0">
                    <a:latin typeface="Arial" pitchFamily="34" charset="0"/>
                  </a:rPr>
                  <a:t>, можна досягнути при </a:t>
                </a:r>
                <a:r>
                  <a:rPr lang="uk-UA" sz="2800" dirty="0">
                    <a:latin typeface="Arial" pitchFamily="34" charset="0"/>
                  </a:rPr>
                  <a:t>такій </a:t>
                </a:r>
                <a:r>
                  <a:rPr lang="uk-UA" sz="2800" b="0" dirty="0">
                    <a:latin typeface="Arial" pitchFamily="34" charset="0"/>
                  </a:rPr>
                  <a:t>кількості процесорів: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~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b="0" dirty="0">
                    <a:latin typeface="Arial" pitchFamily="34" charset="0"/>
                  </a:rPr>
                  <a:t> . </a:t>
                </a:r>
                <a:r>
                  <a:rPr lang="ru-RU" sz="1900" dirty="0">
                    <a:latin typeface="Arial" pitchFamily="34" charset="0"/>
                  </a:rPr>
                  <a:t>(Д</a:t>
                </a:r>
                <a:r>
                  <a:rPr lang="uk-UA" sz="1900" dirty="0">
                    <a:latin typeface="Arial" pitchFamily="34" charset="0"/>
                  </a:rPr>
                  <a:t>ійсно, оскільки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sz="19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900" b="0" i="1" smtClean="0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uk-UA" sz="1900" b="0" i="1" smtClean="0">
                        <a:latin typeface="Cambria Math"/>
                        <a:ea typeface="Cambria Math"/>
                      </a:rPr>
                      <m:t>, то </m:t>
                    </m:r>
                    <m:r>
                      <a:rPr lang="en-US" sz="1900" b="0" i="1" smtClean="0">
                        <a:latin typeface="Cambria Math"/>
                        <a:ea typeface="Cambria Math"/>
                      </a:rPr>
                      <m:t>𝑝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1900" dirty="0">
                    <a:latin typeface="Arial" pitchFamily="34" charset="0"/>
                  </a:rPr>
                  <a:t>)</a:t>
                </a:r>
                <a:endParaRPr lang="en-US" sz="1900" b="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uk-UA" sz="2800" dirty="0">
                    <a:latin typeface="Arial" pitchFamily="34" charset="0"/>
                  </a:rPr>
                  <a:t>При цьому, </a:t>
                </a:r>
              </a:p>
              <a:p>
                <a:pPr marL="0" indent="0">
                  <a:buNone/>
                </a:pPr>
                <a:r>
                  <a:rPr lang="uk-UA" sz="2800" dirty="0">
                    <a:latin typeface="Arial" pitchFamily="34" charset="0"/>
                  </a:rPr>
                  <a:t>		якщо </a:t>
                </a:r>
                <a:r>
                  <a:rPr lang="uk-UA" sz="2800" b="0" dirty="0"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sz="2800" b="0" i="1" smtClean="0">
                        <a:latin typeface="Cambria Math"/>
                      </a:rPr>
                      <m:t>𝑝</m:t>
                    </m:r>
                    <m:r>
                      <a:rPr lang="uk-UA" sz="2800" b="0" i="1" smtClean="0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uk-UA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uk-UA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uk-UA" sz="2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uk-UA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uk-UA" sz="2800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uk-UA" sz="2800" b="0" dirty="0">
                    <a:ea typeface="Cambria Math"/>
                  </a:rPr>
                  <a:t>, то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uk-UA" sz="28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uk-UA" sz="28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uk-UA" sz="2800" b="0" i="1" smtClean="0">
                        <a:latin typeface="Cambria Math"/>
                        <a:ea typeface="Cambria Math"/>
                      </a:rPr>
                      <m:t>≤2</m:t>
                    </m:r>
                    <m:sSub>
                      <m:sSubPr>
                        <m:ctrlPr>
                          <a:rPr lang="uk-UA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uk-UA" sz="28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uk-UA" sz="2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uk-UA" sz="2800" b="0" dirty="0">
                    <a:latin typeface="Arial" pitchFamily="34" charset="0"/>
                  </a:rPr>
                  <a:t>, </a:t>
                </a:r>
              </a:p>
              <a:p>
                <a:pPr marL="0" indent="0" algn="ctr">
                  <a:buNone/>
                </a:pPr>
                <a:r>
                  <a:rPr lang="uk-UA" sz="2800" b="0" dirty="0">
                    <a:latin typeface="Arial" pitchFamily="34" charset="0"/>
                  </a:rPr>
                  <a:t>якщ</a:t>
                </a:r>
                <a:r>
                  <a:rPr lang="uk-UA" sz="2800" dirty="0">
                    <a:latin typeface="Arial" pitchFamily="34" charset="0"/>
                    <a:cs typeface="Arial" pitchFamily="34" charset="0"/>
                  </a:rPr>
                  <a:t>о </a:t>
                </a:r>
                <a14:m>
                  <m:oMath xmlns:m="http://schemas.openxmlformats.org/officeDocument/2006/math">
                    <m:r>
                      <a:rPr lang="uk-UA" sz="2800" b="0" i="1" smtClean="0">
                        <a:latin typeface="Cambria Math"/>
                      </a:rPr>
                      <m:t>𝑝</m:t>
                    </m:r>
                    <m:r>
                      <a:rPr lang="uk-UA" sz="2800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uk-UA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uk-UA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uk-UA" sz="2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uk-UA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uk-UA" sz="2800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uk-UA" sz="2800" b="0" dirty="0">
                    <a:ea typeface="Cambria Math"/>
                  </a:rPr>
                  <a:t>, то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uk-UA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uk-UA" sz="2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uk-UA" sz="28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  <m:r>
                      <a:rPr lang="uk-UA" sz="2800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uk-UA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uk-UA" sz="2800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uk-UA" sz="2800" b="0" i="1" smtClean="0">
                        <a:latin typeface="Cambria Math"/>
                        <a:ea typeface="Cambria Math"/>
                      </a:rPr>
                      <m:t>≤2</m:t>
                    </m:r>
                    <m:f>
                      <m:fPr>
                        <m:ctrlPr>
                          <a:rPr lang="uk-UA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uk-UA" sz="28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uk-UA" sz="2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uk-UA" sz="28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uk-UA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r="-148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669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13676</TotalTime>
  <Words>1153</Words>
  <Application>Microsoft Macintosh PowerPoint</Application>
  <PresentationFormat>On-screen Show (4:3)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Тема Office</vt:lpstr>
      <vt:lpstr>Завдання до комп’ютерного практикуму 5</vt:lpstr>
      <vt:lpstr>Моделювання паралельних обчислень</vt:lpstr>
      <vt:lpstr>Задачі моделювання</vt:lpstr>
      <vt:lpstr>Модель обчислень у вигляді графу « операції-операнди»</vt:lpstr>
      <vt:lpstr>Структура графу</vt:lpstr>
      <vt:lpstr>Приклад</vt:lpstr>
      <vt:lpstr>Визначення часу виконання паралельних обчислень</vt:lpstr>
      <vt:lpstr>Визначення часу виконання паралельних обчислень</vt:lpstr>
      <vt:lpstr>Визначення часу виконання паралельних обчислень</vt:lpstr>
      <vt:lpstr>Рекомендації до складання паралельних алгоритмів</vt:lpstr>
      <vt:lpstr>Показники ефективності паралельного алгоритму</vt:lpstr>
      <vt:lpstr>Приклад: алгоритм обчислення суми</vt:lpstr>
      <vt:lpstr>Приклад: алгоритм обчислення суми</vt:lpstr>
      <vt:lpstr>Ефективність алгоритму обчислення суми</vt:lpstr>
      <vt:lpstr>Модифікована каскадна схема паралельного обчислення сум</vt:lpstr>
      <vt:lpstr>Ефективність модифікованого каскадного сумування</vt:lpstr>
      <vt:lpstr>Порівняння ефективності звичайного та модифікованого каскадних алгоритмів</vt:lpstr>
      <vt:lpstr>Виведення закону Амдала</vt:lpstr>
      <vt:lpstr>Графічне представлення закону Амдала S(f,p)</vt:lpstr>
      <vt:lpstr>Максимально досяжний паралелизм</vt:lpstr>
      <vt:lpstr>Аналіз масштабованості паралельних обчислень</vt:lpstr>
      <vt:lpstr>Аналіз масштабованості паралельних обчислень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паралельних обчислень</dc:title>
  <dc:creator>Ю</dc:creator>
  <cp:lastModifiedBy>Microsoft Office User</cp:lastModifiedBy>
  <cp:revision>100</cp:revision>
  <dcterms:created xsi:type="dcterms:W3CDTF">2016-02-23T13:36:00Z</dcterms:created>
  <dcterms:modified xsi:type="dcterms:W3CDTF">2023-05-01T14:40:44Z</dcterms:modified>
</cp:coreProperties>
</file>