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58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32"/>
    <p:restoredTop sz="94643"/>
  </p:normalViewPr>
  <p:slideViewPr>
    <p:cSldViewPr>
      <p:cViewPr>
        <p:scale>
          <a:sx n="98" d="100"/>
          <a:sy n="98" d="100"/>
        </p:scale>
        <p:origin x="144" y="4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300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91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7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893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058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582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356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52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052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82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0886-3244-4446-A441-FFA00A0A065A}" type="datetimeFigureOut">
              <a:rPr lang="uk-UA" smtClean="0"/>
              <a:t>03.04.23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84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Лекц</a:t>
            </a:r>
            <a:r>
              <a:rPr lang="uk-UA" dirty="0" err="1"/>
              <a:t>ія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Розподілені обчислювальні системи: визначення, класифікація, архітектура, програмне забезпечення</a:t>
            </a:r>
          </a:p>
        </p:txBody>
      </p:sp>
    </p:spTree>
    <p:extLst>
      <p:ext uri="{BB962C8B-B14F-4D97-AF65-F5344CB8AC3E}">
        <p14:creationId xmlns:p14="http://schemas.microsoft.com/office/powerpoint/2010/main" val="64144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Розподілені обчислювальні системи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/>
              <a:t>Розподілена обчислювальна система – набір обчислювальних вузлів (компонент), що координують свою роботу через  обмін повідомленнями (синхронний чи асинхронний)</a:t>
            </a:r>
          </a:p>
          <a:p>
            <a:r>
              <a:rPr lang="uk-UA" dirty="0"/>
              <a:t>Системи з розподіленими обчислювальними ресурсами</a:t>
            </a:r>
          </a:p>
          <a:p>
            <a:r>
              <a:rPr lang="uk-UA" dirty="0"/>
              <a:t>Системи з розподіленою </a:t>
            </a:r>
            <a:r>
              <a:rPr lang="uk-UA" dirty="0" err="1"/>
              <a:t>пам</a:t>
            </a:r>
            <a:r>
              <a:rPr lang="en-US" dirty="0"/>
              <a:t>’</a:t>
            </a:r>
            <a:r>
              <a:rPr lang="uk-UA" dirty="0" err="1"/>
              <a:t>яттю</a:t>
            </a:r>
            <a:r>
              <a:rPr lang="uk-UA" dirty="0"/>
              <a:t> (розподілені бази даних)</a:t>
            </a:r>
          </a:p>
          <a:p>
            <a:pPr>
              <a:buFont typeface="Wingdings" pitchFamily="2" charset="2"/>
              <a:buChar char="v"/>
            </a:pPr>
            <a:r>
              <a:rPr lang="uk-UA" dirty="0"/>
              <a:t>Хмарні обчислення</a:t>
            </a:r>
          </a:p>
          <a:p>
            <a:pPr>
              <a:buFont typeface="Wingdings" pitchFamily="2" charset="2"/>
              <a:buChar char="v"/>
            </a:pPr>
            <a:r>
              <a:rPr lang="uk-UA" dirty="0" err="1"/>
              <a:t>Грід</a:t>
            </a:r>
            <a:r>
              <a:rPr lang="uk-UA" dirty="0"/>
              <a:t>-системи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93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розподілених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83211"/>
            <a:ext cx="3682752" cy="454295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Клієнт-серверна архітектура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uk-UA" dirty="0"/>
          </a:p>
          <a:p>
            <a:r>
              <a:rPr lang="uk-UA" dirty="0"/>
              <a:t>Розподілена архітектура з рівноправними процесорами (</a:t>
            </a:r>
            <a:r>
              <a:rPr lang="en-US" dirty="0"/>
              <a:t>peer to peer</a:t>
            </a:r>
            <a:r>
              <a:rPr lang="uk-UA" dirty="0"/>
              <a:t>):</a:t>
            </a:r>
          </a:p>
        </p:txBody>
      </p:sp>
      <p:grpSp>
        <p:nvGrpSpPr>
          <p:cNvPr id="40" name="Группа 39"/>
          <p:cNvGrpSpPr/>
          <p:nvPr/>
        </p:nvGrpSpPr>
        <p:grpSpPr>
          <a:xfrm>
            <a:off x="4524456" y="1727227"/>
            <a:ext cx="2593627" cy="1508311"/>
            <a:chOff x="5322899" y="1308799"/>
            <a:chExt cx="2593627" cy="1508311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5322899" y="1802676"/>
              <a:ext cx="2593627" cy="493318"/>
              <a:chOff x="5170499" y="1896935"/>
              <a:chExt cx="2593627" cy="493318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170499" y="1999578"/>
                <a:ext cx="792088" cy="2880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</a:t>
                </a:r>
                <a:endParaRPr lang="uk-UA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6107942" y="1896935"/>
                <a:ext cx="1656184" cy="493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Server</a:t>
                </a:r>
                <a:endParaRPr lang="uk-UA" dirty="0"/>
              </a:p>
            </p:txBody>
          </p:sp>
          <p:cxnSp>
            <p:nvCxnSpPr>
              <p:cNvPr id="17" name="Прямая соединительная линия 16"/>
              <p:cNvCxnSpPr>
                <a:stCxn id="15" idx="3"/>
                <a:endCxn id="16" idx="1"/>
              </p:cNvCxnSpPr>
              <p:nvPr/>
            </p:nvCxnSpPr>
            <p:spPr>
              <a:xfrm>
                <a:off x="5962587" y="2143594"/>
                <a:ext cx="145355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Прямоугольник 18"/>
            <p:cNvSpPr/>
            <p:nvPr/>
          </p:nvSpPr>
          <p:spPr>
            <a:xfrm>
              <a:off x="6692390" y="1308799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  <a:endParaRPr lang="uk-UA" dirty="0"/>
            </a:p>
          </p:txBody>
        </p:sp>
        <p:cxnSp>
          <p:nvCxnSpPr>
            <p:cNvPr id="20" name="Прямая соединительная линия 19"/>
            <p:cNvCxnSpPr>
              <a:stCxn id="19" idx="2"/>
              <a:endCxn id="16" idx="0"/>
            </p:cNvCxnSpPr>
            <p:nvPr/>
          </p:nvCxnSpPr>
          <p:spPr>
            <a:xfrm>
              <a:off x="7088434" y="1596831"/>
              <a:ext cx="0" cy="20584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рямоугольник 24"/>
            <p:cNvSpPr/>
            <p:nvPr/>
          </p:nvSpPr>
          <p:spPr>
            <a:xfrm>
              <a:off x="6693699" y="2529078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  <a:endParaRPr lang="uk-UA" dirty="0"/>
            </a:p>
          </p:txBody>
        </p:sp>
        <p:cxnSp>
          <p:nvCxnSpPr>
            <p:cNvPr id="26" name="Прямая соединительная линия 25"/>
            <p:cNvCxnSpPr>
              <a:stCxn id="16" idx="2"/>
              <a:endCxn id="25" idx="0"/>
            </p:cNvCxnSpPr>
            <p:nvPr/>
          </p:nvCxnSpPr>
          <p:spPr>
            <a:xfrm>
              <a:off x="7088434" y="2295994"/>
              <a:ext cx="1309" cy="233084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Группа 38"/>
          <p:cNvGrpSpPr/>
          <p:nvPr/>
        </p:nvGrpSpPr>
        <p:grpSpPr>
          <a:xfrm>
            <a:off x="4210732" y="4085756"/>
            <a:ext cx="3369048" cy="1283412"/>
            <a:chOff x="1287302" y="4551419"/>
            <a:chExt cx="3369048" cy="1283412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1287302" y="4551419"/>
              <a:ext cx="3369048" cy="493318"/>
              <a:chOff x="4395078" y="1896935"/>
              <a:chExt cx="3369048" cy="49331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4395078" y="1896935"/>
                <a:ext cx="1567509" cy="493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PC</a:t>
                </a:r>
                <a:endParaRPr lang="uk-UA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6107942" y="1896935"/>
                <a:ext cx="1656184" cy="493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PC</a:t>
                </a:r>
                <a:endParaRPr lang="uk-UA" dirty="0"/>
              </a:p>
            </p:txBody>
          </p:sp>
          <p:cxnSp>
            <p:nvCxnSpPr>
              <p:cNvPr id="11" name="Прямая соединительная линия 10"/>
              <p:cNvCxnSpPr>
                <a:stCxn id="7" idx="3"/>
                <a:endCxn id="8" idx="1"/>
              </p:cNvCxnSpPr>
              <p:nvPr/>
            </p:nvCxnSpPr>
            <p:spPr>
              <a:xfrm>
                <a:off x="5962587" y="2143594"/>
                <a:ext cx="145355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па 28"/>
            <p:cNvGrpSpPr/>
            <p:nvPr/>
          </p:nvGrpSpPr>
          <p:grpSpPr>
            <a:xfrm>
              <a:off x="1287302" y="5341513"/>
              <a:ext cx="3369048" cy="493318"/>
              <a:chOff x="4395078" y="1896935"/>
              <a:chExt cx="3369048" cy="493318"/>
            </a:xfrm>
          </p:grpSpPr>
          <p:sp>
            <p:nvSpPr>
              <p:cNvPr id="30" name="Прямоугольник 29"/>
              <p:cNvSpPr/>
              <p:nvPr/>
            </p:nvSpPr>
            <p:spPr>
              <a:xfrm>
                <a:off x="4395078" y="1896935"/>
                <a:ext cx="1567509" cy="493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PC</a:t>
                </a:r>
                <a:endParaRPr lang="uk-UA" dirty="0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6107942" y="1896935"/>
                <a:ext cx="1656184" cy="493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PC</a:t>
                </a:r>
                <a:endParaRPr lang="uk-UA" dirty="0"/>
              </a:p>
            </p:txBody>
          </p:sp>
          <p:cxnSp>
            <p:nvCxnSpPr>
              <p:cNvPr id="32" name="Прямая соединительная линия 31"/>
              <p:cNvCxnSpPr>
                <a:stCxn id="30" idx="3"/>
                <a:endCxn id="31" idx="1"/>
              </p:cNvCxnSpPr>
              <p:nvPr/>
            </p:nvCxnSpPr>
            <p:spPr>
              <a:xfrm>
                <a:off x="5962587" y="2143594"/>
                <a:ext cx="145355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Прямая соединительная линия 32"/>
            <p:cNvCxnSpPr>
              <a:stCxn id="7" idx="2"/>
              <a:endCxn id="30" idx="0"/>
            </p:cNvCxnSpPr>
            <p:nvPr/>
          </p:nvCxnSpPr>
          <p:spPr>
            <a:xfrm>
              <a:off x="2071057" y="5044737"/>
              <a:ext cx="0" cy="2967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2"/>
              <a:endCxn id="31" idx="0"/>
            </p:cNvCxnSpPr>
            <p:nvPr/>
          </p:nvCxnSpPr>
          <p:spPr>
            <a:xfrm>
              <a:off x="3828258" y="5044737"/>
              <a:ext cx="0" cy="2967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DCBAD3-3647-A74D-9CBA-9E05CECF7E6D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4994487" y="4579074"/>
            <a:ext cx="1757201" cy="296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5047F5-C349-B74D-92A3-6D7999C8DECA}"/>
              </a:ext>
            </a:extLst>
          </p:cNvPr>
          <p:cNvCxnSpPr>
            <a:stCxn id="30" idx="0"/>
            <a:endCxn id="8" idx="2"/>
          </p:cNvCxnSpPr>
          <p:nvPr/>
        </p:nvCxnSpPr>
        <p:spPr>
          <a:xfrm flipV="1">
            <a:off x="4994487" y="4579074"/>
            <a:ext cx="1757201" cy="296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8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Клієнт-серверна архітектура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4248597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Тонкий клієнт</a:t>
            </a:r>
          </a:p>
          <a:p>
            <a:pPr lvl="1"/>
            <a:endParaRPr lang="uk-UA" dirty="0"/>
          </a:p>
          <a:p>
            <a:pPr lvl="1"/>
            <a:r>
              <a:rPr lang="uk-UA" dirty="0"/>
              <a:t>Товстий клієнт</a:t>
            </a:r>
          </a:p>
          <a:p>
            <a:pPr lvl="1"/>
            <a:endParaRPr lang="uk-UA" dirty="0"/>
          </a:p>
          <a:p>
            <a:pPr lvl="1"/>
            <a:r>
              <a:rPr lang="uk-UA" dirty="0" err="1"/>
              <a:t>Трирівнева</a:t>
            </a:r>
            <a:r>
              <a:rPr lang="uk-UA" dirty="0"/>
              <a:t> архітектура</a:t>
            </a:r>
          </a:p>
        </p:txBody>
      </p:sp>
      <p:grpSp>
        <p:nvGrpSpPr>
          <p:cNvPr id="26" name="Группа 25"/>
          <p:cNvGrpSpPr/>
          <p:nvPr/>
        </p:nvGrpSpPr>
        <p:grpSpPr>
          <a:xfrm>
            <a:off x="3744416" y="2060848"/>
            <a:ext cx="4860032" cy="2919244"/>
            <a:chOff x="3744416" y="2060848"/>
            <a:chExt cx="4860032" cy="2919244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744416" y="4589417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  <a:endParaRPr lang="uk-UA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681859" y="4486774"/>
              <a:ext cx="1656184" cy="493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(Data Management)</a:t>
              </a:r>
              <a:endParaRPr lang="uk-UA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622752" y="4486774"/>
              <a:ext cx="1981696" cy="493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(Application Processing)</a:t>
              </a:r>
              <a:endParaRPr lang="uk-UA" dirty="0"/>
            </a:p>
          </p:txBody>
        </p:sp>
        <p:cxnSp>
          <p:nvCxnSpPr>
            <p:cNvPr id="11" name="Прямая соединительная линия 10"/>
            <p:cNvCxnSpPr>
              <a:stCxn id="15" idx="3"/>
              <a:endCxn id="16" idx="1"/>
            </p:cNvCxnSpPr>
            <p:nvPr/>
          </p:nvCxnSpPr>
          <p:spPr>
            <a:xfrm>
              <a:off x="5741529" y="3315619"/>
              <a:ext cx="1453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8" idx="3"/>
              <a:endCxn id="9" idx="1"/>
            </p:cNvCxnSpPr>
            <p:nvPr/>
          </p:nvCxnSpPr>
          <p:spPr>
            <a:xfrm>
              <a:off x="6338043" y="4733433"/>
              <a:ext cx="284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Прямоугольник 14"/>
            <p:cNvSpPr/>
            <p:nvPr/>
          </p:nvSpPr>
          <p:spPr>
            <a:xfrm>
              <a:off x="4949441" y="3171603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  <a:endParaRPr lang="uk-UA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886884" y="3068960"/>
              <a:ext cx="2717564" cy="493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(Data Management)</a:t>
              </a:r>
              <a:endParaRPr lang="uk-UA" dirty="0"/>
            </a:p>
          </p:txBody>
        </p:sp>
        <p:cxnSp>
          <p:nvCxnSpPr>
            <p:cNvPr id="20" name="Прямая соединительная линия 19"/>
            <p:cNvCxnSpPr>
              <a:stCxn id="21" idx="3"/>
              <a:endCxn id="22" idx="1"/>
            </p:cNvCxnSpPr>
            <p:nvPr/>
          </p:nvCxnSpPr>
          <p:spPr>
            <a:xfrm>
              <a:off x="5741529" y="2307507"/>
              <a:ext cx="1453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Прямоугольник 20"/>
            <p:cNvSpPr/>
            <p:nvPr/>
          </p:nvSpPr>
          <p:spPr>
            <a:xfrm>
              <a:off x="4949441" y="2163491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  <a:endParaRPr lang="uk-UA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886884" y="2060848"/>
              <a:ext cx="2717564" cy="493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(Data Management</a:t>
              </a:r>
              <a:r>
                <a:rPr lang="uk-UA" dirty="0"/>
                <a:t>, </a:t>
              </a:r>
              <a:r>
                <a:rPr lang="en-US" dirty="0"/>
                <a:t>Application Processing</a:t>
              </a:r>
              <a:r>
                <a:rPr lang="uk-UA" dirty="0"/>
                <a:t> </a:t>
              </a:r>
              <a:r>
                <a:rPr lang="en-US" dirty="0"/>
                <a:t>)</a:t>
              </a:r>
              <a:endParaRPr lang="uk-UA" dirty="0"/>
            </a:p>
          </p:txBody>
        </p:sp>
        <p:cxnSp>
          <p:nvCxnSpPr>
            <p:cNvPr id="23" name="Прямая соединительная линия 22"/>
            <p:cNvCxnSpPr>
              <a:stCxn id="7" idx="3"/>
              <a:endCxn id="8" idx="1"/>
            </p:cNvCxnSpPr>
            <p:nvPr/>
          </p:nvCxnSpPr>
          <p:spPr>
            <a:xfrm>
              <a:off x="4536504" y="4733433"/>
              <a:ext cx="1453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45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Архітектура з рівноправними процесорами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402832" cy="4209331"/>
          </a:xfrm>
        </p:spPr>
        <p:txBody>
          <a:bodyPr>
            <a:normAutofit/>
          </a:bodyPr>
          <a:lstStyle/>
          <a:p>
            <a:pPr lvl="1"/>
            <a:r>
              <a:rPr lang="uk-UA" dirty="0"/>
              <a:t>Системи зі спільним модулем </a:t>
            </a:r>
            <a:r>
              <a:rPr lang="uk-UA" dirty="0" err="1"/>
              <a:t>пам</a:t>
            </a:r>
            <a:r>
              <a:rPr lang="en-US" dirty="0"/>
              <a:t>’</a:t>
            </a:r>
            <a:r>
              <a:rPr lang="uk-UA" dirty="0"/>
              <a:t>яті</a:t>
            </a:r>
          </a:p>
          <a:p>
            <a:pPr lvl="1"/>
            <a:endParaRPr lang="uk-UA" dirty="0"/>
          </a:p>
          <a:p>
            <a:pPr lvl="1"/>
            <a:r>
              <a:rPr lang="uk-UA" dirty="0"/>
              <a:t>Системи з</a:t>
            </a:r>
            <a:r>
              <a:rPr lang="en-US" dirty="0"/>
              <a:t> </a:t>
            </a:r>
            <a:r>
              <a:rPr lang="uk-UA" dirty="0"/>
              <a:t>розподіленими блоками пам’яті</a:t>
            </a:r>
          </a:p>
          <a:p>
            <a:pPr lvl="1"/>
            <a:endParaRPr lang="uk-UA" dirty="0"/>
          </a:p>
          <a:p>
            <a:pPr lvl="1"/>
            <a:r>
              <a:rPr lang="uk-UA" dirty="0"/>
              <a:t>Гібридні системи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16" y="5229200"/>
            <a:ext cx="409005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" t="1182" r="56029" b="60514"/>
          <a:stretch/>
        </p:blipFill>
        <p:spPr bwMode="auto">
          <a:xfrm>
            <a:off x="4932040" y="2060848"/>
            <a:ext cx="336688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29000"/>
            <a:ext cx="3240360" cy="131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74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D8A5-8811-E542-9FF7-A906FBAA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Моделі паралельного програмування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57A4-DCAB-9E4B-A03F-56C4D7C2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З точки зору взаємодії процесів:</a:t>
            </a:r>
          </a:p>
          <a:p>
            <a:pPr lvl="2"/>
            <a:r>
              <a:rPr lang="uk-UA" dirty="0"/>
              <a:t>Спільна пам’ять </a:t>
            </a:r>
          </a:p>
          <a:p>
            <a:pPr lvl="2"/>
            <a:r>
              <a:rPr lang="uk-UA" dirty="0"/>
              <a:t>Передача повідомлень</a:t>
            </a:r>
          </a:p>
          <a:p>
            <a:pPr lvl="2"/>
            <a:r>
              <a:rPr lang="uk-UA" dirty="0"/>
              <a:t>Неявна взаємодія</a:t>
            </a:r>
          </a:p>
          <a:p>
            <a:pPr marL="0" indent="0">
              <a:buNone/>
            </a:pPr>
            <a:r>
              <a:rPr lang="uk-UA" dirty="0"/>
              <a:t>З точки зору розподілу на </a:t>
            </a:r>
            <a:r>
              <a:rPr lang="uk-UA" dirty="0" err="1"/>
              <a:t>підзадачі</a:t>
            </a:r>
            <a:r>
              <a:rPr lang="uk-UA" dirty="0"/>
              <a:t>:</a:t>
            </a:r>
          </a:p>
          <a:p>
            <a:pPr lvl="2"/>
            <a:r>
              <a:rPr lang="uk-UA" dirty="0"/>
              <a:t>Паралелізм даних</a:t>
            </a:r>
          </a:p>
          <a:p>
            <a:pPr lvl="2"/>
            <a:r>
              <a:rPr lang="uk-UA" dirty="0"/>
              <a:t>Паралелізм задач</a:t>
            </a:r>
          </a:p>
          <a:p>
            <a:pPr lvl="2"/>
            <a:r>
              <a:rPr lang="uk-UA" dirty="0"/>
              <a:t>Неявний паралелізм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47717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uk-UA" dirty="0"/>
              <a:t>Технології та програмне забезпечення розподілених  систем, що вивчатимуться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276872"/>
            <a:ext cx="8363272" cy="3705275"/>
          </a:xfrm>
        </p:spPr>
        <p:txBody>
          <a:bodyPr>
            <a:normAutofit/>
          </a:bodyPr>
          <a:lstStyle/>
          <a:p>
            <a:r>
              <a:rPr lang="uk-UA" dirty="0"/>
              <a:t>Стандарт обміну повідомленнями </a:t>
            </a:r>
            <a:r>
              <a:rPr lang="en-US" dirty="0"/>
              <a:t>Message Passing Interface (MPI)</a:t>
            </a:r>
            <a:endParaRPr lang="uk-UA" dirty="0"/>
          </a:p>
          <a:p>
            <a:pPr lvl="1"/>
            <a:r>
              <a:rPr lang="en-US" dirty="0" err="1"/>
              <a:t>OpenMPI</a:t>
            </a:r>
            <a:endParaRPr lang="en-US" dirty="0"/>
          </a:p>
          <a:p>
            <a:pPr lvl="1"/>
            <a:r>
              <a:rPr lang="en-US" dirty="0"/>
              <a:t>MPJ Express</a:t>
            </a:r>
          </a:p>
          <a:p>
            <a:r>
              <a:rPr lang="en-US" dirty="0"/>
              <a:t>Java Networking (Java Socket, Java RMI, Java IDL)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068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706090"/>
          </a:xfrm>
        </p:spPr>
        <p:txBody>
          <a:bodyPr>
            <a:normAutofit fontScale="90000"/>
          </a:bodyPr>
          <a:lstStyle/>
          <a:p>
            <a:r>
              <a:rPr lang="uk-UA" sz="3000" dirty="0"/>
              <a:t>Кластер Центру </a:t>
            </a:r>
            <a:r>
              <a:rPr lang="uk-UA" sz="3000" dirty="0" err="1"/>
              <a:t>суперкомп</a:t>
            </a:r>
            <a:r>
              <a:rPr lang="en-US" sz="3000" dirty="0"/>
              <a:t>’</a:t>
            </a:r>
            <a:r>
              <a:rPr lang="uk-UA" sz="3000" dirty="0" err="1"/>
              <a:t>ютерних</a:t>
            </a:r>
            <a:r>
              <a:rPr lang="uk-UA" sz="3000" dirty="0"/>
              <a:t> обчислень НТУУ «КПІ імені Ігоря Сікорського»</a:t>
            </a:r>
            <a:r>
              <a:rPr lang="en-US" sz="3000" dirty="0"/>
              <a:t> </a:t>
            </a:r>
            <a:br>
              <a:rPr lang="uk-UA" sz="3000" dirty="0"/>
            </a:br>
            <a:r>
              <a:rPr lang="en-US" sz="3000" dirty="0"/>
              <a:t>(</a:t>
            </a:r>
            <a:r>
              <a:rPr lang="uk-UA" sz="3000" dirty="0"/>
              <a:t>знаходиться на модернізації)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6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120" r="22794" b="14954"/>
          <a:stretch/>
        </p:blipFill>
        <p:spPr bwMode="auto">
          <a:xfrm>
            <a:off x="0" y="1268760"/>
            <a:ext cx="9069597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22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706090"/>
          </a:xfrm>
        </p:spPr>
        <p:txBody>
          <a:bodyPr>
            <a:normAutofit fontScale="90000"/>
          </a:bodyPr>
          <a:lstStyle/>
          <a:p>
            <a:r>
              <a:rPr lang="uk-UA" sz="3000" dirty="0"/>
              <a:t>Кластер Центру </a:t>
            </a:r>
            <a:r>
              <a:rPr lang="uk-UA" sz="3000" dirty="0" err="1"/>
              <a:t>суперкомп</a:t>
            </a:r>
            <a:r>
              <a:rPr lang="en-US" sz="3000" dirty="0"/>
              <a:t>’</a:t>
            </a:r>
            <a:r>
              <a:rPr lang="uk-UA" sz="3000" dirty="0" err="1"/>
              <a:t>ютерних</a:t>
            </a:r>
            <a:r>
              <a:rPr lang="uk-UA" sz="3000" dirty="0"/>
              <a:t> обчислень НТУУ «КПІ імені Ігоря Сікорського»</a:t>
            </a:r>
            <a:r>
              <a:rPr lang="en-US" sz="3000" dirty="0"/>
              <a:t> </a:t>
            </a:r>
            <a:br>
              <a:rPr lang="uk-UA" sz="3000" dirty="0"/>
            </a:br>
            <a:r>
              <a:rPr lang="en-US" sz="3000" dirty="0"/>
              <a:t>(</a:t>
            </a:r>
            <a:r>
              <a:rPr lang="uk-UA" sz="3000" dirty="0"/>
              <a:t>знаходиться на модернізації)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948690"/>
            <a:ext cx="83529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u="sng" dirty="0"/>
              <a:t>Система 1:</a:t>
            </a:r>
          </a:p>
          <a:p>
            <a:r>
              <a:rPr lang="uk-UA" b="1" dirty="0"/>
              <a:t>Вузли: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44 з двома чотирьох-ядерними процесорами </a:t>
            </a:r>
            <a:r>
              <a:rPr lang="en-US" dirty="0"/>
              <a:t>Intel Xeon E5440 @ 2.83</a:t>
            </a:r>
            <a:r>
              <a:rPr lang="uk-UA" dirty="0" err="1"/>
              <a:t>ГГц</a:t>
            </a:r>
            <a:r>
              <a:rPr lang="uk-UA" dirty="0"/>
              <a:t> та 8 </a:t>
            </a:r>
            <a:r>
              <a:rPr lang="uk-UA" dirty="0" err="1"/>
              <a:t>Гб</a:t>
            </a:r>
            <a:r>
              <a:rPr lang="uk-UA" dirty="0"/>
              <a:t> оперативної пам’яті у кожному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68 з двома </a:t>
            </a:r>
            <a:r>
              <a:rPr lang="uk-UA" dirty="0" err="1"/>
              <a:t>дво</a:t>
            </a:r>
            <a:r>
              <a:rPr lang="ru-RU" dirty="0"/>
              <a:t>х-</a:t>
            </a:r>
            <a:r>
              <a:rPr lang="uk-UA" dirty="0"/>
              <a:t>ядерними процесорами </a:t>
            </a:r>
            <a:r>
              <a:rPr lang="en-US" dirty="0"/>
              <a:t>Intel Xeon 5160 @ 3.00</a:t>
            </a:r>
            <a:r>
              <a:rPr lang="uk-UA" dirty="0" err="1"/>
              <a:t>ГГц</a:t>
            </a:r>
            <a:r>
              <a:rPr lang="uk-UA" dirty="0"/>
              <a:t> та 4 </a:t>
            </a:r>
            <a:r>
              <a:rPr lang="uk-UA" dirty="0" err="1"/>
              <a:t>Гб</a:t>
            </a:r>
            <a:r>
              <a:rPr lang="uk-UA" dirty="0"/>
              <a:t> оперативної пам’яті у кожному</a:t>
            </a:r>
          </a:p>
          <a:p>
            <a:r>
              <a:rPr lang="uk-UA" b="1" dirty="0"/>
              <a:t>Мережа обміну даними:</a:t>
            </a:r>
            <a:r>
              <a:rPr lang="uk-UA" dirty="0"/>
              <a:t> </a:t>
            </a:r>
            <a:r>
              <a:rPr lang="en-US" dirty="0"/>
              <a:t>InfiniBand</a:t>
            </a:r>
          </a:p>
          <a:p>
            <a:r>
              <a:rPr lang="uk-UA" b="1" dirty="0"/>
              <a:t>Дисковий простір:</a:t>
            </a:r>
            <a:r>
              <a:rPr lang="uk-UA" dirty="0"/>
              <a:t> 6 </a:t>
            </a:r>
            <a:r>
              <a:rPr lang="uk-UA" dirty="0" err="1"/>
              <a:t>Тб</a:t>
            </a:r>
            <a:r>
              <a:rPr lang="uk-UA" dirty="0"/>
              <a:t> на базі розподіленої файлової системи </a:t>
            </a:r>
            <a:r>
              <a:rPr lang="en-US" dirty="0" err="1"/>
              <a:t>LustreFS</a:t>
            </a:r>
            <a:endParaRPr lang="en-US" dirty="0"/>
          </a:p>
          <a:p>
            <a:r>
              <a:rPr lang="uk-UA" b="1" dirty="0"/>
              <a:t>Продуктивність:</a:t>
            </a:r>
            <a:r>
              <a:rPr lang="uk-UA" dirty="0"/>
              <a:t> пікова 7 </a:t>
            </a:r>
            <a:r>
              <a:rPr lang="uk-UA" dirty="0" err="1"/>
              <a:t>ТФлопс</a:t>
            </a:r>
            <a:r>
              <a:rPr lang="uk-UA" dirty="0"/>
              <a:t>, </a:t>
            </a:r>
            <a:r>
              <a:rPr lang="en-US" dirty="0" err="1"/>
              <a:t>linpack</a:t>
            </a:r>
            <a:r>
              <a:rPr lang="en-US" dirty="0"/>
              <a:t> 5.7 </a:t>
            </a:r>
            <a:r>
              <a:rPr lang="uk-UA" dirty="0" err="1"/>
              <a:t>ТФлопс</a:t>
            </a:r>
            <a:endParaRPr lang="uk-UA" dirty="0"/>
          </a:p>
          <a:p>
            <a:r>
              <a:rPr lang="uk-UA" b="1" dirty="0"/>
              <a:t>ОС:</a:t>
            </a:r>
            <a:r>
              <a:rPr lang="uk-UA" dirty="0"/>
              <a:t> </a:t>
            </a:r>
            <a:r>
              <a:rPr lang="en-US" dirty="0"/>
              <a:t>CentOS release 6.4</a:t>
            </a:r>
            <a:r>
              <a:rPr lang="uk-UA" dirty="0"/>
              <a:t>, </a:t>
            </a:r>
            <a:r>
              <a:rPr lang="en-US" b="1" dirty="0"/>
              <a:t>MPI:</a:t>
            </a:r>
            <a:r>
              <a:rPr lang="en-US" dirty="0"/>
              <a:t> </a:t>
            </a:r>
            <a:r>
              <a:rPr lang="en-US" dirty="0" err="1"/>
              <a:t>OpenMPI</a:t>
            </a:r>
            <a:r>
              <a:rPr lang="en-US" dirty="0"/>
              <a:t> 1.6.4, MVAPICH2 1.9rc1</a:t>
            </a:r>
          </a:p>
          <a:p>
            <a:r>
              <a:rPr lang="uk-UA" b="1" dirty="0"/>
              <a:t>Локальний менеджер ресурсів:</a:t>
            </a:r>
            <a:r>
              <a:rPr lang="uk-UA" dirty="0"/>
              <a:t> </a:t>
            </a:r>
            <a:r>
              <a:rPr lang="en-US" dirty="0" err="1"/>
              <a:t>Slurm</a:t>
            </a:r>
            <a:r>
              <a:rPr lang="uk-UA" dirty="0"/>
              <a:t>,  </a:t>
            </a:r>
            <a:r>
              <a:rPr lang="uk-UA" b="1" dirty="0"/>
              <a:t>Протокол доступу:</a:t>
            </a:r>
            <a:r>
              <a:rPr lang="uk-UA" dirty="0"/>
              <a:t> </a:t>
            </a:r>
            <a:r>
              <a:rPr lang="en-US" dirty="0"/>
              <a:t>SSH</a:t>
            </a:r>
          </a:p>
          <a:p>
            <a:r>
              <a:rPr lang="uk-UA" u="sng" dirty="0"/>
              <a:t>Система 2:</a:t>
            </a:r>
          </a:p>
          <a:p>
            <a:r>
              <a:rPr lang="uk-UA" b="1" dirty="0"/>
              <a:t>Вузли:</a:t>
            </a:r>
            <a:r>
              <a:rPr lang="uk-UA" dirty="0"/>
              <a:t> 16 з двома чотирьох-ядерними процесорами </a:t>
            </a:r>
            <a:r>
              <a:rPr lang="en-US" dirty="0"/>
              <a:t>Intel Xeon E5345 @ 2.33 </a:t>
            </a:r>
            <a:r>
              <a:rPr lang="uk-UA" dirty="0" err="1"/>
              <a:t>ГГц</a:t>
            </a:r>
            <a:r>
              <a:rPr lang="uk-UA" dirty="0"/>
              <a:t>, 8 </a:t>
            </a:r>
            <a:r>
              <a:rPr lang="uk-UA" dirty="0" err="1"/>
              <a:t>Гб</a:t>
            </a:r>
            <a:r>
              <a:rPr lang="uk-UA" dirty="0"/>
              <a:t> оперативної пам’яті та диском ємністю 500 </a:t>
            </a:r>
            <a:r>
              <a:rPr lang="uk-UA" dirty="0" err="1"/>
              <a:t>Гб</a:t>
            </a:r>
            <a:r>
              <a:rPr lang="uk-UA" dirty="0"/>
              <a:t> у кожному</a:t>
            </a:r>
          </a:p>
          <a:p>
            <a:r>
              <a:rPr lang="uk-UA" b="1" dirty="0"/>
              <a:t>Мережа обміну даними:</a:t>
            </a:r>
            <a:r>
              <a:rPr lang="uk-UA" dirty="0"/>
              <a:t> </a:t>
            </a:r>
            <a:r>
              <a:rPr lang="en-US" dirty="0"/>
              <a:t>InfiniBand</a:t>
            </a:r>
          </a:p>
          <a:p>
            <a:r>
              <a:rPr lang="uk-UA" b="1" dirty="0"/>
              <a:t>ОС:</a:t>
            </a:r>
            <a:r>
              <a:rPr lang="uk-UA" dirty="0"/>
              <a:t> </a:t>
            </a:r>
            <a:r>
              <a:rPr lang="en-US" dirty="0"/>
              <a:t>MS Windows Server 2008 HPC Edition</a:t>
            </a:r>
            <a:r>
              <a:rPr lang="uk-UA" dirty="0"/>
              <a:t>,  </a:t>
            </a:r>
            <a:r>
              <a:rPr lang="en-US" b="1" dirty="0"/>
              <a:t>MPI:</a:t>
            </a:r>
            <a:r>
              <a:rPr lang="en-US" dirty="0"/>
              <a:t> MS MPI 2.0.1551</a:t>
            </a:r>
          </a:p>
          <a:p>
            <a:r>
              <a:rPr lang="uk-UA" b="1" dirty="0"/>
              <a:t>Локальний менеджер ресурсів:</a:t>
            </a:r>
            <a:r>
              <a:rPr lang="uk-UA" dirty="0"/>
              <a:t> </a:t>
            </a:r>
            <a:r>
              <a:rPr lang="en-US" dirty="0"/>
              <a:t>HPC Job Manager</a:t>
            </a:r>
            <a:r>
              <a:rPr lang="uk-UA" dirty="0"/>
              <a:t>,  </a:t>
            </a:r>
            <a:r>
              <a:rPr lang="uk-UA" b="1" dirty="0"/>
              <a:t>Протокол доступу:</a:t>
            </a:r>
            <a:r>
              <a:rPr lang="uk-UA" dirty="0"/>
              <a:t> </a:t>
            </a:r>
            <a:r>
              <a:rPr lang="en-US" dirty="0"/>
              <a:t>RDP</a:t>
            </a:r>
          </a:p>
          <a:p>
            <a:r>
              <a:rPr lang="uk-UA" dirty="0"/>
              <a:t>Материнські плати вузлів підтримують інтерфейс </a:t>
            </a:r>
            <a:r>
              <a:rPr lang="en-US" dirty="0"/>
              <a:t>IPMI </a:t>
            </a:r>
            <a:r>
              <a:rPr lang="uk-UA" dirty="0"/>
              <a:t>для віддаленого керування.</a:t>
            </a:r>
          </a:p>
          <a:p>
            <a:r>
              <a:rPr lang="uk-UA" dirty="0"/>
              <a:t>Система зберігання даних включає наступні складові:</a:t>
            </a:r>
          </a:p>
          <a:p>
            <a:r>
              <a:rPr lang="uk-UA" dirty="0"/>
              <a:t>6Тб + 6,5 </a:t>
            </a:r>
            <a:r>
              <a:rPr lang="uk-UA" dirty="0" err="1"/>
              <a:t>Тб</a:t>
            </a:r>
            <a:r>
              <a:rPr lang="uk-UA" dirty="0"/>
              <a:t> простору на базі системи зберігання </a:t>
            </a:r>
            <a:r>
              <a:rPr lang="en-US" dirty="0" err="1"/>
              <a:t>FalconStor</a:t>
            </a:r>
            <a:endParaRPr lang="en-US" dirty="0"/>
          </a:p>
          <a:p>
            <a:r>
              <a:rPr lang="en-US" dirty="0"/>
              <a:t>20 </a:t>
            </a:r>
            <a:r>
              <a:rPr lang="uk-UA" dirty="0" err="1"/>
              <a:t>Тб</a:t>
            </a:r>
            <a:r>
              <a:rPr lang="uk-UA" dirty="0"/>
              <a:t> простору у стрічковому архіві</a:t>
            </a:r>
          </a:p>
        </p:txBody>
      </p:sp>
    </p:spTree>
    <p:extLst>
      <p:ext uri="{BB962C8B-B14F-4D97-AF65-F5344CB8AC3E}">
        <p14:creationId xmlns:p14="http://schemas.microsoft.com/office/powerpoint/2010/main" val="14444164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417</Words>
  <Application>Microsoft Macintosh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Тема Office</vt:lpstr>
      <vt:lpstr>Лекція</vt:lpstr>
      <vt:lpstr>Розподілені обчислювальні системи</vt:lpstr>
      <vt:lpstr>Архітектура розподілених систем</vt:lpstr>
      <vt:lpstr>Клієнт-серверна архітектура</vt:lpstr>
      <vt:lpstr>Архітектура з рівноправними процесорами</vt:lpstr>
      <vt:lpstr>Моделі паралельного програмування</vt:lpstr>
      <vt:lpstr>Технології та програмне забезпечення розподілених  систем, що вивчатимуться</vt:lpstr>
      <vt:lpstr>Кластер Центру суперкомп’ютерних обчислень НТУУ «КПІ імені Ігоря Сікорського»  (знаходиться на модернізації)</vt:lpstr>
      <vt:lpstr>Кластер Центру суперкомп’ютерних обчислень НТУУ «КПІ імені Ігоря Сікорського»  (знаходиться на модернізації)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</dc:title>
  <dc:creator>Саша</dc:creator>
  <cp:lastModifiedBy>Microsoft Office User</cp:lastModifiedBy>
  <cp:revision>26</cp:revision>
  <dcterms:created xsi:type="dcterms:W3CDTF">2017-02-12T13:06:11Z</dcterms:created>
  <dcterms:modified xsi:type="dcterms:W3CDTF">2023-04-03T10:46:40Z</dcterms:modified>
</cp:coreProperties>
</file>