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6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57" r:id="rId15"/>
    <p:sldId id="258" r:id="rId16"/>
    <p:sldId id="259" r:id="rId17"/>
    <p:sldId id="260" r:id="rId18"/>
    <p:sldId id="261" r:id="rId19"/>
    <p:sldId id="262" r:id="rId20"/>
    <p:sldId id="264" r:id="rId21"/>
    <p:sldId id="263" r:id="rId22"/>
    <p:sldId id="265" r:id="rId23"/>
    <p:sldId id="266" r:id="rId24"/>
    <p:sldId id="287" r:id="rId25"/>
    <p:sldId id="288" r:id="rId26"/>
    <p:sldId id="289" r:id="rId27"/>
    <p:sldId id="290" r:id="rId28"/>
    <p:sldId id="267" r:id="rId29"/>
    <p:sldId id="269" r:id="rId30"/>
    <p:sldId id="268" r:id="rId31"/>
    <p:sldId id="270" r:id="rId32"/>
    <p:sldId id="271" r:id="rId33"/>
    <p:sldId id="272" r:id="rId34"/>
    <p:sldId id="274" r:id="rId3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D9C55C7-9D32-4981-B261-E639665BCB19}">
          <p14:sldIdLst>
            <p14:sldId id="256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87"/>
            <p14:sldId id="288"/>
            <p14:sldId id="289"/>
            <p14:sldId id="290"/>
            <p14:sldId id="267"/>
            <p14:sldId id="269"/>
            <p14:sldId id="268"/>
            <p14:sldId id="270"/>
            <p14:sldId id="271"/>
            <p14:sldId id="272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9" d="100"/>
          <a:sy n="59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876D8-51A7-4081-B21F-37AC9F5A93FB}" type="datetimeFigureOut">
              <a:rPr lang="uk-UA" smtClean="0"/>
              <a:t>07.11.2017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00D98-39C4-4B1B-A61B-33EF14F10D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792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ADB4-253F-4732-9CCF-28BD81B3132E}" type="datetime1">
              <a:rPr lang="uk-UA" smtClean="0"/>
              <a:t>07.11.2017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77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5B89-9994-48FB-8B81-7058ACE7E124}" type="datetime1">
              <a:rPr lang="uk-UA" smtClean="0"/>
              <a:t>07.11.2017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81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B8AE-6C3E-464E-BF6A-6C18AB5A7C03}" type="datetime1">
              <a:rPr lang="uk-UA" smtClean="0"/>
              <a:t>07.11.2017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986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620-4E3E-4B53-A114-0EDE1E231493}" type="datetime1">
              <a:rPr lang="uk-UA" smtClean="0"/>
              <a:t>07.11.2017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130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1D2-5B41-48F2-B951-C7D7B2C626C7}" type="datetime1">
              <a:rPr lang="uk-UA" smtClean="0"/>
              <a:t>07.11.2017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3673-F808-43D1-AB3D-0C4D8D35B23C}" type="datetime1">
              <a:rPr lang="uk-UA" smtClean="0"/>
              <a:t>07.11.2017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131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E50-8E59-4845-9C8E-8FAD2E8282B7}" type="datetime1">
              <a:rPr lang="uk-UA" smtClean="0"/>
              <a:t>07.11.2017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456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3DA7-C262-46E8-BF4D-9C17F0EA8BAD}" type="datetime1">
              <a:rPr lang="uk-UA" smtClean="0"/>
              <a:t>07.11.2017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157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1FA7-8468-4E38-875D-7F2AA045F31D}" type="datetime1">
              <a:rPr lang="uk-UA" smtClean="0"/>
              <a:t>07.11.2017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76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FE0E-253B-49A5-8125-17CDBB73CEDB}" type="datetime1">
              <a:rPr lang="uk-UA" smtClean="0"/>
              <a:t>07.11.2017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020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03A-F575-44D3-8126-C87478ECD319}" type="datetime1">
              <a:rPr lang="uk-UA" smtClean="0"/>
              <a:t>07.11.2017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39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D7EC-9CCF-4BFE-9A4F-4A96B0DEF2DD}" type="datetime1">
              <a:rPr lang="uk-UA" smtClean="0"/>
              <a:t>07.11.2017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B5D04-B22A-4020-9E3E-B4FE3DC1A4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51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990656" cy="3672408"/>
          </a:xfrm>
        </p:spPr>
        <p:txBody>
          <a:bodyPr>
            <a:noAutofit/>
          </a:bodyPr>
          <a:lstStyle/>
          <a:p>
            <a:r>
              <a:rPr lang="uk-UA" sz="4000" dirty="0" smtClean="0"/>
              <a:t>Алгоритми с</a:t>
            </a:r>
            <a:r>
              <a:rPr lang="uk-UA" sz="4000" dirty="0" smtClean="0"/>
              <a:t>амоорганізації </a:t>
            </a:r>
            <a:r>
              <a:rPr lang="uk-UA" sz="4000" dirty="0" smtClean="0"/>
              <a:t>моделей</a:t>
            </a:r>
            <a:endParaRPr lang="uk-UA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4293096"/>
            <a:ext cx="7772400" cy="662231"/>
          </a:xfrm>
        </p:spPr>
        <p:txBody>
          <a:bodyPr/>
          <a:lstStyle/>
          <a:p>
            <a:r>
              <a:rPr lang="uk-UA" dirty="0" smtClean="0"/>
              <a:t>І.В.</a:t>
            </a:r>
            <a:r>
              <a:rPr lang="uk-UA" dirty="0" err="1" smtClean="0"/>
              <a:t>Стеценко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08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Система нормальних рівнянь у матричному вигляді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47906"/>
              </p:ext>
            </p:extLst>
          </p:nvPr>
        </p:nvGraphicFramePr>
        <p:xfrm>
          <a:off x="683568" y="1700808"/>
          <a:ext cx="6951722" cy="123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Формула" r:id="rId3" imgW="2641320" imgH="482400" progId="Equation.3">
                  <p:embed/>
                </p:oleObj>
              </mc:Choice>
              <mc:Fallback>
                <p:oleObj name="Формула" r:id="rId3" imgW="2641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6951722" cy="123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70565"/>
              </p:ext>
            </p:extLst>
          </p:nvPr>
        </p:nvGraphicFramePr>
        <p:xfrm>
          <a:off x="4572000" y="3645024"/>
          <a:ext cx="2448272" cy="121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Формула" r:id="rId5" imgW="1905000" imgH="939800" progId="Equation.3">
                  <p:embed/>
                </p:oleObj>
              </mc:Choice>
              <mc:Fallback>
                <p:oleObj name="Формула" r:id="rId5" imgW="19050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45024"/>
                        <a:ext cx="2448272" cy="1211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40714"/>
              </p:ext>
            </p:extLst>
          </p:nvPr>
        </p:nvGraphicFramePr>
        <p:xfrm>
          <a:off x="3131840" y="3573016"/>
          <a:ext cx="864096" cy="1425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Формула" r:id="rId7" imgW="571252" imgH="939392" progId="Equation.3">
                  <p:embed/>
                </p:oleObj>
              </mc:Choice>
              <mc:Fallback>
                <p:oleObj name="Формула" r:id="rId7" imgW="571252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573016"/>
                        <a:ext cx="864096" cy="1425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780299"/>
              </p:ext>
            </p:extLst>
          </p:nvPr>
        </p:nvGraphicFramePr>
        <p:xfrm>
          <a:off x="7308304" y="3573016"/>
          <a:ext cx="864096" cy="13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Формула" r:id="rId9" imgW="596900" imgH="939800" progId="Equation.3">
                  <p:embed/>
                </p:oleObj>
              </mc:Choice>
              <mc:Fallback>
                <p:oleObj name="Формула" r:id="rId9" imgW="596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573016"/>
                        <a:ext cx="864096" cy="1357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028384" y="2348880"/>
            <a:ext cx="7920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700" dirty="0" smtClean="0">
                <a:solidFill>
                  <a:srgbClr val="FF0000"/>
                </a:solidFill>
              </a:rPr>
              <a:t>!!!</a:t>
            </a:r>
            <a:endParaRPr lang="uk-UA" sz="3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effectLst/>
              </a:rPr>
              <a:t>Кореляційно-регресійний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аналіз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функціональної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залежності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581924" y="2012402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/>
              <a:t>Індекс</a:t>
            </a:r>
            <a:r>
              <a:rPr lang="ru-RU" sz="2000" dirty="0" smtClean="0"/>
              <a:t> </a:t>
            </a:r>
            <a:r>
              <a:rPr lang="ru-RU" sz="2000" dirty="0" err="1"/>
              <a:t>кореляції</a:t>
            </a:r>
            <a:endParaRPr lang="uk-UA" sz="2000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15727"/>
              </p:ext>
            </p:extLst>
          </p:nvPr>
        </p:nvGraphicFramePr>
        <p:xfrm>
          <a:off x="3275856" y="1746206"/>
          <a:ext cx="1296144" cy="8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Формула" r:id="rId3" imgW="787400" imgH="520700" progId="Equation.3">
                  <p:embed/>
                </p:oleObj>
              </mc:Choice>
              <mc:Fallback>
                <p:oleObj name="Формула" r:id="rId3" imgW="7874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46206"/>
                        <a:ext cx="1296144" cy="854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31392"/>
              </p:ext>
            </p:extLst>
          </p:nvPr>
        </p:nvGraphicFramePr>
        <p:xfrm>
          <a:off x="3203848" y="2636912"/>
          <a:ext cx="4926824" cy="71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Формула" r:id="rId5" imgW="3060360" imgH="444240" progId="Equation.3">
                  <p:embed/>
                </p:oleObj>
              </mc:Choice>
              <mc:Fallback>
                <p:oleObj name="Формула" r:id="rId5" imgW="30603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36912"/>
                        <a:ext cx="4926824" cy="719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924986"/>
              </p:ext>
            </p:extLst>
          </p:nvPr>
        </p:nvGraphicFramePr>
        <p:xfrm>
          <a:off x="3203848" y="3429000"/>
          <a:ext cx="3960439" cy="70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Формула" r:id="rId7" imgW="2539800" imgH="444240" progId="Equation.3">
                  <p:embed/>
                </p:oleObj>
              </mc:Choice>
              <mc:Fallback>
                <p:oleObj name="Формула" r:id="rId7" imgW="25398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429000"/>
                        <a:ext cx="3960439" cy="700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581924" y="4641090"/>
            <a:ext cx="8202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!!! </a:t>
            </a:r>
            <a:r>
              <a:rPr lang="en-US" dirty="0" smtClean="0"/>
              <a:t>  </a:t>
            </a:r>
            <a:r>
              <a:rPr lang="ru-RU" sz="2000" dirty="0" err="1" smtClean="0"/>
              <a:t>Індекс</a:t>
            </a:r>
            <a:r>
              <a:rPr lang="ru-RU" sz="2000" dirty="0" smtClean="0"/>
              <a:t> </a:t>
            </a:r>
            <a:r>
              <a:rPr lang="ru-RU" sz="2000" dirty="0" err="1"/>
              <a:t>детермінації</a:t>
            </a:r>
            <a:r>
              <a:rPr lang="ru-RU" sz="2000" dirty="0"/>
              <a:t> </a:t>
            </a:r>
            <a:r>
              <a:rPr lang="ru-RU" sz="2000" i="1" dirty="0"/>
              <a:t>R</a:t>
            </a:r>
            <a:r>
              <a:rPr lang="ru-RU" sz="2000" i="1" baseline="30000" dirty="0"/>
              <a:t>2</a:t>
            </a:r>
            <a:r>
              <a:rPr lang="ru-RU" sz="2000" dirty="0"/>
              <a:t> </a:t>
            </a:r>
            <a:r>
              <a:rPr lang="ru-RU" sz="2000" dirty="0" err="1"/>
              <a:t>характеризує</a:t>
            </a:r>
            <a:r>
              <a:rPr lang="ru-RU" sz="2000" dirty="0"/>
              <a:t>, яка </a:t>
            </a:r>
            <a:r>
              <a:rPr lang="ru-RU" sz="2000" dirty="0" err="1"/>
              <a:t>частина</a:t>
            </a:r>
            <a:r>
              <a:rPr lang="ru-RU" sz="2000" dirty="0"/>
              <a:t> </a:t>
            </a:r>
            <a:r>
              <a:rPr lang="ru-RU" sz="2000" dirty="0" err="1"/>
              <a:t>загальної</a:t>
            </a:r>
            <a:r>
              <a:rPr lang="ru-RU" sz="2000" dirty="0"/>
              <a:t> </a:t>
            </a:r>
            <a:r>
              <a:rPr lang="ru-RU" sz="2000" dirty="0" err="1"/>
              <a:t>варіації</a:t>
            </a:r>
            <a:r>
              <a:rPr lang="ru-RU" sz="2000" dirty="0"/>
              <a:t> </a:t>
            </a:r>
            <a:r>
              <a:rPr lang="ru-RU" sz="2000" dirty="0" err="1"/>
              <a:t>результативної</a:t>
            </a:r>
            <a:r>
              <a:rPr lang="ru-RU" sz="2000" dirty="0"/>
              <a:t> </a:t>
            </a:r>
            <a:r>
              <a:rPr lang="ru-RU" sz="2000" dirty="0" err="1"/>
              <a:t>ознаки</a:t>
            </a:r>
            <a:r>
              <a:rPr lang="ru-RU" sz="2000" dirty="0"/>
              <a:t> </a:t>
            </a:r>
            <a:r>
              <a:rPr lang="ru-RU" sz="2000" i="1" dirty="0"/>
              <a:t>у</a:t>
            </a:r>
            <a:r>
              <a:rPr lang="ru-RU" sz="2000" dirty="0"/>
              <a:t> </a:t>
            </a:r>
            <a:r>
              <a:rPr lang="ru-RU" sz="2000" dirty="0" err="1"/>
              <a:t>пояснюється</a:t>
            </a:r>
            <a:r>
              <a:rPr lang="ru-RU" sz="2000" dirty="0"/>
              <a:t> фактором </a:t>
            </a:r>
            <a:r>
              <a:rPr lang="ru-RU" sz="2000" i="1" dirty="0"/>
              <a:t>х</a:t>
            </a:r>
            <a:endParaRPr lang="uk-UA" sz="20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635896" y="5445224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R</a:t>
            </a:r>
            <a:r>
              <a:rPr lang="ru-RU" sz="2800" i="1" baseline="30000" dirty="0"/>
              <a:t>2</a:t>
            </a:r>
            <a:r>
              <a:rPr lang="ru-RU" sz="2800" i="1" dirty="0"/>
              <a:t>&gt;</a:t>
            </a:r>
            <a:r>
              <a:rPr lang="ru-RU" sz="2800" dirty="0"/>
              <a:t>0,5 </a:t>
            </a:r>
            <a:r>
              <a:rPr lang="ru-RU" sz="2800" dirty="0" smtClean="0"/>
              <a:t>=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ru-RU" sz="2800" i="1" dirty="0"/>
              <a:t>R&gt;</a:t>
            </a:r>
            <a:r>
              <a:rPr lang="ru-RU" sz="2800" dirty="0"/>
              <a:t>0,7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1105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застосування</a:t>
            </a:r>
            <a:r>
              <a:rPr lang="ru-RU" dirty="0" smtClean="0"/>
              <a:t> методу </a:t>
            </a:r>
            <a:r>
              <a:rPr lang="ru-RU" dirty="0" err="1" smtClean="0"/>
              <a:t>апроксимац</a:t>
            </a:r>
            <a:r>
              <a:rPr lang="uk-UA" dirty="0" err="1" smtClean="0"/>
              <a:t>ії</a:t>
            </a:r>
            <a:endParaRPr lang="uk-UA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90459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Відповідальність за обраний вид функціональної залежності повністю несе дослідник.</a:t>
            </a:r>
          </a:p>
          <a:p>
            <a:r>
              <a:rPr lang="uk-UA" dirty="0" smtClean="0"/>
              <a:t>При кількості параметрів більше 5, результат, як правило, не задовільний.</a:t>
            </a:r>
          </a:p>
          <a:p>
            <a:r>
              <a:rPr lang="uk-UA" dirty="0" smtClean="0"/>
              <a:t>Немає впевненості, що при іншій множині спостережуваних значень отримаємо ідентичну модель.</a:t>
            </a:r>
          </a:p>
          <a:p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57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642194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!!! </a:t>
            </a:r>
            <a:r>
              <a:rPr lang="uk-UA" dirty="0" smtClean="0"/>
              <a:t>Ідея </a:t>
            </a:r>
            <a:r>
              <a:rPr lang="uk-UA" dirty="0"/>
              <a:t>самоорганізації моделей [</a:t>
            </a:r>
            <a:r>
              <a:rPr lang="uk-UA" dirty="0" err="1"/>
              <a:t>Ивахненко</a:t>
            </a:r>
            <a:r>
              <a:rPr lang="uk-UA" dirty="0"/>
              <a:t> А.Г.,1985]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7776864" cy="36004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uk-UA" dirty="0" smtClean="0"/>
              <a:t>1. Формувати множину моделей-претендентів, з якої методом перебору (повного чи неповного) знаходити модель оптимальної складності.</a:t>
            </a:r>
          </a:p>
          <a:p>
            <a:pPr marL="0" indent="0" algn="just">
              <a:buNone/>
            </a:pPr>
            <a:r>
              <a:rPr lang="uk-UA" dirty="0" smtClean="0"/>
              <a:t>2. Поділити спостережувані значення на дві частини – навчальну та перевірочну послідовності даних. Навчальну використовувати для визначення параметрів моделі-претендента, перевірочну – для оцінки її якості.</a:t>
            </a:r>
          </a:p>
          <a:p>
            <a:pPr marL="0" indent="0" algn="just">
              <a:buNone/>
            </a:pPr>
            <a:endParaRPr lang="uk-UA" dirty="0" smtClean="0"/>
          </a:p>
          <a:p>
            <a:pPr marL="777240" lvl="3" indent="0" algn="just">
              <a:buNone/>
            </a:pPr>
            <a:r>
              <a:rPr lang="uk-UA" dirty="0" smtClean="0"/>
              <a:t>Критерій, використовуваний для визначення параметрів моделі-претендента, називається </a:t>
            </a:r>
            <a:r>
              <a:rPr lang="uk-UA" b="1" dirty="0" smtClean="0"/>
              <a:t>внутрішнім</a:t>
            </a:r>
            <a:r>
              <a:rPr lang="uk-UA" dirty="0" smtClean="0"/>
              <a:t>.</a:t>
            </a:r>
          </a:p>
          <a:p>
            <a:pPr marL="777240" lvl="3" indent="0" algn="just">
              <a:buNone/>
            </a:pPr>
            <a:r>
              <a:rPr lang="uk-UA" dirty="0" smtClean="0"/>
              <a:t>Критерій, використовуваний для оцінки якості моделі-претендента, називається </a:t>
            </a:r>
            <a:r>
              <a:rPr lang="uk-UA" b="1" dirty="0" smtClean="0"/>
              <a:t>зовнішнім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Принцип самоорганізації </a:t>
            </a:r>
            <a:r>
              <a:rPr lang="uk-UA" dirty="0" smtClean="0"/>
              <a:t>моделей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772816"/>
            <a:ext cx="7128792" cy="32403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П</a:t>
            </a:r>
            <a:r>
              <a:rPr lang="uk-UA" dirty="0" err="1" smtClean="0"/>
              <a:t>ри</a:t>
            </a:r>
            <a:r>
              <a:rPr lang="uk-UA" dirty="0"/>
              <a:t> </a:t>
            </a:r>
            <a:r>
              <a:rPr lang="uk-UA" dirty="0" smtClean="0"/>
              <a:t>поступовому </a:t>
            </a:r>
            <a:r>
              <a:rPr lang="uk-UA" dirty="0"/>
              <a:t>збільшенні складності моделі значення зовнішніх критеріїв спочатку падає, досягає мінімуму, а потім або залишається постійним, або починає </a:t>
            </a:r>
            <a:r>
              <a:rPr lang="uk-UA" dirty="0" smtClean="0"/>
              <a:t>збільшуватися.</a:t>
            </a:r>
          </a:p>
          <a:p>
            <a:pPr marL="0" indent="0" algn="just">
              <a:buNone/>
            </a:pPr>
            <a:r>
              <a:rPr lang="uk-UA" dirty="0" smtClean="0"/>
              <a:t>Мінімуму </a:t>
            </a:r>
            <a:r>
              <a:rPr lang="uk-UA" dirty="0"/>
              <a:t>зовнішнього </a:t>
            </a:r>
            <a:r>
              <a:rPr lang="uk-UA" dirty="0" err="1"/>
              <a:t>критерія</a:t>
            </a:r>
            <a:r>
              <a:rPr lang="uk-UA" dirty="0"/>
              <a:t> відповідає </a:t>
            </a:r>
            <a:r>
              <a:rPr lang="uk-UA" b="1" dirty="0"/>
              <a:t>модель оптимальної </a:t>
            </a:r>
            <a:r>
              <a:rPr lang="uk-UA" b="1" dirty="0" smtClean="0"/>
              <a:t>складності.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41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Залежність зовнішнього критерію від складності моделі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615" r="27715" b="17415"/>
          <a:stretch/>
        </p:blipFill>
        <p:spPr bwMode="auto">
          <a:xfrm>
            <a:off x="1907704" y="1556792"/>
            <a:ext cx="5100260" cy="311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24227"/>
              </p:ext>
            </p:extLst>
          </p:nvPr>
        </p:nvGraphicFramePr>
        <p:xfrm>
          <a:off x="2231740" y="4869160"/>
          <a:ext cx="468052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Формула" r:id="rId4" imgW="2057400" imgH="863600" progId="Equation.3">
                  <p:embed/>
                </p:oleObj>
              </mc:Choice>
              <mc:Fallback>
                <p:oleObj name="Формула" r:id="rId4" imgW="2057400" imgH="86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4869160"/>
                        <a:ext cx="4680520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1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Розрахунок критерію регулярності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704" y="1916832"/>
            <a:ext cx="8579296" cy="4251928"/>
          </a:xfrm>
        </p:spPr>
        <p:txBody>
          <a:bodyPr>
            <a:normAutofit fontScale="92500" lnSpcReduction="20000"/>
          </a:bodyPr>
          <a:lstStyle/>
          <a:p>
            <a:endParaRPr lang="uk-UA" b="1" dirty="0" smtClean="0">
              <a:sym typeface="Symbol"/>
            </a:endParaRPr>
          </a:p>
          <a:p>
            <a:endParaRPr lang="uk-UA" b="1" dirty="0">
              <a:sym typeface="Symbol"/>
            </a:endParaRPr>
          </a:p>
          <a:p>
            <a:endParaRPr lang="uk-UA" b="1" dirty="0" smtClean="0">
              <a:sym typeface="Symbol"/>
            </a:endParaRPr>
          </a:p>
          <a:p>
            <a:endParaRPr lang="uk-UA" b="1" dirty="0">
              <a:sym typeface="Symbol"/>
            </a:endParaRPr>
          </a:p>
          <a:p>
            <a:endParaRPr lang="uk-UA" b="1" dirty="0" smtClean="0">
              <a:sym typeface="Symbol"/>
            </a:endParaRPr>
          </a:p>
          <a:p>
            <a:endParaRPr lang="uk-UA" b="1" dirty="0">
              <a:sym typeface="Symbol"/>
            </a:endParaRPr>
          </a:p>
          <a:p>
            <a:endParaRPr lang="uk-UA" sz="2000" dirty="0" smtClean="0">
              <a:sym typeface="Symbol"/>
            </a:endParaRPr>
          </a:p>
          <a:p>
            <a:endParaRPr lang="uk-UA" sz="2000" dirty="0">
              <a:sym typeface="Symbol"/>
            </a:endParaRPr>
          </a:p>
          <a:p>
            <a:endParaRPr lang="uk-UA" sz="2000" dirty="0" smtClean="0">
              <a:sym typeface="Symbol"/>
            </a:endParaRPr>
          </a:p>
          <a:p>
            <a:r>
              <a:rPr lang="uk-UA" sz="1800" dirty="0" smtClean="0">
                <a:sym typeface="Symbol"/>
              </a:rPr>
              <a:t></a:t>
            </a:r>
            <a:r>
              <a:rPr lang="uk-UA" sz="1800" dirty="0"/>
              <a:t>- точки частини таблиці даних </a:t>
            </a:r>
            <a:r>
              <a:rPr lang="uk-UA" sz="1800" i="1" dirty="0"/>
              <a:t>А</a:t>
            </a:r>
            <a:r>
              <a:rPr lang="uk-UA" sz="1800" i="1" dirty="0" smtClean="0"/>
              <a:t>,</a:t>
            </a:r>
          </a:p>
          <a:p>
            <a:r>
              <a:rPr lang="uk-UA" sz="1800" dirty="0" smtClean="0">
                <a:sym typeface="Symbol"/>
              </a:rPr>
              <a:t></a:t>
            </a:r>
            <a:r>
              <a:rPr lang="uk-UA" sz="1800" dirty="0" smtClean="0"/>
              <a:t> </a:t>
            </a:r>
            <a:r>
              <a:rPr lang="uk-UA" sz="1800" dirty="0"/>
              <a:t>- точки частини таблиці даних </a:t>
            </a:r>
            <a:r>
              <a:rPr lang="uk-UA" sz="1800" i="1" dirty="0" smtClean="0"/>
              <a:t>В</a:t>
            </a:r>
            <a:endParaRPr lang="uk-UA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r="20720" b="17580"/>
          <a:stretch/>
        </p:blipFill>
        <p:spPr bwMode="auto">
          <a:xfrm>
            <a:off x="179512" y="1556792"/>
            <a:ext cx="6408712" cy="38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715154"/>
              </p:ext>
            </p:extLst>
          </p:nvPr>
        </p:nvGraphicFramePr>
        <p:xfrm>
          <a:off x="5436096" y="3140968"/>
          <a:ext cx="288032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Формула" r:id="rId4" imgW="2057400" imgH="863600" progId="Equation.3">
                  <p:embed/>
                </p:oleObj>
              </mc:Choice>
              <mc:Fallback>
                <p:oleObj name="Формула" r:id="rId4" imgW="2057400" imgH="8636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140968"/>
                        <a:ext cx="2880320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0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Розрахунок критерію мінімуму зсуву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844824"/>
            <a:ext cx="8229600" cy="4248472"/>
          </a:xfrm>
        </p:spPr>
        <p:txBody>
          <a:bodyPr>
            <a:normAutofit fontScale="92500" lnSpcReduction="20000"/>
          </a:bodyPr>
          <a:lstStyle/>
          <a:p>
            <a:endParaRPr lang="uk-UA" b="1" dirty="0" smtClean="0">
              <a:sym typeface="Symbol"/>
            </a:endParaRPr>
          </a:p>
          <a:p>
            <a:endParaRPr lang="uk-UA" b="1" dirty="0">
              <a:sym typeface="Symbol"/>
            </a:endParaRPr>
          </a:p>
          <a:p>
            <a:endParaRPr lang="uk-UA" b="1" dirty="0" smtClean="0">
              <a:sym typeface="Symbol"/>
            </a:endParaRPr>
          </a:p>
          <a:p>
            <a:endParaRPr lang="uk-UA" b="1" dirty="0">
              <a:sym typeface="Symbol"/>
            </a:endParaRPr>
          </a:p>
          <a:p>
            <a:endParaRPr lang="uk-UA" b="1" dirty="0" smtClean="0">
              <a:sym typeface="Symbol"/>
            </a:endParaRPr>
          </a:p>
          <a:p>
            <a:endParaRPr lang="uk-UA" b="1" dirty="0">
              <a:sym typeface="Symbol"/>
            </a:endParaRPr>
          </a:p>
          <a:p>
            <a:endParaRPr lang="uk-UA" sz="2000" dirty="0" smtClean="0">
              <a:sym typeface="Symbol"/>
            </a:endParaRPr>
          </a:p>
          <a:p>
            <a:endParaRPr lang="uk-UA" sz="2000" dirty="0">
              <a:sym typeface="Symbol"/>
            </a:endParaRPr>
          </a:p>
          <a:p>
            <a:r>
              <a:rPr lang="uk-UA" sz="2000" dirty="0" smtClean="0">
                <a:sym typeface="Symbol"/>
              </a:rPr>
              <a:t></a:t>
            </a:r>
            <a:r>
              <a:rPr lang="uk-UA" sz="2000" dirty="0"/>
              <a:t>- точки частини таблиці даних </a:t>
            </a:r>
            <a:r>
              <a:rPr lang="uk-UA" sz="2000" i="1" dirty="0"/>
              <a:t>А,</a:t>
            </a:r>
            <a:r>
              <a:rPr lang="uk-UA" sz="2000" dirty="0"/>
              <a:t> </a:t>
            </a:r>
            <a:endParaRPr lang="uk-UA" sz="2000" dirty="0" smtClean="0"/>
          </a:p>
          <a:p>
            <a:r>
              <a:rPr lang="uk-UA" sz="2000" dirty="0" smtClean="0">
                <a:sym typeface="Symbol"/>
              </a:rPr>
              <a:t></a:t>
            </a:r>
            <a:r>
              <a:rPr lang="uk-UA" sz="2000" dirty="0" smtClean="0"/>
              <a:t> </a:t>
            </a:r>
            <a:r>
              <a:rPr lang="uk-UA" sz="2000" dirty="0"/>
              <a:t>- точки частини </a:t>
            </a:r>
            <a:r>
              <a:rPr lang="uk-UA" sz="2000" dirty="0" smtClean="0"/>
              <a:t>таблиці </a:t>
            </a:r>
            <a:r>
              <a:rPr lang="uk-UA" sz="2000" dirty="0"/>
              <a:t>даних </a:t>
            </a:r>
            <a:r>
              <a:rPr lang="uk-UA" sz="2000" i="1" dirty="0" smtClean="0"/>
              <a:t>В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r="19638" b="16043"/>
          <a:stretch/>
        </p:blipFill>
        <p:spPr bwMode="auto">
          <a:xfrm>
            <a:off x="395536" y="1268760"/>
            <a:ext cx="763284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99993"/>
              </p:ext>
            </p:extLst>
          </p:nvPr>
        </p:nvGraphicFramePr>
        <p:xfrm>
          <a:off x="5652120" y="2996952"/>
          <a:ext cx="3420751" cy="141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Формула" r:id="rId4" imgW="1854200" imgH="838200" progId="Equation.3">
                  <p:embed/>
                </p:oleObj>
              </mc:Choice>
              <mc:Fallback>
                <p:oleObj name="Формула" r:id="rId4" imgW="18542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996952"/>
                        <a:ext cx="3420751" cy="14199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7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Алгоритми самоорганізації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41987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Алгоритми самоорганізації розрізняють:</a:t>
            </a:r>
          </a:p>
          <a:p>
            <a:pPr lvl="0"/>
            <a:r>
              <a:rPr lang="uk-UA" dirty="0"/>
              <a:t>за ансамблем зовнішніх критеріїв, використовуваних для пошуку моделі оптимальної складності;</a:t>
            </a:r>
          </a:p>
          <a:p>
            <a:pPr lvl="0"/>
            <a:r>
              <a:rPr lang="uk-UA" dirty="0"/>
              <a:t>за набором базисних функцій, використовуваних для побудови </a:t>
            </a:r>
            <a:r>
              <a:rPr lang="uk-UA" dirty="0" smtClean="0"/>
              <a:t>моделей-претендентів</a:t>
            </a:r>
            <a:r>
              <a:rPr lang="uk-UA" dirty="0"/>
              <a:t>;</a:t>
            </a:r>
          </a:p>
          <a:p>
            <a:r>
              <a:rPr lang="uk-UA" dirty="0"/>
              <a:t>за способом перебору </a:t>
            </a:r>
            <a:r>
              <a:rPr lang="uk-UA" dirty="0" smtClean="0"/>
              <a:t>моделей-претендентів: однорядні (комбінаторні), багаторядні (порогові, селекційні)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62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Однорядний алгоритм самоорганізації моделей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1" r="7589" b="6034"/>
          <a:stretch/>
        </p:blipFill>
        <p:spPr bwMode="auto">
          <a:xfrm>
            <a:off x="1043608" y="1454726"/>
            <a:ext cx="7234590" cy="521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9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Моделі прогнозу</a:t>
            </a:r>
            <a:endParaRPr lang="uk-UA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Прогноз є короткостроковим, якщо час прогнозу складає не більше 10% від часу спостереження</a:t>
            </a:r>
          </a:p>
          <a:p>
            <a:r>
              <a:rPr lang="uk-UA" dirty="0" smtClean="0"/>
              <a:t>Довгостроковий прогноз складається на термін від 10% до 100% від часу спостереження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1043608" y="6309320"/>
            <a:ext cx="7488832" cy="412155"/>
          </a:xfrm>
        </p:spPr>
        <p:txBody>
          <a:bodyPr/>
          <a:lstStyle/>
          <a:p>
            <a:r>
              <a:rPr lang="uk-UA" dirty="0" smtClean="0"/>
              <a:t>© Інна </a:t>
            </a:r>
            <a:r>
              <a:rPr lang="uk-UA" dirty="0" err="1" smtClean="0"/>
              <a:t>Вячеславівна</a:t>
            </a:r>
            <a:r>
              <a:rPr lang="uk-UA" dirty="0" smtClean="0"/>
              <a:t>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13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 математичної моделі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39552" y="1700809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Математична модель має бути </a:t>
            </a:r>
            <a:r>
              <a:rPr lang="uk-UA" u="sng" dirty="0" smtClean="0"/>
              <a:t>лінійною</a:t>
            </a:r>
            <a:r>
              <a:rPr lang="uk-UA" dirty="0" smtClean="0"/>
              <a:t> по параметрах </a:t>
            </a:r>
            <a:r>
              <a:rPr lang="en-US" i="1" dirty="0" smtClean="0"/>
              <a:t>b</a:t>
            </a:r>
            <a:r>
              <a:rPr lang="uk-UA" i="1" dirty="0" smtClean="0"/>
              <a:t>:</a:t>
            </a:r>
            <a:endParaRPr lang="uk-UA" i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937806"/>
              </p:ext>
            </p:extLst>
          </p:nvPr>
        </p:nvGraphicFramePr>
        <p:xfrm>
          <a:off x="539552" y="2996952"/>
          <a:ext cx="82852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Формула" r:id="rId3" imgW="3276360" imgH="228600" progId="Equation.3">
                  <p:embed/>
                </p:oleObj>
              </mc:Choice>
              <mc:Fallback>
                <p:oleObj name="Формула" r:id="rId3" imgW="3276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96952"/>
                        <a:ext cx="8285237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бъект 5"/>
          <p:cNvSpPr txBox="1">
            <a:spLocks/>
          </p:cNvSpPr>
          <p:nvPr/>
        </p:nvSpPr>
        <p:spPr>
          <a:xfrm>
            <a:off x="2123728" y="4094762"/>
            <a:ext cx="6037045" cy="61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dirty="0" smtClean="0"/>
              <a:t>називають </a:t>
            </a:r>
            <a:r>
              <a:rPr lang="uk-UA" u="sng" dirty="0" smtClean="0"/>
              <a:t>опорними </a:t>
            </a:r>
            <a:r>
              <a:rPr lang="uk-UA" dirty="0" smtClean="0"/>
              <a:t>функціями</a:t>
            </a:r>
            <a:endParaRPr lang="uk-UA" i="1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20032"/>
              </p:ext>
            </p:extLst>
          </p:nvPr>
        </p:nvGraphicFramePr>
        <p:xfrm>
          <a:off x="911225" y="4135438"/>
          <a:ext cx="10080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Формула" r:id="rId5" imgW="355320" imgH="228600" progId="Equation.3">
                  <p:embed/>
                </p:oleObj>
              </mc:Choice>
              <mc:Fallback>
                <p:oleObj name="Формула" r:id="rId5" imgW="3553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225" y="4135438"/>
                        <a:ext cx="1008063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95402" y="5085184"/>
            <a:ext cx="8153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Вид опорних функцій є </a:t>
            </a:r>
            <a:r>
              <a:rPr lang="uk-UA" sz="2800" u="sng" dirty="0" smtClean="0"/>
              <a:t>припущенням</a:t>
            </a:r>
            <a:r>
              <a:rPr lang="uk-UA" sz="2800" dirty="0" smtClean="0"/>
              <a:t> дослідника про вид шуканої моделі.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806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dirty="0"/>
              <a:t>Вибір опорних </a:t>
            </a:r>
            <a:r>
              <a:rPr lang="uk-UA" dirty="0" smtClean="0"/>
              <a:t>функцій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uk-UA" sz="3400" dirty="0" smtClean="0">
                <a:solidFill>
                  <a:srgbClr val="FF0000"/>
                </a:solidFill>
              </a:rPr>
              <a:t>!!! </a:t>
            </a:r>
            <a:r>
              <a:rPr lang="uk-UA" dirty="0" smtClean="0"/>
              <a:t> </a:t>
            </a:r>
            <a:r>
              <a:rPr lang="uk-UA" sz="3600" dirty="0" smtClean="0"/>
              <a:t>Від </a:t>
            </a:r>
            <a:r>
              <a:rPr lang="uk-UA" sz="3600" dirty="0"/>
              <a:t>правильного вибору опорних функцій в </a:t>
            </a:r>
            <a:r>
              <a:rPr lang="uk-UA" sz="3600" u="sng" dirty="0"/>
              <a:t>найбільшій мір</a:t>
            </a:r>
            <a:r>
              <a:rPr lang="uk-UA" sz="3600" dirty="0"/>
              <a:t>і </a:t>
            </a:r>
            <a:r>
              <a:rPr lang="uk-UA" sz="3600" dirty="0" smtClean="0"/>
              <a:t>залежить </a:t>
            </a:r>
            <a:r>
              <a:rPr lang="uk-UA" sz="3600" dirty="0"/>
              <a:t>успіх алгоритму самоорганізації. </a:t>
            </a:r>
            <a:endParaRPr lang="uk-UA" sz="3600" dirty="0" smtClean="0"/>
          </a:p>
          <a:p>
            <a:pPr marL="0" indent="0" algn="just">
              <a:buNone/>
            </a:pPr>
            <a:r>
              <a:rPr lang="uk-UA" sz="3600" dirty="0" smtClean="0"/>
              <a:t>Потрібно </a:t>
            </a:r>
            <a:r>
              <a:rPr lang="uk-UA" sz="3600" dirty="0"/>
              <a:t>пам’ятати, що</a:t>
            </a:r>
          </a:p>
          <a:p>
            <a:pPr lvl="0" algn="just"/>
            <a:r>
              <a:rPr lang="uk-UA" sz="3600" dirty="0"/>
              <a:t>поліноміальні моделі </a:t>
            </a:r>
            <a:r>
              <a:rPr lang="uk-UA" sz="3600" dirty="0" smtClean="0"/>
              <a:t>є </a:t>
            </a:r>
            <a:r>
              <a:rPr lang="uk-UA" sz="3600" dirty="0"/>
              <a:t>найбільш універсальним представленням функціональної залежності, але не завжди вірним;</a:t>
            </a:r>
          </a:p>
          <a:p>
            <a:pPr lvl="0" algn="just"/>
            <a:r>
              <a:rPr lang="uk-UA" sz="3600" dirty="0" err="1"/>
              <a:t>дробно-раціональна</a:t>
            </a:r>
            <a:r>
              <a:rPr lang="uk-UA" sz="3600" dirty="0"/>
              <a:t> функціональна залежність не може бути представлена лінійною залежністю або поліноміальною залежністю;</a:t>
            </a:r>
          </a:p>
          <a:p>
            <a:pPr lvl="0" algn="just"/>
            <a:r>
              <a:rPr lang="uk-UA" sz="3600" dirty="0"/>
              <a:t>функціональна залежність, що має періодичний характер, представляється тригонометричними функціями</a:t>
            </a:r>
            <a:r>
              <a:rPr lang="uk-UA" sz="3600" dirty="0" smtClean="0"/>
              <a:t>.</a:t>
            </a:r>
          </a:p>
          <a:p>
            <a:pPr marL="0" lvl="0" indent="0" algn="just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!!!</a:t>
            </a:r>
            <a:r>
              <a:rPr lang="ru-RU" sz="3600" dirty="0" smtClean="0"/>
              <a:t> </a:t>
            </a:r>
            <a:r>
              <a:rPr lang="ru-RU" sz="3600" dirty="0" err="1" smtClean="0"/>
              <a:t>Опорні</a:t>
            </a:r>
            <a:r>
              <a:rPr lang="ru-RU" sz="3600" dirty="0" smtClean="0"/>
              <a:t> </a:t>
            </a:r>
            <a:r>
              <a:rPr lang="ru-RU" sz="3600" dirty="0" err="1"/>
              <a:t>функції</a:t>
            </a:r>
            <a:r>
              <a:rPr lang="ru-RU" sz="3600" dirty="0"/>
              <a:t> </a:t>
            </a:r>
            <a:r>
              <a:rPr lang="ru-RU" sz="3600" dirty="0" err="1"/>
              <a:t>повинні</a:t>
            </a:r>
            <a:r>
              <a:rPr lang="ru-RU" sz="3600" dirty="0"/>
              <a:t> бути </a:t>
            </a:r>
            <a:r>
              <a:rPr lang="ru-RU" sz="3600" dirty="0" err="1"/>
              <a:t>лінійно</a:t>
            </a:r>
            <a:r>
              <a:rPr lang="ru-RU" sz="3600" dirty="0"/>
              <a:t> </a:t>
            </a:r>
            <a:r>
              <a:rPr lang="ru-RU" sz="3600" dirty="0" err="1"/>
              <a:t>незалежними</a:t>
            </a:r>
            <a:r>
              <a:rPr lang="ru-RU" sz="3600" dirty="0"/>
              <a:t> одна </a:t>
            </a:r>
            <a:r>
              <a:rPr lang="ru-RU" sz="3600" dirty="0" err="1"/>
              <a:t>від</a:t>
            </a:r>
            <a:r>
              <a:rPr lang="ru-RU" sz="3600" dirty="0"/>
              <a:t> </a:t>
            </a:r>
            <a:r>
              <a:rPr lang="ru-RU" sz="3600" dirty="0" err="1" smtClean="0"/>
              <a:t>одної</a:t>
            </a:r>
            <a:r>
              <a:rPr lang="ru-RU" sz="3600" dirty="0" smtClean="0"/>
              <a:t> </a:t>
            </a:r>
            <a:endParaRPr lang="uk-UA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89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uk-UA" sz="3800" dirty="0"/>
              <a:t>Формування множини </a:t>
            </a:r>
            <a:r>
              <a:rPr lang="uk-UA" sz="3800" dirty="0" smtClean="0"/>
              <a:t>моделей-претендентів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Якщо</a:t>
            </a:r>
            <a:r>
              <a:rPr lang="ru-RU" sz="2400" dirty="0" smtClean="0"/>
              <a:t> </a:t>
            </a:r>
            <a:r>
              <a:rPr lang="ru-RU" sz="2400" dirty="0" err="1"/>
              <a:t>найскладніша</a:t>
            </a:r>
            <a:r>
              <a:rPr lang="ru-RU" sz="2400" dirty="0"/>
              <a:t> модель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</a:t>
            </a:r>
            <a:r>
              <a:rPr lang="ru-RU" sz="2400" dirty="0" err="1" smtClean="0"/>
              <a:t>вигляд</a:t>
            </a:r>
            <a:r>
              <a:rPr lang="ru-RU" sz="2400" dirty="0" smtClean="0"/>
              <a:t>:</a:t>
            </a:r>
            <a:endParaRPr lang="uk-UA" sz="2400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79925"/>
              </p:ext>
            </p:extLst>
          </p:nvPr>
        </p:nvGraphicFramePr>
        <p:xfrm>
          <a:off x="2339751" y="1988840"/>
          <a:ext cx="414876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Формула" r:id="rId3" imgW="1854200" imgH="228600" progId="Equation.3">
                  <p:embed/>
                </p:oleObj>
              </mc:Choice>
              <mc:Fallback>
                <p:oleObj name="Формула" r:id="rId3" imgW="1854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1" y="1988840"/>
                        <a:ext cx="414876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457200" y="256490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Т</a:t>
            </a:r>
            <a:r>
              <a:rPr lang="ru-RU" sz="2400" dirty="0" smtClean="0"/>
              <a:t>о </a:t>
            </a:r>
            <a:r>
              <a:rPr lang="ru-RU" sz="2400" dirty="0" err="1" smtClean="0"/>
              <a:t>множина</a:t>
            </a:r>
            <a:r>
              <a:rPr lang="ru-RU" sz="2400" dirty="0" smtClean="0"/>
              <a:t> моделей-</a:t>
            </a:r>
            <a:r>
              <a:rPr lang="ru-RU" sz="2400" dirty="0" err="1" smtClean="0"/>
              <a:t>претендентів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складається</a:t>
            </a:r>
            <a:r>
              <a:rPr lang="ru-RU" sz="2400" dirty="0" smtClean="0"/>
              <a:t> з 2</a:t>
            </a:r>
            <a:r>
              <a:rPr lang="ru-RU" sz="2400" baseline="30000" dirty="0" smtClean="0"/>
              <a:t>3</a:t>
            </a:r>
            <a:r>
              <a:rPr lang="ru-RU" sz="2400" dirty="0" smtClean="0"/>
              <a:t>-1 моделей:</a:t>
            </a:r>
            <a:endParaRPr lang="uk-UA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44"/>
          <a:stretch/>
        </p:blipFill>
        <p:spPr bwMode="auto">
          <a:xfrm>
            <a:off x="827584" y="3140968"/>
            <a:ext cx="698477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7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00042"/>
            <a:ext cx="8676456" cy="490066"/>
          </a:xfrm>
        </p:spPr>
        <p:txBody>
          <a:bodyPr>
            <a:noAutofit/>
          </a:bodyPr>
          <a:lstStyle/>
          <a:p>
            <a:r>
              <a:rPr lang="ru-RU" sz="2800" dirty="0" err="1"/>
              <a:t>Узагальнена</a:t>
            </a:r>
            <a:r>
              <a:rPr lang="ru-RU" sz="2800" dirty="0"/>
              <a:t> схема однорядного </a:t>
            </a:r>
            <a:r>
              <a:rPr lang="ru-RU" sz="2800" dirty="0" smtClean="0"/>
              <a:t>алгоритму</a:t>
            </a:r>
            <a:endParaRPr lang="uk-UA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2"/>
          <a:stretch/>
        </p:blipFill>
        <p:spPr bwMode="auto">
          <a:xfrm>
            <a:off x="1835696" y="692696"/>
            <a:ext cx="5472608" cy="591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Багаторядний </a:t>
            </a:r>
            <a:r>
              <a:rPr lang="uk-UA" dirty="0"/>
              <a:t>алгоритм самоорганізації моделей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3" name="Rectangle 16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52400" y="1566297"/>
            <a:ext cx="8740081" cy="4638885"/>
            <a:chOff x="2406" y="1388"/>
            <a:chExt cx="7105" cy="5545"/>
          </a:xfrm>
        </p:grpSpPr>
        <p:grpSp>
          <p:nvGrpSpPr>
            <p:cNvPr id="8" name="Group 122"/>
            <p:cNvGrpSpPr>
              <a:grpSpLocks/>
            </p:cNvGrpSpPr>
            <p:nvPr/>
          </p:nvGrpSpPr>
          <p:grpSpPr bwMode="auto">
            <a:xfrm>
              <a:off x="2406" y="2168"/>
              <a:ext cx="1855" cy="2958"/>
              <a:chOff x="2406" y="2168"/>
              <a:chExt cx="1855" cy="2958"/>
            </a:xfrm>
          </p:grpSpPr>
          <p:grpSp>
            <p:nvGrpSpPr>
              <p:cNvPr id="4162" name="Group 157"/>
              <p:cNvGrpSpPr>
                <a:grpSpLocks/>
              </p:cNvGrpSpPr>
              <p:nvPr/>
            </p:nvGrpSpPr>
            <p:grpSpPr bwMode="auto">
              <a:xfrm>
                <a:off x="2406" y="2168"/>
                <a:ext cx="1274" cy="421"/>
                <a:chOff x="2406" y="2168"/>
                <a:chExt cx="1274" cy="421"/>
              </a:xfrm>
            </p:grpSpPr>
            <p:grpSp>
              <p:nvGrpSpPr>
                <p:cNvPr id="4197" name="Group 159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99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(2)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00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20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202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03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04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205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9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163" name="Group 147"/>
              <p:cNvGrpSpPr>
                <a:grpSpLocks/>
              </p:cNvGrpSpPr>
              <p:nvPr/>
            </p:nvGrpSpPr>
            <p:grpSpPr bwMode="auto">
              <a:xfrm>
                <a:off x="2406" y="2801"/>
                <a:ext cx="1275" cy="419"/>
                <a:chOff x="2406" y="2168"/>
                <a:chExt cx="1274" cy="421"/>
              </a:xfrm>
            </p:grpSpPr>
            <p:grpSp>
              <p:nvGrpSpPr>
                <p:cNvPr id="4188" name="Group 149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90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(3)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91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92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9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94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2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95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9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8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164" name="Group 137"/>
              <p:cNvGrpSpPr>
                <a:grpSpLocks/>
              </p:cNvGrpSpPr>
              <p:nvPr/>
            </p:nvGrpSpPr>
            <p:grpSpPr bwMode="auto">
              <a:xfrm>
                <a:off x="2431" y="3417"/>
                <a:ext cx="1274" cy="419"/>
                <a:chOff x="2406" y="2168"/>
                <a:chExt cx="1274" cy="421"/>
              </a:xfrm>
            </p:grpSpPr>
            <p:grpSp>
              <p:nvGrpSpPr>
                <p:cNvPr id="4179" name="Group 139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81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(4)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82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83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84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85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3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86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87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8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165" name="Text Box 136"/>
              <p:cNvSpPr txBox="1">
                <a:spLocks noChangeArrowheads="1"/>
              </p:cNvSpPr>
              <p:nvPr/>
            </p:nvSpPr>
            <p:spPr bwMode="auto">
              <a:xfrm>
                <a:off x="3926" y="2292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66" name="Text Box 135"/>
              <p:cNvSpPr txBox="1">
                <a:spLocks noChangeArrowheads="1"/>
              </p:cNvSpPr>
              <p:nvPr/>
            </p:nvSpPr>
            <p:spPr bwMode="auto">
              <a:xfrm>
                <a:off x="3909" y="2908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67" name="Text Box 134"/>
              <p:cNvSpPr txBox="1">
                <a:spLocks noChangeArrowheads="1"/>
              </p:cNvSpPr>
              <p:nvPr/>
            </p:nvSpPr>
            <p:spPr bwMode="auto">
              <a:xfrm>
                <a:off x="3942" y="3515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168" name="Group 123"/>
              <p:cNvGrpSpPr>
                <a:grpSpLocks/>
              </p:cNvGrpSpPr>
              <p:nvPr/>
            </p:nvGrpSpPr>
            <p:grpSpPr bwMode="auto">
              <a:xfrm>
                <a:off x="2456" y="4706"/>
                <a:ext cx="1805" cy="420"/>
                <a:chOff x="2456" y="4706"/>
                <a:chExt cx="1805" cy="420"/>
              </a:xfrm>
            </p:grpSpPr>
            <p:grpSp>
              <p:nvGrpSpPr>
                <p:cNvPr id="4169" name="Group 125"/>
                <p:cNvGrpSpPr>
                  <a:grpSpLocks/>
                </p:cNvGrpSpPr>
                <p:nvPr/>
              </p:nvGrpSpPr>
              <p:grpSpPr bwMode="auto">
                <a:xfrm>
                  <a:off x="2456" y="4706"/>
                  <a:ext cx="1282" cy="420"/>
                  <a:chOff x="2456" y="4706"/>
                  <a:chExt cx="1282" cy="420"/>
                </a:xfrm>
              </p:grpSpPr>
              <p:sp>
                <p:nvSpPr>
                  <p:cNvPr id="4171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4" y="4927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n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7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4706"/>
                    <a:ext cx="271" cy="4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73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752" y="4863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74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4723"/>
                    <a:ext cx="327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х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n-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75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8" y="4821"/>
                    <a:ext cx="280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(m)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7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752" y="5017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77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261" y="4935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78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3" y="4813"/>
                    <a:ext cx="139" cy="26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f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17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967" y="4797"/>
                  <a:ext cx="294" cy="20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R</a:t>
                  </a:r>
                  <a:r>
                    <a:rPr kumimoji="0" lang="en-US" sz="12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2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m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9" name="Line 121"/>
            <p:cNvSpPr>
              <a:spLocks noChangeShapeType="1"/>
            </p:cNvSpPr>
            <p:nvPr/>
          </p:nvSpPr>
          <p:spPr bwMode="auto">
            <a:xfrm>
              <a:off x="4525" y="2160"/>
              <a:ext cx="8" cy="3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" name="Text Box 120"/>
            <p:cNvSpPr txBox="1">
              <a:spLocks noChangeArrowheads="1"/>
            </p:cNvSpPr>
            <p:nvPr/>
          </p:nvSpPr>
          <p:spPr bwMode="auto">
            <a:xfrm>
              <a:off x="2800" y="1388"/>
              <a:ext cx="1036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1-ий ряд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119"/>
            <p:cNvSpPr txBox="1">
              <a:spLocks noChangeArrowheads="1"/>
            </p:cNvSpPr>
            <p:nvPr/>
          </p:nvSpPr>
          <p:spPr bwMode="auto">
            <a:xfrm>
              <a:off x="5363" y="1388"/>
              <a:ext cx="1037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2-ий ряд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118"/>
            <p:cNvSpPr txBox="1">
              <a:spLocks noChangeArrowheads="1"/>
            </p:cNvSpPr>
            <p:nvPr/>
          </p:nvSpPr>
          <p:spPr bwMode="auto">
            <a:xfrm>
              <a:off x="7884" y="1388"/>
              <a:ext cx="1037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</a:t>
              </a:r>
              <a:r>
                <a:rPr kumimoji="0" lang="uk-UA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-ий ряд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4698" y="2209"/>
              <a:ext cx="1856" cy="2959"/>
              <a:chOff x="2406" y="2168"/>
              <a:chExt cx="1855" cy="2958"/>
            </a:xfrm>
          </p:grpSpPr>
          <p:grpSp>
            <p:nvGrpSpPr>
              <p:cNvPr id="4118" name="Group 108"/>
              <p:cNvGrpSpPr>
                <a:grpSpLocks/>
              </p:cNvGrpSpPr>
              <p:nvPr/>
            </p:nvGrpSpPr>
            <p:grpSpPr bwMode="auto">
              <a:xfrm>
                <a:off x="2406" y="2168"/>
                <a:ext cx="1274" cy="421"/>
                <a:chOff x="2406" y="2168"/>
                <a:chExt cx="1274" cy="421"/>
              </a:xfrm>
            </p:grpSpPr>
            <p:grpSp>
              <p:nvGrpSpPr>
                <p:cNvPr id="4153" name="Group 110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55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(2)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5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57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58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59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6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61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54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119" name="Group 98"/>
              <p:cNvGrpSpPr>
                <a:grpSpLocks/>
              </p:cNvGrpSpPr>
              <p:nvPr/>
            </p:nvGrpSpPr>
            <p:grpSpPr bwMode="auto">
              <a:xfrm>
                <a:off x="2406" y="2801"/>
                <a:ext cx="1275" cy="419"/>
                <a:chOff x="2406" y="2168"/>
                <a:chExt cx="1274" cy="421"/>
              </a:xfrm>
            </p:grpSpPr>
            <p:grpSp>
              <p:nvGrpSpPr>
                <p:cNvPr id="4144" name="Group 100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46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(3)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47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4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49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50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2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51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52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4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120" name="Group 88"/>
              <p:cNvGrpSpPr>
                <a:grpSpLocks/>
              </p:cNvGrpSpPr>
              <p:nvPr/>
            </p:nvGrpSpPr>
            <p:grpSpPr bwMode="auto">
              <a:xfrm>
                <a:off x="2431" y="3417"/>
                <a:ext cx="1274" cy="419"/>
                <a:chOff x="2406" y="2168"/>
                <a:chExt cx="1274" cy="421"/>
              </a:xfrm>
            </p:grpSpPr>
            <p:grpSp>
              <p:nvGrpSpPr>
                <p:cNvPr id="4135" name="Group 90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3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(4)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38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3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40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4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3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4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43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3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121" name="Text Box 87"/>
              <p:cNvSpPr txBox="1">
                <a:spLocks noChangeArrowheads="1"/>
              </p:cNvSpPr>
              <p:nvPr/>
            </p:nvSpPr>
            <p:spPr bwMode="auto">
              <a:xfrm>
                <a:off x="3926" y="2292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uk-UA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2" name="Text Box 86"/>
              <p:cNvSpPr txBox="1">
                <a:spLocks noChangeArrowheads="1"/>
              </p:cNvSpPr>
              <p:nvPr/>
            </p:nvSpPr>
            <p:spPr bwMode="auto">
              <a:xfrm>
                <a:off x="3909" y="2908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uk-UA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3" name="Text Box 85"/>
              <p:cNvSpPr txBox="1">
                <a:spLocks noChangeArrowheads="1"/>
              </p:cNvSpPr>
              <p:nvPr/>
            </p:nvSpPr>
            <p:spPr bwMode="auto">
              <a:xfrm>
                <a:off x="3942" y="3515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uk-UA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124" name="Group 74"/>
              <p:cNvGrpSpPr>
                <a:grpSpLocks/>
              </p:cNvGrpSpPr>
              <p:nvPr/>
            </p:nvGrpSpPr>
            <p:grpSpPr bwMode="auto">
              <a:xfrm>
                <a:off x="2456" y="4706"/>
                <a:ext cx="1805" cy="420"/>
                <a:chOff x="2456" y="4706"/>
                <a:chExt cx="1805" cy="420"/>
              </a:xfrm>
            </p:grpSpPr>
            <p:grpSp>
              <p:nvGrpSpPr>
                <p:cNvPr id="4125" name="Group 76"/>
                <p:cNvGrpSpPr>
                  <a:grpSpLocks/>
                </p:cNvGrpSpPr>
                <p:nvPr/>
              </p:nvGrpSpPr>
              <p:grpSpPr bwMode="auto">
                <a:xfrm>
                  <a:off x="2456" y="4706"/>
                  <a:ext cx="1282" cy="420"/>
                  <a:chOff x="2456" y="4706"/>
                  <a:chExt cx="1282" cy="420"/>
                </a:xfrm>
              </p:grpSpPr>
              <p:sp>
                <p:nvSpPr>
                  <p:cNvPr id="4127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4" y="4927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1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K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2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4706"/>
                    <a:ext cx="271" cy="4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2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752" y="4863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30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4723"/>
                    <a:ext cx="327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z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(K</a:t>
                    </a:r>
                    <a:r>
                      <a:rPr kumimoji="0" lang="en-US" sz="11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-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31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8" y="4821"/>
                    <a:ext cx="280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1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(m)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3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752" y="5017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33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261" y="4935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34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3" y="4813"/>
                    <a:ext cx="139" cy="26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f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12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67" y="4797"/>
                  <a:ext cx="294" cy="20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R</a:t>
                  </a:r>
                  <a:r>
                    <a:rPr kumimoji="0" lang="uk-UA" sz="12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uk-UA" sz="12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q</a:t>
                  </a:r>
                  <a:endParaRPr kumimoji="0" lang="uk-UA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4402" y="1618"/>
              <a:ext cx="213" cy="5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порог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6751" y="2160"/>
              <a:ext cx="8" cy="30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6629" y="1618"/>
              <a:ext cx="211" cy="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порог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7588" y="2234"/>
              <a:ext cx="1855" cy="2958"/>
              <a:chOff x="2406" y="2168"/>
              <a:chExt cx="1855" cy="2958"/>
            </a:xfrm>
          </p:grpSpPr>
          <p:grpSp>
            <p:nvGrpSpPr>
              <p:cNvPr id="41" name="Group 59"/>
              <p:cNvGrpSpPr>
                <a:grpSpLocks/>
              </p:cNvGrpSpPr>
              <p:nvPr/>
            </p:nvGrpSpPr>
            <p:grpSpPr bwMode="auto">
              <a:xfrm>
                <a:off x="2406" y="2168"/>
                <a:ext cx="1274" cy="421"/>
                <a:chOff x="2406" y="2168"/>
                <a:chExt cx="1274" cy="421"/>
              </a:xfrm>
            </p:grpSpPr>
            <p:grpSp>
              <p:nvGrpSpPr>
                <p:cNvPr id="4109" name="Group 61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1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(2)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1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1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14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15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y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1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1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1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2" name="Group 49"/>
              <p:cNvGrpSpPr>
                <a:grpSpLocks/>
              </p:cNvGrpSpPr>
              <p:nvPr/>
            </p:nvGrpSpPr>
            <p:grpSpPr bwMode="auto">
              <a:xfrm>
                <a:off x="2406" y="2801"/>
                <a:ext cx="1275" cy="419"/>
                <a:chOff x="2406" y="2168"/>
                <a:chExt cx="1274" cy="421"/>
              </a:xfrm>
            </p:grpSpPr>
            <p:grpSp>
              <p:nvGrpSpPr>
                <p:cNvPr id="4100" name="Group 51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410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(3)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0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0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y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2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10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410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3" name="Group 39"/>
              <p:cNvGrpSpPr>
                <a:grpSpLocks/>
              </p:cNvGrpSpPr>
              <p:nvPr/>
            </p:nvGrpSpPr>
            <p:grpSpPr bwMode="auto">
              <a:xfrm>
                <a:off x="2431" y="3417"/>
                <a:ext cx="1274" cy="419"/>
                <a:chOff x="2406" y="2168"/>
                <a:chExt cx="1274" cy="421"/>
              </a:xfrm>
            </p:grpSpPr>
            <p:grpSp>
              <p:nvGrpSpPr>
                <p:cNvPr id="58" name="Group 41"/>
                <p:cNvGrpSpPr>
                  <a:grpSpLocks/>
                </p:cNvGrpSpPr>
                <p:nvPr/>
              </p:nvGrpSpPr>
              <p:grpSpPr bwMode="auto">
                <a:xfrm>
                  <a:off x="2406" y="2168"/>
                  <a:ext cx="1274" cy="421"/>
                  <a:chOff x="2406" y="2168"/>
                  <a:chExt cx="1274" cy="421"/>
                </a:xfrm>
              </p:grpSpPr>
              <p:sp>
                <p:nvSpPr>
                  <p:cNvPr id="60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6" y="2390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(4)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168"/>
                    <a:ext cx="271" cy="4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6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325"/>
                    <a:ext cx="205" cy="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6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3" y="2185"/>
                    <a:ext cx="262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9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0" y="2283"/>
                    <a:ext cx="280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y</a:t>
                    </a:r>
                    <a:r>
                      <a:rPr kumimoji="0" lang="en-US" sz="12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3</a:t>
                    </a:r>
                    <a:r>
                      <a:rPr kumimoji="0" lang="en-US" sz="12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9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694" y="2480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409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203" y="2398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5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965" y="2275"/>
                  <a:ext cx="139" cy="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f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3926" y="2292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2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 Box 37"/>
              <p:cNvSpPr txBox="1">
                <a:spLocks noChangeArrowheads="1"/>
              </p:cNvSpPr>
              <p:nvPr/>
            </p:nvSpPr>
            <p:spPr bwMode="auto">
              <a:xfrm>
                <a:off x="3909" y="2908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2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3942" y="3515"/>
                <a:ext cx="294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2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7" name="Group 25"/>
              <p:cNvGrpSpPr>
                <a:grpSpLocks/>
              </p:cNvGrpSpPr>
              <p:nvPr/>
            </p:nvGrpSpPr>
            <p:grpSpPr bwMode="auto">
              <a:xfrm>
                <a:off x="2456" y="4706"/>
                <a:ext cx="1805" cy="420"/>
                <a:chOff x="2456" y="4706"/>
                <a:chExt cx="1805" cy="420"/>
              </a:xfrm>
            </p:grpSpPr>
            <p:grpSp>
              <p:nvGrpSpPr>
                <p:cNvPr id="48" name="Group 27"/>
                <p:cNvGrpSpPr>
                  <a:grpSpLocks/>
                </p:cNvGrpSpPr>
                <p:nvPr/>
              </p:nvGrpSpPr>
              <p:grpSpPr bwMode="auto">
                <a:xfrm>
                  <a:off x="2456" y="4706"/>
                  <a:ext cx="1282" cy="420"/>
                  <a:chOff x="2456" y="4706"/>
                  <a:chExt cx="1282" cy="420"/>
                </a:xfrm>
              </p:grpSpPr>
              <p:sp>
                <p:nvSpPr>
                  <p:cNvPr id="5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4" y="4927"/>
                    <a:ext cx="256" cy="1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1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n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4706"/>
                    <a:ext cx="271" cy="4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5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52" y="4863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5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4723"/>
                    <a:ext cx="327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w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sz="11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n-</a:t>
                    </a:r>
                    <a:r>
                      <a:rPr kumimoji="0" lang="en-US" sz="11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4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8" y="4821"/>
                    <a:ext cx="280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y</a:t>
                    </a:r>
                    <a:r>
                      <a:rPr kumimoji="0" lang="en-US" sz="12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(g)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52" y="5017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5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261" y="4935"/>
                    <a:ext cx="205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5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3" y="4813"/>
                    <a:ext cx="139" cy="26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f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67" y="4797"/>
                  <a:ext cx="294" cy="20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R</a:t>
                  </a:r>
                  <a:r>
                    <a:rPr kumimoji="0" lang="en-US" sz="12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Ng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3770" y="1799"/>
              <a:ext cx="641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значення зовнішнього критерія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913" y="1840"/>
              <a:ext cx="641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значення зовнішнього критерія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8869" y="1799"/>
              <a:ext cx="642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значення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зовнішнього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критерія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866" y="1873"/>
              <a:ext cx="386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моделі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952" y="1906"/>
              <a:ext cx="385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моделі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7909" y="1906"/>
              <a:ext cx="386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моделі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934" y="5347"/>
              <a:ext cx="336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400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3770" y="5659"/>
              <a:ext cx="598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значення критерія ряду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790" y="5347"/>
              <a:ext cx="747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400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&gt; R</a:t>
              </a:r>
              <a:r>
                <a:rPr kumimoji="0" lang="en-US" sz="1400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7440" y="2160"/>
              <a:ext cx="10" cy="3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7318" y="1620"/>
              <a:ext cx="214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порог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8467" y="5306"/>
              <a:ext cx="986" cy="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4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N-</a:t>
              </a:r>
              <a:r>
                <a:rPr kumimoji="0" lang="en-US" sz="1400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&lt; R</a:t>
              </a:r>
              <a:r>
                <a:rPr kumimoji="0" lang="en-US" sz="14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6085" y="5684"/>
              <a:ext cx="598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значення критерія ряду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8837" y="5668"/>
              <a:ext cx="598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значення критерія ряду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063" y="4928"/>
              <a:ext cx="347" cy="1118"/>
              <a:chOff x="7038" y="5208"/>
              <a:chExt cx="347" cy="1117"/>
            </a:xfrm>
          </p:grpSpPr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7145" y="5216"/>
                <a:ext cx="0" cy="9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7293" y="5208"/>
                <a:ext cx="0" cy="9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>
                <a:off x="7038" y="6136"/>
                <a:ext cx="173" cy="1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40" name="Line 6"/>
              <p:cNvSpPr>
                <a:spLocks noChangeShapeType="1"/>
              </p:cNvSpPr>
              <p:nvPr/>
            </p:nvSpPr>
            <p:spPr bwMode="auto">
              <a:xfrm flipH="1">
                <a:off x="7211" y="6136"/>
                <a:ext cx="174" cy="1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5858" y="6103"/>
              <a:ext cx="2630" cy="8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одель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оптимальної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складності</a:t>
              </a:r>
              <a:r>
                <a:rPr kumimoji="0" lang="uk-UA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із значенням зовнішнього критерію</a:t>
              </a:r>
              <a:endParaRPr kumimoji="0" 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2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(N-</a:t>
              </a:r>
              <a:r>
                <a:rPr kumimoji="0" lang="en-US" sz="1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2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)j 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= </a:t>
              </a: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2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</a:t>
              </a:r>
              <a:r>
                <a:rPr kumimoji="0" lang="ru-RU" sz="1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6840" y="3236"/>
              <a:ext cx="527" cy="10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</a:t>
              </a:r>
              <a:r>
                <a:rPr kumimoji="0" lang="uk-UA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-1)</a:t>
              </a:r>
              <a:r>
                <a:rPr kumimoji="0" lang="uk-UA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-ий</a:t>
              </a:r>
              <a:r>
                <a:rPr kumimoji="0" lang="uk-UA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ряд</a:t>
              </a:r>
              <a:endPara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effectLst/>
              </a:rPr>
              <a:t>Формування результату пошуку моделі оптимальної складності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14121"/>
              </p:ext>
            </p:extLst>
          </p:nvPr>
        </p:nvGraphicFramePr>
        <p:xfrm>
          <a:off x="251519" y="1844824"/>
          <a:ext cx="8676877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Формула" r:id="rId3" imgW="4699000" imgH="990600" progId="Equation.3">
                  <p:embed/>
                </p:oleObj>
              </mc:Choice>
              <mc:Fallback>
                <p:oleObj name="Формула" r:id="rId3" imgW="4699000" imgH="990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1844824"/>
                        <a:ext cx="8676877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483"/>
            <a:ext cx="8676456" cy="490066"/>
          </a:xfrm>
        </p:spPr>
        <p:txBody>
          <a:bodyPr>
            <a:noAutofit/>
          </a:bodyPr>
          <a:lstStyle/>
          <a:p>
            <a:r>
              <a:rPr lang="ru-RU" sz="2800" dirty="0" err="1"/>
              <a:t>Узагальнена</a:t>
            </a:r>
            <a:r>
              <a:rPr lang="ru-RU" sz="2800" dirty="0"/>
              <a:t> схема </a:t>
            </a:r>
            <a:r>
              <a:rPr lang="ru-RU" sz="2800" dirty="0" err="1" smtClean="0"/>
              <a:t>багаторядного</a:t>
            </a:r>
            <a:r>
              <a:rPr lang="ru-RU" sz="2800" dirty="0" smtClean="0"/>
              <a:t> алгоритму</a:t>
            </a:r>
            <a:endParaRPr lang="uk-UA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580742" y="606549"/>
            <a:ext cx="6190338" cy="6134819"/>
            <a:chOff x="1695" y="3206"/>
            <a:chExt cx="7917" cy="9290"/>
          </a:xfrm>
        </p:grpSpPr>
        <p:sp>
          <p:nvSpPr>
            <p:cNvPr id="7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695" y="3206"/>
              <a:ext cx="7917" cy="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4560" y="8583"/>
              <a:ext cx="237" cy="3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ні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6384" y="8650"/>
              <a:ext cx="340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так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H="1">
              <a:off x="5577" y="4037"/>
              <a:ext cx="10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5600" y="4621"/>
              <a:ext cx="5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 flipH="1">
              <a:off x="5577" y="5382"/>
              <a:ext cx="2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H="1">
              <a:off x="5594" y="6397"/>
              <a:ext cx="1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122" y="5744"/>
              <a:ext cx="7018" cy="6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Визначення параметрів модел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ей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-ого ряду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за внутрішнім критерієм за даними навчальної послідовності даних</a:t>
              </a:r>
              <a:endPara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237" y="6764"/>
              <a:ext cx="6923" cy="4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Визначення 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зовнішнього 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критерію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1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ru-RU" sz="11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</a:t>
              </a:r>
              <a:r>
                <a:rPr kumimoji="0" lang="en-US" sz="11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для кожної моделі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M(</a:t>
              </a: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j)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6883" y="8413"/>
              <a:ext cx="2125" cy="11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Вибір </a:t>
              </a:r>
              <a:r>
                <a:rPr kumimoji="0" lang="ru-RU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</a:t>
              </a: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найліпших моделей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uk-UA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-ого</a:t>
              </a: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ряду 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 </a:t>
              </a: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значенням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зовнішнього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ru-RU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критерію</a:t>
              </a:r>
              <a:endPara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210" y="7482"/>
              <a:ext cx="6900" cy="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Визначення 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зовнішнього 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критерію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-ого ряду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1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:=min{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1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i,j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}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 порівнянн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я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його зі значенням 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критерію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попереднього (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-1)-ого ряду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5575" y="7212"/>
              <a:ext cx="7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7882" y="9560"/>
              <a:ext cx="1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579" y="8155"/>
              <a:ext cx="12" cy="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126" y="8422"/>
              <a:ext cx="2191" cy="1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345" tIns="18345" rIns="18345" bIns="1834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Визначення моделі оптимальної складності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з мод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е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лей попереднього (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-1)-ого ряду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111" y="9876"/>
              <a:ext cx="5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054" y="4301"/>
              <a:ext cx="7066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Розподіл таблиці даних на навчальну (</a:t>
              </a: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та перевір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оч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ну (</a:t>
              </a: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</a:t>
              </a: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послідовності</a:t>
              </a:r>
              <a:endPara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111" y="4906"/>
              <a:ext cx="6974" cy="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Формування моделей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-ого ряду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M(</a:t>
              </a: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j)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4814" y="8530"/>
              <a:ext cx="1546" cy="905"/>
              <a:chOff x="4827" y="10387"/>
              <a:chExt cx="1547" cy="905"/>
            </a:xfrm>
          </p:grpSpPr>
          <p:sp>
            <p:nvSpPr>
              <p:cNvPr id="37" name="AutoShape 15"/>
              <p:cNvSpPr>
                <a:spLocks noChangeArrowheads="1"/>
              </p:cNvSpPr>
              <p:nvPr/>
            </p:nvSpPr>
            <p:spPr bwMode="auto">
              <a:xfrm>
                <a:off x="4827" y="10387"/>
                <a:ext cx="1547" cy="905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100"/>
              </a:p>
            </p:txBody>
          </p:sp>
          <p:sp>
            <p:nvSpPr>
              <p:cNvPr id="38" name="Text Box 14"/>
              <p:cNvSpPr txBox="1">
                <a:spLocks noChangeArrowheads="1"/>
              </p:cNvSpPr>
              <p:nvPr/>
            </p:nvSpPr>
            <p:spPr bwMode="auto">
              <a:xfrm>
                <a:off x="5292" y="10680"/>
                <a:ext cx="694" cy="3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1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</a:t>
                </a: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&lt;</a:t>
                </a:r>
                <a:r>
                  <a:rPr kumimoji="0" lang="en-US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sz="11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</a:t>
                </a:r>
                <a:r>
                  <a:rPr kumimoji="0" lang="en-US" sz="11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-1</a:t>
                </a:r>
                <a:endPara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6945" y="11097"/>
              <a:ext cx="2128" cy="6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Перехід до наступного ряду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:=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+1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6378" y="8975"/>
              <a:ext cx="49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9055" y="11652"/>
              <a:ext cx="17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V="1">
              <a:off x="9225" y="5089"/>
              <a:ext cx="49" cy="6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9075" y="5088"/>
              <a:ext cx="1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 flipV="1">
              <a:off x="4331" y="8987"/>
              <a:ext cx="4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934" y="9881"/>
              <a:ext cx="2132" cy="8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Формування таблиці даних наступного </a:t>
              </a:r>
              <a:r>
                <a:rPr kumimoji="0" lang="uk-UA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+1 ряду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7983" y="10783"/>
              <a:ext cx="3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100"/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2059" y="3504"/>
              <a:ext cx="7024" cy="5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Формування таблиці даних спостережень,</a:t>
              </a:r>
              <a:endPara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що характеризує функціонування досліджуваної системи</a:t>
              </a:r>
              <a:endPara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1999" y="10234"/>
              <a:ext cx="2455" cy="1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3195" tIns="46598" rIns="93195" bIns="465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Формування результатів прогнозування щодо функціонування досліджуваної системи</a:t>
              </a:r>
              <a:endPara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Реалізація однорядного алгоритму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8" b="18863"/>
          <a:stretch/>
        </p:blipFill>
        <p:spPr bwMode="auto">
          <a:xfrm>
            <a:off x="-1" y="1484784"/>
            <a:ext cx="934928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400" dirty="0" smtClean="0"/>
              <a:t>Приклад прогнозу середньодобової температури за даними метеостанції Національного природничого парку «</a:t>
            </a:r>
            <a:r>
              <a:rPr lang="uk-UA" sz="2400" dirty="0" err="1" smtClean="0"/>
              <a:t>Вижницький</a:t>
            </a:r>
            <a:r>
              <a:rPr lang="uk-UA" sz="2400" dirty="0" smtClean="0"/>
              <a:t>»</a:t>
            </a:r>
            <a:endParaRPr lang="uk-UA" sz="2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514841"/>
            <a:ext cx="34381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800" dirty="0" smtClean="0"/>
              <a:t>01.01.2002	-8.5	-6	-11</a:t>
            </a:r>
          </a:p>
          <a:p>
            <a:r>
              <a:rPr lang="uk-UA" sz="800" dirty="0" smtClean="0"/>
              <a:t>02.01.2002	-8.5	-5	-12</a:t>
            </a:r>
          </a:p>
          <a:p>
            <a:r>
              <a:rPr lang="uk-UA" sz="800" dirty="0" smtClean="0"/>
              <a:t>03.01.2002	-8.5	-5	-12</a:t>
            </a:r>
          </a:p>
          <a:p>
            <a:r>
              <a:rPr lang="uk-UA" sz="800" dirty="0" smtClean="0"/>
              <a:t>04.01.2002	-8.5	-4	-13</a:t>
            </a:r>
          </a:p>
          <a:p>
            <a:r>
              <a:rPr lang="uk-UA" sz="800" dirty="0" smtClean="0"/>
              <a:t>05.01.2002	-10	-5	-15</a:t>
            </a:r>
          </a:p>
          <a:p>
            <a:r>
              <a:rPr lang="uk-UA" sz="800" dirty="0" smtClean="0"/>
              <a:t>06.01.2002	-10	-5	-15</a:t>
            </a:r>
          </a:p>
          <a:p>
            <a:r>
              <a:rPr lang="uk-UA" sz="800" dirty="0" smtClean="0"/>
              <a:t>07.01.2002	-7.5	-3	-12</a:t>
            </a:r>
          </a:p>
          <a:p>
            <a:r>
              <a:rPr lang="uk-UA" sz="800" dirty="0" smtClean="0"/>
              <a:t>08.01.2002	-7.5	-4	-11</a:t>
            </a:r>
          </a:p>
          <a:p>
            <a:r>
              <a:rPr lang="uk-UA" sz="800" dirty="0" smtClean="0"/>
              <a:t>09.01.2002	-7.5	-5	-10</a:t>
            </a:r>
          </a:p>
          <a:p>
            <a:r>
              <a:rPr lang="uk-UA" sz="800" dirty="0" smtClean="0"/>
              <a:t>10.01.2002	-8	-6	-10</a:t>
            </a:r>
          </a:p>
          <a:p>
            <a:r>
              <a:rPr lang="uk-UA" sz="800" dirty="0" smtClean="0"/>
              <a:t>11.01.2002	-7.5	-4	-11</a:t>
            </a:r>
          </a:p>
          <a:p>
            <a:r>
              <a:rPr lang="uk-UA" sz="800" dirty="0" smtClean="0"/>
              <a:t>12.01.2002	-7	-4	-10</a:t>
            </a:r>
          </a:p>
          <a:p>
            <a:r>
              <a:rPr lang="uk-UA" sz="800" dirty="0" smtClean="0"/>
              <a:t>13.01.2002	-6	-3	-9</a:t>
            </a:r>
          </a:p>
          <a:p>
            <a:r>
              <a:rPr lang="uk-UA" sz="800" dirty="0" smtClean="0"/>
              <a:t>14.01.2002	-5.5	-3	-8</a:t>
            </a:r>
          </a:p>
          <a:p>
            <a:r>
              <a:rPr lang="uk-UA" sz="800" dirty="0" smtClean="0"/>
              <a:t>15.01.2002	-5	-3	-7</a:t>
            </a:r>
          </a:p>
          <a:p>
            <a:r>
              <a:rPr lang="uk-UA" sz="800" dirty="0" smtClean="0"/>
              <a:t>16.01.2002	-5	-3	-7</a:t>
            </a:r>
          </a:p>
          <a:p>
            <a:r>
              <a:rPr lang="uk-UA" sz="800" dirty="0" smtClean="0"/>
              <a:t>17.01.2002	-3.5	-2	-5</a:t>
            </a:r>
          </a:p>
          <a:p>
            <a:r>
              <a:rPr lang="uk-UA" sz="800" dirty="0" smtClean="0"/>
              <a:t>18.01.2002	-2.5	-1	-4</a:t>
            </a:r>
          </a:p>
          <a:p>
            <a:r>
              <a:rPr lang="uk-UA" sz="800" dirty="0" smtClean="0"/>
              <a:t>19.01.2002	-2.5	-1	-4</a:t>
            </a:r>
          </a:p>
          <a:p>
            <a:r>
              <a:rPr lang="uk-UA" sz="800" dirty="0" smtClean="0"/>
              <a:t>20.01.2002	-1.5	0	-3</a:t>
            </a:r>
          </a:p>
          <a:p>
            <a:r>
              <a:rPr lang="uk-UA" sz="800" dirty="0" smtClean="0"/>
              <a:t>21.01.2002	4.5	8	1</a:t>
            </a:r>
          </a:p>
          <a:p>
            <a:r>
              <a:rPr lang="uk-UA" sz="800" dirty="0" smtClean="0"/>
              <a:t>22.01.2002	4.5	8	1</a:t>
            </a:r>
          </a:p>
          <a:p>
            <a:r>
              <a:rPr lang="uk-UA" sz="800" dirty="0" smtClean="0"/>
              <a:t>23.01.2002	5.5	9	2</a:t>
            </a:r>
          </a:p>
          <a:p>
            <a:r>
              <a:rPr lang="uk-UA" sz="800" dirty="0" smtClean="0"/>
              <a:t>24.01.2002	7.5	12	3</a:t>
            </a:r>
          </a:p>
          <a:p>
            <a:r>
              <a:rPr lang="uk-UA" sz="800" dirty="0" smtClean="0"/>
              <a:t>25.01.2002	7.5	12	3</a:t>
            </a:r>
          </a:p>
          <a:p>
            <a:r>
              <a:rPr lang="uk-UA" sz="800" dirty="0" smtClean="0"/>
              <a:t>26.01.2002	10.5	17	4</a:t>
            </a:r>
          </a:p>
          <a:p>
            <a:r>
              <a:rPr lang="uk-UA" sz="800" dirty="0" smtClean="0"/>
              <a:t>27.01.2002	9	14	4</a:t>
            </a:r>
          </a:p>
          <a:p>
            <a:r>
              <a:rPr lang="uk-UA" sz="800" dirty="0" smtClean="0"/>
              <a:t>28.01.2002	8.5	15	2</a:t>
            </a:r>
          </a:p>
          <a:p>
            <a:r>
              <a:rPr lang="uk-UA" sz="800" dirty="0" smtClean="0"/>
              <a:t>29.01.2002	8	15	1</a:t>
            </a:r>
          </a:p>
          <a:p>
            <a:r>
              <a:rPr lang="uk-UA" sz="800" dirty="0" smtClean="0"/>
              <a:t>30.01.2002	8	14	2</a:t>
            </a:r>
          </a:p>
          <a:p>
            <a:r>
              <a:rPr lang="uk-UA" sz="800" dirty="0" smtClean="0"/>
              <a:t>31.01.2002	9	15	3</a:t>
            </a:r>
          </a:p>
          <a:p>
            <a:r>
              <a:rPr lang="uk-UA" sz="800" dirty="0" smtClean="0"/>
              <a:t>01.02.2002	9	15	3</a:t>
            </a:r>
          </a:p>
          <a:p>
            <a:r>
              <a:rPr lang="uk-UA" sz="800" dirty="0" smtClean="0"/>
              <a:t>02.02.2002	10.5	17	4</a:t>
            </a:r>
          </a:p>
          <a:p>
            <a:r>
              <a:rPr lang="uk-UA" sz="800" dirty="0" smtClean="0"/>
              <a:t>03.02.2002	10	16	4</a:t>
            </a:r>
          </a:p>
          <a:p>
            <a:r>
              <a:rPr lang="uk-UA" sz="800" dirty="0" smtClean="0"/>
              <a:t>04.02.2002	9	15	3</a:t>
            </a:r>
          </a:p>
          <a:p>
            <a:r>
              <a:rPr lang="uk-UA" sz="800" dirty="0" smtClean="0"/>
              <a:t>05.02.2002	9	15	3</a:t>
            </a:r>
          </a:p>
          <a:p>
            <a:r>
              <a:rPr lang="uk-UA" sz="800" dirty="0" smtClean="0"/>
              <a:t>06.02.2002	8	14	2</a:t>
            </a:r>
          </a:p>
          <a:p>
            <a:r>
              <a:rPr lang="uk-UA" sz="800" dirty="0" smtClean="0"/>
              <a:t>07.02.2002	8	14	2</a:t>
            </a:r>
          </a:p>
          <a:p>
            <a:r>
              <a:rPr lang="uk-UA" sz="800" dirty="0" smtClean="0"/>
              <a:t>08.02.2002	7.5	14	1</a:t>
            </a:r>
            <a:endParaRPr lang="uk-UA" sz="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0" y="2798595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dirty="0" smtClean="0"/>
              <a:t>Середньодобова,</a:t>
            </a:r>
          </a:p>
          <a:p>
            <a:r>
              <a:rPr lang="uk-UA" sz="2000" dirty="0" smtClean="0"/>
              <a:t>максимальна та мінімальна температура за рік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251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Формулювання гіпотези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uk-UA" u="sng" dirty="0" smtClean="0"/>
              <a:t>Опорні функції: </a:t>
            </a:r>
            <a:r>
              <a:rPr lang="uk-UA" dirty="0" smtClean="0"/>
              <a:t>тригонометричні з періодом </a:t>
            </a:r>
          </a:p>
          <a:p>
            <a:pPr marL="0" indent="0">
              <a:buNone/>
            </a:pPr>
            <a:r>
              <a:rPr lang="uk-UA" dirty="0"/>
              <a:t>р</a:t>
            </a:r>
            <a:r>
              <a:rPr lang="uk-UA" dirty="0" smtClean="0"/>
              <a:t>ік, сезон, місяць, </a:t>
            </a:r>
            <a:r>
              <a:rPr lang="en-US" dirty="0" smtClean="0"/>
              <a:t>“</a:t>
            </a:r>
            <a:r>
              <a:rPr lang="uk-UA" dirty="0" err="1" smtClean="0"/>
              <a:t>лунний</a:t>
            </a:r>
            <a:r>
              <a:rPr lang="en-US" dirty="0" smtClean="0"/>
              <a:t>”</a:t>
            </a:r>
            <a:r>
              <a:rPr lang="uk-UA" dirty="0" smtClean="0"/>
              <a:t> місяць та поліноміальні.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u="sng" dirty="0" smtClean="0"/>
              <a:t>Зовнішній критерій: </a:t>
            </a:r>
            <a:r>
              <a:rPr lang="uk-UA" dirty="0" smtClean="0"/>
              <a:t>сума критеріїв регулярності та мінімуму зсуву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Апроксимація функціональної залежності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12" name="Rectangle 7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-188775" y="1918943"/>
            <a:ext cx="9307754" cy="4462386"/>
            <a:chOff x="2956" y="10372"/>
            <a:chExt cx="6617" cy="3103"/>
          </a:xfrm>
        </p:grpSpPr>
        <p:sp>
          <p:nvSpPr>
            <p:cNvPr id="14" name="AutoShape 70"/>
            <p:cNvSpPr>
              <a:spLocks noChangeAspect="1" noChangeArrowheads="1" noTextEdit="1"/>
            </p:cNvSpPr>
            <p:nvPr/>
          </p:nvSpPr>
          <p:spPr bwMode="auto">
            <a:xfrm>
              <a:off x="2956" y="10372"/>
              <a:ext cx="6617" cy="3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" name="Text Box 69"/>
            <p:cNvSpPr txBox="1">
              <a:spLocks noChangeArrowheads="1"/>
            </p:cNvSpPr>
            <p:nvPr/>
          </p:nvSpPr>
          <p:spPr bwMode="auto">
            <a:xfrm>
              <a:off x="7030" y="11497"/>
              <a:ext cx="37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f(x)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>
              <a:off x="7268" y="12368"/>
              <a:ext cx="17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4344" y="10857"/>
              <a:ext cx="189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5420" y="12655"/>
              <a:ext cx="131" cy="2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і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6759" y="12639"/>
              <a:ext cx="197" cy="2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</a:t>
              </a: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64"/>
            <p:cNvSpPr txBox="1">
              <a:spLocks noChangeArrowheads="1"/>
            </p:cNvSpPr>
            <p:nvPr/>
          </p:nvSpPr>
          <p:spPr bwMode="auto">
            <a:xfrm>
              <a:off x="4278" y="11169"/>
              <a:ext cx="23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400" b="0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63"/>
            <p:cNvSpPr>
              <a:spLocks noChangeShapeType="1"/>
            </p:cNvSpPr>
            <p:nvPr/>
          </p:nvSpPr>
          <p:spPr bwMode="auto">
            <a:xfrm flipV="1">
              <a:off x="4558" y="11341"/>
              <a:ext cx="895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 flipV="1">
              <a:off x="4570" y="10438"/>
              <a:ext cx="0" cy="2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4570" y="12612"/>
              <a:ext cx="2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>
              <a:off x="4574" y="11070"/>
              <a:ext cx="8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4906" y="11801"/>
              <a:ext cx="61" cy="63"/>
              <a:chOff x="3864" y="3052"/>
              <a:chExt cx="84" cy="84"/>
            </a:xfrm>
          </p:grpSpPr>
          <p:sp>
            <p:nvSpPr>
              <p:cNvPr id="78" name="Line 59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79" name="Line 58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 flipH="1">
              <a:off x="4936" y="11818"/>
              <a:ext cx="8" cy="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" name="Oval 54"/>
            <p:cNvSpPr>
              <a:spLocks noChangeArrowheads="1"/>
            </p:cNvSpPr>
            <p:nvPr/>
          </p:nvSpPr>
          <p:spPr bwMode="auto">
            <a:xfrm>
              <a:off x="4911" y="11908"/>
              <a:ext cx="41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9" name="Group 51"/>
            <p:cNvGrpSpPr>
              <a:grpSpLocks/>
            </p:cNvGrpSpPr>
            <p:nvPr/>
          </p:nvGrpSpPr>
          <p:grpSpPr bwMode="auto">
            <a:xfrm>
              <a:off x="5190" y="11719"/>
              <a:ext cx="63" cy="62"/>
              <a:chOff x="3864" y="3052"/>
              <a:chExt cx="84" cy="84"/>
            </a:xfrm>
          </p:grpSpPr>
          <p:sp>
            <p:nvSpPr>
              <p:cNvPr id="76" name="Line 53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77" name="Line 52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H="1">
              <a:off x="5215" y="11538"/>
              <a:ext cx="8" cy="1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" name="Oval 49"/>
            <p:cNvSpPr>
              <a:spLocks noChangeArrowheads="1"/>
            </p:cNvSpPr>
            <p:nvPr/>
          </p:nvSpPr>
          <p:spPr bwMode="auto">
            <a:xfrm>
              <a:off x="5198" y="11522"/>
              <a:ext cx="41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5436" y="11037"/>
              <a:ext cx="64" cy="62"/>
              <a:chOff x="3864" y="3052"/>
              <a:chExt cx="84" cy="84"/>
            </a:xfrm>
          </p:grpSpPr>
          <p:sp>
            <p:nvSpPr>
              <p:cNvPr id="74" name="Line 48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75" name="Line 47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5469" y="11333"/>
              <a:ext cx="17" cy="1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" name="Oval 44"/>
            <p:cNvSpPr>
              <a:spLocks noChangeArrowheads="1"/>
            </p:cNvSpPr>
            <p:nvPr/>
          </p:nvSpPr>
          <p:spPr bwMode="auto">
            <a:xfrm>
              <a:off x="5453" y="11317"/>
              <a:ext cx="42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5716" y="11283"/>
              <a:ext cx="64" cy="62"/>
              <a:chOff x="3864" y="3052"/>
              <a:chExt cx="84" cy="84"/>
            </a:xfrm>
          </p:grpSpPr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73" name="Line 42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5757" y="11194"/>
              <a:ext cx="1" cy="1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5724" y="11185"/>
              <a:ext cx="42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38" name="Group 36"/>
            <p:cNvGrpSpPr>
              <a:grpSpLocks/>
            </p:cNvGrpSpPr>
            <p:nvPr/>
          </p:nvGrpSpPr>
          <p:grpSpPr bwMode="auto">
            <a:xfrm>
              <a:off x="5987" y="10972"/>
              <a:ext cx="62" cy="62"/>
              <a:chOff x="3864" y="3052"/>
              <a:chExt cx="84" cy="84"/>
            </a:xfrm>
          </p:grpSpPr>
          <p:sp>
            <p:nvSpPr>
              <p:cNvPr id="70" name="Line 38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71" name="Line 37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6011" y="10996"/>
              <a:ext cx="8" cy="1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5987" y="11144"/>
              <a:ext cx="41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6249" y="11514"/>
              <a:ext cx="63" cy="62"/>
              <a:chOff x="3864" y="3052"/>
              <a:chExt cx="84" cy="84"/>
            </a:xfrm>
          </p:grpSpPr>
          <p:sp>
            <p:nvSpPr>
              <p:cNvPr id="68" name="Line 33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69" name="Line 32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6274" y="11169"/>
              <a:ext cx="8" cy="1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6258" y="11169"/>
              <a:ext cx="41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44" name="Group 26"/>
            <p:cNvGrpSpPr>
              <a:grpSpLocks/>
            </p:cNvGrpSpPr>
            <p:nvPr/>
          </p:nvGrpSpPr>
          <p:grpSpPr bwMode="auto">
            <a:xfrm>
              <a:off x="6512" y="11152"/>
              <a:ext cx="64" cy="62"/>
              <a:chOff x="3864" y="3052"/>
              <a:chExt cx="84" cy="84"/>
            </a:xfrm>
          </p:grpSpPr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67" name="Line 27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H="1">
              <a:off x="6537" y="11177"/>
              <a:ext cx="16" cy="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6" name="Oval 24"/>
            <p:cNvSpPr>
              <a:spLocks noChangeArrowheads="1"/>
            </p:cNvSpPr>
            <p:nvPr/>
          </p:nvSpPr>
          <p:spPr bwMode="auto">
            <a:xfrm>
              <a:off x="6520" y="1124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47" name="Group 21"/>
            <p:cNvGrpSpPr>
              <a:grpSpLocks/>
            </p:cNvGrpSpPr>
            <p:nvPr/>
          </p:nvGrpSpPr>
          <p:grpSpPr bwMode="auto">
            <a:xfrm>
              <a:off x="6767" y="11588"/>
              <a:ext cx="62" cy="64"/>
              <a:chOff x="3864" y="3052"/>
              <a:chExt cx="84" cy="84"/>
            </a:xfrm>
          </p:grpSpPr>
          <p:sp>
            <p:nvSpPr>
              <p:cNvPr id="64" name="Line 23"/>
              <p:cNvSpPr>
                <a:spLocks noChangeShapeType="1"/>
              </p:cNvSpPr>
              <p:nvPr/>
            </p:nvSpPr>
            <p:spPr bwMode="auto">
              <a:xfrm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65" name="Line 22"/>
              <p:cNvSpPr>
                <a:spLocks noChangeShapeType="1"/>
              </p:cNvSpPr>
              <p:nvPr/>
            </p:nvSpPr>
            <p:spPr bwMode="auto">
              <a:xfrm flipV="1">
                <a:off x="3864" y="3052"/>
                <a:ext cx="8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6800" y="11448"/>
              <a:ext cx="7" cy="1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6783" y="11432"/>
              <a:ext cx="42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4303" y="10372"/>
              <a:ext cx="190" cy="2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4796" y="10610"/>
              <a:ext cx="517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-y</a:t>
              </a:r>
              <a:r>
                <a:rPr kumimoji="0" lang="en-US" sz="1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400" b="0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5116" y="10881"/>
              <a:ext cx="320" cy="313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468" y="11095"/>
              <a:ext cx="1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54" name="Group 6"/>
            <p:cNvGrpSpPr>
              <a:grpSpLocks/>
            </p:cNvGrpSpPr>
            <p:nvPr/>
          </p:nvGrpSpPr>
          <p:grpSpPr bwMode="auto">
            <a:xfrm>
              <a:off x="7333" y="10561"/>
              <a:ext cx="1471" cy="1053"/>
              <a:chOff x="7472" y="11005"/>
              <a:chExt cx="1471" cy="1052"/>
            </a:xfrm>
          </p:grpSpPr>
          <p:grpSp>
            <p:nvGrpSpPr>
              <p:cNvPr id="56" name="Group 10"/>
              <p:cNvGrpSpPr>
                <a:grpSpLocks/>
              </p:cNvGrpSpPr>
              <p:nvPr/>
            </p:nvGrpSpPr>
            <p:grpSpPr bwMode="auto">
              <a:xfrm>
                <a:off x="7472" y="11005"/>
                <a:ext cx="1446" cy="550"/>
                <a:chOff x="7472" y="11005"/>
                <a:chExt cx="1446" cy="550"/>
              </a:xfrm>
            </p:grpSpPr>
            <p:grpSp>
              <p:nvGrpSpPr>
                <p:cNvPr id="60" name="Group 12"/>
                <p:cNvGrpSpPr>
                  <a:grpSpLocks/>
                </p:cNvGrpSpPr>
                <p:nvPr/>
              </p:nvGrpSpPr>
              <p:grpSpPr bwMode="auto">
                <a:xfrm>
                  <a:off x="7472" y="11103"/>
                  <a:ext cx="64" cy="64"/>
                  <a:chOff x="3864" y="3052"/>
                  <a:chExt cx="84" cy="84"/>
                </a:xfrm>
              </p:grpSpPr>
              <p:sp>
                <p:nvSpPr>
                  <p:cNvPr id="6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864" y="3052"/>
                    <a:ext cx="84" cy="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6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4" y="3052"/>
                    <a:ext cx="84" cy="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604" y="11005"/>
                  <a:ext cx="1314" cy="5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 - </a:t>
                  </a:r>
                  <a:r>
                    <a:rPr kumimoji="0" lang="uk-U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спостережуване значення </a:t>
                  </a:r>
                  <a:endParaRPr kumimoji="0" lang="uk-UA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7" name="Group 7"/>
              <p:cNvGrpSpPr>
                <a:grpSpLocks/>
              </p:cNvGrpSpPr>
              <p:nvPr/>
            </p:nvGrpSpPr>
            <p:grpSpPr bwMode="auto">
              <a:xfrm>
                <a:off x="7489" y="11506"/>
                <a:ext cx="1454" cy="551"/>
                <a:chOff x="7489" y="11506"/>
                <a:chExt cx="1454" cy="551"/>
              </a:xfrm>
            </p:grpSpPr>
            <p:sp>
              <p:nvSpPr>
                <p:cNvPr id="58" name="Oval 9"/>
                <p:cNvSpPr>
                  <a:spLocks noChangeArrowheads="1"/>
                </p:cNvSpPr>
                <p:nvPr/>
              </p:nvSpPr>
              <p:spPr bwMode="auto">
                <a:xfrm>
                  <a:off x="7489" y="11604"/>
                  <a:ext cx="42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5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629" y="11506"/>
                  <a:ext cx="1314" cy="55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 - </a:t>
                  </a:r>
                  <a:r>
                    <a:rPr kumimoji="0" lang="uk-U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розраховане значення</a:t>
                  </a:r>
                  <a:endParaRPr kumimoji="0" lang="uk-UA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4878" y="11152"/>
              <a:ext cx="2397" cy="863"/>
            </a:xfrm>
            <a:custGeom>
              <a:avLst/>
              <a:gdLst>
                <a:gd name="T0" fmla="*/ 0 w 2871"/>
                <a:gd name="T1" fmla="*/ 1016 h 1016"/>
                <a:gd name="T2" fmla="*/ 231 w 2871"/>
                <a:gd name="T3" fmla="*/ 675 h 1016"/>
                <a:gd name="T4" fmla="*/ 539 w 2871"/>
                <a:gd name="T5" fmla="*/ 345 h 1016"/>
                <a:gd name="T6" fmla="*/ 990 w 2871"/>
                <a:gd name="T7" fmla="*/ 81 h 1016"/>
                <a:gd name="T8" fmla="*/ 1441 w 2871"/>
                <a:gd name="T9" fmla="*/ 4 h 1016"/>
                <a:gd name="T10" fmla="*/ 1914 w 2871"/>
                <a:gd name="T11" fmla="*/ 103 h 1016"/>
                <a:gd name="T12" fmla="*/ 2321 w 2871"/>
                <a:gd name="T13" fmla="*/ 356 h 1016"/>
                <a:gd name="T14" fmla="*/ 2618 w 2871"/>
                <a:gd name="T15" fmla="*/ 631 h 1016"/>
                <a:gd name="T16" fmla="*/ 2871 w 2871"/>
                <a:gd name="T17" fmla="*/ 9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1" h="1016">
                  <a:moveTo>
                    <a:pt x="0" y="1016"/>
                  </a:moveTo>
                  <a:cubicBezTo>
                    <a:pt x="70" y="901"/>
                    <a:pt x="141" y="787"/>
                    <a:pt x="231" y="675"/>
                  </a:cubicBezTo>
                  <a:cubicBezTo>
                    <a:pt x="321" y="563"/>
                    <a:pt x="412" y="444"/>
                    <a:pt x="539" y="345"/>
                  </a:cubicBezTo>
                  <a:cubicBezTo>
                    <a:pt x="666" y="246"/>
                    <a:pt x="840" y="138"/>
                    <a:pt x="990" y="81"/>
                  </a:cubicBezTo>
                  <a:cubicBezTo>
                    <a:pt x="1140" y="24"/>
                    <a:pt x="1287" y="0"/>
                    <a:pt x="1441" y="4"/>
                  </a:cubicBezTo>
                  <a:cubicBezTo>
                    <a:pt x="1595" y="8"/>
                    <a:pt x="1767" y="44"/>
                    <a:pt x="1914" y="103"/>
                  </a:cubicBezTo>
                  <a:cubicBezTo>
                    <a:pt x="2061" y="162"/>
                    <a:pt x="2204" y="268"/>
                    <a:pt x="2321" y="356"/>
                  </a:cubicBezTo>
                  <a:cubicBezTo>
                    <a:pt x="2438" y="444"/>
                    <a:pt x="2526" y="534"/>
                    <a:pt x="2618" y="631"/>
                  </a:cubicBezTo>
                  <a:cubicBezTo>
                    <a:pt x="2710" y="728"/>
                    <a:pt x="2827" y="882"/>
                    <a:pt x="2871" y="9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6162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88" y="116632"/>
            <a:ext cx="8229600" cy="868958"/>
          </a:xfrm>
        </p:spPr>
        <p:txBody>
          <a:bodyPr/>
          <a:lstStyle/>
          <a:p>
            <a:r>
              <a:rPr lang="uk-UA" dirty="0" smtClean="0"/>
              <a:t>Модель для даних 2003 року</a:t>
            </a:r>
            <a:endParaRPr lang="uk-UA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6481" y="980728"/>
            <a:ext cx="7560840" cy="28083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6481" y="3933056"/>
            <a:ext cx="83500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/>
              <a:t>We</a:t>
            </a:r>
            <a:r>
              <a:rPr lang="uk-UA" dirty="0"/>
              <a:t> </a:t>
            </a:r>
            <a:r>
              <a:rPr lang="uk-UA" dirty="0" err="1"/>
              <a:t>have</a:t>
            </a:r>
            <a:r>
              <a:rPr lang="uk-UA" dirty="0"/>
              <a:t> </a:t>
            </a:r>
            <a:r>
              <a:rPr lang="uk-UA" dirty="0" err="1"/>
              <a:t>such</a:t>
            </a:r>
            <a:r>
              <a:rPr lang="uk-UA" dirty="0"/>
              <a:t> </a:t>
            </a:r>
            <a:r>
              <a:rPr lang="uk-UA" dirty="0" err="1"/>
              <a:t>results</a:t>
            </a:r>
            <a:r>
              <a:rPr lang="uk-UA" dirty="0"/>
              <a:t> </a:t>
            </a:r>
            <a:r>
              <a:rPr lang="en-US" dirty="0"/>
              <a:t>for 2003</a:t>
            </a:r>
            <a:r>
              <a:rPr lang="uk-UA" dirty="0" smtClean="0"/>
              <a:t>:</a:t>
            </a:r>
          </a:p>
          <a:p>
            <a:r>
              <a:rPr lang="uk-UA" dirty="0" smtClean="0"/>
              <a:t> </a:t>
            </a:r>
            <a:r>
              <a:rPr lang="uk-UA" dirty="0"/>
              <a:t>f(t) = 15,4547   - 18,2040 </a:t>
            </a:r>
            <a:r>
              <a:rPr lang="uk-UA" dirty="0" err="1"/>
              <a:t>cos</a:t>
            </a:r>
            <a:r>
              <a:rPr lang="uk-UA" dirty="0"/>
              <a:t>(2*π*t/365)  - 2,3276 </a:t>
            </a:r>
            <a:r>
              <a:rPr lang="uk-UA" dirty="0" err="1"/>
              <a:t>sin</a:t>
            </a:r>
            <a:r>
              <a:rPr lang="uk-UA" dirty="0"/>
              <a:t>(2* π *t/365)  </a:t>
            </a:r>
            <a:r>
              <a:rPr lang="uk-UA" dirty="0" smtClean="0"/>
              <a:t>+</a:t>
            </a:r>
          </a:p>
          <a:p>
            <a:r>
              <a:rPr lang="uk-UA" dirty="0" smtClean="0"/>
              <a:t>+ </a:t>
            </a:r>
            <a:r>
              <a:rPr lang="uk-UA" dirty="0"/>
              <a:t>0,8041 </a:t>
            </a:r>
            <a:r>
              <a:rPr lang="uk-UA" dirty="0" err="1"/>
              <a:t>cos</a:t>
            </a:r>
            <a:r>
              <a:rPr lang="uk-UA" dirty="0"/>
              <a:t>(π *t*24/365)  - 0,7721 </a:t>
            </a:r>
            <a:r>
              <a:rPr lang="uk-UA" dirty="0" err="1"/>
              <a:t>sin</a:t>
            </a:r>
            <a:r>
              <a:rPr lang="uk-UA" dirty="0"/>
              <a:t>(π *t*24/365)  - </a:t>
            </a:r>
            <a:endParaRPr lang="uk-UA" dirty="0" smtClean="0"/>
          </a:p>
          <a:p>
            <a:r>
              <a:rPr lang="uk-UA" dirty="0"/>
              <a:t>-</a:t>
            </a:r>
            <a:r>
              <a:rPr lang="uk-UA" dirty="0" smtClean="0"/>
              <a:t>1,3610 </a:t>
            </a:r>
            <a:r>
              <a:rPr lang="uk-UA" dirty="0" err="1"/>
              <a:t>cos</a:t>
            </a:r>
            <a:r>
              <a:rPr lang="uk-UA" dirty="0"/>
              <a:t>(π *t*8/365)  - 0,1083 </a:t>
            </a:r>
            <a:r>
              <a:rPr lang="uk-UA" dirty="0" err="1"/>
              <a:t>sin</a:t>
            </a:r>
            <a:r>
              <a:rPr lang="uk-UA" dirty="0"/>
              <a:t>(π *t*8/365)  - </a:t>
            </a:r>
            <a:endParaRPr lang="uk-UA" dirty="0" smtClean="0"/>
          </a:p>
          <a:p>
            <a:r>
              <a:rPr lang="uk-UA" dirty="0"/>
              <a:t>-</a:t>
            </a:r>
            <a:r>
              <a:rPr lang="uk-UA" dirty="0" smtClean="0"/>
              <a:t>1,0569 </a:t>
            </a:r>
            <a:r>
              <a:rPr lang="uk-UA" dirty="0" err="1"/>
              <a:t>cos</a:t>
            </a:r>
            <a:r>
              <a:rPr lang="uk-UA" dirty="0"/>
              <a:t>(π *t/14)  - 0,2658 </a:t>
            </a:r>
            <a:r>
              <a:rPr lang="uk-UA" dirty="0" err="1"/>
              <a:t>sin</a:t>
            </a:r>
            <a:r>
              <a:rPr lang="uk-UA" dirty="0"/>
              <a:t>(π *t/14)  - </a:t>
            </a:r>
            <a:endParaRPr lang="uk-UA" dirty="0" smtClean="0"/>
          </a:p>
          <a:p>
            <a:r>
              <a:rPr lang="uk-UA" dirty="0" smtClean="0"/>
              <a:t>- 47,8375*</a:t>
            </a:r>
            <a:r>
              <a:rPr lang="en-US" dirty="0"/>
              <a:t>t</a:t>
            </a:r>
            <a:r>
              <a:rPr lang="uk-UA" dirty="0"/>
              <a:t>/365.0  + 52,2220 </a:t>
            </a:r>
            <a:r>
              <a:rPr lang="uk-UA" dirty="0" smtClean="0"/>
              <a:t>*</a:t>
            </a:r>
            <a:r>
              <a:rPr lang="en-US" dirty="0" smtClean="0"/>
              <a:t>t</a:t>
            </a:r>
            <a:r>
              <a:rPr lang="uk-UA" baseline="30000" dirty="0" smtClean="0"/>
              <a:t>2</a:t>
            </a:r>
            <a:r>
              <a:rPr lang="uk-UA" dirty="0" smtClean="0"/>
              <a:t>/365.0</a:t>
            </a:r>
            <a:r>
              <a:rPr lang="uk-UA" baseline="30000" dirty="0" smtClean="0"/>
              <a:t>2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dirty="0"/>
              <a:t> </a:t>
            </a:r>
            <a:r>
              <a:rPr lang="uk-UA" dirty="0" err="1"/>
              <a:t>Criterion</a:t>
            </a:r>
            <a:r>
              <a:rPr lang="uk-UA" dirty="0"/>
              <a:t> </a:t>
            </a:r>
            <a:r>
              <a:rPr lang="uk-UA" dirty="0" smtClean="0"/>
              <a:t>=</a:t>
            </a:r>
            <a:r>
              <a:rPr lang="en-US" dirty="0" smtClean="0"/>
              <a:t>0.0451749581116046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15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88" y="116632"/>
            <a:ext cx="8229600" cy="868958"/>
          </a:xfrm>
        </p:spPr>
        <p:txBody>
          <a:bodyPr/>
          <a:lstStyle/>
          <a:p>
            <a:r>
              <a:rPr lang="uk-UA" dirty="0" smtClean="0"/>
              <a:t>Модель для даних 2003 року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933056"/>
            <a:ext cx="7987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such results if only trigonometric functions</a:t>
            </a:r>
            <a:r>
              <a:rPr lang="en-US" dirty="0" smtClean="0"/>
              <a:t>:</a:t>
            </a:r>
            <a:endParaRPr lang="uk-UA" dirty="0" smtClean="0"/>
          </a:p>
          <a:p>
            <a:r>
              <a:rPr lang="en-US" dirty="0" smtClean="0"/>
              <a:t> </a:t>
            </a:r>
            <a:r>
              <a:rPr lang="en-US" dirty="0"/>
              <a:t>f(t) = 8,9232   - 12,9529 </a:t>
            </a:r>
            <a:r>
              <a:rPr lang="en-US" dirty="0" err="1"/>
              <a:t>cos</a:t>
            </a:r>
            <a:r>
              <a:rPr lang="en-US" dirty="0"/>
              <a:t>(2</a:t>
            </a:r>
            <a:r>
              <a:rPr lang="uk-UA" dirty="0"/>
              <a:t>π </a:t>
            </a:r>
            <a:r>
              <a:rPr lang="en-US" dirty="0"/>
              <a:t>*t/365)  - 3,7227 sin(2</a:t>
            </a:r>
            <a:r>
              <a:rPr lang="uk-UA" dirty="0"/>
              <a:t>π </a:t>
            </a:r>
            <a:r>
              <a:rPr lang="en-US" dirty="0"/>
              <a:t>*t/365)  </a:t>
            </a:r>
            <a:r>
              <a:rPr lang="en-US" dirty="0" smtClean="0"/>
              <a:t>+</a:t>
            </a:r>
            <a:endParaRPr lang="uk-UA" dirty="0" smtClean="0"/>
          </a:p>
          <a:p>
            <a:r>
              <a:rPr lang="uk-UA" dirty="0"/>
              <a:t>+</a:t>
            </a:r>
            <a:r>
              <a:rPr lang="en-US" dirty="0" smtClean="0"/>
              <a:t> </a:t>
            </a:r>
            <a:r>
              <a:rPr lang="en-US" dirty="0"/>
              <a:t>0,8011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uk-UA" dirty="0"/>
              <a:t>π </a:t>
            </a:r>
            <a:r>
              <a:rPr lang="en-US" dirty="0"/>
              <a:t>*t*24/365)  - 0,8789 sin(</a:t>
            </a:r>
            <a:r>
              <a:rPr lang="uk-UA" dirty="0"/>
              <a:t>π </a:t>
            </a:r>
            <a:r>
              <a:rPr lang="en-US" dirty="0"/>
              <a:t>*t*24/365)  </a:t>
            </a:r>
            <a:r>
              <a:rPr lang="ru-RU" dirty="0" smtClean="0"/>
              <a:t>-</a:t>
            </a:r>
            <a:endParaRPr lang="uk-UA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1,0704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uk-UA" dirty="0"/>
              <a:t>π </a:t>
            </a:r>
            <a:r>
              <a:rPr lang="en-US" dirty="0"/>
              <a:t>*t*8/365)  - 0,4550 sin(</a:t>
            </a:r>
            <a:r>
              <a:rPr lang="uk-UA" dirty="0"/>
              <a:t>π </a:t>
            </a:r>
            <a:r>
              <a:rPr lang="en-US" dirty="0"/>
              <a:t>*t*8/365)  </a:t>
            </a:r>
            <a:r>
              <a:rPr lang="ru-RU" dirty="0" smtClean="0"/>
              <a:t>-</a:t>
            </a:r>
            <a:endParaRPr lang="uk-UA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1,0377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uk-UA" dirty="0"/>
              <a:t>π </a:t>
            </a:r>
            <a:r>
              <a:rPr lang="en-US" dirty="0"/>
              <a:t>*t/14)  - 0,3642 sin(</a:t>
            </a:r>
            <a:r>
              <a:rPr lang="uk-UA" dirty="0"/>
              <a:t>π </a:t>
            </a:r>
            <a:r>
              <a:rPr lang="en-US" dirty="0"/>
              <a:t>*t/14) </a:t>
            </a:r>
            <a:endParaRPr lang="uk-UA" dirty="0"/>
          </a:p>
          <a:p>
            <a:r>
              <a:rPr lang="en-US" dirty="0"/>
              <a:t> Criterion = 0.04907202492564103</a:t>
            </a: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3390" y="1113790"/>
            <a:ext cx="7627021" cy="25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88" y="116632"/>
            <a:ext cx="8229600" cy="868958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Дослідження даних 2002 та 2012 року</a:t>
            </a:r>
            <a:endParaRPr lang="uk-UA" sz="36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295" y="1196752"/>
            <a:ext cx="7639121" cy="216024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5576" y="3933056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such results:</a:t>
            </a:r>
            <a:endParaRPr lang="uk-UA" dirty="0"/>
          </a:p>
          <a:p>
            <a:r>
              <a:rPr lang="en-US" dirty="0"/>
              <a:t> f(t) = 9,9124   - 11,6301 </a:t>
            </a:r>
            <a:r>
              <a:rPr lang="en-US" dirty="0" err="1"/>
              <a:t>cos</a:t>
            </a:r>
            <a:r>
              <a:rPr lang="en-US" dirty="0"/>
              <a:t>(2*pi*t/365)  - 0,8718 sin(2*pi*t/365)  - </a:t>
            </a:r>
            <a:endParaRPr lang="uk-UA" dirty="0" smtClean="0"/>
          </a:p>
          <a:p>
            <a:r>
              <a:rPr lang="uk-UA" dirty="0"/>
              <a:t>-</a:t>
            </a:r>
            <a:r>
              <a:rPr lang="en-US" dirty="0" smtClean="0"/>
              <a:t>1,1021 </a:t>
            </a:r>
            <a:r>
              <a:rPr lang="en-US" dirty="0"/>
              <a:t>sin(pi*t*24/365)  - </a:t>
            </a:r>
            <a:endParaRPr lang="uk-UA" dirty="0" smtClean="0"/>
          </a:p>
          <a:p>
            <a:r>
              <a:rPr lang="uk-UA" dirty="0"/>
              <a:t>-</a:t>
            </a:r>
            <a:r>
              <a:rPr lang="en-US" dirty="0" smtClean="0"/>
              <a:t>2,2003 </a:t>
            </a:r>
            <a:r>
              <a:rPr lang="en-US" dirty="0" err="1"/>
              <a:t>cos</a:t>
            </a:r>
            <a:r>
              <a:rPr lang="en-US" dirty="0"/>
              <a:t>(pi*t*8/365)  + </a:t>
            </a:r>
            <a:r>
              <a:rPr lang="en-US" dirty="0" smtClean="0"/>
              <a:t>1,3976 </a:t>
            </a:r>
            <a:r>
              <a:rPr lang="en-US" dirty="0"/>
              <a:t>sin(pi*t*8/365)  - </a:t>
            </a:r>
            <a:endParaRPr lang="uk-UA" dirty="0" smtClean="0"/>
          </a:p>
          <a:p>
            <a:r>
              <a:rPr lang="uk-UA" dirty="0"/>
              <a:t>-</a:t>
            </a:r>
            <a:r>
              <a:rPr lang="en-US" dirty="0" smtClean="0"/>
              <a:t>0,6777 </a:t>
            </a:r>
            <a:r>
              <a:rPr lang="en-US" dirty="0"/>
              <a:t>sin(pi*t/14) </a:t>
            </a:r>
            <a:endParaRPr lang="uk-UA" dirty="0"/>
          </a:p>
          <a:p>
            <a:r>
              <a:rPr lang="en-US" dirty="0"/>
              <a:t> Criterion = 0.0470184442800699</a:t>
            </a:r>
            <a:endParaRPr lang="uk-UA" dirty="0"/>
          </a:p>
          <a:p>
            <a:r>
              <a:rPr lang="en-US" dirty="0"/>
              <a:t> Congratulations! You have a quality model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40260" y="3445225"/>
            <a:ext cx="111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2002 year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36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88" y="116632"/>
            <a:ext cx="8229600" cy="868958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Дослідження даних 2002 та 2012 року</a:t>
            </a:r>
            <a:endParaRPr lang="uk-UA" sz="36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40260" y="3445225"/>
            <a:ext cx="111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</a:t>
            </a:r>
            <a:r>
              <a:rPr lang="uk-UA" dirty="0" smtClean="0"/>
              <a:t>1</a:t>
            </a:r>
            <a:r>
              <a:rPr lang="en-US" dirty="0" smtClean="0"/>
              <a:t>2 </a:t>
            </a:r>
            <a:r>
              <a:rPr lang="en-US" dirty="0"/>
              <a:t>year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4648" y="980727"/>
            <a:ext cx="7755784" cy="24644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4648" y="3933056"/>
            <a:ext cx="8331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such results:</a:t>
            </a:r>
            <a:endParaRPr lang="uk-UA" dirty="0"/>
          </a:p>
          <a:p>
            <a:r>
              <a:rPr lang="en-US" dirty="0"/>
              <a:t> g(t) = 10,0313   - 12,9336 </a:t>
            </a:r>
            <a:r>
              <a:rPr lang="en-US" dirty="0" err="1"/>
              <a:t>cos</a:t>
            </a:r>
            <a:r>
              <a:rPr lang="en-US" dirty="0"/>
              <a:t>(2*pi*t/365)  - 3,7513 sin(2*pi*t/365)  + </a:t>
            </a:r>
            <a:endParaRPr lang="uk-UA" dirty="0" smtClean="0"/>
          </a:p>
          <a:p>
            <a:r>
              <a:rPr lang="uk-UA" dirty="0"/>
              <a:t>+</a:t>
            </a:r>
            <a:r>
              <a:rPr lang="en-US" dirty="0" smtClean="0"/>
              <a:t>1,0430 </a:t>
            </a:r>
            <a:r>
              <a:rPr lang="en-US" dirty="0" err="1"/>
              <a:t>cos</a:t>
            </a:r>
            <a:r>
              <a:rPr lang="en-US" dirty="0"/>
              <a:t>(pi*t*24/365)  - 1,0747 sin(pi*t*24/365)  + </a:t>
            </a:r>
            <a:endParaRPr lang="uk-UA" dirty="0" smtClean="0"/>
          </a:p>
          <a:p>
            <a:r>
              <a:rPr lang="uk-UA" dirty="0"/>
              <a:t>+</a:t>
            </a:r>
            <a:r>
              <a:rPr lang="en-US" dirty="0" smtClean="0"/>
              <a:t>1,3700 </a:t>
            </a:r>
            <a:r>
              <a:rPr lang="en-US" dirty="0" err="1"/>
              <a:t>cos</a:t>
            </a:r>
            <a:r>
              <a:rPr lang="en-US" dirty="0"/>
              <a:t>(pi*t*8/365) </a:t>
            </a:r>
            <a:endParaRPr lang="uk-UA" dirty="0"/>
          </a:p>
          <a:p>
            <a:r>
              <a:rPr lang="en-US" dirty="0"/>
              <a:t> Criterion = 0.049472896780342605</a:t>
            </a:r>
            <a:endParaRPr lang="uk-UA" dirty="0"/>
          </a:p>
          <a:p>
            <a:r>
              <a:rPr lang="en-US" dirty="0"/>
              <a:t> Congratulations! You have a quality model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74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8958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/>
              <a:t>ВИСНОВКИ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392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 smtClean="0"/>
              <a:t>1.Методи самоорганізації є потужним інструментом побудови математичних моделей складних систем </a:t>
            </a:r>
          </a:p>
          <a:p>
            <a:pPr marL="0" indent="0">
              <a:buNone/>
            </a:pPr>
            <a:r>
              <a:rPr lang="uk-UA" dirty="0" smtClean="0"/>
              <a:t>2. Реалізація універсальними мовами програмування надає можливість використовувати математичні моделі систем у якості компонентів інформаційних систем</a:t>
            </a:r>
          </a:p>
          <a:p>
            <a:pPr marL="0" indent="0">
              <a:buNone/>
            </a:pPr>
            <a:r>
              <a:rPr lang="uk-UA" dirty="0" smtClean="0"/>
              <a:t>3. Є невирішені проблеми застосування методів самоорганізації, які можуть стати об</a:t>
            </a:r>
            <a:r>
              <a:rPr lang="en-US" dirty="0" smtClean="0"/>
              <a:t>’</a:t>
            </a:r>
            <a:r>
              <a:rPr lang="uk-UA" dirty="0" err="1" smtClean="0"/>
              <a:t>єктом</a:t>
            </a:r>
            <a:r>
              <a:rPr lang="uk-UA" dirty="0" smtClean="0"/>
              <a:t> наукової роботи магістра: вибір опорних функцій, визначення множини зовнішніх </a:t>
            </a:r>
            <a:r>
              <a:rPr lang="uk-UA" dirty="0" smtClean="0"/>
              <a:t>критеріїв.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40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>
                <a:effectLst/>
              </a:rPr>
              <a:t>Послідовність дій дослідника:</a:t>
            </a:r>
            <a:endParaRPr lang="uk-UA" sz="32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uk-UA" dirty="0"/>
              <a:t>1) </a:t>
            </a:r>
            <a:r>
              <a:rPr lang="uk-UA" dirty="0" smtClean="0"/>
              <a:t>сформувати </a:t>
            </a:r>
            <a:r>
              <a:rPr lang="uk-UA" dirty="0"/>
              <a:t>масив спостережуваних значень;</a:t>
            </a:r>
          </a:p>
          <a:p>
            <a:pPr marL="109728" indent="0">
              <a:buNone/>
            </a:pPr>
            <a:r>
              <a:rPr lang="uk-UA" dirty="0"/>
              <a:t>2) </a:t>
            </a:r>
            <a:r>
              <a:rPr lang="uk-UA" dirty="0" smtClean="0"/>
              <a:t>сформувати </a:t>
            </a:r>
            <a:r>
              <a:rPr lang="uk-UA" dirty="0"/>
              <a:t>припущення про вид математичної функції</a:t>
            </a:r>
            <a:r>
              <a:rPr lang="uk-UA" i="1" dirty="0"/>
              <a:t> f</a:t>
            </a:r>
            <a:r>
              <a:rPr lang="uk-UA" dirty="0"/>
              <a:t>(</a:t>
            </a:r>
            <a:r>
              <a:rPr lang="uk-UA" i="1" dirty="0"/>
              <a:t>x,b</a:t>
            </a:r>
            <a:r>
              <a:rPr lang="uk-UA" dirty="0"/>
              <a:t>), де </a:t>
            </a:r>
            <a:r>
              <a:rPr lang="uk-UA" i="1" dirty="0"/>
              <a:t>b</a:t>
            </a:r>
            <a:r>
              <a:rPr lang="uk-UA" dirty="0"/>
              <a:t> – параметри функціональної залежності;</a:t>
            </a:r>
          </a:p>
          <a:p>
            <a:pPr marL="109728" indent="0">
              <a:buNone/>
            </a:pPr>
            <a:r>
              <a:rPr lang="uk-UA" dirty="0"/>
              <a:t>3) </a:t>
            </a:r>
            <a:r>
              <a:rPr lang="uk-UA" dirty="0" smtClean="0"/>
              <a:t>відшукати </a:t>
            </a:r>
            <a:r>
              <a:rPr lang="uk-UA" dirty="0"/>
              <a:t>значення параметрів функціональної залежності</a:t>
            </a:r>
            <a:r>
              <a:rPr lang="uk-UA" i="1" dirty="0"/>
              <a:t> b</a:t>
            </a:r>
            <a:r>
              <a:rPr lang="uk-UA" dirty="0"/>
              <a:t> за критерієм найменших квадратів;</a:t>
            </a:r>
          </a:p>
          <a:p>
            <a:pPr marL="109728" indent="0">
              <a:buNone/>
            </a:pPr>
            <a:r>
              <a:rPr lang="uk-UA" dirty="0"/>
              <a:t>4) </a:t>
            </a:r>
            <a:r>
              <a:rPr lang="uk-UA" dirty="0" smtClean="0"/>
              <a:t>оцінити </a:t>
            </a:r>
            <a:r>
              <a:rPr lang="uk-UA" dirty="0"/>
              <a:t>якість знайденої функціональної залежності методами багатофакторного кореляційно-регресійного аналізу.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14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700" dirty="0">
                <a:effectLst/>
              </a:rPr>
              <a:t>Формування</a:t>
            </a:r>
            <a:r>
              <a:rPr lang="uk-UA" sz="3600" dirty="0">
                <a:effectLst/>
              </a:rPr>
              <a:t> масиву спостережуваних </a:t>
            </a:r>
            <a:r>
              <a:rPr lang="uk-UA" sz="3600" dirty="0" smtClean="0">
                <a:effectLst/>
              </a:rPr>
              <a:t>значень</a:t>
            </a:r>
            <a:endParaRPr lang="uk-UA" sz="3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74435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uk-UA" dirty="0" smtClean="0"/>
          </a:p>
          <a:p>
            <a:pPr marL="109728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!!!</a:t>
            </a:r>
            <a:r>
              <a:rPr lang="ru-RU" dirty="0" smtClean="0"/>
              <a:t> </a:t>
            </a:r>
          </a:p>
          <a:p>
            <a:pPr marL="109728" indent="0">
              <a:buNone/>
            </a:pPr>
            <a:r>
              <a:rPr lang="ru-RU" dirty="0" smtClean="0"/>
              <a:t>Задача </a:t>
            </a:r>
            <a:r>
              <a:rPr lang="ru-RU" dirty="0" err="1"/>
              <a:t>апроксимації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розв’язок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за </a:t>
            </a:r>
            <a:r>
              <a:rPr lang="ru-RU" dirty="0" err="1"/>
              <a:t>умови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baseline="-25000" dirty="0"/>
              <a:t>1</a:t>
            </a:r>
            <a:r>
              <a:rPr lang="ru-RU" i="1" dirty="0"/>
              <a:t> ,х</a:t>
            </a:r>
            <a:r>
              <a:rPr lang="ru-RU" baseline="-25000" dirty="0"/>
              <a:t>2</a:t>
            </a:r>
            <a:r>
              <a:rPr lang="ru-RU" i="1" dirty="0"/>
              <a:t> ,...</a:t>
            </a:r>
            <a:r>
              <a:rPr lang="ru-RU" i="1" dirty="0" err="1"/>
              <a:t>х</a:t>
            </a:r>
            <a:r>
              <a:rPr lang="ru-RU" baseline="-25000" dirty="0" err="1"/>
              <a:t>m</a:t>
            </a:r>
            <a:r>
              <a:rPr lang="ru-RU" dirty="0"/>
              <a:t> не </a:t>
            </a:r>
            <a:r>
              <a:rPr lang="ru-RU" dirty="0" err="1"/>
              <a:t>залежать</a:t>
            </a:r>
            <a:r>
              <a:rPr lang="ru-RU" dirty="0"/>
              <a:t> одна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 smtClean="0"/>
              <a:t>одної</a:t>
            </a:r>
            <a:endParaRPr lang="ru-RU" dirty="0" smtClean="0"/>
          </a:p>
          <a:p>
            <a:pPr marL="109728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!!!</a:t>
            </a:r>
          </a:p>
          <a:p>
            <a:pPr marL="109728" indent="0">
              <a:buNone/>
            </a:pPr>
            <a:r>
              <a:rPr lang="uk-UA" dirty="0" smtClean="0"/>
              <a:t>Потрібно використовувати нормалізовані значення в масиві спостережуваних значень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84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err="1">
                <a:effectLst/>
              </a:rPr>
              <a:t>Формування</a:t>
            </a:r>
            <a:r>
              <a:rPr lang="ru-RU" sz="4000" dirty="0">
                <a:effectLst/>
              </a:rPr>
              <a:t> </a:t>
            </a:r>
            <a:r>
              <a:rPr lang="ru-RU" sz="4000" dirty="0" err="1">
                <a:effectLst/>
              </a:rPr>
              <a:t>гіпотези</a:t>
            </a:r>
            <a:r>
              <a:rPr lang="ru-RU" sz="4000" dirty="0">
                <a:effectLst/>
              </a:rPr>
              <a:t> про вид </a:t>
            </a:r>
            <a:r>
              <a:rPr lang="ru-RU" sz="4000" dirty="0" err="1">
                <a:effectLst/>
              </a:rPr>
              <a:t>функціональної</a:t>
            </a:r>
            <a:r>
              <a:rPr lang="ru-RU" sz="4000" dirty="0">
                <a:effectLst/>
              </a:rPr>
              <a:t> </a:t>
            </a:r>
            <a:r>
              <a:rPr lang="ru-RU" sz="4000" dirty="0" err="1">
                <a:effectLst/>
              </a:rPr>
              <a:t>залежності</a:t>
            </a:r>
            <a:r>
              <a:rPr lang="ru-RU" sz="4000" dirty="0">
                <a:effectLst/>
              </a:rPr>
              <a:t> </a:t>
            </a:r>
            <a:endParaRPr lang="uk-UA" sz="3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658411"/>
          </a:xfrm>
        </p:spPr>
        <p:txBody>
          <a:bodyPr/>
          <a:lstStyle/>
          <a:p>
            <a:pPr marL="109728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!!!</a:t>
            </a:r>
          </a:p>
          <a:p>
            <a:pPr marL="109728" indent="0">
              <a:buNone/>
            </a:pPr>
            <a:r>
              <a:rPr lang="uk-UA" dirty="0" smtClean="0"/>
              <a:t>Функціональна залежність має бути лінійною відносно параметрів b</a:t>
            </a:r>
            <a:r>
              <a:rPr lang="en-US" baseline="-25000" dirty="0" smtClean="0"/>
              <a:t>i</a:t>
            </a:r>
            <a:endParaRPr lang="uk-UA" dirty="0" smtClean="0"/>
          </a:p>
          <a:p>
            <a:pPr marL="109728" indent="0">
              <a:buNone/>
            </a:pPr>
            <a:endParaRPr lang="uk-UA" i="1" dirty="0"/>
          </a:p>
          <a:p>
            <a:pPr marL="109728" indent="0">
              <a:buNone/>
            </a:pPr>
            <a:r>
              <a:rPr lang="uk-UA" i="1" dirty="0" smtClean="0"/>
              <a:t>f</a:t>
            </a:r>
            <a:r>
              <a:rPr lang="uk-UA" dirty="0" smtClean="0"/>
              <a:t>(</a:t>
            </a:r>
            <a:r>
              <a:rPr lang="uk-UA" i="1" dirty="0" smtClean="0"/>
              <a:t>x,b</a:t>
            </a:r>
            <a:r>
              <a:rPr lang="uk-UA" dirty="0"/>
              <a:t>)</a:t>
            </a:r>
            <a:r>
              <a:rPr lang="uk-UA" i="1" dirty="0"/>
              <a:t>=</a:t>
            </a:r>
            <a:r>
              <a:rPr lang="uk-UA" i="1" dirty="0" smtClean="0"/>
              <a:t>b</a:t>
            </a:r>
            <a:r>
              <a:rPr lang="uk-UA" i="1" baseline="-25000" dirty="0" smtClean="0"/>
              <a:t>0</a:t>
            </a:r>
            <a:r>
              <a:rPr lang="uk-UA" i="1" dirty="0" smtClean="0"/>
              <a:t>+b</a:t>
            </a:r>
            <a:r>
              <a:rPr lang="uk-UA" i="1" baseline="-25000" dirty="0" smtClean="0"/>
              <a:t>1</a:t>
            </a:r>
            <a:r>
              <a:rPr lang="uk-UA" i="1" dirty="0" smtClean="0"/>
              <a:t>f</a:t>
            </a:r>
            <a:r>
              <a:rPr lang="uk-UA" i="1" baseline="-25000" dirty="0" smtClean="0"/>
              <a:t>1</a:t>
            </a:r>
            <a:r>
              <a:rPr lang="uk-UA" dirty="0" smtClean="0"/>
              <a:t>(</a:t>
            </a:r>
            <a:r>
              <a:rPr lang="uk-UA" i="1" dirty="0" smtClean="0"/>
              <a:t>x</a:t>
            </a:r>
            <a:r>
              <a:rPr lang="uk-UA" dirty="0"/>
              <a:t>)</a:t>
            </a:r>
            <a:r>
              <a:rPr lang="uk-UA" i="1" dirty="0"/>
              <a:t> +</a:t>
            </a:r>
            <a:r>
              <a:rPr lang="uk-UA" i="1" dirty="0" smtClean="0"/>
              <a:t>b</a:t>
            </a:r>
            <a:r>
              <a:rPr lang="uk-UA" i="1" baseline="-25000" dirty="0" smtClean="0"/>
              <a:t>2</a:t>
            </a:r>
            <a:r>
              <a:rPr lang="uk-UA" i="1" dirty="0" smtClean="0"/>
              <a:t>f</a:t>
            </a:r>
            <a:r>
              <a:rPr lang="uk-UA" i="1" baseline="-25000" dirty="0" smtClean="0"/>
              <a:t>2</a:t>
            </a:r>
            <a:r>
              <a:rPr lang="uk-UA" dirty="0" smtClean="0"/>
              <a:t>(</a:t>
            </a:r>
            <a:r>
              <a:rPr lang="uk-UA" i="1" dirty="0" smtClean="0"/>
              <a:t>x</a:t>
            </a:r>
            <a:r>
              <a:rPr lang="uk-UA" dirty="0"/>
              <a:t>)</a:t>
            </a:r>
            <a:r>
              <a:rPr lang="uk-UA" i="1" dirty="0"/>
              <a:t>+….+ </a:t>
            </a:r>
            <a:r>
              <a:rPr lang="uk-UA" i="1" dirty="0" err="1"/>
              <a:t>+</a:t>
            </a:r>
            <a:r>
              <a:rPr lang="uk-UA" i="1" dirty="0" err="1" smtClean="0"/>
              <a:t>b</a:t>
            </a:r>
            <a:r>
              <a:rPr lang="uk-UA" i="1" baseline="-25000" dirty="0" err="1" smtClean="0"/>
              <a:t>k</a:t>
            </a:r>
            <a:r>
              <a:rPr lang="uk-UA" i="1" dirty="0" err="1" smtClean="0"/>
              <a:t>f</a:t>
            </a:r>
            <a:r>
              <a:rPr lang="uk-UA" i="1" baseline="-25000" dirty="0" err="1" smtClean="0"/>
              <a:t>k</a:t>
            </a:r>
            <a:r>
              <a:rPr lang="uk-UA" dirty="0" smtClean="0"/>
              <a:t>(</a:t>
            </a:r>
            <a:r>
              <a:rPr lang="uk-UA" i="1" dirty="0" smtClean="0"/>
              <a:t>x</a:t>
            </a:r>
            <a:r>
              <a:rPr lang="uk-UA" dirty="0" smtClean="0"/>
              <a:t>),</a:t>
            </a:r>
          </a:p>
          <a:p>
            <a:pPr marL="109728" indent="0">
              <a:buNone/>
            </a:pPr>
            <a:r>
              <a:rPr lang="uk-UA" dirty="0" smtClean="0"/>
              <a:t>де </a:t>
            </a:r>
            <a:r>
              <a:rPr lang="uk-UA" i="1" dirty="0"/>
              <a:t>х=</a:t>
            </a:r>
            <a:r>
              <a:rPr lang="uk-UA" dirty="0"/>
              <a:t>(</a:t>
            </a:r>
            <a:r>
              <a:rPr lang="uk-UA" i="1" dirty="0"/>
              <a:t>х</a:t>
            </a:r>
            <a:r>
              <a:rPr lang="uk-UA" baseline="-25000" dirty="0"/>
              <a:t>1</a:t>
            </a:r>
            <a:r>
              <a:rPr lang="uk-UA" i="1" dirty="0"/>
              <a:t> ,х</a:t>
            </a:r>
            <a:r>
              <a:rPr lang="uk-UA" baseline="-25000" dirty="0"/>
              <a:t>2</a:t>
            </a:r>
            <a:r>
              <a:rPr lang="uk-UA" i="1" dirty="0"/>
              <a:t> ,</a:t>
            </a:r>
            <a:r>
              <a:rPr lang="uk-UA" i="1" dirty="0" err="1"/>
              <a:t>...х</a:t>
            </a:r>
            <a:r>
              <a:rPr lang="uk-UA" i="1" baseline="-25000" dirty="0" err="1"/>
              <a:t>m</a:t>
            </a:r>
            <a:r>
              <a:rPr lang="uk-UA" dirty="0"/>
              <a:t>) – вектор </a:t>
            </a:r>
            <a:r>
              <a:rPr lang="uk-UA" dirty="0" smtClean="0"/>
              <a:t>змінних</a:t>
            </a:r>
            <a:endParaRPr lang="uk-UA" dirty="0"/>
          </a:p>
          <a:p>
            <a:pPr marL="109728" indent="0">
              <a:buNone/>
            </a:pPr>
            <a:endParaRPr lang="uk-UA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57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700" dirty="0">
                <a:effectLst/>
              </a:rPr>
              <a:t>Оцінка значень параметрів функціональної залежності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806207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223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Параметри функціональної залежності знаходять з умови</a:t>
            </a:r>
          </a:p>
          <a:p>
            <a:r>
              <a:rPr lang="uk-UA" sz="2000" dirty="0" smtClean="0"/>
              <a:t>забезпечення найменшого значення </a:t>
            </a:r>
            <a:r>
              <a:rPr lang="uk-UA" sz="2000" u="sng" dirty="0" smtClean="0"/>
              <a:t>критерію найменших квадратів:</a:t>
            </a:r>
            <a:endParaRPr lang="uk-UA" sz="2000" u="sn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66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Система нормальних рівнянь Гауса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670457"/>
              </p:ext>
            </p:extLst>
          </p:nvPr>
        </p:nvGraphicFramePr>
        <p:xfrm>
          <a:off x="467544" y="1988840"/>
          <a:ext cx="8496944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Формула" r:id="rId3" imgW="4762440" imgH="2031840" progId="Equation.3">
                  <p:embed/>
                </p:oleObj>
              </mc:Choice>
              <mc:Fallback>
                <p:oleObj name="Формула" r:id="rId3" imgW="4762440" imgH="203184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88840"/>
                        <a:ext cx="8496944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Система умовних рівнянь</a:t>
            </a:r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Інна Вячеславівна Стеценко НТУУ"КПІ імені Ігоря Сікорського" 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32639"/>
              </p:ext>
            </p:extLst>
          </p:nvPr>
        </p:nvGraphicFramePr>
        <p:xfrm>
          <a:off x="606425" y="1557338"/>
          <a:ext cx="5621759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Формула" r:id="rId3" imgW="2946240" imgH="1396800" progId="Equation.3">
                  <p:embed/>
                </p:oleObj>
              </mc:Choice>
              <mc:Fallback>
                <p:oleObj name="Формула" r:id="rId3" imgW="29462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557338"/>
                        <a:ext cx="5621759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12339"/>
              </p:ext>
            </p:extLst>
          </p:nvPr>
        </p:nvGraphicFramePr>
        <p:xfrm>
          <a:off x="5868144" y="3429000"/>
          <a:ext cx="2593743" cy="128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Формула" r:id="rId5" imgW="1905000" imgH="939800" progId="Equation.3">
                  <p:embed/>
                </p:oleObj>
              </mc:Choice>
              <mc:Fallback>
                <p:oleObj name="Формула" r:id="rId5" imgW="19050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429000"/>
                        <a:ext cx="2593743" cy="1283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02479"/>
              </p:ext>
            </p:extLst>
          </p:nvPr>
        </p:nvGraphicFramePr>
        <p:xfrm>
          <a:off x="6084168" y="4797152"/>
          <a:ext cx="78554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Формула" r:id="rId7" imgW="571252" imgH="939392" progId="Equation.3">
                  <p:embed/>
                </p:oleObj>
              </mc:Choice>
              <mc:Fallback>
                <p:oleObj name="Формула" r:id="rId7" imgW="571252" imgH="9393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797152"/>
                        <a:ext cx="78554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875959"/>
              </p:ext>
            </p:extLst>
          </p:nvPr>
        </p:nvGraphicFramePr>
        <p:xfrm>
          <a:off x="7236296" y="4797152"/>
          <a:ext cx="864096" cy="13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Формула" r:id="rId9" imgW="596900" imgH="939800" progId="Equation.3">
                  <p:embed/>
                </p:oleObj>
              </mc:Choice>
              <mc:Fallback>
                <p:oleObj name="Формула" r:id="rId9" imgW="596900" imgH="93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797152"/>
                        <a:ext cx="864096" cy="1357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81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1592</Words>
  <Application>Microsoft Office PowerPoint</Application>
  <PresentationFormat>Экран (4:3)</PresentationFormat>
  <Paragraphs>318</Paragraphs>
  <Slides>34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Тема Office</vt:lpstr>
      <vt:lpstr>Формула</vt:lpstr>
      <vt:lpstr>Алгоритми самоорганізації моделей</vt:lpstr>
      <vt:lpstr>Моделі прогнозу</vt:lpstr>
      <vt:lpstr>Апроксимація функціональної залежності</vt:lpstr>
      <vt:lpstr>Послідовність дій дослідника:</vt:lpstr>
      <vt:lpstr>Формування масиву спостережуваних значень</vt:lpstr>
      <vt:lpstr>Формування гіпотези про вид функціональної залежності </vt:lpstr>
      <vt:lpstr>Оцінка значень параметрів функціональної залежності </vt:lpstr>
      <vt:lpstr>Система нормальних рівнянь Гауса</vt:lpstr>
      <vt:lpstr>Система умовних рівнянь</vt:lpstr>
      <vt:lpstr>Система нормальних рівнянь у матричному вигляді</vt:lpstr>
      <vt:lpstr>Кореляційно-регресійний аналіз функціональної залежності</vt:lpstr>
      <vt:lpstr>Проблеми застосування методу апроксимації</vt:lpstr>
      <vt:lpstr>!!! Ідея самоорганізації моделей [Ивахненко А.Г.,1985]</vt:lpstr>
      <vt:lpstr>Принцип самоорганізації моделей</vt:lpstr>
      <vt:lpstr>Залежність зовнішнього критерію від складності моделі </vt:lpstr>
      <vt:lpstr>Розрахунок критерію регулярності</vt:lpstr>
      <vt:lpstr>Розрахунок критерію мінімуму зсуву</vt:lpstr>
      <vt:lpstr>Алгоритми самоорганізації</vt:lpstr>
      <vt:lpstr>Однорядний алгоритм самоорганізації моделей</vt:lpstr>
      <vt:lpstr>Вид математичної моделі</vt:lpstr>
      <vt:lpstr>Вибір опорних функцій</vt:lpstr>
      <vt:lpstr>Формування множини моделей-претендентів</vt:lpstr>
      <vt:lpstr>Узагальнена схема однорядного алгоритму</vt:lpstr>
      <vt:lpstr>Багаторядний алгоритм самоорганізації моделей</vt:lpstr>
      <vt:lpstr>Формування результату пошуку моделі оптимальної складності</vt:lpstr>
      <vt:lpstr>Узагальнена схема багаторядного алгоритму</vt:lpstr>
      <vt:lpstr>Реалізація однорядного алгоритму</vt:lpstr>
      <vt:lpstr>Приклад прогнозу середньодобової температури за даними метеостанції Національного природничого парку «Вижницький»</vt:lpstr>
      <vt:lpstr>Формулювання гіпотези</vt:lpstr>
      <vt:lpstr>Модель для даних 2003 року</vt:lpstr>
      <vt:lpstr>Модель для даних 2003 року</vt:lpstr>
      <vt:lpstr>Дослідження даних 2002 та 2012 року</vt:lpstr>
      <vt:lpstr>Дослідження даних 2002 та 2012 року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Побудова математичної моделі динаміки середньодобової температури за даними метеостанції НПП «Вижницький»</dc:title>
  <dc:creator>Ю</dc:creator>
  <cp:lastModifiedBy>Інна</cp:lastModifiedBy>
  <cp:revision>40</cp:revision>
  <dcterms:created xsi:type="dcterms:W3CDTF">2015-04-08T16:08:51Z</dcterms:created>
  <dcterms:modified xsi:type="dcterms:W3CDTF">2017-11-07T07:46:59Z</dcterms:modified>
</cp:coreProperties>
</file>