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3"/>
    <p:restoredTop sz="94643"/>
  </p:normalViewPr>
  <p:slideViewPr>
    <p:cSldViewPr>
      <p:cViewPr varScale="1">
        <p:scale>
          <a:sx n="96" d="100"/>
          <a:sy n="96" d="100"/>
        </p:scale>
        <p:origin x="18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30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1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7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9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58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8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5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5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2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84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man/MPI_Comm_rank.txt" TargetMode="External"/><Relationship Id="rId2" Type="http://schemas.openxmlformats.org/officeDocument/2006/relationships/hyperlink" Target="https://computing.llnl.gov/tutorials/mpi/man/MPI_Comm_size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.llnl.gov/tutorials/mpi/man/MPI_Get_processor_name.t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man/MPI_Wtick.txt" TargetMode="External"/><Relationship Id="rId2" Type="http://schemas.openxmlformats.org/officeDocument/2006/relationships/hyperlink" Target="https://computing.llnl.gov/tutorials/mpi/man/MPI_Wtime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uting.llnl.gov/tutorials/mpi/man/MPI_Get_version.txt" TargetMode="External"/><Relationship Id="rId4" Type="http://schemas.openxmlformats.org/officeDocument/2006/relationships/hyperlink" Target="https://computing.llnl.gov/tutorials/mpi/man/MPI_Abort.t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man/MPI_Bcast.txt" TargetMode="External"/><Relationship Id="rId7" Type="http://schemas.openxmlformats.org/officeDocument/2006/relationships/hyperlink" Target="https://computing.llnl.gov/tutorials/mpi/man/MPI_Reduce.txt" TargetMode="External"/><Relationship Id="rId2" Type="http://schemas.openxmlformats.org/officeDocument/2006/relationships/hyperlink" Target="https://computing.llnl.gov/tutorials/mpi/man/MPI_Barrier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uting.llnl.gov/tutorials/mpi/man/MPI_Allgather.txt" TargetMode="External"/><Relationship Id="rId5" Type="http://schemas.openxmlformats.org/officeDocument/2006/relationships/hyperlink" Target="https://computing.llnl.gov/tutorials/mpi/man/MPI_Gather.txt" TargetMode="External"/><Relationship Id="rId4" Type="http://schemas.openxmlformats.org/officeDocument/2006/relationships/hyperlink" Target="https://computing.llnl.gov/tutorials/mpi/man/MPI_Scatter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mp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man/MPI_Initialized.txt" TargetMode="External"/><Relationship Id="rId2" Type="http://schemas.openxmlformats.org/officeDocument/2006/relationships/hyperlink" Target="https://computing.llnl.gov/tutorials/mpi/man/MPI_Init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uting.llnl.gov/tutorials/mpi/man/MPI_Comm_size.txt" TargetMode="External"/><Relationship Id="rId4" Type="http://schemas.openxmlformats.org/officeDocument/2006/relationships/hyperlink" Target="https://computing.llnl.gov/tutorials/mpi/man/MPI_Finalize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Лекц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</a:t>
            </a:r>
            <a:r>
              <a:rPr lang="uk-UA" b="1" dirty="0" err="1"/>
              <a:t>тандарт</a:t>
            </a:r>
            <a:r>
              <a:rPr lang="uk-UA" b="1" dirty="0"/>
              <a:t> </a:t>
            </a:r>
            <a:r>
              <a:rPr lang="en-US" b="1" dirty="0"/>
              <a:t>Message Passing Interface (MPI)</a:t>
            </a:r>
            <a:endParaRPr lang="uk-UA" b="1" dirty="0"/>
          </a:p>
          <a:p>
            <a:r>
              <a:rPr lang="en-US" i="1" dirty="0"/>
              <a:t>by </a:t>
            </a:r>
            <a:r>
              <a:rPr lang="en-US" i="1" dirty="0" err="1"/>
              <a:t>Blaise</a:t>
            </a:r>
            <a:r>
              <a:rPr lang="en-US" i="1" dirty="0"/>
              <a:t> Barney, </a:t>
            </a:r>
          </a:p>
          <a:p>
            <a:r>
              <a:rPr lang="en-US" i="1" dirty="0"/>
              <a:t>Lawrence Livermore National Laboratory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14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u="sng" dirty="0">
                <a:hlinkClick r:id="rId2"/>
              </a:rPr>
              <a:t>MPI_Comm_size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</a:t>
            </a:r>
            <a:r>
              <a:rPr lang="en-US" dirty="0"/>
              <a:t>MPI </a:t>
            </a:r>
            <a:r>
              <a:rPr lang="ru-RU" dirty="0"/>
              <a:t>у </a:t>
            </a:r>
            <a:r>
              <a:rPr lang="ru-RU" dirty="0" err="1"/>
              <a:t>вказаному</a:t>
            </a:r>
            <a:r>
              <a:rPr lang="ru-RU" dirty="0"/>
              <a:t> </a:t>
            </a:r>
            <a:r>
              <a:rPr lang="ru-RU" dirty="0" err="1"/>
              <a:t>комунікаторі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en-US" dirty="0"/>
              <a:t>MPI_COMM_WORLD.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комунікатор</a:t>
            </a:r>
            <a:r>
              <a:rPr lang="ru-RU" dirty="0"/>
              <a:t> </a:t>
            </a:r>
            <a:r>
              <a:rPr lang="en-US" dirty="0"/>
              <a:t>MPI_COMM_WORLD, </a:t>
            </a:r>
            <a:r>
              <a:rPr lang="ru-RU" dirty="0"/>
              <a:t>то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en-US" dirty="0"/>
              <a:t>MPI, </a:t>
            </a:r>
            <a:r>
              <a:rPr lang="ru-RU" dirty="0" err="1"/>
              <a:t>доступних</a:t>
            </a:r>
            <a:r>
              <a:rPr lang="ru-RU" dirty="0"/>
              <a:t> для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MPI_Comm_size</a:t>
            </a:r>
            <a:r>
              <a:rPr lang="en-US" b="1" dirty="0"/>
              <a:t> (</a:t>
            </a:r>
            <a:r>
              <a:rPr lang="en-US" b="1" dirty="0" err="1"/>
              <a:t>comm,&amp;size</a:t>
            </a:r>
            <a:r>
              <a:rPr lang="en-US" b="1" dirty="0"/>
              <a:t>) </a:t>
            </a:r>
            <a:br>
              <a:rPr lang="en-US" b="1" dirty="0"/>
            </a:br>
            <a:r>
              <a:rPr lang="en-US" b="1" dirty="0"/>
              <a:t>	MPI_COMM_SIZE (</a:t>
            </a:r>
            <a:r>
              <a:rPr lang="en-US" b="1" dirty="0" err="1"/>
              <a:t>comm,size,ierr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u="sng" dirty="0">
                <a:hlinkClick r:id="rId3"/>
              </a:rPr>
              <a:t>MPI_Comm_rank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Повертає</a:t>
            </a:r>
            <a:r>
              <a:rPr lang="ru-RU" dirty="0"/>
              <a:t> ранг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en-US" dirty="0"/>
              <a:t>MPI,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викликається</a:t>
            </a:r>
            <a:r>
              <a:rPr lang="ru-RU" dirty="0"/>
              <a:t>, у </a:t>
            </a:r>
            <a:r>
              <a:rPr lang="ru-RU" dirty="0" err="1"/>
              <a:t>вказаному</a:t>
            </a:r>
            <a:r>
              <a:rPr lang="ru-RU" dirty="0"/>
              <a:t> </a:t>
            </a:r>
            <a:r>
              <a:rPr lang="ru-RU" dirty="0" err="1"/>
              <a:t>комунікаторі</a:t>
            </a:r>
            <a:r>
              <a:rPr lang="ru-RU" dirty="0"/>
              <a:t>. </a:t>
            </a:r>
            <a:r>
              <a:rPr lang="ru-RU" dirty="0" err="1"/>
              <a:t>Спочатку</a:t>
            </a:r>
            <a:r>
              <a:rPr lang="ru-RU" dirty="0"/>
              <a:t> кожному </a:t>
            </a:r>
            <a:r>
              <a:rPr lang="ru-RU" dirty="0" err="1"/>
              <a:t>процесу</a:t>
            </a:r>
            <a:r>
              <a:rPr lang="ru-RU" dirty="0"/>
              <a:t> буде </a:t>
            </a:r>
            <a:r>
              <a:rPr lang="ru-RU" dirty="0" err="1"/>
              <a:t>присвоєно</a:t>
            </a:r>
            <a:r>
              <a:rPr lang="ru-RU" dirty="0"/>
              <a:t> </a:t>
            </a:r>
            <a:r>
              <a:rPr lang="ru-RU" dirty="0" err="1"/>
              <a:t>унікальний</a:t>
            </a:r>
            <a:r>
              <a:rPr lang="ru-RU" dirty="0"/>
              <a:t> </a:t>
            </a:r>
            <a:r>
              <a:rPr lang="ru-RU" dirty="0" err="1"/>
              <a:t>цілочисельний</a:t>
            </a:r>
            <a:r>
              <a:rPr lang="ru-RU" dirty="0"/>
              <a:t> ранг </a:t>
            </a:r>
            <a:r>
              <a:rPr lang="ru-RU" dirty="0" err="1"/>
              <a:t>між</a:t>
            </a:r>
            <a:r>
              <a:rPr lang="ru-RU" dirty="0"/>
              <a:t> 0 і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- 1 в межах </a:t>
            </a:r>
            <a:r>
              <a:rPr lang="ru-RU" dirty="0" err="1"/>
              <a:t>комунікатора</a:t>
            </a:r>
            <a:r>
              <a:rPr lang="ru-RU" dirty="0"/>
              <a:t> </a:t>
            </a:r>
            <a:r>
              <a:rPr lang="en-US" dirty="0"/>
              <a:t>MPI_COMM_WORLD. </a:t>
            </a:r>
            <a:r>
              <a:rPr lang="ru-RU" dirty="0" err="1"/>
              <a:t>Цей</a:t>
            </a:r>
            <a:r>
              <a:rPr lang="ru-RU" dirty="0"/>
              <a:t> ранг часто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ідентифікатором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пов'язаний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комунікаторами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унікальний</a:t>
            </a:r>
            <a:r>
              <a:rPr lang="ru-RU" dirty="0"/>
              <a:t> ранг в кожному з них, а </a:t>
            </a:r>
            <a:r>
              <a:rPr lang="ru-RU" dirty="0" err="1"/>
              <a:t>також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MPI_Comm_rank</a:t>
            </a:r>
            <a:r>
              <a:rPr lang="en-US" b="1" dirty="0"/>
              <a:t> (</a:t>
            </a:r>
            <a:r>
              <a:rPr lang="en-US" b="1" dirty="0" err="1"/>
              <a:t>comm,&amp;rank</a:t>
            </a:r>
            <a:r>
              <a:rPr lang="en-US" b="1" dirty="0"/>
              <a:t>) </a:t>
            </a:r>
            <a:br>
              <a:rPr lang="en-US" b="1" dirty="0"/>
            </a:br>
            <a:r>
              <a:rPr lang="en-US" b="1" dirty="0"/>
              <a:t>	MPI_COMM_RANK (</a:t>
            </a:r>
            <a:r>
              <a:rPr lang="en-US" b="1" dirty="0" err="1"/>
              <a:t>comm,rank,ierr</a:t>
            </a:r>
            <a:r>
              <a:rPr lang="en-US" b="1" dirty="0"/>
              <a:t>)</a:t>
            </a:r>
            <a:endParaRPr lang="uk-UA" b="1" u="sng" dirty="0">
              <a:hlinkClick r:id="rId4"/>
            </a:endParaRPr>
          </a:p>
          <a:p>
            <a:r>
              <a:rPr lang="en-US" b="1" u="sng" dirty="0">
                <a:hlinkClick r:id="rId4"/>
              </a:rPr>
              <a:t>MPI_Get_processor_name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довжину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. Буфер для "</a:t>
            </a:r>
            <a:r>
              <a:rPr lang="ru-RU" dirty="0" err="1"/>
              <a:t>ім'я</a:t>
            </a:r>
            <a:r>
              <a:rPr lang="ru-RU" dirty="0"/>
              <a:t>"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розміром</a:t>
            </a:r>
            <a:r>
              <a:rPr lang="ru-RU" dirty="0"/>
              <a:t> не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en-US" dirty="0"/>
              <a:t>MPI_MAX_PROCESSOR_NAME </a:t>
            </a:r>
            <a:r>
              <a:rPr lang="ru-RU" dirty="0" err="1"/>
              <a:t>символів</a:t>
            </a:r>
            <a:r>
              <a:rPr lang="ru-RU" dirty="0"/>
              <a:t>.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повертається</a:t>
            </a:r>
            <a:r>
              <a:rPr lang="ru-RU" dirty="0"/>
              <a:t> в "</a:t>
            </a:r>
            <a:r>
              <a:rPr lang="ru-RU" dirty="0" err="1"/>
              <a:t>ім'я</a:t>
            </a:r>
            <a:r>
              <a:rPr lang="ru-RU" dirty="0"/>
              <a:t>",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MPI_Get_processor_name</a:t>
            </a:r>
            <a:r>
              <a:rPr lang="en-US" b="1" dirty="0"/>
              <a:t> (&amp;name,&amp;</a:t>
            </a:r>
            <a:r>
              <a:rPr lang="en-US" b="1" dirty="0" err="1"/>
              <a:t>resultlength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b="1" dirty="0"/>
              <a:t>	MPI_GET_PROCESSOR_NAME (</a:t>
            </a:r>
            <a:r>
              <a:rPr lang="en-US" b="1" dirty="0" err="1"/>
              <a:t>name,resultlength,ierr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976664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>
                <a:hlinkClick r:id="rId2"/>
              </a:rPr>
              <a:t>MPI_Wtime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Повертає час у секундах (подвійна точність) на процесорі, що виконує виклик. Використовується для здійснення замірів часу при вимірюванні часу виконання програми.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MPI_Wtime</a:t>
            </a:r>
            <a:r>
              <a:rPr lang="en-US" b="1" dirty="0"/>
              <a:t> ()</a:t>
            </a:r>
          </a:p>
          <a:p>
            <a:pPr marL="0" indent="0" algn="just">
              <a:buNone/>
            </a:pPr>
            <a:r>
              <a:rPr lang="en-US" b="1" dirty="0"/>
              <a:t>	MPI_WTIME ()</a:t>
            </a:r>
            <a:endParaRPr lang="en-US" dirty="0"/>
          </a:p>
          <a:p>
            <a:r>
              <a:rPr lang="en-US" b="1" u="sng" dirty="0" err="1">
                <a:hlinkClick r:id="rId3"/>
              </a:rPr>
              <a:t>MPI_Wtick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роздільну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en-US" dirty="0" err="1"/>
              <a:t>MPI_Wtime</a:t>
            </a:r>
            <a:r>
              <a:rPr lang="ru-RU" dirty="0"/>
              <a:t> у секундах (</a:t>
            </a:r>
            <a:r>
              <a:rPr lang="ru-RU" dirty="0" err="1"/>
              <a:t>подвійна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MPI_Wtick</a:t>
            </a:r>
            <a:r>
              <a:rPr lang="en-US" b="1" dirty="0"/>
              <a:t> ()</a:t>
            </a:r>
          </a:p>
          <a:p>
            <a:pPr marL="0" indent="0" algn="just">
              <a:buNone/>
            </a:pPr>
            <a:r>
              <a:rPr lang="en-US" b="1" dirty="0"/>
              <a:t>	MPI_WTICK ()</a:t>
            </a:r>
            <a:endParaRPr lang="uk-UA" b="1" dirty="0"/>
          </a:p>
          <a:p>
            <a:r>
              <a:rPr lang="en-US" b="1" u="sng" dirty="0">
                <a:hlinkClick r:id="rId4"/>
              </a:rPr>
              <a:t>MPI_Abort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Аварійна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</a:t>
            </a:r>
            <a:r>
              <a:rPr lang="en-US" dirty="0"/>
              <a:t>MPI, </a:t>
            </a:r>
            <a:r>
              <a:rPr lang="ru-RU" dirty="0" err="1"/>
              <a:t>пов'язаних</a:t>
            </a:r>
            <a:r>
              <a:rPr lang="ru-RU" dirty="0"/>
              <a:t> з </a:t>
            </a:r>
            <a:r>
              <a:rPr lang="ru-RU" dirty="0" err="1"/>
              <a:t>комунікатором</a:t>
            </a:r>
            <a:r>
              <a:rPr lang="ru-RU" dirty="0"/>
              <a:t>. У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</a:t>
            </a:r>
            <a:r>
              <a:rPr lang="en-US" dirty="0"/>
              <a:t>MPI </a:t>
            </a:r>
            <a:r>
              <a:rPr lang="ru-RU" dirty="0" err="1"/>
              <a:t>зупиняються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вказаного</a:t>
            </a:r>
            <a:r>
              <a:rPr lang="ru-RU" dirty="0"/>
              <a:t> </a:t>
            </a:r>
            <a:r>
              <a:rPr lang="ru-RU" dirty="0" err="1"/>
              <a:t>комунікатора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MPI_Abort</a:t>
            </a:r>
            <a:r>
              <a:rPr lang="en-US" b="1" dirty="0"/>
              <a:t> (</a:t>
            </a:r>
            <a:r>
              <a:rPr lang="en-US" b="1" dirty="0" err="1"/>
              <a:t>comm,errorcode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b="1" dirty="0"/>
              <a:t>	MPI_ABORT (</a:t>
            </a:r>
            <a:r>
              <a:rPr lang="en-US" b="1" dirty="0" err="1"/>
              <a:t>comm,errorcode,ierr</a:t>
            </a:r>
            <a:r>
              <a:rPr lang="en-US" b="1" dirty="0"/>
              <a:t>)</a:t>
            </a:r>
            <a:endParaRPr lang="uk-UA" b="1" dirty="0"/>
          </a:p>
          <a:p>
            <a:r>
              <a:rPr lang="en-US" b="1" u="sng" dirty="0">
                <a:hlinkClick r:id="rId5"/>
              </a:rPr>
              <a:t>MPI_Get_version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стандарту </a:t>
            </a:r>
            <a:r>
              <a:rPr lang="en-US" dirty="0"/>
              <a:t>MPI, </a:t>
            </a:r>
            <a:r>
              <a:rPr lang="ru-RU" dirty="0" err="1"/>
              <a:t>реалізованого</a:t>
            </a:r>
            <a:r>
              <a:rPr lang="ru-RU" dirty="0"/>
              <a:t> </a:t>
            </a:r>
            <a:r>
              <a:rPr lang="ru-RU" dirty="0" err="1"/>
              <a:t>бібліотекою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MPI_Get_version</a:t>
            </a:r>
            <a:r>
              <a:rPr lang="en-US" b="1" dirty="0"/>
              <a:t> (&amp;</a:t>
            </a:r>
            <a:r>
              <a:rPr lang="en-US" b="1" dirty="0" err="1"/>
              <a:t>version,&amp;subversion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b="1" dirty="0"/>
              <a:t>	MPI_GET_VERSION (</a:t>
            </a:r>
            <a:r>
              <a:rPr lang="en-US" b="1" dirty="0" err="1"/>
              <a:t>version,subversion,ierr</a:t>
            </a:r>
            <a:r>
              <a:rPr lang="en-US" b="1" dirty="0"/>
              <a:t>)</a:t>
            </a:r>
            <a:endParaRPr lang="uk-UA" b="1" u="sng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8321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Hello, world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/** FILE: </a:t>
            </a:r>
            <a:r>
              <a:rPr lang="en-US" dirty="0" err="1"/>
              <a:t>mpi_hello.c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AUTHOR: Blaise Barney ***/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MASTER 0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 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numtasks</a:t>
            </a:r>
            <a:r>
              <a:rPr lang="en-US" dirty="0"/>
              <a:t>, </a:t>
            </a:r>
            <a:r>
              <a:rPr lang="en-US" dirty="0" err="1"/>
              <a:t>taskid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; </a:t>
            </a:r>
          </a:p>
          <a:p>
            <a:pPr marL="400050" lvl="1" indent="0">
              <a:buNone/>
            </a:pPr>
            <a:r>
              <a:rPr lang="en-US" dirty="0"/>
              <a:t>char hostname[MPI_MAX_PROCESSOR_NAME];</a:t>
            </a:r>
          </a:p>
          <a:p>
            <a:pPr marL="400050" lvl="1" indent="0">
              <a:buNone/>
            </a:pP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 </a:t>
            </a:r>
          </a:p>
          <a:p>
            <a:pPr marL="400050" lvl="1" indent="0">
              <a:buNone/>
            </a:pPr>
            <a:r>
              <a:rPr lang="en-US" dirty="0" err="1"/>
              <a:t>MPI_Comm_size</a:t>
            </a:r>
            <a:r>
              <a:rPr lang="en-US" dirty="0"/>
              <a:t>(MPI_COMM_WORLD, &amp;</a:t>
            </a:r>
            <a:r>
              <a:rPr lang="en-US" dirty="0" err="1"/>
              <a:t>numtasks</a:t>
            </a:r>
            <a:r>
              <a:rPr lang="en-US" dirty="0"/>
              <a:t>); </a:t>
            </a:r>
            <a:r>
              <a:rPr lang="en-US" dirty="0" err="1"/>
              <a:t>MPI_Comm_rank</a:t>
            </a:r>
            <a:r>
              <a:rPr lang="en-US" dirty="0"/>
              <a:t>(MPI_COMM_WORLD,&amp;</a:t>
            </a:r>
            <a:r>
              <a:rPr lang="en-US" dirty="0" err="1"/>
              <a:t>taskid</a:t>
            </a:r>
            <a:r>
              <a:rPr lang="en-US" dirty="0"/>
              <a:t>); </a:t>
            </a:r>
            <a:r>
              <a:rPr lang="en-US" dirty="0" err="1"/>
              <a:t>MPI_Get_processor_name</a:t>
            </a:r>
            <a:r>
              <a:rPr lang="en-US" dirty="0"/>
              <a:t>(hostname, &amp;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/>
              <a:t>printf</a:t>
            </a:r>
            <a:r>
              <a:rPr lang="en-US" dirty="0"/>
              <a:t> ("Hello from task %d on %s!\n", </a:t>
            </a:r>
            <a:r>
              <a:rPr lang="en-US" dirty="0" err="1"/>
              <a:t>taskid</a:t>
            </a:r>
            <a:r>
              <a:rPr lang="en-US" dirty="0"/>
              <a:t>, hostname);</a:t>
            </a:r>
          </a:p>
          <a:p>
            <a:pPr marL="400050" lvl="1" indent="0">
              <a:buNone/>
            </a:pPr>
            <a:r>
              <a:rPr lang="en-US" dirty="0"/>
              <a:t>if (</a:t>
            </a:r>
            <a:r>
              <a:rPr lang="en-US" dirty="0" err="1"/>
              <a:t>taskid</a:t>
            </a:r>
            <a:r>
              <a:rPr lang="en-US" dirty="0"/>
              <a:t> == MASTER) </a:t>
            </a:r>
          </a:p>
          <a:p>
            <a:pPr marL="400050" lvl="1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("MASTER: Number of MPI tasks is: %d\n", </a:t>
            </a:r>
            <a:r>
              <a:rPr lang="en-US" dirty="0" err="1"/>
              <a:t>numtasks</a:t>
            </a:r>
            <a:r>
              <a:rPr lang="en-US" dirty="0"/>
              <a:t>); </a:t>
            </a:r>
          </a:p>
          <a:p>
            <a:pPr marL="400050" lvl="1" indent="0">
              <a:buNone/>
            </a:pPr>
            <a:r>
              <a:rPr lang="en-US" dirty="0" err="1"/>
              <a:t>MPI_Finalize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780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Передача повідомлень один-до-одного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28945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MPI-</a:t>
            </a:r>
            <a:r>
              <a:rPr lang="uk-UA" dirty="0"/>
              <a:t>методи</a:t>
            </a:r>
            <a:r>
              <a:rPr lang="en-US" dirty="0"/>
              <a:t> </a:t>
            </a:r>
            <a:r>
              <a:rPr lang="uk-UA" dirty="0"/>
              <a:t>один-до-одного (</a:t>
            </a:r>
            <a:r>
              <a:rPr lang="en-US" dirty="0"/>
              <a:t>point-to-point)</a:t>
            </a:r>
            <a:r>
              <a:rPr lang="uk-UA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передачу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, і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,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en-US" dirty="0"/>
              <a:t>MPI</a:t>
            </a:r>
            <a:r>
              <a:rPr lang="uk-UA" dirty="0"/>
              <a:t>-процесами</a:t>
            </a:r>
            <a:r>
              <a:rPr lang="en-US" dirty="0"/>
              <a:t>. </a:t>
            </a:r>
          </a:p>
          <a:p>
            <a:pPr algn="just"/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передачі</a:t>
            </a:r>
            <a:r>
              <a:rPr lang="ru-RU" dirty="0"/>
              <a:t> (</a:t>
            </a:r>
            <a:r>
              <a:rPr lang="ru-RU" dirty="0" err="1"/>
              <a:t>надсилання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цілей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Blocking send / blocking receive</a:t>
            </a:r>
          </a:p>
          <a:p>
            <a:pPr lvl="1"/>
            <a:r>
              <a:rPr lang="en-US" b="1" dirty="0"/>
              <a:t>Non-blocking send / non-blocking receive</a:t>
            </a:r>
          </a:p>
          <a:p>
            <a:pPr lvl="1"/>
            <a:r>
              <a:rPr lang="en-US" b="1" dirty="0"/>
              <a:t>Buffered send</a:t>
            </a:r>
          </a:p>
          <a:p>
            <a:pPr lvl="1"/>
            <a:r>
              <a:rPr lang="en-US" b="1" dirty="0"/>
              <a:t>Synchronous send</a:t>
            </a:r>
          </a:p>
          <a:p>
            <a:pPr lvl="1"/>
            <a:r>
              <a:rPr lang="en-US" b="1" dirty="0"/>
              <a:t>"Ready" send</a:t>
            </a:r>
          </a:p>
          <a:p>
            <a:pPr lvl="1"/>
            <a:r>
              <a:rPr lang="en-US" b="1" dirty="0"/>
              <a:t>Combined send/receive</a:t>
            </a:r>
          </a:p>
          <a:p>
            <a:pPr algn="just"/>
            <a:r>
              <a:rPr lang="ru-RU" dirty="0"/>
              <a:t>Будь-</a:t>
            </a:r>
            <a:r>
              <a:rPr lang="ru-RU" dirty="0" err="1"/>
              <a:t>який</a:t>
            </a:r>
            <a:r>
              <a:rPr lang="ru-RU" dirty="0"/>
              <a:t> тип </a:t>
            </a:r>
            <a:r>
              <a:rPr lang="ru-RU" dirty="0" err="1"/>
              <a:t>надсилання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поєднуватися</a:t>
            </a:r>
            <a:r>
              <a:rPr lang="ru-RU" dirty="0"/>
              <a:t> з будь-</a:t>
            </a:r>
            <a:r>
              <a:rPr lang="ru-RU" dirty="0" err="1"/>
              <a:t>яким</a:t>
            </a:r>
            <a:r>
              <a:rPr lang="ru-RU" dirty="0"/>
              <a:t> типом </a:t>
            </a:r>
            <a:r>
              <a:rPr lang="ru-RU" dirty="0" err="1"/>
              <a:t>отримання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MPI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допоміжних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з </a:t>
            </a:r>
            <a:r>
              <a:rPr lang="ru-RU" dirty="0" err="1"/>
              <a:t>надсилання</a:t>
            </a:r>
            <a:r>
              <a:rPr lang="ru-RU" dirty="0"/>
              <a:t> - </a:t>
            </a:r>
            <a:r>
              <a:rPr lang="ru-RU" dirty="0" err="1"/>
              <a:t>отриманням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для </a:t>
            </a:r>
            <a:r>
              <a:rPr lang="ru-RU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прибуття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моніторингу</a:t>
            </a:r>
            <a:r>
              <a:rPr lang="ru-RU" dirty="0"/>
              <a:t> стану </a:t>
            </a:r>
            <a:r>
              <a:rPr lang="ru-RU" dirty="0" err="1"/>
              <a:t>отримувача</a:t>
            </a:r>
            <a:r>
              <a:rPr lang="en-US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153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759" y="699691"/>
            <a:ext cx="8686800" cy="706090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Методи передачі повідомлень один-до-одного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53084"/>
              </p:ext>
            </p:extLst>
          </p:nvPr>
        </p:nvGraphicFramePr>
        <p:xfrm>
          <a:off x="498703" y="2708920"/>
          <a:ext cx="8208912" cy="3096344"/>
        </p:xfrm>
        <a:graphic>
          <a:graphicData uri="http://schemas.openxmlformats.org/drawingml/2006/table">
            <a:tbl>
              <a:tblPr/>
              <a:tblGrid>
                <a:gridCol w="243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086">
                <a:tc>
                  <a:txBody>
                    <a:bodyPr/>
                    <a:lstStyle/>
                    <a:p>
                      <a:r>
                        <a:rPr lang="en-US" b="1" dirty="0"/>
                        <a:t>Blocking sends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MPI_Send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buffer,count,type,dest,tag,comm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en-US" b="1" dirty="0"/>
                        <a:t>Non-blocking sends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MPI_Isend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buffer,count,type,dest,tag,comm,request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en-US" b="1"/>
                        <a:t>Blocking receive</a:t>
                      </a:r>
                      <a:endParaRPr lang="en-US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MPI_Recv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buffer,count,type,source,tag,comm,status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en-US" b="1"/>
                        <a:t>Non-blocking receive</a:t>
                      </a:r>
                      <a:endParaRPr lang="en-US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MPI_Irecv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buffer,count,type,source,tag,comm,request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7108" y="2055331"/>
            <a:ext cx="8352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MPI </a:t>
            </a:r>
            <a:r>
              <a:rPr lang="uk-UA" dirty="0">
                <a:solidFill>
                  <a:srgbClr val="000000"/>
                </a:solidFill>
                <a:cs typeface="Arial" pitchFamily="34" charset="0"/>
              </a:rPr>
              <a:t>методи </a:t>
            </a:r>
            <a:r>
              <a:rPr lang="ru-RU" dirty="0" err="1">
                <a:solidFill>
                  <a:srgbClr val="000000"/>
                </a:solidFill>
                <a:cs typeface="Arial" pitchFamily="34" charset="0"/>
              </a:rPr>
              <a:t>передачі</a:t>
            </a:r>
            <a:r>
              <a:rPr lang="ru-RU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pitchFamily="34" charset="0"/>
              </a:rPr>
              <a:t>повідомлень</a:t>
            </a:r>
            <a:r>
              <a:rPr lang="ru-RU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point-to-point</a:t>
            </a:r>
            <a:r>
              <a:rPr lang="ru-RU" dirty="0">
                <a:solidFill>
                  <a:srgbClr val="000000"/>
                </a:solidFill>
                <a:cs typeface="Arial" pitchFamily="34" charset="0"/>
              </a:rPr>
              <a:t>, як правило, </a:t>
            </a:r>
            <a:r>
              <a:rPr lang="ru-RU" dirty="0" err="1">
                <a:solidFill>
                  <a:srgbClr val="000000"/>
                </a:solidFill>
                <a:cs typeface="Arial" pitchFamily="34" charset="0"/>
              </a:rPr>
              <a:t>мають</a:t>
            </a:r>
            <a:r>
              <a:rPr lang="ru-RU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pitchFamily="34" charset="0"/>
              </a:rPr>
              <a:t>такий</a:t>
            </a:r>
            <a:r>
              <a:rPr lang="ru-RU" dirty="0">
                <a:solidFill>
                  <a:srgbClr val="000000"/>
                </a:solidFill>
                <a:cs typeface="Arial" pitchFamily="34" charset="0"/>
              </a:rPr>
              <a:t> список </a:t>
            </a:r>
            <a:r>
              <a:rPr lang="ru-RU" dirty="0" err="1">
                <a:solidFill>
                  <a:srgbClr val="000000"/>
                </a:solidFill>
                <a:cs typeface="Arial" pitchFamily="34" charset="0"/>
              </a:rPr>
              <a:t>аргументів</a:t>
            </a: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:</a:t>
            </a:r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Колективні методи передачі повідомлень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54949"/>
            <a:ext cx="8219256" cy="49294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err="1"/>
              <a:t>Колективні</a:t>
            </a:r>
            <a:r>
              <a:rPr lang="ru-RU" dirty="0"/>
              <a:t> </a:t>
            </a:r>
            <a:r>
              <a:rPr lang="ru-RU" dirty="0" err="1"/>
              <a:t>комунікаційні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dirty="0" err="1"/>
              <a:t>процеси</a:t>
            </a:r>
            <a:r>
              <a:rPr lang="ru-RU" dirty="0"/>
              <a:t> в межах </a:t>
            </a:r>
            <a:r>
              <a:rPr lang="ru-RU" dirty="0" err="1"/>
              <a:t>комунікатора</a:t>
            </a:r>
            <a:r>
              <a:rPr lang="en-US" dirty="0"/>
              <a:t>.</a:t>
            </a:r>
          </a:p>
          <a:p>
            <a:pPr lvl="1" algn="just"/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, </a:t>
            </a: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комунікатору</a:t>
            </a:r>
            <a:r>
              <a:rPr lang="en-US" dirty="0"/>
              <a:t> MPI_COMM_WORLD.</a:t>
            </a:r>
          </a:p>
          <a:p>
            <a:pPr lvl="1" algn="just"/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комунікатори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програміст</a:t>
            </a:r>
            <a:r>
              <a:rPr lang="en-US" dirty="0"/>
              <a:t>.</a:t>
            </a:r>
          </a:p>
          <a:p>
            <a:pPr algn="just"/>
            <a:r>
              <a:rPr lang="ru-RU" dirty="0" err="1"/>
              <a:t>Несподівана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збій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статися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один </a:t>
            </a:r>
            <a:r>
              <a:rPr lang="ru-RU" dirty="0" err="1"/>
              <a:t>процес</a:t>
            </a:r>
            <a:r>
              <a:rPr lang="ru-RU" dirty="0"/>
              <a:t> в </a:t>
            </a:r>
            <a:r>
              <a:rPr lang="ru-RU" dirty="0" err="1"/>
              <a:t>комунікаторі</a:t>
            </a:r>
            <a:r>
              <a:rPr lang="ru-RU" dirty="0"/>
              <a:t> не </a:t>
            </a:r>
            <a:r>
              <a:rPr lang="ru-RU" dirty="0" err="1"/>
              <a:t>активний</a:t>
            </a:r>
            <a:r>
              <a:rPr lang="en-US" dirty="0"/>
              <a:t>.</a:t>
            </a:r>
          </a:p>
          <a:p>
            <a:pPr algn="just"/>
            <a:r>
              <a:rPr lang="ru-RU" dirty="0" err="1"/>
              <a:t>Відповідальність</a:t>
            </a:r>
            <a:r>
              <a:rPr lang="ru-RU" dirty="0"/>
              <a:t> </a:t>
            </a:r>
            <a:r>
              <a:rPr lang="ru-RU" dirty="0" err="1"/>
              <a:t>програміста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заюезпечити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в </a:t>
            </a:r>
            <a:r>
              <a:rPr lang="ru-RU" dirty="0" err="1"/>
              <a:t>комунікаторі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активні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 </a:t>
            </a:r>
            <a:r>
              <a:rPr lang="ru-RU" dirty="0" err="1"/>
              <a:t>колективних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933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Колективні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r>
              <a:rPr lang="ru-RU" b="1" dirty="0"/>
              <a:t>
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16604"/>
            <a:ext cx="8229600" cy="252028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Synchronization</a:t>
            </a:r>
            <a:r>
              <a:rPr lang="en-US" dirty="0"/>
              <a:t> -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очікують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члени </a:t>
            </a:r>
            <a:r>
              <a:rPr lang="ru-RU" dirty="0" err="1"/>
              <a:t>групи</a:t>
            </a:r>
            <a:r>
              <a:rPr lang="ru-RU" dirty="0"/>
              <a:t> досягнуть точки </a:t>
            </a:r>
            <a:r>
              <a:rPr lang="ru-RU" dirty="0" err="1"/>
              <a:t>синхронізації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Data Movement</a:t>
            </a:r>
            <a:r>
              <a:rPr lang="en-US" dirty="0"/>
              <a:t> - broadcast, scatter/gather, all to all.</a:t>
            </a:r>
          </a:p>
          <a:p>
            <a:pPr algn="just"/>
            <a:r>
              <a:rPr lang="en-US" b="1" dirty="0"/>
              <a:t>Collective Computation</a:t>
            </a:r>
            <a:r>
              <a:rPr lang="en-US" dirty="0"/>
              <a:t> (reductions) - </a:t>
            </a:r>
            <a:r>
              <a:rPr lang="ru-RU" dirty="0"/>
              <a:t>один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збирає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і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операцію</a:t>
            </a:r>
            <a:r>
              <a:rPr lang="ru-RU" dirty="0"/>
              <a:t> (</a:t>
            </a:r>
            <a:r>
              <a:rPr lang="en-US" dirty="0"/>
              <a:t>min, max, add, multiply </a:t>
            </a:r>
            <a:r>
              <a:rPr lang="ru-RU" dirty="0"/>
              <a:t>і т.д.) на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4176464" cy="33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16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Collective Communication Routines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363272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u="sng" dirty="0" err="1">
                <a:hlinkClick r:id="rId2"/>
              </a:rPr>
              <a:t>MPI_Barrier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Synchronization operation. Creates a barrier synchronization in a group. Each task, when reaching the </a:t>
            </a:r>
            <a:r>
              <a:rPr lang="en-US" sz="5200" dirty="0" err="1"/>
              <a:t>MPI_Barrier</a:t>
            </a:r>
            <a:r>
              <a:rPr lang="en-US" sz="5200" dirty="0"/>
              <a:t> call, blocks until all tasks in the group reach the same </a:t>
            </a:r>
            <a:r>
              <a:rPr lang="en-US" sz="5200" dirty="0" err="1"/>
              <a:t>MPI_Barrier</a:t>
            </a:r>
            <a:r>
              <a:rPr lang="en-US" sz="5200" dirty="0"/>
              <a:t> call. Then all tasks are free to proceed. </a:t>
            </a:r>
          </a:p>
          <a:p>
            <a:pPr marL="0" indent="0">
              <a:buNone/>
            </a:pPr>
            <a:r>
              <a:rPr lang="en-US" sz="5200" b="1" dirty="0" err="1"/>
              <a:t>MPI_Barrier</a:t>
            </a:r>
            <a:r>
              <a:rPr lang="en-US" sz="5200" b="1" dirty="0"/>
              <a:t> (</a:t>
            </a:r>
            <a:r>
              <a:rPr lang="en-US" sz="5200" b="1" dirty="0" err="1"/>
              <a:t>comm</a:t>
            </a:r>
            <a:r>
              <a:rPr lang="en-US" sz="5200" b="1" dirty="0"/>
              <a:t>)</a:t>
            </a:r>
            <a:br>
              <a:rPr lang="en-US" sz="5200" b="1" dirty="0"/>
            </a:br>
            <a:r>
              <a:rPr lang="en-US" sz="5200" b="1" dirty="0"/>
              <a:t>MPI_BARRIER (</a:t>
            </a:r>
            <a:r>
              <a:rPr lang="en-US" sz="5200" b="1" dirty="0" err="1"/>
              <a:t>comm,ierr</a:t>
            </a:r>
            <a:r>
              <a:rPr lang="en-US" sz="5200" b="1" dirty="0"/>
              <a:t>)</a:t>
            </a:r>
            <a:endParaRPr lang="en-US" sz="5200" dirty="0"/>
          </a:p>
          <a:p>
            <a:pPr marL="0" indent="0">
              <a:buNone/>
            </a:pPr>
            <a:r>
              <a:rPr lang="en-US" sz="5200" b="1" u="sng" dirty="0" err="1">
                <a:hlinkClick r:id="rId3"/>
              </a:rPr>
              <a:t>MPI_Bcast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Data movement operation. Broadcasts (sends) a message from the process with rank "root" to all other processes in the group. </a:t>
            </a:r>
            <a:br>
              <a:rPr lang="en-US" sz="5200" dirty="0"/>
            </a:br>
            <a:r>
              <a:rPr lang="en-US" sz="5200" b="1" dirty="0" err="1"/>
              <a:t>MPI_Bcast</a:t>
            </a:r>
            <a:r>
              <a:rPr lang="en-US" sz="5200" b="1" dirty="0"/>
              <a:t> (&amp;</a:t>
            </a:r>
            <a:r>
              <a:rPr lang="en-US" sz="5200" b="1" dirty="0" err="1"/>
              <a:t>buffer,count,datatype,root,comm</a:t>
            </a:r>
            <a:r>
              <a:rPr lang="en-US" sz="5200" b="1" dirty="0"/>
              <a:t>) </a:t>
            </a:r>
            <a:br>
              <a:rPr lang="en-US" sz="5200" b="1" dirty="0"/>
            </a:br>
            <a:r>
              <a:rPr lang="en-US" sz="5200" b="1" dirty="0"/>
              <a:t>MPI_BCAST (</a:t>
            </a:r>
            <a:r>
              <a:rPr lang="en-US" sz="5200" b="1" dirty="0" err="1"/>
              <a:t>buffer,count,datatype,root,comm,ierr</a:t>
            </a:r>
            <a:r>
              <a:rPr lang="en-US" sz="5200" b="1" dirty="0"/>
              <a:t>)</a:t>
            </a:r>
            <a:endParaRPr lang="en-US" sz="5200" dirty="0"/>
          </a:p>
          <a:p>
            <a:pPr marL="0" indent="0">
              <a:buNone/>
            </a:pPr>
            <a:r>
              <a:rPr lang="en-US" sz="5200" b="1" u="sng" dirty="0" err="1">
                <a:hlinkClick r:id="rId4"/>
              </a:rPr>
              <a:t>MPI_Scatter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Data movement operation. Distributes distinct messages from a single source task to each task in the group. </a:t>
            </a:r>
            <a:br>
              <a:rPr lang="en-US" sz="5200" dirty="0"/>
            </a:br>
            <a:r>
              <a:rPr lang="en-US" sz="5200" b="1" dirty="0" err="1"/>
              <a:t>MPI_Scatter</a:t>
            </a:r>
            <a:r>
              <a:rPr lang="en-US" sz="5200" b="1" dirty="0"/>
              <a:t> (&amp;sendbuf,sendcnt,</a:t>
            </a:r>
            <a:r>
              <a:rPr lang="en-US" sz="5200" b="1" dirty="0" err="1"/>
              <a:t>sendtype</a:t>
            </a:r>
            <a:r>
              <a:rPr lang="en-US" sz="5200" b="1" dirty="0"/>
              <a:t>,&amp;</a:t>
            </a:r>
            <a:r>
              <a:rPr lang="en-US" sz="5200" b="1" dirty="0" err="1"/>
              <a:t>recvbuf</a:t>
            </a:r>
            <a:r>
              <a:rPr lang="en-US" sz="5200" b="1" dirty="0"/>
              <a:t>, </a:t>
            </a:r>
            <a:r>
              <a:rPr lang="en-US" sz="5200" b="1" dirty="0" err="1"/>
              <a:t>recvcnt,recvtype,root,comm</a:t>
            </a:r>
            <a:r>
              <a:rPr lang="en-US" sz="5200" b="1" dirty="0"/>
              <a:t>) </a:t>
            </a:r>
            <a:br>
              <a:rPr lang="en-US" sz="5200" b="1" dirty="0"/>
            </a:br>
            <a:r>
              <a:rPr lang="en-US" sz="5200" b="1" dirty="0"/>
              <a:t>MPI_SCATTER (</a:t>
            </a:r>
            <a:r>
              <a:rPr lang="en-US" sz="5200" b="1" dirty="0" err="1"/>
              <a:t>sendbuf,sendcnt,sendtype,recvbuf</a:t>
            </a:r>
            <a:r>
              <a:rPr lang="en-US" sz="5200" b="1" dirty="0"/>
              <a:t>, </a:t>
            </a:r>
            <a:r>
              <a:rPr lang="en-US" sz="5200" b="1" dirty="0" err="1"/>
              <a:t>recvcnt,recvtype,root,comm,ierr</a:t>
            </a:r>
            <a:r>
              <a:rPr lang="en-US" sz="5200" b="1" dirty="0"/>
              <a:t>)</a:t>
            </a:r>
            <a:endParaRPr lang="en-US" sz="5200" dirty="0"/>
          </a:p>
          <a:p>
            <a:pPr marL="0" indent="0">
              <a:buNone/>
            </a:pPr>
            <a:r>
              <a:rPr lang="en-US" sz="5200" b="1" u="sng" dirty="0" err="1">
                <a:hlinkClick r:id="rId5"/>
              </a:rPr>
              <a:t>MPI_Gather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Data movement operation. Gathers distinct messages from each task in the group to a single destination task. This routine is the reverse operation of </a:t>
            </a:r>
            <a:r>
              <a:rPr lang="en-US" sz="5200" dirty="0" err="1"/>
              <a:t>MPI_Scatter</a:t>
            </a:r>
            <a:r>
              <a:rPr lang="en-US" sz="5200" dirty="0"/>
              <a:t>. </a:t>
            </a:r>
            <a:br>
              <a:rPr lang="en-US" sz="5200" dirty="0"/>
            </a:br>
            <a:r>
              <a:rPr lang="en-US" sz="5200" b="1" dirty="0" err="1"/>
              <a:t>MPI_Gather</a:t>
            </a:r>
            <a:r>
              <a:rPr lang="en-US" sz="5200" b="1" dirty="0"/>
              <a:t> (&amp;sendbuf,sendcnt,</a:t>
            </a:r>
            <a:r>
              <a:rPr lang="en-US" sz="5200" b="1" dirty="0" err="1"/>
              <a:t>sendtype</a:t>
            </a:r>
            <a:r>
              <a:rPr lang="en-US" sz="5200" b="1" dirty="0"/>
              <a:t>,&amp;</a:t>
            </a:r>
            <a:r>
              <a:rPr lang="en-US" sz="5200" b="1" dirty="0" err="1"/>
              <a:t>recvbuf</a:t>
            </a:r>
            <a:r>
              <a:rPr lang="en-US" sz="5200" b="1" dirty="0"/>
              <a:t>, </a:t>
            </a:r>
            <a:r>
              <a:rPr lang="en-US" sz="5200" b="1" dirty="0" err="1"/>
              <a:t>recvcount,recvtype,root,comm</a:t>
            </a:r>
            <a:r>
              <a:rPr lang="en-US" sz="5200" b="1" dirty="0"/>
              <a:t>) </a:t>
            </a:r>
            <a:br>
              <a:rPr lang="en-US" sz="5200" b="1" dirty="0"/>
            </a:br>
            <a:r>
              <a:rPr lang="en-US" sz="5200" b="1" dirty="0"/>
              <a:t>MPI_GATHER (</a:t>
            </a:r>
            <a:r>
              <a:rPr lang="en-US" sz="5200" b="1" dirty="0" err="1"/>
              <a:t>sendbuf,sendcnt,sendtype,recvbuf</a:t>
            </a:r>
            <a:r>
              <a:rPr lang="en-US" sz="5200" b="1" dirty="0"/>
              <a:t>, </a:t>
            </a:r>
            <a:r>
              <a:rPr lang="en-US" sz="5200" b="1" dirty="0" err="1"/>
              <a:t>recvcount,recvtype,root,comm,ierr</a:t>
            </a:r>
            <a:r>
              <a:rPr lang="en-US" sz="5200" b="1" dirty="0"/>
              <a:t>)</a:t>
            </a:r>
            <a:endParaRPr lang="en-US" sz="5200" dirty="0"/>
          </a:p>
          <a:p>
            <a:pPr marL="0" indent="0">
              <a:buNone/>
            </a:pPr>
            <a:r>
              <a:rPr lang="en-US" sz="5200" b="1" u="sng" dirty="0" err="1">
                <a:hlinkClick r:id="rId6"/>
              </a:rPr>
              <a:t>MPI_Allgather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Data movement operation. Concatenation of data to all tasks in a group. Each task in the group, in effect, performs a one-to-all broadcasting operation within the group. </a:t>
            </a:r>
            <a:br>
              <a:rPr lang="en-US" sz="5200" dirty="0"/>
            </a:br>
            <a:r>
              <a:rPr lang="en-US" sz="5200" b="1" dirty="0" err="1"/>
              <a:t>MPI_Allgather</a:t>
            </a:r>
            <a:r>
              <a:rPr lang="en-US" sz="5200" b="1" dirty="0"/>
              <a:t> (&amp;sendbuf,sendcount,</a:t>
            </a:r>
            <a:r>
              <a:rPr lang="en-US" sz="5200" b="1" dirty="0" err="1"/>
              <a:t>sendtype</a:t>
            </a:r>
            <a:r>
              <a:rPr lang="en-US" sz="5200" b="1" dirty="0"/>
              <a:t>,&amp;</a:t>
            </a:r>
            <a:r>
              <a:rPr lang="en-US" sz="5200" b="1" dirty="0" err="1"/>
              <a:t>recvbuf</a:t>
            </a:r>
            <a:r>
              <a:rPr lang="en-US" sz="5200" b="1" dirty="0"/>
              <a:t>, </a:t>
            </a:r>
            <a:r>
              <a:rPr lang="en-US" sz="5200" b="1" dirty="0" err="1"/>
              <a:t>recvcount,recvtype,comm</a:t>
            </a:r>
            <a:r>
              <a:rPr lang="en-US" sz="5200" b="1" dirty="0"/>
              <a:t>) </a:t>
            </a:r>
            <a:br>
              <a:rPr lang="en-US" sz="5200" b="1" dirty="0"/>
            </a:br>
            <a:r>
              <a:rPr lang="en-US" sz="5200" b="1" dirty="0"/>
              <a:t>MPI_ALLGATHER (</a:t>
            </a:r>
            <a:r>
              <a:rPr lang="en-US" sz="5200" b="1" dirty="0" err="1"/>
              <a:t>sendbuf,sendcount,sendtype,recvbuf</a:t>
            </a:r>
            <a:r>
              <a:rPr lang="en-US" sz="5200" b="1" dirty="0"/>
              <a:t>, </a:t>
            </a:r>
            <a:r>
              <a:rPr lang="en-US" sz="5200" b="1" dirty="0" err="1"/>
              <a:t>recvcount,recvtype,comm,info</a:t>
            </a:r>
            <a:r>
              <a:rPr lang="en-US" sz="5200" b="1" dirty="0"/>
              <a:t>)</a:t>
            </a:r>
            <a:endParaRPr lang="en-US" sz="5200" dirty="0"/>
          </a:p>
          <a:p>
            <a:pPr marL="0" indent="0">
              <a:buNone/>
            </a:pPr>
            <a:r>
              <a:rPr lang="en-US" sz="5200" b="1" u="sng" dirty="0" err="1">
                <a:hlinkClick r:id="rId7"/>
              </a:rPr>
              <a:t>MPI_Reduce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Collective computation operation. Applies a reduction operation on all tasks in the group and places the result in one task. </a:t>
            </a:r>
            <a:br>
              <a:rPr lang="en-US" sz="5200" dirty="0"/>
            </a:br>
            <a:r>
              <a:rPr lang="en-US" sz="5200" b="1" dirty="0" err="1"/>
              <a:t>MPI_Reduce</a:t>
            </a:r>
            <a:r>
              <a:rPr lang="en-US" sz="5200" b="1" dirty="0"/>
              <a:t> (&amp;</a:t>
            </a:r>
            <a:r>
              <a:rPr lang="en-US" sz="5200" b="1" dirty="0" err="1"/>
              <a:t>sendbuf</a:t>
            </a:r>
            <a:r>
              <a:rPr lang="en-US" sz="5200" b="1" dirty="0"/>
              <a:t>,&amp;</a:t>
            </a:r>
            <a:r>
              <a:rPr lang="en-US" sz="5200" b="1" dirty="0" err="1"/>
              <a:t>recvbuf,count,datatype,op,root,comm</a:t>
            </a:r>
            <a:r>
              <a:rPr lang="en-US" sz="5200" b="1" dirty="0"/>
              <a:t>) </a:t>
            </a:r>
            <a:br>
              <a:rPr lang="en-US" sz="5200" b="1" dirty="0"/>
            </a:br>
            <a:r>
              <a:rPr lang="en-US" sz="5200" b="1" dirty="0"/>
              <a:t>MPI_REDUCE (</a:t>
            </a:r>
            <a:r>
              <a:rPr lang="en-US" sz="5200" b="1" dirty="0" err="1"/>
              <a:t>sendbuf,recvbuf,count,datatype,op,root,comm,ierr</a:t>
            </a:r>
            <a:r>
              <a:rPr lang="en-US" sz="5200" b="1" dirty="0"/>
              <a:t>)</a:t>
            </a:r>
            <a:endParaRPr lang="en-US" sz="52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90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Специфікація інтерфейсу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492941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uk-UA" dirty="0"/>
              <a:t>Стандарт </a:t>
            </a:r>
            <a:r>
              <a:rPr lang="en-US" b="1" dirty="0"/>
              <a:t>Message Passing Interface (MPI)</a:t>
            </a:r>
            <a:r>
              <a:rPr lang="uk-UA" b="1" dirty="0"/>
              <a:t> </a:t>
            </a:r>
            <a:r>
              <a:rPr lang="en-US" dirty="0"/>
              <a:t> </a:t>
            </a:r>
            <a:r>
              <a:rPr lang="uk-UA" dirty="0"/>
              <a:t>- це специфікація для розробників та користувачів бібліотек передачі повідомлень</a:t>
            </a:r>
            <a:r>
              <a:rPr lang="en-US" dirty="0"/>
              <a:t>. </a:t>
            </a:r>
            <a:r>
              <a:rPr lang="uk-UA" dirty="0"/>
              <a:t>Стандарт МРІ не є бібліотекою, це тільки опис того, що має бути в такій бібліотеці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MPI </a:t>
            </a:r>
            <a:r>
              <a:rPr lang="uk-UA" dirty="0"/>
              <a:t>відтворює модель паралельного програмування </a:t>
            </a:r>
            <a:r>
              <a:rPr lang="en-US" dirty="0"/>
              <a:t>“</a:t>
            </a:r>
            <a:r>
              <a:rPr lang="uk-UA" dirty="0"/>
              <a:t>передачі повідомлень</a:t>
            </a:r>
            <a:r>
              <a:rPr lang="en-US" dirty="0"/>
              <a:t>”: </a:t>
            </a:r>
            <a:r>
              <a:rPr lang="uk-UA" dirty="0"/>
              <a:t>паралельні процеси здійснюють обмін повідомленнями (даними) за допомогою комунікаційних операцій</a:t>
            </a:r>
            <a:r>
              <a:rPr lang="en-US" dirty="0"/>
              <a:t>.</a:t>
            </a:r>
          </a:p>
          <a:p>
            <a:pPr algn="just"/>
            <a:r>
              <a:rPr lang="uk-UA" dirty="0"/>
              <a:t>Метою стандарту </a:t>
            </a:r>
            <a:r>
              <a:rPr lang="en-US" dirty="0"/>
              <a:t>Message Passing Interface </a:t>
            </a:r>
            <a:r>
              <a:rPr lang="uk-UA" dirty="0"/>
              <a:t>є забезпечення достатньо широкого стандарту для написання програм передачі повідомлень. Інтерфейс має бути</a:t>
            </a:r>
            <a:r>
              <a:rPr lang="en-US" dirty="0"/>
              <a:t>:</a:t>
            </a:r>
            <a:r>
              <a:rPr lang="uk-UA" dirty="0"/>
              <a:t> практичним, портативним, ефективним, гнучким</a:t>
            </a:r>
            <a:endParaRPr lang="en-US" dirty="0"/>
          </a:p>
          <a:p>
            <a:pPr algn="just"/>
            <a:r>
              <a:rPr lang="uk-UA" dirty="0"/>
              <a:t>Остання версія МРІ</a:t>
            </a:r>
            <a:r>
              <a:rPr lang="en-US" dirty="0"/>
              <a:t>:</a:t>
            </a:r>
            <a:r>
              <a:rPr lang="uk-UA" dirty="0"/>
              <a:t> МРІ-4</a:t>
            </a:r>
            <a:r>
              <a:rPr lang="en-US" dirty="0"/>
              <a:t>.</a:t>
            </a:r>
          </a:p>
          <a:p>
            <a:pPr algn="just"/>
            <a:r>
              <a:rPr lang="uk-UA" dirty="0"/>
              <a:t>Специфікації інтерфейсу визначені у прив’язці до мов програмування </a:t>
            </a:r>
            <a:r>
              <a:rPr lang="en-US" dirty="0"/>
              <a:t>C </a:t>
            </a:r>
            <a:r>
              <a:rPr lang="uk-UA" dirty="0"/>
              <a:t>та</a:t>
            </a:r>
            <a:r>
              <a:rPr lang="en-US" dirty="0"/>
              <a:t> Fortran90</a:t>
            </a:r>
            <a:r>
              <a:rPr lang="uk-UA" dirty="0"/>
              <a:t>.</a:t>
            </a:r>
            <a:endParaRPr lang="en-US" dirty="0"/>
          </a:p>
          <a:p>
            <a:pPr algn="just"/>
            <a:r>
              <a:rPr lang="uk-UA" dirty="0"/>
              <a:t>МРІ-бібліотеки мов програмування можуть відрізнятись в залежності від версії стандарту МРІ, що підтримується</a:t>
            </a:r>
            <a:r>
              <a:rPr lang="en-US" dirty="0"/>
              <a:t>. </a:t>
            </a:r>
            <a:r>
              <a:rPr lang="uk-UA" dirty="0"/>
              <a:t>Розробникам</a:t>
            </a:r>
            <a:r>
              <a:rPr lang="en-US" dirty="0"/>
              <a:t>/</a:t>
            </a:r>
            <a:r>
              <a:rPr lang="uk-UA" dirty="0"/>
              <a:t>користувачам  потрібно це враховувати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773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Причини використання </a:t>
            </a:r>
            <a:r>
              <a:rPr lang="en-US" b="1" dirty="0"/>
              <a:t>MPI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b="1" dirty="0"/>
              <a:t>Стандартизація</a:t>
            </a:r>
            <a:r>
              <a:rPr lang="en-US" dirty="0"/>
              <a:t> - MPI is the only message passing library which can be considered a standard. It is supported on virtually all HPC platforms. Practically, it has replaced all previous message passing libraries.</a:t>
            </a:r>
          </a:p>
          <a:p>
            <a:r>
              <a:rPr lang="uk-UA" b="1" dirty="0"/>
              <a:t>Портативність</a:t>
            </a:r>
            <a:r>
              <a:rPr lang="en-US" dirty="0"/>
              <a:t> - There is little or no need to modify your source code when you port your application to a different platform that supports (and is compliant with) the MPI standard.</a:t>
            </a:r>
          </a:p>
          <a:p>
            <a:r>
              <a:rPr lang="uk-UA" b="1" dirty="0"/>
              <a:t>Продуктивність </a:t>
            </a:r>
            <a:r>
              <a:rPr lang="en-US" dirty="0"/>
              <a:t>- Vendor implementations should be able to exploit native hardware features to optimize performance. Any implementation is free to develop optimized algorithms.</a:t>
            </a:r>
          </a:p>
          <a:p>
            <a:r>
              <a:rPr lang="uk-UA" b="1" dirty="0"/>
              <a:t>Функціональність</a:t>
            </a:r>
            <a:r>
              <a:rPr lang="en-US" dirty="0"/>
              <a:t> - There are over 430 routines defined in MPI-3, which includes the majority of those in MPI-2 and MPI-1.</a:t>
            </a:r>
          </a:p>
          <a:p>
            <a:r>
              <a:rPr lang="uk-UA" b="1" dirty="0"/>
              <a:t>Доступність</a:t>
            </a:r>
            <a:r>
              <a:rPr lang="en-US" dirty="0"/>
              <a:t> - A variety of implementations are available, both vendor and public domain.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254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uk-UA" b="1" dirty="0"/>
              <a:t>Документація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Документація стандарту</a:t>
            </a:r>
            <a:r>
              <a:rPr lang="en-US" dirty="0"/>
              <a:t> MPI </a:t>
            </a:r>
            <a:r>
              <a:rPr lang="uk-UA" dirty="0"/>
              <a:t>(усі версії) доступна за посиланням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http://www.mpi-forum.org/docs/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62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Open MPI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Open MPI </a:t>
            </a:r>
            <a:r>
              <a:rPr lang="uk-UA" dirty="0"/>
              <a:t>– </a:t>
            </a:r>
            <a:r>
              <a:rPr lang="uk-UA" dirty="0" err="1"/>
              <a:t>потокобезпечна</a:t>
            </a:r>
            <a:r>
              <a:rPr lang="uk-UA" dirty="0"/>
              <a:t>, відкрита</a:t>
            </a:r>
            <a:r>
              <a:rPr lang="en-US" dirty="0"/>
              <a:t> </a:t>
            </a:r>
            <a:r>
              <a:rPr lang="uk-UA" dirty="0"/>
              <a:t>реалізація</a:t>
            </a:r>
            <a:r>
              <a:rPr lang="en-US" dirty="0"/>
              <a:t> </a:t>
            </a:r>
            <a:r>
              <a:rPr lang="uk-UA" dirty="0"/>
              <a:t>стандарту </a:t>
            </a:r>
            <a:r>
              <a:rPr lang="en-US" dirty="0"/>
              <a:t>MPI</a:t>
            </a:r>
            <a:r>
              <a:rPr lang="uk-UA" dirty="0"/>
              <a:t> мовою </a:t>
            </a:r>
            <a:r>
              <a:rPr lang="en-US" dirty="0"/>
              <a:t>C.</a:t>
            </a:r>
          </a:p>
          <a:p>
            <a:pPr algn="just"/>
            <a:r>
              <a:rPr lang="en-US" dirty="0"/>
              <a:t>Open MPI </a:t>
            </a:r>
            <a:r>
              <a:rPr lang="uk-UA" dirty="0"/>
              <a:t>доступний для використання на більшості </a:t>
            </a:r>
            <a:r>
              <a:rPr lang="en-US" dirty="0"/>
              <a:t>Linux </a:t>
            </a:r>
            <a:r>
              <a:rPr lang="uk-UA" dirty="0"/>
              <a:t>кластерів</a:t>
            </a:r>
            <a:r>
              <a:rPr lang="en-US" dirty="0"/>
              <a:t> (LC). </a:t>
            </a:r>
            <a:r>
              <a:rPr lang="uk-UA" dirty="0"/>
              <a:t>Вам потрібно завантажити бажаний пакет інструментів  з використанням </a:t>
            </a:r>
            <a:r>
              <a:rPr lang="en-US" b="1" dirty="0"/>
              <a:t>use</a:t>
            </a:r>
            <a:r>
              <a:rPr lang="en-US" dirty="0"/>
              <a:t> </a:t>
            </a:r>
            <a:r>
              <a:rPr lang="uk-UA" dirty="0"/>
              <a:t>команди</a:t>
            </a:r>
            <a:r>
              <a:rPr lang="en-US" dirty="0"/>
              <a:t>. </a:t>
            </a:r>
            <a:r>
              <a:rPr lang="uk-UA" dirty="0"/>
              <a:t>Наприклад, </a:t>
            </a:r>
            <a:r>
              <a:rPr lang="en-US" b="1" dirty="0"/>
              <a:t>use -l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uk-UA" i="1" dirty="0"/>
              <a:t>список доступних пакетів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b="1" dirty="0"/>
              <a:t>use openmpi-gnu-1.4.3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uk-UA" i="1" dirty="0"/>
              <a:t>використовувати обраний пакет</a:t>
            </a:r>
            <a:r>
              <a:rPr lang="en-US" i="1" dirty="0"/>
              <a:t>)</a:t>
            </a:r>
            <a:endParaRPr lang="en-US" dirty="0"/>
          </a:p>
          <a:p>
            <a:pPr algn="just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обгортки</a:t>
            </a:r>
            <a:r>
              <a:rPr lang="ru-RU" dirty="0"/>
              <a:t> </a:t>
            </a:r>
            <a:r>
              <a:rPr lang="en-US" dirty="0"/>
              <a:t>MPI LC </a:t>
            </a:r>
            <a:r>
              <a:rPr lang="ru-RU" dirty="0" err="1"/>
              <a:t>вказують</a:t>
            </a:r>
            <a:r>
              <a:rPr lang="ru-RU" dirty="0"/>
              <a:t> на </a:t>
            </a:r>
            <a:r>
              <a:rPr lang="ru-RU" dirty="0" err="1"/>
              <a:t>потрібну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en-US" dirty="0"/>
              <a:t>Open MPI.</a:t>
            </a:r>
            <a:endParaRPr lang="uk-UA" dirty="0"/>
          </a:p>
          <a:p>
            <a:pPr algn="just"/>
            <a:r>
              <a:rPr lang="uk-UA" dirty="0"/>
              <a:t>Більше інформації про </a:t>
            </a:r>
            <a:r>
              <a:rPr lang="en-US" dirty="0"/>
              <a:t>Open MPI </a:t>
            </a:r>
            <a:r>
              <a:rPr lang="uk-UA" dirty="0"/>
              <a:t>доступно за посиланням </a:t>
            </a:r>
            <a:r>
              <a:rPr lang="en-US" u="sng" dirty="0">
                <a:hlinkClick r:id="rId2"/>
              </a:rPr>
              <a:t>www.open-mpi.org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834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300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Загальна структура</a:t>
            </a:r>
            <a:r>
              <a:rPr lang="en-US" b="1" dirty="0"/>
              <a:t> MPI </a:t>
            </a:r>
            <a:r>
              <a:rPr lang="uk-UA" b="1" dirty="0"/>
              <a:t>програми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97" y="1023938"/>
            <a:ext cx="4850854" cy="551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5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Комунікатори і групи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uk-UA" dirty="0"/>
          </a:p>
          <a:p>
            <a:pPr algn="just"/>
            <a:r>
              <a:rPr lang="en-US" dirty="0"/>
              <a:t>MPI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en-US" dirty="0"/>
              <a:t> </a:t>
            </a:r>
            <a:r>
              <a:rPr lang="ru-RU" dirty="0" err="1"/>
              <a:t>комунікатори</a:t>
            </a:r>
            <a:r>
              <a:rPr lang="ru-RU" dirty="0"/>
              <a:t> та </a:t>
            </a:r>
            <a:r>
              <a:rPr lang="ru-RU" dirty="0" err="1"/>
              <a:t>об’єкти</a:t>
            </a:r>
            <a:r>
              <a:rPr lang="en-US" dirty="0"/>
              <a:t> </a:t>
            </a:r>
            <a:r>
              <a:rPr lang="ru-RU" dirty="0" err="1"/>
              <a:t>групи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набору </a:t>
            </a:r>
            <a:r>
              <a:rPr lang="ru-RU" dirty="0" err="1"/>
              <a:t>процесів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спілкуватись</a:t>
            </a:r>
            <a:r>
              <a:rPr lang="ru-RU" dirty="0"/>
              <a:t> один з одним.
</a:t>
            </a:r>
            <a:r>
              <a:rPr lang="ru-RU" dirty="0" err="1"/>
              <a:t>Більшість</a:t>
            </a:r>
            <a:r>
              <a:rPr lang="ru-RU" dirty="0"/>
              <a:t> процедур </a:t>
            </a:r>
            <a:r>
              <a:rPr lang="en-US" dirty="0"/>
              <a:t>MPI </a:t>
            </a:r>
            <a:r>
              <a:rPr lang="ru-RU" dirty="0" err="1"/>
              <a:t>вимагають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комунікатор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вказаний</a:t>
            </a:r>
            <a:r>
              <a:rPr lang="ru-RU" dirty="0"/>
              <a:t> як аргумент.
</a:t>
            </a:r>
            <a:r>
              <a:rPr lang="ru-RU" dirty="0" err="1"/>
              <a:t>Комунікатори</a:t>
            </a:r>
            <a:r>
              <a:rPr lang="ru-RU" dirty="0"/>
              <a:t> і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задані</a:t>
            </a:r>
            <a:r>
              <a:rPr lang="ru-RU" dirty="0"/>
              <a:t> </a:t>
            </a:r>
            <a:r>
              <a:rPr lang="ru-RU" dirty="0" err="1"/>
              <a:t>програмістом</a:t>
            </a:r>
            <a:r>
              <a:rPr lang="ru-RU" dirty="0"/>
              <a:t>. Для </a:t>
            </a:r>
            <a:r>
              <a:rPr lang="ru-RU" dirty="0" err="1"/>
              <a:t>спрощення</a:t>
            </a:r>
            <a:r>
              <a:rPr lang="ru-RU" dirty="0"/>
              <a:t>, </a:t>
            </a:r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en-US" dirty="0"/>
              <a:t>MPI_COMM_WORLD</a:t>
            </a:r>
            <a:r>
              <a:rPr lang="uk-UA" dirty="0"/>
              <a:t> для того, щоб вказати на </a:t>
            </a:r>
            <a:r>
              <a:rPr lang="en-US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 </a:t>
            </a:r>
            <a:r>
              <a:rPr lang="ru-RU" dirty="0" err="1"/>
              <a:t>визначений</a:t>
            </a:r>
            <a:r>
              <a:rPr lang="ru-RU" dirty="0"/>
              <a:t> </a:t>
            </a:r>
            <a:r>
              <a:rPr lang="ru-RU" dirty="0" err="1"/>
              <a:t>комунікатор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в себе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en-US" dirty="0"/>
              <a:t>MPI.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69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В межах комунікатора кожний процес має свій унікальний </a:t>
            </a:r>
            <a:r>
              <a:rPr lang="uk-UA" dirty="0" err="1"/>
              <a:t>цілочисельний</a:t>
            </a:r>
            <a:r>
              <a:rPr lang="uk-UA" dirty="0"/>
              <a:t> ідентифікатор</a:t>
            </a:r>
            <a:r>
              <a:rPr lang="en-US" dirty="0"/>
              <a:t>,</a:t>
            </a:r>
            <a:r>
              <a:rPr lang="uk-UA" dirty="0"/>
              <a:t> наданий системою при ініціалізації процесу. Ранг процесу іноді називають </a:t>
            </a:r>
            <a:r>
              <a:rPr lang="en-US" dirty="0"/>
              <a:t>"task ID". </a:t>
            </a:r>
            <a:r>
              <a:rPr lang="uk-UA" dirty="0"/>
              <a:t>Нумерація процесів починається з 0.</a:t>
            </a:r>
            <a:endParaRPr lang="en-US" dirty="0"/>
          </a:p>
          <a:p>
            <a:r>
              <a:rPr lang="uk-UA" dirty="0"/>
              <a:t>Ранг процесу використовується для вказування процесу-відправника чи процесу-отримувача повідомлення</a:t>
            </a:r>
            <a:r>
              <a:rPr lang="en-US" dirty="0"/>
              <a:t>. </a:t>
            </a:r>
            <a:r>
              <a:rPr lang="uk-UA" dirty="0"/>
              <a:t>Часто використовується у програмах для контролю виконання обчислень </a:t>
            </a:r>
            <a:r>
              <a:rPr lang="en-US" dirty="0"/>
              <a:t>(if rank=0 do this / if rank=1 do that).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709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Environment Management Routines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err="1">
                <a:hlinkClick r:id="rId2"/>
              </a:rPr>
              <a:t>MPI_Init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Ініціалізує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US" dirty="0"/>
              <a:t>MPI.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повинна бути </a:t>
            </a:r>
            <a:r>
              <a:rPr lang="ru-RU" dirty="0" err="1"/>
              <a:t>викликана</a:t>
            </a:r>
            <a:r>
              <a:rPr lang="ru-RU" dirty="0"/>
              <a:t> у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en-US" dirty="0"/>
              <a:t>MPI</a:t>
            </a:r>
            <a:r>
              <a:rPr lang="uk-UA" dirty="0"/>
              <a:t> перед викликом </a:t>
            </a:r>
            <a:r>
              <a:rPr lang="ru-RU" dirty="0"/>
              <a:t>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en-US" dirty="0"/>
              <a:t>MPI </a:t>
            </a:r>
            <a:r>
              <a:rPr lang="ru-RU" dirty="0"/>
              <a:t>і повинна бути </a:t>
            </a:r>
            <a:r>
              <a:rPr lang="ru-RU" dirty="0" err="1"/>
              <a:t>викликана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раз в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en-US" dirty="0"/>
              <a:t>MPI.</a:t>
            </a:r>
            <a:r>
              <a:rPr lang="ru-RU" dirty="0"/>
              <a:t>
</a:t>
            </a:r>
            <a:r>
              <a:rPr lang="en-US" b="1" dirty="0"/>
              <a:t>	</a:t>
            </a:r>
            <a:r>
              <a:rPr lang="en-US" b="1" dirty="0" err="1"/>
              <a:t>MPI_Init</a:t>
            </a:r>
            <a:r>
              <a:rPr lang="en-US" b="1" dirty="0"/>
              <a:t> (&amp;</a:t>
            </a:r>
            <a:r>
              <a:rPr lang="en-US" b="1" dirty="0" err="1"/>
              <a:t>argc</a:t>
            </a:r>
            <a:r>
              <a:rPr lang="en-US" b="1" dirty="0"/>
              <a:t>,&amp;</a:t>
            </a:r>
            <a:r>
              <a:rPr lang="en-US" b="1" dirty="0" err="1"/>
              <a:t>argv</a:t>
            </a:r>
            <a:r>
              <a:rPr lang="en-US" b="1" dirty="0"/>
              <a:t>) </a:t>
            </a:r>
            <a:r>
              <a:rPr lang="uk-UA" b="1" dirty="0"/>
              <a:t>// </a:t>
            </a:r>
            <a:r>
              <a:rPr lang="en-US" b="1" dirty="0"/>
              <a:t>Open MPI</a:t>
            </a:r>
            <a:br>
              <a:rPr lang="en-US" b="1" dirty="0"/>
            </a:br>
            <a:r>
              <a:rPr lang="en-US" b="1" dirty="0"/>
              <a:t>	MPI_INIT (</a:t>
            </a:r>
            <a:r>
              <a:rPr lang="en-US" b="1" dirty="0" err="1"/>
              <a:t>ierr</a:t>
            </a:r>
            <a:r>
              <a:rPr lang="en-US" b="1" dirty="0"/>
              <a:t>)               // FORTRAN</a:t>
            </a:r>
            <a:endParaRPr lang="en-US" dirty="0"/>
          </a:p>
          <a:p>
            <a:r>
              <a:rPr lang="en-US" b="1" u="sng" dirty="0">
                <a:hlinkClick r:id="rId3"/>
              </a:rPr>
              <a:t>MPI_Initialized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Указує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викликаний</a:t>
            </a:r>
            <a:r>
              <a:rPr lang="ru-RU" dirty="0"/>
              <a:t> </a:t>
            </a:r>
            <a:r>
              <a:rPr lang="en-US" dirty="0" err="1"/>
              <a:t>MPI_Init</a:t>
            </a:r>
            <a:r>
              <a:rPr lang="en-US" dirty="0"/>
              <a:t> -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логічне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true (1)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false(0). </a:t>
            </a:r>
            <a:r>
              <a:rPr lang="uk-UA" dirty="0"/>
              <a:t>За стандартом </a:t>
            </a:r>
            <a:r>
              <a:rPr lang="en-US" dirty="0"/>
              <a:t>MPI </a:t>
            </a:r>
            <a:r>
              <a:rPr lang="en-US" dirty="0" err="1"/>
              <a:t>MPI_Init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викликаний</a:t>
            </a:r>
            <a:r>
              <a:rPr lang="ru-RU" dirty="0"/>
              <a:t> один і </a:t>
            </a:r>
            <a:r>
              <a:rPr lang="ru-RU" dirty="0" err="1"/>
              <a:t>тільки</a:t>
            </a:r>
            <a:r>
              <a:rPr lang="ru-RU" dirty="0"/>
              <a:t> один раз </a:t>
            </a:r>
            <a:r>
              <a:rPr lang="ru-RU" dirty="0" err="1"/>
              <a:t>кожним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MPI_Initialized</a:t>
            </a:r>
            <a:r>
              <a:rPr lang="en-US" b="1" dirty="0"/>
              <a:t> (&amp;flag)</a:t>
            </a:r>
          </a:p>
          <a:p>
            <a:pPr marL="0" indent="0" algn="just">
              <a:buNone/>
            </a:pPr>
            <a:r>
              <a:rPr lang="en-US" b="1" dirty="0"/>
              <a:t>	MPI_INITIALIZED (</a:t>
            </a:r>
            <a:r>
              <a:rPr lang="en-US" b="1" dirty="0" err="1"/>
              <a:t>flag,ierr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u="sng" dirty="0">
                <a:hlinkClick r:id="rId4"/>
              </a:rPr>
              <a:t>MPI_Finalize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Завершує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US" dirty="0"/>
              <a:t>MPI.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повинна бути </a:t>
            </a:r>
            <a:r>
              <a:rPr lang="ru-RU" dirty="0" err="1"/>
              <a:t>останньою</a:t>
            </a:r>
            <a:r>
              <a:rPr lang="ru-RU" dirty="0"/>
              <a:t> процедурою </a:t>
            </a:r>
            <a:r>
              <a:rPr lang="en-US" dirty="0"/>
              <a:t>MPI, </a:t>
            </a:r>
            <a:r>
              <a:rPr lang="ru-RU" dirty="0"/>
              <a:t>яка </a:t>
            </a:r>
            <a:r>
              <a:rPr lang="ru-RU" dirty="0" err="1"/>
              <a:t>викликається</a:t>
            </a:r>
            <a:r>
              <a:rPr lang="ru-RU" dirty="0"/>
              <a:t> в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en-US" dirty="0"/>
              <a:t>MPI - </a:t>
            </a:r>
            <a:r>
              <a:rPr lang="ru-RU" dirty="0" err="1"/>
              <a:t>ніякі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 </a:t>
            </a:r>
            <a:r>
              <a:rPr lang="en-US" dirty="0"/>
              <a:t>MPI </a:t>
            </a:r>
            <a:r>
              <a:rPr lang="ru-RU" dirty="0"/>
              <a:t>не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викликані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неї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MPI_Finalize</a:t>
            </a:r>
            <a:r>
              <a:rPr lang="en-US" b="1" dirty="0"/>
              <a:t> ()</a:t>
            </a:r>
          </a:p>
          <a:p>
            <a:pPr marL="0" indent="0" algn="just">
              <a:buNone/>
            </a:pPr>
            <a:r>
              <a:rPr lang="en-US" b="1" dirty="0"/>
              <a:t>	MPI_FINALIZE (</a:t>
            </a:r>
            <a:r>
              <a:rPr lang="en-US" b="1" dirty="0" err="1"/>
              <a:t>ierr</a:t>
            </a:r>
            <a:r>
              <a:rPr lang="en-US" b="1" dirty="0"/>
              <a:t>)</a:t>
            </a:r>
            <a:endParaRPr lang="uk-UA" b="1" u="sn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910476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1979</Words>
  <Application>Microsoft Macintosh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Лекція</vt:lpstr>
      <vt:lpstr>Специфікація інтерфейсу</vt:lpstr>
      <vt:lpstr>Причини використання MPI</vt:lpstr>
      <vt:lpstr> Документація</vt:lpstr>
      <vt:lpstr>Open MPI </vt:lpstr>
      <vt:lpstr>Загальна структура MPI програми</vt:lpstr>
      <vt:lpstr>Комунікатори і групи</vt:lpstr>
      <vt:lpstr>Rank</vt:lpstr>
      <vt:lpstr>Environment Management Routines</vt:lpstr>
      <vt:lpstr>PowerPoint Presentation</vt:lpstr>
      <vt:lpstr>PowerPoint Presentation</vt:lpstr>
      <vt:lpstr>Hello, world</vt:lpstr>
      <vt:lpstr>Передача повідомлень один-до-одного</vt:lpstr>
      <vt:lpstr>Методи передачі повідомлень один-до-одного</vt:lpstr>
      <vt:lpstr>Колективні методи передачі повідомлень</vt:lpstr>
      <vt:lpstr>Колективні методи
</vt:lpstr>
      <vt:lpstr>Collective Communication Routines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</dc:title>
  <dc:creator>Саша</dc:creator>
  <cp:lastModifiedBy>Microsoft Office User</cp:lastModifiedBy>
  <cp:revision>21</cp:revision>
  <dcterms:created xsi:type="dcterms:W3CDTF">2017-02-12T13:06:11Z</dcterms:created>
  <dcterms:modified xsi:type="dcterms:W3CDTF">2023-04-04T11:42:25Z</dcterms:modified>
</cp:coreProperties>
</file>