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0" r:id="rId3"/>
    <p:sldId id="285" r:id="rId4"/>
    <p:sldId id="292" r:id="rId5"/>
    <p:sldId id="291" r:id="rId6"/>
    <p:sldId id="286" r:id="rId7"/>
    <p:sldId id="294" r:id="rId8"/>
    <p:sldId id="295" r:id="rId9"/>
    <p:sldId id="296" r:id="rId10"/>
    <p:sldId id="297" r:id="rId11"/>
    <p:sldId id="299" r:id="rId12"/>
    <p:sldId id="300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3"/>
    <p:restoredTop sz="94667"/>
  </p:normalViewPr>
  <p:slideViewPr>
    <p:cSldViewPr>
      <p:cViewPr varScale="1">
        <p:scale>
          <a:sx n="110" d="100"/>
          <a:sy n="11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12.11.21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300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12.11.21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91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12.11.21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47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12.11.21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893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12.11.21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058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12.11.21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582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12.11.21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03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12.11.21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356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12.11.21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52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12.11.21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052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12.11.21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82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30886-3244-4446-A441-FFA00A0A065A}" type="datetimeFigureOut">
              <a:rPr lang="uk-UA" smtClean="0"/>
              <a:t>12.11.21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84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Лекц</a:t>
            </a:r>
            <a:r>
              <a:rPr lang="uk-UA" dirty="0" err="1"/>
              <a:t>ія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Блокуюча</a:t>
            </a:r>
            <a:r>
              <a:rPr lang="ru-RU" b="1" dirty="0"/>
              <a:t> п</a:t>
            </a:r>
            <a:r>
              <a:rPr lang="uk-UA" b="1" dirty="0" err="1"/>
              <a:t>ередача</a:t>
            </a:r>
            <a:r>
              <a:rPr lang="uk-UA" b="1" dirty="0"/>
              <a:t> повідомлень в </a:t>
            </a:r>
            <a:r>
              <a:rPr lang="en-US" b="1" dirty="0"/>
              <a:t>MPI</a:t>
            </a:r>
            <a:r>
              <a:rPr lang="ru-RU" b="1" dirty="0"/>
              <a:t> та р</a:t>
            </a:r>
            <a:r>
              <a:rPr lang="uk-UA" b="1" dirty="0" err="1"/>
              <a:t>еалізація</a:t>
            </a:r>
            <a:r>
              <a:rPr lang="uk-UA" b="1" dirty="0"/>
              <a:t> паралельного алгоритму множення матриць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144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uk-UA" dirty="0"/>
              <a:t>Паралельне обчислення суми ряду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7" y="836712"/>
            <a:ext cx="8928992" cy="5289451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last_num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  /*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н</a:t>
            </a:r>
            <a:r>
              <a:rPr lang="ru-RU" sz="1200" dirty="0" err="1">
                <a:latin typeface="Courier New" pitchFamily="49" charset="0"/>
                <a:cs typeface="Courier New" pitchFamily="49" charset="0"/>
              </a:rPr>
              <a:t>омер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>
                <a:latin typeface="Courier New" pitchFamily="49" charset="0"/>
                <a:cs typeface="Courier New" pitchFamily="49" charset="0"/>
              </a:rPr>
              <a:t>останнього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>
                <a:latin typeface="Courier New" pitchFamily="49" charset="0"/>
                <a:cs typeface="Courier New" pitchFamily="49" charset="0"/>
              </a:rPr>
              <a:t>обчисленого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члену ряду */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double sum = 0.0;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 /*сума членів ряду */</a:t>
            </a:r>
          </a:p>
          <a:p>
            <a:pPr marL="400050" lvl="1" indent="0">
              <a:buNone/>
            </a:pP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step = 0; step &lt; 1000; step++)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 /* номер члену ряду, </a:t>
            </a:r>
            <a:r>
              <a:rPr lang="ru-RU" sz="1200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>
                <a:latin typeface="Courier New" pitchFamily="49" charset="0"/>
                <a:cs typeface="Courier New" pitchFamily="49" charset="0"/>
              </a:rPr>
              <a:t>обчислюється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if(rank == 0)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/*MASTER*/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1257300" lvl="3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last_num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1257300" lvl="3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curr_num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last_num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57300" lvl="3" indent="0">
              <a:buNone/>
            </a:pPr>
            <a:r>
              <a:rPr lang="nn-NO" sz="1200" dirty="0">
                <a:latin typeface="Courier New" pitchFamily="49" charset="0"/>
                <a:cs typeface="Courier New" pitchFamily="49" charset="0"/>
              </a:rPr>
              <a:t>for(int id = 1; id &lt; p; id++)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714500" lvl="4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curr_num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1, MPI_INT, </a:t>
            </a:r>
            <a:r>
              <a:rPr 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NUM_TAG,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MPI_COMM_WORLD);</a:t>
            </a:r>
          </a:p>
          <a:p>
            <a:pPr marL="1714500" lvl="4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curr_num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1257300" lvl="3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257300" lvl="3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last_num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curr_num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/*WORKER*/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1257300" lvl="3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1, MPI_INT, </a:t>
            </a:r>
            <a:r>
              <a:rPr 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NUM_TAG, MPI_COMM_WORLD, MPI_STATUS_IGNORE);</a:t>
            </a:r>
          </a:p>
          <a:p>
            <a:pPr marL="800100" lvl="2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2" indent="0">
              <a:buNone/>
            </a:pP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double term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calc_series_term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parametr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need_break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false;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  /* </a:t>
            </a:r>
            <a:r>
              <a:rPr lang="ru-RU" sz="1200" i="1" dirty="0" err="1">
                <a:latin typeface="Courier New" pitchFamily="49" charset="0"/>
                <a:cs typeface="Courier New" pitchFamily="49" charset="0"/>
              </a:rPr>
              <a:t>умова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 «</a:t>
            </a:r>
            <a:r>
              <a:rPr lang="ru-RU" sz="1200" i="1" dirty="0" err="1">
                <a:latin typeface="Courier New" pitchFamily="49" charset="0"/>
                <a:cs typeface="Courier New" pitchFamily="49" charset="0"/>
              </a:rPr>
              <a:t>досягнуто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i="1" dirty="0" err="1">
                <a:latin typeface="Courier New" pitchFamily="49" charset="0"/>
                <a:cs typeface="Courier New" pitchFamily="49" charset="0"/>
              </a:rPr>
              <a:t>необхідну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i="1" dirty="0" err="1">
                <a:latin typeface="Courier New" pitchFamily="49" charset="0"/>
                <a:cs typeface="Courier New" pitchFamily="49" charset="0"/>
              </a:rPr>
              <a:t>точність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» */</a:t>
            </a:r>
          </a:p>
          <a:p>
            <a:pPr marL="400050" lvl="1" indent="0">
              <a:buNone/>
            </a:pPr>
            <a:endParaRPr lang="uk-UA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2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uk-UA" dirty="0"/>
              <a:t>Паралельне обчислення суми ряду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9865096" cy="5976664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if(rank == 0)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/*MASTER*/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1257300" lvl="3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curr_term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term;</a:t>
            </a:r>
          </a:p>
          <a:p>
            <a:pPr marL="1257300" lvl="3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curr_term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57300" lvl="3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curr_term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EPSILON)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714500" lvl="4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need_break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1257300" lvl="3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257300" lvl="3" indent="0">
              <a:buNone/>
            </a:pPr>
            <a:r>
              <a:rPr lang="nn-NO" sz="1200" dirty="0">
                <a:latin typeface="Courier New" pitchFamily="49" charset="0"/>
                <a:cs typeface="Courier New" pitchFamily="49" charset="0"/>
              </a:rPr>
              <a:t>for(int id = 1; id &lt; p; id ++)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714500" lvl="4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curr_term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1, MPI_DOUBLE, </a:t>
            </a:r>
            <a:r>
              <a:rPr lang="nn-NO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TERM_TAG,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MPI_COMM_WORLD, MPI_STATUS_IGNORE);</a:t>
            </a:r>
          </a:p>
          <a:p>
            <a:pPr marL="1714500" lvl="4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curr_term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curr_term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EPSILON) 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171700" lvl="5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need_break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1714500" lvl="4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14500" lvl="4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need_break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1, MPI_INT, </a:t>
            </a:r>
            <a:r>
              <a:rPr 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BREAK_TAG, MPI_COMM_WORLD);</a:t>
            </a:r>
          </a:p>
          <a:p>
            <a:pPr marL="1257300" lvl="3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/*WORKER*/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1257300" lvl="3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(&amp;term, 1, MPI_DOUBLE, 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TERM_TAG, MPI_COMM_WORLD);</a:t>
            </a:r>
          </a:p>
          <a:p>
            <a:pPr marL="1257300" lvl="3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need_break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1, MPI_INT, 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BREAK_TAG, MPI_COMM_WORLD,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MPI_STATUS_IGNORE);</a:t>
            </a:r>
          </a:p>
          <a:p>
            <a:pPr marL="800100" lvl="2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need_break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257300" lvl="3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800100" lvl="2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400050" lvl="1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 /* завершення циклу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for step*/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uk-UA" dirty="0"/>
              <a:t>Паралельне обчислення суми ряду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if(rank == 0) </a:t>
            </a:r>
            <a:r>
              <a:rPr lang="uk-UA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output_file_name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, ”w”);</a:t>
            </a:r>
          </a:p>
          <a:p>
            <a:pPr marL="800100" lvl="2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if(!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uk-UA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257300" lvl="3" indent="0">
              <a:buNone/>
            </a:pP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, ”Can’t open output file!\n\n”);</a:t>
            </a:r>
          </a:p>
          <a:p>
            <a:pPr marL="1257300" lvl="3" indent="0">
              <a:buNone/>
            </a:pP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MPI_Abort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(MPI_COMM_WORLD, 2);</a:t>
            </a:r>
          </a:p>
          <a:p>
            <a:pPr marL="1257300" lvl="3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return 2;</a:t>
            </a:r>
          </a:p>
          <a:p>
            <a:pPr marL="800100" lvl="2" indent="0">
              <a:buNone/>
            </a:pPr>
            <a:r>
              <a:rPr lang="uk-UA" sz="1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, ”%.15lf\n”, sum);</a:t>
            </a:r>
          </a:p>
          <a:p>
            <a:pPr marL="400050" lvl="1" indent="0">
              <a:buNone/>
            </a:pPr>
            <a:r>
              <a:rPr lang="uk-UA" sz="1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0">
              <a:buNone/>
            </a:pPr>
            <a:r>
              <a:rPr lang="uk-UA" sz="1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099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2024" y="1744573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MASTER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5657" y="1586096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WORKER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55657" y="3006625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WORKER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61388" y="4549735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WORKER</a:t>
            </a:r>
            <a:endParaRPr lang="uk-UA" dirty="0">
              <a:solidFill>
                <a:prstClr val="black"/>
              </a:solidFill>
            </a:endParaRPr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 flipV="1">
            <a:off x="2290176" y="1874128"/>
            <a:ext cx="1965481" cy="158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3"/>
            <a:endCxn id="6" idx="1"/>
          </p:cNvCxnSpPr>
          <p:nvPr/>
        </p:nvCxnSpPr>
        <p:spPr>
          <a:xfrm>
            <a:off x="2290176" y="2032605"/>
            <a:ext cx="1965481" cy="1262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7" idx="1"/>
          </p:cNvCxnSpPr>
          <p:nvPr/>
        </p:nvCxnSpPr>
        <p:spPr>
          <a:xfrm>
            <a:off x="2290176" y="2032605"/>
            <a:ext cx="1871212" cy="2805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558" y="1435428"/>
            <a:ext cx="1315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Send rows of </a:t>
            </a:r>
            <a:r>
              <a:rPr lang="en-US" sz="1400" i="1" dirty="0">
                <a:solidFill>
                  <a:prstClr val="black"/>
                </a:solidFill>
              </a:rPr>
              <a:t>A,</a:t>
            </a:r>
          </a:p>
          <a:p>
            <a:r>
              <a:rPr lang="en-US" sz="1400" dirty="0">
                <a:solidFill>
                  <a:prstClr val="black"/>
                </a:solidFill>
              </a:rPr>
              <a:t>Send</a:t>
            </a:r>
            <a:r>
              <a:rPr lang="en-US" sz="1400" i="1" dirty="0">
                <a:solidFill>
                  <a:prstClr val="black"/>
                </a:solidFill>
              </a:rPr>
              <a:t> B</a:t>
            </a:r>
            <a:endParaRPr lang="uk-UA" sz="1400" i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8649" y="2320637"/>
            <a:ext cx="1315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Send rows of </a:t>
            </a:r>
            <a:r>
              <a:rPr lang="en-US" sz="1400" i="1" dirty="0">
                <a:solidFill>
                  <a:prstClr val="black"/>
                </a:solidFill>
              </a:rPr>
              <a:t>A,</a:t>
            </a:r>
          </a:p>
          <a:p>
            <a:r>
              <a:rPr lang="en-US" sz="1400" dirty="0">
                <a:solidFill>
                  <a:prstClr val="black"/>
                </a:solidFill>
              </a:rPr>
              <a:t>Send</a:t>
            </a:r>
            <a:r>
              <a:rPr lang="en-US" sz="1400" i="1" dirty="0">
                <a:solidFill>
                  <a:prstClr val="black"/>
                </a:solidFill>
              </a:rPr>
              <a:t> B</a:t>
            </a:r>
            <a:endParaRPr lang="uk-UA" sz="1400" i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15043" y="3326967"/>
            <a:ext cx="1315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Send rows of </a:t>
            </a:r>
            <a:r>
              <a:rPr lang="en-US" sz="1400" i="1" dirty="0">
                <a:solidFill>
                  <a:prstClr val="black"/>
                </a:solidFill>
              </a:rPr>
              <a:t>A,</a:t>
            </a:r>
          </a:p>
          <a:p>
            <a:r>
              <a:rPr lang="en-US" sz="1400" dirty="0">
                <a:solidFill>
                  <a:prstClr val="black"/>
                </a:solidFill>
              </a:rPr>
              <a:t>Send</a:t>
            </a:r>
            <a:r>
              <a:rPr lang="en-US" sz="1400" i="1" dirty="0">
                <a:solidFill>
                  <a:prstClr val="black"/>
                </a:solidFill>
              </a:rPr>
              <a:t> B</a:t>
            </a:r>
            <a:endParaRPr lang="uk-UA" sz="1400" i="1" dirty="0">
              <a:solidFill>
                <a:prstClr val="black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48796"/>
              </p:ext>
            </p:extLst>
          </p:nvPr>
        </p:nvGraphicFramePr>
        <p:xfrm>
          <a:off x="981260" y="2367383"/>
          <a:ext cx="1041400" cy="2194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637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39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25671"/>
              </p:ext>
            </p:extLst>
          </p:nvPr>
        </p:nvGraphicFramePr>
        <p:xfrm>
          <a:off x="1324747" y="3789957"/>
          <a:ext cx="1249680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2927"/>
              </p:ext>
            </p:extLst>
          </p:nvPr>
        </p:nvGraphicFramePr>
        <p:xfrm>
          <a:off x="5818568" y="1397482"/>
          <a:ext cx="1041400" cy="731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43964"/>
              </p:ext>
            </p:extLst>
          </p:nvPr>
        </p:nvGraphicFramePr>
        <p:xfrm>
          <a:off x="6754672" y="1741423"/>
          <a:ext cx="1249680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99917"/>
              </p:ext>
            </p:extLst>
          </p:nvPr>
        </p:nvGraphicFramePr>
        <p:xfrm>
          <a:off x="5746560" y="3084110"/>
          <a:ext cx="1041400" cy="731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82683"/>
              </p:ext>
            </p:extLst>
          </p:nvPr>
        </p:nvGraphicFramePr>
        <p:xfrm>
          <a:off x="6682664" y="3428051"/>
          <a:ext cx="1249680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91880"/>
              </p:ext>
            </p:extLst>
          </p:nvPr>
        </p:nvGraphicFramePr>
        <p:xfrm>
          <a:off x="5613540" y="4493826"/>
          <a:ext cx="1041400" cy="731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76339"/>
              </p:ext>
            </p:extLst>
          </p:nvPr>
        </p:nvGraphicFramePr>
        <p:xfrm>
          <a:off x="6574357" y="4307402"/>
          <a:ext cx="1249680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8483" y="766917"/>
            <a:ext cx="185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MASTER does: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37" name="Заголовок 1"/>
          <p:cNvSpPr>
            <a:spLocks noGrp="1"/>
          </p:cNvSpPr>
          <p:nvPr>
            <p:ph type="title"/>
          </p:nvPr>
        </p:nvSpPr>
        <p:spPr>
          <a:xfrm>
            <a:off x="495763" y="276851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multiply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780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55883" y="1657043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MASTER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89516" y="1498566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WORKER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89516" y="2919095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WORKER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95247" y="4462205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WORKER</a:t>
            </a:r>
            <a:endParaRPr lang="uk-UA" dirty="0">
              <a:solidFill>
                <a:prstClr val="black"/>
              </a:solidFill>
            </a:endParaRPr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 flipV="1">
            <a:off x="2224035" y="1786598"/>
            <a:ext cx="1965481" cy="158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3"/>
            <a:endCxn id="6" idx="1"/>
          </p:cNvCxnSpPr>
          <p:nvPr/>
        </p:nvCxnSpPr>
        <p:spPr>
          <a:xfrm>
            <a:off x="2224035" y="1945075"/>
            <a:ext cx="1965481" cy="1262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7" idx="1"/>
          </p:cNvCxnSpPr>
          <p:nvPr/>
        </p:nvCxnSpPr>
        <p:spPr>
          <a:xfrm>
            <a:off x="2224035" y="1945075"/>
            <a:ext cx="1871212" cy="2805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9417" y="1347898"/>
            <a:ext cx="1516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Receive rows of </a:t>
            </a:r>
            <a:r>
              <a:rPr lang="en-US" sz="1400" i="1" dirty="0">
                <a:solidFill>
                  <a:prstClr val="black"/>
                </a:solidFill>
              </a:rPr>
              <a:t>A,</a:t>
            </a:r>
          </a:p>
          <a:p>
            <a:r>
              <a:rPr lang="en-US" sz="1400" dirty="0">
                <a:solidFill>
                  <a:prstClr val="black"/>
                </a:solidFill>
              </a:rPr>
              <a:t>Receive</a:t>
            </a:r>
            <a:r>
              <a:rPr lang="en-US" sz="1400" i="1" dirty="0">
                <a:solidFill>
                  <a:prstClr val="black"/>
                </a:solidFill>
              </a:rPr>
              <a:t> B</a:t>
            </a:r>
            <a:endParaRPr lang="uk-UA" sz="1400" i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2508" y="2233107"/>
            <a:ext cx="1516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Receive rows of </a:t>
            </a:r>
            <a:r>
              <a:rPr lang="en-US" sz="1400" i="1" dirty="0">
                <a:solidFill>
                  <a:prstClr val="black"/>
                </a:solidFill>
              </a:rPr>
              <a:t>A,</a:t>
            </a:r>
          </a:p>
          <a:p>
            <a:r>
              <a:rPr lang="en-US" sz="1400" dirty="0">
                <a:solidFill>
                  <a:prstClr val="black"/>
                </a:solidFill>
              </a:rPr>
              <a:t>Receive</a:t>
            </a:r>
            <a:r>
              <a:rPr lang="en-US" sz="1400" i="1" dirty="0">
                <a:solidFill>
                  <a:prstClr val="black"/>
                </a:solidFill>
              </a:rPr>
              <a:t> B</a:t>
            </a:r>
            <a:endParaRPr lang="uk-UA" sz="1400" i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8902" y="3239437"/>
            <a:ext cx="1516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Receive rows of </a:t>
            </a:r>
            <a:r>
              <a:rPr lang="en-US" sz="1400" i="1" dirty="0">
                <a:solidFill>
                  <a:prstClr val="black"/>
                </a:solidFill>
              </a:rPr>
              <a:t>A,</a:t>
            </a:r>
          </a:p>
          <a:p>
            <a:r>
              <a:rPr lang="en-US" sz="1400" dirty="0">
                <a:solidFill>
                  <a:prstClr val="black"/>
                </a:solidFill>
              </a:rPr>
              <a:t>Receive</a:t>
            </a:r>
            <a:r>
              <a:rPr lang="en-US" sz="1400" i="1" dirty="0">
                <a:solidFill>
                  <a:prstClr val="black"/>
                </a:solidFill>
              </a:rPr>
              <a:t> B</a:t>
            </a:r>
            <a:endParaRPr lang="uk-UA" sz="1400" i="1" dirty="0">
              <a:solidFill>
                <a:prstClr val="black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01669"/>
              </p:ext>
            </p:extLst>
          </p:nvPr>
        </p:nvGraphicFramePr>
        <p:xfrm>
          <a:off x="915119" y="2279853"/>
          <a:ext cx="1041400" cy="2194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637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39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65699"/>
              </p:ext>
            </p:extLst>
          </p:nvPr>
        </p:nvGraphicFramePr>
        <p:xfrm>
          <a:off x="1258606" y="3702427"/>
          <a:ext cx="1249680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60660"/>
              </p:ext>
            </p:extLst>
          </p:nvPr>
        </p:nvGraphicFramePr>
        <p:xfrm>
          <a:off x="5752427" y="1309952"/>
          <a:ext cx="1041400" cy="731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03986"/>
              </p:ext>
            </p:extLst>
          </p:nvPr>
        </p:nvGraphicFramePr>
        <p:xfrm>
          <a:off x="6688531" y="1653893"/>
          <a:ext cx="1249680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9599"/>
              </p:ext>
            </p:extLst>
          </p:nvPr>
        </p:nvGraphicFramePr>
        <p:xfrm>
          <a:off x="5680419" y="2996580"/>
          <a:ext cx="1041400" cy="731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17814"/>
              </p:ext>
            </p:extLst>
          </p:nvPr>
        </p:nvGraphicFramePr>
        <p:xfrm>
          <a:off x="6616523" y="3340521"/>
          <a:ext cx="1249680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09987"/>
              </p:ext>
            </p:extLst>
          </p:nvPr>
        </p:nvGraphicFramePr>
        <p:xfrm>
          <a:off x="5547399" y="4406296"/>
          <a:ext cx="1041400" cy="731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5272"/>
              </p:ext>
            </p:extLst>
          </p:nvPr>
        </p:nvGraphicFramePr>
        <p:xfrm>
          <a:off x="6498612" y="4287871"/>
          <a:ext cx="1249680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98677" y="62068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WORKERS do:</a:t>
            </a:r>
            <a:endParaRPr lang="uk-U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4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78791" y="1087165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WORKER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78791" y="2507694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WORKER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4522" y="4050804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WORKER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54462" y="1401619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Multiply </a:t>
            </a:r>
            <a:endParaRPr lang="uk-UA" sz="1400" i="1" dirty="0">
              <a:solidFill>
                <a:prstClr val="black"/>
              </a:solidFill>
            </a:endParaRP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09098"/>
              </p:ext>
            </p:extLst>
          </p:nvPr>
        </p:nvGraphicFramePr>
        <p:xfrm>
          <a:off x="2435546" y="1009437"/>
          <a:ext cx="1041400" cy="731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48252"/>
              </p:ext>
            </p:extLst>
          </p:nvPr>
        </p:nvGraphicFramePr>
        <p:xfrm>
          <a:off x="3377806" y="1242492"/>
          <a:ext cx="1249680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566858"/>
              </p:ext>
            </p:extLst>
          </p:nvPr>
        </p:nvGraphicFramePr>
        <p:xfrm>
          <a:off x="2369694" y="2585179"/>
          <a:ext cx="1041400" cy="731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03175"/>
              </p:ext>
            </p:extLst>
          </p:nvPr>
        </p:nvGraphicFramePr>
        <p:xfrm>
          <a:off x="3305798" y="2929120"/>
          <a:ext cx="1249680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68338"/>
              </p:ext>
            </p:extLst>
          </p:nvPr>
        </p:nvGraphicFramePr>
        <p:xfrm>
          <a:off x="2450206" y="4048861"/>
          <a:ext cx="1041400" cy="731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86139"/>
              </p:ext>
            </p:extLst>
          </p:nvPr>
        </p:nvGraphicFramePr>
        <p:xfrm>
          <a:off x="2954262" y="4546575"/>
          <a:ext cx="1249680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8874" y="387591"/>
            <a:ext cx="204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WORKERS do:</a:t>
            </a:r>
            <a:endParaRPr lang="uk-UA" dirty="0">
              <a:solidFill>
                <a:prstClr val="black"/>
              </a:solidFill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4754462" y="1709396"/>
            <a:ext cx="835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1395"/>
              </p:ext>
            </p:extLst>
          </p:nvPr>
        </p:nvGraphicFramePr>
        <p:xfrm>
          <a:off x="5760382" y="1297469"/>
          <a:ext cx="1249680" cy="731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089459"/>
              </p:ext>
            </p:extLst>
          </p:nvPr>
        </p:nvGraphicFramePr>
        <p:xfrm>
          <a:off x="5448815" y="3081469"/>
          <a:ext cx="1249680" cy="731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613330" y="3139452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Multiply </a:t>
            </a:r>
            <a:endParaRPr lang="uk-UA" sz="1400" i="1" dirty="0">
              <a:solidFill>
                <a:prstClr val="black"/>
              </a:solidFill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4613330" y="3447229"/>
            <a:ext cx="835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5249" y="5114401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Multiply </a:t>
            </a:r>
            <a:endParaRPr lang="uk-UA" sz="1400" i="1" dirty="0">
              <a:solidFill>
                <a:prstClr val="black"/>
              </a:solidFill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4365249" y="5422179"/>
            <a:ext cx="835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16211"/>
              </p:ext>
            </p:extLst>
          </p:nvPr>
        </p:nvGraphicFramePr>
        <p:xfrm>
          <a:off x="5417795" y="5056419"/>
          <a:ext cx="1249680" cy="731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Прямоугольник 37"/>
          <p:cNvSpPr/>
          <p:nvPr/>
        </p:nvSpPr>
        <p:spPr>
          <a:xfrm>
            <a:off x="7737984" y="2658354"/>
            <a:ext cx="116860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MASTER</a:t>
            </a:r>
            <a:endParaRPr lang="uk-UA" dirty="0">
              <a:solidFill>
                <a:prstClr val="black"/>
              </a:solidFill>
            </a:endParaRPr>
          </a:p>
        </p:txBody>
      </p:sp>
      <p:cxnSp>
        <p:nvCxnSpPr>
          <p:cNvPr id="39" name="Прямая со стрелкой 38"/>
          <p:cNvCxnSpPr>
            <a:stCxn id="23" idx="3"/>
            <a:endCxn id="38" idx="1"/>
          </p:cNvCxnSpPr>
          <p:nvPr/>
        </p:nvCxnSpPr>
        <p:spPr>
          <a:xfrm>
            <a:off x="7010062" y="1663229"/>
            <a:ext cx="727922" cy="1283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3"/>
            <a:endCxn id="38" idx="1"/>
          </p:cNvCxnSpPr>
          <p:nvPr/>
        </p:nvCxnSpPr>
        <p:spPr>
          <a:xfrm flipV="1">
            <a:off x="6698495" y="2946386"/>
            <a:ext cx="1039489" cy="500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7" idx="3"/>
            <a:endCxn id="38" idx="1"/>
          </p:cNvCxnSpPr>
          <p:nvPr/>
        </p:nvCxnSpPr>
        <p:spPr>
          <a:xfrm flipV="1">
            <a:off x="6667475" y="2946386"/>
            <a:ext cx="1070509" cy="2475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03665" y="2174602"/>
            <a:ext cx="1304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Send rows of </a:t>
            </a:r>
            <a:r>
              <a:rPr lang="en-US" sz="1400" i="1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28861" y="4365929"/>
            <a:ext cx="1304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Send rows of </a:t>
            </a:r>
            <a:r>
              <a:rPr lang="en-US" sz="1400" i="1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46489" y="2768576"/>
            <a:ext cx="1304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Send rows of </a:t>
            </a:r>
            <a:r>
              <a:rPr lang="en-US" sz="1400" i="1" dirty="0">
                <a:solidFill>
                  <a:prstClr val="black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5138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3502" y="1723750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WORKER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83502" y="3144279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WORKER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89233" y="4687389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WORKER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466" y="564432"/>
            <a:ext cx="174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MASTER does:</a:t>
            </a:r>
            <a:endParaRPr lang="uk-UA" dirty="0">
              <a:solidFill>
                <a:prstClr val="black"/>
              </a:solidFill>
            </a:endParaRPr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0762"/>
              </p:ext>
            </p:extLst>
          </p:nvPr>
        </p:nvGraphicFramePr>
        <p:xfrm>
          <a:off x="2665054" y="1738719"/>
          <a:ext cx="1249680" cy="731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7243"/>
              </p:ext>
            </p:extLst>
          </p:nvPr>
        </p:nvGraphicFramePr>
        <p:xfrm>
          <a:off x="2692187" y="3066551"/>
          <a:ext cx="1249680" cy="731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43034"/>
              </p:ext>
            </p:extLst>
          </p:nvPr>
        </p:nvGraphicFramePr>
        <p:xfrm>
          <a:off x="2653544" y="4609661"/>
          <a:ext cx="1249680" cy="731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Прямоугольник 37"/>
          <p:cNvSpPr/>
          <p:nvPr/>
        </p:nvSpPr>
        <p:spPr>
          <a:xfrm>
            <a:off x="7263429" y="3157444"/>
            <a:ext cx="116860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MASTER</a:t>
            </a:r>
            <a:endParaRPr lang="uk-UA" dirty="0">
              <a:solidFill>
                <a:prstClr val="black"/>
              </a:solidFill>
            </a:endParaRPr>
          </a:p>
        </p:txBody>
      </p:sp>
      <p:cxnSp>
        <p:nvCxnSpPr>
          <p:cNvPr id="39" name="Прямая со стрелкой 38"/>
          <p:cNvCxnSpPr>
            <a:stCxn id="23" idx="3"/>
            <a:endCxn id="38" idx="1"/>
          </p:cNvCxnSpPr>
          <p:nvPr/>
        </p:nvCxnSpPr>
        <p:spPr>
          <a:xfrm>
            <a:off x="3914734" y="2104479"/>
            <a:ext cx="3348695" cy="1340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3"/>
            <a:endCxn id="38" idx="1"/>
          </p:cNvCxnSpPr>
          <p:nvPr/>
        </p:nvCxnSpPr>
        <p:spPr>
          <a:xfrm>
            <a:off x="3941867" y="3432311"/>
            <a:ext cx="3321562" cy="1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7" idx="3"/>
            <a:endCxn id="38" idx="1"/>
          </p:cNvCxnSpPr>
          <p:nvPr/>
        </p:nvCxnSpPr>
        <p:spPr>
          <a:xfrm flipV="1">
            <a:off x="3903224" y="3445476"/>
            <a:ext cx="3360205" cy="1529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5899" y="2104479"/>
            <a:ext cx="1460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Receive rows of </a:t>
            </a:r>
            <a:r>
              <a:rPr lang="en-US" sz="1400" i="1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76158" y="4126327"/>
            <a:ext cx="1460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Receive rows of </a:t>
            </a:r>
            <a:r>
              <a:rPr lang="en-US" sz="1400" i="1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97639" y="3157444"/>
            <a:ext cx="1460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Receive rows of </a:t>
            </a:r>
            <a:r>
              <a:rPr lang="en-US" sz="1400" i="1" dirty="0">
                <a:solidFill>
                  <a:prstClr val="black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3542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multiply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/* FILE: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mpi_mm.c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DESCRIPTION: MPI Matrix Multiply - C Version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* In this code, the master task distributes a matrix multiply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* operation to numtasks-1 worker tasks.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* AUTHOR: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Blaise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Barney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* Adapted from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Leibensperger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Cornell Theory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mpi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#define NRA 62 		     /* number of rows in matrix A */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#define NCA 15		     /* number of columns in matrix A */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#define NCB 7 		     /* number of columns in matrix B */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#define MASTER 0 	     /*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taskid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of first task */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#define FROM_MASTER 1 /* setting a message type */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#define FROM_WORKER 2 /* setting a message type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[]) {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numtasks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	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taskid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	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numworkers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source, 	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	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		/* message type */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rows, 		/* rows of matrix A sent to each worker */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averow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extra, offset, /* used to determine rows sent to each worker*/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i, j, k,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double a[NRA][NCA], /* matrix A to be multiplied */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b[NCA][NCB], /* matrix B to be multiplied */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c[NRA][NCB]; /* result matrix C */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MPI_Status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status;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 MPI_COMM_WORLD, 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numtasks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 MPI_COMM_WORLD, 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taskid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  <a:endParaRPr lang="uk-UA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9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9001000" cy="6408712"/>
          </a:xfrm>
        </p:spPr>
        <p:txBody>
          <a:bodyPr>
            <a:normAutofit lnSpcReduction="10000"/>
          </a:bodyPr>
          <a:lstStyle/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numtasks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2 ) {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("Need at least two MPI tasks. Quitting...\n");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MPI_Abort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(MPI_COMM_WORLD,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exit(1);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numworkers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numtasks-1;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taskid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MASTER)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mpi_mm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has started with %d tasks.\n",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numtasks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for (i=0; i&lt;NRA; i++)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 for (j=0; j&lt;NCA; j++)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     a[i][j]=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for (i=0; i&lt;NCA; i++)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  for (j=0; j&lt;NCB; j++)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       b[i][j]= 10;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averow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 NRA/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numworkers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extra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NRA%numworkers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offset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numworkers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rows = 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&lt;= extra) ? averow+1 :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averow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("Sending %d rows to task %d offset=%d\n",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rows,dest,offset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(&amp;offset, 1, MPI_INT, </a:t>
            </a:r>
            <a:r>
              <a:rPr lang="en-US" sz="15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FROM_MASTER, MPI_COMM_WORLD);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(&amp;rows, 1, MPI_INT, </a:t>
            </a:r>
            <a:r>
              <a:rPr lang="en-US" sz="15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FROM_MASTER, MPI_COMM_WORLD);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(&amp;a[offset][0], rows*NCA, MPI_DOUBLE, </a:t>
            </a:r>
            <a:r>
              <a:rPr lang="en-US" sz="15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FROM_MASTER,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						  MPI_COMM_WORLD);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(&amp;b, NCA*NCB, MPI_DOUBLE, </a:t>
            </a:r>
            <a:r>
              <a:rPr lang="en-US" sz="15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FROM_MASTER, MPI_COMM_WORLD);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offset = offset + rows;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3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9289032" cy="6009531"/>
          </a:xfrm>
        </p:spPr>
        <p:txBody>
          <a:bodyPr>
            <a:normAutofit/>
          </a:bodyPr>
          <a:lstStyle/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/* Receive results from worker tasks */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for (source=1; source&lt;=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numworkers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source++) {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(&amp;offset, 1, MPI_INT,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FROM_WORKER,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MPI_COMM_WORLD, &amp;status);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(&amp;rows, 1, MPI_INT,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FROM_WORKER,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MPI_COMM_WORLD, &amp;status); 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(&amp;c[offset][0], rows*NCB, MPI_DOUBLE,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FROM_WORKER,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MPI_COMM_WORLD, &amp;status);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("Received results from task %d\n",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/* Print results */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("****\n");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("Result Matrix:\n");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for (i=0; i&lt;NRA; i++)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for (j=0; j&lt;NCB; j++)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("%6.2f ", c[i][j]);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("\n********\n");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("Done.\n");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6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Розрізняють:</a:t>
            </a:r>
          </a:p>
          <a:p>
            <a:pPr>
              <a:buFont typeface="Wingdings" pitchFamily="2" charset="2"/>
              <a:buChar char="ü"/>
            </a:pPr>
            <a:r>
              <a:rPr lang="uk-UA" dirty="0"/>
              <a:t>	блокуючу передачу повідомлень,</a:t>
            </a:r>
          </a:p>
          <a:p>
            <a:pPr>
              <a:buFont typeface="Wingdings" pitchFamily="2" charset="2"/>
              <a:buChar char="ü"/>
            </a:pPr>
            <a:r>
              <a:rPr lang="uk-UA" dirty="0"/>
              <a:t>	 </a:t>
            </a:r>
            <a:r>
              <a:rPr lang="uk-UA" dirty="0" err="1"/>
              <a:t>неблокуючу</a:t>
            </a:r>
            <a:r>
              <a:rPr lang="uk-UA" dirty="0"/>
              <a:t> передачу повідомлень.</a:t>
            </a:r>
          </a:p>
        </p:txBody>
      </p:sp>
    </p:spTree>
    <p:extLst>
      <p:ext uri="{BB962C8B-B14F-4D97-AF65-F5344CB8AC3E}">
        <p14:creationId xmlns:p14="http://schemas.microsoft.com/office/powerpoint/2010/main" val="305748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9083352" cy="6408712"/>
          </a:xfrm>
        </p:spPr>
        <p:txBody>
          <a:bodyPr>
            <a:noAutofit/>
          </a:bodyPr>
          <a:lstStyle/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/******** worker task *****************/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else{ /*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taskid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 MASTER)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(&amp;offset, 1, MPI_INT,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MASTER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FROM_MASTER, MPI_COMM_WORLD,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	   &amp;status);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(&amp;rows, 1, MPI_INT,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MASTER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FROM_MASTER, MPI_COMM_WORLD, &amp;status);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(&amp;a, rows*NCA, MPI_DOUBLE,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MASTER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FROM_MASTER, MPI_COMM_WORLD,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	    &amp;status);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(&amp;b, NCA*NCB, MPI_DOUBLE,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MASTER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FROM_MASTER, MPI_COMM_WORLD,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	    &amp;status);                  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(k=0; k&lt;NCB; k++)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for (i=0; i&lt;rows; i++) {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c[i][k] = 0.0;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for (j=0; j&lt;NCA; j++)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c[i][k] = c[i][k] + a[i][j] * b[j][k];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(&amp;offset, 1, MPI_INT,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MASTER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FROM_WORKER, MPI_COMM_WORLD);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(&amp;rows, 1, MPI_INT,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MASTER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FROM_WORKER, MPI_COMM_WORLD);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(&amp;c, rows*NCB, MPI_DOUBLE,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MASTER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FROM_WORKER, MPI_COMM_WORLD);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34082"/>
          </a:xfrm>
        </p:spPr>
        <p:txBody>
          <a:bodyPr>
            <a:normAutofit fontScale="90000"/>
          </a:bodyPr>
          <a:lstStyle/>
          <a:p>
            <a:r>
              <a:rPr lang="uk-UA"/>
              <a:t>Передача повідомлень в MPI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424936" cy="511256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uk-UA" sz="1800" dirty="0">
                <a:latin typeface="Arial" pitchFamily="34" charset="0"/>
                <a:cs typeface="Arial" pitchFamily="34" charset="0"/>
              </a:rPr>
              <a:t>Передача повідомлення відбувається в три кроки: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uk-UA" sz="1800" dirty="0">
                <a:latin typeface="Arial" pitchFamily="34" charset="0"/>
                <a:cs typeface="Arial" pitchFamily="34" charset="0"/>
              </a:rPr>
              <a:t>1) відправник зчитує дані з буфера та формує повідомлення;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uk-UA" sz="1800" dirty="0">
                <a:latin typeface="Arial" pitchFamily="34" charset="0"/>
                <a:cs typeface="Arial" pitchFamily="34" charset="0"/>
              </a:rPr>
              <a:t> 2) повідомлення передається від відправника до отримувача;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uk-UA" sz="1800" dirty="0">
                <a:latin typeface="Arial" pitchFamily="34" charset="0"/>
                <a:cs typeface="Arial" pitchFamily="34" charset="0"/>
              </a:rPr>
              <a:t>3) отримувач записує дані з повідомлення до буфера.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uk-UA" sz="1800" dirty="0">
                <a:latin typeface="Arial" pitchFamily="34" charset="0"/>
                <a:cs typeface="Arial" pitchFamily="34" charset="0"/>
              </a:rPr>
              <a:t>Функції відправки та прийому повідомлень MPI оперують масивами однотипних елементів, які називають </a:t>
            </a:r>
            <a:r>
              <a:rPr lang="uk-UA" sz="1800" b="1" dirty="0">
                <a:latin typeface="Arial" pitchFamily="34" charset="0"/>
                <a:cs typeface="Arial" pitchFamily="34" charset="0"/>
              </a:rPr>
              <a:t>буферами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. Розмір буферів вказується </a:t>
            </a:r>
            <a:r>
              <a:rPr lang="uk-UA" sz="1800" u="sng" dirty="0">
                <a:latin typeface="Arial" pitchFamily="34" charset="0"/>
                <a:cs typeface="Arial" pitchFamily="34" charset="0"/>
              </a:rPr>
              <a:t>не в байтах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, а в елементах.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uk-UA" sz="1800" dirty="0">
                <a:latin typeface="Arial" pitchFamily="34" charset="0"/>
                <a:cs typeface="Arial" pitchFamily="34" charset="0"/>
              </a:rPr>
              <a:t>Програміст має забезпечити, щоб фактичний тип змінних та тип, вказаний в аргументах функції MPI, збігались. Компілятор такої перевірки </a:t>
            </a:r>
            <a:r>
              <a:rPr lang="uk-UA" sz="1800" b="1" u="sng" dirty="0">
                <a:latin typeface="Arial" pitchFamily="34" charset="0"/>
                <a:cs typeface="Arial" pitchFamily="34" charset="0"/>
              </a:rPr>
              <a:t>не виконує та не видає попереджень</a:t>
            </a:r>
            <a:r>
              <a:rPr lang="uk-UA" sz="1800" b="1" dirty="0">
                <a:latin typeface="Arial" pitchFamily="34" charset="0"/>
                <a:cs typeface="Arial" pitchFamily="34" charset="0"/>
              </a:rPr>
              <a:t>, 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якщо в аргументах функції MPI вказано тип, що не відповідає типу змінної.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uk-UA" sz="1800" dirty="0">
                <a:latin typeface="Arial" pitchFamily="34" charset="0"/>
                <a:cs typeface="Arial" pitchFamily="34" charset="0"/>
              </a:rPr>
              <a:t>Програміст має забезпечити </a:t>
            </a:r>
            <a:r>
              <a:rPr lang="uk-UA" sz="1800" u="sng" dirty="0">
                <a:latin typeface="Arial" pitchFamily="34" charset="0"/>
                <a:cs typeface="Arial" pitchFamily="34" charset="0"/>
              </a:rPr>
              <a:t>відповідність розміру буфера 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отримувача кількості даних, що надходять від відправника.</a:t>
            </a:r>
          </a:p>
          <a:p>
            <a:pPr marL="0" indent="0">
              <a:buNone/>
            </a:pPr>
            <a:endParaRPr lang="uk-UA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3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34082"/>
          </a:xfrm>
        </p:spPr>
        <p:txBody>
          <a:bodyPr>
            <a:normAutofit fontScale="90000"/>
          </a:bodyPr>
          <a:lstStyle/>
          <a:p>
            <a:r>
              <a:rPr lang="uk-UA"/>
              <a:t>Передача повідомлень в MPI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400600"/>
          </a:xfrm>
        </p:spPr>
        <p:txBody>
          <a:bodyPr>
            <a:noAutofit/>
          </a:bodyPr>
          <a:lstStyle/>
          <a:p>
            <a:pPr algn="just"/>
            <a:r>
              <a:rPr lang="uk-UA" sz="2000" dirty="0">
                <a:latin typeface="Arial" pitchFamily="34" charset="0"/>
                <a:cs typeface="Arial" pitchFamily="34" charset="0"/>
              </a:rPr>
              <a:t>Тег – це ціле число від 0 до 32767, що використовують для того, щоб ідентифікувати повідомлення. Відправник встановлює тег повідомлення, а отримувач може обрати такий режим прийому, щоб отримувати тільки повідомлення з заданим тегом.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MPI_ANY_TAG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 означає прийом повідомлення з будь-яким тегом.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MPI_ANY_SOURCE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 означає прийом повідомлення від будь-якого процесу.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uk-UA" sz="2000" dirty="0">
                <a:latin typeface="Arial" pitchFamily="34" charset="0"/>
                <a:cs typeface="Arial" pitchFamily="34" charset="0"/>
              </a:rPr>
              <a:t>Статус – посилання на структуру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MPI_STATUS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, в яку буде записано інформацію про прийняте повідомлення. Структура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MPI_STATUS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 містить такі поля: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MPI_SOURCE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MPI_TAG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MPI_ERROR.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Інформація про повідомлення може бути потрібна програмі, якщо під час прийому використовувались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MPI_ANY_TAG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 або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MPI_ANY_SOURCE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, тобто отримувач не знає відправника або тегу повідомлення.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MPI_STATUS_IGNORE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 означає, що програмі інформація про повідомлення </a:t>
            </a:r>
            <a:r>
              <a:rPr lang="uk-UA" sz="2000" u="sng" dirty="0">
                <a:latin typeface="Arial" pitchFamily="34" charset="0"/>
                <a:cs typeface="Arial" pitchFamily="34" charset="0"/>
              </a:rPr>
              <a:t>не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 потрібна. </a:t>
            </a:r>
          </a:p>
          <a:p>
            <a:pPr marL="0" indent="0">
              <a:buNone/>
            </a:pPr>
            <a:endParaRPr lang="uk-UA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1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Блокуючий обмін повідомленнями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uk-UA" sz="2000" dirty="0">
                <a:latin typeface="Arial" pitchFamily="34" charset="0"/>
                <a:cs typeface="Arial" pitchFamily="34" charset="0"/>
              </a:rPr>
              <a:t>Метод MPI_Send повертає управління програмі тоді, коли </a:t>
            </a:r>
            <a:r>
              <a:rPr lang="uk-UA" sz="2000" u="sng" dirty="0">
                <a:latin typeface="Arial" pitchFamily="34" charset="0"/>
                <a:cs typeface="Arial" pitchFamily="34" charset="0"/>
              </a:rPr>
              <a:t>всі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 дані скопійовані з буферу відправника у буфер каналу зв’язку.</a:t>
            </a:r>
          </a:p>
          <a:p>
            <a:pPr algn="just">
              <a:spcBef>
                <a:spcPts val="600"/>
              </a:spcBef>
            </a:pPr>
            <a:r>
              <a:rPr lang="uk-UA" sz="2000" dirty="0">
                <a:latin typeface="Arial" pitchFamily="34" charset="0"/>
                <a:cs typeface="Arial" pitchFamily="34" charset="0"/>
              </a:rPr>
              <a:t>В момент, коли метод MPI_Send повертає управління програмі, не гарантується, що повідомлення вже отримано отримувачем.</a:t>
            </a:r>
          </a:p>
          <a:p>
            <a:pPr algn="just">
              <a:spcBef>
                <a:spcPts val="600"/>
              </a:spcBef>
            </a:pPr>
            <a:r>
              <a:rPr lang="uk-UA" sz="2000" dirty="0">
                <a:latin typeface="Arial" pitchFamily="34" charset="0"/>
                <a:cs typeface="Arial" pitchFamily="34" charset="0"/>
              </a:rPr>
              <a:t>Функція MPI_Recv обирає повідомлення за вказаними аргументами: ранг відправника, тег, комунікатор. Якщо відповідність встановлена, то повідомлення приймається повністю, а функція MPI_Recv повертає управління програмі.</a:t>
            </a:r>
          </a:p>
          <a:p>
            <a:pPr algn="just">
              <a:spcBef>
                <a:spcPts val="600"/>
              </a:spcBef>
            </a:pPr>
            <a:r>
              <a:rPr lang="uk-UA" sz="2000" dirty="0">
                <a:latin typeface="Arial" pitchFamily="34" charset="0"/>
                <a:cs typeface="Arial" pitchFamily="34" charset="0"/>
              </a:rPr>
              <a:t>Коли MPI_Recv повернула управління програмі, гарантується, що всі  дані, які отримуються, повністю скопійовані з </a:t>
            </a:r>
            <a:r>
              <a:rPr lang="uk-UA" sz="2000">
                <a:latin typeface="Arial" pitchFamily="34" charset="0"/>
                <a:cs typeface="Arial" pitchFamily="34" charset="0"/>
              </a:rPr>
              <a:t>каналу зв’язку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в буфер отримувача.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uk-UA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4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06090"/>
          </a:xfrm>
        </p:spPr>
        <p:txBody>
          <a:bodyPr>
            <a:noAutofit/>
          </a:bodyPr>
          <a:lstStyle/>
          <a:p>
            <a:r>
              <a:rPr lang="en-US" sz="3000" b="1" dirty="0"/>
              <a:t>Point to Point Communication</a:t>
            </a:r>
            <a:r>
              <a:rPr lang="uk-UA" sz="3000" b="1" dirty="0"/>
              <a:t>: </a:t>
            </a:r>
            <a:r>
              <a:rPr lang="en-US" sz="3000" b="1" dirty="0"/>
              <a:t>blocking send/receive </a:t>
            </a:r>
            <a:endParaRPr lang="uk-UA" sz="3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79712" y="1556792"/>
            <a:ext cx="50405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MPI_Send</a:t>
            </a:r>
            <a:r>
              <a:rPr lang="en-US" dirty="0"/>
              <a:t>(</a:t>
            </a:r>
            <a:r>
              <a:rPr lang="uk-UA" dirty="0"/>
              <a:t>	</a:t>
            </a:r>
            <a:r>
              <a:rPr lang="en-US" b="1" dirty="0"/>
              <a:t>void</a:t>
            </a:r>
            <a:r>
              <a:rPr lang="en-US" dirty="0"/>
              <a:t>* </a:t>
            </a:r>
            <a:r>
              <a:rPr lang="en-US" dirty="0" err="1"/>
              <a:t>buf</a:t>
            </a:r>
            <a:r>
              <a:rPr lang="en-US" dirty="0"/>
              <a:t>, </a:t>
            </a:r>
            <a:endParaRPr lang="uk-UA" dirty="0"/>
          </a:p>
          <a:p>
            <a:r>
              <a:rPr lang="uk-UA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count, </a:t>
            </a:r>
            <a:endParaRPr lang="uk-UA" dirty="0"/>
          </a:p>
          <a:p>
            <a:r>
              <a:rPr lang="uk-UA" b="1" dirty="0"/>
              <a:t>		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dirty="0" err="1"/>
              <a:t>datatype</a:t>
            </a:r>
            <a:r>
              <a:rPr lang="en-US" dirty="0"/>
              <a:t>,</a:t>
            </a:r>
            <a:r>
              <a:rPr lang="uk-UA" dirty="0"/>
              <a:t> </a:t>
            </a:r>
          </a:p>
          <a:p>
            <a:r>
              <a:rPr lang="uk-UA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dest</a:t>
            </a:r>
            <a:r>
              <a:rPr lang="en-US" dirty="0"/>
              <a:t>, </a:t>
            </a:r>
            <a:endParaRPr lang="uk-UA" dirty="0"/>
          </a:p>
          <a:p>
            <a:r>
              <a:rPr lang="uk-UA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tag, </a:t>
            </a:r>
            <a:endParaRPr lang="uk-UA" dirty="0"/>
          </a:p>
          <a:p>
            <a:r>
              <a:rPr lang="uk-UA" b="1" dirty="0"/>
              <a:t>		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dirty="0" err="1"/>
              <a:t>comm</a:t>
            </a:r>
            <a:r>
              <a:rPr lang="en-US" dirty="0"/>
              <a:t>		);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79712" y="3861048"/>
            <a:ext cx="518457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MPI_Recv</a:t>
            </a:r>
            <a:r>
              <a:rPr lang="en-US" dirty="0"/>
              <a:t>(</a:t>
            </a:r>
            <a:r>
              <a:rPr lang="uk-UA" dirty="0"/>
              <a:t>	</a:t>
            </a:r>
            <a:r>
              <a:rPr lang="en-US" b="1" dirty="0"/>
              <a:t>void</a:t>
            </a:r>
            <a:r>
              <a:rPr lang="en-US" dirty="0"/>
              <a:t>* </a:t>
            </a:r>
            <a:r>
              <a:rPr lang="en-US" dirty="0" err="1"/>
              <a:t>buf</a:t>
            </a:r>
            <a:r>
              <a:rPr lang="en-US" dirty="0"/>
              <a:t>,</a:t>
            </a:r>
            <a:endParaRPr lang="uk-UA" dirty="0"/>
          </a:p>
          <a:p>
            <a:r>
              <a:rPr lang="uk-UA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count, </a:t>
            </a:r>
            <a:endParaRPr lang="uk-UA" dirty="0"/>
          </a:p>
          <a:p>
            <a:r>
              <a:rPr lang="uk-UA" b="1" dirty="0"/>
              <a:t>		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dirty="0" err="1"/>
              <a:t>datatype</a:t>
            </a:r>
            <a:r>
              <a:rPr lang="en-US" dirty="0"/>
              <a:t>,</a:t>
            </a:r>
          </a:p>
          <a:p>
            <a:r>
              <a:rPr lang="uk-UA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source,</a:t>
            </a:r>
            <a:endParaRPr lang="uk-UA" dirty="0"/>
          </a:p>
          <a:p>
            <a:r>
              <a:rPr lang="uk-UA" dirty="0"/>
              <a:t>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tag,</a:t>
            </a:r>
            <a:endParaRPr lang="uk-UA" dirty="0"/>
          </a:p>
          <a:p>
            <a:r>
              <a:rPr lang="uk-UA" dirty="0"/>
              <a:t>		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dirty="0" err="1"/>
              <a:t>comm</a:t>
            </a:r>
            <a:r>
              <a:rPr lang="en-US" dirty="0"/>
              <a:t>,</a:t>
            </a:r>
            <a:endParaRPr lang="uk-UA" dirty="0"/>
          </a:p>
          <a:p>
            <a:r>
              <a:rPr lang="uk-UA" dirty="0"/>
              <a:t>		</a:t>
            </a:r>
            <a:r>
              <a:rPr lang="en-US" b="1" dirty="0" err="1"/>
              <a:t>MPI_Status</a:t>
            </a:r>
            <a:r>
              <a:rPr lang="en-US" b="1" dirty="0"/>
              <a:t> </a:t>
            </a:r>
            <a:r>
              <a:rPr lang="en-US" dirty="0"/>
              <a:t>*status		);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4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116632"/>
            <a:ext cx="9001000" cy="504056"/>
          </a:xfrm>
        </p:spPr>
        <p:txBody>
          <a:bodyPr>
            <a:noAutofit/>
          </a:bodyPr>
          <a:lstStyle/>
          <a:p>
            <a:r>
              <a:rPr lang="uk-UA" sz="2400" dirty="0"/>
              <a:t>Приклад: тестування передачі повідомлень з заданим тегом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764704"/>
            <a:ext cx="7632848" cy="6093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i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i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TAG_DATA1 = 10;</a:t>
            </a:r>
          </a:p>
          <a:p>
            <a:pPr marL="0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TAG_DATA2 = 20;</a:t>
            </a:r>
          </a:p>
          <a:p>
            <a:pPr marL="0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TAG_DATA3 = 25;</a:t>
            </a:r>
          </a:p>
          <a:p>
            <a:pPr marL="0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[])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rank;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(MPI_COMM_WORLD, &amp;rank);</a:t>
            </a:r>
          </a:p>
          <a:p>
            <a:pPr marL="400050" lvl="1" indent="0"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(rank == 0)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800100" lvl="2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(&amp;x, 1, MPI_INT, MPI_ANY_SOURCE, TAG_DATA3, MPI_COMM_WORLD, MPI_STATUS_IGNORE);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(”Got %d with tag TAG_DATA3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”, x);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(&amp;x, 1, MPI_INT, MPI_ANY_SOURCE, TAG_DATA1, MPI_COMM_WORLD,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MPI_STATUS_IGNORE);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(”Got %d with tag TAG_DATA1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”, x);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(&amp;x, 1, MPI_INT, MPI_ANY_SOURCE, TAG_DATA2, MPI_COMM_WORLD,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MPI_STATUS_IGNORE);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(”Got %d with tag TAG_DATA2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”, x);</a:t>
            </a:r>
          </a:p>
          <a:p>
            <a:pPr marL="400050" lvl="1" indent="0">
              <a:buNone/>
            </a:pPr>
            <a:r>
              <a:rPr lang="uk-UA" sz="1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(rank == 1)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800100" lvl="2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x = 1000;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(&amp;x, 1, MPI_INT, 0, TAG_DATA1, MPI_COMM_WORLD);</a:t>
            </a:r>
          </a:p>
          <a:p>
            <a:pPr marL="400050" lvl="1" indent="0">
              <a:buNone/>
            </a:pPr>
            <a:r>
              <a:rPr lang="uk-UA" sz="1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(rank == 2)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800100" lvl="2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x = 2000;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(&amp;x, 1, MPI_INT, 0, TAG_DATA2, MPI_COMM_WORLD);</a:t>
            </a:r>
          </a:p>
          <a:p>
            <a:pPr marL="400050" lvl="1" indent="0">
              <a:buNone/>
            </a:pPr>
            <a:r>
              <a:rPr lang="uk-UA" sz="1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uk-UA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x = 3000;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(&amp;x, 1, MPI_INT, 0, TAG_DATA3, MPI_COMM_WORLD);</a:t>
            </a:r>
          </a:p>
          <a:p>
            <a:pPr marL="400050" lvl="1" indent="0">
              <a:buNone/>
            </a:pPr>
            <a:r>
              <a:rPr lang="uk-UA" sz="1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</a:pPr>
            <a:r>
              <a:rPr lang="uk-UA" sz="1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21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uk-UA" dirty="0"/>
              <a:t>Паралельне обчислення суми ряду</a:t>
            </a:r>
            <a:br>
              <a:rPr lang="uk-UA" dirty="0"/>
            </a:br>
            <a:r>
              <a:rPr lang="uk-UA" sz="1800" i="1" dirty="0"/>
              <a:t>за </a:t>
            </a:r>
            <a:r>
              <a:rPr lang="uk-UA" sz="1800" i="1" dirty="0" err="1"/>
              <a:t>Стіренко</a:t>
            </a:r>
            <a:r>
              <a:rPr lang="uk-UA" sz="1800" i="1" dirty="0"/>
              <a:t> С.Г. «Засоби паралельного програмування»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stdbool.h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double EPSILON = 1E-100; // 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Точність обчислення суми ряду</a:t>
            </a:r>
          </a:p>
          <a:p>
            <a:pPr marL="0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VALUE_TAG = 1; // </a:t>
            </a:r>
            <a:r>
              <a:rPr lang="uk-UA" sz="1200" dirty="0" err="1">
                <a:latin typeface="Courier New" pitchFamily="49" charset="0"/>
                <a:cs typeface="Courier New" pitchFamily="49" charset="0"/>
              </a:rPr>
              <a:t>Теґ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показника ступеня числа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E</a:t>
            </a:r>
          </a:p>
          <a:p>
            <a:pPr marL="0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NUM_TAG = 2; // </a:t>
            </a:r>
            <a:r>
              <a:rPr lang="uk-UA" sz="1200" dirty="0" err="1">
                <a:latin typeface="Courier New" pitchFamily="49" charset="0"/>
                <a:cs typeface="Courier New" pitchFamily="49" charset="0"/>
              </a:rPr>
              <a:t>Теґ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номера поточного члену ряду</a:t>
            </a:r>
          </a:p>
          <a:p>
            <a:pPr marL="0" indent="0">
              <a:buNone/>
            </a:pPr>
            <a:r>
              <a:rPr lang="ru-RU" sz="12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TERM_TAG = 3; // </a:t>
            </a:r>
            <a:r>
              <a:rPr lang="ru-RU" sz="1200" dirty="0" err="1">
                <a:latin typeface="Courier New" pitchFamily="49" charset="0"/>
                <a:cs typeface="Courier New" pitchFamily="49" charset="0"/>
              </a:rPr>
              <a:t>Теґ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>
                <a:latin typeface="Courier New" pitchFamily="49" charset="0"/>
                <a:cs typeface="Courier New" pitchFamily="49" charset="0"/>
              </a:rPr>
              <a:t>значення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поточного члену ряду</a:t>
            </a:r>
          </a:p>
          <a:p>
            <a:pPr marL="0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BREAK_TAG = 4; // </a:t>
            </a:r>
            <a:r>
              <a:rPr lang="uk-UA" sz="1200" dirty="0" err="1">
                <a:latin typeface="Courier New" pitchFamily="49" charset="0"/>
                <a:cs typeface="Courier New" pitchFamily="49" charset="0"/>
              </a:rPr>
              <a:t>Теґ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завершення обчислень</a:t>
            </a:r>
          </a:p>
          <a:p>
            <a:pPr marL="0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char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input_file_name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”in.txt”; 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char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output_file_name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”out.txt”; 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double factorial(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value)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 ….}</a:t>
            </a:r>
          </a:p>
          <a:p>
            <a:pPr marL="0" indent="0">
              <a:buNone/>
            </a:pP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calc_series_term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term_number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double value)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 ….}</a:t>
            </a:r>
          </a:p>
          <a:p>
            <a:pPr marL="0" indent="0">
              <a:buNone/>
            </a:pPr>
            <a:endParaRPr lang="uk-UA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0872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Нехай є </a:t>
            </a:r>
            <a:r>
              <a:rPr lang="en-US" b="1" dirty="0">
                <a:solidFill>
                  <a:srgbClr val="00B0F0"/>
                </a:solidFill>
              </a:rPr>
              <a:t>p</a:t>
            </a:r>
            <a:r>
              <a:rPr lang="en-US" i="1" dirty="0"/>
              <a:t> </a:t>
            </a:r>
            <a:r>
              <a:rPr lang="uk-UA" dirty="0"/>
              <a:t>процесів.</a:t>
            </a:r>
          </a:p>
          <a:p>
            <a:r>
              <a:rPr lang="ru-RU" dirty="0"/>
              <a:t>Задача з номером </a:t>
            </a:r>
            <a:r>
              <a:rPr lang="en-US" b="1" dirty="0">
                <a:solidFill>
                  <a:srgbClr val="00B0F0"/>
                </a:solidFill>
              </a:rPr>
              <a:t>id</a:t>
            </a:r>
            <a:r>
              <a:rPr lang="ru-RU" i="1" dirty="0"/>
              <a:t> </a:t>
            </a:r>
            <a:r>
              <a:rPr lang="ru-RU" dirty="0"/>
              <a:t>буде </a:t>
            </a:r>
            <a:r>
              <a:rPr lang="ru-RU" dirty="0" err="1"/>
              <a:t>обчислювати</a:t>
            </a:r>
            <a:r>
              <a:rPr lang="ru-RU" dirty="0"/>
              <a:t> члени ряду з номерами </a:t>
            </a:r>
            <a:r>
              <a:rPr lang="en-US" b="1" dirty="0">
                <a:solidFill>
                  <a:srgbClr val="00B0F0"/>
                </a:solidFill>
              </a:rPr>
              <a:t>id</a:t>
            </a:r>
            <a:r>
              <a:rPr lang="ru-RU" dirty="0"/>
              <a:t>, </a:t>
            </a:r>
            <a:r>
              <a:rPr lang="en-US" b="1" dirty="0">
                <a:solidFill>
                  <a:srgbClr val="00B0F0"/>
                </a:solidFill>
              </a:rPr>
              <a:t>p</a:t>
            </a:r>
            <a:r>
              <a:rPr lang="ru-RU" i="1" dirty="0"/>
              <a:t> </a:t>
            </a:r>
            <a:r>
              <a:rPr lang="ru-RU" dirty="0"/>
              <a:t>+ </a:t>
            </a:r>
            <a:r>
              <a:rPr lang="en-US" b="1" dirty="0">
                <a:solidFill>
                  <a:srgbClr val="00B0F0"/>
                </a:solidFill>
              </a:rPr>
              <a:t>id</a:t>
            </a:r>
            <a:r>
              <a:rPr lang="ru-RU" dirty="0"/>
              <a:t>, 2</a:t>
            </a:r>
            <a:r>
              <a:rPr lang="en-US" b="1" dirty="0">
                <a:solidFill>
                  <a:srgbClr val="00B0F0"/>
                </a:solidFill>
              </a:rPr>
              <a:t>p</a:t>
            </a:r>
            <a:r>
              <a:rPr lang="ru-RU" i="1" dirty="0"/>
              <a:t> </a:t>
            </a:r>
            <a:r>
              <a:rPr lang="ru-RU" dirty="0"/>
              <a:t>+ </a:t>
            </a:r>
            <a:r>
              <a:rPr lang="en-US" b="1" dirty="0">
                <a:solidFill>
                  <a:srgbClr val="00B0F0"/>
                </a:solidFill>
              </a:rPr>
              <a:t>id</a:t>
            </a:r>
            <a:r>
              <a:rPr lang="en-US" dirty="0"/>
              <a:t>, …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12" t="51193" r="9072" b="41024"/>
          <a:stretch/>
        </p:blipFill>
        <p:spPr bwMode="auto">
          <a:xfrm>
            <a:off x="1619672" y="1575085"/>
            <a:ext cx="5101158" cy="68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73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uk-UA" dirty="0"/>
              <a:t>Паралельне обчислення суми ряду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79532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[])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rank;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/*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id 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процесу*/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(MPI_COMM_WORLD, &amp;rank);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p;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/* кількість процесів*/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(MPI_COMM_WORLD, 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parametr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/* параметр суми ряду */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if(rank == 0)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/*MASTER*/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input_file_name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”r”);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if(!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257300" lvl="3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”Can’t open input file!\n\n”);</a:t>
            </a:r>
          </a:p>
          <a:p>
            <a:pPr marL="1257300" lvl="3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MPI_Abort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(MPI_COMM_WORLD, 1);</a:t>
            </a:r>
          </a:p>
          <a:p>
            <a:pPr marL="1257300" lvl="3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L="800100" lvl="2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”%lf”, 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parametr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nn-NO" sz="1200" dirty="0">
                <a:latin typeface="Courier New" pitchFamily="49" charset="0"/>
                <a:cs typeface="Courier New" pitchFamily="49" charset="0"/>
              </a:rPr>
              <a:t>for(int id = 1; id &lt; p; id++)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257300" lvl="3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parametr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1, MPI_DOUBLE, </a:t>
            </a:r>
            <a:r>
              <a:rPr 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VALUE_TAG, MPI_COMM_WORLD);</a:t>
            </a:r>
          </a:p>
          <a:p>
            <a:pPr marL="800100" lvl="2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/*WORKER*/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parametr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1, MPI_DOUBLE, </a:t>
            </a:r>
            <a:r>
              <a:rPr 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VALUE_TAG, MPI_COMM_WORLD,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MPI_STATUS_IGNORE);</a:t>
            </a:r>
          </a:p>
          <a:p>
            <a:pPr marL="400050" lvl="1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981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3098</Words>
  <Application>Microsoft Macintosh PowerPoint</Application>
  <PresentationFormat>On-screen Show (4:3)</PresentationFormat>
  <Paragraphs>318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Тема Office</vt:lpstr>
      <vt:lpstr>Лекція</vt:lpstr>
      <vt:lpstr>PowerPoint Presentation</vt:lpstr>
      <vt:lpstr>Передача повідомлень в MPI</vt:lpstr>
      <vt:lpstr>Передача повідомлень в MPI</vt:lpstr>
      <vt:lpstr>Блокуючий обмін повідомленнями</vt:lpstr>
      <vt:lpstr>Point to Point Communication: blocking send/receive </vt:lpstr>
      <vt:lpstr>Приклад: тестування передачі повідомлень з заданим тегом</vt:lpstr>
      <vt:lpstr>Паралельне обчислення суми ряду за Стіренко С.Г. «Засоби паралельного програмування»</vt:lpstr>
      <vt:lpstr>Паралельне обчислення суми ряду</vt:lpstr>
      <vt:lpstr>Паралельне обчислення суми ряду</vt:lpstr>
      <vt:lpstr>Паралельне обчислення суми ряду</vt:lpstr>
      <vt:lpstr>Паралельне обчислення суми ряду</vt:lpstr>
      <vt:lpstr>Matrix multiply</vt:lpstr>
      <vt:lpstr>PowerPoint Presentation</vt:lpstr>
      <vt:lpstr>PowerPoint Presentation</vt:lpstr>
      <vt:lpstr>PowerPoint Presentation</vt:lpstr>
      <vt:lpstr>Matrix multiply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</dc:title>
  <dc:creator>Саша</dc:creator>
  <cp:lastModifiedBy>Microsoft Office User</cp:lastModifiedBy>
  <cp:revision>49</cp:revision>
  <dcterms:created xsi:type="dcterms:W3CDTF">2017-02-12T13:06:11Z</dcterms:created>
  <dcterms:modified xsi:type="dcterms:W3CDTF">2021-11-12T09:51:57Z</dcterms:modified>
</cp:coreProperties>
</file>