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5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7"/>
    <p:restoredTop sz="94643"/>
  </p:normalViewPr>
  <p:slideViewPr>
    <p:cSldViewPr>
      <p:cViewPr varScale="1">
        <p:scale>
          <a:sx n="102" d="100"/>
          <a:sy n="102" d="100"/>
        </p:scale>
        <p:origin x="200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143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9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3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00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60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2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574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21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6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53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30D6-7FE3-4046-AD71-31818970A381}" type="datetimeFigureOut">
              <a:rPr lang="uk-UA" smtClean="0"/>
              <a:t>15.04.24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ADE6-05AD-4198-AF73-55391A431E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62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vw.cac.cornell.edu/mpicc/data-movement/allgather" TargetMode="External"/><Relationship Id="rId2" Type="http://schemas.openxmlformats.org/officeDocument/2006/relationships/hyperlink" Target="http://htor.inf.ethz.ch/sec/nbc-proposal-11-26-2008-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Лекц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Методи</a:t>
            </a:r>
            <a:r>
              <a:rPr lang="ru-RU" b="1" dirty="0"/>
              <a:t> </a:t>
            </a:r>
            <a:r>
              <a:rPr lang="ru-RU" b="1" dirty="0" err="1"/>
              <a:t>колективного</a:t>
            </a:r>
            <a:r>
              <a:rPr lang="ru-RU" b="1" dirty="0"/>
              <a:t> </a:t>
            </a:r>
            <a:r>
              <a:rPr lang="ru-RU" b="1" dirty="0" err="1"/>
              <a:t>обм</a:t>
            </a:r>
            <a:r>
              <a:rPr lang="uk-UA" b="1" dirty="0" err="1"/>
              <a:t>іну</a:t>
            </a:r>
            <a:r>
              <a:rPr lang="uk-UA" b="1" dirty="0"/>
              <a:t> повідомленнями в </a:t>
            </a:r>
            <a:r>
              <a:rPr lang="en-US" b="1" dirty="0"/>
              <a:t>MPI</a:t>
            </a:r>
            <a:r>
              <a:rPr lang="uk-UA" b="1" dirty="0"/>
              <a:t> та їх застосування для матричних обчислень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98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MPI_</a:t>
            </a:r>
            <a:r>
              <a:rPr lang="en-US" dirty="0" err="1"/>
              <a:t>Reduce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28192"/>
            <a:ext cx="4330824" cy="1972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	</a:t>
            </a:r>
            <a:r>
              <a:rPr lang="en-US" sz="2000" b="1" dirty="0"/>
              <a:t>void </a:t>
            </a:r>
            <a:r>
              <a:rPr lang="en-US" sz="2000" dirty="0"/>
              <a:t>*</a:t>
            </a:r>
            <a:r>
              <a:rPr lang="en-US" sz="2000" dirty="0" err="1"/>
              <a:t>sendbuf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		</a:t>
            </a:r>
            <a:r>
              <a:rPr lang="en-US" sz="2000" b="1" dirty="0"/>
              <a:t>void </a:t>
            </a:r>
            <a:r>
              <a:rPr lang="en-US" sz="2000" dirty="0"/>
              <a:t>*</a:t>
            </a:r>
            <a:r>
              <a:rPr lang="en-US" sz="2000" dirty="0" err="1"/>
              <a:t>recvbuf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count,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err="1"/>
              <a:t>MPI_Datatype</a:t>
            </a:r>
            <a:r>
              <a:rPr lang="en-US" sz="2000" b="1" dirty="0"/>
              <a:t> </a:t>
            </a:r>
            <a:r>
              <a:rPr lang="en-US" sz="2000" dirty="0" err="1"/>
              <a:t>datatype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nl-NL" sz="2000" dirty="0"/>
              <a:t>		MPI_Op op,</a:t>
            </a:r>
          </a:p>
          <a:p>
            <a:pPr marL="0" indent="0">
              <a:buNone/>
            </a:pPr>
            <a:r>
              <a:rPr lang="nl-NL" sz="2000" dirty="0"/>
              <a:t>		</a:t>
            </a:r>
            <a:r>
              <a:rPr lang="nl-NL" sz="2000" b="1" dirty="0"/>
              <a:t>int </a:t>
            </a:r>
            <a:r>
              <a:rPr lang="nl-NL" sz="2000" dirty="0"/>
              <a:t>root,</a:t>
            </a:r>
          </a:p>
          <a:p>
            <a:pPr marL="0" indent="0">
              <a:buNone/>
            </a:pPr>
            <a:r>
              <a:rPr lang="nl-NL" sz="2000" dirty="0"/>
              <a:t>		</a:t>
            </a:r>
            <a:r>
              <a:rPr lang="nl-NL" sz="2000" b="1" dirty="0"/>
              <a:t>int </a:t>
            </a:r>
            <a:r>
              <a:rPr lang="nl-NL" sz="2000" dirty="0"/>
              <a:t>comm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605817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Операції:</a:t>
            </a:r>
          </a:p>
          <a:p>
            <a:r>
              <a:rPr lang="en-US" dirty="0"/>
              <a:t>MPI_MAX </a:t>
            </a:r>
            <a:r>
              <a:rPr lang="uk-UA" dirty="0"/>
              <a:t>	Максимум 		</a:t>
            </a:r>
            <a:r>
              <a:rPr lang="en-US" dirty="0" err="1"/>
              <a:t>int</a:t>
            </a:r>
            <a:r>
              <a:rPr lang="en-US" dirty="0"/>
              <a:t>, float</a:t>
            </a:r>
          </a:p>
          <a:p>
            <a:r>
              <a:rPr lang="en-US" dirty="0"/>
              <a:t>MPI_MIN </a:t>
            </a:r>
            <a:r>
              <a:rPr lang="uk-UA" dirty="0"/>
              <a:t>	Мінімум 			</a:t>
            </a:r>
            <a:r>
              <a:rPr lang="en-US" dirty="0" err="1"/>
              <a:t>int</a:t>
            </a:r>
            <a:r>
              <a:rPr lang="en-US" dirty="0"/>
              <a:t>, float</a:t>
            </a:r>
          </a:p>
          <a:p>
            <a:r>
              <a:rPr lang="en-US" dirty="0"/>
              <a:t>MPI_SUM </a:t>
            </a:r>
            <a:r>
              <a:rPr lang="uk-UA" dirty="0"/>
              <a:t>	Сума 			</a:t>
            </a:r>
            <a:r>
              <a:rPr lang="en-US" dirty="0" err="1"/>
              <a:t>int</a:t>
            </a:r>
            <a:r>
              <a:rPr lang="en-US" dirty="0"/>
              <a:t>, float</a:t>
            </a:r>
          </a:p>
          <a:p>
            <a:r>
              <a:rPr lang="en-US" dirty="0"/>
              <a:t>MPI_PROD </a:t>
            </a:r>
            <a:r>
              <a:rPr lang="uk-UA" dirty="0"/>
              <a:t>	Добуток 			</a:t>
            </a:r>
            <a:r>
              <a:rPr lang="en-US" dirty="0" err="1"/>
              <a:t>int</a:t>
            </a:r>
            <a:r>
              <a:rPr lang="en-US" dirty="0"/>
              <a:t>, float</a:t>
            </a:r>
          </a:p>
          <a:p>
            <a:r>
              <a:rPr lang="en-US" dirty="0"/>
              <a:t>MPI_LAND </a:t>
            </a:r>
            <a:r>
              <a:rPr lang="uk-UA" dirty="0"/>
              <a:t>	Логічне «І» 	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MPI_BAND </a:t>
            </a:r>
            <a:r>
              <a:rPr lang="uk-UA" dirty="0"/>
              <a:t>	Побітове «І» 	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MPI_LOR </a:t>
            </a:r>
            <a:r>
              <a:rPr lang="uk-UA" dirty="0"/>
              <a:t>		Логічне «АБО» 	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MPI_BOR </a:t>
            </a:r>
            <a:r>
              <a:rPr lang="uk-UA" dirty="0"/>
              <a:t>	Побітове «АБО» 	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MPI_LXOR </a:t>
            </a:r>
            <a:r>
              <a:rPr lang="uk-UA" dirty="0"/>
              <a:t>	Логічне виключне «АБО» 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MPI_BXOR </a:t>
            </a:r>
            <a:r>
              <a:rPr lang="uk-UA" dirty="0"/>
              <a:t>	Побітове виключне «АБО»  </a:t>
            </a:r>
            <a:r>
              <a:rPr lang="en-US" dirty="0" err="1"/>
              <a:t>int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r="2765"/>
          <a:stretch/>
        </p:blipFill>
        <p:spPr bwMode="auto">
          <a:xfrm>
            <a:off x="5220072" y="1340768"/>
            <a:ext cx="3528392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8E988-9401-5847-96DB-88A8A01CD3C3}"/>
              </a:ext>
            </a:extLst>
          </p:cNvPr>
          <p:cNvSpPr txBox="1"/>
          <p:nvPr/>
        </p:nvSpPr>
        <p:spPr>
          <a:xfrm>
            <a:off x="6732240" y="1682522"/>
            <a:ext cx="1224136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</a:t>
            </a:r>
            <a:r>
              <a:rPr lang="en-US" sz="1200" dirty="0"/>
              <a:t>root</a:t>
            </a:r>
            <a:endParaRPr lang="en-U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C86F2-432C-8D4C-8C76-AC5B059204D0}"/>
              </a:ext>
            </a:extLst>
          </p:cNvPr>
          <p:cNvSpPr txBox="1"/>
          <p:nvPr/>
        </p:nvSpPr>
        <p:spPr>
          <a:xfrm>
            <a:off x="4572000" y="1617202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0</a:t>
            </a:r>
            <a:endParaRPr lang="en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BF473-1C06-4D49-84D6-65B4B8C0AB4D}"/>
              </a:ext>
            </a:extLst>
          </p:cNvPr>
          <p:cNvSpPr txBox="1"/>
          <p:nvPr/>
        </p:nvSpPr>
        <p:spPr>
          <a:xfrm>
            <a:off x="4572000" y="2295650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1</a:t>
            </a:r>
            <a:endParaRPr lang="en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B3B4A-CDA8-2D44-85D8-04A5938110DB}"/>
              </a:ext>
            </a:extLst>
          </p:cNvPr>
          <p:cNvSpPr txBox="1"/>
          <p:nvPr/>
        </p:nvSpPr>
        <p:spPr>
          <a:xfrm>
            <a:off x="4581450" y="2995488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2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64108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dirty="0"/>
              <a:t>Приклад: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2592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MASTER*/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MA, MR, N*N,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MPI_INT,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MPI_SUM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0, MPI_COMM_WORLD);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/*WORKER*/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MPI_Reduce(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MA, 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NULL, N*N,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MPI_INT, 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MPI_SUM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,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0, MPI_COMM_WORLD);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3777192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0" t="43010" r="27332" b="30689"/>
          <a:stretch/>
        </p:blipFill>
        <p:spPr bwMode="auto">
          <a:xfrm>
            <a:off x="838682" y="4036558"/>
            <a:ext cx="3816424" cy="236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1FBF277-E0E0-D04F-ABDE-83D7AD0A9C00}"/>
              </a:ext>
            </a:extLst>
          </p:cNvPr>
          <p:cNvGrpSpPr/>
          <p:nvPr/>
        </p:nvGrpSpPr>
        <p:grpSpPr>
          <a:xfrm>
            <a:off x="390984" y="3880594"/>
            <a:ext cx="4012094" cy="2673087"/>
            <a:chOff x="390984" y="3880594"/>
            <a:chExt cx="4012094" cy="26730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710CB0-F970-CC48-8776-0634C48CC8FE}"/>
                </a:ext>
              </a:extLst>
            </p:cNvPr>
            <p:cNvSpPr txBox="1"/>
            <p:nvPr/>
          </p:nvSpPr>
          <p:spPr>
            <a:xfrm>
              <a:off x="1025322" y="388059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0</a:t>
              </a:r>
              <a:endParaRPr lang="en-UA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A129BD-A5AE-AA40-BE04-C7A3B8792050}"/>
                </a:ext>
              </a:extLst>
            </p:cNvPr>
            <p:cNvSpPr txBox="1"/>
            <p:nvPr/>
          </p:nvSpPr>
          <p:spPr>
            <a:xfrm>
              <a:off x="2278842" y="389373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1</a:t>
              </a:r>
              <a:endParaRPr lang="en-UA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436595-7EFC-F146-9782-03C4AAD4E3BC}"/>
                </a:ext>
              </a:extLst>
            </p:cNvPr>
            <p:cNvSpPr txBox="1"/>
            <p:nvPr/>
          </p:nvSpPr>
          <p:spPr>
            <a:xfrm>
              <a:off x="3466974" y="3893732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2</a:t>
              </a:r>
              <a:endParaRPr lang="en-UA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47DFF7-D49E-8B4C-997E-88AA89CA4151}"/>
                </a:ext>
              </a:extLst>
            </p:cNvPr>
            <p:cNvSpPr txBox="1"/>
            <p:nvPr/>
          </p:nvSpPr>
          <p:spPr>
            <a:xfrm>
              <a:off x="390984" y="4260994"/>
              <a:ext cx="369332" cy="1002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До виконання</a:t>
              </a:r>
              <a:endParaRPr lang="en-UA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34127E-5B1C-C44F-A96A-8C2736B2B6EC}"/>
                </a:ext>
              </a:extLst>
            </p:cNvPr>
            <p:cNvSpPr txBox="1"/>
            <p:nvPr/>
          </p:nvSpPr>
          <p:spPr>
            <a:xfrm>
              <a:off x="390984" y="5297355"/>
              <a:ext cx="369332" cy="12563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Після виконання</a:t>
              </a:r>
              <a:endParaRPr lang="en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4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>
                <a:latin typeface="Arial" pitchFamily="34" charset="0"/>
                <a:cs typeface="Arial" pitchFamily="34" charset="0"/>
              </a:rPr>
              <a:t>MPI_</a:t>
            </a:r>
            <a:r>
              <a:rPr lang="en-US" dirty="0"/>
              <a:t> </a:t>
            </a:r>
            <a:r>
              <a:rPr lang="en-US" dirty="0" err="1"/>
              <a:t>AllReduce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7643192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MPI_Allreduce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uk-U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MPI_op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op,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t="56723" r="27743" b="16237"/>
          <a:stretch/>
        </p:blipFill>
        <p:spPr bwMode="auto">
          <a:xfrm>
            <a:off x="1979712" y="4360123"/>
            <a:ext cx="3753134" cy="237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328498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>
                <a:latin typeface="Courier New" pitchFamily="49" charset="0"/>
                <a:cs typeface="Courier New" pitchFamily="49" charset="0"/>
              </a:rPr>
              <a:t>Приклад: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MPI_Allreduce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MA, MR,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N*N,MPI_INT,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MPI_SUM, MPI_COMM_WORLD);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0A686D-3D51-664F-A4BD-E7A9BB07A30A}"/>
              </a:ext>
            </a:extLst>
          </p:cNvPr>
          <p:cNvGrpSpPr/>
          <p:nvPr/>
        </p:nvGrpSpPr>
        <p:grpSpPr>
          <a:xfrm>
            <a:off x="1704970" y="4184913"/>
            <a:ext cx="3854788" cy="2553143"/>
            <a:chOff x="548290" y="3880594"/>
            <a:chExt cx="3854788" cy="25531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40660B-DCF6-E049-AB62-CF909C6F8225}"/>
                </a:ext>
              </a:extLst>
            </p:cNvPr>
            <p:cNvSpPr txBox="1"/>
            <p:nvPr/>
          </p:nvSpPr>
          <p:spPr>
            <a:xfrm>
              <a:off x="1025322" y="388059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0</a:t>
              </a:r>
              <a:endParaRPr lang="en-UA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28415C-B4E1-ED4A-876F-DF5DCA691CF7}"/>
                </a:ext>
              </a:extLst>
            </p:cNvPr>
            <p:cNvSpPr txBox="1"/>
            <p:nvPr/>
          </p:nvSpPr>
          <p:spPr>
            <a:xfrm>
              <a:off x="2278842" y="389373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1</a:t>
              </a:r>
              <a:endParaRPr lang="en-UA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C1D7A4-AB1F-0947-84FD-01349C3026E1}"/>
                </a:ext>
              </a:extLst>
            </p:cNvPr>
            <p:cNvSpPr txBox="1"/>
            <p:nvPr/>
          </p:nvSpPr>
          <p:spPr>
            <a:xfrm>
              <a:off x="3466974" y="3893732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2</a:t>
              </a:r>
              <a:endParaRPr lang="en-UA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C567F6-82D7-6944-9FC3-0A5186294635}"/>
                </a:ext>
              </a:extLst>
            </p:cNvPr>
            <p:cNvSpPr txBox="1"/>
            <p:nvPr/>
          </p:nvSpPr>
          <p:spPr>
            <a:xfrm>
              <a:off x="548290" y="4141050"/>
              <a:ext cx="369332" cy="1002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До виконання</a:t>
              </a:r>
              <a:endParaRPr lang="en-UA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26E459-E52E-D247-A1C8-81B5A23401F4}"/>
                </a:ext>
              </a:extLst>
            </p:cNvPr>
            <p:cNvSpPr txBox="1"/>
            <p:nvPr/>
          </p:nvSpPr>
          <p:spPr>
            <a:xfrm>
              <a:off x="548290" y="5177411"/>
              <a:ext cx="369332" cy="12563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Після виконання</a:t>
              </a:r>
              <a:endParaRPr lang="en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1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MPI_</a:t>
            </a:r>
            <a:r>
              <a:rPr lang="en-US" dirty="0" err="1"/>
              <a:t>Alltoall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4968552" cy="1972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sendcount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uk-UA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recvcount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uk-U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uk-UA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4666" y="385797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>
                <a:latin typeface="Courier New" pitchFamily="49" charset="0"/>
                <a:cs typeface="Courier New" pitchFamily="49" charset="0"/>
              </a:rPr>
              <a:t>Приклад: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/>
              <a:t>MPI_Alltoall</a:t>
            </a:r>
            <a:r>
              <a:rPr lang="en-US" dirty="0"/>
              <a:t>(</a:t>
            </a:r>
            <a:r>
              <a:rPr lang="uk-UA" dirty="0"/>
              <a:t>	</a:t>
            </a:r>
            <a:r>
              <a:rPr lang="en-US" b="1" dirty="0"/>
              <a:t>MPI_IN_PLACE</a:t>
            </a:r>
            <a:r>
              <a:rPr lang="en-US" dirty="0"/>
              <a:t>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MPI_DATATYPE_NULL</a:t>
            </a:r>
            <a:r>
              <a:rPr lang="en-US" dirty="0"/>
              <a:t>, </a:t>
            </a:r>
            <a:endParaRPr lang="uk-UA" dirty="0"/>
          </a:p>
          <a:p>
            <a:r>
              <a:rPr lang="uk-UA" dirty="0"/>
              <a:t>			</a:t>
            </a:r>
            <a:r>
              <a:rPr lang="en-US" dirty="0"/>
              <a:t>MA, 1, MPI_INT, MPI_COMM_WORLD);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9" r="6621"/>
          <a:stretch/>
        </p:blipFill>
        <p:spPr bwMode="auto">
          <a:xfrm>
            <a:off x="5652120" y="1196752"/>
            <a:ext cx="3252184" cy="215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6" t="59520" r="28837" b="20240"/>
          <a:stretch/>
        </p:blipFill>
        <p:spPr bwMode="auto">
          <a:xfrm>
            <a:off x="212067" y="4614963"/>
            <a:ext cx="3927886" cy="190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6CE8C2-7EF9-2D47-8E7D-2A2DEBBC21EA}"/>
              </a:ext>
            </a:extLst>
          </p:cNvPr>
          <p:cNvSpPr txBox="1"/>
          <p:nvPr/>
        </p:nvSpPr>
        <p:spPr>
          <a:xfrm>
            <a:off x="4886093" y="1651854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0</a:t>
            </a:r>
            <a:endParaRPr lang="en-U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46F4B-70D2-E74F-BF5F-6F17F8CBC7A5}"/>
              </a:ext>
            </a:extLst>
          </p:cNvPr>
          <p:cNvSpPr txBox="1"/>
          <p:nvPr/>
        </p:nvSpPr>
        <p:spPr>
          <a:xfrm>
            <a:off x="4886093" y="2330302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1</a:t>
            </a:r>
            <a:endParaRPr lang="en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95B6F-C5EE-3E4E-B58A-7871982E902C}"/>
              </a:ext>
            </a:extLst>
          </p:cNvPr>
          <p:cNvSpPr txBox="1"/>
          <p:nvPr/>
        </p:nvSpPr>
        <p:spPr>
          <a:xfrm>
            <a:off x="4895543" y="3030140"/>
            <a:ext cx="900100" cy="28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2</a:t>
            </a:r>
            <a:endParaRPr lang="en-UA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0B52DF-0633-1543-BC00-F0A89EBE6E9E}"/>
              </a:ext>
            </a:extLst>
          </p:cNvPr>
          <p:cNvGrpSpPr/>
          <p:nvPr/>
        </p:nvGrpSpPr>
        <p:grpSpPr>
          <a:xfrm>
            <a:off x="0" y="4463324"/>
            <a:ext cx="3905816" cy="2362574"/>
            <a:chOff x="548290" y="4071163"/>
            <a:chExt cx="3905816" cy="23625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FCDDA-6E0E-C94F-A6B2-344357D6935A}"/>
                </a:ext>
              </a:extLst>
            </p:cNvPr>
            <p:cNvSpPr txBox="1"/>
            <p:nvPr/>
          </p:nvSpPr>
          <p:spPr>
            <a:xfrm>
              <a:off x="1076350" y="407116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0</a:t>
              </a:r>
              <a:endParaRPr lang="en-UA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FADEE-B52B-2E4C-971C-0C689694860C}"/>
                </a:ext>
              </a:extLst>
            </p:cNvPr>
            <p:cNvSpPr txBox="1"/>
            <p:nvPr/>
          </p:nvSpPr>
          <p:spPr>
            <a:xfrm>
              <a:off x="2329870" y="4084302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1</a:t>
              </a:r>
              <a:endParaRPr lang="en-UA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88F28-9D9D-774C-8F75-0DB1D7909E77}"/>
                </a:ext>
              </a:extLst>
            </p:cNvPr>
            <p:cNvSpPr txBox="1"/>
            <p:nvPr/>
          </p:nvSpPr>
          <p:spPr>
            <a:xfrm>
              <a:off x="3518002" y="4084301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2</a:t>
              </a:r>
              <a:endParaRPr lang="en-UA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F6D67-FB70-9A47-B390-D6798DE17906}"/>
                </a:ext>
              </a:extLst>
            </p:cNvPr>
            <p:cNvSpPr txBox="1"/>
            <p:nvPr/>
          </p:nvSpPr>
          <p:spPr>
            <a:xfrm>
              <a:off x="548290" y="4141050"/>
              <a:ext cx="369332" cy="1002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До виконання</a:t>
              </a:r>
              <a:endParaRPr lang="en-UA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53EEFA-3747-3147-95C5-385928BD36EE}"/>
                </a:ext>
              </a:extLst>
            </p:cNvPr>
            <p:cNvSpPr txBox="1"/>
            <p:nvPr/>
          </p:nvSpPr>
          <p:spPr>
            <a:xfrm>
              <a:off x="548290" y="5177411"/>
              <a:ext cx="369332" cy="12563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Після виконання</a:t>
              </a:r>
              <a:endParaRPr lang="en-UA" sz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03B107-4139-994E-865B-C07CC2D1E643}"/>
              </a:ext>
            </a:extLst>
          </p:cNvPr>
          <p:cNvSpPr txBox="1"/>
          <p:nvPr/>
        </p:nvSpPr>
        <p:spPr>
          <a:xfrm>
            <a:off x="5786193" y="3316345"/>
            <a:ext cx="3252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uk-UA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ий</a:t>
            </a:r>
            <a:r>
              <a:rPr lang="uk-UA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процес відправляє дані </a:t>
            </a:r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uk-UA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sz="1400" b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ий</a:t>
            </a:r>
            <a:r>
              <a:rPr lang="uk-UA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елемент</a:t>
            </a:r>
            <a:r>
              <a:rPr lang="en-US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b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буфера-отримувача</a:t>
            </a:r>
            <a:endParaRPr lang="en-U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0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DE52-DC88-3643-989B-6CB75137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Інші методи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C5A2-BBEC-D841-8BA8-4A93A2CF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7" y="139615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Методи, які містять вказівку - аргумент </a:t>
            </a:r>
            <a:r>
              <a:rPr lang="en-US" dirty="0">
                <a:solidFill>
                  <a:srgbClr val="0077AA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*</a:t>
            </a:r>
            <a:r>
              <a:rPr lang="en-US" dirty="0" err="1"/>
              <a:t>displs</a:t>
            </a:r>
            <a:r>
              <a:rPr lang="uk-UA" dirty="0">
                <a:latin typeface="Arial" pitchFamily="34" charset="0"/>
                <a:cs typeface="Arial" pitchFamily="34" charset="0"/>
              </a:rPr>
              <a:t> - на зміщення фрагментів масивів, що обробляються в процесах (тільки </a:t>
            </a:r>
            <a:r>
              <a:rPr lang="en-US" dirty="0">
                <a:latin typeface="Arial" pitchFamily="34" charset="0"/>
                <a:cs typeface="Arial" pitchFamily="34" charset="0"/>
              </a:rPr>
              <a:t>root-</a:t>
            </a:r>
            <a:r>
              <a:rPr lang="uk-UA" dirty="0">
                <a:latin typeface="Arial" pitchFamily="34" charset="0"/>
                <a:cs typeface="Arial" pitchFamily="34" charset="0"/>
              </a:rPr>
              <a:t>процес його обов’язково вказує, інші процеси ігнорують цей аргумент)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</a:rPr>
              <a:t>MPI_Gatherv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</a:rPr>
              <a:t>MPI_Scatterv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</a:rPr>
              <a:t>MPI_Allgatherv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</a:rPr>
              <a:t>MPI_Alltoallv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7236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6" t="26574" r="19668" b="5980"/>
          <a:stretch/>
        </p:blipFill>
        <p:spPr bwMode="auto">
          <a:xfrm>
            <a:off x="2195736" y="220253"/>
            <a:ext cx="4276948" cy="646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1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  <a:br>
              <a:rPr lang="en-US" dirty="0"/>
            </a:br>
            <a:r>
              <a:rPr lang="uk-UA" sz="1600" dirty="0"/>
              <a:t>Усі приклади наведені з опису стандарту МРІ </a:t>
            </a:r>
            <a:r>
              <a:rPr lang="en-US" sz="1600" dirty="0"/>
              <a:t>[http://</a:t>
            </a:r>
            <a:r>
              <a:rPr lang="en-US" sz="1600" dirty="0" err="1"/>
              <a:t>htor.inf.ethz.ch</a:t>
            </a:r>
            <a:r>
              <a:rPr lang="en-US" sz="1600" dirty="0"/>
              <a:t>/sec/nbc-proposal-11-26-2008-2.pdf]</a:t>
            </a:r>
            <a:endParaRPr lang="uk-UA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Gather 100 </a:t>
            </a:r>
            <a:r>
              <a:rPr lang="en-US" dirty="0" err="1"/>
              <a:t>ints</a:t>
            </a:r>
            <a:r>
              <a:rPr lang="en-US" dirty="0"/>
              <a:t> from every process in group to root.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root, *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sz="2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*100*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100, MPI_INT,</a:t>
            </a:r>
            <a:endParaRPr lang="uk-UA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100, MPI_INT,</a:t>
            </a:r>
            <a:endParaRPr lang="uk-UA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root,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1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Previous example </a:t>
            </a:r>
            <a:r>
              <a:rPr lang="en-US" dirty="0" err="1"/>
              <a:t>modifed</a:t>
            </a:r>
            <a:r>
              <a:rPr lang="en-US" dirty="0"/>
              <a:t> | only the root allocates memory for the receive buffer.</a:t>
            </a:r>
            <a:endParaRPr lang="uk-UA" dirty="0"/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root,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sz="29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== root) {</a:t>
            </a:r>
          </a:p>
          <a:p>
            <a:pPr marL="400050" lvl="1" indent="0">
              <a:buNone/>
            </a:pP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*100*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uk-UA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100, MPI_INT, </a:t>
            </a:r>
            <a:endParaRPr lang="uk-UA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9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100, MPI_INT, </a:t>
            </a:r>
            <a:endParaRPr lang="uk-UA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9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root, comm);</a:t>
            </a:r>
          </a:p>
        </p:txBody>
      </p:sp>
    </p:spTree>
    <p:extLst>
      <p:ext uri="{BB962C8B-B14F-4D97-AF65-F5344CB8AC3E}">
        <p14:creationId xmlns:p14="http://schemas.microsoft.com/office/powerpoint/2010/main" val="120326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Do the same as the previous example, but use a derived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US" dirty="0">
                <a:latin typeface="Arial" pitchFamily="34" charset="0"/>
                <a:cs typeface="Arial" pitchFamily="34" charset="0"/>
              </a:rPr>
              <a:t>. Note that the type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cannot be the entire set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gsize</a:t>
            </a:r>
            <a:r>
              <a:rPr lang="en-US" dirty="0">
                <a:latin typeface="Arial" pitchFamily="34" charset="0"/>
                <a:cs typeface="Arial" pitchFamily="34" charset="0"/>
              </a:rPr>
              <a:t>*100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ints</a:t>
            </a:r>
            <a:r>
              <a:rPr lang="en-US" dirty="0">
                <a:latin typeface="Arial" pitchFamily="34" charset="0"/>
                <a:cs typeface="Arial" pitchFamily="34" charset="0"/>
              </a:rPr>
              <a:t> since type matching is defined pairwise between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the root and each process in the gather.</a:t>
            </a:r>
            <a:endParaRPr lang="uk-U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root,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MPI_Type_contiguous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MPI_INT,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*100*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100, MPI_INT, 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root, comm);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6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Now have each process send 100 </a:t>
            </a:r>
            <a:r>
              <a:rPr lang="en-US" dirty="0" err="1"/>
              <a:t>ints</a:t>
            </a:r>
            <a:r>
              <a:rPr lang="en-US" dirty="0"/>
              <a:t> to root, but place each set (of 100) stride </a:t>
            </a:r>
            <a:r>
              <a:rPr lang="en-US" dirty="0" err="1"/>
              <a:t>ints</a:t>
            </a:r>
            <a:r>
              <a:rPr lang="uk-UA" dirty="0"/>
              <a:t> </a:t>
            </a:r>
            <a:r>
              <a:rPr lang="en-US" dirty="0"/>
              <a:t>apart at receiving end. Use MPI_GATHERV and the </a:t>
            </a:r>
            <a:r>
              <a:rPr lang="en-US" dirty="0" err="1"/>
              <a:t>displs</a:t>
            </a:r>
            <a:r>
              <a:rPr lang="en-US" dirty="0"/>
              <a:t> argument to achieve this effect.</a:t>
            </a:r>
            <a:r>
              <a:rPr lang="uk-UA" dirty="0"/>
              <a:t> </a:t>
            </a:r>
            <a:r>
              <a:rPr lang="en-US" dirty="0"/>
              <a:t>Assume stride≥100.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root,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stride;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displs,i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*stride*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(i=0; 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i*stride;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100;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100, MPI_INT,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Методи колективної взаємодії процесів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Синхронізації</a:t>
            </a:r>
          </a:p>
          <a:p>
            <a:r>
              <a:rPr lang="uk-UA" dirty="0"/>
              <a:t>Передачі даних</a:t>
            </a:r>
          </a:p>
          <a:p>
            <a:pPr lvl="2"/>
            <a:r>
              <a:rPr lang="uk-UA" dirty="0"/>
              <a:t>один-до-багатьох, </a:t>
            </a:r>
          </a:p>
          <a:p>
            <a:pPr lvl="2"/>
            <a:r>
              <a:rPr lang="uk-UA" dirty="0"/>
              <a:t>багато-до одного, </a:t>
            </a:r>
          </a:p>
          <a:p>
            <a:pPr lvl="2"/>
            <a:r>
              <a:rPr lang="uk-UA" dirty="0"/>
              <a:t>багато-до-багатьох</a:t>
            </a:r>
            <a:endParaRPr lang="en-US" dirty="0"/>
          </a:p>
          <a:p>
            <a:r>
              <a:rPr lang="uk-UA" dirty="0"/>
              <a:t>Блокуючі і неблокуючі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063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Same as Example 5.5 on the receiving side, but send the 100 </a:t>
            </a:r>
            <a:r>
              <a:rPr lang="en-US" dirty="0" err="1"/>
              <a:t>ints</a:t>
            </a:r>
            <a:r>
              <a:rPr lang="en-US" dirty="0"/>
              <a:t> from the 0th column</a:t>
            </a:r>
          </a:p>
          <a:p>
            <a:pPr marL="0" indent="0">
              <a:buNone/>
            </a:pPr>
            <a:r>
              <a:rPr lang="en-US" dirty="0"/>
              <a:t>of a 100</a:t>
            </a:r>
            <a:r>
              <a:rPr lang="uk-UA" dirty="0"/>
              <a:t>х</a:t>
            </a:r>
            <a:r>
              <a:rPr lang="en-US" dirty="0"/>
              <a:t>150 </a:t>
            </a:r>
            <a:r>
              <a:rPr lang="en-US" dirty="0" err="1"/>
              <a:t>int</a:t>
            </a:r>
            <a:r>
              <a:rPr lang="en-US" dirty="0"/>
              <a:t> array, in C.</a:t>
            </a:r>
            <a:endParaRPr lang="uk-UA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[100][150];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root,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stride;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displs,i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*stride*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(i=0; 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++i) {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i*stride;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100;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Create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1 column of array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MPI_Type_vector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1, 150, MPI_INT,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3285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Process i sends (100-i) </a:t>
            </a:r>
            <a:r>
              <a:rPr lang="en-US" dirty="0" err="1"/>
              <a:t>ints</a:t>
            </a:r>
            <a:r>
              <a:rPr lang="en-US" dirty="0"/>
              <a:t> from the </a:t>
            </a:r>
            <a:r>
              <a:rPr lang="en-US" dirty="0" err="1"/>
              <a:t>i-th</a:t>
            </a:r>
            <a:r>
              <a:rPr lang="en-US" dirty="0"/>
              <a:t> column of a 100 x 150 int array, in C.</a:t>
            </a:r>
          </a:p>
          <a:p>
            <a:pPr marL="0" indent="0">
              <a:buNone/>
            </a:pPr>
            <a:r>
              <a:rPr lang="en-US" dirty="0"/>
              <a:t>It is received into a buffer with stride, as in the previous two examples.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gsize,sendarray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[100][150],*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root,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stride,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displs,i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*stride*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(i=0; i&lt;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i*stride;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[i] = 100-i; /* note change from previous example */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Create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the column we are sending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MPI_Type_vector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(100-myrank, 1, 150, MPI_INT,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MPI_Type_commit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the address of start of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column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rcounts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MPI_INT,root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9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reverse of Example 5.2. Scatter sets of 100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the root to each process in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the group.</a:t>
            </a:r>
            <a:endParaRPr lang="uk-U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root,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>
              <a:buNone/>
            </a:pPr>
            <a:r>
              <a:rPr lang="uk-UA" sz="2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*100*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uk-UA" sz="2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100, MPI_INT,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100, MPI_INT, root,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1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starting order of collective operations on a particular communicator defines their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matching. The following example shows an erroneous matching of different collective operations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on the same communicator</a:t>
            </a:r>
            <a:endParaRPr lang="uk-U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switch(rank) {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erroneous matching */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MPI_Ibarrier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(buf1, count, type, 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MPI_STATUS_IGNORE);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erroneous matching */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(buf1, count, type, 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MPI_Ibarrier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MPI_STATUS_IGNORE);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611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Collective and point-to-point requests can be mixed in functions that enable multiple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completions. If started with two processes, the following program is valid</a:t>
            </a:r>
            <a:endParaRPr lang="uk-U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switch(rank) {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MPI_Ibarrier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1, tag,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MPI_STATUS_IGNORE);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tag,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MPI_Ibarrier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MPI_STATUSES_IGNORE);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45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147248" cy="47133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Multiple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nonblocking</a:t>
            </a:r>
            <a:r>
              <a:rPr lang="en-US" dirty="0">
                <a:latin typeface="Arial" pitchFamily="34" charset="0"/>
                <a:cs typeface="Arial" pitchFamily="34" charset="0"/>
              </a:rPr>
              <a:t> collective operations can be outstanding on a single communicator</a:t>
            </a:r>
            <a:r>
              <a:rPr lang="uk-UA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match in order</a:t>
            </a:r>
            <a:endParaRPr lang="uk-U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uk-UA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compute(buf1);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MPI_Ibcast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(buf1, count, type, 0,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compute(buf2);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MPI_Ibcast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(buf2, count, type, 0,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compute(buf3);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MPI_Ibcast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(buf3, count, type, 0,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[2]);</a:t>
            </a: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reqs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MPI_STATUSES_IGNORE);</a:t>
            </a:r>
            <a:endParaRPr lang="uk-UA" sz="2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3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Current Practice #2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me, count;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*data;</a:t>
            </a:r>
          </a:p>
          <a:p>
            <a:pPr marL="400050" lvl="1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(MPI_COMM_WORLD, &amp;me);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if(me == 0)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get input, create buffer ``data'' */</a:t>
            </a:r>
          </a:p>
          <a:p>
            <a:pPr marL="800100" lvl="2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(data, count, MPI_BYTE, 0, MPI_COMM_WORLD);</a:t>
            </a:r>
          </a:p>
          <a:p>
            <a:pPr marL="400050" lvl="1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738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Example. Create group of processors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136904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me, count, count2;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send_buf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recv_buf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*send_buf2, *re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MPI_Group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grprem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commslave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ranks[] = {0};</a:t>
            </a:r>
          </a:p>
          <a:p>
            <a:pPr marL="400050" lvl="1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MPI_Comm_group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&amp;me); /* local */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MPI_Group_excl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1, ranks,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grprem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/* local */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MPI_Comm_create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(MPI_COMM_WORLD,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grprem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commslave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if(me != 0)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/* compute on slave */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send_buf,recv_buf,count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MPI_INT, MPI_SUM, 1,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commslave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MPI_Comm_free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commslave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/* zero falls through immediately to this reduce, others do later... */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(send_buf2, recv_buf2, count2,</a:t>
            </a:r>
            <a:r>
              <a:rPr lang="uk-UA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MPI_INT, MPI_SUM, 0, MPI_COMM_WORLD);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MPI_Group_free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MPI_Group_free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grprem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uk-UA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28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#4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#define TAG_ARBITRARY 12345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#define SOME_COUNT 50</a:t>
            </a:r>
          </a:p>
          <a:p>
            <a:pPr marL="0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me;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request[2];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status[2];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MPI_Group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subgroup;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ranks[] = {2, 4, 6, 8};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MPI_Comm_group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(MPI_COMM_WORLD, 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MPI_Group_incl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4, ranks, &amp;subgroup); /* local */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MPI_Group_rank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(subgroup, &amp;me); /* local */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MPI_Comm_create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(MPI_COMM_WORLD, subgroup, 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if(me != MPI_UNDEFINED)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(buff1, count, MPI_DOUBLE, MPI_ANY_SOURCE, TAG_ARBITRARY,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request);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(buff2, count, MPI_DOUBLE, (me+1)%4, TAG_ARBITRARY,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request+1);</a:t>
            </a:r>
          </a:p>
          <a:p>
            <a:pPr marL="800100" lvl="2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for(i = 0; i &lt; SOME_COUNT; i++)</a:t>
            </a:r>
          </a:p>
          <a:p>
            <a:pPr marL="1257300" lvl="3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(...,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(2, request, status);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MPI_Comm_free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the_comm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MPI_Group_free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group_world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MPI_Group_free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(&amp;subgroup);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();</a:t>
            </a:r>
            <a:endParaRPr lang="uk-UA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71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870-0DC4-F94A-B6F7-DE603EED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A673-B7CF-9A41-B109-6DF1859C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!!! Передивіться приклади з опису стандарту </a:t>
            </a:r>
            <a:r>
              <a:rPr lang="en-US" dirty="0">
                <a:hlinkClick r:id="rId2"/>
              </a:rPr>
              <a:t>http://htor.inf.ethz.ch/sec/nbc-proposal-11-26-2008-2.pdf</a:t>
            </a:r>
            <a:r>
              <a:rPr lang="uk-UA" dirty="0"/>
              <a:t> </a:t>
            </a:r>
          </a:p>
          <a:p>
            <a:pPr marL="0" indent="0">
              <a:buNone/>
            </a:pPr>
            <a:r>
              <a:rPr lang="uk-UA" dirty="0"/>
              <a:t>!!! При виконанні курсової роботи зверніть увагу на використання колективних методів та неблокуючих колективних методів, а також на використання неблокуючих методів.</a:t>
            </a:r>
          </a:p>
          <a:p>
            <a:pPr marL="0" indent="0">
              <a:buNone/>
            </a:pPr>
            <a:r>
              <a:rPr lang="uk-UA" dirty="0"/>
              <a:t>!!! Найпростіші приклади можна оглянути тут </a:t>
            </a:r>
            <a:r>
              <a:rPr lang="en-US" dirty="0">
                <a:hlinkClick r:id="rId3"/>
              </a:rPr>
              <a:t>https://cvw.cac.cornell.edu/mpicc/data-movement/allgather</a:t>
            </a:r>
            <a:r>
              <a:rPr lang="uk-UA" dirty="0"/>
              <a:t> 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902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16B8-885C-D144-B589-04D8BEED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Метод </a:t>
            </a:r>
            <a:r>
              <a:rPr lang="en-US" dirty="0" err="1">
                <a:effectLst/>
              </a:rPr>
              <a:t>MPI_Barrier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3869-DE70-C74D-AC09-65DA5A0D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>
                <a:effectLst/>
              </a:rPr>
              <a:t>MPI_Barrier</a:t>
            </a:r>
            <a:r>
              <a:rPr lang="en-US" dirty="0">
                <a:effectLst/>
              </a:rPr>
              <a:t>(</a:t>
            </a:r>
            <a:r>
              <a:rPr lang="en-US" dirty="0" err="1"/>
              <a:t>MPI_Comm</a:t>
            </a:r>
            <a:r>
              <a:rPr lang="en-US" dirty="0"/>
              <a:t> comm</a:t>
            </a:r>
            <a:r>
              <a:rPr lang="en-US" dirty="0">
                <a:effectLst/>
              </a:rPr>
              <a:t>)</a:t>
            </a:r>
          </a:p>
          <a:p>
            <a:r>
              <a:rPr lang="uk-UA" dirty="0"/>
              <a:t>примушує очікувати завершення виконання операцій (які передують цьому виклику) усіма процесами, що належать до вказаного комунікатора</a:t>
            </a:r>
          </a:p>
          <a:p>
            <a:r>
              <a:rPr lang="uk-UA" dirty="0"/>
              <a:t> таким чином, синхронізує перехід усіх процесів до наступної інструкції програми 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9993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MPI_Scatter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uk-UA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root,</a:t>
            </a:r>
            <a:r>
              <a:rPr lang="uk-UA" sz="2000" dirty="0">
                <a:latin typeface="Courier New" pitchFamily="49" charset="0"/>
                <a:cs typeface="Courier New" pitchFamily="49" charset="0"/>
              </a:rPr>
              <a:t> /* процес-відправник*/</a:t>
            </a:r>
          </a:p>
          <a:p>
            <a:pPr marL="0" indent="0">
              <a:buNone/>
            </a:pPr>
            <a:r>
              <a:rPr lang="uk-UA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розсилки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метод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потрібно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викликати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кожному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однако</a:t>
            </a:r>
            <a:r>
              <a:rPr lang="uk-UA" sz="2000" dirty="0" err="1">
                <a:latin typeface="Arial" pitchFamily="34" charset="0"/>
                <a:cs typeface="Arial" pitchFamily="34" charset="0"/>
              </a:rPr>
              <a:t>вими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значеннями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та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та відповідними значеннями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та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recvtype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. Аргументи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враховуються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u="sng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процесом-відправником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ru-RU" sz="2000" dirty="0" err="1"/>
              <a:t>Перші</a:t>
            </a:r>
            <a:r>
              <a:rPr lang="ru-RU" sz="2000" dirty="0"/>
              <a:t> три </a:t>
            </a:r>
            <a:r>
              <a:rPr lang="ru-RU" sz="2000" dirty="0" err="1"/>
              <a:t>аргументи</a:t>
            </a:r>
            <a:r>
              <a:rPr lang="ru-RU" sz="2000" dirty="0"/>
              <a:t> у </a:t>
            </a:r>
            <a:r>
              <a:rPr lang="ru-RU" sz="2000" dirty="0" err="1"/>
              <a:t>процесах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приймають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, </a:t>
            </a:r>
            <a:r>
              <a:rPr lang="ru-RU" sz="2000" dirty="0" err="1"/>
              <a:t>ігноруються</a:t>
            </a:r>
            <a:r>
              <a:rPr lang="ru-RU" sz="2000" dirty="0"/>
              <a:t>, а </a:t>
            </a:r>
            <a:r>
              <a:rPr lang="ru-RU" sz="2000" dirty="0" err="1"/>
              <a:t>кількість</a:t>
            </a:r>
            <a:r>
              <a:rPr lang="ru-RU" sz="2000" dirty="0"/>
              <a:t> та тип </a:t>
            </a:r>
            <a:r>
              <a:rPr lang="ru-RU" sz="2000" dirty="0" err="1"/>
              <a:t>отримуваних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номер </a:t>
            </a:r>
            <a:r>
              <a:rPr lang="ru-RU" sz="2000" dirty="0" err="1"/>
              <a:t>процесу</a:t>
            </a:r>
            <a:r>
              <a:rPr lang="ru-RU" sz="2000" dirty="0"/>
              <a:t>-</a:t>
            </a:r>
            <a:r>
              <a:rPr lang="uk-UA" sz="2000" dirty="0"/>
              <a:t>відправника та комунікатор збігаються.</a:t>
            </a:r>
            <a:endParaRPr lang="uk-UA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dirty="0"/>
              <a:t>Приклад: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3096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MASTER*/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	MA, k*N,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k*N,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0, MPI_COMM_WORLD);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/*WORKER*/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MPI_Scatter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NULL, 0,MPI_DATATYPE_NULL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k*N,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0, MPI_COMM_WORLD);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0" t="56908" r="30952" b="13397"/>
          <a:stretch/>
        </p:blipFill>
        <p:spPr bwMode="auto">
          <a:xfrm>
            <a:off x="329513" y="4108815"/>
            <a:ext cx="4170479" cy="248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4077072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r="16468"/>
          <a:stretch/>
        </p:blipFill>
        <p:spPr bwMode="auto">
          <a:xfrm>
            <a:off x="5868144" y="4523562"/>
            <a:ext cx="3114103" cy="18577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D2BAD-D3F9-474A-A169-E9D8A152A18D}"/>
              </a:ext>
            </a:extLst>
          </p:cNvPr>
          <p:cNvSpPr txBox="1"/>
          <p:nvPr/>
        </p:nvSpPr>
        <p:spPr>
          <a:xfrm>
            <a:off x="5076056" y="478316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Усі процеси</a:t>
            </a:r>
            <a:endParaRPr lang="en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B80FD-687B-EF45-A787-D46DDFEF144A}"/>
              </a:ext>
            </a:extLst>
          </p:cNvPr>
          <p:cNvSpPr txBox="1"/>
          <p:nvPr/>
        </p:nvSpPr>
        <p:spPr>
          <a:xfrm>
            <a:off x="5076056" y="578023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</a:t>
            </a:r>
            <a:r>
              <a:rPr lang="en-US" sz="1200" dirty="0"/>
              <a:t>root</a:t>
            </a:r>
            <a:endParaRPr lang="en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7070-8F48-8A4D-BF1A-7614D6E955CC}"/>
              </a:ext>
            </a:extLst>
          </p:cNvPr>
          <p:cNvSpPr txBox="1"/>
          <p:nvPr/>
        </p:nvSpPr>
        <p:spPr>
          <a:xfrm>
            <a:off x="457200" y="40602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0</a:t>
            </a:r>
            <a:endParaRPr lang="en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FE44D-70A8-144F-829B-B693F8FEF1FE}"/>
              </a:ext>
            </a:extLst>
          </p:cNvPr>
          <p:cNvSpPr txBox="1"/>
          <p:nvPr/>
        </p:nvSpPr>
        <p:spPr>
          <a:xfrm>
            <a:off x="1946700" y="40602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1</a:t>
            </a:r>
            <a:endParaRPr lang="en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AAE6-F242-FE48-A777-37F15115701A}"/>
              </a:ext>
            </a:extLst>
          </p:cNvPr>
          <p:cNvSpPr txBox="1"/>
          <p:nvPr/>
        </p:nvSpPr>
        <p:spPr>
          <a:xfrm>
            <a:off x="3098828" y="40602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2</a:t>
            </a:r>
            <a:endParaRPr lang="en-U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F84D4-AF2C-1D4E-B9B8-A95AC40A5178}"/>
              </a:ext>
            </a:extLst>
          </p:cNvPr>
          <p:cNvSpPr txBox="1"/>
          <p:nvPr/>
        </p:nvSpPr>
        <p:spPr>
          <a:xfrm>
            <a:off x="87868" y="4281863"/>
            <a:ext cx="369332" cy="1002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uk-UA" sz="1200" dirty="0"/>
              <a:t>До виконання</a:t>
            </a:r>
            <a:endParaRPr lang="en-U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4FBFE-AB86-2647-83AF-4DA36E379002}"/>
              </a:ext>
            </a:extLst>
          </p:cNvPr>
          <p:cNvSpPr txBox="1"/>
          <p:nvPr/>
        </p:nvSpPr>
        <p:spPr>
          <a:xfrm>
            <a:off x="87868" y="5486615"/>
            <a:ext cx="369332" cy="1256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uk-UA" sz="1200" dirty="0"/>
              <a:t>Після виконання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2172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161"/>
          </a:xfrm>
        </p:spPr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MPI_Gather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741" y="2223627"/>
            <a:ext cx="8512518" cy="46298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sendbuf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sendcnt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recvbuf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recvcnt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recvtype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uk-UA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z="2000" dirty="0">
                <a:latin typeface="Arial" pitchFamily="34" charset="0"/>
                <a:cs typeface="Arial" pitchFamily="34" charset="0"/>
              </a:rPr>
              <a:t>Параметри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recvbuf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recvcnt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recvtype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сприймаються тільки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процесом-отримувачем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ігнорують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Буфер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відправки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кожному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розміром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менше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sendcnt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а буфер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отримувача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менше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recvcnt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*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де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 - 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кількість процесів.</a:t>
            </a:r>
          </a:p>
          <a:p>
            <a:pPr algn="just"/>
            <a:r>
              <a:rPr lang="ru-RU" sz="2000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один і той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самий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буфер як буфер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відправки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прийому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відправляючій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задачі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цього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аргумент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sendbuf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встановити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рівним константі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MPI_IN_PLACE.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При цьому аргументи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sendcnt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та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sendtype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ігнорую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Бажано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дотримуватися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попередніх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рекомендацій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щодо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встановлення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значень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аргументів, які ігноруються.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15316"/>
          <a:stretch/>
        </p:blipFill>
        <p:spPr bwMode="auto">
          <a:xfrm>
            <a:off x="6170984" y="1191554"/>
            <a:ext cx="2915816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BD5B7-546E-8643-9479-457753C977F2}"/>
              </a:ext>
            </a:extLst>
          </p:cNvPr>
          <p:cNvSpPr txBox="1"/>
          <p:nvPr/>
        </p:nvSpPr>
        <p:spPr>
          <a:xfrm>
            <a:off x="5328084" y="130945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Усі процеси</a:t>
            </a:r>
            <a:endParaRPr lang="en-U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ABF56-5469-7E4F-B0A9-C71D3A94DB41}"/>
              </a:ext>
            </a:extLst>
          </p:cNvPr>
          <p:cNvSpPr txBox="1"/>
          <p:nvPr/>
        </p:nvSpPr>
        <p:spPr>
          <a:xfrm>
            <a:off x="5328084" y="22236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</a:t>
            </a:r>
            <a:r>
              <a:rPr lang="en-US" sz="1200" dirty="0"/>
              <a:t>root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70387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dirty="0"/>
              <a:t>Приклад: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3096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MASTER*/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k*N, MPI_INT,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MR, k*N, MPI_INT,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MPI_COMM_WORLD);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/*WORKER*/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MPI_Gather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k*N, MPI_INT,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NULL, 0, MPI_INT,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MPI_COMM_WORLD);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4077072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2" t="56523" r="28969" b="16308"/>
          <a:stretch/>
        </p:blipFill>
        <p:spPr bwMode="auto">
          <a:xfrm>
            <a:off x="323528" y="4221440"/>
            <a:ext cx="4032448" cy="23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1" r="15315"/>
          <a:stretch/>
        </p:blipFill>
        <p:spPr bwMode="auto">
          <a:xfrm>
            <a:off x="5796136" y="4442351"/>
            <a:ext cx="3097006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7C854-C98D-FD4C-B3A4-DEF962500B74}"/>
              </a:ext>
            </a:extLst>
          </p:cNvPr>
          <p:cNvSpPr txBox="1"/>
          <p:nvPr/>
        </p:nvSpPr>
        <p:spPr>
          <a:xfrm>
            <a:off x="4860032" y="47971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Усі процеси</a:t>
            </a:r>
            <a:endParaRPr lang="en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1A0C4-77E7-AD4C-91E6-CA4832B621A1}"/>
              </a:ext>
            </a:extLst>
          </p:cNvPr>
          <p:cNvSpPr txBox="1"/>
          <p:nvPr/>
        </p:nvSpPr>
        <p:spPr>
          <a:xfrm>
            <a:off x="4860032" y="57942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Процес </a:t>
            </a:r>
            <a:r>
              <a:rPr lang="en-US" sz="1200" dirty="0"/>
              <a:t>root</a:t>
            </a:r>
            <a:endParaRPr lang="en-U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B0A13-E799-BA40-9436-8323579D71F7}"/>
              </a:ext>
            </a:extLst>
          </p:cNvPr>
          <p:cNvGrpSpPr/>
          <p:nvPr/>
        </p:nvGrpSpPr>
        <p:grpSpPr>
          <a:xfrm>
            <a:off x="29431" y="4060289"/>
            <a:ext cx="4005501" cy="2445146"/>
            <a:chOff x="29431" y="4060289"/>
            <a:chExt cx="4005501" cy="24451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CF6D2C-FCAA-E545-AB7A-0BC2D5E6FE7A}"/>
                </a:ext>
              </a:extLst>
            </p:cNvPr>
            <p:cNvSpPr txBox="1"/>
            <p:nvPr/>
          </p:nvSpPr>
          <p:spPr>
            <a:xfrm>
              <a:off x="457200" y="4060289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0</a:t>
              </a:r>
              <a:endParaRPr lang="en-UA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A30BC-F103-C94D-B739-50C49B1AC528}"/>
                </a:ext>
              </a:extLst>
            </p:cNvPr>
            <p:cNvSpPr txBox="1"/>
            <p:nvPr/>
          </p:nvSpPr>
          <p:spPr>
            <a:xfrm>
              <a:off x="1946700" y="4060289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1</a:t>
              </a:r>
              <a:endParaRPr lang="en-UA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E7A7E4-5BB6-7848-9044-D93E0C6DC3B5}"/>
                </a:ext>
              </a:extLst>
            </p:cNvPr>
            <p:cNvSpPr txBox="1"/>
            <p:nvPr/>
          </p:nvSpPr>
          <p:spPr>
            <a:xfrm>
              <a:off x="3098828" y="4060289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2</a:t>
              </a:r>
              <a:endParaRPr lang="en-UA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E4A668-98D6-B846-94EF-AFF898C7127E}"/>
                </a:ext>
              </a:extLst>
            </p:cNvPr>
            <p:cNvSpPr txBox="1"/>
            <p:nvPr/>
          </p:nvSpPr>
          <p:spPr>
            <a:xfrm>
              <a:off x="29431" y="4212748"/>
              <a:ext cx="369332" cy="1002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До виконання</a:t>
              </a:r>
              <a:endParaRPr lang="en-UA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7FDB0A-DD7C-EA48-9FDB-2A2901722AD8}"/>
                </a:ext>
              </a:extLst>
            </p:cNvPr>
            <p:cNvSpPr txBox="1"/>
            <p:nvPr/>
          </p:nvSpPr>
          <p:spPr>
            <a:xfrm>
              <a:off x="29431" y="5249109"/>
              <a:ext cx="369332" cy="12563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Після виконання</a:t>
              </a:r>
              <a:endParaRPr lang="en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9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>
                <a:latin typeface="Arial" pitchFamily="34" charset="0"/>
                <a:cs typeface="Arial" pitchFamily="34" charset="0"/>
              </a:rPr>
              <a:t>MPI_</a:t>
            </a:r>
            <a:r>
              <a:rPr lang="en-US" dirty="0"/>
              <a:t> </a:t>
            </a:r>
            <a:r>
              <a:rPr lang="en-US" dirty="0" err="1"/>
              <a:t>Bcast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*buffer,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type,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root,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uk-UA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69E07B-A00D-6C4F-B74A-959605DB9704}"/>
              </a:ext>
            </a:extLst>
          </p:cNvPr>
          <p:cNvGrpSpPr/>
          <p:nvPr/>
        </p:nvGrpSpPr>
        <p:grpSpPr>
          <a:xfrm>
            <a:off x="2769591" y="4077072"/>
            <a:ext cx="5556797" cy="1728192"/>
            <a:chOff x="2769591" y="4077072"/>
            <a:chExt cx="5556797" cy="1728192"/>
          </a:xfrm>
        </p:grpSpPr>
        <p:pic>
          <p:nvPicPr>
            <p:cNvPr id="8" name="Рисунок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54" b="14286"/>
            <a:stretch/>
          </p:blipFill>
          <p:spPr bwMode="auto">
            <a:xfrm>
              <a:off x="3707904" y="4077072"/>
              <a:ext cx="4618484" cy="1728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27C6C5-FB33-7C4D-9A59-ACCC48CD2CA3}"/>
                </a:ext>
              </a:extLst>
            </p:cNvPr>
            <p:cNvSpPr txBox="1"/>
            <p:nvPr/>
          </p:nvSpPr>
          <p:spPr>
            <a:xfrm>
              <a:off x="2769591" y="5257800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Усі процеси</a:t>
              </a:r>
              <a:endParaRPr lang="en-UA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6A712C-E907-A846-A03F-DF3704295E07}"/>
                </a:ext>
              </a:extLst>
            </p:cNvPr>
            <p:cNvSpPr txBox="1"/>
            <p:nvPr/>
          </p:nvSpPr>
          <p:spPr>
            <a:xfrm>
              <a:off x="3707904" y="4293096"/>
              <a:ext cx="1224136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</a:t>
              </a:r>
              <a:r>
                <a:rPr lang="en-US" sz="1200" dirty="0"/>
                <a:t>root</a:t>
              </a:r>
              <a:endParaRPr lang="en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dirty="0"/>
              <a:t>Приклад: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729" y="1340768"/>
            <a:ext cx="8064896" cy="129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MPI_Bcast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	MR, N*N, MPI_INT,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1, MPI_COMM_WORLD);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3068960"/>
            <a:ext cx="806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5" t="42985" r="29566" b="38238"/>
          <a:stretch/>
        </p:blipFill>
        <p:spPr bwMode="auto">
          <a:xfrm>
            <a:off x="323528" y="4550735"/>
            <a:ext cx="6048672" cy="164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5" t="48037" r="54816" b="38238"/>
          <a:stretch/>
        </p:blipFill>
        <p:spPr bwMode="auto">
          <a:xfrm>
            <a:off x="2339752" y="3552227"/>
            <a:ext cx="1810072" cy="120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2557C60-D064-3544-B58A-58846DA19876}"/>
              </a:ext>
            </a:extLst>
          </p:cNvPr>
          <p:cNvGrpSpPr/>
          <p:nvPr/>
        </p:nvGrpSpPr>
        <p:grpSpPr>
          <a:xfrm>
            <a:off x="95948" y="3228792"/>
            <a:ext cx="5772196" cy="2768581"/>
            <a:chOff x="29431" y="3736854"/>
            <a:chExt cx="5772196" cy="27685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932221-2534-544F-8B9C-9881B817FA78}"/>
                </a:ext>
              </a:extLst>
            </p:cNvPr>
            <p:cNvSpPr txBox="1"/>
            <p:nvPr/>
          </p:nvSpPr>
          <p:spPr>
            <a:xfrm>
              <a:off x="833075" y="3742818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0</a:t>
              </a:r>
              <a:endParaRPr lang="en-UA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634350-F88D-F04D-8A65-A5CB2C79DED5}"/>
                </a:ext>
              </a:extLst>
            </p:cNvPr>
            <p:cNvSpPr txBox="1"/>
            <p:nvPr/>
          </p:nvSpPr>
          <p:spPr>
            <a:xfrm>
              <a:off x="2921307" y="375638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1</a:t>
              </a:r>
              <a:endParaRPr lang="en-UA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5B0E1-08CD-784F-97FD-367D64A23915}"/>
                </a:ext>
              </a:extLst>
            </p:cNvPr>
            <p:cNvSpPr txBox="1"/>
            <p:nvPr/>
          </p:nvSpPr>
          <p:spPr>
            <a:xfrm>
              <a:off x="4865523" y="373685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Процес 2</a:t>
              </a:r>
              <a:endParaRPr lang="en-UA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0354C8-4C64-2245-99FE-3FC165F0D7AB}"/>
                </a:ext>
              </a:extLst>
            </p:cNvPr>
            <p:cNvSpPr txBox="1"/>
            <p:nvPr/>
          </p:nvSpPr>
          <p:spPr>
            <a:xfrm>
              <a:off x="29431" y="4212748"/>
              <a:ext cx="369332" cy="1002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До виконання</a:t>
              </a:r>
              <a:endParaRPr lang="en-UA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DE026D-7926-7944-AE98-BFA15098B765}"/>
                </a:ext>
              </a:extLst>
            </p:cNvPr>
            <p:cNvSpPr txBox="1"/>
            <p:nvPr/>
          </p:nvSpPr>
          <p:spPr>
            <a:xfrm>
              <a:off x="29431" y="5249109"/>
              <a:ext cx="369332" cy="125632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uk-UA" sz="1200" dirty="0"/>
                <a:t>Після виконання</a:t>
              </a:r>
              <a:endParaRPr lang="en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1824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3350</Words>
  <Application>Microsoft Macintosh PowerPoint</Application>
  <PresentationFormat>On-screen Show (4:3)</PresentationFormat>
  <Paragraphs>398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Лекція</vt:lpstr>
      <vt:lpstr>Методи колективної взаємодії процесів</vt:lpstr>
      <vt:lpstr>Метод MPI_Barrier</vt:lpstr>
      <vt:lpstr>Метод MPI_Scatter</vt:lpstr>
      <vt:lpstr>Приклад:</vt:lpstr>
      <vt:lpstr>Метод MPI_Gather</vt:lpstr>
      <vt:lpstr>Приклад:</vt:lpstr>
      <vt:lpstr>Метод MPI_ Bcast</vt:lpstr>
      <vt:lpstr>Приклад:</vt:lpstr>
      <vt:lpstr>Метод MPI_Reduce</vt:lpstr>
      <vt:lpstr>Приклад:</vt:lpstr>
      <vt:lpstr>Метод MPI_ AllReduce</vt:lpstr>
      <vt:lpstr>Метод MPI_Alltoall</vt:lpstr>
      <vt:lpstr>Інші методи</vt:lpstr>
      <vt:lpstr>PowerPoint Presentation</vt:lpstr>
      <vt:lpstr>Example 1 Усі приклади наведені з опису стандарту МРІ [http://htor.inf.ethz.ch/sec/nbc-proposal-11-26-2008-2.pdf]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Current Practice #2</vt:lpstr>
      <vt:lpstr>Example. Create group of processors</vt:lpstr>
      <vt:lpstr>Example #4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3</dc:title>
  <dc:creator>Саша</dc:creator>
  <cp:lastModifiedBy>Microsoft Office User</cp:lastModifiedBy>
  <cp:revision>41</cp:revision>
  <dcterms:created xsi:type="dcterms:W3CDTF">2017-02-20T16:42:23Z</dcterms:created>
  <dcterms:modified xsi:type="dcterms:W3CDTF">2024-04-15T12:16:12Z</dcterms:modified>
</cp:coreProperties>
</file>