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84" r:id="rId3"/>
    <p:sldId id="486" r:id="rId4"/>
    <p:sldId id="500" r:id="rId5"/>
    <p:sldId id="386" r:id="rId6"/>
    <p:sldId id="501" r:id="rId7"/>
    <p:sldId id="502" r:id="rId8"/>
    <p:sldId id="503" r:id="rId9"/>
    <p:sldId id="504" r:id="rId10"/>
    <p:sldId id="505" r:id="rId11"/>
    <p:sldId id="506" r:id="rId12"/>
    <p:sldId id="489" r:id="rId13"/>
    <p:sldId id="405" r:id="rId14"/>
    <p:sldId id="430" r:id="rId15"/>
    <p:sldId id="507" r:id="rId16"/>
    <p:sldId id="496" r:id="rId17"/>
    <p:sldId id="476" r:id="rId18"/>
    <p:sldId id="427" r:id="rId19"/>
    <p:sldId id="428" r:id="rId20"/>
    <p:sldId id="429" r:id="rId21"/>
    <p:sldId id="508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D86"/>
    <a:srgbClr val="1E3C82"/>
    <a:srgbClr val="1E3C88"/>
    <a:srgbClr val="243C88"/>
    <a:srgbClr val="253587"/>
    <a:srgbClr val="2A4392"/>
    <a:srgbClr val="253A7F"/>
    <a:srgbClr val="1D2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09" autoAdjust="0"/>
    <p:restoredTop sz="87237" autoAdjust="0"/>
  </p:normalViewPr>
  <p:slideViewPr>
    <p:cSldViewPr>
      <p:cViewPr>
        <p:scale>
          <a:sx n="110" d="100"/>
          <a:sy n="110" d="100"/>
        </p:scale>
        <p:origin x="-688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C6D87C4-C8D8-45C5-8A17-797276273409}" type="datetimeFigureOut">
              <a:rPr lang="en-US"/>
              <a:pPr>
                <a:defRPr/>
              </a:pPr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http://mpj-express.org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DBFCB1-480F-4233-9761-47B9C77BD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068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http://mpj-express.org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8ECAAA9-A55D-4DC4-B9B6-9F5B82612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273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618E0-BC4C-4DBD-B577-6B155B6F15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http://mpj-express.org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http://mpj-express.org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CB90F-1B26-4B1F-B4FA-575B1BBE7F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40C8E-7FB7-4C0C-A0B1-A92E81EA3285}" type="slidenum">
              <a:rPr lang="en-US"/>
              <a:pPr/>
              <a:t>13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DF732-ABFA-43C7-92A0-E90A9D7A41E3}" type="slidenum">
              <a:rPr lang="en-US"/>
              <a:pPr/>
              <a:t>14</a:t>
            </a:fld>
            <a:endParaRPr lang="en-US"/>
          </a:p>
        </p:txBody>
      </p:sp>
      <p:sp>
        <p:nvSpPr>
          <p:cNvPr id="1032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F5232-5E57-4D2F-830D-3E6CE1D8BAE2}" type="slidenum">
              <a:rPr lang="en-US"/>
              <a:pPr/>
              <a:t>18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32AB9-F467-4EF9-9B39-91617CC70219}" type="slidenum">
              <a:rPr lang="en-US"/>
              <a:pPr/>
              <a:t>19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029C1-1876-4924-A886-B7C749FED91D}" type="slidenum">
              <a:rPr lang="en-US"/>
              <a:pPr/>
              <a:t>20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81200"/>
            <a:ext cx="8686800" cy="1470025"/>
          </a:xfrm>
          <a:solidFill>
            <a:srgbClr val="1E3C82"/>
          </a:solidFill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83C72-1856-45F1-A769-03B358BAF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bmp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1E3C82"/>
          </a:solidFill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4FB56-B697-48CA-9647-AEAECAC67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logo.bmp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F81EA-DDD3-46FA-912F-03828886C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bmp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E67EA-FDC1-4529-9F10-D7636CADF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logo.bmp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485A0-A7EF-40B7-AFB9-2A82EC836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BDC5-C890-4097-8CFA-412C2C352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5FEE5-7EE4-497D-A099-26F577531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315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914400"/>
            <a:ext cx="4000500" cy="5181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9144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3EC24E-6740-45F6-A133-7B3543F3068D}" type="datetime4">
              <a:rPr lang="en-US"/>
              <a:pPr/>
              <a:t>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24B44D9-BBCF-4FA3-B6D4-A434D798DB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1E3C8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096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72DF051-5823-4376-95B3-E2824FE4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1588"/>
          </a:xfrm>
          <a:prstGeom prst="line">
            <a:avLst/>
          </a:prstGeom>
          <a:ln w="25400">
            <a:solidFill>
              <a:srgbClr val="1E3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198" r:id="rId6"/>
    <p:sldLayoutId id="2147484199" r:id="rId7"/>
    <p:sldLayoutId id="214748420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pjexpress.org/guides.html" TargetMode="External"/><Relationship Id="rId2" Type="http://schemas.openxmlformats.org/officeDocument/2006/relationships/hyperlink" Target="http://mpjexpress.org/document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pjexpress.org/guides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8600" y="3048000"/>
            <a:ext cx="8686800" cy="1524000"/>
          </a:xfrm>
        </p:spPr>
        <p:txBody>
          <a:bodyPr/>
          <a:lstStyle/>
          <a:p>
            <a:pPr eaLnBrk="1" hangingPunct="1"/>
            <a:r>
              <a:rPr lang="en-US" sz="3200" dirty="0"/>
              <a:t>Programming Parallel Hardware using</a:t>
            </a:r>
            <a:br>
              <a:rPr lang="en-US" sz="3200" dirty="0"/>
            </a:br>
            <a:r>
              <a:rPr lang="en-US" sz="3200" dirty="0"/>
              <a:t> MPJ Express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0" y="5267980"/>
            <a:ext cx="327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By A.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Shafi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Send() method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t="25316" r="9708" b="5820"/>
          <a:stretch/>
        </p:blipFill>
        <p:spPr bwMode="auto">
          <a:xfrm>
            <a:off x="609599" y="846606"/>
            <a:ext cx="7570803" cy="532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62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</a:t>
            </a:r>
            <a:r>
              <a:rPr lang="en-US" dirty="0" err="1"/>
              <a:t>Recv</a:t>
            </a:r>
            <a:r>
              <a:rPr lang="en-US" dirty="0"/>
              <a:t>() method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t="23352" r="9462" b="3016"/>
          <a:stretch/>
        </p:blipFill>
        <p:spPr bwMode="auto">
          <a:xfrm>
            <a:off x="980150" y="838200"/>
            <a:ext cx="7183700" cy="537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30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553200"/>
            <a:ext cx="1905000" cy="457200"/>
          </a:xfrm>
        </p:spPr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 rotWithShape="1">
          <a:blip r:embed="rId2"/>
          <a:srcRect l="2987"/>
          <a:stretch/>
        </p:blipFill>
        <p:spPr bwMode="auto">
          <a:xfrm>
            <a:off x="371474" y="228600"/>
            <a:ext cx="7781926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67200" y="5307449"/>
            <a:ext cx="48006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rdia New" pitchFamily="34" charset="-34"/>
                <a:cs typeface="Cordia New" pitchFamily="34" charset="-34"/>
              </a:rPr>
              <a:t>aamirshafi@velour</a:t>
            </a:r>
            <a:r>
              <a:rPr lang="en-US" sz="1800" b="1" dirty="0">
                <a:latin typeface="Cordia New" pitchFamily="34" charset="-34"/>
                <a:cs typeface="Cordia New" pitchFamily="34" charset="-34"/>
              </a:rPr>
              <a:t>:~/work/</a:t>
            </a:r>
            <a:r>
              <a:rPr lang="en-US" sz="1800" b="1" dirty="0" err="1">
                <a:latin typeface="Cordia New" pitchFamily="34" charset="-34"/>
                <a:cs typeface="Cordia New" pitchFamily="34" charset="-34"/>
              </a:rPr>
              <a:t>mpj</a:t>
            </a:r>
            <a:r>
              <a:rPr lang="en-US" sz="1800" b="1" dirty="0">
                <a:latin typeface="Cordia New" pitchFamily="34" charset="-34"/>
                <a:cs typeface="Cordia New" pitchFamily="34" charset="-34"/>
              </a:rPr>
              <a:t>-user$ mpjrun.sh -</a:t>
            </a:r>
            <a:r>
              <a:rPr lang="en-US" sz="1800" b="1" dirty="0" err="1">
                <a:latin typeface="Cordia New" pitchFamily="34" charset="-34"/>
                <a:cs typeface="Cordia New" pitchFamily="34" charset="-34"/>
              </a:rPr>
              <a:t>np</a:t>
            </a:r>
            <a:r>
              <a:rPr lang="en-US" sz="1800" b="1" dirty="0">
                <a:latin typeface="Cordia New" pitchFamily="34" charset="-34"/>
                <a:cs typeface="Cordia New" pitchFamily="34" charset="-34"/>
              </a:rPr>
              <a:t> 5 </a:t>
            </a:r>
            <a:r>
              <a:rPr lang="en-US" sz="1800" b="1" dirty="0" err="1">
                <a:latin typeface="Cordia New" pitchFamily="34" charset="-34"/>
                <a:cs typeface="Cordia New" pitchFamily="34" charset="-34"/>
              </a:rPr>
              <a:t>ToyExample</a:t>
            </a:r>
            <a:endParaRPr lang="en-US" sz="1800" b="1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800" b="1" dirty="0">
                <a:latin typeface="Cordia New" pitchFamily="34" charset="-34"/>
                <a:cs typeface="Cordia New" pitchFamily="34" charset="-34"/>
              </a:rPr>
              <a:t>MPJ Express (0.38) is started in the </a:t>
            </a:r>
            <a:r>
              <a:rPr lang="en-US" sz="1800" b="1" dirty="0" err="1">
                <a:latin typeface="Cordia New" pitchFamily="34" charset="-34"/>
                <a:cs typeface="Cordia New" pitchFamily="34" charset="-34"/>
              </a:rPr>
              <a:t>multicore</a:t>
            </a:r>
            <a:r>
              <a:rPr lang="en-US" sz="1800" b="1" dirty="0">
                <a:latin typeface="Cordia New" pitchFamily="34" charset="-34"/>
                <a:cs typeface="Cordia New" pitchFamily="34" charset="-34"/>
              </a:rPr>
              <a:t> configuration</a:t>
            </a:r>
          </a:p>
          <a:p>
            <a:r>
              <a:rPr lang="en-US" sz="1800" b="1" dirty="0">
                <a:latin typeface="Cordia New" pitchFamily="34" charset="-34"/>
                <a:cs typeface="Cordia New" pitchFamily="34" charset="-34"/>
              </a:rPr>
              <a:t>1 1 1 1 2 2 2 2 3 3 3 3 4 4 4 4</a:t>
            </a:r>
          </a:p>
          <a:p>
            <a:endParaRPr lang="en-US" sz="1600" dirty="0"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Communication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4267200"/>
            <a:ext cx="62484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Non-blocking methods return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sz="2000" dirty="0"/>
              <a:t> </a:t>
            </a:r>
            <a:r>
              <a:rPr lang="en-US" sz="2400" dirty="0"/>
              <a:t>object:</a:t>
            </a:r>
          </a:p>
          <a:p>
            <a:pPr lvl="1"/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Wait()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//waits until communication completes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latin typeface="Courier New" pitchFamily="49" charset="0"/>
                <a:ea typeface="+mn-ea"/>
                <a:cs typeface="Courier New" pitchFamily="49" charset="0"/>
              </a:rPr>
              <a:t>Test()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//test if the communication has finished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3BB12BB2-D57B-49C3-B65B-EA1377101525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295400"/>
          <a:ext cx="7696200" cy="2667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Buffered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r>
                        <a:rPr lang="en-US" dirty="0"/>
                        <a:t>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Send()</a:t>
                      </a:r>
                    </a:p>
                    <a:p>
                      <a:r>
                        <a:rPr lang="en-US" dirty="0" err="1"/>
                        <a:t>Recv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Ssend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Rsend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Bsend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r>
                        <a:rPr lang="en-US" dirty="0"/>
                        <a:t>Non-blocking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Isend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Irecv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Issend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Irsend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Ibsend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Collective communications			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Provided as a convenience for application developers:</a:t>
            </a:r>
          </a:p>
          <a:p>
            <a:pPr lvl="1"/>
            <a:r>
              <a:rPr lang="en-GB" dirty="0"/>
              <a:t>Save significant development time</a:t>
            </a:r>
          </a:p>
          <a:p>
            <a:pPr lvl="1"/>
            <a:r>
              <a:rPr lang="en-GB" dirty="0"/>
              <a:t>Efficient algorithms may be used </a:t>
            </a:r>
          </a:p>
          <a:p>
            <a:pPr lvl="1"/>
            <a:r>
              <a:rPr lang="en-GB" dirty="0"/>
              <a:t>Stable (tested)</a:t>
            </a:r>
          </a:p>
          <a:p>
            <a:r>
              <a:rPr lang="en-GB" dirty="0"/>
              <a:t>Built on top of point-to-point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8E5C529B-3C5B-4A2D-BDAA-ADAF8C7FB8F7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Scatter(), Gather() methods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17321" r="42545" b="11430"/>
          <a:stretch/>
        </p:blipFill>
        <p:spPr bwMode="auto">
          <a:xfrm>
            <a:off x="304800" y="914400"/>
            <a:ext cx="42386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25596" r="43373" b="3156"/>
          <a:stretch/>
        </p:blipFill>
        <p:spPr bwMode="auto">
          <a:xfrm>
            <a:off x="4724399" y="914400"/>
            <a:ext cx="41814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7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 with Collectives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914400"/>
            <a:ext cx="868448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209800"/>
          </a:xfrm>
        </p:spPr>
        <p:txBody>
          <a:bodyPr/>
          <a:lstStyle/>
          <a:p>
            <a:r>
              <a:rPr lang="en-US" dirty="0"/>
              <a:t>Thread-safe MPI libraries allow communication from multiple user threads inside a single process</a:t>
            </a:r>
          </a:p>
          <a:p>
            <a:r>
              <a:rPr lang="en-US" dirty="0"/>
              <a:t>Such an implementation requires fine-grain locking: </a:t>
            </a:r>
          </a:p>
          <a:p>
            <a:pPr lvl="1"/>
            <a:r>
              <a:rPr lang="en-US" dirty="0"/>
              <a:t>Incorrect implementations can deadlock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2866"/>
              </p:ext>
            </p:extLst>
          </p:nvPr>
        </p:nvGraphicFramePr>
        <p:xfrm>
          <a:off x="685800" y="3276600"/>
          <a:ext cx="78486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Levels of</a:t>
                      </a:r>
                      <a:r>
                        <a:rPr lang="en-US" baseline="0" dirty="0"/>
                        <a:t> Thread-Safety in MPI Libraries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MPI_THREAD_SINGLE : only one thread will execute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MPI_THREAD_FUNNELED :</a:t>
                      </a:r>
                      <a:r>
                        <a:rPr lang="en-US" baseline="0" dirty="0"/>
                        <a:t> may be multi-threaded, but only the main thread will make MPI calls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MPI_THREAD_SERIALIZED : </a:t>
                      </a:r>
                      <a:r>
                        <a:rPr lang="en-US" baseline="0" dirty="0"/>
                        <a:t>may be multi-threaded, but only the one thread will make MPI calls at a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MPI_THREAD_MULTIPLE : multiple threads may call MPI with </a:t>
                      </a:r>
                      <a:r>
                        <a:rPr lang="en-US"/>
                        <a:t>no restrictions</a:t>
                      </a:r>
                      <a:endParaRPr lang="en-US" dirty="0"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dirty="0"/>
              <a:t>Performance Evaluation of Point to Point Communication</a:t>
            </a:r>
            <a:endParaRPr lang="en-US" dirty="0"/>
          </a:p>
        </p:txBody>
      </p:sp>
      <p:sp>
        <p:nvSpPr>
          <p:cNvPr id="790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Normally ping pong benchmarks are used to calculate: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Latency: </a:t>
            </a:r>
            <a:r>
              <a:rPr lang="en-US" dirty="0"/>
              <a:t>How long it takes to send N bytes from sender to receiver?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i="1" dirty="0"/>
              <a:t>Throughput: </a:t>
            </a:r>
            <a:r>
              <a:rPr lang="en-US" dirty="0"/>
              <a:t>How much bandwidth is achieved?</a:t>
            </a:r>
          </a:p>
          <a:p>
            <a:pPr>
              <a:lnSpc>
                <a:spcPct val="90000"/>
              </a:lnSpc>
            </a:pPr>
            <a:r>
              <a:rPr lang="en-US" dirty="0"/>
              <a:t>Latency is a useful measure for studying the performance of “small” messages</a:t>
            </a:r>
          </a:p>
          <a:p>
            <a:pPr>
              <a:lnSpc>
                <a:spcPct val="90000"/>
              </a:lnSpc>
            </a:pPr>
            <a:r>
              <a:rPr lang="en-US" dirty="0"/>
              <a:t>Throughput is a useful measure for studying the performance of “large” messages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7A1AEDE8-B824-4021-BAF8-896491A402B2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00600"/>
            <a:ext cx="2590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4800600"/>
            <a:ext cx="2590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5332412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276601" y="5486400"/>
            <a:ext cx="2209801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50292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76600" y="45720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RTT!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4.44444E-6 L 3.33333E-6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Comparison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D57C7CF6-D48D-4174-B86F-00E46A8CDB60}" type="slidenum">
              <a:rPr lang="en-US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EBBBA-9B07-E540-9DDE-2A3A2858C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1485" r="1111"/>
          <a:stretch/>
        </p:blipFill>
        <p:spPr>
          <a:xfrm>
            <a:off x="1447800" y="838200"/>
            <a:ext cx="6705600" cy="50559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 dirty="0"/>
              <a:t>Portability</a:t>
            </a:r>
          </a:p>
          <a:p>
            <a:r>
              <a:rPr lang="en-US" dirty="0"/>
              <a:t>A popular language in colleges and software industry: </a:t>
            </a:r>
          </a:p>
          <a:p>
            <a:pPr lvl="1"/>
            <a:r>
              <a:rPr lang="en-US" dirty="0"/>
              <a:t>Large pool of software developers</a:t>
            </a:r>
          </a:p>
          <a:p>
            <a:pPr lvl="1"/>
            <a:r>
              <a:rPr lang="en-US" dirty="0"/>
              <a:t>A useful educational tool</a:t>
            </a:r>
          </a:p>
          <a:p>
            <a:r>
              <a:rPr lang="en-US" dirty="0"/>
              <a:t>Higher programming abstractions including OO features</a:t>
            </a:r>
          </a:p>
          <a:p>
            <a:r>
              <a:rPr lang="en-US" dirty="0"/>
              <a:t>Improved compile and runtime checking of the code</a:t>
            </a:r>
          </a:p>
          <a:p>
            <a:r>
              <a:rPr lang="en-US" dirty="0"/>
              <a:t>Automatic garbage collection</a:t>
            </a:r>
          </a:p>
          <a:p>
            <a:r>
              <a:rPr lang="en-US" dirty="0"/>
              <a:t>Support for multithreading </a:t>
            </a:r>
          </a:p>
          <a:p>
            <a:r>
              <a:rPr lang="en-US" dirty="0"/>
              <a:t>Rich collection of support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Comparison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114E8DAA-9DED-4220-BBDC-1F908A9DD6B4}" type="slidenum">
              <a:rPr lang="en-US"/>
              <a:pPr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8E85A-9D16-8246-ADE4-96A809D1C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41" y="886264"/>
            <a:ext cx="6724918" cy="50854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B676-5DF2-4945-A626-ECF767E6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Документація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D4CA-1897-D344-BA05-12FEBE61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Програмне забезпечення </a:t>
            </a:r>
            <a:r>
              <a:rPr lang="en-US" dirty="0"/>
              <a:t>MPJ Express</a:t>
            </a:r>
            <a:r>
              <a:rPr lang="uk-UA" dirty="0"/>
              <a:t> та його документація</a:t>
            </a:r>
            <a:r>
              <a:rPr lang="en-US" dirty="0"/>
              <a:t> </a:t>
            </a:r>
            <a:r>
              <a:rPr lang="uk-UA" dirty="0"/>
              <a:t>доступні за посиланням </a:t>
            </a:r>
            <a:r>
              <a:rPr lang="en-US" dirty="0">
                <a:hlinkClick r:id="rId2"/>
              </a:rPr>
              <a:t>http://mpjexpress.org/documentation.html</a:t>
            </a:r>
            <a:endParaRPr lang="uk-UA" dirty="0"/>
          </a:p>
          <a:p>
            <a:r>
              <a:rPr lang="uk-UA" dirty="0"/>
              <a:t>Особливості завантаження дивіться у відповідних вказівках до ПЗ </a:t>
            </a:r>
            <a:r>
              <a:rPr lang="en-US" dirty="0">
                <a:hlinkClick r:id="rId3"/>
              </a:rPr>
              <a:t>http://mpjexpress.org/guides.html</a:t>
            </a:r>
            <a:endParaRPr lang="uk-UA" dirty="0"/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5949-5058-124A-982E-E33035BB3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MPJ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MPJ Express is an MPI-like library that supports execution of parallel Java applications</a:t>
            </a:r>
          </a:p>
          <a:p>
            <a:pPr>
              <a:lnSpc>
                <a:spcPct val="90000"/>
              </a:lnSpc>
            </a:pPr>
            <a:r>
              <a:rPr lang="en-GB" dirty="0"/>
              <a:t>Three existing approaches to Java messaging: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Pure Java (Sockets based)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Java Native Interface (JNI)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Remote Method Invocation (RMI)</a:t>
            </a:r>
          </a:p>
          <a:p>
            <a:pPr>
              <a:lnSpc>
                <a:spcPct val="90000"/>
              </a:lnSpc>
            </a:pPr>
            <a:r>
              <a:rPr lang="en-GB" dirty="0"/>
              <a:t>Motivation for a new Java messaging system: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Maintain compatibility with Java threads by providing thread-safety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Handle contradicting issues of high-performance and portability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Requires no change to the native standard JVM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16" descr="mpj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60325"/>
            <a:ext cx="1219200" cy="701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MPJ Express configuration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t="49750" r="9746" b="23278"/>
          <a:stretch/>
        </p:blipFill>
        <p:spPr bwMode="auto">
          <a:xfrm>
            <a:off x="457200" y="3766725"/>
            <a:ext cx="8473044" cy="18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3" t="44850" r="17976" b="16297"/>
          <a:stretch/>
        </p:blipFill>
        <p:spPr bwMode="auto">
          <a:xfrm>
            <a:off x="724394" y="863662"/>
            <a:ext cx="6804561" cy="293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2"/>
          <a:stretch/>
        </p:blipFill>
        <p:spPr bwMode="auto">
          <a:xfrm>
            <a:off x="619042" y="5637089"/>
            <a:ext cx="8328025" cy="58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86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MPJ Express Design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F85E87-34A7-43C2-BAB8-8BACD5FE8E5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390" name="Picture 7" descr="mpj-desig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650" y="914400"/>
            <a:ext cx="59404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MPJ Express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52625"/>
            <a:ext cx="37528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52550"/>
            <a:ext cx="37528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648200"/>
            <a:ext cx="35147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A57601-C958-CE41-B6AF-4ADBEB494ED5}"/>
              </a:ext>
            </a:extLst>
          </p:cNvPr>
          <p:cNvSpPr txBox="1"/>
          <p:nvPr/>
        </p:nvSpPr>
        <p:spPr>
          <a:xfrm>
            <a:off x="-1" y="739028"/>
            <a:ext cx="8924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Керуйтесь вказівками з документації у відповідності до операційної системи 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http://mpjexpress.org/guides.html</a:t>
            </a:r>
            <a:endParaRPr lang="uk-UA" sz="2000" dirty="0"/>
          </a:p>
          <a:p>
            <a:r>
              <a:rPr lang="uk-UA" sz="2000" dirty="0"/>
              <a:t>Приклад для </a:t>
            </a:r>
            <a:r>
              <a:rPr lang="en-US" sz="2000" dirty="0"/>
              <a:t>Windows:</a:t>
            </a:r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142598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HelloWorld</a:t>
            </a:r>
            <a:r>
              <a:rPr lang="en-US" dirty="0"/>
              <a:t> program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599"/>
            <a:ext cx="7782128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96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HelloWorld</a:t>
            </a:r>
            <a:r>
              <a:rPr lang="en-US" dirty="0"/>
              <a:t> program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402" t="36023" r="4021" b="53037"/>
          <a:stretch/>
        </p:blipFill>
        <p:spPr bwMode="auto">
          <a:xfrm>
            <a:off x="228600" y="914400"/>
            <a:ext cx="8229600" cy="665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8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4" r="12414" b="28888"/>
          <a:stretch/>
        </p:blipFill>
        <p:spPr bwMode="auto">
          <a:xfrm>
            <a:off x="1524000" y="1599210"/>
            <a:ext cx="6206836" cy="194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17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8"/>
          <a:stretch/>
        </p:blipFill>
        <p:spPr bwMode="auto">
          <a:xfrm>
            <a:off x="223652" y="3540825"/>
            <a:ext cx="8229600" cy="237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76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class </a:t>
            </a:r>
            <a:r>
              <a:rPr lang="en-US" dirty="0" err="1"/>
              <a:t>Comm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4FB56-B697-48CA-9647-AEAECAC679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90" r="30710"/>
          <a:stretch/>
        </p:blipFill>
        <p:spPr bwMode="auto">
          <a:xfrm>
            <a:off x="228600" y="685800"/>
            <a:ext cx="8652681" cy="653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6241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{D86E7F0C-F6DF-2A4E-B4DE-616ED1710398}tf10001069</Template>
  <TotalTime>17455</TotalTime>
  <Words>564</Words>
  <Application>Microsoft Macintosh PowerPoint</Application>
  <PresentationFormat>On-screen Show (4:3)</PresentationFormat>
  <Paragraphs>116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Cordia New</vt:lpstr>
      <vt:lpstr>Courier New</vt:lpstr>
      <vt:lpstr>Times New Roman</vt:lpstr>
      <vt:lpstr>Wingdings</vt:lpstr>
      <vt:lpstr>Default Design</vt:lpstr>
      <vt:lpstr>Programming Parallel Hardware using  MPJ Express</vt:lpstr>
      <vt:lpstr>Why Java?</vt:lpstr>
      <vt:lpstr>MPJ Express</vt:lpstr>
      <vt:lpstr>MPJ Express configuration</vt:lpstr>
      <vt:lpstr>MPJ Express Design</vt:lpstr>
      <vt:lpstr>Installing MPJ Express</vt:lpstr>
      <vt:lpstr>HelloWorld program</vt:lpstr>
      <vt:lpstr>HelloWorld program</vt:lpstr>
      <vt:lpstr>Documentation: class Comm</vt:lpstr>
      <vt:lpstr>Documentation: Send() method</vt:lpstr>
      <vt:lpstr>Documentation: Recv() method</vt:lpstr>
      <vt:lpstr>PowerPoint Presentation</vt:lpstr>
      <vt:lpstr>Point-to-point Communication</vt:lpstr>
      <vt:lpstr>Collective communications   </vt:lpstr>
      <vt:lpstr>Documentation: Scatter(), Gather() methods</vt:lpstr>
      <vt:lpstr>Toy Example with Collectives</vt:lpstr>
      <vt:lpstr>Thread-safe Communication</vt:lpstr>
      <vt:lpstr>Performance Evaluation of Point to Point Communication</vt:lpstr>
      <vt:lpstr>Latency Comparison</vt:lpstr>
      <vt:lpstr>Throughput Comparison</vt:lpstr>
      <vt:lpstr>Документація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dbc</dc:creator>
  <cp:lastModifiedBy>Microsoft Office User</cp:lastModifiedBy>
  <cp:revision>1096</cp:revision>
  <dcterms:created xsi:type="dcterms:W3CDTF">2009-04-22T19:24:48Z</dcterms:created>
  <dcterms:modified xsi:type="dcterms:W3CDTF">2024-04-15T13:50:28Z</dcterms:modified>
</cp:coreProperties>
</file>