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84" r:id="rId5"/>
    <p:sldId id="258" r:id="rId6"/>
    <p:sldId id="280" r:id="rId7"/>
    <p:sldId id="281" r:id="rId8"/>
    <p:sldId id="283" r:id="rId9"/>
    <p:sldId id="285" r:id="rId10"/>
    <p:sldId id="286" r:id="rId11"/>
    <p:sldId id="260" r:id="rId12"/>
    <p:sldId id="262" r:id="rId13"/>
    <p:sldId id="261" r:id="rId14"/>
    <p:sldId id="263" r:id="rId15"/>
    <p:sldId id="264" r:id="rId16"/>
    <p:sldId id="265" r:id="rId17"/>
    <p:sldId id="266" r:id="rId18"/>
    <p:sldId id="268" r:id="rId19"/>
    <p:sldId id="267" r:id="rId20"/>
    <p:sldId id="279" r:id="rId21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>
      <p:cViewPr varScale="1">
        <p:scale>
          <a:sx n="110" d="100"/>
          <a:sy n="110" d="100"/>
        </p:scale>
        <p:origin x="168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9CD49-ED6D-4FAA-A51A-5B2CD58A545C}" type="datetimeFigureOut">
              <a:rPr lang="uk-UA" smtClean="0"/>
              <a:t>23.05.22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207F4-7D91-420F-A9AF-533B6E916602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58919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9CD49-ED6D-4FAA-A51A-5B2CD58A545C}" type="datetimeFigureOut">
              <a:rPr lang="uk-UA" smtClean="0"/>
              <a:t>23.05.22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207F4-7D91-420F-A9AF-533B6E916602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92929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9CD49-ED6D-4FAA-A51A-5B2CD58A545C}" type="datetimeFigureOut">
              <a:rPr lang="uk-UA" smtClean="0"/>
              <a:t>23.05.22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207F4-7D91-420F-A9AF-533B6E916602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57447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ru-RU" altLang="uk-UA" sz="2400" dirty="0">
                <a:solidFill>
                  <a:srgbClr val="003366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 altLang="uk-UA" sz="2400" dirty="0">
                <a:solidFill>
                  <a:srgbClr val="003366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altLang="uk-UA" sz="2400" dirty="0">
                  <a:solidFill>
                    <a:srgbClr val="003366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altLang="uk-UA" sz="2400" dirty="0">
                  <a:solidFill>
                    <a:srgbClr val="003366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altLang="uk-UA" sz="2400" dirty="0">
                  <a:solidFill>
                    <a:srgbClr val="003366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altLang="uk-UA" sz="2400" dirty="0">
                  <a:solidFill>
                    <a:srgbClr val="003366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altLang="uk-UA" sz="2400" dirty="0">
                  <a:solidFill>
                    <a:srgbClr val="003366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altLang="uk-UA" sz="2400" dirty="0">
                  <a:solidFill>
                    <a:srgbClr val="003366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altLang="uk-UA" sz="2400" dirty="0">
                  <a:solidFill>
                    <a:srgbClr val="003366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altLang="uk-UA" sz="2400" dirty="0">
                  <a:solidFill>
                    <a:srgbClr val="003366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altLang="uk-UA" sz="2400" dirty="0">
                  <a:solidFill>
                    <a:srgbClr val="003366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altLang="uk-UA" sz="2400" dirty="0">
                  <a:solidFill>
                    <a:srgbClr val="003366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</p:grpSp>
      </p:grpSp>
      <p:sp>
        <p:nvSpPr>
          <p:cNvPr id="21198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noProof="0"/>
              <a:t>Образец заголовка</a:t>
            </a:r>
          </a:p>
        </p:txBody>
      </p:sp>
      <p:sp>
        <p:nvSpPr>
          <p:cNvPr id="21198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ru-RU" noProof="0"/>
              <a:t>Образец подзаголовка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>
              <a:solidFill>
                <a:srgbClr val="003366"/>
              </a:solidFill>
            </a:endParaRPr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>
              <a:solidFill>
                <a:srgbClr val="003366"/>
              </a:solidFill>
            </a:endParaRPr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9C3738-598D-4075-97BE-B159A37D8E48}" type="slidenum">
              <a:rPr lang="ru-RU">
                <a:solidFill>
                  <a:srgbClr val="003366"/>
                </a:solidFill>
              </a:rPr>
              <a:pPr>
                <a:defRPr/>
              </a:pPr>
              <a:t>‹#›</a:t>
            </a:fld>
            <a:endParaRPr lang="ru-RU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493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>
              <a:solidFill>
                <a:srgbClr val="003366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39F2F9-5A07-4339-83E6-8B614D2FB071}" type="slidenum">
              <a:rPr lang="ru-RU">
                <a:solidFill>
                  <a:srgbClr val="003366"/>
                </a:solidFill>
              </a:rPr>
              <a:pPr>
                <a:defRPr/>
              </a:pPr>
              <a:t>‹#›</a:t>
            </a:fld>
            <a:endParaRPr lang="ru-RU" dirty="0">
              <a:solidFill>
                <a:srgbClr val="003366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7194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>
              <a:solidFill>
                <a:srgbClr val="003366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C45B15-B95A-4C31-BD52-22EAB3998254}" type="slidenum">
              <a:rPr lang="ru-RU">
                <a:solidFill>
                  <a:srgbClr val="003366"/>
                </a:solidFill>
              </a:rPr>
              <a:pPr>
                <a:defRPr/>
              </a:pPr>
              <a:t>‹#›</a:t>
            </a:fld>
            <a:endParaRPr lang="ru-RU" dirty="0">
              <a:solidFill>
                <a:srgbClr val="003366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5220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>
              <a:solidFill>
                <a:srgbClr val="003366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A4596A-2592-4E86-96AE-1CA31913719B}" type="slidenum">
              <a:rPr lang="ru-RU">
                <a:solidFill>
                  <a:srgbClr val="003366"/>
                </a:solidFill>
              </a:rPr>
              <a:pPr>
                <a:defRPr/>
              </a:pPr>
              <a:t>‹#›</a:t>
            </a:fld>
            <a:endParaRPr lang="ru-RU" dirty="0">
              <a:solidFill>
                <a:srgbClr val="003366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7900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>
              <a:solidFill>
                <a:srgbClr val="003366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73F11-724D-4963-B923-44327EADAD6D}" type="slidenum">
              <a:rPr lang="ru-RU">
                <a:solidFill>
                  <a:srgbClr val="003366"/>
                </a:solidFill>
              </a:rPr>
              <a:pPr>
                <a:defRPr/>
              </a:pPr>
              <a:t>‹#›</a:t>
            </a:fld>
            <a:endParaRPr lang="ru-RU" dirty="0">
              <a:solidFill>
                <a:srgbClr val="003366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4355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>
              <a:solidFill>
                <a:srgbClr val="003366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E5270C-B027-4822-B9ED-CF4D79AB6623}" type="slidenum">
              <a:rPr lang="ru-RU">
                <a:solidFill>
                  <a:srgbClr val="003366"/>
                </a:solidFill>
              </a:rPr>
              <a:pPr>
                <a:defRPr/>
              </a:pPr>
              <a:t>‹#›</a:t>
            </a:fld>
            <a:endParaRPr lang="ru-RU" dirty="0">
              <a:solidFill>
                <a:srgbClr val="003366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3645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>
              <a:solidFill>
                <a:srgbClr val="003366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25A61D-F0CC-44C8-A91F-C142B0D7F764}" type="slidenum">
              <a:rPr lang="ru-RU">
                <a:solidFill>
                  <a:srgbClr val="003366"/>
                </a:solidFill>
              </a:rPr>
              <a:pPr>
                <a:defRPr/>
              </a:pPr>
              <a:t>‹#›</a:t>
            </a:fld>
            <a:endParaRPr lang="ru-RU" dirty="0">
              <a:solidFill>
                <a:srgbClr val="003366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1402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>
              <a:solidFill>
                <a:srgbClr val="003366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E11E42-2BC0-48A3-87BE-B578302CF977}" type="slidenum">
              <a:rPr lang="ru-RU">
                <a:solidFill>
                  <a:srgbClr val="003366"/>
                </a:solidFill>
              </a:rPr>
              <a:pPr>
                <a:defRPr/>
              </a:pPr>
              <a:t>‹#›</a:t>
            </a:fld>
            <a:endParaRPr lang="ru-RU" dirty="0">
              <a:solidFill>
                <a:srgbClr val="003366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382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9CD49-ED6D-4FAA-A51A-5B2CD58A545C}" type="datetimeFigureOut">
              <a:rPr lang="uk-UA" smtClean="0"/>
              <a:t>23.05.22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207F4-7D91-420F-A9AF-533B6E916602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076731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>
              <a:solidFill>
                <a:srgbClr val="003366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4C57CA-2E55-4EF4-852D-67E3EBDDA6D2}" type="slidenum">
              <a:rPr lang="ru-RU">
                <a:solidFill>
                  <a:srgbClr val="003366"/>
                </a:solidFill>
              </a:rPr>
              <a:pPr>
                <a:defRPr/>
              </a:pPr>
              <a:t>‹#›</a:t>
            </a:fld>
            <a:endParaRPr lang="ru-RU" dirty="0">
              <a:solidFill>
                <a:srgbClr val="003366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620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>
              <a:solidFill>
                <a:srgbClr val="003366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FAC81D-197E-4F5A-A22F-29A0CAB215F7}" type="slidenum">
              <a:rPr lang="ru-RU">
                <a:solidFill>
                  <a:srgbClr val="003366"/>
                </a:solidFill>
              </a:rPr>
              <a:pPr>
                <a:defRPr/>
              </a:pPr>
              <a:t>‹#›</a:t>
            </a:fld>
            <a:endParaRPr lang="ru-RU" dirty="0">
              <a:solidFill>
                <a:srgbClr val="003366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9198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>
              <a:solidFill>
                <a:srgbClr val="003366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D1866C-9745-41D9-82D2-CF0941A8690D}" type="slidenum">
              <a:rPr lang="ru-RU">
                <a:solidFill>
                  <a:srgbClr val="003366"/>
                </a:solidFill>
              </a:rPr>
              <a:pPr>
                <a:defRPr/>
              </a:pPr>
              <a:t>‹#›</a:t>
            </a:fld>
            <a:endParaRPr lang="ru-RU" dirty="0">
              <a:solidFill>
                <a:srgbClr val="003366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3502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>
              <a:solidFill>
                <a:srgbClr val="003366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B8DBA-2CA0-4EE6-AF62-4A93E9BB8D2D}" type="slidenum">
              <a:rPr lang="ru-RU">
                <a:solidFill>
                  <a:srgbClr val="003366"/>
                </a:solidFill>
              </a:rPr>
              <a:pPr>
                <a:defRPr/>
              </a:pPr>
              <a:t>‹#›</a:t>
            </a:fld>
            <a:endParaRPr lang="ru-RU" dirty="0">
              <a:solidFill>
                <a:srgbClr val="003366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6417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>
              <a:solidFill>
                <a:srgbClr val="003366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8A5F18-714B-42C6-AA83-62FD1322F9E3}" type="slidenum">
              <a:rPr lang="ru-RU">
                <a:solidFill>
                  <a:srgbClr val="003366"/>
                </a:solidFill>
              </a:rPr>
              <a:pPr>
                <a:defRPr/>
              </a:pPr>
              <a:t>‹#›</a:t>
            </a:fld>
            <a:endParaRPr lang="ru-RU" dirty="0">
              <a:solidFill>
                <a:srgbClr val="003366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024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pPr lvl="0"/>
            <a:endParaRPr lang="ru-RU" noProof="0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>
              <a:solidFill>
                <a:srgbClr val="003366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D3B4A9-9214-4359-901B-FDC6BAA99C59}" type="slidenum">
              <a:rPr lang="ru-RU">
                <a:solidFill>
                  <a:srgbClr val="003366"/>
                </a:solidFill>
              </a:rPr>
              <a:pPr>
                <a:defRPr/>
              </a:pPr>
              <a:t>‹#›</a:t>
            </a:fld>
            <a:endParaRPr lang="ru-RU" dirty="0">
              <a:solidFill>
                <a:srgbClr val="003366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101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Заголовок и 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4038600" cy="18669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57200" y="4000500"/>
            <a:ext cx="4038600" cy="18669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>
              <a:solidFill>
                <a:srgbClr val="003366"/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C1A806E-110B-4FC1-B976-47606D1D6178}" type="slidenum">
              <a:rPr lang="ru-RU">
                <a:solidFill>
                  <a:srgbClr val="003366"/>
                </a:solidFill>
              </a:rPr>
              <a:pPr>
                <a:defRPr/>
              </a:pPr>
              <a:t>‹#›</a:t>
            </a:fld>
            <a:endParaRPr lang="ru-RU" dirty="0">
              <a:solidFill>
                <a:srgbClr val="003366"/>
              </a:solidFill>
            </a:endParaRPr>
          </a:p>
        </p:txBody>
      </p:sp>
      <p:sp>
        <p:nvSpPr>
          <p:cNvPr id="9" name="Дата 8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821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9CD49-ED6D-4FAA-A51A-5B2CD58A545C}" type="datetimeFigureOut">
              <a:rPr lang="uk-UA" smtClean="0"/>
              <a:t>23.05.22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207F4-7D91-420F-A9AF-533B6E916602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41861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9CD49-ED6D-4FAA-A51A-5B2CD58A545C}" type="datetimeFigureOut">
              <a:rPr lang="uk-UA" smtClean="0"/>
              <a:t>23.05.22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207F4-7D91-420F-A9AF-533B6E916602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40862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9CD49-ED6D-4FAA-A51A-5B2CD58A545C}" type="datetimeFigureOut">
              <a:rPr lang="uk-UA" smtClean="0"/>
              <a:t>23.05.22</a:t>
            </a:fld>
            <a:endParaRPr lang="uk-UA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207F4-7D91-420F-A9AF-533B6E916602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46206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9CD49-ED6D-4FAA-A51A-5B2CD58A545C}" type="datetimeFigureOut">
              <a:rPr lang="uk-UA" smtClean="0"/>
              <a:t>23.05.22</a:t>
            </a:fld>
            <a:endParaRPr lang="uk-UA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207F4-7D91-420F-A9AF-533B6E916602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84225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9CD49-ED6D-4FAA-A51A-5B2CD58A545C}" type="datetimeFigureOut">
              <a:rPr lang="uk-UA" smtClean="0"/>
              <a:t>23.05.22</a:t>
            </a:fld>
            <a:endParaRPr lang="uk-UA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207F4-7D91-420F-A9AF-533B6E916602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15732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9CD49-ED6D-4FAA-A51A-5B2CD58A545C}" type="datetimeFigureOut">
              <a:rPr lang="uk-UA" smtClean="0"/>
              <a:t>23.05.22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207F4-7D91-420F-A9AF-533B6E916602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27995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9CD49-ED6D-4FAA-A51A-5B2CD58A545C}" type="datetimeFigureOut">
              <a:rPr lang="uk-UA" smtClean="0"/>
              <a:t>23.05.22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207F4-7D91-420F-A9AF-533B6E916602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03593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9CD49-ED6D-4FAA-A51A-5B2CD58A545C}" type="datetimeFigureOut">
              <a:rPr lang="uk-UA" smtClean="0"/>
              <a:t>23.05.22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207F4-7D91-420F-A9AF-533B6E916602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11197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ru-RU" dirty="0">
              <a:solidFill>
                <a:srgbClr val="003366"/>
              </a:solidFill>
            </a:endParaRP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  <a:ea typeface="+mn-ea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759A157-3F8C-4C3F-9678-677D50517BD3}" type="slidenum">
              <a:rPr lang="ru-RU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 dirty="0">
              <a:solidFill>
                <a:srgbClr val="003366"/>
              </a:solidFill>
            </a:endParaRPr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056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ru-RU" altLang="uk-UA" sz="2400" dirty="0">
                <a:solidFill>
                  <a:srgbClr val="003366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057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 altLang="uk-UA" sz="2400" dirty="0">
                <a:solidFill>
                  <a:srgbClr val="003366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058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 altLang="uk-UA" dirty="0">
                <a:solidFill>
                  <a:srgbClr val="00CC99"/>
                </a:solidFill>
                <a:cs typeface="Arial" pitchFamily="34" charset="0"/>
              </a:endParaRPr>
            </a:p>
          </p:txBody>
        </p:sp>
        <p:sp>
          <p:nvSpPr>
            <p:cNvPr id="2059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 altLang="uk-UA" dirty="0">
                <a:solidFill>
                  <a:srgbClr val="00CC99"/>
                </a:solidFill>
                <a:cs typeface="Arial" pitchFamily="34" charset="0"/>
              </a:endParaRPr>
            </a:p>
          </p:txBody>
        </p:sp>
        <p:sp>
          <p:nvSpPr>
            <p:cNvPr id="2060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 altLang="uk-UA" dirty="0">
                <a:solidFill>
                  <a:srgbClr val="7EDBE8"/>
                </a:solidFill>
                <a:cs typeface="Arial" pitchFamily="34" charset="0"/>
              </a:endParaRPr>
            </a:p>
          </p:txBody>
        </p:sp>
        <p:sp>
          <p:nvSpPr>
            <p:cNvPr id="2061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 altLang="uk-UA" dirty="0">
                <a:solidFill>
                  <a:srgbClr val="00CC99"/>
                </a:solidFill>
                <a:cs typeface="Arial" pitchFamily="34" charset="0"/>
              </a:endParaRPr>
            </a:p>
          </p:txBody>
        </p:sp>
        <p:sp>
          <p:nvSpPr>
            <p:cNvPr id="2062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 altLang="uk-UA" sz="2400" dirty="0">
                <a:solidFill>
                  <a:srgbClr val="003366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063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 altLang="uk-UA" dirty="0">
                <a:solidFill>
                  <a:srgbClr val="7EDBE8"/>
                </a:solidFill>
                <a:cs typeface="Arial" pitchFamily="34" charset="0"/>
              </a:endParaRPr>
            </a:p>
          </p:txBody>
        </p:sp>
        <p:sp>
          <p:nvSpPr>
            <p:cNvPr id="2064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 altLang="uk-UA" dirty="0">
                <a:solidFill>
                  <a:srgbClr val="7EDBE8"/>
                </a:solidFill>
                <a:cs typeface="Arial" pitchFamily="34" charset="0"/>
              </a:endParaRPr>
            </a:p>
          </p:txBody>
        </p:sp>
      </p:grpSp>
      <p:sp>
        <p:nvSpPr>
          <p:cNvPr id="2053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/>
              <a:t>Образец заголовка</a:t>
            </a:r>
          </a:p>
        </p:txBody>
      </p:sp>
      <p:sp>
        <p:nvSpPr>
          <p:cNvPr id="2054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/>
              <a:t>Образец текста</a:t>
            </a:r>
          </a:p>
          <a:p>
            <a:pPr lvl="1"/>
            <a:r>
              <a:rPr lang="ru-RU" altLang="uk-UA"/>
              <a:t>Второй уровень</a:t>
            </a:r>
          </a:p>
          <a:p>
            <a:pPr lvl="2"/>
            <a:r>
              <a:rPr lang="ru-RU" altLang="uk-UA"/>
              <a:t>Третий уровень</a:t>
            </a:r>
          </a:p>
          <a:p>
            <a:pPr lvl="3"/>
            <a:r>
              <a:rPr lang="ru-RU" altLang="uk-UA"/>
              <a:t>Четвертый уровень</a:t>
            </a:r>
          </a:p>
          <a:p>
            <a:pPr lvl="4"/>
            <a:r>
              <a:rPr lang="ru-RU" altLang="uk-UA"/>
              <a:t>Пятый уровень</a:t>
            </a:r>
          </a:p>
        </p:txBody>
      </p:sp>
      <p:sp>
        <p:nvSpPr>
          <p:cNvPr id="21096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2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icore.org/" TargetMode="External"/><Relationship Id="rId2" Type="http://schemas.openxmlformats.org/officeDocument/2006/relationships/hyperlink" Target="http://www.glite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Лекція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err="1"/>
              <a:t>Грід</a:t>
            </a:r>
            <a:r>
              <a:rPr lang="uk-UA"/>
              <a:t>-системи</a:t>
            </a:r>
            <a:endParaRPr lang="en-US"/>
          </a:p>
          <a:p>
            <a:r>
              <a:rPr lang="en-US"/>
              <a:t>Grid computing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08588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Архітектура </a:t>
            </a:r>
            <a:r>
              <a:rPr lang="uk-UA" err="1"/>
              <a:t>грід</a:t>
            </a:r>
            <a:r>
              <a:rPr lang="uk-UA"/>
              <a:t>-системи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uk-UA"/>
              <a:t>Складові архітектури: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uk-UA" err="1"/>
              <a:t>Метапланувальник</a:t>
            </a:r>
            <a:endParaRPr lang="uk-UA"/>
          </a:p>
          <a:p>
            <a:pPr>
              <a:buFont typeface="Wingdings" panose="05000000000000000000" pitchFamily="2" charset="2"/>
              <a:buChar char="q"/>
            </a:pPr>
            <a:r>
              <a:rPr lang="uk-UA"/>
              <a:t>розподілені обчислювальні ресурси (спільний віртуальний ресурс користувача)</a:t>
            </a:r>
          </a:p>
          <a:p>
            <a:pPr marL="0" indent="0">
              <a:buNone/>
            </a:pPr>
            <a:r>
              <a:rPr lang="uk-UA"/>
              <a:t>Види </a:t>
            </a:r>
            <a:r>
              <a:rPr lang="uk-UA" err="1"/>
              <a:t>архітектур</a:t>
            </a:r>
            <a:r>
              <a:rPr lang="uk-UA"/>
              <a:t>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uk-UA" err="1"/>
              <a:t>Однорівнева</a:t>
            </a:r>
            <a:r>
              <a:rPr lang="uk-UA"/>
              <a:t>: планувальник – </a:t>
            </a:r>
            <a:r>
              <a:rPr lang="uk-UA" err="1"/>
              <a:t>комп</a:t>
            </a:r>
            <a:r>
              <a:rPr lang="en-US"/>
              <a:t>’</a:t>
            </a:r>
            <a:r>
              <a:rPr lang="uk-UA" err="1"/>
              <a:t>ютери</a:t>
            </a:r>
            <a:r>
              <a:rPr lang="uk-UA"/>
              <a:t> користувачів</a:t>
            </a:r>
            <a:endParaRPr lang="en-US"/>
          </a:p>
          <a:p>
            <a:pPr>
              <a:buFont typeface="Wingdings" panose="05000000000000000000" pitchFamily="2" charset="2"/>
              <a:buChar char="q"/>
            </a:pPr>
            <a:r>
              <a:rPr lang="uk-UA"/>
              <a:t>Дворівнева: </a:t>
            </a:r>
            <a:r>
              <a:rPr lang="uk-UA" err="1"/>
              <a:t>метапланувальник</a:t>
            </a:r>
            <a:r>
              <a:rPr lang="uk-UA"/>
              <a:t> – локальні планувальники - </a:t>
            </a:r>
            <a:r>
              <a:rPr lang="uk-UA" err="1"/>
              <a:t>комп</a:t>
            </a:r>
            <a:r>
              <a:rPr lang="en-US"/>
              <a:t>’</a:t>
            </a:r>
            <a:r>
              <a:rPr lang="uk-UA" err="1"/>
              <a:t>ютери</a:t>
            </a:r>
            <a:r>
              <a:rPr lang="uk-UA"/>
              <a:t> користувачів</a:t>
            </a:r>
            <a:endParaRPr lang="en-US"/>
          </a:p>
          <a:p>
            <a:pPr marL="0" indent="0">
              <a:buNone/>
            </a:pP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05455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/>
              <a:t>Архітектура дворівневої </a:t>
            </a:r>
            <a:r>
              <a:rPr lang="uk-UA" err="1"/>
              <a:t>грід</a:t>
            </a:r>
            <a:r>
              <a:rPr lang="uk-UA"/>
              <a:t>-системи</a:t>
            </a:r>
          </a:p>
        </p:txBody>
      </p:sp>
      <p:sp>
        <p:nvSpPr>
          <p:cNvPr id="5" name="Rectangle 34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pSp>
        <p:nvGrpSpPr>
          <p:cNvPr id="6" name="Group 1"/>
          <p:cNvGrpSpPr>
            <a:grpSpLocks noChangeAspect="1"/>
          </p:cNvGrpSpPr>
          <p:nvPr/>
        </p:nvGrpSpPr>
        <p:grpSpPr bwMode="auto">
          <a:xfrm>
            <a:off x="261782" y="1958993"/>
            <a:ext cx="8659833" cy="3544285"/>
            <a:chOff x="2336" y="10916"/>
            <a:chExt cx="6018" cy="2467"/>
          </a:xfrm>
        </p:grpSpPr>
        <p:sp>
          <p:nvSpPr>
            <p:cNvPr id="7" name="AutoShape 33"/>
            <p:cNvSpPr>
              <a:spLocks noChangeAspect="1" noChangeArrowheads="1" noTextEdit="1"/>
            </p:cNvSpPr>
            <p:nvPr/>
          </p:nvSpPr>
          <p:spPr bwMode="auto">
            <a:xfrm>
              <a:off x="2336" y="10916"/>
              <a:ext cx="6018" cy="24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grpSp>
          <p:nvGrpSpPr>
            <p:cNvPr id="8" name="Group 3"/>
            <p:cNvGrpSpPr>
              <a:grpSpLocks/>
            </p:cNvGrpSpPr>
            <p:nvPr/>
          </p:nvGrpSpPr>
          <p:grpSpPr bwMode="auto">
            <a:xfrm>
              <a:off x="2486" y="10981"/>
              <a:ext cx="5654" cy="2016"/>
              <a:chOff x="2486" y="10981"/>
              <a:chExt cx="5654" cy="2016"/>
            </a:xfrm>
          </p:grpSpPr>
          <p:sp>
            <p:nvSpPr>
              <p:cNvPr id="10" name="Rectangle 32"/>
              <p:cNvSpPr>
                <a:spLocks noChangeArrowheads="1"/>
              </p:cNvSpPr>
              <p:nvPr/>
            </p:nvSpPr>
            <p:spPr bwMode="auto">
              <a:xfrm>
                <a:off x="2486" y="10981"/>
                <a:ext cx="5654" cy="2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uk-UA" altLang="zh-CN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SimSun" pitchFamily="2" charset="-122"/>
                    <a:cs typeface="Times New Roman" pitchFamily="18" charset="0"/>
                  </a:rPr>
                  <a:t>Метапланувальник</a:t>
                </a:r>
                <a:endParaRPr kumimoji="0" lang="uk-UA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11" name="Rectangle 31"/>
              <p:cNvSpPr>
                <a:spLocks noChangeArrowheads="1"/>
              </p:cNvSpPr>
              <p:nvPr/>
            </p:nvSpPr>
            <p:spPr bwMode="auto">
              <a:xfrm>
                <a:off x="2504" y="11555"/>
                <a:ext cx="1563" cy="40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uk-UA" altLang="zh-CN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SimSun" pitchFamily="2" charset="-122"/>
                    <a:cs typeface="Times New Roman" pitchFamily="18" charset="0"/>
                  </a:rPr>
                  <a:t>Локальний</a:t>
                </a:r>
                <a:endParaRPr kumimoji="0" lang="uk-UA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uk-UA" altLang="zh-CN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SimSun" pitchFamily="2" charset="-122"/>
                    <a:cs typeface="Times New Roman" pitchFamily="18" charset="0"/>
                  </a:rPr>
                  <a:t>планувальник</a:t>
                </a:r>
                <a:endParaRPr kumimoji="0" lang="uk-UA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12" name="Rectangle 30"/>
              <p:cNvSpPr>
                <a:spLocks noChangeArrowheads="1"/>
              </p:cNvSpPr>
              <p:nvPr/>
            </p:nvSpPr>
            <p:spPr bwMode="auto">
              <a:xfrm>
                <a:off x="4267" y="11540"/>
                <a:ext cx="1237" cy="40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uk-UA" altLang="zh-CN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SimSun" pitchFamily="2" charset="-122"/>
                    <a:cs typeface="Times New Roman" pitchFamily="18" charset="0"/>
                  </a:rPr>
                  <a:t>Локальний</a:t>
                </a:r>
                <a:endParaRPr kumimoji="0" lang="uk-UA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uk-UA" altLang="zh-CN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SimSun" pitchFamily="2" charset="-122"/>
                    <a:cs typeface="Times New Roman" pitchFamily="18" charset="0"/>
                  </a:rPr>
                  <a:t>планувальник</a:t>
                </a:r>
                <a:endParaRPr kumimoji="0" lang="uk-UA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13" name="Rectangle 29"/>
              <p:cNvSpPr>
                <a:spLocks noChangeArrowheads="1"/>
              </p:cNvSpPr>
              <p:nvPr/>
            </p:nvSpPr>
            <p:spPr bwMode="auto">
              <a:xfrm>
                <a:off x="6557" y="11540"/>
                <a:ext cx="1565" cy="40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uk-UA" altLang="zh-CN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SimSun" pitchFamily="2" charset="-122"/>
                    <a:cs typeface="Times New Roman" pitchFamily="18" charset="0"/>
                  </a:rPr>
                  <a:t>Локальний</a:t>
                </a:r>
                <a:endParaRPr kumimoji="0" lang="uk-UA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uk-UA" altLang="zh-CN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SimSun" pitchFamily="2" charset="-122"/>
                    <a:cs typeface="Times New Roman" pitchFamily="18" charset="0"/>
                  </a:rPr>
                  <a:t>планувальник</a:t>
                </a:r>
                <a:endParaRPr kumimoji="0" lang="uk-UA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14" name="Line 28"/>
              <p:cNvSpPr>
                <a:spLocks noChangeShapeType="1"/>
              </p:cNvSpPr>
              <p:nvPr/>
            </p:nvSpPr>
            <p:spPr bwMode="auto">
              <a:xfrm flipH="1">
                <a:off x="2741" y="11959"/>
                <a:ext cx="0" cy="1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stealth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15" name="Line 27"/>
              <p:cNvSpPr>
                <a:spLocks noChangeShapeType="1"/>
              </p:cNvSpPr>
              <p:nvPr/>
            </p:nvSpPr>
            <p:spPr bwMode="auto">
              <a:xfrm flipH="1">
                <a:off x="3285" y="11944"/>
                <a:ext cx="1" cy="1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stealth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16" name="Line 26"/>
              <p:cNvSpPr>
                <a:spLocks noChangeShapeType="1"/>
              </p:cNvSpPr>
              <p:nvPr/>
            </p:nvSpPr>
            <p:spPr bwMode="auto">
              <a:xfrm flipH="1">
                <a:off x="3903" y="11944"/>
                <a:ext cx="1" cy="1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stealth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17" name="Line 25"/>
              <p:cNvSpPr>
                <a:spLocks noChangeShapeType="1"/>
              </p:cNvSpPr>
              <p:nvPr/>
            </p:nvSpPr>
            <p:spPr bwMode="auto">
              <a:xfrm flipH="1">
                <a:off x="3304" y="11276"/>
                <a:ext cx="1" cy="26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stealth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18" name="Line 24"/>
              <p:cNvSpPr>
                <a:spLocks noChangeShapeType="1"/>
              </p:cNvSpPr>
              <p:nvPr/>
            </p:nvSpPr>
            <p:spPr bwMode="auto">
              <a:xfrm flipH="1">
                <a:off x="4868" y="11261"/>
                <a:ext cx="1" cy="26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stealth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19" name="Line 23"/>
              <p:cNvSpPr>
                <a:spLocks noChangeShapeType="1"/>
              </p:cNvSpPr>
              <p:nvPr/>
            </p:nvSpPr>
            <p:spPr bwMode="auto">
              <a:xfrm flipH="1">
                <a:off x="7340" y="11276"/>
                <a:ext cx="2" cy="26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stealth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20" name="Oval 22"/>
              <p:cNvSpPr>
                <a:spLocks noChangeAspect="1" noChangeArrowheads="1"/>
              </p:cNvSpPr>
              <p:nvPr/>
            </p:nvSpPr>
            <p:spPr bwMode="auto">
              <a:xfrm>
                <a:off x="5912" y="11711"/>
                <a:ext cx="37" cy="3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21" name="Oval 21"/>
              <p:cNvSpPr>
                <a:spLocks noChangeAspect="1" noChangeArrowheads="1"/>
              </p:cNvSpPr>
              <p:nvPr/>
            </p:nvSpPr>
            <p:spPr bwMode="auto">
              <a:xfrm>
                <a:off x="6067" y="11711"/>
                <a:ext cx="37" cy="3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22" name="Oval 20"/>
              <p:cNvSpPr>
                <a:spLocks noChangeAspect="1" noChangeArrowheads="1"/>
              </p:cNvSpPr>
              <p:nvPr/>
            </p:nvSpPr>
            <p:spPr bwMode="auto">
              <a:xfrm>
                <a:off x="6223" y="11711"/>
                <a:ext cx="37" cy="3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23" name="Line 19"/>
              <p:cNvSpPr>
                <a:spLocks noChangeShapeType="1"/>
              </p:cNvSpPr>
              <p:nvPr/>
            </p:nvSpPr>
            <p:spPr bwMode="auto">
              <a:xfrm flipH="1">
                <a:off x="4559" y="11959"/>
                <a:ext cx="1" cy="1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stealth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24" name="Line 18"/>
              <p:cNvSpPr>
                <a:spLocks noChangeShapeType="1"/>
              </p:cNvSpPr>
              <p:nvPr/>
            </p:nvSpPr>
            <p:spPr bwMode="auto">
              <a:xfrm flipH="1">
                <a:off x="5103" y="11944"/>
                <a:ext cx="2" cy="1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stealth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25" name="Line 17"/>
              <p:cNvSpPr>
                <a:spLocks noChangeShapeType="1"/>
              </p:cNvSpPr>
              <p:nvPr/>
            </p:nvSpPr>
            <p:spPr bwMode="auto">
              <a:xfrm flipH="1">
                <a:off x="7558" y="11944"/>
                <a:ext cx="1" cy="1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stealth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26" name="Line 16"/>
              <p:cNvSpPr>
                <a:spLocks noChangeShapeType="1"/>
              </p:cNvSpPr>
              <p:nvPr/>
            </p:nvSpPr>
            <p:spPr bwMode="auto">
              <a:xfrm flipH="1">
                <a:off x="7940" y="11944"/>
                <a:ext cx="0" cy="1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stealth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grpSp>
            <p:nvGrpSpPr>
              <p:cNvPr id="27" name="Group 6"/>
              <p:cNvGrpSpPr>
                <a:grpSpLocks/>
              </p:cNvGrpSpPr>
              <p:nvPr/>
            </p:nvGrpSpPr>
            <p:grpSpPr bwMode="auto">
              <a:xfrm>
                <a:off x="2523" y="12084"/>
                <a:ext cx="5599" cy="913"/>
                <a:chOff x="2523" y="12084"/>
                <a:chExt cx="5599" cy="913"/>
              </a:xfrm>
            </p:grpSpPr>
            <p:sp>
              <p:nvSpPr>
                <p:cNvPr id="30" name="Rectangle 15"/>
                <p:cNvSpPr>
                  <a:spLocks noChangeArrowheads="1"/>
                </p:cNvSpPr>
                <p:nvPr/>
              </p:nvSpPr>
              <p:spPr bwMode="auto">
                <a:xfrm>
                  <a:off x="2523" y="12099"/>
                  <a:ext cx="399" cy="89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uk-UA" altLang="zh-CN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ea typeface="SimSun" pitchFamily="2" charset="-122"/>
                      <a:cs typeface="Times New Roman" pitchFamily="18" charset="0"/>
                    </a:rPr>
                    <a:t>Користувач </a:t>
                  </a:r>
                  <a:endParaRPr kumimoji="0" lang="uk-UA" altLang="zh-CN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endParaRPr>
                </a:p>
              </p:txBody>
            </p:sp>
            <p:sp>
              <p:nvSpPr>
                <p:cNvPr id="31" name="Rectangle 14"/>
                <p:cNvSpPr>
                  <a:spLocks noChangeArrowheads="1"/>
                </p:cNvSpPr>
                <p:nvPr/>
              </p:nvSpPr>
              <p:spPr bwMode="auto">
                <a:xfrm>
                  <a:off x="3086" y="12099"/>
                  <a:ext cx="400" cy="89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uk-UA" altLang="zh-CN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ea typeface="SimSun" pitchFamily="2" charset="-122"/>
                      <a:cs typeface="Times New Roman" pitchFamily="18" charset="0"/>
                    </a:rPr>
                    <a:t>Користувач </a:t>
                  </a:r>
                  <a:endParaRPr kumimoji="0" lang="uk-UA" altLang="zh-CN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endParaRPr>
                </a:p>
              </p:txBody>
            </p:sp>
            <p:sp>
              <p:nvSpPr>
                <p:cNvPr id="32" name="Rectangle 13"/>
                <p:cNvSpPr>
                  <a:spLocks noChangeArrowheads="1"/>
                </p:cNvSpPr>
                <p:nvPr/>
              </p:nvSpPr>
              <p:spPr bwMode="auto">
                <a:xfrm>
                  <a:off x="3685" y="12099"/>
                  <a:ext cx="401" cy="89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uk-UA" altLang="zh-CN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ea typeface="SimSun" pitchFamily="2" charset="-122"/>
                      <a:cs typeface="Times New Roman" pitchFamily="18" charset="0"/>
                    </a:rPr>
                    <a:t>Користувач </a:t>
                  </a:r>
                  <a:endParaRPr kumimoji="0" lang="uk-UA" altLang="zh-CN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endParaRPr>
                </a:p>
              </p:txBody>
            </p:sp>
            <p:sp>
              <p:nvSpPr>
                <p:cNvPr id="33" name="Rectangle 12"/>
                <p:cNvSpPr>
                  <a:spLocks noChangeArrowheads="1"/>
                </p:cNvSpPr>
                <p:nvPr/>
              </p:nvSpPr>
              <p:spPr bwMode="auto">
                <a:xfrm>
                  <a:off x="4340" y="12099"/>
                  <a:ext cx="400" cy="89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uk-UA" altLang="zh-CN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ea typeface="SimSun" pitchFamily="2" charset="-122"/>
                      <a:cs typeface="Times New Roman" pitchFamily="18" charset="0"/>
                    </a:rPr>
                    <a:t>Користувач </a:t>
                  </a:r>
                  <a:endParaRPr kumimoji="0" lang="uk-UA" altLang="zh-CN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endParaRPr>
                </a:p>
              </p:txBody>
            </p:sp>
            <p:sp>
              <p:nvSpPr>
                <p:cNvPr id="34" name="Rectangle 11"/>
                <p:cNvSpPr>
                  <a:spLocks noChangeArrowheads="1"/>
                </p:cNvSpPr>
                <p:nvPr/>
              </p:nvSpPr>
              <p:spPr bwMode="auto">
                <a:xfrm>
                  <a:off x="4904" y="12099"/>
                  <a:ext cx="400" cy="89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uk-UA" altLang="zh-CN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ea typeface="SimSun" pitchFamily="2" charset="-122"/>
                      <a:cs typeface="Times New Roman" pitchFamily="18" charset="0"/>
                    </a:rPr>
                    <a:t>Користувач </a:t>
                  </a:r>
                  <a:endParaRPr kumimoji="0" lang="uk-UA" altLang="zh-CN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endParaRPr>
                </a:p>
              </p:txBody>
            </p:sp>
            <p:sp>
              <p:nvSpPr>
                <p:cNvPr id="35" name="Rectangle 10"/>
                <p:cNvSpPr>
                  <a:spLocks noChangeArrowheads="1"/>
                </p:cNvSpPr>
                <p:nvPr/>
              </p:nvSpPr>
              <p:spPr bwMode="auto">
                <a:xfrm>
                  <a:off x="7394" y="12084"/>
                  <a:ext cx="345" cy="897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uk-UA" altLang="zh-CN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ea typeface="SimSun" pitchFamily="2" charset="-122"/>
                      <a:cs typeface="Times New Roman" pitchFamily="18" charset="0"/>
                    </a:rPr>
                    <a:t>Користувач </a:t>
                  </a:r>
                  <a:endParaRPr kumimoji="0" lang="uk-UA" altLang="zh-CN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endParaRPr>
                </a:p>
              </p:txBody>
            </p:sp>
            <p:sp>
              <p:nvSpPr>
                <p:cNvPr id="36" name="Rectangle 9"/>
                <p:cNvSpPr>
                  <a:spLocks noChangeArrowheads="1"/>
                </p:cNvSpPr>
                <p:nvPr/>
              </p:nvSpPr>
              <p:spPr bwMode="auto">
                <a:xfrm>
                  <a:off x="7776" y="12084"/>
                  <a:ext cx="346" cy="897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uk-UA" altLang="zh-CN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ea typeface="SimSun" pitchFamily="2" charset="-122"/>
                      <a:cs typeface="Times New Roman" pitchFamily="18" charset="0"/>
                    </a:rPr>
                    <a:t>Користувач </a:t>
                  </a:r>
                  <a:endParaRPr kumimoji="0" lang="uk-UA" altLang="zh-CN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endParaRPr>
                </a:p>
              </p:txBody>
            </p:sp>
            <p:sp>
              <p:nvSpPr>
                <p:cNvPr id="37" name="Rectangle 8"/>
                <p:cNvSpPr>
                  <a:spLocks noChangeArrowheads="1"/>
                </p:cNvSpPr>
                <p:nvPr/>
              </p:nvSpPr>
              <p:spPr bwMode="auto">
                <a:xfrm>
                  <a:off x="6576" y="12084"/>
                  <a:ext cx="327" cy="897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uk-UA" altLang="zh-CN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ea typeface="SimSun" pitchFamily="2" charset="-122"/>
                      <a:cs typeface="Times New Roman" pitchFamily="18" charset="0"/>
                    </a:rPr>
                    <a:t>Користувач </a:t>
                  </a:r>
                  <a:endParaRPr kumimoji="0" lang="uk-UA" altLang="zh-CN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endParaRPr>
                </a:p>
              </p:txBody>
            </p:sp>
            <p:sp>
              <p:nvSpPr>
                <p:cNvPr id="38" name="Rectangle 7"/>
                <p:cNvSpPr>
                  <a:spLocks noChangeArrowheads="1"/>
                </p:cNvSpPr>
                <p:nvPr/>
              </p:nvSpPr>
              <p:spPr bwMode="auto">
                <a:xfrm>
                  <a:off x="6994" y="12084"/>
                  <a:ext cx="346" cy="897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uk-UA" altLang="zh-CN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ea typeface="SimSun" pitchFamily="2" charset="-122"/>
                      <a:cs typeface="Times New Roman" pitchFamily="18" charset="0"/>
                    </a:rPr>
                    <a:t>Користувач </a:t>
                  </a:r>
                  <a:endParaRPr kumimoji="0" lang="uk-UA" altLang="zh-CN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endParaRPr>
                </a:p>
              </p:txBody>
            </p:sp>
          </p:grpSp>
          <p:sp>
            <p:nvSpPr>
              <p:cNvPr id="28" name="Line 5"/>
              <p:cNvSpPr>
                <a:spLocks noChangeShapeType="1"/>
              </p:cNvSpPr>
              <p:nvPr/>
            </p:nvSpPr>
            <p:spPr bwMode="auto">
              <a:xfrm flipH="1">
                <a:off x="6740" y="11944"/>
                <a:ext cx="1" cy="13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stealth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29" name="Line 4"/>
              <p:cNvSpPr>
                <a:spLocks noChangeShapeType="1"/>
              </p:cNvSpPr>
              <p:nvPr/>
            </p:nvSpPr>
            <p:spPr bwMode="auto">
              <a:xfrm flipH="1">
                <a:off x="7158" y="11944"/>
                <a:ext cx="1" cy="1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stealth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52769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err="1"/>
              <a:t>Метапланувальник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997152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uk-UA" err="1"/>
              <a:t>Метапланувальник</a:t>
            </a:r>
            <a:r>
              <a:rPr lang="uk-UA"/>
              <a:t> здійснює розподіл завдань між обчислювальними кластерами</a:t>
            </a:r>
          </a:p>
          <a:p>
            <a:pPr algn="just"/>
            <a:r>
              <a:rPr lang="uk-UA"/>
              <a:t>У розподілених обчислювальних вузлах та сховищах даних встановлені </a:t>
            </a:r>
            <a:r>
              <a:rPr lang="uk-UA" err="1"/>
              <a:t>грід</a:t>
            </a:r>
            <a:r>
              <a:rPr lang="uk-UA"/>
              <a:t>-сервіси програмної інфраструктури, що надають інформацію про поточний стан ресурсу планувальнику виконання завдань</a:t>
            </a:r>
          </a:p>
          <a:p>
            <a:pPr algn="just"/>
            <a:r>
              <a:rPr lang="uk-UA" err="1"/>
              <a:t>Метапланувальник</a:t>
            </a:r>
            <a:r>
              <a:rPr lang="uk-UA"/>
              <a:t> взаємодіє не з апаратними ресурсами, а з </a:t>
            </a:r>
            <a:r>
              <a:rPr lang="uk-UA" err="1"/>
              <a:t>грід</a:t>
            </a:r>
            <a:r>
              <a:rPr lang="uk-UA"/>
              <a:t>-сервісами, що представляють ці ресурси</a:t>
            </a:r>
          </a:p>
          <a:p>
            <a:pPr algn="just"/>
            <a:r>
              <a:rPr lang="uk-UA"/>
              <a:t>Локальні планувальники забезпечують управління виконанням завдань локальним обчислювальним ресурсом і взаємодіють з </a:t>
            </a:r>
            <a:r>
              <a:rPr lang="uk-UA" err="1"/>
              <a:t>метапланувальником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67842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Управління </a:t>
            </a:r>
            <a:r>
              <a:rPr lang="uk-UA" err="1"/>
              <a:t>грід</a:t>
            </a:r>
            <a:r>
              <a:rPr lang="uk-UA"/>
              <a:t>-ресурсами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uk-UA"/>
              <a:t>Задача управління </a:t>
            </a:r>
            <a:r>
              <a:rPr lang="uk-UA" err="1"/>
              <a:t>грід</a:t>
            </a:r>
            <a:r>
              <a:rPr lang="uk-UA"/>
              <a:t>-ресурсами полягає в тому, щоб на основі інформації про поточний стан розподілених обчислювальних ресурсів та сховищ даних надавати дозвіл на використання віртуального обчислювального ресурсу користувачам </a:t>
            </a:r>
            <a:r>
              <a:rPr lang="uk-UA" err="1"/>
              <a:t>грід</a:t>
            </a:r>
            <a:r>
              <a:rPr lang="uk-UA"/>
              <a:t>-системи в залежності від їх потреби та у відповідності до їх вкладу у віртуальний обчислювальний ресурс (або пріоритету використання ресурсу), а також надавати несуперечливий доступ до інформаційного ресурсу.</a:t>
            </a:r>
          </a:p>
        </p:txBody>
      </p:sp>
    </p:spTree>
    <p:extLst>
      <p:ext uri="{BB962C8B-B14F-4D97-AF65-F5344CB8AC3E}">
        <p14:creationId xmlns:p14="http://schemas.microsoft.com/office/powerpoint/2010/main" val="3236239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Політики розподілу ресурсів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ru-RU" err="1"/>
              <a:t>Sun</a:t>
            </a:r>
            <a:r>
              <a:rPr lang="ru-RU"/>
              <a:t> </a:t>
            </a:r>
            <a:r>
              <a:rPr lang="ru-RU" err="1"/>
              <a:t>Grid</a:t>
            </a:r>
            <a:r>
              <a:rPr lang="ru-RU"/>
              <a:t> </a:t>
            </a:r>
            <a:r>
              <a:rPr lang="ru-RU" err="1"/>
              <a:t>Engine</a:t>
            </a:r>
            <a:r>
              <a:rPr lang="uk-UA"/>
              <a:t>, </a:t>
            </a:r>
            <a:r>
              <a:rPr lang="ru-RU" err="1"/>
              <a:t>Enterprise</a:t>
            </a:r>
            <a:r>
              <a:rPr lang="ru-RU"/>
              <a:t> </a:t>
            </a:r>
            <a:r>
              <a:rPr lang="ru-RU" err="1"/>
              <a:t>Edition</a:t>
            </a:r>
            <a:r>
              <a:rPr lang="ru-RU"/>
              <a:t> </a:t>
            </a:r>
            <a:r>
              <a:rPr lang="uk-UA"/>
              <a:t>(</a:t>
            </a:r>
            <a:r>
              <a:rPr lang="en-US"/>
              <a:t>SGEEE</a:t>
            </a:r>
            <a:r>
              <a:rPr lang="uk-UA"/>
              <a:t>) надає можливість вибору однієї з чотирьох політик розподілу ресурсів між незалежно працюючими користувачами: </a:t>
            </a:r>
          </a:p>
          <a:p>
            <a:pPr marL="514350" indent="-514350">
              <a:buAutoNum type="arabicParenR"/>
            </a:pPr>
            <a:r>
              <a:rPr lang="uk-UA"/>
              <a:t>політика розділених ресурсів, </a:t>
            </a:r>
          </a:p>
          <a:p>
            <a:pPr marL="514350" indent="-514350">
              <a:buAutoNum type="arabicParenR"/>
            </a:pPr>
            <a:r>
              <a:rPr lang="uk-UA"/>
              <a:t>функціональна політика, </a:t>
            </a:r>
          </a:p>
          <a:p>
            <a:pPr marL="514350" indent="-514350">
              <a:buAutoNum type="arabicParenR"/>
            </a:pPr>
            <a:r>
              <a:rPr lang="uk-UA"/>
              <a:t>політика „роботи до строку”, </a:t>
            </a:r>
          </a:p>
          <a:p>
            <a:pPr marL="514350" indent="-514350">
              <a:buAutoNum type="arabicParenR"/>
            </a:pPr>
            <a:r>
              <a:rPr lang="uk-UA"/>
              <a:t>політика явного виділення ресурсів</a:t>
            </a:r>
          </a:p>
          <a:p>
            <a:pPr marL="0" indent="0" algn="just">
              <a:buNone/>
            </a:pPr>
            <a:r>
              <a:rPr lang="uk-UA"/>
              <a:t>В усіх запропонованих політиках користувач отримує дозвіл на використання ресурсу в залежності від наданої йому за домовленістю квоти на використання ресурсу, що визначається часткою віртуального ресурсу, на яку претендує користувач, або пріоритетом користувача на використання ресурсу </a:t>
            </a:r>
          </a:p>
        </p:txBody>
      </p:sp>
    </p:spTree>
    <p:extLst>
      <p:ext uri="{BB962C8B-B14F-4D97-AF65-F5344CB8AC3E}">
        <p14:creationId xmlns:p14="http://schemas.microsoft.com/office/powerpoint/2010/main" val="2037388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0"/>
            <a:ext cx="8964488" cy="778098"/>
          </a:xfrm>
        </p:spPr>
        <p:txBody>
          <a:bodyPr>
            <a:normAutofit/>
          </a:bodyPr>
          <a:lstStyle/>
          <a:p>
            <a:r>
              <a:rPr lang="uk-UA" sz="3600"/>
              <a:t>Розподіл ресурсів планувальником SGEEE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7910" y="692696"/>
            <a:ext cx="8892480" cy="580526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uk-UA" sz="2200"/>
              <a:t>Розподіл ресурсів здійснюється планувальником на визначений інтервал часу. </a:t>
            </a:r>
          </a:p>
          <a:p>
            <a:pPr marL="0" indent="0" algn="just">
              <a:buNone/>
            </a:pPr>
            <a:r>
              <a:rPr lang="uk-UA" sz="2200"/>
              <a:t>Планувальник розподіляє ресурси, виходячи з співвідношення білетів, „закуплених” на даний інтервал часу. </a:t>
            </a:r>
          </a:p>
          <a:p>
            <a:pPr marL="0" indent="0" algn="just">
              <a:buNone/>
            </a:pPr>
            <a:r>
              <a:rPr lang="uk-UA" sz="2200"/>
              <a:t>Користувачі „купують квитки”, тобто посилають планувальнику замовлення ресурсу, для того, щоб отримати дозвіл на використання ресурсу у наступний інтервал часу. Планувальник, виходячи з одержаних замовлень на використання ресурсів, здійснює розподіл ресурсів. </a:t>
            </a:r>
          </a:p>
          <a:p>
            <a:pPr marL="0" indent="0" algn="just">
              <a:buNone/>
            </a:pPr>
            <a:r>
              <a:rPr lang="uk-UA" sz="2200"/>
              <a:t>Для кожного користувача підраховується усереднене фактичне використання обчислювального ресурсу і якщо воно перебільшує (або зменшує) надану квоту, то спрацьовує механізм компенсації пере- (</a:t>
            </a:r>
            <a:r>
              <a:rPr lang="uk-UA" sz="2200" err="1"/>
              <a:t>недо</a:t>
            </a:r>
            <a:r>
              <a:rPr lang="uk-UA" sz="2200"/>
              <a:t>-) споживання обчислювального ресурсу. Тобто, якщо користувач певний час не використовував ресурс, то його компенсаційний коефіцієнт збільшився і він має право отримати більшу частину ресурсу. </a:t>
            </a:r>
          </a:p>
          <a:p>
            <a:pPr marL="0" indent="0" algn="just">
              <a:buNone/>
            </a:pPr>
            <a:r>
              <a:rPr lang="uk-UA" sz="2200"/>
              <a:t>Якщо завдання, які захопили ресурс (раніше інших завдань), використовують ресурс більше наданої квоти (більше, ніж надає квиток), то користувач лишається права отримати певну кількість квитків.</a:t>
            </a:r>
          </a:p>
        </p:txBody>
      </p:sp>
    </p:spTree>
    <p:extLst>
      <p:ext uri="{BB962C8B-B14F-4D97-AF65-F5344CB8AC3E}">
        <p14:creationId xmlns:p14="http://schemas.microsoft.com/office/powerpoint/2010/main" val="2133137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/>
              <a:t>Частка доступного віртуального ОР користувача у випадку </a:t>
            </a:r>
            <a:r>
              <a:rPr lang="uk-UA" err="1"/>
              <a:t>однорівневої</a:t>
            </a:r>
            <a:r>
              <a:rPr lang="uk-UA"/>
              <a:t> </a:t>
            </a:r>
            <a:r>
              <a:rPr lang="uk-UA" err="1"/>
              <a:t>грід</a:t>
            </a:r>
            <a:r>
              <a:rPr lang="uk-UA"/>
              <a:t>-системи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  <a:p>
            <a:endParaRPr lang="uk-UA"/>
          </a:p>
          <a:p>
            <a:pPr marL="0" indent="0">
              <a:buNone/>
            </a:pPr>
            <a:endParaRPr lang="uk-UA"/>
          </a:p>
          <a:p>
            <a:endParaRPr lang="uk-UA"/>
          </a:p>
          <a:p>
            <a:pPr marL="0" indent="0" algn="just">
              <a:buNone/>
            </a:pPr>
            <a:r>
              <a:rPr lang="uk-UA"/>
              <a:t>де </a:t>
            </a:r>
            <a:r>
              <a:rPr lang="uk-UA" i="1"/>
              <a:t>А</a:t>
            </a:r>
            <a:r>
              <a:rPr lang="uk-UA"/>
              <a:t>  - підмножина активних користувачів </a:t>
            </a:r>
            <a:r>
              <a:rPr lang="uk-UA" err="1"/>
              <a:t>грід</a:t>
            </a:r>
            <a:r>
              <a:rPr lang="uk-UA"/>
              <a:t>-системи, </a:t>
            </a:r>
            <a:r>
              <a:rPr lang="en-US"/>
              <a:t>p</a:t>
            </a:r>
            <a:r>
              <a:rPr lang="uk-UA"/>
              <a:t> – частка доступного віртуального </a:t>
            </a:r>
            <a:r>
              <a:rPr lang="uk-UA" err="1"/>
              <a:t>обчсилювального</a:t>
            </a:r>
            <a:r>
              <a:rPr lang="uk-UA"/>
              <a:t> ресурсу користувача.</a:t>
            </a:r>
          </a:p>
          <a:p>
            <a:pPr marL="0" indent="0">
              <a:buNone/>
            </a:pPr>
            <a:endParaRPr lang="uk-UA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847226"/>
            <a:ext cx="3240360" cy="2231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997" y="2679633"/>
            <a:ext cx="622878" cy="566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3708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Частка доступного віртуального ОР користувача у випадку дворівневої </a:t>
            </a:r>
            <a:r>
              <a:rPr lang="uk-UA" dirty="0" err="1"/>
              <a:t>грід</a:t>
            </a:r>
            <a:r>
              <a:rPr lang="uk-UA" dirty="0"/>
              <a:t>-системи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4005064"/>
            <a:ext cx="8229600" cy="2304256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uk-UA" sz="2600" dirty="0"/>
              <a:t>де </a:t>
            </a:r>
            <a:r>
              <a:rPr lang="uk-UA" sz="2600" i="1" dirty="0"/>
              <a:t>К</a:t>
            </a:r>
            <a:r>
              <a:rPr lang="uk-UA" sz="2600" dirty="0"/>
              <a:t> – підмножина активних вузлів(кластерів),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uk-UA" sz="2600" i="1" dirty="0"/>
              <a:t>     А</a:t>
            </a:r>
            <a:r>
              <a:rPr lang="uk-UA" sz="2600" dirty="0"/>
              <a:t>  - підмножина активних користувачів вузла </a:t>
            </a:r>
            <a:r>
              <a:rPr lang="uk-UA" sz="2600" dirty="0" err="1"/>
              <a:t>грід</a:t>
            </a:r>
            <a:r>
              <a:rPr lang="uk-UA" sz="2600" dirty="0"/>
              <a:t>-системи,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uk-UA" sz="2600" i="1" dirty="0"/>
              <a:t>    </a:t>
            </a:r>
            <a:r>
              <a:rPr lang="en-US" sz="2600" i="1" dirty="0"/>
              <a:t>q</a:t>
            </a:r>
            <a:r>
              <a:rPr lang="uk-UA" sz="2600" dirty="0"/>
              <a:t> – частка доступного віртуального обчислювального ресурсу користувача вузла</a:t>
            </a:r>
            <a:r>
              <a:rPr lang="en-US" sz="2600" dirty="0"/>
              <a:t>, </a:t>
            </a:r>
            <a:endParaRPr lang="uk-UA" sz="26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uk-UA" sz="2600" i="1" dirty="0"/>
              <a:t>    </a:t>
            </a:r>
            <a:r>
              <a:rPr lang="en-US" sz="2600" i="1" dirty="0"/>
              <a:t>r</a:t>
            </a:r>
            <a:r>
              <a:rPr lang="uk-UA" sz="2600" i="1" dirty="0"/>
              <a:t> </a:t>
            </a:r>
            <a:r>
              <a:rPr lang="uk-UA" sz="2600" dirty="0"/>
              <a:t>– частка доступного </a:t>
            </a:r>
            <a:r>
              <a:rPr lang="uk-UA" sz="2600"/>
              <a:t>віртуального обчислювального </a:t>
            </a:r>
            <a:r>
              <a:rPr lang="uk-UA" sz="2600" dirty="0"/>
              <a:t>ресурсу вузла .</a:t>
            </a:r>
          </a:p>
          <a:p>
            <a:pPr marL="0" indent="0">
              <a:buNone/>
            </a:pPr>
            <a:endParaRPr lang="uk-U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975"/>
          <a:stretch/>
        </p:blipFill>
        <p:spPr bwMode="auto">
          <a:xfrm>
            <a:off x="899592" y="2132856"/>
            <a:ext cx="6768752" cy="1660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5483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uk-UA" dirty="0"/>
              <a:t>На початку кожного такту планування завдання, обсяг вимоги ОР яких не перевищує обсяг доступного віртуального ресурсу користувача, отримують дозвіл на захоплення віртуального ОР і захоплюють ресурс на час, рівний тривалості виконання завдання.</a:t>
            </a:r>
          </a:p>
          <a:p>
            <a:pPr marL="0" indent="0" algn="just">
              <a:buNone/>
            </a:pPr>
            <a:r>
              <a:rPr lang="uk-UA" dirty="0"/>
              <a:t>Статичне управління – без урахування кількості активних користувачів. Ресурс ділиться на усіх (активних і неактивних) користувачів.</a:t>
            </a:r>
          </a:p>
          <a:p>
            <a:pPr marL="0" indent="0" algn="just">
              <a:buNone/>
            </a:pPr>
            <a:r>
              <a:rPr lang="uk-UA" dirty="0"/>
              <a:t>Динамічне управління – з урахуванням кількості активних користувачів. Ресурс ділиться тільки на активних користувачів.</a:t>
            </a:r>
          </a:p>
        </p:txBody>
      </p:sp>
    </p:spTree>
    <p:extLst>
      <p:ext uri="{BB962C8B-B14F-4D97-AF65-F5344CB8AC3E}">
        <p14:creationId xmlns:p14="http://schemas.microsoft.com/office/powerpoint/2010/main" val="2270182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395288" y="404813"/>
            <a:ext cx="8461375" cy="830997"/>
          </a:xfrm>
          <a:prstGeom prst="rect">
            <a:avLst/>
          </a:prstGeom>
          <a:solidFill>
            <a:srgbClr val="E9FF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uk-UA" sz="2400" b="1" dirty="0" err="1">
                <a:solidFill>
                  <a:srgbClr val="666699"/>
                </a:solidFill>
                <a:ea typeface="Arial Unicode MS" pitchFamily="34" charset="-128"/>
              </a:rPr>
              <a:t>Результати</a:t>
            </a:r>
            <a:r>
              <a:rPr lang="ru-RU" altLang="uk-UA" sz="2400" b="1" dirty="0">
                <a:solidFill>
                  <a:srgbClr val="666699"/>
                </a:solidFill>
                <a:ea typeface="Arial Unicode MS" pitchFamily="34" charset="-128"/>
              </a:rPr>
              <a:t> </a:t>
            </a:r>
            <a:r>
              <a:rPr lang="ru-RU" altLang="uk-UA" sz="2400" b="1" dirty="0" err="1">
                <a:solidFill>
                  <a:srgbClr val="666699"/>
                </a:solidFill>
                <a:ea typeface="Arial Unicode MS" pitchFamily="34" charset="-128"/>
              </a:rPr>
              <a:t>дослідження</a:t>
            </a:r>
            <a:r>
              <a:rPr lang="ru-RU" altLang="uk-UA" sz="2400" b="1" dirty="0">
                <a:solidFill>
                  <a:srgbClr val="666699"/>
                </a:solidFill>
                <a:ea typeface="Arial Unicode MS" pitchFamily="34" charset="-128"/>
              </a:rPr>
              <a:t>  </a:t>
            </a:r>
            <a:r>
              <a:rPr lang="ru-RU" altLang="uk-UA" sz="2400" b="1" dirty="0" err="1">
                <a:solidFill>
                  <a:srgbClr val="666699"/>
                </a:solidFill>
                <a:ea typeface="Arial Unicode MS" pitchFamily="34" charset="-128"/>
              </a:rPr>
              <a:t>впливу</a:t>
            </a:r>
            <a:r>
              <a:rPr lang="ru-RU" altLang="uk-UA" sz="2400" b="1" dirty="0">
                <a:solidFill>
                  <a:srgbClr val="666699"/>
                </a:solidFill>
                <a:ea typeface="Arial Unicode MS" pitchFamily="34" charset="-128"/>
              </a:rPr>
              <a:t> типу </a:t>
            </a:r>
            <a:r>
              <a:rPr lang="ru-RU" altLang="uk-UA" sz="2400" b="1" dirty="0" err="1">
                <a:solidFill>
                  <a:srgbClr val="666699"/>
                </a:solidFill>
                <a:ea typeface="Arial Unicode MS" pitchFamily="34" charset="-128"/>
              </a:rPr>
              <a:t>управління</a:t>
            </a:r>
            <a:r>
              <a:rPr lang="ru-RU" altLang="uk-UA" sz="2400" b="1" dirty="0">
                <a:solidFill>
                  <a:srgbClr val="666699"/>
                </a:solidFill>
                <a:ea typeface="Arial Unicode MS" pitchFamily="34" charset="-128"/>
              </a:rPr>
              <a:t> на </a:t>
            </a:r>
            <a:r>
              <a:rPr lang="ru-RU" altLang="uk-UA" sz="2400" b="1" dirty="0" err="1">
                <a:solidFill>
                  <a:srgbClr val="666699"/>
                </a:solidFill>
                <a:ea typeface="Arial Unicode MS" pitchFamily="34" charset="-128"/>
              </a:rPr>
              <a:t>ефективність</a:t>
            </a:r>
            <a:r>
              <a:rPr lang="ru-RU" altLang="uk-UA" sz="2400" b="1" dirty="0">
                <a:solidFill>
                  <a:srgbClr val="666699"/>
                </a:solidFill>
                <a:ea typeface="Arial Unicode MS" pitchFamily="34" charset="-128"/>
              </a:rPr>
              <a:t> </a:t>
            </a:r>
            <a:r>
              <a:rPr lang="ru-RU" altLang="uk-UA" sz="2400" b="1" dirty="0" err="1">
                <a:solidFill>
                  <a:srgbClr val="666699"/>
                </a:solidFill>
                <a:ea typeface="Arial Unicode MS" pitchFamily="34" charset="-128"/>
              </a:rPr>
              <a:t>функціонування</a:t>
            </a:r>
            <a:r>
              <a:rPr lang="ru-RU" altLang="uk-UA" sz="2400" b="1" dirty="0">
                <a:solidFill>
                  <a:srgbClr val="666699"/>
                </a:solidFill>
                <a:ea typeface="Arial Unicode MS" pitchFamily="34" charset="-128"/>
              </a:rPr>
              <a:t> </a:t>
            </a:r>
            <a:r>
              <a:rPr lang="ru-RU" altLang="uk-UA" sz="2400" b="1" dirty="0" err="1">
                <a:solidFill>
                  <a:srgbClr val="666699"/>
                </a:solidFill>
                <a:ea typeface="Arial Unicode MS" pitchFamily="34" charset="-128"/>
              </a:rPr>
              <a:t>системи</a:t>
            </a:r>
            <a:r>
              <a:rPr lang="uk-UA" altLang="uk-UA" sz="2400" b="1" dirty="0">
                <a:solidFill>
                  <a:srgbClr val="666699"/>
                </a:solidFill>
                <a:ea typeface="Arial Unicode MS" pitchFamily="34" charset="-128"/>
              </a:rPr>
              <a:t> </a:t>
            </a:r>
            <a:endParaRPr lang="ru-RU" altLang="uk-UA" sz="2400" b="1" dirty="0">
              <a:solidFill>
                <a:srgbClr val="666699"/>
              </a:solidFill>
              <a:ea typeface="Arial Unicode MS" pitchFamily="34" charset="-128"/>
            </a:endParaRPr>
          </a:p>
        </p:txBody>
      </p:sp>
      <p:sp>
        <p:nvSpPr>
          <p:cNvPr id="94211" name="Rectangle 3"/>
          <p:cNvSpPr>
            <a:spLocks noChangeArrowheads="1"/>
          </p:cNvSpPr>
          <p:nvPr/>
        </p:nvSpPr>
        <p:spPr bwMode="auto">
          <a:xfrm>
            <a:off x="0" y="1533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uk-UA" sz="1200" dirty="0">
              <a:solidFill>
                <a:srgbClr val="003366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942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6490097"/>
              </p:ext>
            </p:extLst>
          </p:nvPr>
        </p:nvGraphicFramePr>
        <p:xfrm>
          <a:off x="0" y="1831240"/>
          <a:ext cx="10379906" cy="3901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" name="Chart" r:id="rId3" imgW="11950700" imgH="5219700" progId="Excel.Chart.8">
                  <p:embed/>
                </p:oleObj>
              </mc:Choice>
              <mc:Fallback>
                <p:oleObj name="Chart" r:id="rId3" imgW="11950700" imgH="5219700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831240"/>
                        <a:ext cx="10379906" cy="39019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2889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err="1"/>
              <a:t>Грід</a:t>
            </a:r>
            <a:r>
              <a:rPr lang="uk-UA"/>
              <a:t>-система та технологія </a:t>
            </a:r>
            <a:r>
              <a:rPr lang="en-US"/>
              <a:t>Grid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uk-UA" dirty="0" err="1"/>
              <a:t>Грід</a:t>
            </a:r>
            <a:r>
              <a:rPr lang="uk-UA" dirty="0"/>
              <a:t>-системою є вільне об’єднання обчислювальних та, можливо, інформаційних ресурсів користувачів. </a:t>
            </a:r>
          </a:p>
          <a:p>
            <a:pPr marL="0" indent="0" algn="just">
              <a:buNone/>
            </a:pPr>
            <a:r>
              <a:rPr lang="ru-RU" dirty="0" err="1"/>
              <a:t>Grid</a:t>
            </a:r>
            <a:r>
              <a:rPr lang="ru-RU" dirty="0"/>
              <a:t> </a:t>
            </a:r>
            <a:r>
              <a:rPr lang="ru-RU" dirty="0" err="1"/>
              <a:t>є</a:t>
            </a:r>
            <a:r>
              <a:rPr lang="ru-RU" dirty="0"/>
              <a:t> </a:t>
            </a:r>
            <a:r>
              <a:rPr lang="ru-RU" dirty="0" err="1"/>
              <a:t>технологією</a:t>
            </a:r>
            <a:r>
              <a:rPr lang="ru-RU" dirty="0"/>
              <a:t> </a:t>
            </a:r>
            <a:r>
              <a:rPr lang="ru-RU" dirty="0" err="1"/>
              <a:t>забезпечення</a:t>
            </a:r>
            <a:r>
              <a:rPr lang="ru-RU" dirty="0"/>
              <a:t> </a:t>
            </a:r>
            <a:r>
              <a:rPr lang="ru-RU" dirty="0" err="1"/>
              <a:t>гнучкого</a:t>
            </a:r>
            <a:r>
              <a:rPr lang="ru-RU" dirty="0"/>
              <a:t>, </a:t>
            </a:r>
            <a:r>
              <a:rPr lang="ru-RU" dirty="0" err="1"/>
              <a:t>безпечного</a:t>
            </a:r>
            <a:r>
              <a:rPr lang="ru-RU" dirty="0"/>
              <a:t> і </a:t>
            </a:r>
            <a:r>
              <a:rPr lang="ru-RU" dirty="0" err="1"/>
              <a:t>скоординованого</a:t>
            </a:r>
            <a:r>
              <a:rPr lang="ru-RU" dirty="0"/>
              <a:t> </a:t>
            </a:r>
            <a:r>
              <a:rPr lang="ru-RU" dirty="0" err="1"/>
              <a:t>загального</a:t>
            </a:r>
            <a:r>
              <a:rPr lang="ru-RU" dirty="0"/>
              <a:t> доступу до </a:t>
            </a:r>
            <a:r>
              <a:rPr lang="ru-RU" dirty="0" err="1"/>
              <a:t>ресурсів</a:t>
            </a:r>
            <a:endParaRPr lang="ru-RU" dirty="0"/>
          </a:p>
          <a:p>
            <a:pPr marL="0" indent="0" algn="just">
              <a:buNone/>
            </a:pPr>
            <a:r>
              <a:rPr lang="ru-RU" dirty="0" err="1"/>
              <a:t>Технологія</a:t>
            </a:r>
            <a:r>
              <a:rPr lang="ru-RU" dirty="0"/>
              <a:t> </a:t>
            </a:r>
            <a:r>
              <a:rPr lang="ru-RU" dirty="0" err="1"/>
              <a:t>Grid</a:t>
            </a:r>
            <a:r>
              <a:rPr lang="ru-RU" dirty="0"/>
              <a:t> не </a:t>
            </a:r>
            <a:r>
              <a:rPr lang="ru-RU" dirty="0" err="1"/>
              <a:t>є</a:t>
            </a:r>
            <a:r>
              <a:rPr lang="ru-RU" dirty="0"/>
              <a:t> </a:t>
            </a:r>
            <a:r>
              <a:rPr lang="ru-RU" dirty="0" err="1"/>
              <a:t>технологією</a:t>
            </a:r>
            <a:r>
              <a:rPr lang="ru-RU" dirty="0"/>
              <a:t> </a:t>
            </a:r>
            <a:r>
              <a:rPr lang="ru-RU" dirty="0" err="1"/>
              <a:t>паралельних</a:t>
            </a:r>
            <a:r>
              <a:rPr lang="ru-RU" dirty="0"/>
              <a:t> </a:t>
            </a:r>
            <a:r>
              <a:rPr lang="ru-RU" dirty="0" err="1"/>
              <a:t>обчислень</a:t>
            </a:r>
            <a:r>
              <a:rPr lang="ru-RU" dirty="0"/>
              <a:t>, в </a:t>
            </a:r>
            <a:r>
              <a:rPr lang="ru-RU" dirty="0" err="1"/>
              <a:t>її</a:t>
            </a:r>
            <a:r>
              <a:rPr lang="ru-RU" dirty="0"/>
              <a:t> </a:t>
            </a:r>
            <a:r>
              <a:rPr lang="ru-RU" dirty="0" err="1"/>
              <a:t>завдання</a:t>
            </a:r>
            <a:r>
              <a:rPr lang="ru-RU" dirty="0"/>
              <a:t> входить </a:t>
            </a:r>
            <a:r>
              <a:rPr lang="ru-RU" dirty="0" err="1"/>
              <a:t>лише</a:t>
            </a:r>
            <a:r>
              <a:rPr lang="ru-RU" dirty="0"/>
              <a:t> </a:t>
            </a:r>
            <a:r>
              <a:rPr lang="ru-RU" dirty="0" err="1"/>
              <a:t>координація</a:t>
            </a:r>
            <a:r>
              <a:rPr lang="ru-RU" dirty="0"/>
              <a:t> </a:t>
            </a:r>
            <a:r>
              <a:rPr lang="ru-RU" dirty="0" err="1"/>
              <a:t>використання</a:t>
            </a:r>
            <a:r>
              <a:rPr lang="ru-RU" dirty="0"/>
              <a:t> </a:t>
            </a:r>
            <a:r>
              <a:rPr lang="ru-RU" dirty="0" err="1"/>
              <a:t>ресурсів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97851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Типи </a:t>
            </a:r>
            <a:r>
              <a:rPr lang="uk-UA" err="1"/>
              <a:t>грід</a:t>
            </a:r>
            <a:r>
              <a:rPr lang="uk-UA"/>
              <a:t>-систем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268760"/>
            <a:ext cx="8291264" cy="48574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/>
              <a:t>Розрізняють:</a:t>
            </a:r>
          </a:p>
          <a:p>
            <a:r>
              <a:rPr lang="uk-UA"/>
              <a:t>обчислювальні </a:t>
            </a:r>
            <a:r>
              <a:rPr lang="uk-UA" err="1"/>
              <a:t>грід</a:t>
            </a:r>
            <a:r>
              <a:rPr lang="uk-UA"/>
              <a:t>-системи (</a:t>
            </a:r>
            <a:r>
              <a:rPr lang="en-US"/>
              <a:t>Computing Grid</a:t>
            </a:r>
            <a:r>
              <a:rPr lang="uk-UA"/>
              <a:t>), </a:t>
            </a:r>
          </a:p>
          <a:p>
            <a:r>
              <a:rPr lang="uk-UA"/>
              <a:t>інформаційні </a:t>
            </a:r>
            <a:r>
              <a:rPr lang="uk-UA" err="1"/>
              <a:t>грід</a:t>
            </a:r>
            <a:r>
              <a:rPr lang="uk-UA"/>
              <a:t>-системи (</a:t>
            </a:r>
            <a:r>
              <a:rPr lang="en-US"/>
              <a:t>Data Grid</a:t>
            </a:r>
            <a:r>
              <a:rPr lang="uk-UA"/>
              <a:t>)</a:t>
            </a:r>
          </a:p>
          <a:p>
            <a:r>
              <a:rPr lang="uk-UA"/>
              <a:t>мішані </a:t>
            </a:r>
            <a:r>
              <a:rPr lang="uk-UA" err="1"/>
              <a:t>грід</a:t>
            </a:r>
            <a:r>
              <a:rPr lang="uk-UA"/>
              <a:t>-системи</a:t>
            </a:r>
          </a:p>
        </p:txBody>
      </p:sp>
    </p:spTree>
    <p:extLst>
      <p:ext uri="{BB962C8B-B14F-4D97-AF65-F5344CB8AC3E}">
        <p14:creationId xmlns:p14="http://schemas.microsoft.com/office/powerpoint/2010/main" val="1762729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/>
              <a:t>Програмне забезпечення для </a:t>
            </a:r>
            <a:r>
              <a:rPr lang="uk-UA" err="1"/>
              <a:t>грід</a:t>
            </a:r>
            <a:r>
              <a:rPr lang="uk-UA"/>
              <a:t>-систем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err="1"/>
              <a:t>Globus</a:t>
            </a:r>
            <a:r>
              <a:rPr lang="uk-UA" dirty="0"/>
              <a:t> </a:t>
            </a:r>
            <a:r>
              <a:rPr lang="uk-UA" dirty="0" err="1"/>
              <a:t>Toolkit</a:t>
            </a:r>
            <a:endParaRPr lang="uk-UA" dirty="0"/>
          </a:p>
          <a:p>
            <a:r>
              <a:rPr lang="uk-UA" dirty="0" err="1"/>
              <a:t>Sun</a:t>
            </a:r>
            <a:r>
              <a:rPr lang="uk-UA" dirty="0"/>
              <a:t> </a:t>
            </a:r>
            <a:r>
              <a:rPr lang="uk-UA" dirty="0" err="1"/>
              <a:t>Grid</a:t>
            </a:r>
            <a:r>
              <a:rPr lang="uk-UA" dirty="0"/>
              <a:t> </a:t>
            </a:r>
            <a:r>
              <a:rPr lang="uk-UA" dirty="0" err="1"/>
              <a:t>Engine</a:t>
            </a:r>
            <a:endParaRPr lang="uk-UA" dirty="0"/>
          </a:p>
          <a:p>
            <a:pPr lvl="1"/>
            <a:r>
              <a:rPr lang="ru-RU" dirty="0" err="1"/>
              <a:t>Sun</a:t>
            </a:r>
            <a:r>
              <a:rPr lang="ru-RU" dirty="0"/>
              <a:t> </a:t>
            </a:r>
            <a:r>
              <a:rPr lang="ru-RU" dirty="0" err="1"/>
              <a:t>Grid</a:t>
            </a:r>
            <a:r>
              <a:rPr lang="ru-RU" dirty="0"/>
              <a:t> </a:t>
            </a:r>
            <a:r>
              <a:rPr lang="ru-RU" dirty="0" err="1"/>
              <a:t>Engine</a:t>
            </a:r>
            <a:r>
              <a:rPr lang="uk-UA" dirty="0"/>
              <a:t>, </a:t>
            </a:r>
            <a:r>
              <a:rPr lang="ru-RU" dirty="0" err="1"/>
              <a:t>Enterprise</a:t>
            </a:r>
            <a:r>
              <a:rPr lang="ru-RU" dirty="0"/>
              <a:t> </a:t>
            </a:r>
            <a:r>
              <a:rPr lang="ru-RU" dirty="0" err="1"/>
              <a:t>Edition</a:t>
            </a:r>
            <a:r>
              <a:rPr lang="ru-RU" dirty="0"/>
              <a:t> (</a:t>
            </a:r>
            <a:r>
              <a:rPr lang="ru-RU" dirty="0" err="1"/>
              <a:t>комерційне</a:t>
            </a:r>
            <a:r>
              <a:rPr lang="ru-RU" dirty="0"/>
              <a:t>)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84862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/>
              <a:t>Програмне забезпечення </a:t>
            </a:r>
            <a:r>
              <a:rPr lang="uk-UA" err="1"/>
              <a:t>грід</a:t>
            </a:r>
            <a:r>
              <a:rPr lang="uk-UA"/>
              <a:t>-системи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uk-UA"/>
              <a:t>Платформа – взаємоузгоджений набір засобів, здатних дати комплексне рішення задачі обслуговування </a:t>
            </a:r>
            <a:r>
              <a:rPr lang="en-US"/>
              <a:t>Grid - </a:t>
            </a:r>
            <a:r>
              <a:rPr lang="uk-UA"/>
              <a:t>інфраструктури виробничого призначення</a:t>
            </a:r>
          </a:p>
          <a:p>
            <a:r>
              <a:rPr lang="en-US"/>
              <a:t>ARC(</a:t>
            </a:r>
            <a:r>
              <a:rPr lang="en-US" err="1"/>
              <a:t>NorduGrid</a:t>
            </a:r>
            <a:r>
              <a:rPr lang="en-US"/>
              <a:t>),</a:t>
            </a:r>
            <a:endParaRPr lang="uk-UA"/>
          </a:p>
          <a:p>
            <a:r>
              <a:rPr lang="en-US" err="1"/>
              <a:t>gLite</a:t>
            </a:r>
            <a:r>
              <a:rPr lang="en-US"/>
              <a:t> (</a:t>
            </a:r>
            <a:r>
              <a:rPr lang="en-US">
                <a:hlinkClick r:id="rId2"/>
              </a:rPr>
              <a:t>www.glite.org</a:t>
            </a:r>
            <a:r>
              <a:rPr lang="en-US"/>
              <a:t>)</a:t>
            </a:r>
            <a:r>
              <a:rPr lang="uk-UA"/>
              <a:t>,</a:t>
            </a:r>
          </a:p>
          <a:p>
            <a:r>
              <a:rPr lang="fr-FR"/>
              <a:t>gUSE </a:t>
            </a:r>
            <a:r>
              <a:rPr lang="uk-UA"/>
              <a:t>(</a:t>
            </a:r>
            <a:r>
              <a:rPr lang="fr-FR"/>
              <a:t>grid User Support Environment</a:t>
            </a:r>
            <a:r>
              <a:rPr lang="uk-UA"/>
              <a:t>), </a:t>
            </a:r>
            <a:r>
              <a:rPr lang="en-US" err="1"/>
              <a:t>gUSE</a:t>
            </a:r>
            <a:r>
              <a:rPr lang="en-US"/>
              <a:t> / WSPGRADE</a:t>
            </a:r>
            <a:endParaRPr lang="uk-UA"/>
          </a:p>
          <a:p>
            <a:r>
              <a:rPr lang="en-US"/>
              <a:t>Alien,</a:t>
            </a:r>
            <a:endParaRPr lang="uk-UA"/>
          </a:p>
          <a:p>
            <a:r>
              <a:rPr lang="en-US"/>
              <a:t>LCG, </a:t>
            </a:r>
            <a:endParaRPr lang="uk-UA"/>
          </a:p>
          <a:p>
            <a:r>
              <a:rPr lang="en-US" err="1"/>
              <a:t>DataGrid</a:t>
            </a:r>
            <a:r>
              <a:rPr lang="en-US"/>
              <a:t> (www.datagrid.org), </a:t>
            </a:r>
            <a:endParaRPr lang="uk-UA"/>
          </a:p>
          <a:p>
            <a:r>
              <a:rPr lang="en-US" err="1"/>
              <a:t>Unicore</a:t>
            </a:r>
            <a:r>
              <a:rPr lang="en-US"/>
              <a:t> (</a:t>
            </a:r>
            <a:r>
              <a:rPr lang="en-US">
                <a:hlinkClick r:id="rId3"/>
              </a:rPr>
              <a:t>www.unicore.org</a:t>
            </a:r>
            <a:r>
              <a:rPr lang="en-US"/>
              <a:t>),</a:t>
            </a:r>
            <a:endParaRPr lang="uk-UA"/>
          </a:p>
          <a:p>
            <a:endParaRPr lang="uk-UA"/>
          </a:p>
          <a:p>
            <a:pPr marL="0" indent="0">
              <a:buNone/>
            </a:pPr>
            <a:r>
              <a:rPr lang="uk-UA"/>
              <a:t>В основі всіх - </a:t>
            </a:r>
            <a:r>
              <a:rPr lang="en-US"/>
              <a:t>Globus Toolkit (www.globus.org)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58186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Сервіси платформи </a:t>
            </a:r>
            <a:r>
              <a:rPr lang="uk-UA" err="1"/>
              <a:t>грід</a:t>
            </a:r>
            <a:r>
              <a:rPr lang="uk-UA"/>
              <a:t>-системи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uk-UA"/>
              <a:t>Сервіс </a:t>
            </a:r>
            <a:r>
              <a:rPr lang="uk-UA" err="1"/>
              <a:t>аутентифікації</a:t>
            </a:r>
            <a:r>
              <a:rPr lang="uk-UA"/>
              <a:t> і авторизації </a:t>
            </a:r>
          </a:p>
          <a:p>
            <a:r>
              <a:rPr lang="uk-UA"/>
              <a:t>Сервіс брокера.</a:t>
            </a:r>
          </a:p>
          <a:p>
            <a:r>
              <a:rPr lang="uk-UA"/>
              <a:t>Сервіс моніторингу і діагностики. </a:t>
            </a:r>
          </a:p>
          <a:p>
            <a:r>
              <a:rPr lang="uk-UA"/>
              <a:t>Сервіс реплікації даних і програм. </a:t>
            </a:r>
          </a:p>
          <a:p>
            <a:r>
              <a:rPr lang="uk-UA"/>
              <a:t>Сервіс пошуку програмного забезпечення.</a:t>
            </a:r>
          </a:p>
          <a:p>
            <a:r>
              <a:rPr lang="uk-UA"/>
              <a:t>Сервіс каталогів даних і додатків </a:t>
            </a:r>
          </a:p>
          <a:p>
            <a:r>
              <a:rPr lang="uk-UA"/>
              <a:t>Сервіс менеджменту ресурсів і завдань</a:t>
            </a:r>
          </a:p>
          <a:p>
            <a:r>
              <a:rPr lang="uk-UA"/>
              <a:t>Сервіс зборки і вирішення задачі </a:t>
            </a:r>
          </a:p>
          <a:p>
            <a:r>
              <a:rPr lang="uk-UA"/>
              <a:t>Сервіс обліку і оплати отриманих послуг </a:t>
            </a:r>
          </a:p>
        </p:txBody>
      </p:sp>
    </p:spTree>
    <p:extLst>
      <p:ext uri="{BB962C8B-B14F-4D97-AF65-F5344CB8AC3E}">
        <p14:creationId xmlns:p14="http://schemas.microsoft.com/office/powerpoint/2010/main" val="242006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/>
              <a:t>Структура сервісів ПЗ </a:t>
            </a:r>
            <a:r>
              <a:rPr lang="uk-UA" err="1"/>
              <a:t>грід</a:t>
            </a:r>
            <a:r>
              <a:rPr lang="uk-UA"/>
              <a:t>-системи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67" t="16099" r="16933" b="15116"/>
          <a:stretch/>
        </p:blipFill>
        <p:spPr bwMode="auto">
          <a:xfrm>
            <a:off x="447147" y="1488557"/>
            <a:ext cx="8198364" cy="5069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5634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Найбільші </a:t>
            </a:r>
            <a:r>
              <a:rPr lang="uk-UA" err="1"/>
              <a:t>грід</a:t>
            </a:r>
            <a:r>
              <a:rPr lang="uk-UA"/>
              <a:t>-системи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Berkeley Open Infrastructure for Network Computing (BOINC</a:t>
            </a:r>
            <a:r>
              <a:rPr lang="uk-UA" dirty="0"/>
              <a:t>) є платформою для розподілених застосунків, що об’єднує близько</a:t>
            </a:r>
            <a:r>
              <a:rPr lang="en-US" dirty="0"/>
              <a:t> 64,125 </a:t>
            </a:r>
            <a:r>
              <a:rPr lang="uk-UA" dirty="0"/>
              <a:t>активних учасників та </a:t>
            </a:r>
            <a:r>
              <a:rPr lang="en-US" dirty="0"/>
              <a:t>234,550 </a:t>
            </a:r>
            <a:r>
              <a:rPr lang="uk-UA" dirty="0"/>
              <a:t>активних комп’ютерів</a:t>
            </a:r>
            <a:r>
              <a:rPr lang="en-US" dirty="0"/>
              <a:t> </a:t>
            </a:r>
            <a:r>
              <a:rPr lang="uk-UA" dirty="0"/>
              <a:t>з усього світу. Продуктивність обчислень </a:t>
            </a:r>
            <a:r>
              <a:rPr lang="en-US" dirty="0"/>
              <a:t>20164</a:t>
            </a:r>
            <a:r>
              <a:rPr lang="uk-UA" dirty="0"/>
              <a:t> </a:t>
            </a:r>
            <a:r>
              <a:rPr lang="en-US" dirty="0" err="1"/>
              <a:t>PetaFLOPS</a:t>
            </a:r>
            <a:r>
              <a:rPr lang="en-US" dirty="0"/>
              <a:t> </a:t>
            </a:r>
            <a:r>
              <a:rPr lang="uk-UA" dirty="0"/>
              <a:t>за даними на</a:t>
            </a:r>
            <a:r>
              <a:rPr lang="en-US" dirty="0"/>
              <a:t> 16</a:t>
            </a:r>
            <a:r>
              <a:rPr lang="uk-UA" dirty="0"/>
              <a:t>.11.</a:t>
            </a:r>
            <a:r>
              <a:rPr lang="en-US" dirty="0"/>
              <a:t>2021</a:t>
            </a:r>
          </a:p>
          <a:p>
            <a:r>
              <a:rPr lang="en-US" dirty="0"/>
              <a:t>European Grid Infrastructure </a:t>
            </a:r>
            <a:r>
              <a:rPr lang="uk-UA" dirty="0"/>
              <a:t>об’єднує центри країн Європи для підтримки міжнародних наукових досліджень. Проект розпочався у 2010 році як продовження проекту Європейський </a:t>
            </a:r>
            <a:r>
              <a:rPr lang="uk-UA" dirty="0" err="1"/>
              <a:t>грід</a:t>
            </a:r>
            <a:r>
              <a:rPr lang="uk-UA" dirty="0"/>
              <a:t> </a:t>
            </a:r>
            <a:r>
              <a:rPr lang="en-US" dirty="0"/>
              <a:t>EGEE</a:t>
            </a:r>
            <a:r>
              <a:rPr lang="uk-UA" dirty="0"/>
              <a:t>(</a:t>
            </a:r>
            <a:r>
              <a:rPr lang="en-US" dirty="0"/>
              <a:t>Enabling Grids for E-</a:t>
            </a:r>
            <a:r>
              <a:rPr lang="en-US" dirty="0" err="1"/>
              <a:t>sciencE</a:t>
            </a:r>
            <a:r>
              <a:rPr lang="uk-UA" dirty="0"/>
              <a:t>).</a:t>
            </a:r>
          </a:p>
          <a:p>
            <a:r>
              <a:rPr lang="uk-UA" dirty="0"/>
              <a:t>Європейський </a:t>
            </a:r>
            <a:r>
              <a:rPr lang="uk-UA" dirty="0" err="1"/>
              <a:t>грід</a:t>
            </a:r>
            <a:r>
              <a:rPr lang="uk-UA" dirty="0"/>
              <a:t> </a:t>
            </a:r>
            <a:r>
              <a:rPr lang="en-US" dirty="0"/>
              <a:t>EGEE</a:t>
            </a:r>
            <a:r>
              <a:rPr lang="uk-UA" dirty="0"/>
              <a:t>(</a:t>
            </a:r>
            <a:r>
              <a:rPr lang="en-US" dirty="0"/>
              <a:t>Enabling Grids for E-</a:t>
            </a:r>
            <a:r>
              <a:rPr lang="en-US" dirty="0" err="1"/>
              <a:t>sciencE</a:t>
            </a:r>
            <a:r>
              <a:rPr lang="uk-UA" dirty="0"/>
              <a:t>)</a:t>
            </a:r>
            <a:r>
              <a:rPr lang="en-US" dirty="0"/>
              <a:t> </a:t>
            </a:r>
            <a:r>
              <a:rPr lang="uk-UA" dirty="0"/>
              <a:t>об’єднує 240 вузлів в 45 країнах, в яких задіяні 41,000 процесорів і 5 </a:t>
            </a:r>
            <a:r>
              <a:rPr lang="uk-UA" dirty="0" err="1"/>
              <a:t>Пб</a:t>
            </a:r>
            <a:r>
              <a:rPr lang="uk-UA" dirty="0"/>
              <a:t> (</a:t>
            </a:r>
            <a:r>
              <a:rPr lang="en-US" dirty="0" err="1"/>
              <a:t>PetaBytes</a:t>
            </a:r>
            <a:r>
              <a:rPr lang="en-US" dirty="0"/>
              <a:t>) </a:t>
            </a:r>
            <a:r>
              <a:rPr lang="uk-UA" dirty="0"/>
              <a:t>пам’яті. Мережа обслуговує більше 10,000 споживачів і 150 віртуальних організацій з продуктивністю більше 100,000 обчислювальних завдань за день</a:t>
            </a:r>
            <a:r>
              <a:rPr lang="en-US" dirty="0"/>
              <a:t>. </a:t>
            </a:r>
            <a:r>
              <a:rPr lang="uk-UA" dirty="0"/>
              <a:t>Проект завершений у 20</a:t>
            </a:r>
            <a:r>
              <a:rPr lang="en-US" dirty="0"/>
              <a:t>10</a:t>
            </a:r>
            <a:r>
              <a:rPr lang="uk-UA" dirty="0"/>
              <a:t> році.</a:t>
            </a:r>
          </a:p>
        </p:txBody>
      </p:sp>
    </p:spTree>
    <p:extLst>
      <p:ext uri="{BB962C8B-B14F-4D97-AF65-F5344CB8AC3E}">
        <p14:creationId xmlns:p14="http://schemas.microsoft.com/office/powerpoint/2010/main" val="1372464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00877"/>
          </a:xfrm>
        </p:spPr>
        <p:txBody>
          <a:bodyPr>
            <a:normAutofit/>
          </a:bodyPr>
          <a:lstStyle/>
          <a:p>
            <a:r>
              <a:rPr lang="uk-UA" dirty="0"/>
              <a:t>«</a:t>
            </a:r>
            <a:r>
              <a:rPr lang="uk-UA" dirty="0" err="1"/>
              <a:t>Медгрид</a:t>
            </a:r>
            <a:r>
              <a:rPr lang="uk-UA" dirty="0"/>
              <a:t>» НАН України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75515"/>
            <a:ext cx="8028384" cy="5421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59566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Пиксел">
  <a:themeElements>
    <a:clrScheme name="Пиксел 16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7EDBE8"/>
      </a:accent2>
      <a:accent3>
        <a:srgbClr val="FFFFFF"/>
      </a:accent3>
      <a:accent4>
        <a:srgbClr val="002A56"/>
      </a:accent4>
      <a:accent5>
        <a:srgbClr val="ADE2E2"/>
      </a:accent5>
      <a:accent6>
        <a:srgbClr val="72C6D2"/>
      </a:accent6>
      <a:hlink>
        <a:srgbClr val="00CC99"/>
      </a:hlink>
      <a:folHlink>
        <a:srgbClr val="FFFF66"/>
      </a:folHlink>
    </a:clrScheme>
    <a:fontScheme name="Пиксел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uk-UA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uk-UA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Пиксел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3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7EDBE8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72C6D2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4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7EDBE8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72C6D2"/>
        </a:accent6>
        <a:hlink>
          <a:srgbClr val="003366"/>
        </a:hlink>
        <a:folHlink>
          <a:srgbClr val="FF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5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7EDBE8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72C6D2"/>
        </a:accent6>
        <a:hlink>
          <a:srgbClr val="003366"/>
        </a:hlink>
        <a:folHlink>
          <a:srgbClr val="FFFF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6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7EDBE8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72C6D2"/>
        </a:accent6>
        <a:hlink>
          <a:srgbClr val="00CC99"/>
        </a:hlink>
        <a:folHlink>
          <a:srgbClr val="FFFF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7743</TotalTime>
  <Words>912</Words>
  <Application>Microsoft Macintosh PowerPoint</Application>
  <PresentationFormat>On-screen Show (4:3)</PresentationFormat>
  <Paragraphs>102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 Unicode MS</vt:lpstr>
      <vt:lpstr>Arial</vt:lpstr>
      <vt:lpstr>Arial Black</vt:lpstr>
      <vt:lpstr>Calibri</vt:lpstr>
      <vt:lpstr>Times New Roman</vt:lpstr>
      <vt:lpstr>Wingdings</vt:lpstr>
      <vt:lpstr>Тема Office</vt:lpstr>
      <vt:lpstr>Пиксел</vt:lpstr>
      <vt:lpstr>Chart</vt:lpstr>
      <vt:lpstr>Лекція</vt:lpstr>
      <vt:lpstr>Грід-система та технологія Grid</vt:lpstr>
      <vt:lpstr>Типи грід-систем</vt:lpstr>
      <vt:lpstr>Програмне забезпечення для грід-систем</vt:lpstr>
      <vt:lpstr>Програмне забезпечення грід-системи</vt:lpstr>
      <vt:lpstr>Сервіси платформи грід-системи</vt:lpstr>
      <vt:lpstr>Структура сервісів ПЗ грід-системи</vt:lpstr>
      <vt:lpstr>Найбільші грід-системи</vt:lpstr>
      <vt:lpstr>«Медгрид» НАН України</vt:lpstr>
      <vt:lpstr>Архітектура грід-системи</vt:lpstr>
      <vt:lpstr>Архітектура дворівневої грід-системи</vt:lpstr>
      <vt:lpstr>Метапланувальник</vt:lpstr>
      <vt:lpstr>Управління грід-ресурсами</vt:lpstr>
      <vt:lpstr>Політики розподілу ресурсів</vt:lpstr>
      <vt:lpstr>Розподіл ресурсів планувальником SGEEE </vt:lpstr>
      <vt:lpstr>Частка доступного віртуального ОР користувача у випадку однорівневої грід-системи</vt:lpstr>
      <vt:lpstr>Частка доступного віртуального ОР користувача у випадку дворівневої грід-системи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Лекція 6 (2 семестр)</dc:title>
  <dc:creator>Інна</dc:creator>
  <cp:lastModifiedBy>Microsoft Office User</cp:lastModifiedBy>
  <cp:revision>27</cp:revision>
  <dcterms:created xsi:type="dcterms:W3CDTF">2017-03-06T19:53:17Z</dcterms:created>
  <dcterms:modified xsi:type="dcterms:W3CDTF">2022-05-23T14:40:25Z</dcterms:modified>
</cp:coreProperties>
</file>