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780"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C8E27280-AC02-4319-A19C-378DC47F9E2D}" type="datetimeFigureOut">
              <a:rPr lang="uk-UA" smtClean="0"/>
              <a:t>22.11.2017</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65D52F1-B68E-425D-9F1E-6146ABFF054C}" type="slidenum">
              <a:rPr lang="uk-UA" smtClean="0"/>
              <a:t>‹#›</a:t>
            </a:fld>
            <a:endParaRPr lang="uk-UA"/>
          </a:p>
        </p:txBody>
      </p:sp>
    </p:spTree>
    <p:extLst>
      <p:ext uri="{BB962C8B-B14F-4D97-AF65-F5344CB8AC3E}">
        <p14:creationId xmlns:p14="http://schemas.microsoft.com/office/powerpoint/2010/main" val="171371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C8E27280-AC02-4319-A19C-378DC47F9E2D}" type="datetimeFigureOut">
              <a:rPr lang="uk-UA" smtClean="0"/>
              <a:t>22.11.2017</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65D52F1-B68E-425D-9F1E-6146ABFF054C}" type="slidenum">
              <a:rPr lang="uk-UA" smtClean="0"/>
              <a:t>‹#›</a:t>
            </a:fld>
            <a:endParaRPr lang="uk-UA"/>
          </a:p>
        </p:txBody>
      </p:sp>
    </p:spTree>
    <p:extLst>
      <p:ext uri="{BB962C8B-B14F-4D97-AF65-F5344CB8AC3E}">
        <p14:creationId xmlns:p14="http://schemas.microsoft.com/office/powerpoint/2010/main" val="3247681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C8E27280-AC02-4319-A19C-378DC47F9E2D}" type="datetimeFigureOut">
              <a:rPr lang="uk-UA" smtClean="0"/>
              <a:t>22.11.2017</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65D52F1-B68E-425D-9F1E-6146ABFF054C}" type="slidenum">
              <a:rPr lang="uk-UA" smtClean="0"/>
              <a:t>‹#›</a:t>
            </a:fld>
            <a:endParaRPr lang="uk-UA"/>
          </a:p>
        </p:txBody>
      </p:sp>
    </p:spTree>
    <p:extLst>
      <p:ext uri="{BB962C8B-B14F-4D97-AF65-F5344CB8AC3E}">
        <p14:creationId xmlns:p14="http://schemas.microsoft.com/office/powerpoint/2010/main" val="381227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C8E27280-AC02-4319-A19C-378DC47F9E2D}" type="datetimeFigureOut">
              <a:rPr lang="uk-UA" smtClean="0"/>
              <a:t>22.11.2017</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65D52F1-B68E-425D-9F1E-6146ABFF054C}" type="slidenum">
              <a:rPr lang="uk-UA" smtClean="0"/>
              <a:t>‹#›</a:t>
            </a:fld>
            <a:endParaRPr lang="uk-UA"/>
          </a:p>
        </p:txBody>
      </p:sp>
    </p:spTree>
    <p:extLst>
      <p:ext uri="{BB962C8B-B14F-4D97-AF65-F5344CB8AC3E}">
        <p14:creationId xmlns:p14="http://schemas.microsoft.com/office/powerpoint/2010/main" val="79244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8E27280-AC02-4319-A19C-378DC47F9E2D}" type="datetimeFigureOut">
              <a:rPr lang="uk-UA" smtClean="0"/>
              <a:t>22.11.2017</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65D52F1-B68E-425D-9F1E-6146ABFF054C}" type="slidenum">
              <a:rPr lang="uk-UA" smtClean="0"/>
              <a:t>‹#›</a:t>
            </a:fld>
            <a:endParaRPr lang="uk-UA"/>
          </a:p>
        </p:txBody>
      </p:sp>
    </p:spTree>
    <p:extLst>
      <p:ext uri="{BB962C8B-B14F-4D97-AF65-F5344CB8AC3E}">
        <p14:creationId xmlns:p14="http://schemas.microsoft.com/office/powerpoint/2010/main" val="1985285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C8E27280-AC02-4319-A19C-378DC47F9E2D}" type="datetimeFigureOut">
              <a:rPr lang="uk-UA" smtClean="0"/>
              <a:t>22.11.2017</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265D52F1-B68E-425D-9F1E-6146ABFF054C}" type="slidenum">
              <a:rPr lang="uk-UA" smtClean="0"/>
              <a:t>‹#›</a:t>
            </a:fld>
            <a:endParaRPr lang="uk-UA"/>
          </a:p>
        </p:txBody>
      </p:sp>
    </p:spTree>
    <p:extLst>
      <p:ext uri="{BB962C8B-B14F-4D97-AF65-F5344CB8AC3E}">
        <p14:creationId xmlns:p14="http://schemas.microsoft.com/office/powerpoint/2010/main" val="13720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C8E27280-AC02-4319-A19C-378DC47F9E2D}" type="datetimeFigureOut">
              <a:rPr lang="uk-UA" smtClean="0"/>
              <a:t>22.11.2017</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265D52F1-B68E-425D-9F1E-6146ABFF054C}" type="slidenum">
              <a:rPr lang="uk-UA" smtClean="0"/>
              <a:t>‹#›</a:t>
            </a:fld>
            <a:endParaRPr lang="uk-UA"/>
          </a:p>
        </p:txBody>
      </p:sp>
    </p:spTree>
    <p:extLst>
      <p:ext uri="{BB962C8B-B14F-4D97-AF65-F5344CB8AC3E}">
        <p14:creationId xmlns:p14="http://schemas.microsoft.com/office/powerpoint/2010/main" val="10814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C8E27280-AC02-4319-A19C-378DC47F9E2D}" type="datetimeFigureOut">
              <a:rPr lang="uk-UA" smtClean="0"/>
              <a:t>22.11.2017</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265D52F1-B68E-425D-9F1E-6146ABFF054C}" type="slidenum">
              <a:rPr lang="uk-UA" smtClean="0"/>
              <a:t>‹#›</a:t>
            </a:fld>
            <a:endParaRPr lang="uk-UA"/>
          </a:p>
        </p:txBody>
      </p:sp>
    </p:spTree>
    <p:extLst>
      <p:ext uri="{BB962C8B-B14F-4D97-AF65-F5344CB8AC3E}">
        <p14:creationId xmlns:p14="http://schemas.microsoft.com/office/powerpoint/2010/main" val="356072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8E27280-AC02-4319-A19C-378DC47F9E2D}" type="datetimeFigureOut">
              <a:rPr lang="uk-UA" smtClean="0"/>
              <a:t>22.11.2017</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265D52F1-B68E-425D-9F1E-6146ABFF054C}" type="slidenum">
              <a:rPr lang="uk-UA" smtClean="0"/>
              <a:t>‹#›</a:t>
            </a:fld>
            <a:endParaRPr lang="uk-UA"/>
          </a:p>
        </p:txBody>
      </p:sp>
    </p:spTree>
    <p:extLst>
      <p:ext uri="{BB962C8B-B14F-4D97-AF65-F5344CB8AC3E}">
        <p14:creationId xmlns:p14="http://schemas.microsoft.com/office/powerpoint/2010/main" val="2018093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8E27280-AC02-4319-A19C-378DC47F9E2D}" type="datetimeFigureOut">
              <a:rPr lang="uk-UA" smtClean="0"/>
              <a:t>22.11.2017</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265D52F1-B68E-425D-9F1E-6146ABFF054C}" type="slidenum">
              <a:rPr lang="uk-UA" smtClean="0"/>
              <a:t>‹#›</a:t>
            </a:fld>
            <a:endParaRPr lang="uk-UA"/>
          </a:p>
        </p:txBody>
      </p:sp>
    </p:spTree>
    <p:extLst>
      <p:ext uri="{BB962C8B-B14F-4D97-AF65-F5344CB8AC3E}">
        <p14:creationId xmlns:p14="http://schemas.microsoft.com/office/powerpoint/2010/main" val="395843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8E27280-AC02-4319-A19C-378DC47F9E2D}" type="datetimeFigureOut">
              <a:rPr lang="uk-UA" smtClean="0"/>
              <a:t>22.11.2017</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265D52F1-B68E-425D-9F1E-6146ABFF054C}" type="slidenum">
              <a:rPr lang="uk-UA" smtClean="0"/>
              <a:t>‹#›</a:t>
            </a:fld>
            <a:endParaRPr lang="uk-UA"/>
          </a:p>
        </p:txBody>
      </p:sp>
    </p:spTree>
    <p:extLst>
      <p:ext uri="{BB962C8B-B14F-4D97-AF65-F5344CB8AC3E}">
        <p14:creationId xmlns:p14="http://schemas.microsoft.com/office/powerpoint/2010/main" val="87315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27280-AC02-4319-A19C-378DC47F9E2D}" type="datetimeFigureOut">
              <a:rPr lang="uk-UA" smtClean="0"/>
              <a:t>22.11.2017</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D52F1-B68E-425D-9F1E-6146ABFF054C}" type="slidenum">
              <a:rPr lang="uk-UA" smtClean="0"/>
              <a:t>‹#›</a:t>
            </a:fld>
            <a:endParaRPr lang="uk-UA"/>
          </a:p>
        </p:txBody>
      </p:sp>
    </p:spTree>
    <p:extLst>
      <p:ext uri="{BB962C8B-B14F-4D97-AF65-F5344CB8AC3E}">
        <p14:creationId xmlns:p14="http://schemas.microsoft.com/office/powerpoint/2010/main" val="2227357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docs.oracle.com/javase/1.4.2/docs/guide/rmi-iiop/" TargetMode="External"/><Relationship Id="rId3" Type="http://schemas.openxmlformats.org/officeDocument/2006/relationships/hyperlink" Target="http://www.oracle.com/technetwork/java/javase/tech/index-jsp-136424.html" TargetMode="External"/><Relationship Id="rId7" Type="http://schemas.openxmlformats.org/officeDocument/2006/relationships/hyperlink" Target="http://www.oracle.com/technetwork/articles/javase/corba-140266.html" TargetMode="External"/><Relationship Id="rId2" Type="http://schemas.openxmlformats.org/officeDocument/2006/relationships/hyperlink" Target="http://www.oracle.com/technetwork/articles/javase/rmi-corba-136641.html" TargetMode="External"/><Relationship Id="rId1" Type="http://schemas.openxmlformats.org/officeDocument/2006/relationships/slideLayout" Target="../slideLayouts/slideLayout2.xml"/><Relationship Id="rId6" Type="http://schemas.openxmlformats.org/officeDocument/2006/relationships/hyperlink" Target="http://www.oracle.com/technetwork/java/corba-137874.html" TargetMode="External"/><Relationship Id="rId5" Type="http://schemas.openxmlformats.org/officeDocument/2006/relationships/hyperlink" Target="http://www.oracle.com/technetwork/java/index-jsp-139188.html" TargetMode="External"/><Relationship Id="rId4" Type="http://schemas.openxmlformats.org/officeDocument/2006/relationships/hyperlink" Target="http://www.omg.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err="1" smtClean="0"/>
              <a:t>Лекц</a:t>
            </a:r>
            <a:r>
              <a:rPr lang="uk-UA" dirty="0" err="1" smtClean="0"/>
              <a:t>ія</a:t>
            </a:r>
            <a:endParaRPr lang="uk-UA" dirty="0"/>
          </a:p>
        </p:txBody>
      </p:sp>
      <p:sp>
        <p:nvSpPr>
          <p:cNvPr id="3" name="Подзаголовок 2"/>
          <p:cNvSpPr>
            <a:spLocks noGrp="1"/>
          </p:cNvSpPr>
          <p:nvPr>
            <p:ph type="subTitle" idx="1"/>
          </p:nvPr>
        </p:nvSpPr>
        <p:spPr/>
        <p:txBody>
          <a:bodyPr/>
          <a:lstStyle/>
          <a:p>
            <a:r>
              <a:rPr lang="uk-UA" dirty="0" smtClean="0"/>
              <a:t>Технології розподіленого програмування </a:t>
            </a:r>
            <a:r>
              <a:rPr lang="en-US" dirty="0" smtClean="0"/>
              <a:t>java</a:t>
            </a:r>
            <a:endParaRPr lang="uk-UA" dirty="0" smtClean="0"/>
          </a:p>
          <a:p>
            <a:endParaRPr lang="uk-UA" dirty="0"/>
          </a:p>
        </p:txBody>
      </p:sp>
    </p:spTree>
    <p:extLst>
      <p:ext uri="{BB962C8B-B14F-4D97-AF65-F5344CB8AC3E}">
        <p14:creationId xmlns:p14="http://schemas.microsoft.com/office/powerpoint/2010/main" val="3238941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88640"/>
            <a:ext cx="8686800" cy="634082"/>
          </a:xfrm>
        </p:spPr>
        <p:txBody>
          <a:bodyPr>
            <a:noAutofit/>
          </a:bodyPr>
          <a:lstStyle/>
          <a:p>
            <a:r>
              <a:rPr lang="uk-UA" sz="3200" dirty="0" smtClean="0"/>
              <a:t>Приклад</a:t>
            </a:r>
            <a:br>
              <a:rPr lang="uk-UA" sz="3200" dirty="0" smtClean="0"/>
            </a:br>
            <a:r>
              <a:rPr lang="uk-UA" sz="3200" dirty="0" smtClean="0"/>
              <a:t>Крок 2. Реалізація </a:t>
            </a:r>
            <a:r>
              <a:rPr lang="en-US" sz="3200" dirty="0" smtClean="0"/>
              <a:t>remote </a:t>
            </a:r>
            <a:r>
              <a:rPr lang="uk-UA" sz="3200" dirty="0" smtClean="0"/>
              <a:t>інтерфейсу</a:t>
            </a:r>
            <a:endParaRPr lang="uk-UA" sz="3200" dirty="0"/>
          </a:p>
        </p:txBody>
      </p:sp>
      <p:sp>
        <p:nvSpPr>
          <p:cNvPr id="3" name="Объект 2"/>
          <p:cNvSpPr>
            <a:spLocks noGrp="1"/>
          </p:cNvSpPr>
          <p:nvPr>
            <p:ph idx="1"/>
          </p:nvPr>
        </p:nvSpPr>
        <p:spPr>
          <a:xfrm>
            <a:off x="323528" y="908720"/>
            <a:ext cx="8820472" cy="5949280"/>
          </a:xfrm>
        </p:spPr>
        <p:txBody>
          <a:bodyPr>
            <a:noAutofit/>
          </a:bodyPr>
          <a:lstStyle/>
          <a:p>
            <a:pPr marL="0" indent="0">
              <a:spcBef>
                <a:spcPts val="0"/>
              </a:spcBef>
              <a:buNone/>
            </a:pPr>
            <a:r>
              <a:rPr lang="en-US" sz="1400" dirty="0" smtClean="0">
                <a:latin typeface="Courier New" pitchFamily="49" charset="0"/>
                <a:cs typeface="Courier New" pitchFamily="49" charset="0"/>
              </a:rPr>
              <a:t>import java.io.*;</a:t>
            </a:r>
          </a:p>
          <a:p>
            <a:pPr marL="0" indent="0">
              <a:spcBef>
                <a:spcPts val="0"/>
              </a:spcBef>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a:t>
            </a:r>
            <a:r>
              <a:rPr lang="en-US" sz="1400" b="1" dirty="0" err="1" smtClean="0">
                <a:latin typeface="Courier New" pitchFamily="49" charset="0"/>
                <a:cs typeface="Courier New" pitchFamily="49" charset="0"/>
              </a:rPr>
              <a:t>rmi</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java.rmi.server.UnicastRemoteObject</a:t>
            </a:r>
            <a:r>
              <a:rPr lang="en-US" sz="1400" dirty="0" smtClean="0">
                <a:latin typeface="Courier New" pitchFamily="49" charset="0"/>
                <a:cs typeface="Courier New" pitchFamily="49" charset="0"/>
              </a:rPr>
              <a:t>;</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FileImpl</a:t>
            </a:r>
            <a:r>
              <a:rPr lang="en-US" sz="1400" dirty="0" smtClean="0">
                <a:latin typeface="Courier New" pitchFamily="49" charset="0"/>
                <a:cs typeface="Courier New" pitchFamily="49" charset="0"/>
              </a:rPr>
              <a:t> extends </a:t>
            </a:r>
            <a:r>
              <a:rPr lang="en-US" sz="1400" b="1" dirty="0" err="1" smtClean="0">
                <a:latin typeface="Courier New" pitchFamily="49" charset="0"/>
                <a:cs typeface="Courier New" pitchFamily="49" charset="0"/>
              </a:rPr>
              <a:t>UnicastRemoteObject</a:t>
            </a:r>
            <a:r>
              <a:rPr lang="uk-UA"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implements </a:t>
            </a:r>
            <a:r>
              <a:rPr lang="en-US" sz="1400" dirty="0" err="1" smtClean="0">
                <a:latin typeface="Courier New" pitchFamily="49" charset="0"/>
                <a:cs typeface="Courier New" pitchFamily="49" charset="0"/>
              </a:rPr>
              <a:t>FileInterface</a:t>
            </a: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private String name;</a:t>
            </a:r>
          </a:p>
          <a:p>
            <a:pPr marL="0" indent="0">
              <a:spcBef>
                <a:spcPts val="0"/>
              </a:spcBef>
              <a:buNone/>
            </a:pPr>
            <a:r>
              <a:rPr lang="en-US" sz="1400" dirty="0" smtClean="0">
                <a:latin typeface="Courier New" pitchFamily="49" charset="0"/>
                <a:cs typeface="Courier New" pitchFamily="49" charset="0"/>
              </a:rPr>
              <a:t>   public </a:t>
            </a:r>
            <a:r>
              <a:rPr lang="en-US" sz="1400" dirty="0" err="1" smtClean="0">
                <a:latin typeface="Courier New" pitchFamily="49" charset="0"/>
                <a:cs typeface="Courier New" pitchFamily="49" charset="0"/>
              </a:rPr>
              <a:t>FileImpl</a:t>
            </a:r>
            <a:r>
              <a:rPr lang="en-US" sz="1400" dirty="0" smtClean="0">
                <a:latin typeface="Courier New" pitchFamily="49" charset="0"/>
                <a:cs typeface="Courier New" pitchFamily="49" charset="0"/>
              </a:rPr>
              <a:t>(String s) throws </a:t>
            </a:r>
            <a:r>
              <a:rPr lang="en-US" sz="1400" dirty="0" err="1" smtClean="0">
                <a:latin typeface="Courier New" pitchFamily="49" charset="0"/>
                <a:cs typeface="Courier New" pitchFamily="49" charset="0"/>
              </a:rPr>
              <a:t>RemoteException</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super();</a:t>
            </a:r>
          </a:p>
          <a:p>
            <a:pPr marL="0" indent="0">
              <a:spcBef>
                <a:spcPts val="0"/>
              </a:spcBef>
              <a:buNone/>
            </a:pPr>
            <a:r>
              <a:rPr lang="en-US" sz="1400" dirty="0" smtClean="0">
                <a:latin typeface="Courier New" pitchFamily="49" charset="0"/>
                <a:cs typeface="Courier New" pitchFamily="49" charset="0"/>
              </a:rPr>
              <a:t>      name = s;</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public byte[] </a:t>
            </a:r>
            <a:r>
              <a:rPr lang="en-US" sz="1400" dirty="0" err="1" smtClean="0">
                <a:latin typeface="Courier New" pitchFamily="49" charset="0"/>
                <a:cs typeface="Courier New" pitchFamily="49" charset="0"/>
              </a:rPr>
              <a:t>downloadFile</a:t>
            </a: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try {</a:t>
            </a:r>
          </a:p>
          <a:p>
            <a:pPr marL="0" indent="0">
              <a:spcBef>
                <a:spcPts val="0"/>
              </a:spcBef>
              <a:buNone/>
            </a:pPr>
            <a:r>
              <a:rPr lang="en-US" sz="1400" dirty="0" smtClean="0">
                <a:latin typeface="Courier New" pitchFamily="49" charset="0"/>
                <a:cs typeface="Courier New" pitchFamily="49" charset="0"/>
              </a:rPr>
              <a:t>         File </a:t>
            </a:r>
            <a:r>
              <a:rPr lang="en-US" sz="1400" dirty="0" err="1" smtClean="0">
                <a:latin typeface="Courier New" pitchFamily="49" charset="0"/>
                <a:cs typeface="Courier New" pitchFamily="49" charset="0"/>
              </a:rPr>
              <a:t>file</a:t>
            </a:r>
            <a:r>
              <a:rPr lang="en-US" sz="1400" dirty="0" smtClean="0">
                <a:latin typeface="Courier New" pitchFamily="49" charset="0"/>
                <a:cs typeface="Courier New" pitchFamily="49" charset="0"/>
              </a:rPr>
              <a:t> = new File(</a:t>
            </a:r>
            <a:r>
              <a:rPr lang="en-US" sz="1400" dirty="0" err="1" smtClean="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byte buffer[] = new byte[(</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file.length</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BufferedInputStream</a:t>
            </a:r>
            <a:r>
              <a:rPr lang="en-US" sz="1400" dirty="0" smtClean="0">
                <a:latin typeface="Courier New" pitchFamily="49" charset="0"/>
                <a:cs typeface="Courier New" pitchFamily="49" charset="0"/>
              </a:rPr>
              <a:t> stream = new</a:t>
            </a:r>
            <a:r>
              <a:rPr lang="uk-UA"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BufferedInputStream</a:t>
            </a:r>
            <a:r>
              <a:rPr lang="en-US" sz="1400" dirty="0" smtClean="0">
                <a:latin typeface="Courier New" pitchFamily="49" charset="0"/>
                <a:cs typeface="Courier New" pitchFamily="49" charset="0"/>
              </a:rPr>
              <a:t>(</a:t>
            </a:r>
            <a:endParaRPr lang="uk-UA" sz="1400" dirty="0" smtClean="0">
              <a:latin typeface="Courier New" pitchFamily="49" charset="0"/>
              <a:cs typeface="Courier New" pitchFamily="49" charset="0"/>
            </a:endParaRPr>
          </a:p>
          <a:p>
            <a:pPr marL="0" indent="0">
              <a:spcBef>
                <a:spcPts val="0"/>
              </a:spcBef>
              <a:buNone/>
            </a:pPr>
            <a:r>
              <a:rPr lang="uk-UA" sz="1400" dirty="0">
                <a:latin typeface="Courier New" pitchFamily="49" charset="0"/>
                <a:cs typeface="Courier New" pitchFamily="49" charset="0"/>
              </a:rPr>
              <a:t>	</a:t>
            </a:r>
            <a:r>
              <a:rPr lang="uk-UA"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new </a:t>
            </a:r>
            <a:r>
              <a:rPr lang="en-US" sz="1400" dirty="0" err="1" smtClean="0">
                <a:latin typeface="Courier New" pitchFamily="49" charset="0"/>
                <a:cs typeface="Courier New" pitchFamily="49" charset="0"/>
              </a:rPr>
              <a:t>FileInputStream</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stream.read</a:t>
            </a:r>
            <a:r>
              <a:rPr lang="en-US" sz="1400" dirty="0" smtClean="0">
                <a:latin typeface="Courier New" pitchFamily="49" charset="0"/>
                <a:cs typeface="Courier New" pitchFamily="49" charset="0"/>
              </a:rPr>
              <a:t>(buffer,0,buffer.length);</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stream.close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return(buffer);</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      } catch(Exception e){</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FileImpl</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e.getMessage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e.printStackTrace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return(null);</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a:t>
            </a:r>
            <a:endParaRPr lang="uk-UA" sz="1400" dirty="0">
              <a:latin typeface="Courier New" pitchFamily="49" charset="0"/>
              <a:cs typeface="Courier New" pitchFamily="49" charset="0"/>
            </a:endParaRPr>
          </a:p>
        </p:txBody>
      </p:sp>
    </p:spTree>
    <p:extLst>
      <p:ext uri="{BB962C8B-B14F-4D97-AF65-F5344CB8AC3E}">
        <p14:creationId xmlns:p14="http://schemas.microsoft.com/office/powerpoint/2010/main" val="3587590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88640"/>
            <a:ext cx="8686800" cy="634082"/>
          </a:xfrm>
        </p:spPr>
        <p:txBody>
          <a:bodyPr>
            <a:noAutofit/>
          </a:bodyPr>
          <a:lstStyle/>
          <a:p>
            <a:r>
              <a:rPr lang="uk-UA" sz="3200" dirty="0" smtClean="0"/>
              <a:t>Приклад</a:t>
            </a:r>
            <a:br>
              <a:rPr lang="uk-UA" sz="3200" dirty="0" smtClean="0"/>
            </a:br>
            <a:r>
              <a:rPr lang="uk-UA" sz="3200" dirty="0" smtClean="0"/>
              <a:t>Крок 3. Розробка серверу</a:t>
            </a:r>
            <a:endParaRPr lang="uk-UA" sz="3200" dirty="0"/>
          </a:p>
        </p:txBody>
      </p:sp>
      <p:sp>
        <p:nvSpPr>
          <p:cNvPr id="3" name="Объект 2"/>
          <p:cNvSpPr>
            <a:spLocks noGrp="1"/>
          </p:cNvSpPr>
          <p:nvPr>
            <p:ph idx="1"/>
          </p:nvPr>
        </p:nvSpPr>
        <p:spPr>
          <a:xfrm>
            <a:off x="179512" y="1412776"/>
            <a:ext cx="8964488" cy="4824536"/>
          </a:xfrm>
        </p:spPr>
        <p:txBody>
          <a:bodyPr>
            <a:noAutofit/>
          </a:bodyPr>
          <a:lstStyle/>
          <a:p>
            <a:pPr marL="0" indent="0">
              <a:spcBef>
                <a:spcPts val="0"/>
              </a:spcBef>
              <a:buNone/>
            </a:pPr>
            <a:r>
              <a:rPr lang="en-US" sz="1400" dirty="0" smtClean="0">
                <a:latin typeface="Courier New" pitchFamily="49" charset="0"/>
                <a:cs typeface="Courier New" pitchFamily="49" charset="0"/>
              </a:rPr>
              <a:t>import java.io.*;</a:t>
            </a:r>
          </a:p>
          <a:p>
            <a:pPr marL="0" indent="0">
              <a:spcBef>
                <a:spcPts val="0"/>
              </a:spcBef>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a:t>
            </a:r>
            <a:r>
              <a:rPr lang="en-US" sz="1400" b="1" dirty="0" err="1" smtClean="0">
                <a:latin typeface="Courier New" pitchFamily="49" charset="0"/>
                <a:cs typeface="Courier New" pitchFamily="49" charset="0"/>
              </a:rPr>
              <a:t>rmi</a:t>
            </a:r>
            <a:r>
              <a:rPr lang="en-US" sz="1400" dirty="0" smtClean="0">
                <a:latin typeface="Courier New" pitchFamily="49" charset="0"/>
                <a:cs typeface="Courier New" pitchFamily="49" charset="0"/>
              </a:rPr>
              <a:t>.*;</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FileServer</a:t>
            </a: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public static void main(String </a:t>
            </a:r>
            <a:r>
              <a:rPr lang="en-US" sz="1400" dirty="0" err="1" smtClean="0">
                <a:latin typeface="Courier New" pitchFamily="49" charset="0"/>
                <a:cs typeface="Courier New" pitchFamily="49" charset="0"/>
              </a:rPr>
              <a:t>argv</a:t>
            </a: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if(</a:t>
            </a:r>
            <a:r>
              <a:rPr lang="en-US" sz="1400" dirty="0" err="1" smtClean="0">
                <a:latin typeface="Courier New" pitchFamily="49" charset="0"/>
                <a:cs typeface="Courier New" pitchFamily="49" charset="0"/>
              </a:rPr>
              <a:t>System.getSecurityManager</a:t>
            </a:r>
            <a:r>
              <a:rPr lang="en-US" sz="1400" dirty="0" smtClean="0">
                <a:latin typeface="Courier New" pitchFamily="49" charset="0"/>
                <a:cs typeface="Courier New" pitchFamily="49" charset="0"/>
              </a:rPr>
              <a:t>() == null) {</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System.setSecurityManager</a:t>
            </a:r>
            <a:r>
              <a:rPr lang="en-US" sz="1400" dirty="0" smtClean="0">
                <a:latin typeface="Courier New" pitchFamily="49" charset="0"/>
                <a:cs typeface="Courier New" pitchFamily="49" charset="0"/>
              </a:rPr>
              <a:t>(new </a:t>
            </a:r>
            <a:r>
              <a:rPr lang="en-US" sz="1400" b="1" dirty="0" err="1" smtClean="0">
                <a:latin typeface="Courier New" pitchFamily="49" charset="0"/>
                <a:cs typeface="Courier New" pitchFamily="49" charset="0"/>
              </a:rPr>
              <a:t>RMISecurityManager</a:t>
            </a:r>
            <a:r>
              <a:rPr lang="en-US" sz="1400" b="1" dirty="0" smtClean="0">
                <a:latin typeface="Courier New" pitchFamily="49" charset="0"/>
                <a:cs typeface="Courier New" pitchFamily="49" charset="0"/>
              </a:rPr>
              <a:t>()</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try {</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FileInterface</a:t>
            </a:r>
            <a:r>
              <a:rPr lang="en-US" sz="1400" dirty="0" smtClean="0">
                <a:latin typeface="Courier New" pitchFamily="49" charset="0"/>
                <a:cs typeface="Courier New" pitchFamily="49" charset="0"/>
              </a:rPr>
              <a:t> fi = new </a:t>
            </a:r>
            <a:r>
              <a:rPr lang="en-US" sz="1400" dirty="0" err="1" smtClean="0">
                <a:latin typeface="Courier New" pitchFamily="49" charset="0"/>
                <a:cs typeface="Courier New" pitchFamily="49" charset="0"/>
              </a:rPr>
              <a:t>FileImpl</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FileServer</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Naming.rebind</a:t>
            </a:r>
            <a:r>
              <a:rPr lang="en-US" sz="1400" b="1" dirty="0" smtClean="0">
                <a:latin typeface="Courier New" pitchFamily="49" charset="0"/>
                <a:cs typeface="Courier New" pitchFamily="49" charset="0"/>
              </a:rPr>
              <a:t>("//127.0.0.1/</a:t>
            </a:r>
            <a:r>
              <a:rPr lang="en-US" sz="1400" b="1" dirty="0" err="1" smtClean="0">
                <a:latin typeface="Courier New" pitchFamily="49" charset="0"/>
                <a:cs typeface="Courier New" pitchFamily="49" charset="0"/>
              </a:rPr>
              <a:t>FileServer</a:t>
            </a:r>
            <a:r>
              <a:rPr lang="en-US" sz="1400" b="1" dirty="0" smtClean="0">
                <a:latin typeface="Courier New" pitchFamily="49" charset="0"/>
                <a:cs typeface="Courier New" pitchFamily="49" charset="0"/>
              </a:rPr>
              <a:t>", fi);</a:t>
            </a:r>
            <a:r>
              <a:rPr lang="uk-UA" sz="1400" b="1" dirty="0" smtClean="0">
                <a:latin typeface="Courier New" pitchFamily="49" charset="0"/>
                <a:cs typeface="Courier New" pitchFamily="49" charset="0"/>
              </a:rPr>
              <a:t>// порт за замовчуванням 1099</a:t>
            </a:r>
          </a:p>
          <a:p>
            <a:pPr marL="0" indent="0">
              <a:spcBef>
                <a:spcPts val="0"/>
              </a:spcBef>
              <a:buNone/>
            </a:pPr>
            <a:r>
              <a:rPr lang="uk-UA" sz="1400" b="1" dirty="0">
                <a:latin typeface="Courier New" pitchFamily="49" charset="0"/>
                <a:cs typeface="Courier New" pitchFamily="49" charset="0"/>
              </a:rPr>
              <a:t>	</a:t>
            </a:r>
            <a:r>
              <a:rPr lang="uk-UA"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Naming.rebind</a:t>
            </a:r>
            <a:r>
              <a:rPr lang="en-US" sz="1400" b="1" dirty="0" smtClean="0">
                <a:latin typeface="Courier New" pitchFamily="49" charset="0"/>
                <a:cs typeface="Courier New" pitchFamily="49" charset="0"/>
              </a:rPr>
              <a:t>("//127.0.0.1:4500/</a:t>
            </a:r>
            <a:r>
              <a:rPr lang="en-US" sz="1400" b="1" dirty="0" err="1" smtClean="0">
                <a:latin typeface="Courier New" pitchFamily="49" charset="0"/>
                <a:cs typeface="Courier New" pitchFamily="49" charset="0"/>
              </a:rPr>
              <a:t>FileServer</a:t>
            </a:r>
            <a:r>
              <a:rPr lang="en-US" sz="1400" b="1" dirty="0" smtClean="0">
                <a:latin typeface="Courier New" pitchFamily="49" charset="0"/>
                <a:cs typeface="Courier New" pitchFamily="49" charset="0"/>
              </a:rPr>
              <a:t>", fi)</a:t>
            </a:r>
            <a:r>
              <a:rPr lang="uk-UA" sz="1400" b="1" dirty="0" smtClean="0">
                <a:latin typeface="Courier New" pitchFamily="49" charset="0"/>
                <a:cs typeface="Courier New" pitchFamily="49" charset="0"/>
              </a:rPr>
              <a:t> //порт 4500</a:t>
            </a:r>
            <a:endParaRPr lang="en-US" sz="1400" b="1"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      </a:t>
            </a:r>
            <a:endParaRPr lang="uk-UA" sz="1400" dirty="0" smtClean="0">
              <a:latin typeface="Courier New" pitchFamily="49" charset="0"/>
              <a:cs typeface="Courier New" pitchFamily="49" charset="0"/>
            </a:endParaRPr>
          </a:p>
          <a:p>
            <a:pPr marL="0" indent="0">
              <a:spcBef>
                <a:spcPts val="0"/>
              </a:spcBef>
              <a:buNone/>
            </a:pPr>
            <a:r>
              <a:rPr lang="uk-UA"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 catch(Exception e) {</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FileServer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e.getMessage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e.printStackTrace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a:t>
            </a:r>
            <a:endParaRPr lang="uk-UA" sz="1400" dirty="0">
              <a:latin typeface="Courier New" pitchFamily="49" charset="0"/>
              <a:cs typeface="Courier New" pitchFamily="49" charset="0"/>
            </a:endParaRPr>
          </a:p>
        </p:txBody>
      </p:sp>
    </p:spTree>
    <p:extLst>
      <p:ext uri="{BB962C8B-B14F-4D97-AF65-F5344CB8AC3E}">
        <p14:creationId xmlns:p14="http://schemas.microsoft.com/office/powerpoint/2010/main" val="1719932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88640"/>
            <a:ext cx="8686800" cy="504056"/>
          </a:xfrm>
        </p:spPr>
        <p:txBody>
          <a:bodyPr>
            <a:noAutofit/>
          </a:bodyPr>
          <a:lstStyle/>
          <a:p>
            <a:r>
              <a:rPr lang="uk-UA" sz="3200" dirty="0" smtClean="0"/>
              <a:t>Приклад</a:t>
            </a:r>
            <a:br>
              <a:rPr lang="uk-UA" sz="3200" dirty="0" smtClean="0"/>
            </a:br>
            <a:r>
              <a:rPr lang="uk-UA" sz="3200" dirty="0" smtClean="0"/>
              <a:t>Крок 4. Розробка клієнту</a:t>
            </a:r>
            <a:endParaRPr lang="uk-UA" sz="3200" dirty="0"/>
          </a:p>
        </p:txBody>
      </p:sp>
      <p:sp>
        <p:nvSpPr>
          <p:cNvPr id="3" name="Объект 2"/>
          <p:cNvSpPr>
            <a:spLocks noGrp="1"/>
          </p:cNvSpPr>
          <p:nvPr>
            <p:ph idx="1"/>
          </p:nvPr>
        </p:nvSpPr>
        <p:spPr>
          <a:xfrm>
            <a:off x="179512" y="980728"/>
            <a:ext cx="8856984" cy="5760640"/>
          </a:xfrm>
        </p:spPr>
        <p:txBody>
          <a:bodyPr>
            <a:noAutofit/>
          </a:bodyPr>
          <a:lstStyle/>
          <a:p>
            <a:pPr marL="0" indent="0">
              <a:spcBef>
                <a:spcPts val="0"/>
              </a:spcBef>
              <a:buNone/>
            </a:pPr>
            <a:r>
              <a:rPr lang="en-US" sz="1400" dirty="0" smtClean="0">
                <a:latin typeface="Courier New" pitchFamily="49" charset="0"/>
                <a:cs typeface="Courier New" pitchFamily="49" charset="0"/>
              </a:rPr>
              <a:t>import java.io.*; </a:t>
            </a:r>
          </a:p>
          <a:p>
            <a:pPr marL="0" indent="0">
              <a:spcBef>
                <a:spcPts val="0"/>
              </a:spcBef>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java.rmi</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FileClient</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public static void main(String </a:t>
            </a:r>
            <a:r>
              <a:rPr lang="en-US" sz="1400" dirty="0" err="1" smtClean="0">
                <a:latin typeface="Courier New" pitchFamily="49" charset="0"/>
                <a:cs typeface="Courier New" pitchFamily="49" charset="0"/>
              </a:rPr>
              <a:t>argv</a:t>
            </a: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a:t>
            </a:r>
            <a:r>
              <a:rPr lang="en-US" sz="1400" dirty="0" smtClean="0"/>
              <a:t> the client accepts two arguments at the command line:  the name of the file to be downloaded and the address of the machine from which the file is to be downloaded, which is the machine that is running the file server </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if(</a:t>
            </a:r>
            <a:r>
              <a:rPr lang="en-US" sz="1400" dirty="0" err="1" smtClean="0">
                <a:latin typeface="Courier New" pitchFamily="49" charset="0"/>
                <a:cs typeface="Courier New" pitchFamily="49" charset="0"/>
              </a:rPr>
              <a:t>argv.length</a:t>
            </a:r>
            <a:r>
              <a:rPr lang="en-US" sz="1400" dirty="0" smtClean="0">
                <a:latin typeface="Courier New" pitchFamily="49" charset="0"/>
                <a:cs typeface="Courier New" pitchFamily="49" charset="0"/>
              </a:rPr>
              <a:t> != 2) {</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("Usage: java </a:t>
            </a:r>
            <a:r>
              <a:rPr lang="en-US" sz="1400" dirty="0" err="1" smtClean="0">
                <a:latin typeface="Courier New" pitchFamily="49" charset="0"/>
                <a:cs typeface="Courier New" pitchFamily="49" charset="0"/>
              </a:rPr>
              <a:t>FileClient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fileName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machineName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System.exit</a:t>
            </a:r>
            <a:r>
              <a:rPr lang="en-US" sz="1400" dirty="0" smtClean="0">
                <a:latin typeface="Courier New" pitchFamily="49" charset="0"/>
                <a:cs typeface="Courier New" pitchFamily="49" charset="0"/>
              </a:rPr>
              <a:t>(0);</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try {</a:t>
            </a:r>
          </a:p>
          <a:p>
            <a:pPr marL="0" indent="0">
              <a:spcBef>
                <a:spcPts val="0"/>
              </a:spcBef>
              <a:buNone/>
            </a:pPr>
            <a:r>
              <a:rPr lang="en-US" sz="1400" dirty="0" smtClean="0">
                <a:latin typeface="Courier New" pitchFamily="49" charset="0"/>
                <a:cs typeface="Courier New" pitchFamily="49" charset="0"/>
              </a:rPr>
              <a:t>         String name = "//" + </a:t>
            </a:r>
            <a:r>
              <a:rPr lang="en-US" sz="1400" dirty="0" err="1" smtClean="0">
                <a:latin typeface="Courier New" pitchFamily="49" charset="0"/>
                <a:cs typeface="Courier New" pitchFamily="49" charset="0"/>
              </a:rPr>
              <a:t>argv</a:t>
            </a:r>
            <a:r>
              <a:rPr lang="en-US" sz="1400" dirty="0" smtClean="0">
                <a:latin typeface="Courier New" pitchFamily="49" charset="0"/>
                <a:cs typeface="Courier New" pitchFamily="49" charset="0"/>
              </a:rPr>
              <a:t>[1] + "/</a:t>
            </a:r>
            <a:r>
              <a:rPr lang="en-US" sz="1400" dirty="0" err="1" smtClean="0">
                <a:latin typeface="Courier New" pitchFamily="49" charset="0"/>
                <a:cs typeface="Courier New" pitchFamily="49" charset="0"/>
              </a:rPr>
              <a:t>FileServer</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FileInterface</a:t>
            </a:r>
            <a:r>
              <a:rPr lang="en-US" sz="1400" dirty="0" smtClean="0">
                <a:latin typeface="Courier New" pitchFamily="49" charset="0"/>
                <a:cs typeface="Courier New" pitchFamily="49" charset="0"/>
              </a:rPr>
              <a:t> fi = (</a:t>
            </a:r>
            <a:r>
              <a:rPr lang="en-US" sz="1400" dirty="0" err="1" smtClean="0">
                <a:latin typeface="Courier New" pitchFamily="49" charset="0"/>
                <a:cs typeface="Courier New" pitchFamily="49" charset="0"/>
              </a:rPr>
              <a:t>FileInterface</a:t>
            </a:r>
            <a:r>
              <a:rPr lang="en-US" sz="1400"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Naming.lookup</a:t>
            </a:r>
            <a:r>
              <a:rPr lang="en-US" sz="1400" b="1" dirty="0" smtClean="0">
                <a:latin typeface="Courier New" pitchFamily="49" charset="0"/>
                <a:cs typeface="Courier New" pitchFamily="49" charset="0"/>
              </a:rPr>
              <a:t>(name)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byte[] </a:t>
            </a:r>
            <a:r>
              <a:rPr lang="en-US" sz="1400" dirty="0" err="1" smtClean="0">
                <a:latin typeface="Courier New" pitchFamily="49" charset="0"/>
                <a:cs typeface="Courier New" pitchFamily="49" charset="0"/>
              </a:rPr>
              <a:t>filedata</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fi.downloadFile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argv</a:t>
            </a:r>
            <a:r>
              <a:rPr lang="en-US" sz="1400" dirty="0" smtClean="0">
                <a:latin typeface="Courier New" pitchFamily="49" charset="0"/>
                <a:cs typeface="Courier New" pitchFamily="49" charset="0"/>
              </a:rPr>
              <a:t>[0]);</a:t>
            </a:r>
          </a:p>
          <a:p>
            <a:pPr marL="0" indent="0">
              <a:spcBef>
                <a:spcPts val="0"/>
              </a:spcBef>
              <a:buNone/>
            </a:pPr>
            <a:r>
              <a:rPr lang="en-US" sz="1400" dirty="0" smtClean="0">
                <a:latin typeface="Courier New" pitchFamily="49" charset="0"/>
                <a:cs typeface="Courier New" pitchFamily="49" charset="0"/>
              </a:rPr>
              <a:t>         File </a:t>
            </a:r>
            <a:r>
              <a:rPr lang="en-US" sz="1400" dirty="0" err="1" smtClean="0">
                <a:latin typeface="Courier New" pitchFamily="49" charset="0"/>
                <a:cs typeface="Courier New" pitchFamily="49" charset="0"/>
              </a:rPr>
              <a:t>file</a:t>
            </a:r>
            <a:r>
              <a:rPr lang="en-US" sz="1400" dirty="0" smtClean="0">
                <a:latin typeface="Courier New" pitchFamily="49" charset="0"/>
                <a:cs typeface="Courier New" pitchFamily="49" charset="0"/>
              </a:rPr>
              <a:t> = new File(</a:t>
            </a:r>
            <a:r>
              <a:rPr lang="en-US" sz="1400" dirty="0" err="1" smtClean="0">
                <a:latin typeface="Courier New" pitchFamily="49" charset="0"/>
                <a:cs typeface="Courier New" pitchFamily="49" charset="0"/>
              </a:rPr>
              <a:t>argv</a:t>
            </a:r>
            <a:r>
              <a:rPr lang="en-US" sz="1400" dirty="0" smtClean="0">
                <a:latin typeface="Courier New" pitchFamily="49" charset="0"/>
                <a:cs typeface="Courier New" pitchFamily="49" charset="0"/>
              </a:rPr>
              <a:t>[0]);</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BufferedOutputStream</a:t>
            </a:r>
            <a:r>
              <a:rPr lang="en-US" sz="1400" dirty="0" smtClean="0">
                <a:latin typeface="Courier New" pitchFamily="49" charset="0"/>
                <a:cs typeface="Courier New" pitchFamily="49" charset="0"/>
              </a:rPr>
              <a:t> stream = new</a:t>
            </a:r>
            <a:r>
              <a:rPr lang="uk-UA"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BufferedOutputStream</a:t>
            </a:r>
            <a:r>
              <a:rPr lang="en-US" sz="1400" dirty="0" smtClean="0">
                <a:latin typeface="Courier New" pitchFamily="49" charset="0"/>
                <a:cs typeface="Courier New" pitchFamily="49" charset="0"/>
              </a:rPr>
              <a:t>(</a:t>
            </a:r>
            <a:endParaRPr lang="uk-UA" sz="1400" dirty="0" smtClean="0">
              <a:latin typeface="Courier New" pitchFamily="49" charset="0"/>
              <a:cs typeface="Courier New" pitchFamily="49" charset="0"/>
            </a:endParaRPr>
          </a:p>
          <a:p>
            <a:pPr marL="0" indent="0">
              <a:spcBef>
                <a:spcPts val="0"/>
              </a:spcBef>
              <a:buNone/>
            </a:pPr>
            <a:r>
              <a:rPr lang="uk-UA"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new </a:t>
            </a:r>
            <a:r>
              <a:rPr lang="en-US" sz="1400" dirty="0" err="1" smtClean="0">
                <a:latin typeface="Courier New" pitchFamily="49" charset="0"/>
                <a:cs typeface="Courier New" pitchFamily="49" charset="0"/>
              </a:rPr>
              <a:t>FileOutputStream</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file.getName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stream.write</a:t>
            </a:r>
            <a:r>
              <a:rPr lang="en-US" sz="1400" dirty="0" smtClean="0">
                <a:latin typeface="Courier New" pitchFamily="49" charset="0"/>
                <a:cs typeface="Courier New" pitchFamily="49" charset="0"/>
              </a:rPr>
              <a:t>(filedata,0,filedata.length);</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stream.flush</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stream.close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 catch(Exception e) {</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System.err.println</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FileServer</a:t>
            </a:r>
            <a:r>
              <a:rPr lang="en-US" sz="1400" dirty="0" smtClean="0">
                <a:latin typeface="Courier New" pitchFamily="49" charset="0"/>
                <a:cs typeface="Courier New" pitchFamily="49" charset="0"/>
              </a:rPr>
              <a:t> exception: "+ </a:t>
            </a:r>
            <a:r>
              <a:rPr lang="en-US" sz="1400" dirty="0" err="1" smtClean="0">
                <a:latin typeface="Courier New" pitchFamily="49" charset="0"/>
                <a:cs typeface="Courier New" pitchFamily="49" charset="0"/>
              </a:rPr>
              <a:t>e.getMessage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e.printStackTrace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a:t>
            </a:r>
            <a:endParaRPr lang="uk-UA" sz="1400" dirty="0">
              <a:latin typeface="Courier New" pitchFamily="49" charset="0"/>
              <a:cs typeface="Courier New" pitchFamily="49" charset="0"/>
            </a:endParaRPr>
          </a:p>
        </p:txBody>
      </p:sp>
    </p:spTree>
    <p:extLst>
      <p:ext uri="{BB962C8B-B14F-4D97-AF65-F5344CB8AC3E}">
        <p14:creationId xmlns:p14="http://schemas.microsoft.com/office/powerpoint/2010/main" val="2581141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Common Object Request Broker Architecture (or CORBA)</a:t>
            </a:r>
            <a:endParaRPr lang="uk-UA" dirty="0"/>
          </a:p>
        </p:txBody>
      </p:sp>
      <p:sp>
        <p:nvSpPr>
          <p:cNvPr id="3" name="Объект 2"/>
          <p:cNvSpPr>
            <a:spLocks noGrp="1"/>
          </p:cNvSpPr>
          <p:nvPr>
            <p:ph idx="1"/>
          </p:nvPr>
        </p:nvSpPr>
        <p:spPr/>
        <p:txBody>
          <a:bodyPr/>
          <a:lstStyle/>
          <a:p>
            <a:r>
              <a:rPr lang="en-US" dirty="0" smtClean="0"/>
              <a:t>CORBA – </a:t>
            </a:r>
            <a:r>
              <a:rPr lang="uk-UA" dirty="0" smtClean="0"/>
              <a:t>стандарт архітектури, розроблений </a:t>
            </a:r>
            <a:r>
              <a:rPr lang="en-US" dirty="0" smtClean="0"/>
              <a:t>Object Management Group (OMG) </a:t>
            </a:r>
            <a:r>
              <a:rPr lang="uk-UA" dirty="0" smtClean="0"/>
              <a:t>для розвитку розподіленого об</a:t>
            </a:r>
            <a:r>
              <a:rPr lang="en-US" dirty="0" smtClean="0"/>
              <a:t>’</a:t>
            </a:r>
            <a:r>
              <a:rPr lang="uk-UA" dirty="0" err="1" smtClean="0"/>
              <a:t>єктного</a:t>
            </a:r>
            <a:r>
              <a:rPr lang="uk-UA" dirty="0" smtClean="0"/>
              <a:t> програмування</a:t>
            </a:r>
            <a:endParaRPr lang="en-US" dirty="0" smtClean="0"/>
          </a:p>
          <a:p>
            <a:r>
              <a:rPr lang="en-US" dirty="0" smtClean="0"/>
              <a:t>ORB (or Object Request Broker)</a:t>
            </a:r>
            <a:r>
              <a:rPr lang="uk-UA" dirty="0" smtClean="0"/>
              <a:t>,</a:t>
            </a:r>
            <a:r>
              <a:rPr lang="en-US" dirty="0"/>
              <a:t> </a:t>
            </a:r>
            <a:r>
              <a:rPr lang="en-US" dirty="0" err="1"/>
              <a:t>VisiBroker</a:t>
            </a:r>
            <a:r>
              <a:rPr lang="en-US" dirty="0"/>
              <a:t>, ORBIX</a:t>
            </a:r>
            <a:r>
              <a:rPr lang="en-US" dirty="0" smtClean="0"/>
              <a:t> –</a:t>
            </a:r>
            <a:r>
              <a:rPr lang="ru-RU" dirty="0" smtClean="0"/>
              <a:t> реал</a:t>
            </a:r>
            <a:r>
              <a:rPr lang="uk-UA" dirty="0" err="1" smtClean="0"/>
              <a:t>ізації</a:t>
            </a:r>
            <a:r>
              <a:rPr lang="uk-UA" dirty="0" smtClean="0"/>
              <a:t> </a:t>
            </a:r>
            <a:r>
              <a:rPr lang="en-US" dirty="0" smtClean="0"/>
              <a:t>CORBA</a:t>
            </a:r>
            <a:endParaRPr lang="uk-UA" dirty="0" smtClean="0"/>
          </a:p>
          <a:p>
            <a:r>
              <a:rPr lang="en-US" dirty="0" err="1" smtClean="0"/>
              <a:t>JavaIDL</a:t>
            </a:r>
            <a:r>
              <a:rPr lang="uk-UA" dirty="0" smtClean="0"/>
              <a:t> – </a:t>
            </a:r>
            <a:r>
              <a:rPr lang="en-US" dirty="0" smtClean="0"/>
              <a:t>Java</a:t>
            </a:r>
            <a:r>
              <a:rPr lang="uk-UA" dirty="0" err="1"/>
              <a:t>-</a:t>
            </a:r>
            <a:r>
              <a:rPr lang="uk-UA" dirty="0" err="1" smtClean="0"/>
              <a:t>реалізація</a:t>
            </a:r>
            <a:r>
              <a:rPr lang="uk-UA" dirty="0" smtClean="0"/>
              <a:t> </a:t>
            </a:r>
            <a:r>
              <a:rPr lang="en-US" dirty="0" smtClean="0"/>
              <a:t>CORBA</a:t>
            </a:r>
            <a:endParaRPr lang="uk-UA" dirty="0"/>
          </a:p>
        </p:txBody>
      </p:sp>
    </p:spTree>
    <p:extLst>
      <p:ext uri="{BB962C8B-B14F-4D97-AF65-F5344CB8AC3E}">
        <p14:creationId xmlns:p14="http://schemas.microsoft.com/office/powerpoint/2010/main" val="1498098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Common Object Request Broker Architecture (or CORBA)</a:t>
            </a:r>
            <a:endParaRPr lang="uk-U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6840760" cy="2650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899592" y="4450370"/>
            <a:ext cx="6768752" cy="2062103"/>
          </a:xfrm>
          <a:prstGeom prst="rect">
            <a:avLst/>
          </a:prstGeom>
        </p:spPr>
        <p:txBody>
          <a:bodyPr wrap="square">
            <a:spAutoFit/>
          </a:bodyPr>
          <a:lstStyle/>
          <a:p>
            <a:pPr algn="just"/>
            <a:r>
              <a:rPr lang="ru-RU" sz="1600" b="1" dirty="0" err="1" smtClean="0"/>
              <a:t>Dynamic</a:t>
            </a:r>
            <a:r>
              <a:rPr lang="ru-RU" sz="1600" b="1" dirty="0" smtClean="0"/>
              <a:t> </a:t>
            </a:r>
            <a:r>
              <a:rPr lang="ru-RU" sz="1600" b="1" dirty="0" err="1" smtClean="0"/>
              <a:t>Invocation</a:t>
            </a:r>
            <a:r>
              <a:rPr lang="ru-RU" sz="1600" b="1" dirty="0" smtClean="0"/>
              <a:t> </a:t>
            </a:r>
            <a:r>
              <a:rPr lang="ru-RU" sz="1600" b="1" dirty="0" err="1" smtClean="0"/>
              <a:t>Interface</a:t>
            </a:r>
            <a:r>
              <a:rPr lang="ru-RU" sz="1600" b="1" dirty="0" smtClean="0"/>
              <a:t> (DII)</a:t>
            </a:r>
            <a:r>
              <a:rPr lang="ru-RU" sz="1600" dirty="0" smtClean="0"/>
              <a:t>: </a:t>
            </a:r>
            <a:r>
              <a:rPr lang="uk-UA" sz="1600" dirty="0" smtClean="0"/>
              <a:t>надає можливість</a:t>
            </a:r>
            <a:r>
              <a:rPr lang="ru-RU" sz="1600" dirty="0" smtClean="0"/>
              <a:t> </a:t>
            </a:r>
            <a:r>
              <a:rPr lang="ru-RU" sz="1600" dirty="0" err="1" smtClean="0"/>
              <a:t>клієнту</a:t>
            </a:r>
            <a:r>
              <a:rPr lang="ru-RU" sz="1600" dirty="0" smtClean="0"/>
              <a:t> </a:t>
            </a:r>
            <a:r>
              <a:rPr lang="ru-RU" sz="1600" dirty="0" err="1" smtClean="0"/>
              <a:t>знаходити</a:t>
            </a:r>
            <a:r>
              <a:rPr lang="ru-RU" sz="1600" dirty="0" smtClean="0"/>
              <a:t> сервера та </a:t>
            </a:r>
            <a:r>
              <a:rPr lang="ru-RU" sz="1600" dirty="0" err="1" smtClean="0"/>
              <a:t>викликати</a:t>
            </a:r>
            <a:r>
              <a:rPr lang="ru-RU" sz="1600" dirty="0" smtClean="0"/>
              <a:t> </a:t>
            </a:r>
            <a:r>
              <a:rPr lang="ru-RU" sz="1600" dirty="0" err="1" smtClean="0"/>
              <a:t>їх</a:t>
            </a:r>
            <a:r>
              <a:rPr lang="ru-RU" sz="1600" dirty="0" smtClean="0"/>
              <a:t> </a:t>
            </a:r>
            <a:r>
              <a:rPr lang="ru-RU" sz="1600" dirty="0" err="1" smtClean="0"/>
              <a:t>методи</a:t>
            </a:r>
            <a:r>
              <a:rPr lang="ru-RU" sz="1600" dirty="0" smtClean="0"/>
              <a:t> </a:t>
            </a:r>
            <a:r>
              <a:rPr lang="ru-RU" sz="1600" dirty="0" err="1" smtClean="0"/>
              <a:t>під</a:t>
            </a:r>
            <a:r>
              <a:rPr lang="ru-RU" sz="1600" dirty="0" smtClean="0"/>
              <a:t> час </a:t>
            </a:r>
            <a:r>
              <a:rPr lang="ru-RU" sz="1600" dirty="0" err="1" smtClean="0"/>
              <a:t>роботи</a:t>
            </a:r>
            <a:r>
              <a:rPr lang="ru-RU" sz="1600" dirty="0" smtClean="0"/>
              <a:t> </a:t>
            </a:r>
            <a:r>
              <a:rPr lang="ru-RU" sz="1600" dirty="0" err="1" smtClean="0"/>
              <a:t>системи</a:t>
            </a:r>
            <a:endParaRPr lang="ru-RU" sz="1600" dirty="0" smtClean="0"/>
          </a:p>
          <a:p>
            <a:pPr algn="just"/>
            <a:r>
              <a:rPr lang="ru-RU" sz="1600" b="1" dirty="0" smtClean="0"/>
              <a:t>IDL </a:t>
            </a:r>
            <a:r>
              <a:rPr lang="ru-RU" sz="1600" b="1" dirty="0" err="1" smtClean="0"/>
              <a:t>Stubs</a:t>
            </a:r>
            <a:r>
              <a:rPr lang="ru-RU" sz="1600" dirty="0" smtClean="0"/>
              <a:t>: </a:t>
            </a:r>
            <a:r>
              <a:rPr lang="ru-RU" sz="1600" dirty="0" err="1" smtClean="0"/>
              <a:t>визначає</a:t>
            </a:r>
            <a:r>
              <a:rPr lang="ru-RU" sz="1600" dirty="0" smtClean="0"/>
              <a:t>, </a:t>
            </a:r>
            <a:r>
              <a:rPr lang="ru-RU" sz="1600" dirty="0" err="1" smtClean="0"/>
              <a:t>яким</a:t>
            </a:r>
            <a:r>
              <a:rPr lang="ru-RU" sz="1600" dirty="0" smtClean="0"/>
              <a:t> чином </a:t>
            </a:r>
            <a:r>
              <a:rPr lang="ru-RU" sz="1600" dirty="0" err="1" smtClean="0"/>
              <a:t>клієнт</a:t>
            </a:r>
            <a:r>
              <a:rPr lang="ru-RU" sz="1600" dirty="0" smtClean="0"/>
              <a:t> </a:t>
            </a:r>
            <a:r>
              <a:rPr lang="ru-RU" sz="1600" dirty="0" err="1" smtClean="0"/>
              <a:t>виконує</a:t>
            </a:r>
            <a:r>
              <a:rPr lang="ru-RU" sz="1600" dirty="0" smtClean="0"/>
              <a:t> </a:t>
            </a:r>
            <a:r>
              <a:rPr lang="ru-RU" sz="1600" dirty="0" err="1" smtClean="0"/>
              <a:t>виклик</a:t>
            </a:r>
            <a:r>
              <a:rPr lang="ru-RU" sz="1600" dirty="0" smtClean="0"/>
              <a:t> сервера</a:t>
            </a:r>
          </a:p>
          <a:p>
            <a:pPr algn="just"/>
            <a:r>
              <a:rPr lang="ru-RU" sz="1600" b="1" dirty="0" smtClean="0"/>
              <a:t>ORB </a:t>
            </a:r>
            <a:r>
              <a:rPr lang="ru-RU" sz="1600" b="1" dirty="0" err="1" smtClean="0"/>
              <a:t>Interface</a:t>
            </a:r>
            <a:r>
              <a:rPr lang="ru-RU" sz="1600" smtClean="0"/>
              <a:t>: як </a:t>
            </a:r>
            <a:r>
              <a:rPr lang="ru-RU" sz="1600" dirty="0" smtClean="0"/>
              <a:t>для </a:t>
            </a:r>
            <a:r>
              <a:rPr lang="ru-RU" sz="1600" dirty="0" err="1" smtClean="0"/>
              <a:t>клиєнта</a:t>
            </a:r>
            <a:r>
              <a:rPr lang="ru-RU" sz="1600" dirty="0" smtClean="0"/>
              <a:t>, так і для сервера </a:t>
            </a:r>
            <a:r>
              <a:rPr lang="ru-RU" sz="1600" dirty="0" err="1" smtClean="0"/>
              <a:t>сервіси</a:t>
            </a:r>
            <a:endParaRPr lang="ru-RU" sz="1600" dirty="0" smtClean="0"/>
          </a:p>
          <a:p>
            <a:pPr algn="just"/>
            <a:r>
              <a:rPr lang="ru-RU" sz="1600" b="1" dirty="0" smtClean="0"/>
              <a:t>IDL </a:t>
            </a:r>
            <a:r>
              <a:rPr lang="ru-RU" sz="1600" b="1" dirty="0" err="1" smtClean="0"/>
              <a:t>Skeleton</a:t>
            </a:r>
            <a:r>
              <a:rPr lang="ru-RU" sz="1600" dirty="0" smtClean="0"/>
              <a:t>: </a:t>
            </a:r>
            <a:r>
              <a:rPr lang="ru-RU" sz="1600" dirty="0" err="1" smtClean="0"/>
              <a:t>забезпечує</a:t>
            </a:r>
            <a:r>
              <a:rPr lang="ru-RU" sz="1600" dirty="0" smtClean="0"/>
              <a:t> </a:t>
            </a:r>
            <a:r>
              <a:rPr lang="ru-RU" sz="1600" dirty="0" err="1" smtClean="0"/>
              <a:t>статичні</a:t>
            </a:r>
            <a:r>
              <a:rPr lang="ru-RU" sz="1600" dirty="0" smtClean="0"/>
              <a:t> </a:t>
            </a:r>
            <a:r>
              <a:rPr lang="ru-RU" sz="1600" dirty="0" err="1" smtClean="0"/>
              <a:t>інтерфейси</a:t>
            </a:r>
            <a:r>
              <a:rPr lang="ru-RU" sz="1600" dirty="0" smtClean="0"/>
              <a:t> для об</a:t>
            </a:r>
            <a:r>
              <a:rPr lang="en-US" sz="1600" dirty="0" smtClean="0"/>
              <a:t>’</a:t>
            </a:r>
            <a:r>
              <a:rPr lang="uk-UA" sz="1600" dirty="0" err="1" smtClean="0"/>
              <a:t>єктів</a:t>
            </a:r>
            <a:r>
              <a:rPr lang="uk-UA" sz="1600" dirty="0" smtClean="0"/>
              <a:t> певного типу</a:t>
            </a:r>
            <a:endParaRPr lang="ru-RU" sz="1600" dirty="0" smtClean="0"/>
          </a:p>
          <a:p>
            <a:pPr algn="just"/>
            <a:r>
              <a:rPr lang="ru-RU" sz="1600" b="1" dirty="0" err="1" smtClean="0"/>
              <a:t>Dynamic</a:t>
            </a:r>
            <a:r>
              <a:rPr lang="ru-RU" sz="1600" b="1" dirty="0" smtClean="0"/>
              <a:t> </a:t>
            </a:r>
            <a:r>
              <a:rPr lang="ru-RU" sz="1600" b="1" dirty="0" err="1" smtClean="0"/>
              <a:t>Skeleton</a:t>
            </a:r>
            <a:r>
              <a:rPr lang="ru-RU" sz="1600" b="1" dirty="0" smtClean="0"/>
              <a:t> </a:t>
            </a:r>
            <a:r>
              <a:rPr lang="ru-RU" sz="1600" b="1" dirty="0" err="1" smtClean="0"/>
              <a:t>Inerface</a:t>
            </a:r>
            <a:r>
              <a:rPr lang="ru-RU" sz="1600" dirty="0" smtClean="0"/>
              <a:t>: </a:t>
            </a:r>
            <a:r>
              <a:rPr lang="ru-RU" sz="1600" dirty="0" err="1" smtClean="0"/>
              <a:t>спільні</a:t>
            </a:r>
            <a:r>
              <a:rPr lang="ru-RU" sz="1600" dirty="0" smtClean="0"/>
              <a:t> </a:t>
            </a:r>
            <a:r>
              <a:rPr lang="ru-RU" sz="1600" dirty="0" err="1" smtClean="0"/>
              <a:t>інтерфейси</a:t>
            </a:r>
            <a:r>
              <a:rPr lang="ru-RU" sz="1600" dirty="0" smtClean="0"/>
              <a:t> для об</a:t>
            </a:r>
            <a:r>
              <a:rPr lang="en-US" sz="1600" dirty="0" smtClean="0"/>
              <a:t>’</a:t>
            </a:r>
            <a:r>
              <a:rPr lang="uk-UA" sz="1600" dirty="0" err="1" smtClean="0"/>
              <a:t>єктів</a:t>
            </a:r>
            <a:r>
              <a:rPr lang="ru-RU" sz="1600" dirty="0" smtClean="0"/>
              <a:t>, </a:t>
            </a:r>
            <a:r>
              <a:rPr lang="ru-RU" sz="1600" dirty="0" err="1" smtClean="0"/>
              <a:t>незалежно</a:t>
            </a:r>
            <a:r>
              <a:rPr lang="ru-RU" sz="1600" dirty="0" smtClean="0"/>
              <a:t> </a:t>
            </a:r>
            <a:r>
              <a:rPr lang="ru-RU" sz="1600" dirty="0" err="1" smtClean="0"/>
              <a:t>від</a:t>
            </a:r>
            <a:r>
              <a:rPr lang="ru-RU" sz="1600" dirty="0" smtClean="0"/>
              <a:t> </a:t>
            </a:r>
            <a:r>
              <a:rPr lang="ru-RU" sz="1600" dirty="0" err="1" smtClean="0"/>
              <a:t>їх</a:t>
            </a:r>
            <a:r>
              <a:rPr lang="ru-RU" sz="1600" dirty="0" smtClean="0"/>
              <a:t> типу, </a:t>
            </a:r>
            <a:r>
              <a:rPr lang="ru-RU" sz="1600" dirty="0" err="1" smtClean="0"/>
              <a:t>які</a:t>
            </a:r>
            <a:r>
              <a:rPr lang="ru-RU" sz="1600" dirty="0" smtClean="0"/>
              <a:t> не </a:t>
            </a:r>
            <a:r>
              <a:rPr lang="ru-RU" sz="1600" dirty="0" err="1" smtClean="0"/>
              <a:t>були</a:t>
            </a:r>
            <a:r>
              <a:rPr lang="ru-RU" sz="1600" dirty="0" smtClean="0"/>
              <a:t> </a:t>
            </a:r>
            <a:r>
              <a:rPr lang="ru-RU" sz="1600" dirty="0" err="1" smtClean="0"/>
              <a:t>визначені</a:t>
            </a:r>
            <a:r>
              <a:rPr lang="ru-RU" sz="1600" dirty="0" smtClean="0"/>
              <a:t> в IDL </a:t>
            </a:r>
            <a:r>
              <a:rPr lang="ru-RU" sz="1600" dirty="0" err="1" smtClean="0"/>
              <a:t>Skeleton</a:t>
            </a:r>
            <a:endParaRPr lang="ru-RU" sz="1600" dirty="0" smtClean="0"/>
          </a:p>
          <a:p>
            <a:pPr algn="just"/>
            <a:r>
              <a:rPr lang="ru-RU" sz="1600" b="1" dirty="0" err="1" smtClean="0"/>
              <a:t>Object</a:t>
            </a:r>
            <a:r>
              <a:rPr lang="ru-RU" sz="1600" b="1" dirty="0" smtClean="0"/>
              <a:t> </a:t>
            </a:r>
            <a:r>
              <a:rPr lang="ru-RU" sz="1600" b="1" dirty="0" err="1" smtClean="0"/>
              <a:t>Adapter</a:t>
            </a:r>
            <a:r>
              <a:rPr lang="ru-RU" sz="1600" dirty="0" smtClean="0"/>
              <a:t>: </a:t>
            </a:r>
            <a:r>
              <a:rPr lang="ru-RU" sz="1600" dirty="0" err="1" smtClean="0"/>
              <a:t>здійснює</a:t>
            </a:r>
            <a:r>
              <a:rPr lang="ru-RU" sz="1600" dirty="0" smtClean="0"/>
              <a:t> </a:t>
            </a:r>
            <a:r>
              <a:rPr lang="ru-RU" sz="1600" dirty="0" err="1" smtClean="0"/>
              <a:t>коммуникаційну</a:t>
            </a:r>
            <a:r>
              <a:rPr lang="ru-RU" sz="1600" dirty="0" smtClean="0"/>
              <a:t> </a:t>
            </a:r>
            <a:r>
              <a:rPr lang="ru-RU" sz="1600" dirty="0" err="1" smtClean="0"/>
              <a:t>взаємодію</a:t>
            </a:r>
            <a:r>
              <a:rPr lang="ru-RU" sz="1600" dirty="0" smtClean="0"/>
              <a:t> </a:t>
            </a:r>
            <a:r>
              <a:rPr lang="ru-RU" sz="1600" dirty="0" err="1" smtClean="0"/>
              <a:t>між</a:t>
            </a:r>
            <a:r>
              <a:rPr lang="ru-RU" sz="1600" dirty="0" smtClean="0"/>
              <a:t> об</a:t>
            </a:r>
            <a:r>
              <a:rPr lang="en-US" sz="1600" dirty="0" smtClean="0"/>
              <a:t>’</a:t>
            </a:r>
            <a:r>
              <a:rPr lang="uk-UA" sz="1600" dirty="0" err="1" smtClean="0"/>
              <a:t>єктом</a:t>
            </a:r>
            <a:r>
              <a:rPr lang="uk-UA" sz="1600" dirty="0" smtClean="0"/>
              <a:t> та</a:t>
            </a:r>
            <a:r>
              <a:rPr lang="ru-RU" sz="1600" dirty="0" smtClean="0"/>
              <a:t> ORB</a:t>
            </a:r>
            <a:endParaRPr lang="uk-UA" sz="1600" dirty="0"/>
          </a:p>
        </p:txBody>
      </p:sp>
    </p:spTree>
    <p:extLst>
      <p:ext uri="{BB962C8B-B14F-4D97-AF65-F5344CB8AC3E}">
        <p14:creationId xmlns:p14="http://schemas.microsoft.com/office/powerpoint/2010/main" val="856519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dirty="0" smtClean="0"/>
              <a:t>Розробка </a:t>
            </a:r>
            <a:r>
              <a:rPr lang="en-US" dirty="0" smtClean="0"/>
              <a:t>CORBA</a:t>
            </a:r>
            <a:r>
              <a:rPr lang="uk-UA" dirty="0" err="1" smtClean="0"/>
              <a:t>-застосунку</a:t>
            </a:r>
            <a:endParaRPr lang="uk-UA" dirty="0"/>
          </a:p>
        </p:txBody>
      </p:sp>
      <p:sp>
        <p:nvSpPr>
          <p:cNvPr id="3" name="Объект 2"/>
          <p:cNvSpPr>
            <a:spLocks noGrp="1"/>
          </p:cNvSpPr>
          <p:nvPr>
            <p:ph idx="1"/>
          </p:nvPr>
        </p:nvSpPr>
        <p:spPr/>
        <p:txBody>
          <a:bodyPr>
            <a:normAutofit lnSpcReduction="10000"/>
          </a:bodyPr>
          <a:lstStyle/>
          <a:p>
            <a:pPr marL="0" indent="0">
              <a:buNone/>
            </a:pPr>
            <a:r>
              <a:rPr lang="uk-UA" dirty="0" smtClean="0"/>
              <a:t>Складається з таких кроків:</a:t>
            </a:r>
          </a:p>
          <a:p>
            <a:r>
              <a:rPr lang="uk-UA" dirty="0" smtClean="0"/>
              <a:t>Визначити інтерфейс в </a:t>
            </a:r>
            <a:r>
              <a:rPr lang="en-US" dirty="0" smtClean="0"/>
              <a:t>IDL</a:t>
            </a:r>
          </a:p>
          <a:p>
            <a:r>
              <a:rPr lang="uk-UA" dirty="0" smtClean="0"/>
              <a:t>Скласти карту інтерфейсу </a:t>
            </a:r>
            <a:r>
              <a:rPr lang="en-US" dirty="0" smtClean="0"/>
              <a:t>IDL </a:t>
            </a:r>
            <a:r>
              <a:rPr lang="uk-UA" dirty="0" smtClean="0"/>
              <a:t>в </a:t>
            </a:r>
            <a:r>
              <a:rPr lang="en-US" dirty="0" smtClean="0"/>
              <a:t>Java (</a:t>
            </a:r>
            <a:r>
              <a:rPr lang="uk-UA" dirty="0" smtClean="0"/>
              <a:t>виконується автоматично)</a:t>
            </a:r>
          </a:p>
          <a:p>
            <a:r>
              <a:rPr lang="uk-UA" dirty="0" smtClean="0"/>
              <a:t>Реалізувати інтерфейс</a:t>
            </a:r>
          </a:p>
          <a:p>
            <a:r>
              <a:rPr lang="uk-UA" dirty="0" smtClean="0"/>
              <a:t>Розробити сервер</a:t>
            </a:r>
          </a:p>
          <a:p>
            <a:r>
              <a:rPr lang="uk-UA" dirty="0" smtClean="0"/>
              <a:t>Розробити клієнт</a:t>
            </a:r>
          </a:p>
          <a:p>
            <a:r>
              <a:rPr lang="uk-UA" dirty="0" smtClean="0"/>
              <a:t>Запустити службу імен, сервер, і клієнт</a:t>
            </a:r>
            <a:endParaRPr lang="uk-UA" dirty="0"/>
          </a:p>
        </p:txBody>
      </p:sp>
    </p:spTree>
    <p:extLst>
      <p:ext uri="{BB962C8B-B14F-4D97-AF65-F5344CB8AC3E}">
        <p14:creationId xmlns:p14="http://schemas.microsoft.com/office/powerpoint/2010/main" val="4223445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dirty="0" smtClean="0"/>
              <a:t>Визначення інтерфейсу</a:t>
            </a:r>
            <a:endParaRPr lang="uk-UA" dirty="0"/>
          </a:p>
        </p:txBody>
      </p:sp>
      <p:sp>
        <p:nvSpPr>
          <p:cNvPr id="3" name="Объект 2"/>
          <p:cNvSpPr>
            <a:spLocks noGrp="1"/>
          </p:cNvSpPr>
          <p:nvPr>
            <p:ph idx="1"/>
          </p:nvPr>
        </p:nvSpPr>
        <p:spPr/>
        <p:txBody>
          <a:bodyPr>
            <a:normAutofit/>
          </a:bodyPr>
          <a:lstStyle/>
          <a:p>
            <a:pPr marL="0" indent="0">
              <a:buNone/>
            </a:pPr>
            <a:r>
              <a:rPr lang="en-US" sz="1600" dirty="0" smtClean="0">
                <a:latin typeface="Courier New" pitchFamily="49" charset="0"/>
                <a:cs typeface="Courier New" pitchFamily="49" charset="0"/>
              </a:rPr>
              <a:t>interface </a:t>
            </a:r>
            <a:r>
              <a:rPr lang="en-US" sz="1600" dirty="0" err="1" smtClean="0">
                <a:latin typeface="Courier New" pitchFamily="49" charset="0"/>
                <a:cs typeface="Courier New" pitchFamily="49" charset="0"/>
              </a:rPr>
              <a:t>FileInterface</a:t>
            </a:r>
            <a:r>
              <a:rPr lang="en-US" sz="1600" dirty="0" smtClean="0">
                <a:latin typeface="Courier New" pitchFamily="49" charset="0"/>
                <a:cs typeface="Courier New" pitchFamily="49" charset="0"/>
              </a:rPr>
              <a:t> {</a:t>
            </a:r>
          </a:p>
          <a:p>
            <a:pPr marL="0" indent="0">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typedef</a:t>
            </a:r>
            <a:r>
              <a:rPr lang="en-US" sz="1600" dirty="0" smtClean="0">
                <a:latin typeface="Courier New" pitchFamily="49" charset="0"/>
                <a:cs typeface="Courier New" pitchFamily="49" charset="0"/>
              </a:rPr>
              <a:t> sequence&lt;octet&gt; Data;</a:t>
            </a:r>
          </a:p>
          <a:p>
            <a:pPr marL="0" indent="0">
              <a:buNone/>
            </a:pPr>
            <a:r>
              <a:rPr lang="en-US" sz="1600" dirty="0" smtClean="0">
                <a:latin typeface="Courier New" pitchFamily="49" charset="0"/>
                <a:cs typeface="Courier New" pitchFamily="49" charset="0"/>
              </a:rPr>
              <a:t>   Data </a:t>
            </a:r>
            <a:r>
              <a:rPr lang="en-US" sz="1600" dirty="0" err="1" smtClean="0">
                <a:latin typeface="Courier New" pitchFamily="49" charset="0"/>
                <a:cs typeface="Courier New" pitchFamily="49" charset="0"/>
              </a:rPr>
              <a:t>downloadFile</a:t>
            </a:r>
            <a:r>
              <a:rPr lang="en-US" sz="1600" dirty="0" smtClean="0">
                <a:latin typeface="Courier New" pitchFamily="49" charset="0"/>
                <a:cs typeface="Courier New" pitchFamily="49" charset="0"/>
              </a:rPr>
              <a:t>(in string </a:t>
            </a:r>
            <a:r>
              <a:rPr lang="en-US" sz="1600" dirty="0" err="1" smtClean="0">
                <a:latin typeface="Courier New" pitchFamily="49" charset="0"/>
                <a:cs typeface="Courier New" pitchFamily="49" charset="0"/>
              </a:rPr>
              <a:t>fileName</a:t>
            </a:r>
            <a:r>
              <a:rPr lang="en-US" sz="1600" dirty="0" smtClean="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a:t>
            </a:r>
            <a:endParaRPr lang="uk-UA" sz="1600" dirty="0">
              <a:latin typeface="Courier New" pitchFamily="49" charset="0"/>
              <a:cs typeface="Courier New" pitchFamily="49" charset="0"/>
            </a:endParaRPr>
          </a:p>
        </p:txBody>
      </p:sp>
    </p:spTree>
    <p:extLst>
      <p:ext uri="{BB962C8B-B14F-4D97-AF65-F5344CB8AC3E}">
        <p14:creationId xmlns:p14="http://schemas.microsoft.com/office/powerpoint/2010/main" val="472137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dirty="0" smtClean="0"/>
              <a:t>Реалізація інтерфейсу</a:t>
            </a:r>
            <a:endParaRPr lang="uk-UA" dirty="0"/>
          </a:p>
        </p:txBody>
      </p:sp>
      <p:sp>
        <p:nvSpPr>
          <p:cNvPr id="3" name="Объект 2"/>
          <p:cNvSpPr>
            <a:spLocks noGrp="1"/>
          </p:cNvSpPr>
          <p:nvPr>
            <p:ph idx="1"/>
          </p:nvPr>
        </p:nvSpPr>
        <p:spPr>
          <a:xfrm>
            <a:off x="107504" y="1186842"/>
            <a:ext cx="8928992" cy="5671158"/>
          </a:xfrm>
        </p:spPr>
        <p:txBody>
          <a:bodyPr>
            <a:noAutofit/>
          </a:bodyPr>
          <a:lstStyle/>
          <a:p>
            <a:pPr marL="0" indent="0">
              <a:buNone/>
            </a:pPr>
            <a:r>
              <a:rPr lang="en-US" sz="1600" dirty="0" smtClean="0">
                <a:latin typeface="Courier New" pitchFamily="49" charset="0"/>
                <a:cs typeface="Courier New" pitchFamily="49" charset="0"/>
              </a:rPr>
              <a:t>import java.io.*; </a:t>
            </a:r>
          </a:p>
          <a:p>
            <a:pPr marL="0" indent="0">
              <a:buNone/>
            </a:pPr>
            <a:endParaRPr lang="en-US" sz="1600" dirty="0" smtClean="0">
              <a:latin typeface="Courier New" pitchFamily="49" charset="0"/>
              <a:cs typeface="Courier New" pitchFamily="49" charset="0"/>
            </a:endParaRPr>
          </a:p>
          <a:p>
            <a:pPr marL="0" indent="0">
              <a:buNone/>
            </a:pPr>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FileServant</a:t>
            </a:r>
            <a:r>
              <a:rPr lang="en-US" sz="1600" dirty="0" smtClean="0">
                <a:latin typeface="Courier New" pitchFamily="49" charset="0"/>
                <a:cs typeface="Courier New" pitchFamily="49" charset="0"/>
              </a:rPr>
              <a:t> extends _</a:t>
            </a:r>
            <a:r>
              <a:rPr lang="en-US" sz="1600" b="1" dirty="0" err="1" smtClean="0">
                <a:latin typeface="Courier New" pitchFamily="49" charset="0"/>
                <a:cs typeface="Courier New" pitchFamily="49" charset="0"/>
              </a:rPr>
              <a:t>FileInterfaceImplBase</a:t>
            </a:r>
            <a:r>
              <a:rPr lang="en-US" sz="1600" dirty="0" smtClean="0">
                <a:latin typeface="Courier New" pitchFamily="49" charset="0"/>
                <a:cs typeface="Courier New" pitchFamily="49" charset="0"/>
              </a:rPr>
              <a:t> {</a:t>
            </a:r>
          </a:p>
          <a:p>
            <a:pPr marL="0" indent="0">
              <a:buNone/>
            </a:pPr>
            <a:r>
              <a:rPr lang="en-US" sz="1600" dirty="0" smtClean="0">
                <a:latin typeface="Courier New" pitchFamily="49" charset="0"/>
                <a:cs typeface="Courier New" pitchFamily="49" charset="0"/>
              </a:rPr>
              <a:t>   public byte[] </a:t>
            </a:r>
            <a:r>
              <a:rPr lang="en-US" sz="1600" dirty="0" err="1" smtClean="0">
                <a:latin typeface="Courier New" pitchFamily="49" charset="0"/>
                <a:cs typeface="Courier New" pitchFamily="49" charset="0"/>
              </a:rPr>
              <a:t>downloadFile</a:t>
            </a: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fileName</a:t>
            </a:r>
            <a:r>
              <a:rPr lang="en-US" sz="1600" dirty="0" smtClean="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File </a:t>
            </a:r>
            <a:r>
              <a:rPr lang="en-US" sz="1600" dirty="0" err="1" smtClean="0">
                <a:latin typeface="Courier New" pitchFamily="49" charset="0"/>
                <a:cs typeface="Courier New" pitchFamily="49" charset="0"/>
              </a:rPr>
              <a:t>file</a:t>
            </a:r>
            <a:r>
              <a:rPr lang="en-US" sz="1600" dirty="0" smtClean="0">
                <a:latin typeface="Courier New" pitchFamily="49" charset="0"/>
                <a:cs typeface="Courier New" pitchFamily="49" charset="0"/>
              </a:rPr>
              <a:t> = new File(</a:t>
            </a:r>
            <a:r>
              <a:rPr lang="en-US" sz="1600" dirty="0" err="1" smtClean="0">
                <a:latin typeface="Courier New" pitchFamily="49" charset="0"/>
                <a:cs typeface="Courier New" pitchFamily="49" charset="0"/>
              </a:rPr>
              <a:t>fileName</a:t>
            </a:r>
            <a:r>
              <a:rPr lang="en-US" sz="1600" dirty="0" smtClean="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byte buffer[] = new byte[(</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file.length</a:t>
            </a:r>
            <a:r>
              <a:rPr lang="en-US" sz="1600" dirty="0" smtClean="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try {</a:t>
            </a:r>
          </a:p>
          <a:p>
            <a:pPr marL="0" indent="0">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BufferedInputStream</a:t>
            </a:r>
            <a:r>
              <a:rPr lang="en-US" sz="1600" dirty="0" smtClean="0">
                <a:latin typeface="Courier New" pitchFamily="49" charset="0"/>
                <a:cs typeface="Courier New" pitchFamily="49" charset="0"/>
              </a:rPr>
              <a:t> stream = new</a:t>
            </a:r>
            <a:r>
              <a:rPr lang="uk-UA"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BufferedInputStream</a:t>
            </a:r>
            <a:r>
              <a:rPr lang="en-US" sz="1600" dirty="0" smtClean="0">
                <a:latin typeface="Courier New" pitchFamily="49" charset="0"/>
                <a:cs typeface="Courier New" pitchFamily="49" charset="0"/>
              </a:rPr>
              <a:t>(</a:t>
            </a:r>
            <a:endParaRPr lang="uk-UA" sz="1600" dirty="0" smtClean="0">
              <a:latin typeface="Courier New" pitchFamily="49" charset="0"/>
              <a:cs typeface="Courier New" pitchFamily="49" charset="0"/>
            </a:endParaRPr>
          </a:p>
          <a:p>
            <a:pPr marL="0" indent="0">
              <a:buNone/>
            </a:pPr>
            <a:r>
              <a:rPr lang="uk-UA" sz="1600" dirty="0">
                <a:latin typeface="Courier New" pitchFamily="49" charset="0"/>
                <a:cs typeface="Courier New" pitchFamily="49" charset="0"/>
              </a:rPr>
              <a:t>	</a:t>
            </a:r>
            <a:r>
              <a:rPr lang="uk-UA"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new </a:t>
            </a:r>
            <a:r>
              <a:rPr lang="en-US" sz="1600" dirty="0" err="1" smtClean="0">
                <a:latin typeface="Courier New" pitchFamily="49" charset="0"/>
                <a:cs typeface="Courier New" pitchFamily="49" charset="0"/>
              </a:rPr>
              <a:t>FileInputStream</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fileName</a:t>
            </a:r>
            <a:r>
              <a:rPr lang="en-US" sz="1600" dirty="0" smtClean="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stream.read</a:t>
            </a:r>
            <a:r>
              <a:rPr lang="en-US" sz="1600" dirty="0" smtClean="0">
                <a:latin typeface="Courier New" pitchFamily="49" charset="0"/>
                <a:cs typeface="Courier New" pitchFamily="49" charset="0"/>
              </a:rPr>
              <a:t>(buffer,0,buffer.length);</a:t>
            </a:r>
          </a:p>
          <a:p>
            <a:pPr marL="0" indent="0">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stream.close</a:t>
            </a:r>
            <a:r>
              <a:rPr lang="en-US" sz="1600" dirty="0" smtClean="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catch(Exception e) {</a:t>
            </a:r>
          </a:p>
          <a:p>
            <a:pPr marL="0" indent="0">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FileServant</a:t>
            </a:r>
            <a:r>
              <a:rPr lang="en-US" sz="1600" dirty="0" smtClean="0">
                <a:latin typeface="Courier New" pitchFamily="49" charset="0"/>
                <a:cs typeface="Courier New" pitchFamily="49" charset="0"/>
              </a:rPr>
              <a:t> Error: "+</a:t>
            </a:r>
            <a:r>
              <a:rPr lang="en-US" sz="1600" dirty="0" err="1" smtClean="0">
                <a:latin typeface="Courier New" pitchFamily="49" charset="0"/>
                <a:cs typeface="Courier New" pitchFamily="49" charset="0"/>
              </a:rPr>
              <a:t>e.getMessage</a:t>
            </a:r>
            <a:r>
              <a:rPr lang="en-US" sz="1600" dirty="0" smtClean="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e.printStackTrace</a:t>
            </a:r>
            <a:r>
              <a:rPr lang="en-US" sz="1600" dirty="0" smtClean="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p>
          <a:p>
            <a:pPr marL="0" indent="0">
              <a:buNone/>
            </a:pPr>
            <a:r>
              <a:rPr lang="en-US" sz="1600" dirty="0" smtClean="0">
                <a:latin typeface="Courier New" pitchFamily="49" charset="0"/>
                <a:cs typeface="Courier New" pitchFamily="49" charset="0"/>
              </a:rPr>
              <a:t>      return(buffer); </a:t>
            </a:r>
          </a:p>
          <a:p>
            <a:pPr marL="0" indent="0">
              <a:buNone/>
            </a:pPr>
            <a:r>
              <a:rPr lang="en-US" sz="1600" dirty="0" smtClean="0">
                <a:latin typeface="Courier New" pitchFamily="49" charset="0"/>
                <a:cs typeface="Courier New" pitchFamily="49" charset="0"/>
              </a:rPr>
              <a:t>   }</a:t>
            </a:r>
          </a:p>
          <a:p>
            <a:pPr marL="0" indent="0">
              <a:buNone/>
            </a:pPr>
            <a:r>
              <a:rPr lang="en-US" sz="1600" dirty="0" smtClean="0">
                <a:latin typeface="Courier New" pitchFamily="49" charset="0"/>
                <a:cs typeface="Courier New" pitchFamily="49" charset="0"/>
              </a:rPr>
              <a:t>}</a:t>
            </a:r>
            <a:endParaRPr lang="uk-UA" sz="1600" dirty="0">
              <a:latin typeface="Courier New" pitchFamily="49" charset="0"/>
              <a:cs typeface="Courier New" pitchFamily="49" charset="0"/>
            </a:endParaRPr>
          </a:p>
        </p:txBody>
      </p:sp>
    </p:spTree>
    <p:extLst>
      <p:ext uri="{BB962C8B-B14F-4D97-AF65-F5344CB8AC3E}">
        <p14:creationId xmlns:p14="http://schemas.microsoft.com/office/powerpoint/2010/main" val="2964644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504056"/>
          </a:xfrm>
        </p:spPr>
        <p:txBody>
          <a:bodyPr>
            <a:normAutofit fontScale="90000"/>
          </a:bodyPr>
          <a:lstStyle/>
          <a:p>
            <a:r>
              <a:rPr lang="uk-UA" dirty="0" smtClean="0"/>
              <a:t>Розробка </a:t>
            </a:r>
            <a:r>
              <a:rPr lang="uk-UA" dirty="0"/>
              <a:t>с</a:t>
            </a:r>
            <a:r>
              <a:rPr lang="uk-UA" dirty="0" smtClean="0"/>
              <a:t>ерверу</a:t>
            </a:r>
            <a:endParaRPr lang="uk-UA" dirty="0"/>
          </a:p>
        </p:txBody>
      </p:sp>
      <p:sp>
        <p:nvSpPr>
          <p:cNvPr id="3" name="Объект 2"/>
          <p:cNvSpPr>
            <a:spLocks noGrp="1"/>
          </p:cNvSpPr>
          <p:nvPr>
            <p:ph idx="1"/>
          </p:nvPr>
        </p:nvSpPr>
        <p:spPr>
          <a:xfrm>
            <a:off x="107504" y="620688"/>
            <a:ext cx="9505055" cy="6624736"/>
          </a:xfrm>
        </p:spPr>
        <p:txBody>
          <a:bodyPr>
            <a:noAutofit/>
          </a:bodyPr>
          <a:lstStyle/>
          <a:p>
            <a:pPr marL="0" indent="0">
              <a:spcBef>
                <a:spcPts val="0"/>
              </a:spcBef>
              <a:buNone/>
            </a:pPr>
            <a:r>
              <a:rPr lang="en-US" sz="1400" dirty="0" smtClean="0">
                <a:latin typeface="Courier New" pitchFamily="49" charset="0"/>
                <a:cs typeface="Courier New" pitchFamily="49" charset="0"/>
              </a:rPr>
              <a:t>import java.io.*;</a:t>
            </a:r>
          </a:p>
          <a:p>
            <a:pPr marL="0" indent="0">
              <a:spcBef>
                <a:spcPts val="0"/>
              </a:spcBef>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org.omg.CosNaming</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org.omg.CosNaming.NamingContextPackage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org.omg.CORBA</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FileServer</a:t>
            </a: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public static void main(String </a:t>
            </a:r>
            <a:r>
              <a:rPr lang="en-US" sz="1400" dirty="0" err="1" smtClean="0">
                <a:latin typeface="Courier New" pitchFamily="49" charset="0"/>
                <a:cs typeface="Courier New" pitchFamily="49" charset="0"/>
              </a:rPr>
              <a:t>args</a:t>
            </a: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try{</a:t>
            </a:r>
          </a:p>
          <a:p>
            <a:pPr marL="0" indent="0">
              <a:spcBef>
                <a:spcPts val="0"/>
              </a:spcBef>
              <a:buNone/>
            </a:pPr>
            <a:r>
              <a:rPr lang="uk-UA"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ORB </a:t>
            </a:r>
            <a:r>
              <a:rPr lang="en-US" sz="1400" dirty="0" err="1" smtClean="0">
                <a:latin typeface="Courier New" pitchFamily="49" charset="0"/>
                <a:cs typeface="Courier New" pitchFamily="49" charset="0"/>
              </a:rPr>
              <a:t>orb</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ORB.init</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args</a:t>
            </a:r>
            <a:r>
              <a:rPr lang="en-US" sz="1400" dirty="0" smtClean="0">
                <a:latin typeface="Courier New" pitchFamily="49" charset="0"/>
                <a:cs typeface="Courier New" pitchFamily="49" charset="0"/>
              </a:rPr>
              <a:t>, null); // </a:t>
            </a:r>
            <a:r>
              <a:rPr lang="en-US" sz="1000" dirty="0" smtClean="0">
                <a:latin typeface="Courier New" pitchFamily="49" charset="0"/>
                <a:cs typeface="Courier New" pitchFamily="49" charset="0"/>
              </a:rPr>
              <a:t>create and initialize the ORB</a:t>
            </a:r>
          </a:p>
          <a:p>
            <a:pPr marL="0" indent="0">
              <a:spcBef>
                <a:spcPts val="0"/>
              </a:spcBef>
              <a:buNone/>
            </a:pPr>
            <a:r>
              <a:rPr lang="uk-UA" sz="1400" dirty="0">
                <a:latin typeface="Courier New" pitchFamily="49" charset="0"/>
                <a:cs typeface="Courier New" pitchFamily="49" charset="0"/>
              </a:rPr>
              <a:t>	</a:t>
            </a:r>
            <a:r>
              <a:rPr lang="en-US" sz="1400" dirty="0" err="1" smtClean="0">
                <a:latin typeface="Courier New" pitchFamily="49" charset="0"/>
                <a:cs typeface="Courier New" pitchFamily="49" charset="0"/>
              </a:rPr>
              <a:t>FileServant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fileRef</a:t>
            </a:r>
            <a:r>
              <a:rPr lang="en-US" sz="1400" dirty="0" smtClean="0">
                <a:latin typeface="Courier New" pitchFamily="49" charset="0"/>
                <a:cs typeface="Courier New" pitchFamily="49" charset="0"/>
              </a:rPr>
              <a:t> = new </a:t>
            </a:r>
            <a:r>
              <a:rPr lang="en-US" sz="1400" dirty="0" err="1" smtClean="0">
                <a:latin typeface="Courier New" pitchFamily="49" charset="0"/>
                <a:cs typeface="Courier New" pitchFamily="49" charset="0"/>
              </a:rPr>
              <a:t>FileServant</a:t>
            </a:r>
            <a:r>
              <a:rPr lang="en-US" sz="1400" dirty="0" smtClean="0">
                <a:latin typeface="Courier New" pitchFamily="49" charset="0"/>
                <a:cs typeface="Courier New" pitchFamily="49" charset="0"/>
              </a:rPr>
              <a:t>();//</a:t>
            </a:r>
            <a:r>
              <a:rPr lang="en-US" sz="1000" dirty="0" smtClean="0">
                <a:latin typeface="Courier New" pitchFamily="49" charset="0"/>
                <a:cs typeface="Courier New" pitchFamily="49" charset="0"/>
              </a:rPr>
              <a:t>create the servant and register it with the ORB</a:t>
            </a:r>
          </a:p>
          <a:p>
            <a:pPr marL="0" indent="0">
              <a:spcBef>
                <a:spcPts val="0"/>
              </a:spcBef>
              <a:buNone/>
            </a:pPr>
            <a:r>
              <a:rPr lang="en-US" sz="1400" dirty="0" smtClean="0">
                <a:latin typeface="Courier New" pitchFamily="49" charset="0"/>
                <a:cs typeface="Courier New" pitchFamily="49" charset="0"/>
              </a:rPr>
              <a:t>        </a:t>
            </a:r>
            <a:r>
              <a:rPr lang="uk-UA"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orb.connect</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fileRef</a:t>
            </a:r>
            <a:r>
              <a:rPr lang="en-US" sz="1400" dirty="0" smtClean="0">
                <a:latin typeface="Courier New" pitchFamily="49" charset="0"/>
                <a:cs typeface="Courier New" pitchFamily="49" charset="0"/>
              </a:rPr>
              <a:t>);</a:t>
            </a:r>
          </a:p>
          <a:p>
            <a:pPr marL="0" indent="0">
              <a:spcBef>
                <a:spcPts val="0"/>
              </a:spcBef>
              <a:buNone/>
            </a:pPr>
            <a:r>
              <a:rPr lang="uk-UA"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org.omg.CORBA.Object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objRef</a:t>
            </a: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orb.resolve_initial_references</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NameService</a:t>
            </a:r>
            <a:r>
              <a:rPr lang="en-US" sz="1400" dirty="0" smtClean="0">
                <a:latin typeface="Courier New" pitchFamily="49" charset="0"/>
                <a:cs typeface="Courier New" pitchFamily="49" charset="0"/>
              </a:rPr>
              <a:t>"); // </a:t>
            </a:r>
            <a:r>
              <a:rPr lang="en-US" sz="1000" dirty="0" smtClean="0">
                <a:latin typeface="Courier New" pitchFamily="49" charset="0"/>
                <a:cs typeface="Courier New" pitchFamily="49" charset="0"/>
              </a:rPr>
              <a:t>get the root naming context</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NamingContext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ncRef</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NamingContextHelper.narrow</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objRef</a:t>
            </a:r>
            <a:r>
              <a:rPr lang="en-US" sz="1400" dirty="0" smtClean="0">
                <a:latin typeface="Courier New" pitchFamily="49" charset="0"/>
                <a:cs typeface="Courier New" pitchFamily="49" charset="0"/>
              </a:rPr>
              <a:t>);</a:t>
            </a:r>
          </a:p>
          <a:p>
            <a:pPr marL="0" indent="0">
              <a:spcBef>
                <a:spcPts val="0"/>
              </a:spcBef>
              <a:buNone/>
            </a:pPr>
            <a:r>
              <a:rPr lang="uk-UA"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NameComponent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nc</a:t>
            </a:r>
            <a:r>
              <a:rPr lang="en-US" sz="1400" dirty="0" smtClean="0">
                <a:latin typeface="Courier New" pitchFamily="49" charset="0"/>
                <a:cs typeface="Courier New" pitchFamily="49" charset="0"/>
              </a:rPr>
              <a:t> = </a:t>
            </a:r>
            <a:endParaRPr lang="uk-UA" sz="1400" dirty="0" smtClean="0">
              <a:latin typeface="Courier New" pitchFamily="49" charset="0"/>
              <a:cs typeface="Courier New" pitchFamily="49" charset="0"/>
            </a:endParaRPr>
          </a:p>
          <a:p>
            <a:pPr marL="0" indent="0">
              <a:spcBef>
                <a:spcPts val="0"/>
              </a:spcBef>
              <a:buNone/>
            </a:pPr>
            <a:r>
              <a:rPr lang="uk-UA" sz="1400" dirty="0">
                <a:latin typeface="Courier New" pitchFamily="49" charset="0"/>
                <a:cs typeface="Courier New" pitchFamily="49" charset="0"/>
              </a:rPr>
              <a:t>	</a:t>
            </a:r>
            <a:r>
              <a:rPr lang="uk-UA"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new </a:t>
            </a:r>
            <a:r>
              <a:rPr lang="en-US" sz="1400" dirty="0" err="1" smtClean="0">
                <a:latin typeface="Courier New" pitchFamily="49" charset="0"/>
                <a:cs typeface="Courier New" pitchFamily="49" charset="0"/>
              </a:rPr>
              <a:t>NameComponent</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FileTransfer</a:t>
            </a:r>
            <a:r>
              <a:rPr lang="en-US" sz="1400" dirty="0" smtClean="0">
                <a:latin typeface="Courier New" pitchFamily="49" charset="0"/>
                <a:cs typeface="Courier New" pitchFamily="49" charset="0"/>
              </a:rPr>
              <a:t>", " "); // </a:t>
            </a:r>
            <a:r>
              <a:rPr lang="en-US" sz="1000" dirty="0" smtClean="0">
                <a:latin typeface="Courier New" pitchFamily="49" charset="0"/>
                <a:cs typeface="Courier New" pitchFamily="49" charset="0"/>
              </a:rPr>
              <a:t>Bind the object reference in naming</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NameComponent</a:t>
            </a:r>
            <a:r>
              <a:rPr lang="en-US" sz="1400" dirty="0" smtClean="0">
                <a:latin typeface="Courier New" pitchFamily="49" charset="0"/>
                <a:cs typeface="Courier New" pitchFamily="49" charset="0"/>
              </a:rPr>
              <a:t> path[] = {</a:t>
            </a:r>
            <a:r>
              <a:rPr lang="en-US" sz="1400" dirty="0" err="1" smtClean="0">
                <a:latin typeface="Courier New" pitchFamily="49" charset="0"/>
                <a:cs typeface="Courier New" pitchFamily="49" charset="0"/>
              </a:rPr>
              <a:t>nc</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ncRef.rebind</a:t>
            </a:r>
            <a:r>
              <a:rPr lang="en-US" sz="1400" dirty="0" smtClean="0">
                <a:latin typeface="Courier New" pitchFamily="49" charset="0"/>
                <a:cs typeface="Courier New" pitchFamily="49" charset="0"/>
              </a:rPr>
              <a:t>(path, </a:t>
            </a:r>
            <a:r>
              <a:rPr lang="en-US" sz="1400" dirty="0" err="1" smtClean="0">
                <a:latin typeface="Courier New" pitchFamily="49" charset="0"/>
                <a:cs typeface="Courier New" pitchFamily="49" charset="0"/>
              </a:rPr>
              <a:t>fileRef</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("Server started....");</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java.lang.Object</a:t>
            </a:r>
            <a:r>
              <a:rPr lang="en-US" sz="1400" dirty="0" smtClean="0">
                <a:latin typeface="Courier New" pitchFamily="49" charset="0"/>
                <a:cs typeface="Courier New" pitchFamily="49" charset="0"/>
              </a:rPr>
              <a:t> sync = new </a:t>
            </a:r>
            <a:r>
              <a:rPr lang="en-US" sz="1400" dirty="0" err="1" smtClean="0">
                <a:latin typeface="Courier New" pitchFamily="49" charset="0"/>
                <a:cs typeface="Courier New" pitchFamily="49" charset="0"/>
              </a:rPr>
              <a:t>java.lang.Object</a:t>
            </a:r>
            <a:r>
              <a:rPr lang="en-US" sz="1400" dirty="0" smtClean="0">
                <a:latin typeface="Courier New" pitchFamily="49" charset="0"/>
                <a:cs typeface="Courier New" pitchFamily="49" charset="0"/>
              </a:rPr>
              <a:t>(); // </a:t>
            </a:r>
            <a:r>
              <a:rPr lang="en-US" sz="1000" dirty="0" smtClean="0">
                <a:latin typeface="Courier New" pitchFamily="49" charset="0"/>
                <a:cs typeface="Courier New" pitchFamily="49" charset="0"/>
              </a:rPr>
              <a:t>Wait for invocations from clients</a:t>
            </a:r>
          </a:p>
          <a:p>
            <a:pPr marL="0" indent="0">
              <a:spcBef>
                <a:spcPts val="0"/>
              </a:spcBef>
              <a:buNone/>
            </a:pPr>
            <a:r>
              <a:rPr lang="en-US" sz="1400" dirty="0" smtClean="0">
                <a:latin typeface="Courier New" pitchFamily="49" charset="0"/>
                <a:cs typeface="Courier New" pitchFamily="49" charset="0"/>
              </a:rPr>
              <a:t>         synchronized(sync){</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sync.wait</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 catch(Exception e) {</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System.err.println</a:t>
            </a:r>
            <a:r>
              <a:rPr lang="en-US" sz="1400" dirty="0" smtClean="0">
                <a:latin typeface="Courier New" pitchFamily="49" charset="0"/>
                <a:cs typeface="Courier New" pitchFamily="49" charset="0"/>
              </a:rPr>
              <a:t>("ERROR: " + </a:t>
            </a:r>
            <a:r>
              <a:rPr lang="en-US" sz="1400" dirty="0" err="1" smtClean="0">
                <a:latin typeface="Courier New" pitchFamily="49" charset="0"/>
                <a:cs typeface="Courier New" pitchFamily="49" charset="0"/>
              </a:rPr>
              <a:t>e.getMessage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e.printStackTrace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System.out</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a:t>
            </a:r>
            <a:endParaRPr lang="uk-UA"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a:t>
            </a:r>
            <a:endParaRPr lang="uk-UA" sz="1400" dirty="0">
              <a:latin typeface="Courier New" pitchFamily="49" charset="0"/>
              <a:cs typeface="Courier New" pitchFamily="49" charset="0"/>
            </a:endParaRPr>
          </a:p>
        </p:txBody>
      </p:sp>
    </p:spTree>
    <p:extLst>
      <p:ext uri="{BB962C8B-B14F-4D97-AF65-F5344CB8AC3E}">
        <p14:creationId xmlns:p14="http://schemas.microsoft.com/office/powerpoint/2010/main" val="93810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504056"/>
          </a:xfrm>
        </p:spPr>
        <p:txBody>
          <a:bodyPr>
            <a:normAutofit fontScale="90000"/>
          </a:bodyPr>
          <a:lstStyle/>
          <a:p>
            <a:r>
              <a:rPr lang="uk-UA" dirty="0" smtClean="0"/>
              <a:t>Розробка клієнта</a:t>
            </a:r>
            <a:endParaRPr lang="uk-UA" dirty="0"/>
          </a:p>
        </p:txBody>
      </p:sp>
      <p:sp>
        <p:nvSpPr>
          <p:cNvPr id="3" name="Объект 2"/>
          <p:cNvSpPr>
            <a:spLocks noGrp="1"/>
          </p:cNvSpPr>
          <p:nvPr>
            <p:ph idx="1"/>
          </p:nvPr>
        </p:nvSpPr>
        <p:spPr>
          <a:xfrm>
            <a:off x="107504" y="620688"/>
            <a:ext cx="9505055" cy="6624736"/>
          </a:xfrm>
        </p:spPr>
        <p:txBody>
          <a:bodyPr>
            <a:noAutofit/>
          </a:bodyPr>
          <a:lstStyle/>
          <a:p>
            <a:pPr marL="0" indent="0">
              <a:spcBef>
                <a:spcPts val="0"/>
              </a:spcBef>
              <a:buNone/>
            </a:pPr>
            <a:r>
              <a:rPr lang="en-US" sz="1400" dirty="0" smtClean="0">
                <a:latin typeface="Courier New" pitchFamily="49" charset="0"/>
                <a:cs typeface="Courier New" pitchFamily="49" charset="0"/>
              </a:rPr>
              <a:t>import java.io.*;</a:t>
            </a:r>
          </a:p>
          <a:p>
            <a:pPr marL="0" indent="0">
              <a:spcBef>
                <a:spcPts val="0"/>
              </a:spcBef>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java.util</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org.omg.CosNaming</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org.omg.CORBA</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FileClient</a:t>
            </a: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public static void main(String </a:t>
            </a:r>
            <a:r>
              <a:rPr lang="en-US" sz="1400" dirty="0" err="1" smtClean="0">
                <a:latin typeface="Courier New" pitchFamily="49" charset="0"/>
                <a:cs typeface="Courier New" pitchFamily="49" charset="0"/>
              </a:rPr>
              <a:t>argv</a:t>
            </a: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try {</a:t>
            </a:r>
          </a:p>
          <a:p>
            <a:pPr marL="0" indent="0">
              <a:spcBef>
                <a:spcPts val="0"/>
              </a:spcBef>
              <a:buNone/>
            </a:pPr>
            <a:r>
              <a:rPr lang="uk-UA"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ORB </a:t>
            </a:r>
            <a:r>
              <a:rPr lang="en-US" sz="1400" dirty="0" err="1" smtClean="0">
                <a:latin typeface="Courier New" pitchFamily="49" charset="0"/>
                <a:cs typeface="Courier New" pitchFamily="49" charset="0"/>
              </a:rPr>
              <a:t>orb</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ORB.init</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argv</a:t>
            </a:r>
            <a:r>
              <a:rPr lang="en-US" sz="1400" dirty="0" smtClean="0">
                <a:latin typeface="Courier New" pitchFamily="49" charset="0"/>
                <a:cs typeface="Courier New" pitchFamily="49" charset="0"/>
              </a:rPr>
              <a:t>, null); // </a:t>
            </a:r>
            <a:r>
              <a:rPr lang="en-US" sz="1000" dirty="0" smtClean="0">
                <a:latin typeface="Courier New" pitchFamily="49" charset="0"/>
                <a:cs typeface="Courier New" pitchFamily="49" charset="0"/>
              </a:rPr>
              <a:t>create and initialize the ORB</a:t>
            </a:r>
          </a:p>
          <a:p>
            <a:pPr marL="0" indent="0">
              <a:spcBef>
                <a:spcPts val="0"/>
              </a:spcBef>
              <a:buNone/>
            </a:pPr>
            <a:r>
              <a:rPr lang="uk-UA"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org.omg.CORBA.Object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objRef</a:t>
            </a: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orb.resolve_initial_references</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NameService</a:t>
            </a:r>
            <a:r>
              <a:rPr lang="en-US" sz="1400" dirty="0" smtClean="0">
                <a:latin typeface="Courier New" pitchFamily="49" charset="0"/>
                <a:cs typeface="Courier New" pitchFamily="49" charset="0"/>
              </a:rPr>
              <a:t>"); // </a:t>
            </a:r>
            <a:r>
              <a:rPr lang="en-US" sz="1000" dirty="0" smtClean="0">
                <a:latin typeface="Courier New" pitchFamily="49" charset="0"/>
                <a:cs typeface="Courier New" pitchFamily="49" charset="0"/>
              </a:rPr>
              <a:t>get the root naming context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NamingContext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ncRef</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NamingContextHelper.narrow</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objRef</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NameComponent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nc</a:t>
            </a:r>
            <a:r>
              <a:rPr lang="en-US" sz="1400" dirty="0" smtClean="0">
                <a:latin typeface="Courier New" pitchFamily="49" charset="0"/>
                <a:cs typeface="Courier New" pitchFamily="49" charset="0"/>
              </a:rPr>
              <a:t> = new </a:t>
            </a:r>
            <a:r>
              <a:rPr lang="en-US" sz="1400" dirty="0" err="1" smtClean="0">
                <a:latin typeface="Courier New" pitchFamily="49" charset="0"/>
                <a:cs typeface="Courier New" pitchFamily="49" charset="0"/>
              </a:rPr>
              <a:t>NameComponent</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FileTransfer</a:t>
            </a:r>
            <a:r>
              <a:rPr lang="en-US" sz="1400" dirty="0" smtClean="0">
                <a:latin typeface="Courier New" pitchFamily="49" charset="0"/>
                <a:cs typeface="Courier New" pitchFamily="49" charset="0"/>
              </a:rPr>
              <a:t>", " ");      </a:t>
            </a:r>
          </a:p>
          <a:p>
            <a:pPr marL="0" indent="0">
              <a:spcBef>
                <a:spcPts val="0"/>
              </a:spcBef>
              <a:buNone/>
            </a:pPr>
            <a:r>
              <a:rPr lang="uk-UA"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NameComponent</a:t>
            </a:r>
            <a:r>
              <a:rPr lang="en-US" sz="1400" dirty="0" smtClean="0">
                <a:latin typeface="Courier New" pitchFamily="49" charset="0"/>
                <a:cs typeface="Courier New" pitchFamily="49" charset="0"/>
              </a:rPr>
              <a:t> path[] = {</a:t>
            </a:r>
            <a:r>
              <a:rPr lang="en-US" sz="1400" dirty="0" err="1" smtClean="0">
                <a:latin typeface="Courier New" pitchFamily="49" charset="0"/>
                <a:cs typeface="Courier New" pitchFamily="49" charset="0"/>
              </a:rPr>
              <a:t>nc</a:t>
            </a:r>
            <a:r>
              <a:rPr lang="en-US" sz="1400" dirty="0" smtClean="0">
                <a:latin typeface="Courier New" pitchFamily="49" charset="0"/>
                <a:cs typeface="Courier New" pitchFamily="49" charset="0"/>
              </a:rPr>
              <a:t>}; // </a:t>
            </a:r>
            <a:r>
              <a:rPr lang="en-US" sz="1000" dirty="0" smtClean="0">
                <a:latin typeface="Courier New" pitchFamily="49" charset="0"/>
                <a:cs typeface="Courier New" pitchFamily="49" charset="0"/>
              </a:rPr>
              <a:t>Resolve the object reference in naming</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FileInterfaceOperations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fileRef</a:t>
            </a: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FileInterfaceHelper.narrow</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ncRef.resolve</a:t>
            </a:r>
            <a:r>
              <a:rPr lang="en-US" sz="1400" dirty="0" smtClean="0">
                <a:latin typeface="Courier New" pitchFamily="49" charset="0"/>
                <a:cs typeface="Courier New" pitchFamily="49" charset="0"/>
              </a:rPr>
              <a:t>(path));</a:t>
            </a:r>
          </a:p>
          <a:p>
            <a:pPr marL="0" indent="0">
              <a:spcBef>
                <a:spcPts val="0"/>
              </a:spcBef>
              <a:buNone/>
            </a:pPr>
            <a:r>
              <a:rPr lang="en-US" sz="1400" dirty="0" smtClean="0">
                <a:latin typeface="Courier New" pitchFamily="49" charset="0"/>
                <a:cs typeface="Courier New" pitchFamily="49" charset="0"/>
              </a:rPr>
              <a:t>         if(</a:t>
            </a:r>
            <a:r>
              <a:rPr lang="en-US" sz="1400" dirty="0" err="1" smtClean="0">
                <a:latin typeface="Courier New" pitchFamily="49" charset="0"/>
                <a:cs typeface="Courier New" pitchFamily="49" charset="0"/>
              </a:rPr>
              <a:t>argv.length</a:t>
            </a:r>
            <a:r>
              <a:rPr lang="en-US" sz="1400" dirty="0" smtClean="0">
                <a:latin typeface="Courier New" pitchFamily="49" charset="0"/>
                <a:cs typeface="Courier New" pitchFamily="49" charset="0"/>
              </a:rPr>
              <a:t> &lt; 1) {</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("Usage: java </a:t>
            </a:r>
            <a:r>
              <a:rPr lang="en-US" sz="1400" dirty="0" err="1" smtClean="0">
                <a:latin typeface="Courier New" pitchFamily="49" charset="0"/>
                <a:cs typeface="Courier New" pitchFamily="49" charset="0"/>
              </a:rPr>
              <a:t>FileClient</a:t>
            </a:r>
            <a:r>
              <a:rPr lang="en-US" sz="1400" dirty="0" smtClean="0">
                <a:latin typeface="Courier New" pitchFamily="49" charset="0"/>
                <a:cs typeface="Courier New" pitchFamily="49" charset="0"/>
              </a:rPr>
              <a:t> filename");</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uk-UA" sz="1400" dirty="0" smtClean="0">
                <a:latin typeface="Courier New" pitchFamily="49" charset="0"/>
                <a:cs typeface="Courier New" pitchFamily="49" charset="0"/>
              </a:rPr>
              <a:t>	</a:t>
            </a:r>
            <a:r>
              <a:rPr lang="en-US" sz="1400" dirty="0" smtClean="0">
                <a:latin typeface="Courier New" pitchFamily="49" charset="0"/>
                <a:cs typeface="Courier New" pitchFamily="49" charset="0"/>
              </a:rPr>
              <a:t>File </a:t>
            </a:r>
            <a:r>
              <a:rPr lang="en-US" sz="1400" dirty="0" err="1" smtClean="0">
                <a:latin typeface="Courier New" pitchFamily="49" charset="0"/>
                <a:cs typeface="Courier New" pitchFamily="49" charset="0"/>
              </a:rPr>
              <a:t>file</a:t>
            </a:r>
            <a:r>
              <a:rPr lang="en-US" sz="1400" dirty="0" smtClean="0">
                <a:latin typeface="Courier New" pitchFamily="49" charset="0"/>
                <a:cs typeface="Courier New" pitchFamily="49" charset="0"/>
              </a:rPr>
              <a:t> = new File(</a:t>
            </a:r>
            <a:r>
              <a:rPr lang="en-US" sz="1400" dirty="0" err="1" smtClean="0">
                <a:latin typeface="Courier New" pitchFamily="49" charset="0"/>
                <a:cs typeface="Courier New" pitchFamily="49" charset="0"/>
              </a:rPr>
              <a:t>argv</a:t>
            </a:r>
            <a:r>
              <a:rPr lang="en-US" sz="1400" dirty="0" smtClean="0">
                <a:latin typeface="Courier New" pitchFamily="49" charset="0"/>
                <a:cs typeface="Courier New" pitchFamily="49" charset="0"/>
              </a:rPr>
              <a:t>[0]); // </a:t>
            </a:r>
            <a:r>
              <a:rPr lang="en-US" sz="1000" dirty="0" smtClean="0">
                <a:latin typeface="Courier New" pitchFamily="49" charset="0"/>
                <a:cs typeface="Courier New" pitchFamily="49" charset="0"/>
              </a:rPr>
              <a:t>save the file</a:t>
            </a:r>
          </a:p>
          <a:p>
            <a:pPr marL="0" indent="0">
              <a:spcBef>
                <a:spcPts val="0"/>
              </a:spcBef>
              <a:buNone/>
            </a:pPr>
            <a:r>
              <a:rPr lang="en-US" sz="1400" dirty="0" smtClean="0">
                <a:latin typeface="Courier New" pitchFamily="49" charset="0"/>
                <a:cs typeface="Courier New" pitchFamily="49" charset="0"/>
              </a:rPr>
              <a:t>         byte data[] = </a:t>
            </a:r>
            <a:r>
              <a:rPr lang="en-US" sz="1400" dirty="0" err="1" smtClean="0">
                <a:latin typeface="Courier New" pitchFamily="49" charset="0"/>
                <a:cs typeface="Courier New" pitchFamily="49" charset="0"/>
              </a:rPr>
              <a:t>fileRef.downloadFile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argv</a:t>
            </a:r>
            <a:r>
              <a:rPr lang="en-US" sz="1400" dirty="0" smtClean="0">
                <a:latin typeface="Courier New" pitchFamily="49" charset="0"/>
                <a:cs typeface="Courier New" pitchFamily="49" charset="0"/>
              </a:rPr>
              <a:t>[0]);</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BufferedOutputStream</a:t>
            </a:r>
            <a:r>
              <a:rPr lang="en-US" sz="1400" dirty="0" smtClean="0">
                <a:latin typeface="Courier New" pitchFamily="49" charset="0"/>
                <a:cs typeface="Courier New" pitchFamily="49" charset="0"/>
              </a:rPr>
              <a:t> output = new</a:t>
            </a:r>
          </a:p>
          <a:p>
            <a:pPr marL="0" indent="0">
              <a:spcBef>
                <a:spcPts val="0"/>
              </a:spcBef>
              <a:buNone/>
            </a:pPr>
            <a:r>
              <a:rPr lang="en-US" sz="1400" dirty="0" smtClean="0">
                <a:latin typeface="Courier New" pitchFamily="49" charset="0"/>
                <a:cs typeface="Courier New" pitchFamily="49" charset="0"/>
              </a:rPr>
              <a:t>           </a:t>
            </a:r>
            <a:r>
              <a:rPr lang="uk-UA"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BufferedOutputStream</a:t>
            </a:r>
            <a:r>
              <a:rPr lang="en-US" sz="1400" dirty="0" smtClean="0">
                <a:latin typeface="Courier New" pitchFamily="49" charset="0"/>
                <a:cs typeface="Courier New" pitchFamily="49" charset="0"/>
              </a:rPr>
              <a:t>(new </a:t>
            </a:r>
            <a:r>
              <a:rPr lang="en-US" sz="1400" dirty="0" err="1" smtClean="0">
                <a:latin typeface="Courier New" pitchFamily="49" charset="0"/>
                <a:cs typeface="Courier New" pitchFamily="49" charset="0"/>
              </a:rPr>
              <a:t>FileOutputStream</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argv</a:t>
            </a:r>
            <a:r>
              <a:rPr lang="en-US" sz="1400" dirty="0" smtClean="0">
                <a:latin typeface="Courier New" pitchFamily="49" charset="0"/>
                <a:cs typeface="Courier New" pitchFamily="49" charset="0"/>
              </a:rPr>
              <a:t>[0]));</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output.write</a:t>
            </a:r>
            <a:r>
              <a:rPr lang="en-US" sz="1400" dirty="0" smtClean="0">
                <a:latin typeface="Courier New" pitchFamily="49" charset="0"/>
                <a:cs typeface="Courier New" pitchFamily="49" charset="0"/>
              </a:rPr>
              <a:t>(data, 0, </a:t>
            </a:r>
            <a:r>
              <a:rPr lang="en-US" sz="1400" dirty="0" err="1" smtClean="0">
                <a:latin typeface="Courier New" pitchFamily="49" charset="0"/>
                <a:cs typeface="Courier New" pitchFamily="49" charset="0"/>
              </a:rPr>
              <a:t>data.length</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output.flush</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output.close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 catch(Exception e) {</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FileClient</a:t>
            </a:r>
            <a:r>
              <a:rPr lang="en-US" sz="1400" dirty="0" smtClean="0">
                <a:latin typeface="Courier New" pitchFamily="49" charset="0"/>
                <a:cs typeface="Courier New" pitchFamily="49" charset="0"/>
              </a:rPr>
              <a:t> Error: " + </a:t>
            </a:r>
            <a:r>
              <a:rPr lang="en-US" sz="1400" dirty="0" err="1" smtClean="0">
                <a:latin typeface="Courier New" pitchFamily="49" charset="0"/>
                <a:cs typeface="Courier New" pitchFamily="49" charset="0"/>
              </a:rPr>
              <a:t>e.getMessage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e.printStackTrace</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   }</a:t>
            </a:r>
          </a:p>
          <a:p>
            <a:pPr marL="0" indent="0">
              <a:spcBef>
                <a:spcPts val="0"/>
              </a:spcBef>
              <a:buNone/>
            </a:pPr>
            <a:r>
              <a:rPr lang="en-US" sz="1400" dirty="0" smtClean="0">
                <a:latin typeface="Courier New" pitchFamily="49" charset="0"/>
                <a:cs typeface="Courier New" pitchFamily="49" charset="0"/>
              </a:rPr>
              <a:t>}</a:t>
            </a:r>
            <a:endParaRPr lang="uk-UA" sz="1400" dirty="0">
              <a:latin typeface="Courier New" pitchFamily="49" charset="0"/>
              <a:cs typeface="Courier New" pitchFamily="49" charset="0"/>
            </a:endParaRPr>
          </a:p>
        </p:txBody>
      </p:sp>
    </p:spTree>
    <p:extLst>
      <p:ext uri="{BB962C8B-B14F-4D97-AF65-F5344CB8AC3E}">
        <p14:creationId xmlns:p14="http://schemas.microsoft.com/office/powerpoint/2010/main" val="4007067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lstStyle/>
          <a:p>
            <a:r>
              <a:rPr lang="en-US" dirty="0"/>
              <a:t>Java Remote Method Invocation (RMI) </a:t>
            </a:r>
            <a:endParaRPr lang="en-US" dirty="0" smtClean="0"/>
          </a:p>
          <a:p>
            <a:r>
              <a:rPr lang="en-US" dirty="0"/>
              <a:t>Common Object Request Broker Architecture (CORBA)</a:t>
            </a:r>
            <a:endParaRPr lang="uk-UA" dirty="0"/>
          </a:p>
        </p:txBody>
      </p:sp>
    </p:spTree>
    <p:extLst>
      <p:ext uri="{BB962C8B-B14F-4D97-AF65-F5344CB8AC3E}">
        <p14:creationId xmlns:p14="http://schemas.microsoft.com/office/powerpoint/2010/main" val="1861215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504056"/>
          </a:xfrm>
        </p:spPr>
        <p:txBody>
          <a:bodyPr>
            <a:normAutofit fontScale="90000"/>
          </a:bodyPr>
          <a:lstStyle/>
          <a:p>
            <a:r>
              <a:rPr lang="uk-UA" dirty="0" smtClean="0"/>
              <a:t>Порівняння </a:t>
            </a:r>
            <a:r>
              <a:rPr lang="en-US" dirty="0"/>
              <a:t>CORBA </a:t>
            </a:r>
            <a:r>
              <a:rPr lang="uk-UA" dirty="0" smtClean="0"/>
              <a:t>з</a:t>
            </a:r>
            <a:r>
              <a:rPr lang="en-US" dirty="0" smtClean="0"/>
              <a:t> RMI</a:t>
            </a:r>
            <a:endParaRPr lang="uk-UA" dirty="0"/>
          </a:p>
        </p:txBody>
      </p:sp>
      <p:sp>
        <p:nvSpPr>
          <p:cNvPr id="3" name="Объект 2"/>
          <p:cNvSpPr>
            <a:spLocks noGrp="1"/>
          </p:cNvSpPr>
          <p:nvPr>
            <p:ph idx="1"/>
          </p:nvPr>
        </p:nvSpPr>
        <p:spPr>
          <a:xfrm>
            <a:off x="179512" y="692696"/>
            <a:ext cx="8856984" cy="6165304"/>
          </a:xfrm>
        </p:spPr>
        <p:txBody>
          <a:bodyPr>
            <a:noAutofit/>
          </a:bodyPr>
          <a:lstStyle/>
          <a:p>
            <a:pPr algn="just">
              <a:spcBef>
                <a:spcPts val="0"/>
              </a:spcBef>
            </a:pPr>
            <a:r>
              <a:rPr lang="en-US" sz="2000" dirty="0" smtClean="0">
                <a:cs typeface="Courier New" pitchFamily="49" charset="0"/>
              </a:rPr>
              <a:t>CORBA </a:t>
            </a:r>
            <a:r>
              <a:rPr lang="uk-UA" sz="2000" dirty="0" smtClean="0">
                <a:cs typeface="Courier New" pitchFamily="49" charset="0"/>
              </a:rPr>
              <a:t>інтерфейси визначені в </a:t>
            </a:r>
            <a:r>
              <a:rPr lang="en-US" sz="2000" dirty="0" smtClean="0">
                <a:cs typeface="Courier New" pitchFamily="49" charset="0"/>
              </a:rPr>
              <a:t>IDL</a:t>
            </a:r>
            <a:r>
              <a:rPr lang="uk-UA" sz="2000" dirty="0" smtClean="0">
                <a:cs typeface="Courier New" pitchFamily="49" charset="0"/>
              </a:rPr>
              <a:t>, а інтерфейси </a:t>
            </a:r>
            <a:r>
              <a:rPr lang="en-US" sz="2000" dirty="0" smtClean="0">
                <a:cs typeface="Courier New" pitchFamily="49" charset="0"/>
              </a:rPr>
              <a:t>RMI </a:t>
            </a:r>
            <a:r>
              <a:rPr lang="uk-UA" sz="2000" dirty="0" smtClean="0">
                <a:cs typeface="Courier New" pitchFamily="49" charset="0"/>
              </a:rPr>
              <a:t>визначені в </a:t>
            </a:r>
            <a:r>
              <a:rPr lang="en-US" sz="2000" dirty="0" smtClean="0">
                <a:cs typeface="Courier New" pitchFamily="49" charset="0"/>
              </a:rPr>
              <a:t>Java. RMI-IIOP </a:t>
            </a:r>
            <a:r>
              <a:rPr lang="uk-UA" sz="2000" dirty="0" smtClean="0">
                <a:cs typeface="Courier New" pitchFamily="49" charset="0"/>
              </a:rPr>
              <a:t>дозволяє записувати всі інтерфейси в </a:t>
            </a:r>
            <a:r>
              <a:rPr lang="en-US" sz="2000" dirty="0" smtClean="0">
                <a:cs typeface="Courier New" pitchFamily="49" charset="0"/>
              </a:rPr>
              <a:t>Java (</a:t>
            </a:r>
            <a:r>
              <a:rPr lang="uk-UA" sz="2000" dirty="0" smtClean="0">
                <a:cs typeface="Courier New" pitchFamily="49" charset="0"/>
              </a:rPr>
              <a:t>див. </a:t>
            </a:r>
            <a:r>
              <a:rPr lang="en-US" sz="2000" dirty="0" smtClean="0">
                <a:cs typeface="Courier New" pitchFamily="49" charset="0"/>
              </a:rPr>
              <a:t>RMI-IIOP)</a:t>
            </a:r>
            <a:endParaRPr lang="uk-UA" sz="2000" dirty="0" smtClean="0">
              <a:cs typeface="Courier New" pitchFamily="49" charset="0"/>
            </a:endParaRPr>
          </a:p>
          <a:p>
            <a:pPr algn="just">
              <a:spcBef>
                <a:spcPts val="0"/>
              </a:spcBef>
            </a:pPr>
            <a:endParaRPr lang="en-US" sz="2000" dirty="0" smtClean="0">
              <a:cs typeface="Courier New" pitchFamily="49" charset="0"/>
            </a:endParaRPr>
          </a:p>
          <a:p>
            <a:pPr algn="just">
              <a:spcBef>
                <a:spcPts val="0"/>
              </a:spcBef>
            </a:pPr>
            <a:r>
              <a:rPr lang="en-US" sz="2000" dirty="0" smtClean="0">
                <a:cs typeface="Courier New" pitchFamily="49" charset="0"/>
              </a:rPr>
              <a:t>CORBA </a:t>
            </a:r>
            <a:r>
              <a:rPr lang="uk-UA" sz="2000" dirty="0" smtClean="0">
                <a:cs typeface="Courier New" pitchFamily="49" charset="0"/>
              </a:rPr>
              <a:t>підтримує </a:t>
            </a:r>
            <a:r>
              <a:rPr lang="en-US" sz="2000" dirty="0" smtClean="0">
                <a:latin typeface="Courier New" pitchFamily="49" charset="0"/>
                <a:cs typeface="Courier New" pitchFamily="49" charset="0"/>
              </a:rPr>
              <a:t>in</a:t>
            </a:r>
            <a:r>
              <a:rPr lang="uk-UA" sz="2000" dirty="0" smtClean="0">
                <a:cs typeface="Courier New" pitchFamily="49" charset="0"/>
              </a:rPr>
              <a:t> та </a:t>
            </a:r>
            <a:r>
              <a:rPr lang="en-US" sz="2000" dirty="0" smtClean="0">
                <a:latin typeface="Courier New" pitchFamily="49" charset="0"/>
                <a:cs typeface="Courier New" pitchFamily="49" charset="0"/>
              </a:rPr>
              <a:t>out</a:t>
            </a:r>
            <a:r>
              <a:rPr lang="uk-UA" sz="2000" dirty="0" smtClean="0">
                <a:cs typeface="Courier New" pitchFamily="49" charset="0"/>
              </a:rPr>
              <a:t> параметри, в той час як </a:t>
            </a:r>
            <a:r>
              <a:rPr lang="en-US" sz="2000" dirty="0" smtClean="0">
                <a:cs typeface="Courier New" pitchFamily="49" charset="0"/>
              </a:rPr>
              <a:t>RMI </a:t>
            </a:r>
            <a:r>
              <a:rPr lang="uk-UA" sz="2000" dirty="0" smtClean="0">
                <a:cs typeface="Courier New" pitchFamily="49" charset="0"/>
              </a:rPr>
              <a:t>не так як локальні об'єкти передаються копії і віддалені об'єкти передаються по посиланню</a:t>
            </a:r>
          </a:p>
          <a:p>
            <a:pPr algn="just">
              <a:spcBef>
                <a:spcPts val="0"/>
              </a:spcBef>
            </a:pPr>
            <a:endParaRPr lang="uk-UA" sz="2000" dirty="0" smtClean="0">
              <a:cs typeface="Courier New" pitchFamily="49" charset="0"/>
            </a:endParaRPr>
          </a:p>
          <a:p>
            <a:pPr algn="just">
              <a:spcBef>
                <a:spcPts val="0"/>
              </a:spcBef>
            </a:pPr>
            <a:r>
              <a:rPr lang="en-US" sz="2000" dirty="0" smtClean="0">
                <a:cs typeface="Courier New" pitchFamily="49" charset="0"/>
              </a:rPr>
              <a:t>CORBA </a:t>
            </a:r>
            <a:r>
              <a:rPr lang="uk-UA" sz="2000" dirty="0" smtClean="0">
                <a:cs typeface="Courier New" pitchFamily="49" charset="0"/>
              </a:rPr>
              <a:t>задумувалась та розроблялась як мовно незалежна. Це означає, що деякі об'єкти можуть бути написані на </a:t>
            </a:r>
            <a:r>
              <a:rPr lang="en-US" sz="2000" dirty="0" smtClean="0">
                <a:cs typeface="Courier New" pitchFamily="49" charset="0"/>
              </a:rPr>
              <a:t>Java, </a:t>
            </a:r>
            <a:r>
              <a:rPr lang="uk-UA" sz="2000" dirty="0" smtClean="0">
                <a:cs typeface="Courier New" pitchFamily="49" charset="0"/>
              </a:rPr>
              <a:t>наприклад, а інші можуть бути написані на </a:t>
            </a:r>
            <a:r>
              <a:rPr lang="en-US" sz="2000" dirty="0" smtClean="0">
                <a:cs typeface="Courier New" pitchFamily="49" charset="0"/>
              </a:rPr>
              <a:t>C ++, </a:t>
            </a:r>
            <a:r>
              <a:rPr lang="uk-UA" sz="2000" dirty="0" smtClean="0">
                <a:cs typeface="Courier New" pitchFamily="49" charset="0"/>
              </a:rPr>
              <a:t>та все ж всі вони можуть взаємодіяти. Тому </a:t>
            </a:r>
            <a:r>
              <a:rPr lang="en-US" sz="2000" dirty="0" smtClean="0">
                <a:cs typeface="Courier New" pitchFamily="49" charset="0"/>
              </a:rPr>
              <a:t>CORBA </a:t>
            </a:r>
            <a:r>
              <a:rPr lang="uk-UA" sz="2000" dirty="0" smtClean="0">
                <a:cs typeface="Courier New" pitchFamily="49" charset="0"/>
              </a:rPr>
              <a:t>є ідеальним механізмом для наведення мостів між різними мовами програмування. Водночас, </a:t>
            </a:r>
            <a:r>
              <a:rPr lang="en-US" sz="2000" dirty="0" smtClean="0">
                <a:cs typeface="Courier New" pitchFamily="49" charset="0"/>
              </a:rPr>
              <a:t>RMI </a:t>
            </a:r>
            <a:r>
              <a:rPr lang="uk-UA" sz="2000" dirty="0" smtClean="0">
                <a:cs typeface="Courier New" pitchFamily="49" charset="0"/>
              </a:rPr>
              <a:t>була розроблена для однієї мови, де всі об'єкти написані на </a:t>
            </a:r>
            <a:r>
              <a:rPr lang="en-US" sz="2000" dirty="0" smtClean="0">
                <a:cs typeface="Courier New" pitchFamily="49" charset="0"/>
              </a:rPr>
              <a:t>Java. </a:t>
            </a:r>
            <a:r>
              <a:rPr lang="uk-UA" sz="2000" dirty="0" smtClean="0">
                <a:cs typeface="Courier New" pitchFamily="49" charset="0"/>
              </a:rPr>
              <a:t>Однак слід зазначити, що з </a:t>
            </a:r>
            <a:r>
              <a:rPr lang="en-US" sz="2000" dirty="0"/>
              <a:t>RMI-IIOP</a:t>
            </a:r>
            <a:r>
              <a:rPr lang="uk-UA" sz="2000" dirty="0" smtClean="0">
                <a:cs typeface="Courier New" pitchFamily="49" charset="0"/>
              </a:rPr>
              <a:t> можна досягти сумісності</a:t>
            </a:r>
          </a:p>
          <a:p>
            <a:pPr algn="just">
              <a:spcBef>
                <a:spcPts val="0"/>
              </a:spcBef>
            </a:pPr>
            <a:endParaRPr lang="uk-UA" sz="2000" dirty="0" smtClean="0">
              <a:cs typeface="Courier New" pitchFamily="49" charset="0"/>
            </a:endParaRPr>
          </a:p>
          <a:p>
            <a:pPr algn="just">
              <a:spcBef>
                <a:spcPts val="0"/>
              </a:spcBef>
            </a:pPr>
            <a:r>
              <a:rPr lang="uk-UA" sz="2000" dirty="0" smtClean="0">
                <a:cs typeface="Courier New" pitchFamily="49" charset="0"/>
              </a:rPr>
              <a:t>об'єкти </a:t>
            </a:r>
            <a:r>
              <a:rPr lang="en-US" sz="2000" dirty="0" smtClean="0">
                <a:cs typeface="Courier New" pitchFamily="49" charset="0"/>
              </a:rPr>
              <a:t>CORBA </a:t>
            </a:r>
            <a:r>
              <a:rPr lang="uk-UA" sz="2000" dirty="0" smtClean="0">
                <a:cs typeface="Courier New" pitchFamily="49" charset="0"/>
              </a:rPr>
              <a:t>не підтримують </a:t>
            </a:r>
            <a:r>
              <a:rPr lang="en-US" sz="2000" dirty="0"/>
              <a:t>garbage </a:t>
            </a:r>
            <a:r>
              <a:rPr lang="en-US" sz="2000" dirty="0" smtClean="0"/>
              <a:t>collection</a:t>
            </a:r>
            <a:r>
              <a:rPr lang="uk-UA" sz="2000" dirty="0" smtClean="0">
                <a:cs typeface="Courier New" pitchFamily="49" charset="0"/>
              </a:rPr>
              <a:t>. </a:t>
            </a:r>
            <a:r>
              <a:rPr lang="en-US" sz="2000" dirty="0" smtClean="0">
                <a:cs typeface="Courier New" pitchFamily="49" charset="0"/>
              </a:rPr>
              <a:t>CORBA </a:t>
            </a:r>
            <a:r>
              <a:rPr lang="uk-UA" sz="2000" dirty="0" smtClean="0">
                <a:cs typeface="Courier New" pitchFamily="49" charset="0"/>
              </a:rPr>
              <a:t>є незалежним від мови</a:t>
            </a:r>
            <a:r>
              <a:rPr lang="ru-RU" sz="2000" dirty="0" smtClean="0">
                <a:cs typeface="Courier New" pitchFamily="49" charset="0"/>
              </a:rPr>
              <a:t>, а </a:t>
            </a:r>
            <a:r>
              <a:rPr lang="uk-UA" sz="2000" dirty="0" smtClean="0">
                <a:cs typeface="Courier New" pitchFamily="49" charset="0"/>
              </a:rPr>
              <a:t>деяк</a:t>
            </a:r>
            <a:r>
              <a:rPr lang="uk-UA" sz="2000" dirty="0">
                <a:cs typeface="Courier New" pitchFamily="49" charset="0"/>
              </a:rPr>
              <a:t>і</a:t>
            </a:r>
            <a:r>
              <a:rPr lang="uk-UA" sz="2000" dirty="0" smtClean="0">
                <a:cs typeface="Courier New" pitchFamily="49" charset="0"/>
              </a:rPr>
              <a:t> мови (</a:t>
            </a:r>
            <a:r>
              <a:rPr lang="en-US" sz="2000" dirty="0" smtClean="0">
                <a:cs typeface="Courier New" pitchFamily="49" charset="0"/>
              </a:rPr>
              <a:t>C ++, </a:t>
            </a:r>
            <a:r>
              <a:rPr lang="uk-UA" sz="2000" dirty="0" smtClean="0">
                <a:cs typeface="Courier New" pitchFamily="49" charset="0"/>
              </a:rPr>
              <a:t>наприклад) не підтримують збір сміття. Це можна вважати недоліком, оскільки як тільки об'єкт </a:t>
            </a:r>
            <a:r>
              <a:rPr lang="en-US" sz="2000" dirty="0" smtClean="0">
                <a:cs typeface="Courier New" pitchFamily="49" charset="0"/>
              </a:rPr>
              <a:t>CORBA </a:t>
            </a:r>
            <a:r>
              <a:rPr lang="uk-UA" sz="2000" dirty="0" smtClean="0">
                <a:cs typeface="Courier New" pitchFamily="49" charset="0"/>
              </a:rPr>
              <a:t>створюється, він продовжує існувати до тих пір, поки від нього не позбутися, а вирішити, коли позбутися від об'єкта, не є тривіальним завданням. Водночас, об'єкти </a:t>
            </a:r>
            <a:r>
              <a:rPr lang="en-US" sz="2000" dirty="0" smtClean="0">
                <a:cs typeface="Courier New" pitchFamily="49" charset="0"/>
              </a:rPr>
              <a:t>RMI </a:t>
            </a:r>
            <a:r>
              <a:rPr lang="uk-UA" sz="2000" dirty="0" smtClean="0">
                <a:cs typeface="Courier New" pitchFamily="49" charset="0"/>
              </a:rPr>
              <a:t>підтримують </a:t>
            </a:r>
            <a:r>
              <a:rPr lang="en-US" sz="2000" dirty="0" smtClean="0"/>
              <a:t>garbage collection</a:t>
            </a:r>
            <a:r>
              <a:rPr lang="uk-UA" sz="2000" dirty="0" smtClean="0">
                <a:cs typeface="Courier New" pitchFamily="49" charset="0"/>
              </a:rPr>
              <a:t>.</a:t>
            </a:r>
            <a:endParaRPr lang="uk-UA" sz="2000" dirty="0">
              <a:cs typeface="Courier New" pitchFamily="49" charset="0"/>
            </a:endParaRPr>
          </a:p>
        </p:txBody>
      </p:sp>
    </p:spTree>
    <p:extLst>
      <p:ext uri="{BB962C8B-B14F-4D97-AF65-F5344CB8AC3E}">
        <p14:creationId xmlns:p14="http://schemas.microsoft.com/office/powerpoint/2010/main" val="133919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Більш детальна інформація:</a:t>
            </a:r>
            <a:endParaRPr lang="uk-UA" dirty="0"/>
          </a:p>
        </p:txBody>
      </p:sp>
      <p:sp>
        <p:nvSpPr>
          <p:cNvPr id="3" name="Объект 2"/>
          <p:cNvSpPr>
            <a:spLocks noGrp="1"/>
          </p:cNvSpPr>
          <p:nvPr>
            <p:ph idx="1"/>
          </p:nvPr>
        </p:nvSpPr>
        <p:spPr>
          <a:xfrm>
            <a:off x="457200" y="1600201"/>
            <a:ext cx="8229600" cy="2908920"/>
          </a:xfrm>
        </p:spPr>
        <p:txBody>
          <a:bodyPr>
            <a:normAutofit/>
          </a:bodyPr>
          <a:lstStyle/>
          <a:p>
            <a:pPr marL="0" indent="0">
              <a:buNone/>
            </a:pPr>
            <a:r>
              <a:rPr lang="en-US" sz="1600" dirty="0" smtClean="0">
                <a:latin typeface="Courier New" pitchFamily="49" charset="0"/>
                <a:cs typeface="Courier New" pitchFamily="49" charset="0"/>
                <a:hlinkClick r:id="rId2"/>
              </a:rPr>
              <a:t>http://www.oracle.com/technetwork/articles/javase/rmi-corba-136641.html</a:t>
            </a:r>
            <a:endParaRPr lang="uk-UA" sz="1600" dirty="0" smtClean="0">
              <a:latin typeface="Courier New" pitchFamily="49" charset="0"/>
              <a:cs typeface="Courier New" pitchFamily="49" charset="0"/>
            </a:endParaRPr>
          </a:p>
          <a:p>
            <a:pPr marL="0" indent="0">
              <a:buNone/>
            </a:pPr>
            <a:endParaRPr lang="uk-UA" sz="1600" dirty="0">
              <a:latin typeface="Courier New" pitchFamily="49" charset="0"/>
              <a:cs typeface="Courier New" pitchFamily="49" charset="0"/>
            </a:endParaRPr>
          </a:p>
          <a:p>
            <a:pPr marL="0" indent="0">
              <a:buNone/>
            </a:pPr>
            <a:r>
              <a:rPr lang="en-US" sz="1600" dirty="0">
                <a:hlinkClick r:id="rId3"/>
              </a:rPr>
              <a:t>RMI</a:t>
            </a:r>
            <a:r>
              <a:rPr lang="en-US" sz="1600" dirty="0" smtClean="0"/>
              <a:t/>
            </a:r>
            <a:br>
              <a:rPr lang="en-US" sz="1600" dirty="0" smtClean="0"/>
            </a:br>
            <a:r>
              <a:rPr lang="en-US" sz="1600" dirty="0">
                <a:hlinkClick r:id="rId4"/>
              </a:rPr>
              <a:t>CORBA Specification (OMG)</a:t>
            </a:r>
            <a:r>
              <a:rPr lang="en-US" sz="1600" dirty="0" smtClean="0"/>
              <a:t/>
            </a:r>
            <a:br>
              <a:rPr lang="en-US" sz="1600" dirty="0" smtClean="0"/>
            </a:br>
            <a:r>
              <a:rPr lang="en-US" sz="1600" dirty="0" err="1">
                <a:hlinkClick r:id="rId5"/>
              </a:rPr>
              <a:t>JavaIDL</a:t>
            </a:r>
            <a:r>
              <a:rPr lang="en-US" sz="1600" dirty="0" smtClean="0"/>
              <a:t/>
            </a:r>
            <a:br>
              <a:rPr lang="en-US" sz="1600" dirty="0" smtClean="0"/>
            </a:br>
            <a:r>
              <a:rPr lang="en-US" sz="1600" dirty="0">
                <a:hlinkClick r:id="rId6"/>
              </a:rPr>
              <a:t>Distributed Programming with Java book (Chapter 11: Overview of CORBA)</a:t>
            </a:r>
            <a:r>
              <a:rPr lang="en-US" sz="1600" dirty="0" smtClean="0"/>
              <a:t/>
            </a:r>
            <a:br>
              <a:rPr lang="en-US" sz="1600" dirty="0" smtClean="0"/>
            </a:br>
            <a:r>
              <a:rPr lang="en-US" sz="1600" dirty="0">
                <a:hlinkClick r:id="rId7"/>
              </a:rPr>
              <a:t>CORBA Server and Servlet Client</a:t>
            </a:r>
            <a:r>
              <a:rPr lang="en-US" sz="1600" dirty="0" smtClean="0"/>
              <a:t/>
            </a:r>
            <a:br>
              <a:rPr lang="en-US" sz="1600" dirty="0" smtClean="0"/>
            </a:br>
            <a:r>
              <a:rPr lang="en-US" sz="1600" dirty="0">
                <a:hlinkClick r:id="rId8"/>
              </a:rPr>
              <a:t>RMI-IIOP</a:t>
            </a:r>
            <a:endParaRPr lang="uk-UA" sz="1600" dirty="0" smtClean="0">
              <a:latin typeface="Courier New" pitchFamily="49" charset="0"/>
              <a:cs typeface="Courier New" pitchFamily="49" charset="0"/>
            </a:endParaRPr>
          </a:p>
          <a:p>
            <a:pPr marL="0" indent="0">
              <a:buNone/>
            </a:pPr>
            <a:endParaRPr lang="uk-UA" sz="1600" dirty="0">
              <a:latin typeface="Courier New" pitchFamily="49" charset="0"/>
              <a:cs typeface="Courier New" pitchFamily="49" charset="0"/>
            </a:endParaRPr>
          </a:p>
          <a:p>
            <a:pPr marL="0" indent="0">
              <a:buNone/>
            </a:pPr>
            <a:endParaRPr lang="uk-UA" sz="1600" dirty="0">
              <a:latin typeface="Courier New" pitchFamily="49" charset="0"/>
              <a:cs typeface="Courier New" pitchFamily="49" charset="0"/>
            </a:endParaRPr>
          </a:p>
        </p:txBody>
      </p:sp>
    </p:spTree>
    <p:extLst>
      <p:ext uri="{BB962C8B-B14F-4D97-AF65-F5344CB8AC3E}">
        <p14:creationId xmlns:p14="http://schemas.microsoft.com/office/powerpoint/2010/main" val="2566873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Клієнт-серверна</a:t>
            </a:r>
            <a:r>
              <a:rPr lang="ru-RU" dirty="0" smtClean="0"/>
              <a:t> модель</a:t>
            </a:r>
            <a:endParaRPr lang="uk-UA" dirty="0"/>
          </a:p>
        </p:txBody>
      </p:sp>
      <p:sp>
        <p:nvSpPr>
          <p:cNvPr id="3" name="Объект 2"/>
          <p:cNvSpPr>
            <a:spLocks noGrp="1"/>
          </p:cNvSpPr>
          <p:nvPr>
            <p:ph idx="1"/>
          </p:nvPr>
        </p:nvSpPr>
        <p:spPr>
          <a:xfrm>
            <a:off x="323528" y="1268760"/>
            <a:ext cx="8363272" cy="5184576"/>
          </a:xfrm>
        </p:spPr>
        <p:txBody>
          <a:bodyPr>
            <a:normAutofit fontScale="70000" lnSpcReduction="20000"/>
          </a:bodyPr>
          <a:lstStyle/>
          <a:p>
            <a:pPr marL="0" indent="0" algn="just">
              <a:buNone/>
            </a:pPr>
            <a:endParaRPr lang="en-US" dirty="0" smtClean="0"/>
          </a:p>
          <a:p>
            <a:pPr marL="0" indent="0" algn="just">
              <a:buNone/>
            </a:pPr>
            <a:r>
              <a:rPr lang="uk-UA" dirty="0" smtClean="0"/>
              <a:t>Модель клієнт / сервер є однією з форм розподілених обчислень, в якій одна програма (клієнт) обмінюється даними з іншою програмою (сервером) з метою обміну інформацією. У цій моделі, як клієнт, так і сервер зазвичай «говорять» на одній мові - протоколі, що є зрозумілим і клієнту, і серверу - тому вони мають можливість спілкуватися.</a:t>
            </a:r>
          </a:p>
          <a:p>
            <a:pPr marL="0" indent="0" algn="just">
              <a:buNone/>
            </a:pPr>
            <a:endParaRPr lang="uk-UA" dirty="0" smtClean="0"/>
          </a:p>
          <a:p>
            <a:pPr marL="0" indent="0" algn="just">
              <a:buNone/>
            </a:pPr>
            <a:r>
              <a:rPr lang="uk-UA" dirty="0" smtClean="0"/>
              <a:t>Модель клієнт / сервер може бути реалізована в різний спосіб, але зазвичай вона реалізується за допомогою </a:t>
            </a:r>
            <a:r>
              <a:rPr lang="uk-UA" dirty="0" err="1" smtClean="0"/>
              <a:t>сокетів</a:t>
            </a:r>
            <a:r>
              <a:rPr lang="uk-UA" dirty="0" smtClean="0"/>
              <a:t> низького рівня. Використання </a:t>
            </a:r>
            <a:r>
              <a:rPr lang="uk-UA" dirty="0" err="1" smtClean="0"/>
              <a:t>сокетів</a:t>
            </a:r>
            <a:r>
              <a:rPr lang="uk-UA" dirty="0" smtClean="0"/>
              <a:t> для розробки систем клієнт / сервер означає, що ми повинні розробити протокол, який представляє собою набір команд, узгоджених між клієнтом і сервером, за допомогою якого вони зможуть спілкуватися. Наприклад, протокол </a:t>
            </a:r>
            <a:r>
              <a:rPr lang="en-US" dirty="0" smtClean="0"/>
              <a:t>HTTP, </a:t>
            </a:r>
            <a:r>
              <a:rPr lang="uk-UA" dirty="0" smtClean="0"/>
              <a:t>який забезпечує метод </a:t>
            </a:r>
            <a:r>
              <a:rPr lang="en-US" dirty="0" smtClean="0"/>
              <a:t>GET, </a:t>
            </a:r>
            <a:r>
              <a:rPr lang="uk-UA" dirty="0" smtClean="0"/>
              <a:t>що має бути реалізований всіма </a:t>
            </a:r>
            <a:r>
              <a:rPr lang="uk-UA" dirty="0" err="1" smtClean="0"/>
              <a:t>веб-серверами</a:t>
            </a:r>
            <a:r>
              <a:rPr lang="uk-UA" dirty="0" smtClean="0"/>
              <a:t> і використовуватись </a:t>
            </a:r>
            <a:r>
              <a:rPr lang="uk-UA" dirty="0" err="1" smtClean="0"/>
              <a:t>веб-клієнтами</a:t>
            </a:r>
            <a:r>
              <a:rPr lang="uk-UA" dirty="0" smtClean="0"/>
              <a:t> (браузери) для  відновлення документів.</a:t>
            </a:r>
            <a:endParaRPr lang="uk-UA" dirty="0"/>
          </a:p>
        </p:txBody>
      </p:sp>
    </p:spTree>
    <p:extLst>
      <p:ext uri="{BB962C8B-B14F-4D97-AF65-F5344CB8AC3E}">
        <p14:creationId xmlns:p14="http://schemas.microsoft.com/office/powerpoint/2010/main" val="2903130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Модель розподілених об</a:t>
            </a:r>
            <a:r>
              <a:rPr lang="en-US" dirty="0" smtClean="0"/>
              <a:t>’</a:t>
            </a:r>
            <a:r>
              <a:rPr lang="uk-UA" dirty="0" err="1" smtClean="0"/>
              <a:t>єктів</a:t>
            </a:r>
            <a:endParaRPr lang="uk-UA" dirty="0"/>
          </a:p>
        </p:txBody>
      </p:sp>
      <p:sp>
        <p:nvSpPr>
          <p:cNvPr id="3" name="Объект 2"/>
          <p:cNvSpPr>
            <a:spLocks noGrp="1"/>
          </p:cNvSpPr>
          <p:nvPr>
            <p:ph idx="1"/>
          </p:nvPr>
        </p:nvSpPr>
        <p:spPr>
          <a:xfrm>
            <a:off x="179512" y="1196752"/>
            <a:ext cx="8784976" cy="4536504"/>
          </a:xfrm>
        </p:spPr>
        <p:txBody>
          <a:bodyPr>
            <a:normAutofit fontScale="70000" lnSpcReduction="20000"/>
          </a:bodyPr>
          <a:lstStyle/>
          <a:p>
            <a:pPr marL="0" indent="0" algn="just">
              <a:buNone/>
            </a:pPr>
            <a:endParaRPr lang="en-US" dirty="0" smtClean="0"/>
          </a:p>
          <a:p>
            <a:pPr marL="0" indent="0" algn="just">
              <a:buNone/>
            </a:pPr>
            <a:r>
              <a:rPr lang="uk-UA" dirty="0" smtClean="0"/>
              <a:t>Розподілений об'єкт-система являє собою колекцію об'єктів, які ізолюють запитувачів сервісів (клієнтів) від постачальників сервісів (серверів) за допомогою добре визначеного зовнішнього інтерфейсу. Іншими словами, клієнти ізольовані від реалізації сервісів через представлення даних і виконуваний код. Це одна з основних відмінностей, що відрізняють розподілену об'єктно-орієнтовану модель від чистої моделі клієнт / сервер.</a:t>
            </a:r>
          </a:p>
          <a:p>
            <a:pPr marL="0" indent="0" algn="just">
              <a:buNone/>
            </a:pPr>
            <a:endParaRPr lang="uk-UA" dirty="0" smtClean="0"/>
          </a:p>
          <a:p>
            <a:pPr marL="0" indent="0" algn="just">
              <a:buNone/>
            </a:pPr>
            <a:r>
              <a:rPr lang="uk-UA" dirty="0" smtClean="0"/>
              <a:t>У розподіленій об'єктно-орієнтованій моделі, клієнт посилає повідомлення об'єкту, який в свою чергу інтерпретує повідомлення, щоб вирішити, який сервіс виконувати. Вибір сервісу, або методу, може бути виконаний або об'єктом, або брокером. Технології </a:t>
            </a:r>
            <a:r>
              <a:rPr lang="en-US" dirty="0" smtClean="0"/>
              <a:t>Java Remote Method Invocation (RMI) </a:t>
            </a:r>
            <a:r>
              <a:rPr lang="uk-UA" dirty="0" smtClean="0"/>
              <a:t>і </a:t>
            </a:r>
            <a:r>
              <a:rPr lang="en-US" dirty="0" smtClean="0"/>
              <a:t>Common Object Request Broker Architecture (CORBA) </a:t>
            </a:r>
            <a:r>
              <a:rPr lang="uk-UA" dirty="0" smtClean="0"/>
              <a:t>є прикладами реалізації цієї моделі.</a:t>
            </a:r>
            <a:endParaRPr lang="uk-UA" dirty="0"/>
          </a:p>
        </p:txBody>
      </p:sp>
    </p:spTree>
    <p:extLst>
      <p:ext uri="{BB962C8B-B14F-4D97-AF65-F5344CB8AC3E}">
        <p14:creationId xmlns:p14="http://schemas.microsoft.com/office/powerpoint/2010/main" val="2093919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Модель розподілених об</a:t>
            </a:r>
            <a:r>
              <a:rPr lang="en-US" dirty="0" smtClean="0"/>
              <a:t>’</a:t>
            </a:r>
            <a:r>
              <a:rPr lang="uk-UA" dirty="0" err="1" smtClean="0"/>
              <a:t>єктів</a:t>
            </a:r>
            <a:endParaRPr lang="uk-U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8383302" cy="3196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688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Remote Method Invocation (RMI)</a:t>
            </a:r>
            <a:endParaRPr lang="uk-UA" dirty="0"/>
          </a:p>
        </p:txBody>
      </p:sp>
      <p:sp>
        <p:nvSpPr>
          <p:cNvPr id="3" name="Объект 2"/>
          <p:cNvSpPr>
            <a:spLocks noGrp="1"/>
          </p:cNvSpPr>
          <p:nvPr>
            <p:ph idx="1"/>
          </p:nvPr>
        </p:nvSpPr>
        <p:spPr/>
        <p:txBody>
          <a:bodyPr>
            <a:normAutofit fontScale="85000" lnSpcReduction="10000"/>
          </a:bodyPr>
          <a:lstStyle/>
          <a:p>
            <a:pPr marL="0" indent="0" algn="just">
              <a:buNone/>
            </a:pPr>
            <a:r>
              <a:rPr lang="en-US" dirty="0" smtClean="0"/>
              <a:t>RMI </a:t>
            </a:r>
            <a:r>
              <a:rPr lang="uk-UA" dirty="0" smtClean="0"/>
              <a:t>є розподілена об'єктна система, що надає можливість легко розробляти розподілені </a:t>
            </a:r>
            <a:r>
              <a:rPr lang="en-US" dirty="0" smtClean="0"/>
              <a:t>Java-</a:t>
            </a:r>
            <a:r>
              <a:rPr lang="uk-UA" dirty="0" smtClean="0"/>
              <a:t>додатки. </a:t>
            </a:r>
          </a:p>
          <a:p>
            <a:pPr marL="0" indent="0" algn="just">
              <a:buNone/>
            </a:pPr>
            <a:r>
              <a:rPr lang="uk-UA" dirty="0" smtClean="0"/>
              <a:t>Розробка розподілених додатків в </a:t>
            </a:r>
            <a:r>
              <a:rPr lang="en-US" dirty="0" smtClean="0"/>
              <a:t>RMI </a:t>
            </a:r>
            <a:r>
              <a:rPr lang="uk-UA" dirty="0" smtClean="0"/>
              <a:t>простіша, ніж розробка з </a:t>
            </a:r>
            <a:r>
              <a:rPr lang="uk-UA" dirty="0" err="1" smtClean="0"/>
              <a:t>сокетами</a:t>
            </a:r>
            <a:r>
              <a:rPr lang="uk-UA" dirty="0" smtClean="0"/>
              <a:t>, оскільки немає необхідності в розробці протоколу.</a:t>
            </a:r>
          </a:p>
          <a:p>
            <a:pPr marL="0" indent="0" algn="just">
              <a:buNone/>
            </a:pPr>
            <a:r>
              <a:rPr lang="uk-UA" dirty="0" smtClean="0"/>
              <a:t>В </a:t>
            </a:r>
            <a:r>
              <a:rPr lang="en-US" dirty="0" smtClean="0"/>
              <a:t>RMI, </a:t>
            </a:r>
            <a:r>
              <a:rPr lang="uk-UA" dirty="0" smtClean="0"/>
              <a:t>розробник має ілюзію виклику локального методу з локального файлу класу, в той момент як насправді аргументи відправляються до віддаленого ресурсу та інтерпретуються, а результати відправляються назад замовнику.</a:t>
            </a:r>
            <a:endParaRPr lang="uk-UA" dirty="0"/>
          </a:p>
        </p:txBody>
      </p:sp>
    </p:spTree>
    <p:extLst>
      <p:ext uri="{BB962C8B-B14F-4D97-AF65-F5344CB8AC3E}">
        <p14:creationId xmlns:p14="http://schemas.microsoft.com/office/powerpoint/2010/main" val="2144286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Remote Method Invocation (RMI)</a:t>
            </a:r>
            <a:endParaRPr lang="uk-U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322" y="1844824"/>
            <a:ext cx="7896094" cy="281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854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smtClean="0"/>
              <a:t>Розробка</a:t>
            </a:r>
            <a:r>
              <a:rPr lang="ru-RU" dirty="0" smtClean="0"/>
              <a:t> </a:t>
            </a:r>
            <a:r>
              <a:rPr lang="ru-RU" dirty="0" err="1" smtClean="0"/>
              <a:t>розподілених</a:t>
            </a:r>
            <a:r>
              <a:rPr lang="ru-RU" dirty="0" smtClean="0"/>
              <a:t> </a:t>
            </a:r>
            <a:r>
              <a:rPr lang="ru-RU" dirty="0" err="1" smtClean="0"/>
              <a:t>додатків</a:t>
            </a:r>
            <a:r>
              <a:rPr lang="ru-RU" dirty="0" smtClean="0"/>
              <a:t> з </a:t>
            </a:r>
            <a:r>
              <a:rPr lang="ru-RU" dirty="0" err="1" smtClean="0"/>
              <a:t>використанням</a:t>
            </a:r>
            <a:r>
              <a:rPr lang="ru-RU" dirty="0" smtClean="0"/>
              <a:t> RMI</a:t>
            </a:r>
            <a:endParaRPr lang="uk-UA" dirty="0"/>
          </a:p>
        </p:txBody>
      </p:sp>
      <p:sp>
        <p:nvSpPr>
          <p:cNvPr id="3" name="Объект 2"/>
          <p:cNvSpPr>
            <a:spLocks noGrp="1"/>
          </p:cNvSpPr>
          <p:nvPr>
            <p:ph idx="1"/>
          </p:nvPr>
        </p:nvSpPr>
        <p:spPr/>
        <p:txBody>
          <a:bodyPr/>
          <a:lstStyle/>
          <a:p>
            <a:pPr marL="0" indent="0">
              <a:buNone/>
            </a:pPr>
            <a:r>
              <a:rPr lang="uk-UA" dirty="0"/>
              <a:t>с</a:t>
            </a:r>
            <a:r>
              <a:rPr lang="uk-UA" dirty="0" smtClean="0"/>
              <a:t>кладається з таких кроків:</a:t>
            </a:r>
          </a:p>
          <a:p>
            <a:r>
              <a:rPr lang="uk-UA" dirty="0" smtClean="0"/>
              <a:t>визначити віддалений інтерфейс</a:t>
            </a:r>
          </a:p>
          <a:p>
            <a:r>
              <a:rPr lang="uk-UA" dirty="0" smtClean="0"/>
              <a:t>реалізувати віддалений інтерфейс</a:t>
            </a:r>
          </a:p>
          <a:p>
            <a:r>
              <a:rPr lang="uk-UA" dirty="0" smtClean="0"/>
              <a:t>розробити сервер</a:t>
            </a:r>
          </a:p>
          <a:p>
            <a:r>
              <a:rPr lang="uk-UA" dirty="0" smtClean="0"/>
              <a:t>розробити клієнт</a:t>
            </a:r>
          </a:p>
          <a:p>
            <a:r>
              <a:rPr lang="uk-UA" dirty="0" smtClean="0"/>
              <a:t>створити </a:t>
            </a:r>
            <a:r>
              <a:rPr lang="en-US" dirty="0" smtClean="0"/>
              <a:t>client stub</a:t>
            </a:r>
            <a:r>
              <a:rPr lang="uk-UA" dirty="0" smtClean="0"/>
              <a:t> і </a:t>
            </a:r>
            <a:r>
              <a:rPr lang="en-US" dirty="0" smtClean="0"/>
              <a:t>server skeleton</a:t>
            </a:r>
            <a:r>
              <a:rPr lang="uk-UA" dirty="0" smtClean="0"/>
              <a:t>, запустити </a:t>
            </a:r>
            <a:r>
              <a:rPr lang="en-US" dirty="0" smtClean="0"/>
              <a:t>RMI </a:t>
            </a:r>
            <a:r>
              <a:rPr lang="uk-UA" dirty="0" smtClean="0"/>
              <a:t>реєстрацію серверу і клієнта</a:t>
            </a:r>
            <a:endParaRPr lang="uk-UA" dirty="0"/>
          </a:p>
        </p:txBody>
      </p:sp>
    </p:spTree>
    <p:extLst>
      <p:ext uri="{BB962C8B-B14F-4D97-AF65-F5344CB8AC3E}">
        <p14:creationId xmlns:p14="http://schemas.microsoft.com/office/powerpoint/2010/main" val="2999929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16632"/>
            <a:ext cx="9036496" cy="1080120"/>
          </a:xfrm>
        </p:spPr>
        <p:txBody>
          <a:bodyPr>
            <a:noAutofit/>
          </a:bodyPr>
          <a:lstStyle/>
          <a:p>
            <a:r>
              <a:rPr lang="uk-UA" sz="3600" dirty="0" smtClean="0"/>
              <a:t>Приклад</a:t>
            </a:r>
            <a:br>
              <a:rPr lang="uk-UA" sz="3600" dirty="0" smtClean="0"/>
            </a:br>
            <a:r>
              <a:rPr lang="uk-UA" sz="3600" dirty="0" smtClean="0"/>
              <a:t>Крок </a:t>
            </a:r>
            <a:r>
              <a:rPr lang="en-US" sz="3600" dirty="0" smtClean="0"/>
              <a:t>1. </a:t>
            </a:r>
            <a:r>
              <a:rPr lang="uk-UA" sz="3600" dirty="0"/>
              <a:t>В</a:t>
            </a:r>
            <a:r>
              <a:rPr lang="uk-UA" sz="3600" dirty="0" smtClean="0"/>
              <a:t>изначення </a:t>
            </a:r>
            <a:r>
              <a:rPr lang="en-US" sz="3600" dirty="0" smtClean="0"/>
              <a:t>remote </a:t>
            </a:r>
            <a:r>
              <a:rPr lang="uk-UA" sz="3600" dirty="0" smtClean="0"/>
              <a:t>інтерфейсу</a:t>
            </a:r>
            <a:endParaRPr lang="uk-UA" sz="3600" dirty="0"/>
          </a:p>
        </p:txBody>
      </p:sp>
      <p:sp>
        <p:nvSpPr>
          <p:cNvPr id="3" name="Объект 2"/>
          <p:cNvSpPr>
            <a:spLocks noGrp="1"/>
          </p:cNvSpPr>
          <p:nvPr>
            <p:ph idx="1"/>
          </p:nvPr>
        </p:nvSpPr>
        <p:spPr>
          <a:xfrm>
            <a:off x="457200" y="1600201"/>
            <a:ext cx="8229600" cy="2476872"/>
          </a:xfrm>
        </p:spPr>
        <p:txBody>
          <a:bodyPr>
            <a:normAutofit/>
          </a:bodyPr>
          <a:lstStyle/>
          <a:p>
            <a:pPr marL="0" indent="0">
              <a:buNone/>
            </a:pPr>
            <a:r>
              <a:rPr lang="en-US" sz="1800" dirty="0" smtClean="0">
                <a:latin typeface="Courier New" pitchFamily="49" charset="0"/>
                <a:cs typeface="Courier New" pitchFamily="49" charset="0"/>
              </a:rPr>
              <a:t>import </a:t>
            </a:r>
            <a:r>
              <a:rPr lang="en-US" sz="1800" dirty="0" err="1" smtClean="0">
                <a:latin typeface="Courier New" pitchFamily="49" charset="0"/>
                <a:cs typeface="Courier New" pitchFamily="49" charset="0"/>
              </a:rPr>
              <a:t>java.rmi.Remote</a:t>
            </a:r>
            <a:r>
              <a:rPr lang="en-US" sz="1800" dirty="0" smtClean="0">
                <a:latin typeface="Courier New" pitchFamily="49" charset="0"/>
                <a:cs typeface="Courier New" pitchFamily="49" charset="0"/>
              </a:rPr>
              <a:t>;</a:t>
            </a:r>
          </a:p>
          <a:p>
            <a:pPr marL="0" indent="0">
              <a:buNone/>
            </a:pPr>
            <a:r>
              <a:rPr lang="en-US" sz="1800" dirty="0" smtClean="0">
                <a:latin typeface="Courier New" pitchFamily="49" charset="0"/>
                <a:cs typeface="Courier New" pitchFamily="49" charset="0"/>
              </a:rPr>
              <a:t>import </a:t>
            </a:r>
            <a:r>
              <a:rPr lang="en-US" sz="1800" dirty="0" err="1" smtClean="0">
                <a:latin typeface="Courier New" pitchFamily="49" charset="0"/>
                <a:cs typeface="Courier New" pitchFamily="49" charset="0"/>
              </a:rPr>
              <a:t>java.rmi.RemoteException</a:t>
            </a:r>
            <a:r>
              <a:rPr lang="en-US" sz="1800" dirty="0" smtClean="0">
                <a:latin typeface="Courier New" pitchFamily="49" charset="0"/>
                <a:cs typeface="Courier New" pitchFamily="49" charset="0"/>
              </a:rPr>
              <a:t>;</a:t>
            </a:r>
          </a:p>
          <a:p>
            <a:pPr marL="0" indent="0">
              <a:buNone/>
            </a:pPr>
            <a:endParaRPr lang="en-US" sz="1800" dirty="0" smtClean="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public interface </a:t>
            </a:r>
            <a:r>
              <a:rPr lang="en-US" sz="1800" dirty="0" err="1" smtClean="0">
                <a:latin typeface="Courier New" pitchFamily="49" charset="0"/>
                <a:cs typeface="Courier New" pitchFamily="49" charset="0"/>
              </a:rPr>
              <a:t>FileInterface</a:t>
            </a:r>
            <a:r>
              <a:rPr lang="en-US" sz="1800" dirty="0" smtClean="0">
                <a:latin typeface="Courier New" pitchFamily="49" charset="0"/>
                <a:cs typeface="Courier New" pitchFamily="49" charset="0"/>
              </a:rPr>
              <a:t> extends Remote {</a:t>
            </a:r>
          </a:p>
          <a:p>
            <a:pPr marL="0" indent="0">
              <a:buNone/>
            </a:pPr>
            <a:r>
              <a:rPr lang="en-US" sz="1800" dirty="0" smtClean="0">
                <a:latin typeface="Courier New" pitchFamily="49" charset="0"/>
                <a:cs typeface="Courier New" pitchFamily="49" charset="0"/>
              </a:rPr>
              <a:t>   public byte[] </a:t>
            </a:r>
            <a:r>
              <a:rPr lang="en-US" sz="1800" dirty="0" err="1" smtClean="0">
                <a:latin typeface="Courier New" pitchFamily="49" charset="0"/>
                <a:cs typeface="Courier New" pitchFamily="49" charset="0"/>
              </a:rPr>
              <a:t>downloadFile</a:t>
            </a:r>
            <a:r>
              <a:rPr lang="en-US" sz="1800" dirty="0" smtClean="0">
                <a:latin typeface="Courier New" pitchFamily="49" charset="0"/>
                <a:cs typeface="Courier New" pitchFamily="49" charset="0"/>
              </a:rPr>
              <a:t>(String </a:t>
            </a:r>
            <a:r>
              <a:rPr lang="en-US" sz="1800" dirty="0" err="1" smtClean="0">
                <a:latin typeface="Courier New" pitchFamily="49" charset="0"/>
                <a:cs typeface="Courier New" pitchFamily="49" charset="0"/>
              </a:rPr>
              <a:t>fileName</a:t>
            </a:r>
            <a:r>
              <a:rPr lang="en-US" sz="1800" dirty="0" smtClean="0">
                <a:latin typeface="Courier New" pitchFamily="49" charset="0"/>
                <a:cs typeface="Courier New" pitchFamily="49" charset="0"/>
              </a:rPr>
              <a:t>)</a:t>
            </a:r>
            <a:endParaRPr lang="uk-UA" sz="1800" dirty="0" smtClean="0">
              <a:latin typeface="Courier New" pitchFamily="49" charset="0"/>
              <a:cs typeface="Courier New" pitchFamily="49" charset="0"/>
            </a:endParaRPr>
          </a:p>
          <a:p>
            <a:pPr marL="0" indent="0">
              <a:buNone/>
            </a:pPr>
            <a:r>
              <a:rPr lang="uk-UA" sz="1800" dirty="0">
                <a:latin typeface="Courier New" pitchFamily="49" charset="0"/>
                <a:cs typeface="Courier New" pitchFamily="49" charset="0"/>
              </a:rPr>
              <a:t>	</a:t>
            </a:r>
            <a:r>
              <a:rPr lang="uk-UA"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 </a:t>
            </a:r>
            <a:r>
              <a:rPr lang="uk-UA"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throws </a:t>
            </a:r>
            <a:r>
              <a:rPr lang="en-US" sz="1800" dirty="0" err="1" smtClean="0">
                <a:latin typeface="Courier New" pitchFamily="49" charset="0"/>
                <a:cs typeface="Courier New" pitchFamily="49" charset="0"/>
              </a:rPr>
              <a:t>RemoteException</a:t>
            </a:r>
            <a:r>
              <a:rPr lang="en-US" sz="1800" dirty="0" smtClean="0">
                <a:latin typeface="Courier New" pitchFamily="49" charset="0"/>
                <a:cs typeface="Courier New" pitchFamily="49" charset="0"/>
              </a:rPr>
              <a:t>;</a:t>
            </a:r>
          </a:p>
          <a:p>
            <a:pPr marL="0" indent="0">
              <a:buNone/>
            </a:pPr>
            <a:r>
              <a:rPr lang="en-US" sz="1800" dirty="0" smtClean="0">
                <a:latin typeface="Courier New" pitchFamily="49" charset="0"/>
                <a:cs typeface="Courier New" pitchFamily="49" charset="0"/>
              </a:rPr>
              <a:t>}</a:t>
            </a:r>
            <a:endParaRPr lang="uk-UA" sz="1800" dirty="0">
              <a:latin typeface="Courier New" pitchFamily="49" charset="0"/>
              <a:cs typeface="Courier New" pitchFamily="49" charset="0"/>
            </a:endParaRPr>
          </a:p>
        </p:txBody>
      </p:sp>
    </p:spTree>
    <p:extLst>
      <p:ext uri="{BB962C8B-B14F-4D97-AF65-F5344CB8AC3E}">
        <p14:creationId xmlns:p14="http://schemas.microsoft.com/office/powerpoint/2010/main" val="4026498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1843</TotalTime>
  <Words>1204</Words>
  <Application>Microsoft Office PowerPoint</Application>
  <PresentationFormat>Экран (4:3)</PresentationFormat>
  <Paragraphs>229</Paragraphs>
  <Slides>21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Тема Office</vt:lpstr>
      <vt:lpstr>Лекція</vt:lpstr>
      <vt:lpstr>Презентация PowerPoint</vt:lpstr>
      <vt:lpstr>Клієнт-серверна модель</vt:lpstr>
      <vt:lpstr>Модель розподілених об’єктів</vt:lpstr>
      <vt:lpstr>Модель розподілених об’єктів</vt:lpstr>
      <vt:lpstr>Remote Method Invocation (RMI)</vt:lpstr>
      <vt:lpstr>Remote Method Invocation (RMI)</vt:lpstr>
      <vt:lpstr>Розробка розподілених додатків з використанням RMI</vt:lpstr>
      <vt:lpstr>Приклад Крок 1. Визначення remote інтерфейсу</vt:lpstr>
      <vt:lpstr>Приклад Крок 2. Реалізація remote інтерфейсу</vt:lpstr>
      <vt:lpstr>Приклад Крок 3. Розробка серверу</vt:lpstr>
      <vt:lpstr>Приклад Крок 4. Розробка клієнту</vt:lpstr>
      <vt:lpstr>Common Object Request Broker Architecture (or CORBA)</vt:lpstr>
      <vt:lpstr>Common Object Request Broker Architecture (or CORBA)</vt:lpstr>
      <vt:lpstr>Розробка CORBA-застосунку</vt:lpstr>
      <vt:lpstr>Визначення інтерфейсу</vt:lpstr>
      <vt:lpstr>Реалізація інтерфейсу</vt:lpstr>
      <vt:lpstr>Розробка серверу</vt:lpstr>
      <vt:lpstr>Розробка клієнта</vt:lpstr>
      <vt:lpstr>Порівняння CORBA з RMI</vt:lpstr>
      <vt:lpstr>Більш детальна інформація: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Лекція 6 (2 семестр)</dc:title>
  <dc:creator>Саша</dc:creator>
  <cp:lastModifiedBy>Інна</cp:lastModifiedBy>
  <cp:revision>21</cp:revision>
  <dcterms:created xsi:type="dcterms:W3CDTF">2017-03-16T14:28:08Z</dcterms:created>
  <dcterms:modified xsi:type="dcterms:W3CDTF">2017-11-22T08:29:44Z</dcterms:modified>
</cp:coreProperties>
</file>