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5" r:id="rId17"/>
    <p:sldId id="273" r:id="rId18"/>
    <p:sldId id="276" r:id="rId19"/>
    <p:sldId id="274" r:id="rId20"/>
    <p:sldId id="277" r:id="rId21"/>
    <p:sldId id="272" r:id="rId22"/>
    <p:sldId id="279" r:id="rId23"/>
    <p:sldId id="280" r:id="rId24"/>
    <p:sldId id="281" r:id="rId25"/>
    <p:sldId id="282" r:id="rId26"/>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0"/>
    <p:restoredTop sz="94595"/>
  </p:normalViewPr>
  <p:slideViewPr>
    <p:cSldViewPr>
      <p:cViewPr varScale="1">
        <p:scale>
          <a:sx n="109" d="100"/>
          <a:sy n="109" d="100"/>
        </p:scale>
        <p:origin x="72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44673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234996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413974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63728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110622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7A3A3E0B-295D-42D8-92BD-1633E64F614A}" type="datetimeFigureOut">
              <a:rPr lang="uk-UA" smtClean="0"/>
              <a:t>22.04.24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229804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7A3A3E0B-295D-42D8-92BD-1633E64F614A}" type="datetimeFigureOut">
              <a:rPr lang="uk-UA" smtClean="0"/>
              <a:t>22.04.24</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380892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7A3A3E0B-295D-42D8-92BD-1633E64F614A}" type="datetimeFigureOut">
              <a:rPr lang="uk-UA" smtClean="0"/>
              <a:t>22.04.24</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162669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A3A3E0B-295D-42D8-92BD-1633E64F614A}" type="datetimeFigureOut">
              <a:rPr lang="uk-UA" smtClean="0"/>
              <a:t>22.04.24</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278536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A3A3E0B-295D-42D8-92BD-1633E64F614A}" type="datetimeFigureOut">
              <a:rPr lang="uk-UA" smtClean="0"/>
              <a:t>22.04.24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390381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A3A3E0B-295D-42D8-92BD-1633E64F614A}" type="datetimeFigureOut">
              <a:rPr lang="uk-UA" smtClean="0"/>
              <a:t>22.04.24</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52CFCA1-EE5C-4D15-97F0-47D6397634EF}" type="slidenum">
              <a:rPr lang="uk-UA" smtClean="0"/>
              <a:t>‹#›</a:t>
            </a:fld>
            <a:endParaRPr lang="uk-UA"/>
          </a:p>
        </p:txBody>
      </p:sp>
    </p:spTree>
    <p:extLst>
      <p:ext uri="{BB962C8B-B14F-4D97-AF65-F5344CB8AC3E}">
        <p14:creationId xmlns:p14="http://schemas.microsoft.com/office/powerpoint/2010/main" val="421351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A3E0B-295D-42D8-92BD-1633E64F614A}" type="datetimeFigureOut">
              <a:rPr lang="uk-UA" smtClean="0"/>
              <a:t>22.04.24</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CFCA1-EE5C-4D15-97F0-47D6397634EF}" type="slidenum">
              <a:rPr lang="uk-UA" smtClean="0"/>
              <a:t>‹#›</a:t>
            </a:fld>
            <a:endParaRPr lang="uk-UA"/>
          </a:p>
        </p:txBody>
      </p:sp>
    </p:spTree>
    <p:extLst>
      <p:ext uri="{BB962C8B-B14F-4D97-AF65-F5344CB8AC3E}">
        <p14:creationId xmlns:p14="http://schemas.microsoft.com/office/powerpoint/2010/main" val="300952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Networking</a:t>
            </a:r>
            <a:endParaRPr lang="uk-UA" dirty="0"/>
          </a:p>
        </p:txBody>
      </p:sp>
      <p:sp>
        <p:nvSpPr>
          <p:cNvPr id="3" name="Подзаголовок 2"/>
          <p:cNvSpPr>
            <a:spLocks noGrp="1"/>
          </p:cNvSpPr>
          <p:nvPr>
            <p:ph type="subTitle" idx="1"/>
          </p:nvPr>
        </p:nvSpPr>
        <p:spPr/>
        <p:txBody>
          <a:bodyPr/>
          <a:lstStyle/>
          <a:p>
            <a:r>
              <a:rPr lang="en-US" dirty="0"/>
              <a:t>By The Java Tutorials</a:t>
            </a:r>
          </a:p>
          <a:p>
            <a:r>
              <a:rPr lang="en-US" dirty="0"/>
              <a:t>https://docs.oracle.com/javase/tutorial/networking/overview/index.html</a:t>
            </a:r>
            <a:endParaRPr lang="uk-UA" dirty="0"/>
          </a:p>
        </p:txBody>
      </p:sp>
    </p:spTree>
    <p:extLst>
      <p:ext uri="{BB962C8B-B14F-4D97-AF65-F5344CB8AC3E}">
        <p14:creationId xmlns:p14="http://schemas.microsoft.com/office/powerpoint/2010/main" val="342806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uk-UA" dirty="0">
                <a:latin typeface="+mn-lt"/>
              </a:rPr>
              <a:t>Створення зв’язку </a:t>
            </a:r>
            <a:r>
              <a:rPr lang="en-US" sz="4400" dirty="0" err="1">
                <a:latin typeface="+mn-lt"/>
                <a:cs typeface="Courier New" pitchFamily="49" charset="0"/>
              </a:rPr>
              <a:t>URLConnection</a:t>
            </a:r>
            <a:endParaRPr lang="uk-UA" dirty="0">
              <a:latin typeface="+mn-lt"/>
            </a:endParaRPr>
          </a:p>
        </p:txBody>
      </p:sp>
      <p:sp>
        <p:nvSpPr>
          <p:cNvPr id="4" name="Объект 2"/>
          <p:cNvSpPr txBox="1">
            <a:spLocks/>
          </p:cNvSpPr>
          <p:nvPr/>
        </p:nvSpPr>
        <p:spPr>
          <a:xfrm>
            <a:off x="539552" y="1844824"/>
            <a:ext cx="8136904" cy="3487542"/>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try {</a:t>
            </a:r>
          </a:p>
          <a:p>
            <a:pPr marL="0" indent="0">
              <a:buNone/>
            </a:pPr>
            <a:r>
              <a:rPr lang="en-US" sz="1400" dirty="0">
                <a:latin typeface="Courier New" pitchFamily="49" charset="0"/>
                <a:cs typeface="Courier New" pitchFamily="49" charset="0"/>
              </a:rPr>
              <a:t>    </a:t>
            </a:r>
            <a:r>
              <a:rPr lang="en-US" sz="1400" b="1" dirty="0">
                <a:solidFill>
                  <a:srgbClr val="00B0F0"/>
                </a:solidFill>
                <a:latin typeface="Courier New" pitchFamily="49" charset="0"/>
                <a:cs typeface="Courier New" pitchFamily="49" charset="0"/>
              </a:rPr>
              <a:t>URL</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myURL</a:t>
            </a:r>
            <a:r>
              <a:rPr lang="en-US" sz="1400" dirty="0">
                <a:latin typeface="Courier New" pitchFamily="49" charset="0"/>
                <a:cs typeface="Courier New" pitchFamily="49" charset="0"/>
              </a:rPr>
              <a:t> = new URL("http://example.com/");</a:t>
            </a:r>
          </a:p>
          <a:p>
            <a:pPr marL="0" indent="0">
              <a:buNone/>
            </a:pPr>
            <a:r>
              <a:rPr lang="en-US" sz="1400" dirty="0">
                <a:latin typeface="Courier New" pitchFamily="49" charset="0"/>
                <a:cs typeface="Courier New" pitchFamily="49" charset="0"/>
              </a:rPr>
              <a:t>    </a:t>
            </a:r>
            <a:r>
              <a:rPr lang="en-US" sz="1400" b="1" dirty="0" err="1">
                <a:solidFill>
                  <a:srgbClr val="00B0F0"/>
                </a:solidFill>
                <a:latin typeface="Courier New" pitchFamily="49" charset="0"/>
                <a:cs typeface="Courier New" pitchFamily="49" charset="0"/>
              </a:rPr>
              <a:t>URLConnection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myURLConnection</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myURL.</a:t>
            </a:r>
            <a:r>
              <a:rPr lang="en-US" sz="1400" b="1" dirty="0" err="1">
                <a:solidFill>
                  <a:srgbClr val="00B0F0"/>
                </a:solidFill>
                <a:latin typeface="Courier New" pitchFamily="49" charset="0"/>
                <a:cs typeface="Courier New" pitchFamily="49" charset="0"/>
              </a:rPr>
              <a:t>openConnection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myURLConnection.</a:t>
            </a:r>
            <a:r>
              <a:rPr lang="en-US" sz="1400" b="1" dirty="0" err="1">
                <a:solidFill>
                  <a:srgbClr val="00B0F0"/>
                </a:solidFill>
                <a:latin typeface="Courier New" pitchFamily="49" charset="0"/>
                <a:cs typeface="Courier New" pitchFamily="49" charset="0"/>
              </a:rPr>
              <a:t>connect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catch (</a:t>
            </a:r>
            <a:r>
              <a:rPr lang="en-US" sz="1400" dirty="0" err="1">
                <a:latin typeface="Courier New" pitchFamily="49" charset="0"/>
                <a:cs typeface="Courier New" pitchFamily="49" charset="0"/>
              </a:rPr>
              <a:t>MalformedURLException</a:t>
            </a:r>
            <a:r>
              <a:rPr lang="en-US" sz="1400" dirty="0">
                <a:latin typeface="Courier New" pitchFamily="49" charset="0"/>
                <a:cs typeface="Courier New" pitchFamily="49" charset="0"/>
              </a:rPr>
              <a:t> e) { </a:t>
            </a:r>
          </a:p>
          <a:p>
            <a:pPr marL="0" indent="0">
              <a:buNone/>
            </a:pPr>
            <a:r>
              <a:rPr lang="en-US" sz="1400" dirty="0">
                <a:latin typeface="Courier New" pitchFamily="49" charset="0"/>
                <a:cs typeface="Courier New" pitchFamily="49" charset="0"/>
              </a:rPr>
              <a:t>    // new URL() failed</a:t>
            </a:r>
          </a:p>
          <a:p>
            <a:pPr marL="0" indent="0">
              <a:buNone/>
            </a:pP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catch (</a:t>
            </a:r>
            <a:r>
              <a:rPr lang="en-US" sz="1400" dirty="0" err="1">
                <a:latin typeface="Courier New" pitchFamily="49" charset="0"/>
                <a:cs typeface="Courier New" pitchFamily="49" charset="0"/>
              </a:rPr>
              <a:t>IOException</a:t>
            </a:r>
            <a:r>
              <a:rPr lang="en-US" sz="1400" dirty="0">
                <a:latin typeface="Courier New" pitchFamily="49" charset="0"/>
                <a:cs typeface="Courier New" pitchFamily="49" charset="0"/>
              </a:rPr>
              <a:t> e) {   </a:t>
            </a:r>
          </a:p>
          <a:p>
            <a:pPr marL="0" indent="0">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openConnection</a:t>
            </a:r>
            <a:r>
              <a:rPr lang="en-US" sz="1400" dirty="0">
                <a:latin typeface="Courier New" pitchFamily="49" charset="0"/>
                <a:cs typeface="Courier New" pitchFamily="49" charset="0"/>
              </a:rPr>
              <a:t>() failed</a:t>
            </a:r>
          </a:p>
          <a:p>
            <a:pPr marL="0" indent="0">
              <a:buNone/>
            </a:pP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402887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uk-UA" b="1" dirty="0">
                <a:latin typeface="+mn-lt"/>
              </a:rPr>
              <a:t>Читання з</a:t>
            </a:r>
            <a:r>
              <a:rPr lang="en-US" b="1" dirty="0">
                <a:latin typeface="+mn-lt"/>
              </a:rPr>
              <a:t> </a:t>
            </a:r>
            <a:r>
              <a:rPr lang="en-US" b="1" dirty="0" err="1">
                <a:latin typeface="+mn-lt"/>
              </a:rPr>
              <a:t>URLConnection</a:t>
            </a:r>
            <a:endParaRPr lang="uk-UA" b="1" dirty="0">
              <a:latin typeface="+mn-lt"/>
            </a:endParaRPr>
          </a:p>
        </p:txBody>
      </p:sp>
      <p:sp>
        <p:nvSpPr>
          <p:cNvPr id="4" name="Объект 2"/>
          <p:cNvSpPr txBox="1">
            <a:spLocks/>
          </p:cNvSpPr>
          <p:nvPr/>
        </p:nvSpPr>
        <p:spPr>
          <a:xfrm>
            <a:off x="539552" y="1309610"/>
            <a:ext cx="8208912" cy="4063605"/>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import java.net.*;</a:t>
            </a:r>
          </a:p>
          <a:p>
            <a:pPr marL="0" indent="0">
              <a:buNone/>
            </a:pPr>
            <a:r>
              <a:rPr lang="en-US" sz="1400" dirty="0">
                <a:latin typeface="Courier New" pitchFamily="49" charset="0"/>
                <a:cs typeface="Courier New" pitchFamily="49" charset="0"/>
              </a:rPr>
              <a:t>import java.io.*;</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URLConnectionReader</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throws Exception {</a:t>
            </a:r>
          </a:p>
          <a:p>
            <a:pPr marL="0" indent="0">
              <a:buNone/>
            </a:pPr>
            <a:r>
              <a:rPr lang="en-US" sz="1400" dirty="0">
                <a:latin typeface="Courier New" pitchFamily="49" charset="0"/>
                <a:cs typeface="Courier New" pitchFamily="49" charset="0"/>
              </a:rPr>
              <a:t>        URL </a:t>
            </a:r>
            <a:r>
              <a:rPr lang="en-US" sz="1400" dirty="0" err="1">
                <a:latin typeface="Courier New" pitchFamily="49" charset="0"/>
                <a:cs typeface="Courier New" pitchFamily="49" charset="0"/>
              </a:rPr>
              <a:t>url</a:t>
            </a:r>
            <a:r>
              <a:rPr lang="en-US" sz="1400" dirty="0">
                <a:latin typeface="Courier New" pitchFamily="49" charset="0"/>
                <a:cs typeface="Courier New" pitchFamily="49" charset="0"/>
              </a:rPr>
              <a:t> = new URL("http://www.oracle.com/");</a:t>
            </a:r>
          </a:p>
          <a:p>
            <a:pPr marL="0" indent="0">
              <a:buNone/>
            </a:pPr>
            <a:r>
              <a:rPr lang="en-US" sz="1400" dirty="0">
                <a:latin typeface="Courier New" pitchFamily="49" charset="0"/>
                <a:cs typeface="Courier New" pitchFamily="49" charset="0"/>
              </a:rPr>
              <a:t>        </a:t>
            </a:r>
            <a:r>
              <a:rPr lang="en-US" sz="1400" b="1" dirty="0" err="1">
                <a:solidFill>
                  <a:srgbClr val="0070C0"/>
                </a:solidFill>
                <a:latin typeface="Courier New" pitchFamily="49" charset="0"/>
                <a:cs typeface="Courier New" pitchFamily="49" charset="0"/>
              </a:rPr>
              <a:t>URLConnection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yc</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url.</a:t>
            </a:r>
            <a:r>
              <a:rPr lang="en-US" sz="1400" b="1" dirty="0" err="1">
                <a:solidFill>
                  <a:srgbClr val="0070C0"/>
                </a:solidFill>
                <a:latin typeface="Courier New" pitchFamily="49" charset="0"/>
                <a:cs typeface="Courier New" pitchFamily="49" charset="0"/>
              </a:rPr>
              <a:t>openConnection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in = </a:t>
            </a:r>
          </a:p>
          <a:p>
            <a:pPr marL="0" indent="0">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InputStreamReader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yc.</a:t>
            </a:r>
            <a:r>
              <a:rPr lang="en-US" sz="1400" b="1" dirty="0" err="1">
                <a:solidFill>
                  <a:srgbClr val="0070C0"/>
                </a:solidFill>
                <a:latin typeface="Courier New" pitchFamily="49" charset="0"/>
                <a:cs typeface="Courier New" pitchFamily="49" charset="0"/>
              </a:rPr>
              <a:t>getInputStream</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String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while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in.readLine</a:t>
            </a:r>
            <a:r>
              <a:rPr lang="en-US" sz="1400" dirty="0">
                <a:latin typeface="Courier New" pitchFamily="49" charset="0"/>
                <a:cs typeface="Courier New" pitchFamily="49" charset="0"/>
              </a:rPr>
              <a:t>()) != null)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in.close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237153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5049" y="116632"/>
            <a:ext cx="8229600" cy="418058"/>
          </a:xfrm>
        </p:spPr>
        <p:txBody>
          <a:bodyPr>
            <a:normAutofit fontScale="90000"/>
          </a:bodyPr>
          <a:lstStyle/>
          <a:p>
            <a:r>
              <a:rPr lang="uk-UA" b="1" dirty="0"/>
              <a:t>Записування з </a:t>
            </a:r>
            <a:r>
              <a:rPr lang="en-US" b="1" dirty="0" err="1"/>
              <a:t>URLConnection</a:t>
            </a:r>
            <a:endParaRPr lang="en-US" b="1" dirty="0"/>
          </a:p>
        </p:txBody>
      </p:sp>
      <p:sp>
        <p:nvSpPr>
          <p:cNvPr id="4" name="Объект 2"/>
          <p:cNvSpPr txBox="1">
            <a:spLocks/>
          </p:cNvSpPr>
          <p:nvPr/>
        </p:nvSpPr>
        <p:spPr>
          <a:xfrm>
            <a:off x="323528" y="548680"/>
            <a:ext cx="8640960" cy="6309320"/>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dirty="0">
                <a:latin typeface="Courier New" pitchFamily="49" charset="0"/>
                <a:cs typeface="Courier New" pitchFamily="49" charset="0"/>
              </a:rPr>
              <a:t>import java.io.*;</a:t>
            </a:r>
          </a:p>
          <a:p>
            <a:pPr marL="0" indent="0">
              <a:spcBef>
                <a:spcPts val="0"/>
              </a:spcBef>
              <a:buNone/>
            </a:pPr>
            <a:r>
              <a:rPr lang="en-US" sz="1400" dirty="0">
                <a:latin typeface="Courier New" pitchFamily="49" charset="0"/>
                <a:cs typeface="Courier New" pitchFamily="49" charset="0"/>
              </a:rPr>
              <a:t>import java.net.*;</a:t>
            </a:r>
          </a:p>
          <a:p>
            <a:pPr marL="0" indent="0">
              <a:spcBef>
                <a:spcPts val="0"/>
              </a:spcBef>
              <a:buNone/>
            </a:pPr>
            <a:r>
              <a:rPr lang="en-US" sz="1400" dirty="0">
                <a:latin typeface="Courier New" pitchFamily="49" charset="0"/>
                <a:cs typeface="Courier New" pitchFamily="49" charset="0"/>
              </a:rPr>
              <a:t>public class Reverse {</a:t>
            </a:r>
          </a:p>
          <a:p>
            <a:pPr marL="0" indent="0">
              <a:spcBef>
                <a:spcPts val="0"/>
              </a:spcBef>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throws Exception {</a:t>
            </a:r>
          </a:p>
          <a:p>
            <a:pPr marL="0" indent="0">
              <a:spcBef>
                <a:spcPts val="0"/>
              </a:spcBef>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args.length</a:t>
            </a:r>
            <a:r>
              <a:rPr lang="en-US" sz="1400" dirty="0">
                <a:latin typeface="Courier New" pitchFamily="49" charset="0"/>
                <a:cs typeface="Courier New" pitchFamily="49" charset="0"/>
              </a:rPr>
              <a:t> != 2)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System.err.println</a:t>
            </a:r>
            <a:r>
              <a:rPr lang="en-US" sz="1400" dirty="0">
                <a:latin typeface="Courier New" pitchFamily="49" charset="0"/>
                <a:cs typeface="Courier New" pitchFamily="49" charset="0"/>
              </a:rPr>
              <a:t>("Usage:  java Reverse “+</a:t>
            </a:r>
          </a:p>
          <a:p>
            <a:pPr marL="0" indent="0">
              <a:spcBef>
                <a:spcPts val="0"/>
              </a:spcBef>
              <a:buNone/>
            </a:pPr>
            <a:r>
              <a:rPr lang="en-US" sz="1400" dirty="0">
                <a:latin typeface="Courier New" pitchFamily="49" charset="0"/>
                <a:cs typeface="Courier New" pitchFamily="49" charset="0"/>
              </a:rPr>
              <a:t>             "http://&lt;location of your servlet/script&gt;"+ " </a:t>
            </a:r>
            <a:r>
              <a:rPr lang="en-US" sz="1400" dirty="0" err="1">
                <a:latin typeface="Courier New" pitchFamily="49" charset="0"/>
                <a:cs typeface="Courier New" pitchFamily="49" charset="0"/>
              </a:rPr>
              <a:t>string_to_reverse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System.exit</a:t>
            </a:r>
            <a:r>
              <a:rPr lang="en-US" sz="1400" dirty="0">
                <a:latin typeface="Courier New" pitchFamily="49" charset="0"/>
                <a:cs typeface="Courier New" pitchFamily="49" charset="0"/>
              </a:rPr>
              <a:t>(1);</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String </a:t>
            </a:r>
            <a:r>
              <a:rPr lang="en-US" sz="1400" dirty="0" err="1">
                <a:latin typeface="Courier New" pitchFamily="49" charset="0"/>
                <a:cs typeface="Courier New" pitchFamily="49" charset="0"/>
              </a:rPr>
              <a:t>stringToReverse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URLEncoder.encode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[1], "UTF-8");</a:t>
            </a:r>
          </a:p>
          <a:p>
            <a:pPr marL="0" indent="0">
              <a:spcBef>
                <a:spcPts val="0"/>
              </a:spcBef>
              <a:buNone/>
            </a:pPr>
            <a:endParaRPr lang="en-US" sz="1400" dirty="0">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     URL </a:t>
            </a:r>
            <a:r>
              <a:rPr lang="en-US" sz="1400" dirty="0" err="1">
                <a:latin typeface="Courier New" pitchFamily="49" charset="0"/>
                <a:cs typeface="Courier New" pitchFamily="49" charset="0"/>
              </a:rPr>
              <a:t>url</a:t>
            </a:r>
            <a:r>
              <a:rPr lang="en-US" sz="1400" dirty="0">
                <a:latin typeface="Courier New" pitchFamily="49" charset="0"/>
                <a:cs typeface="Courier New" pitchFamily="49" charset="0"/>
              </a:rPr>
              <a:t> = new </a:t>
            </a:r>
            <a:r>
              <a:rPr lang="en-US" sz="1400" b="1" dirty="0">
                <a:solidFill>
                  <a:srgbClr val="00B0F0"/>
                </a:solidFill>
                <a:latin typeface="Courier New" pitchFamily="49" charset="0"/>
                <a:cs typeface="Courier New" pitchFamily="49" charset="0"/>
              </a:rPr>
              <a:t>URL</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[0]);</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URLConnection</a:t>
            </a:r>
            <a:r>
              <a:rPr lang="en-US" sz="1400" dirty="0">
                <a:latin typeface="Courier New" pitchFamily="49" charset="0"/>
                <a:cs typeface="Courier New" pitchFamily="49" charset="0"/>
              </a:rPr>
              <a:t> connection = </a:t>
            </a:r>
            <a:r>
              <a:rPr lang="en-US" sz="1400" dirty="0" err="1">
                <a:latin typeface="Courier New" pitchFamily="49" charset="0"/>
                <a:cs typeface="Courier New" pitchFamily="49" charset="0"/>
              </a:rPr>
              <a:t>url.</a:t>
            </a:r>
            <a:r>
              <a:rPr lang="en-US" sz="1400" b="1" dirty="0" err="1">
                <a:solidFill>
                  <a:srgbClr val="00B0F0"/>
                </a:solidFill>
                <a:latin typeface="Courier New" pitchFamily="49" charset="0"/>
                <a:cs typeface="Courier New" pitchFamily="49" charset="0"/>
              </a:rPr>
              <a:t>openConnection</a:t>
            </a:r>
            <a:r>
              <a:rPr lang="en-US" sz="1400" dirty="0">
                <a:latin typeface="Courier New" pitchFamily="49" charset="0"/>
                <a:cs typeface="Courier New" pitchFamily="49" charset="0"/>
              </a:rPr>
              <a:t>();</a:t>
            </a:r>
            <a:r>
              <a:rPr lang="uk-UA" sz="1400" dirty="0">
                <a:latin typeface="Courier New" pitchFamily="49" charset="0"/>
                <a:cs typeface="Courier New" pitchFamily="49" charset="0"/>
              </a:rPr>
              <a:t> </a:t>
            </a:r>
            <a:r>
              <a:rPr lang="uk-UA" sz="1200" dirty="0">
                <a:cs typeface="Courier New" pitchFamily="49" charset="0"/>
              </a:rPr>
              <a:t>// </a:t>
            </a:r>
            <a:r>
              <a:rPr lang="en-US" sz="1200" b="0" i="0" dirty="0">
                <a:solidFill>
                  <a:srgbClr val="000000"/>
                </a:solidFill>
                <a:effectLst/>
              </a:rPr>
              <a:t>HTTP GET request </a:t>
            </a:r>
            <a:endParaRPr lang="en-US" sz="1200" dirty="0">
              <a:cs typeface="Courier New" pitchFamily="49" charset="0"/>
            </a:endParaRP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connection.</a:t>
            </a:r>
            <a:r>
              <a:rPr lang="en-US" sz="1400" b="1" dirty="0" err="1">
                <a:solidFill>
                  <a:srgbClr val="00B0F0"/>
                </a:solidFill>
                <a:latin typeface="Courier New" pitchFamily="49" charset="0"/>
                <a:cs typeface="Courier New" pitchFamily="49" charset="0"/>
              </a:rPr>
              <a:t>setDoOutput</a:t>
            </a:r>
            <a:r>
              <a:rPr lang="en-US" sz="1400" dirty="0">
                <a:latin typeface="Courier New" pitchFamily="49" charset="0"/>
                <a:cs typeface="Courier New" pitchFamily="49" charset="0"/>
              </a:rPr>
              <a:t>(true);</a:t>
            </a:r>
            <a:r>
              <a:rPr lang="uk-UA" sz="1400" dirty="0">
                <a:latin typeface="Courier New" pitchFamily="49" charset="0"/>
                <a:cs typeface="Courier New" pitchFamily="49" charset="0"/>
              </a:rPr>
              <a:t> </a:t>
            </a:r>
            <a:r>
              <a:rPr lang="uk-UA" sz="1200" dirty="0">
                <a:cs typeface="Courier New" pitchFamily="49" charset="0"/>
              </a:rPr>
              <a:t>// </a:t>
            </a:r>
            <a:r>
              <a:rPr lang="en-US" sz="1200" b="0" i="0" dirty="0">
                <a:solidFill>
                  <a:srgbClr val="000000"/>
                </a:solidFill>
                <a:effectLst/>
              </a:rPr>
              <a:t>HTTP POST request</a:t>
            </a:r>
            <a:endParaRPr lang="en-US" sz="1200" dirty="0">
              <a:cs typeface="Courier New" pitchFamily="49" charset="0"/>
            </a:endParaRP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OutputStreamWriter</a:t>
            </a:r>
            <a:r>
              <a:rPr lang="en-US" sz="1400" dirty="0">
                <a:latin typeface="Courier New" pitchFamily="49" charset="0"/>
                <a:cs typeface="Courier New" pitchFamily="49" charset="0"/>
              </a:rPr>
              <a:t> out = </a:t>
            </a:r>
          </a:p>
          <a:p>
            <a:pPr marL="0" indent="0">
              <a:spcBef>
                <a:spcPts val="0"/>
              </a:spcBef>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OutputStreamWriter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connection.</a:t>
            </a:r>
            <a:r>
              <a:rPr lang="en-US" sz="1400" b="1" dirty="0" err="1">
                <a:solidFill>
                  <a:srgbClr val="00B0F0"/>
                </a:solidFill>
                <a:latin typeface="Courier New" pitchFamily="49" charset="0"/>
                <a:cs typeface="Courier New" pitchFamily="49" charset="0"/>
              </a:rPr>
              <a:t>getOutputStream</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out.write</a:t>
            </a:r>
            <a:r>
              <a:rPr lang="en-US" sz="1400" dirty="0">
                <a:latin typeface="Courier New" pitchFamily="49" charset="0"/>
                <a:cs typeface="Courier New" pitchFamily="49" charset="0"/>
              </a:rPr>
              <a:t>("string=" + </a:t>
            </a:r>
            <a:r>
              <a:rPr lang="en-US" sz="1400" dirty="0" err="1">
                <a:latin typeface="Courier New" pitchFamily="49" charset="0"/>
                <a:cs typeface="Courier New" pitchFamily="49" charset="0"/>
              </a:rPr>
              <a:t>stringToReverse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out.close</a:t>
            </a:r>
            <a:r>
              <a:rPr lang="en-US" sz="1400" dirty="0">
                <a:latin typeface="Courier New" pitchFamily="49" charset="0"/>
                <a:cs typeface="Courier New" pitchFamily="49" charset="0"/>
              </a:rPr>
              <a:t>();</a:t>
            </a:r>
          </a:p>
          <a:p>
            <a:pPr marL="0" indent="0">
              <a:spcBef>
                <a:spcPts val="0"/>
              </a:spcBef>
              <a:buNone/>
            </a:pPr>
            <a:endParaRPr lang="en-US" sz="1400" dirty="0">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in =</a:t>
            </a:r>
          </a:p>
          <a:p>
            <a:pPr marL="0" indent="0">
              <a:spcBef>
                <a:spcPts val="0"/>
              </a:spcBef>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InputStreamReader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connection.</a:t>
            </a:r>
            <a:r>
              <a:rPr lang="en-US" sz="1400" b="1" dirty="0" err="1">
                <a:solidFill>
                  <a:srgbClr val="00B0F0"/>
                </a:solidFill>
                <a:latin typeface="Courier New" pitchFamily="49" charset="0"/>
                <a:cs typeface="Courier New" pitchFamily="49" charset="0"/>
              </a:rPr>
              <a:t>getInputStream</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String </a:t>
            </a:r>
            <a:r>
              <a:rPr lang="en-US" sz="1400" dirty="0" err="1">
                <a:latin typeface="Courier New" pitchFamily="49" charset="0"/>
                <a:cs typeface="Courier New" pitchFamily="49" charset="0"/>
              </a:rPr>
              <a:t>decodedString</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while ((</a:t>
            </a:r>
            <a:r>
              <a:rPr lang="en-US" sz="1400" dirty="0" err="1">
                <a:latin typeface="Courier New" pitchFamily="49" charset="0"/>
                <a:cs typeface="Courier New" pitchFamily="49" charset="0"/>
              </a:rPr>
              <a:t>decodedString</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in.readLine</a:t>
            </a:r>
            <a:r>
              <a:rPr lang="en-US" sz="1400" dirty="0">
                <a:latin typeface="Courier New" pitchFamily="49" charset="0"/>
                <a:cs typeface="Courier New" pitchFamily="49" charset="0"/>
              </a:rPr>
              <a:t>()) != null)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decodedString</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in.close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140112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en-US" dirty="0"/>
              <a:t>Socket</a:t>
            </a:r>
            <a:endParaRPr lang="uk-UA" dirty="0"/>
          </a:p>
        </p:txBody>
      </p:sp>
      <p:sp>
        <p:nvSpPr>
          <p:cNvPr id="3" name="Объект 2"/>
          <p:cNvSpPr>
            <a:spLocks noGrp="1"/>
          </p:cNvSpPr>
          <p:nvPr>
            <p:ph idx="1"/>
          </p:nvPr>
        </p:nvSpPr>
        <p:spPr>
          <a:xfrm>
            <a:off x="457200" y="1268760"/>
            <a:ext cx="8229600" cy="4857403"/>
          </a:xfrm>
        </p:spPr>
        <p:txBody>
          <a:bodyPr>
            <a:normAutofit/>
          </a:bodyPr>
          <a:lstStyle/>
          <a:p>
            <a:pPr algn="just"/>
            <a:r>
              <a:rPr lang="uk-UA" dirty="0" err="1"/>
              <a:t>Сокет</a:t>
            </a:r>
            <a:r>
              <a:rPr lang="uk-UA" dirty="0"/>
              <a:t> – це програмна сутність, що представляє одну з точок двостороннього зв’язку між двома програмами, що виконуються в комп’ютерній мережі</a:t>
            </a:r>
            <a:r>
              <a:rPr lang="en-US" dirty="0"/>
              <a:t>. </a:t>
            </a:r>
          </a:p>
          <a:p>
            <a:pPr algn="just"/>
            <a:r>
              <a:rPr lang="uk-UA" dirty="0"/>
              <a:t>Пакет </a:t>
            </a:r>
            <a:r>
              <a:rPr lang="en-US" dirty="0" err="1"/>
              <a:t>java.net</a:t>
            </a:r>
            <a:r>
              <a:rPr lang="en-US" dirty="0"/>
              <a:t> package </a:t>
            </a:r>
            <a:r>
              <a:rPr lang="uk-UA" dirty="0"/>
              <a:t>забезпечує класи </a:t>
            </a:r>
            <a:r>
              <a:rPr lang="en-US" dirty="0"/>
              <a:t>-</a:t>
            </a:r>
            <a:r>
              <a:rPr lang="en-US" dirty="0">
                <a:latin typeface="Courier New" pitchFamily="49" charset="0"/>
                <a:cs typeface="Courier New" pitchFamily="49" charset="0"/>
              </a:rPr>
              <a:t>Socket</a:t>
            </a:r>
            <a:r>
              <a:rPr lang="en-US" dirty="0"/>
              <a:t> and </a:t>
            </a:r>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 </a:t>
            </a:r>
            <a:r>
              <a:rPr lang="uk-UA" dirty="0"/>
              <a:t>для реалізації </a:t>
            </a:r>
            <a:r>
              <a:rPr lang="uk-UA" dirty="0" err="1"/>
              <a:t>сокет</a:t>
            </a:r>
            <a:r>
              <a:rPr lang="uk-UA" dirty="0"/>
              <a:t>-з’єднання за протоколом </a:t>
            </a:r>
            <a:r>
              <a:rPr lang="en-US" dirty="0"/>
              <a:t>TCP</a:t>
            </a:r>
            <a:r>
              <a:rPr lang="uk-UA" dirty="0"/>
              <a:t> на клієнтській та серверній стороні відповідно</a:t>
            </a:r>
            <a:r>
              <a:rPr lang="en-US" dirty="0"/>
              <a:t>.</a:t>
            </a:r>
            <a:endParaRPr lang="uk-UA" dirty="0"/>
          </a:p>
        </p:txBody>
      </p:sp>
    </p:spTree>
    <p:extLst>
      <p:ext uri="{BB962C8B-B14F-4D97-AF65-F5344CB8AC3E}">
        <p14:creationId xmlns:p14="http://schemas.microsoft.com/office/powerpoint/2010/main" val="3936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a:xfrm>
            <a:off x="372362" y="5949280"/>
            <a:ext cx="8615300" cy="464915"/>
          </a:xfrm>
        </p:spPr>
        <p:txBody>
          <a:bodyPr>
            <a:normAutofit fontScale="85000" lnSpcReduction="20000"/>
          </a:bodyPr>
          <a:lstStyle/>
          <a:p>
            <a:pPr marL="0" indent="0">
              <a:buNone/>
            </a:pPr>
            <a:r>
              <a:rPr lang="uk-UA" sz="1800" dirty="0"/>
              <a:t>Після встановлення зв’язку між </a:t>
            </a:r>
            <a:r>
              <a:rPr lang="uk-UA" sz="1800" dirty="0" err="1"/>
              <a:t>сокетами</a:t>
            </a:r>
            <a:r>
              <a:rPr lang="uk-UA" sz="1800" dirty="0"/>
              <a:t> клієнтська та серверна частини програми можуть використовувати їх для передачі даних в обох напрямках. Дані можуть </a:t>
            </a:r>
            <a:r>
              <a:rPr lang="uk-UA" sz="1800" dirty="0" err="1"/>
              <a:t>читатись</a:t>
            </a:r>
            <a:r>
              <a:rPr lang="uk-UA" sz="1800" dirty="0"/>
              <a:t> або записуватись.</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688632" cy="137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879669"/>
            <a:ext cx="5688632" cy="166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06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latin typeface="+mn-lt"/>
                <a:cs typeface="Courier New" pitchFamily="49" charset="0"/>
              </a:rPr>
              <a:t>Класи </a:t>
            </a:r>
            <a:r>
              <a:rPr lang="en-US" dirty="0">
                <a:latin typeface="Courier New" pitchFamily="49" charset="0"/>
                <a:cs typeface="Courier New" pitchFamily="49" charset="0"/>
              </a:rPr>
              <a:t>Server</a:t>
            </a:r>
            <a:r>
              <a:rPr lang="uk-UA" dirty="0">
                <a:latin typeface="Courier New" pitchFamily="49" charset="0"/>
                <a:cs typeface="Courier New" pitchFamily="49" charset="0"/>
              </a:rPr>
              <a:t> </a:t>
            </a:r>
            <a:r>
              <a:rPr lang="uk-UA" dirty="0">
                <a:latin typeface="+mn-lt"/>
                <a:cs typeface="Courier New" pitchFamily="49" charset="0"/>
              </a:rPr>
              <a:t>та </a:t>
            </a:r>
            <a:r>
              <a:rPr lang="en-US" dirty="0" err="1">
                <a:latin typeface="Courier New" pitchFamily="49" charset="0"/>
                <a:cs typeface="Courier New" pitchFamily="49" charset="0"/>
              </a:rPr>
              <a:t>ServerSocket</a:t>
            </a:r>
            <a:endParaRPr lang="uk-UA" dirty="0"/>
          </a:p>
        </p:txBody>
      </p:sp>
      <p:sp>
        <p:nvSpPr>
          <p:cNvPr id="3" name="Объект 2"/>
          <p:cNvSpPr>
            <a:spLocks noGrp="1"/>
          </p:cNvSpPr>
          <p:nvPr>
            <p:ph idx="1"/>
          </p:nvPr>
        </p:nvSpPr>
        <p:spPr>
          <a:xfrm>
            <a:off x="467544" y="1700808"/>
            <a:ext cx="8229600" cy="3845024"/>
          </a:xfrm>
        </p:spPr>
        <p:txBody>
          <a:bodyPr>
            <a:normAutofit fontScale="85000" lnSpcReduction="20000"/>
          </a:bodyPr>
          <a:lstStyle/>
          <a:p>
            <a:r>
              <a:rPr lang="en-US" dirty="0">
                <a:latin typeface="Courier New" pitchFamily="49" charset="0"/>
                <a:cs typeface="Courier New" pitchFamily="49" charset="0"/>
              </a:rPr>
              <a:t>Server </a:t>
            </a:r>
            <a:r>
              <a:rPr lang="uk-UA" dirty="0">
                <a:latin typeface="Courier New" pitchFamily="49" charset="0"/>
                <a:cs typeface="Courier New" pitchFamily="49" charset="0"/>
              </a:rPr>
              <a:t> - </a:t>
            </a:r>
            <a:r>
              <a:rPr lang="uk-UA" dirty="0" err="1"/>
              <a:t>імплементує</a:t>
            </a:r>
            <a:r>
              <a:rPr lang="uk-UA" dirty="0"/>
              <a:t> одну з кінцевих точок двостороннього зв’язку між двома програмами – на клієнтській стороні</a:t>
            </a:r>
            <a:endParaRPr lang="uk-UA" dirty="0">
              <a:latin typeface="Courier New" pitchFamily="49" charset="0"/>
              <a:cs typeface="Courier New" pitchFamily="49" charset="0"/>
            </a:endParaRPr>
          </a:p>
          <a:p>
            <a:r>
              <a:rPr lang="en-US" dirty="0" err="1">
                <a:latin typeface="Courier New" pitchFamily="49" charset="0"/>
                <a:cs typeface="Courier New" pitchFamily="49" charset="0"/>
              </a:rPr>
              <a:t>ServerSocket</a:t>
            </a:r>
            <a:r>
              <a:rPr lang="en-US" dirty="0">
                <a:latin typeface="Courier New" pitchFamily="49" charset="0"/>
                <a:cs typeface="Courier New" pitchFamily="49" charset="0"/>
              </a:rPr>
              <a:t> </a:t>
            </a:r>
            <a:r>
              <a:rPr lang="uk-UA" dirty="0">
                <a:latin typeface="Courier New" pitchFamily="49" charset="0"/>
                <a:cs typeface="Courier New" pitchFamily="49" charset="0"/>
              </a:rPr>
              <a:t> - </a:t>
            </a:r>
            <a:r>
              <a:rPr lang="uk-UA" dirty="0" err="1"/>
              <a:t>імплементує</a:t>
            </a:r>
            <a:r>
              <a:rPr lang="uk-UA" dirty="0"/>
              <a:t> </a:t>
            </a:r>
            <a:r>
              <a:rPr lang="uk-UA" dirty="0" err="1"/>
              <a:t>сокет</a:t>
            </a:r>
            <a:r>
              <a:rPr lang="uk-UA" dirty="0"/>
              <a:t>, який сервер може використовувати для прийняття з’єднання з клієнтською програмою та  очікування повідомлень від неї</a:t>
            </a:r>
          </a:p>
          <a:p>
            <a:r>
              <a:rPr lang="uk-UA" dirty="0"/>
              <a:t>Є платформо-незалежними, приховують деталі реалізації зв’язку, пов’язані з певною обчислювальною системою</a:t>
            </a:r>
          </a:p>
          <a:p>
            <a:endParaRPr lang="uk-UA" dirty="0"/>
          </a:p>
          <a:p>
            <a:endParaRPr lang="en-US" dirty="0"/>
          </a:p>
          <a:p>
            <a:pPr marL="0" indent="0">
              <a:buNone/>
            </a:pPr>
            <a:endParaRPr lang="uk-UA" dirty="0"/>
          </a:p>
        </p:txBody>
      </p:sp>
    </p:spTree>
    <p:extLst>
      <p:ext uri="{BB962C8B-B14F-4D97-AF65-F5344CB8AC3E}">
        <p14:creationId xmlns:p14="http://schemas.microsoft.com/office/powerpoint/2010/main" val="301119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667" y="274638"/>
            <a:ext cx="8950419" cy="634082"/>
          </a:xfrm>
        </p:spPr>
        <p:txBody>
          <a:bodyPr>
            <a:normAutofit fontScale="90000"/>
          </a:bodyPr>
          <a:lstStyle/>
          <a:p>
            <a:r>
              <a:rPr lang="uk-UA" b="1" dirty="0"/>
              <a:t>Читання та записування в об’єкт </a:t>
            </a:r>
            <a:r>
              <a:rPr lang="en-US" b="1" dirty="0"/>
              <a:t>Socket</a:t>
            </a:r>
            <a:endParaRPr lang="uk-UA" dirty="0"/>
          </a:p>
        </p:txBody>
      </p:sp>
      <p:sp>
        <p:nvSpPr>
          <p:cNvPr id="8" name="TextBox 7"/>
          <p:cNvSpPr txBox="1"/>
          <p:nvPr/>
        </p:nvSpPr>
        <p:spPr>
          <a:xfrm>
            <a:off x="395536" y="1052736"/>
            <a:ext cx="7668344" cy="3416320"/>
          </a:xfrm>
          <a:prstGeom prst="rect">
            <a:avLst/>
          </a:prstGeom>
          <a:noFill/>
        </p:spPr>
        <p:txBody>
          <a:bodyPr wrap="square" rtlCol="0">
            <a:spAutoFit/>
          </a:bodyPr>
          <a:lstStyle/>
          <a:p>
            <a:pPr algn="just"/>
            <a:r>
              <a:rPr lang="en-US" dirty="0"/>
              <a:t>Java tutorial </a:t>
            </a:r>
            <a:r>
              <a:rPr lang="uk-UA" dirty="0"/>
              <a:t>пропонує приклад, в якому сервер повторює передане з клієнта повідомлення. Клас</a:t>
            </a:r>
            <a:r>
              <a:rPr lang="en-US" dirty="0"/>
              <a:t> </a:t>
            </a:r>
            <a:r>
              <a:rPr lang="en-US" u="sng" dirty="0" err="1"/>
              <a:t>EchoClient</a:t>
            </a:r>
            <a:r>
              <a:rPr lang="uk-UA" dirty="0"/>
              <a:t> реалізує клієнтську частину програми, </a:t>
            </a:r>
            <a:r>
              <a:rPr lang="en-US" u="sng" dirty="0" err="1"/>
              <a:t>EchoServer</a:t>
            </a:r>
            <a:r>
              <a:rPr lang="uk-UA" dirty="0"/>
              <a:t>  - серверну її частину. Для того, щоб передати дані з клієнта, потрібно створити </a:t>
            </a:r>
            <a:r>
              <a:rPr lang="uk-UA" dirty="0" err="1"/>
              <a:t>сокет</a:t>
            </a:r>
            <a:r>
              <a:rPr lang="uk-UA" dirty="0"/>
              <a:t>, створити вхідний та вихідний потоки для читання та записування</a:t>
            </a:r>
            <a:r>
              <a:rPr lang="en-US" dirty="0"/>
              <a:t>, </a:t>
            </a:r>
            <a:r>
              <a:rPr lang="uk-UA" dirty="0"/>
              <a:t>а також потік для зчитування рядка, який вводиться в програму користувачем на початку її роботи.</a:t>
            </a:r>
          </a:p>
          <a:p>
            <a:pPr algn="just"/>
            <a:r>
              <a:rPr lang="uk-UA" dirty="0"/>
              <a:t>Для того, щоб зчитати дані, надіслані клієнтською програмою, серверна програма має створити свій </a:t>
            </a:r>
            <a:r>
              <a:rPr lang="uk-UA" dirty="0" err="1"/>
              <a:t>сокет</a:t>
            </a:r>
            <a:r>
              <a:rPr lang="uk-UA" dirty="0"/>
              <a:t>, підтвердити його з’єднання з </a:t>
            </a:r>
            <a:r>
              <a:rPr lang="uk-UA" dirty="0" err="1"/>
              <a:t>сокетом</a:t>
            </a:r>
            <a:r>
              <a:rPr lang="uk-UA" dirty="0"/>
              <a:t> клієнта, створити вхідний та вихідний потоки для читання та записування даних, прочитати дані з вхідного потоку та вивести їх у вихідний потік. Вхідний та вихідний потоки даних створюються при цьому на основі вхідного та вихідного потоків клієнтської частини</a:t>
            </a:r>
            <a:r>
              <a:rPr lang="en-US" dirty="0"/>
              <a:t>.</a:t>
            </a:r>
            <a:endParaRPr lang="uk-UA" dirty="0"/>
          </a:p>
        </p:txBody>
      </p:sp>
    </p:spTree>
    <p:extLst>
      <p:ext uri="{BB962C8B-B14F-4D97-AF65-F5344CB8AC3E}">
        <p14:creationId xmlns:p14="http://schemas.microsoft.com/office/powerpoint/2010/main" val="296334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360040"/>
          </a:xfrm>
        </p:spPr>
        <p:txBody>
          <a:bodyPr>
            <a:normAutofit fontScale="90000"/>
          </a:bodyPr>
          <a:lstStyle/>
          <a:p>
            <a:r>
              <a:rPr lang="uk-UA" b="1" dirty="0"/>
              <a:t>Приклад:</a:t>
            </a:r>
            <a:r>
              <a:rPr lang="en-US" b="1" dirty="0"/>
              <a:t> </a:t>
            </a:r>
            <a:r>
              <a:rPr lang="en-US" b="1" dirty="0" err="1"/>
              <a:t>EchoClient</a:t>
            </a:r>
            <a:r>
              <a:rPr lang="en-US" b="1" dirty="0"/>
              <a:t> </a:t>
            </a:r>
            <a:endParaRPr lang="uk-UA" dirty="0"/>
          </a:p>
        </p:txBody>
      </p:sp>
      <p:sp>
        <p:nvSpPr>
          <p:cNvPr id="4" name="Объект 2"/>
          <p:cNvSpPr txBox="1">
            <a:spLocks/>
          </p:cNvSpPr>
          <p:nvPr/>
        </p:nvSpPr>
        <p:spPr>
          <a:xfrm>
            <a:off x="395536" y="665312"/>
            <a:ext cx="8401408" cy="6192688"/>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dirty="0">
                <a:latin typeface="Courier New" pitchFamily="49" charset="0"/>
                <a:cs typeface="Courier New" pitchFamily="49" charset="0"/>
              </a:rPr>
              <a:t>import java.io.*;</a:t>
            </a:r>
          </a:p>
          <a:p>
            <a:pPr marL="0" indent="0">
              <a:spcBef>
                <a:spcPts val="0"/>
              </a:spcBef>
              <a:buNone/>
            </a:pPr>
            <a:r>
              <a:rPr lang="en-US" sz="1200" dirty="0">
                <a:latin typeface="Courier New" pitchFamily="49" charset="0"/>
                <a:cs typeface="Courier New" pitchFamily="49" charset="0"/>
              </a:rPr>
              <a:t>import java.net.*;</a:t>
            </a:r>
          </a:p>
          <a:p>
            <a:pPr marL="0" indent="0">
              <a:spcBef>
                <a:spcPts val="0"/>
              </a:spcBef>
              <a:buNone/>
            </a:pPr>
            <a:r>
              <a:rPr lang="en-US" sz="1200" dirty="0">
                <a:latin typeface="Courier New" pitchFamily="49" charset="0"/>
                <a:cs typeface="Courier New" pitchFamily="49" charset="0"/>
              </a:rPr>
              <a:t>public class </a:t>
            </a:r>
            <a:r>
              <a:rPr lang="en-US" sz="1200" dirty="0" err="1">
                <a:latin typeface="Courier New" pitchFamily="49" charset="0"/>
                <a:cs typeface="Courier New" pitchFamily="49" charset="0"/>
              </a:rPr>
              <a:t>EchoClient</a:t>
            </a: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public static void main(String[]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throws </a:t>
            </a:r>
            <a:r>
              <a:rPr lang="en-US" sz="1200" dirty="0" err="1">
                <a:latin typeface="Courier New" pitchFamily="49" charset="0"/>
                <a:cs typeface="Courier New" pitchFamily="49" charset="0"/>
              </a:rPr>
              <a:t>IOException</a:t>
            </a: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if (</a:t>
            </a:r>
            <a:r>
              <a:rPr lang="en-US" sz="1200" dirty="0" err="1">
                <a:latin typeface="Courier New" pitchFamily="49" charset="0"/>
                <a:cs typeface="Courier New" pitchFamily="49" charset="0"/>
              </a:rPr>
              <a:t>args.length</a:t>
            </a:r>
            <a:r>
              <a:rPr lang="en-US" sz="1200" dirty="0">
                <a:latin typeface="Courier New" pitchFamily="49" charset="0"/>
                <a:cs typeface="Courier New" pitchFamily="49" charset="0"/>
              </a:rPr>
              <a:t> != 2)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System.err.println</a:t>
            </a:r>
            <a:r>
              <a:rPr lang="en-US" sz="1200" dirty="0">
                <a:latin typeface="Courier New" pitchFamily="49" charset="0"/>
                <a:cs typeface="Courier New" pitchFamily="49" charset="0"/>
              </a:rPr>
              <a:t>("Usage: java </a:t>
            </a:r>
            <a:r>
              <a:rPr lang="en-US" sz="1200" dirty="0" err="1">
                <a:latin typeface="Courier New" pitchFamily="49" charset="0"/>
                <a:cs typeface="Courier New" pitchFamily="49" charset="0"/>
              </a:rPr>
              <a:t>EchoClient</a:t>
            </a:r>
            <a:r>
              <a:rPr lang="en-US" sz="1200" dirty="0">
                <a:latin typeface="Courier New" pitchFamily="49" charset="0"/>
                <a:cs typeface="Courier New" pitchFamily="49" charset="0"/>
              </a:rPr>
              <a:t> &lt;host name&gt; &lt;port number&gt;");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System.exit</a:t>
            </a:r>
            <a:r>
              <a:rPr lang="en-US" sz="1200" dirty="0">
                <a:latin typeface="Courier New" pitchFamily="49" charset="0"/>
                <a:cs typeface="Courier New" pitchFamily="49" charset="0"/>
              </a:rPr>
              <a:t>(1);</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String </a:t>
            </a:r>
            <a:r>
              <a:rPr lang="en-US" sz="1200" dirty="0" err="1">
                <a:latin typeface="Courier New" pitchFamily="49" charset="0"/>
                <a:cs typeface="Courier New" pitchFamily="49" charset="0"/>
              </a:rPr>
              <a:t>hostName</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[0];</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portNumber</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Integer.parseInt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[1]);</a:t>
            </a:r>
          </a:p>
          <a:p>
            <a:pPr marL="0" indent="0">
              <a:spcBef>
                <a:spcPts val="0"/>
              </a:spcBef>
              <a:buNone/>
            </a:pPr>
            <a:r>
              <a:rPr lang="en-US" sz="1200" dirty="0">
                <a:latin typeface="Courier New" pitchFamily="49" charset="0"/>
                <a:cs typeface="Courier New" pitchFamily="49" charset="0"/>
              </a:rPr>
              <a:t>        try (</a:t>
            </a:r>
          </a:p>
          <a:p>
            <a:pPr marL="0" indent="0">
              <a:spcBef>
                <a:spcPts val="0"/>
              </a:spcBef>
              <a:buNone/>
            </a:pPr>
            <a:r>
              <a:rPr lang="en-US" sz="1200" dirty="0">
                <a:latin typeface="Courier New" pitchFamily="49" charset="0"/>
                <a:cs typeface="Courier New" pitchFamily="49" charset="0"/>
              </a:rPr>
              <a:t>          Socket </a:t>
            </a:r>
            <a:r>
              <a:rPr lang="en-US" sz="1200" dirty="0" err="1">
                <a:latin typeface="Courier New" pitchFamily="49" charset="0"/>
                <a:cs typeface="Courier New" pitchFamily="49" charset="0"/>
              </a:rPr>
              <a:t>echoSocket</a:t>
            </a:r>
            <a:r>
              <a:rPr lang="en-US" sz="1200" dirty="0">
                <a:latin typeface="Courier New" pitchFamily="49" charset="0"/>
                <a:cs typeface="Courier New" pitchFamily="49" charset="0"/>
              </a:rPr>
              <a:t> = new </a:t>
            </a:r>
            <a:r>
              <a:rPr lang="en-US" sz="1200" b="1" dirty="0">
                <a:solidFill>
                  <a:srgbClr val="00B0F0"/>
                </a:solidFill>
                <a:latin typeface="Courier New" pitchFamily="49" charset="0"/>
                <a:cs typeface="Courier New" pitchFamily="49" charset="0"/>
              </a:rPr>
              <a:t>Socket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hostName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portNumber</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PrintWriter</a:t>
            </a:r>
            <a:r>
              <a:rPr lang="en-US" sz="1200" dirty="0">
                <a:latin typeface="Courier New" pitchFamily="49" charset="0"/>
                <a:cs typeface="Courier New" pitchFamily="49" charset="0"/>
              </a:rPr>
              <a:t> out = new </a:t>
            </a:r>
            <a:r>
              <a:rPr lang="en-US" sz="1200" dirty="0" err="1">
                <a:latin typeface="Courier New" pitchFamily="49" charset="0"/>
                <a:cs typeface="Courier New" pitchFamily="49" charset="0"/>
              </a:rPr>
              <a:t>PrintWriter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echoSocket.</a:t>
            </a:r>
            <a:r>
              <a:rPr lang="en-US" sz="1200" b="1" dirty="0" err="1">
                <a:solidFill>
                  <a:srgbClr val="00B0F0"/>
                </a:solidFill>
                <a:latin typeface="Courier New" pitchFamily="49" charset="0"/>
                <a:cs typeface="Courier New" pitchFamily="49" charset="0"/>
              </a:rPr>
              <a:t>getOutputStream</a:t>
            </a:r>
            <a:r>
              <a:rPr lang="en-US" sz="1200" dirty="0">
                <a:latin typeface="Courier New" pitchFamily="49" charset="0"/>
                <a:cs typeface="Courier New" pitchFamily="49" charset="0"/>
              </a:rPr>
              <a:t>(), true);</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BufferedReader</a:t>
            </a:r>
            <a:r>
              <a:rPr lang="en-US" sz="1200" dirty="0">
                <a:latin typeface="Courier New" pitchFamily="49" charset="0"/>
                <a:cs typeface="Courier New" pitchFamily="49" charset="0"/>
              </a:rPr>
              <a:t> in =</a:t>
            </a:r>
          </a:p>
          <a:p>
            <a:pPr marL="0" indent="0">
              <a:spcBef>
                <a:spcPts val="0"/>
              </a:spcBef>
              <a:buNone/>
            </a:pPr>
            <a:r>
              <a:rPr lang="en-US" sz="1200" dirty="0">
                <a:latin typeface="Courier New" pitchFamily="49" charset="0"/>
                <a:cs typeface="Courier New" pitchFamily="49" charset="0"/>
              </a:rPr>
              <a:t>            new </a:t>
            </a:r>
            <a:r>
              <a:rPr lang="en-US" sz="1200" dirty="0" err="1">
                <a:latin typeface="Courier New" pitchFamily="49" charset="0"/>
                <a:cs typeface="Courier New" pitchFamily="49" charset="0"/>
              </a:rPr>
              <a:t>BufferedReader</a:t>
            </a:r>
            <a:r>
              <a:rPr lang="en-US" sz="1200" dirty="0">
                <a:latin typeface="Courier New" pitchFamily="49" charset="0"/>
                <a:cs typeface="Courier New" pitchFamily="49" charset="0"/>
              </a:rPr>
              <a:t>(new </a:t>
            </a:r>
            <a:r>
              <a:rPr lang="en-US" sz="1200" dirty="0" err="1">
                <a:latin typeface="Courier New" pitchFamily="49" charset="0"/>
                <a:cs typeface="Courier New" pitchFamily="49" charset="0"/>
              </a:rPr>
              <a:t>InputStreamReader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echoSocket.</a:t>
            </a:r>
            <a:r>
              <a:rPr lang="en-US" sz="1200" b="1" dirty="0" err="1">
                <a:solidFill>
                  <a:srgbClr val="00B0F0"/>
                </a:solidFill>
                <a:latin typeface="Courier New" pitchFamily="49" charset="0"/>
                <a:cs typeface="Courier New" pitchFamily="49" charset="0"/>
              </a:rPr>
              <a:t>getInputStream</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BufferedReader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stdIn</a:t>
            </a: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new </a:t>
            </a:r>
            <a:r>
              <a:rPr lang="en-US" sz="1200" dirty="0" err="1">
                <a:latin typeface="Courier New" pitchFamily="49" charset="0"/>
                <a:cs typeface="Courier New" pitchFamily="49" charset="0"/>
              </a:rPr>
              <a:t>BufferedReader</a:t>
            </a:r>
            <a:r>
              <a:rPr lang="en-US" sz="1200" dirty="0">
                <a:latin typeface="Courier New" pitchFamily="49" charset="0"/>
                <a:cs typeface="Courier New" pitchFamily="49" charset="0"/>
              </a:rPr>
              <a:t>(new </a:t>
            </a:r>
            <a:r>
              <a:rPr lang="en-US" sz="1200" dirty="0" err="1">
                <a:latin typeface="Courier New" pitchFamily="49" charset="0"/>
                <a:cs typeface="Courier New" pitchFamily="49" charset="0"/>
              </a:rPr>
              <a:t>InputStreamReader</a:t>
            </a:r>
            <a:r>
              <a:rPr lang="en-US" sz="1200" dirty="0">
                <a:latin typeface="Courier New" pitchFamily="49" charset="0"/>
                <a:cs typeface="Courier New" pitchFamily="49" charset="0"/>
              </a:rPr>
              <a:t>(System.in))</a:t>
            </a:r>
          </a:p>
          <a:p>
            <a:pPr marL="0" indent="0">
              <a:spcBef>
                <a:spcPts val="0"/>
              </a:spcBef>
              <a:buNone/>
            </a:pPr>
            <a:r>
              <a:rPr lang="en-US" sz="1200" dirty="0">
                <a:latin typeface="Courier New" pitchFamily="49" charset="0"/>
                <a:cs typeface="Courier New" pitchFamily="49" charset="0"/>
              </a:rPr>
              <a:t>        ) {</a:t>
            </a:r>
          </a:p>
          <a:p>
            <a:pPr marL="0" indent="0">
              <a:spcBef>
                <a:spcPts val="0"/>
              </a:spcBef>
              <a:buNone/>
            </a:pPr>
            <a:r>
              <a:rPr lang="en-US" sz="1200" dirty="0">
                <a:latin typeface="Courier New" pitchFamily="49" charset="0"/>
                <a:cs typeface="Courier New" pitchFamily="49" charset="0"/>
              </a:rPr>
              <a:t>            String </a:t>
            </a:r>
            <a:r>
              <a:rPr lang="en-US" sz="1200" dirty="0" err="1">
                <a:latin typeface="Courier New" pitchFamily="49" charset="0"/>
                <a:cs typeface="Courier New" pitchFamily="49" charset="0"/>
              </a:rPr>
              <a:t>userInput</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while ((</a:t>
            </a:r>
            <a:r>
              <a:rPr lang="en-US" sz="1200" dirty="0" err="1">
                <a:latin typeface="Courier New" pitchFamily="49" charset="0"/>
                <a:cs typeface="Courier New" pitchFamily="49" charset="0"/>
              </a:rPr>
              <a:t>userInput</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stdIn.readLine</a:t>
            </a:r>
            <a:r>
              <a:rPr lang="en-US" sz="1200" dirty="0">
                <a:latin typeface="Courier New" pitchFamily="49" charset="0"/>
                <a:cs typeface="Courier New" pitchFamily="49" charset="0"/>
              </a:rPr>
              <a:t>()) != null)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out.println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userInput</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("echo: " + </a:t>
            </a:r>
            <a:r>
              <a:rPr lang="en-US" sz="1200" dirty="0" err="1">
                <a:latin typeface="Courier New" pitchFamily="49" charset="0"/>
                <a:cs typeface="Courier New" pitchFamily="49" charset="0"/>
              </a:rPr>
              <a:t>in.readLine</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        } catch (</a:t>
            </a:r>
            <a:r>
              <a:rPr lang="en-US" sz="1200" dirty="0" err="1">
                <a:latin typeface="Courier New" pitchFamily="49" charset="0"/>
                <a:cs typeface="Courier New" pitchFamily="49" charset="0"/>
              </a:rPr>
              <a:t>UnknownHostException</a:t>
            </a:r>
            <a:r>
              <a:rPr lang="en-US" sz="1200" dirty="0">
                <a:latin typeface="Courier New" pitchFamily="49" charset="0"/>
                <a:cs typeface="Courier New" pitchFamily="49" charset="0"/>
              </a:rPr>
              <a:t> e)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System.err.println</a:t>
            </a:r>
            <a:r>
              <a:rPr lang="en-US" sz="1200" dirty="0">
                <a:latin typeface="Courier New" pitchFamily="49" charset="0"/>
                <a:cs typeface="Courier New" pitchFamily="49" charset="0"/>
              </a:rPr>
              <a:t>("Don't know about host " + </a:t>
            </a:r>
            <a:r>
              <a:rPr lang="en-US" sz="1200" dirty="0" err="1">
                <a:latin typeface="Courier New" pitchFamily="49" charset="0"/>
                <a:cs typeface="Courier New" pitchFamily="49" charset="0"/>
              </a:rPr>
              <a:t>hostName</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System.exit</a:t>
            </a:r>
            <a:r>
              <a:rPr lang="en-US" sz="1200" dirty="0">
                <a:latin typeface="Courier New" pitchFamily="49" charset="0"/>
                <a:cs typeface="Courier New" pitchFamily="49" charset="0"/>
              </a:rPr>
              <a:t>(1);</a:t>
            </a:r>
          </a:p>
          <a:p>
            <a:pPr marL="0" indent="0">
              <a:spcBef>
                <a:spcPts val="0"/>
              </a:spcBef>
              <a:buNone/>
            </a:pPr>
            <a:r>
              <a:rPr lang="en-US" sz="1200" dirty="0">
                <a:latin typeface="Courier New" pitchFamily="49" charset="0"/>
                <a:cs typeface="Courier New" pitchFamily="49" charset="0"/>
              </a:rPr>
              <a:t>        } catch (</a:t>
            </a:r>
            <a:r>
              <a:rPr lang="en-US" sz="1200" dirty="0" err="1">
                <a:latin typeface="Courier New" pitchFamily="49" charset="0"/>
                <a:cs typeface="Courier New" pitchFamily="49" charset="0"/>
              </a:rPr>
              <a:t>IOException</a:t>
            </a:r>
            <a:r>
              <a:rPr lang="en-US" sz="1200" dirty="0">
                <a:latin typeface="Courier New" pitchFamily="49" charset="0"/>
                <a:cs typeface="Courier New" pitchFamily="49" charset="0"/>
              </a:rPr>
              <a:t> e)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System.err.println</a:t>
            </a:r>
            <a:r>
              <a:rPr lang="en-US" sz="1200" dirty="0">
                <a:latin typeface="Courier New" pitchFamily="49" charset="0"/>
                <a:cs typeface="Courier New" pitchFamily="49" charset="0"/>
              </a:rPr>
              <a:t>("Couldn't get I/O for the connection to " +</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hostName</a:t>
            </a:r>
            <a:r>
              <a:rPr lang="en-US" sz="1200" dirty="0">
                <a:latin typeface="Courier New" pitchFamily="49" charset="0"/>
                <a:cs typeface="Courier New" pitchFamily="49" charset="0"/>
              </a:rPr>
              <a:t>);</a:t>
            </a:r>
          </a:p>
          <a:p>
            <a:pPr marL="0" indent="0">
              <a:spcBef>
                <a:spcPts val="0"/>
              </a:spcBef>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System.exit</a:t>
            </a:r>
            <a:r>
              <a:rPr lang="en-US" sz="1200" dirty="0">
                <a:latin typeface="Courier New" pitchFamily="49" charset="0"/>
                <a:cs typeface="Courier New" pitchFamily="49" charset="0"/>
              </a:rPr>
              <a:t>(1);</a:t>
            </a:r>
          </a:p>
          <a:p>
            <a:pPr marL="0" indent="0">
              <a:spcBef>
                <a:spcPts val="0"/>
              </a:spcBef>
              <a:buNone/>
            </a:pPr>
            <a:r>
              <a:rPr lang="en-US" sz="1200" dirty="0">
                <a:latin typeface="Courier New" pitchFamily="49" charset="0"/>
                <a:cs typeface="Courier New" pitchFamily="49" charset="0"/>
              </a:rPr>
              <a:t>        } </a:t>
            </a:r>
          </a:p>
          <a:p>
            <a:pPr marL="0" indent="0">
              <a:spcBef>
                <a:spcPts val="0"/>
              </a:spcBef>
              <a:buNone/>
            </a:pPr>
            <a:r>
              <a:rPr lang="en-US" sz="1200" dirty="0">
                <a:latin typeface="Courier New" pitchFamily="49" charset="0"/>
                <a:cs typeface="Courier New" pitchFamily="49" charset="0"/>
              </a:rPr>
              <a:t>    }</a:t>
            </a:r>
          </a:p>
          <a:p>
            <a:pPr marL="0" indent="0">
              <a:spcBef>
                <a:spcPts val="0"/>
              </a:spcBef>
              <a:buNone/>
            </a:pPr>
            <a:r>
              <a:rPr lang="en-US" sz="1200" dirty="0">
                <a:latin typeface="Courier New" pitchFamily="49" charset="0"/>
                <a:cs typeface="Courier New" pitchFamily="49" charset="0"/>
              </a:rPr>
              <a:t>}</a:t>
            </a:r>
          </a:p>
        </p:txBody>
      </p:sp>
    </p:spTree>
    <p:extLst>
      <p:ext uri="{BB962C8B-B14F-4D97-AF65-F5344CB8AC3E}">
        <p14:creationId xmlns:p14="http://schemas.microsoft.com/office/powerpoint/2010/main" val="264022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en-US" b="1" dirty="0"/>
              <a:t>Writing the Server Side of a Socket</a:t>
            </a:r>
            <a:endParaRPr lang="uk-UA" dirty="0"/>
          </a:p>
        </p:txBody>
      </p:sp>
      <p:sp>
        <p:nvSpPr>
          <p:cNvPr id="4" name="Объект 2"/>
          <p:cNvSpPr txBox="1">
            <a:spLocks/>
          </p:cNvSpPr>
          <p:nvPr/>
        </p:nvSpPr>
        <p:spPr>
          <a:xfrm>
            <a:off x="175164" y="1401591"/>
            <a:ext cx="8968835" cy="2624480"/>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hostName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[0];</a:t>
            </a:r>
          </a:p>
          <a:p>
            <a:pPr marL="0" indent="0">
              <a:buNone/>
            </a:pPr>
            <a:r>
              <a:rPr lang="en-US" sz="1400" dirty="0">
                <a:latin typeface="Courier New" pitchFamily="49" charset="0"/>
                <a:cs typeface="Courier New" pitchFamily="49" charset="0"/>
              </a:rPr>
              <a:t>int </a:t>
            </a:r>
            <a:r>
              <a:rPr lang="en-US" sz="1400" dirty="0" err="1">
                <a:latin typeface="Courier New" pitchFamily="49" charset="0"/>
                <a:cs typeface="Courier New" pitchFamily="49" charset="0"/>
              </a:rPr>
              <a:t>portNumber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Integer.parseInt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[1]);     </a:t>
            </a:r>
          </a:p>
          <a:p>
            <a:pPr marL="0" indent="0">
              <a:spcBef>
                <a:spcPts val="0"/>
              </a:spcBef>
              <a:buNone/>
            </a:pPr>
            <a:r>
              <a:rPr lang="en-US" sz="1400" dirty="0">
                <a:latin typeface="Courier New" pitchFamily="49" charset="0"/>
                <a:cs typeface="Courier New" pitchFamily="49" charset="0"/>
              </a:rPr>
              <a:t>      try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ServerSocket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serverSocket</a:t>
            </a:r>
            <a:r>
              <a:rPr lang="en-US" sz="1400" dirty="0">
                <a:latin typeface="Courier New" pitchFamily="49" charset="0"/>
                <a:cs typeface="Courier New" pitchFamily="49" charset="0"/>
              </a:rPr>
              <a:t> = new </a:t>
            </a:r>
            <a:r>
              <a:rPr lang="en-US" sz="1400" b="1" dirty="0" err="1">
                <a:solidFill>
                  <a:schemeClr val="tx2">
                    <a:lumMod val="60000"/>
                    <a:lumOff val="40000"/>
                  </a:schemeClr>
                </a:solidFill>
                <a:latin typeface="Courier New" pitchFamily="49" charset="0"/>
                <a:cs typeface="Courier New" pitchFamily="49" charset="0"/>
              </a:rPr>
              <a:t>ServerSocket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Integer.parseInt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[0]));</a:t>
            </a:r>
          </a:p>
          <a:p>
            <a:pPr marL="0" indent="0">
              <a:spcBef>
                <a:spcPts val="0"/>
              </a:spcBef>
              <a:buNone/>
            </a:pPr>
            <a:r>
              <a:rPr lang="en-US" sz="1400" dirty="0">
                <a:latin typeface="Courier New" pitchFamily="49" charset="0"/>
                <a:cs typeface="Courier New" pitchFamily="49" charset="0"/>
              </a:rPr>
              <a:t>         Socket </a:t>
            </a:r>
            <a:r>
              <a:rPr lang="en-US" sz="1400" dirty="0" err="1">
                <a:latin typeface="Courier New" pitchFamily="49" charset="0"/>
                <a:cs typeface="Courier New" pitchFamily="49" charset="0"/>
              </a:rPr>
              <a:t>clientSocket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serverSocket.</a:t>
            </a:r>
            <a:r>
              <a:rPr lang="en-US" sz="1400" b="1" dirty="0" err="1">
                <a:solidFill>
                  <a:schemeClr val="tx2">
                    <a:lumMod val="60000"/>
                    <a:lumOff val="40000"/>
                  </a:schemeClr>
                </a:solidFill>
                <a:latin typeface="Courier New" pitchFamily="49" charset="0"/>
                <a:cs typeface="Courier New" pitchFamily="49" charset="0"/>
              </a:rPr>
              <a:t>accept</a:t>
            </a:r>
            <a:r>
              <a:rPr lang="en-US" sz="1400" b="1" dirty="0">
                <a:solidFill>
                  <a:schemeClr val="tx2">
                    <a:lumMod val="60000"/>
                    <a:lumOff val="40000"/>
                  </a:schemeClr>
                </a:solidFill>
                <a:latin typeface="Courier New" pitchFamily="49" charset="0"/>
                <a:cs typeface="Courier New" pitchFamily="49" charset="0"/>
              </a:rPr>
              <a:t>()</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PrintWriter</a:t>
            </a:r>
            <a:r>
              <a:rPr lang="en-US" sz="1400" dirty="0">
                <a:latin typeface="Courier New" pitchFamily="49" charset="0"/>
                <a:cs typeface="Courier New" pitchFamily="49" charset="0"/>
              </a:rPr>
              <a:t> out =  new </a:t>
            </a:r>
            <a:r>
              <a:rPr lang="en-US" sz="1400" dirty="0" err="1">
                <a:latin typeface="Courier New" pitchFamily="49" charset="0"/>
                <a:cs typeface="Courier New" pitchFamily="49" charset="0"/>
              </a:rPr>
              <a:t>PrintWriter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clientSocket.</a:t>
            </a:r>
            <a:r>
              <a:rPr lang="en-US" sz="1400" b="1" dirty="0" err="1">
                <a:solidFill>
                  <a:schemeClr val="tx2">
                    <a:lumMod val="60000"/>
                    <a:lumOff val="40000"/>
                  </a:schemeClr>
                </a:solidFill>
                <a:latin typeface="Courier New" pitchFamily="49" charset="0"/>
                <a:cs typeface="Courier New" pitchFamily="49" charset="0"/>
              </a:rPr>
              <a:t>getOutputStream</a:t>
            </a:r>
            <a:r>
              <a:rPr lang="en-US" sz="1400" b="1" dirty="0">
                <a:solidFill>
                  <a:schemeClr val="tx2">
                    <a:lumMod val="60000"/>
                    <a:lumOff val="40000"/>
                  </a:schemeClr>
                </a:solidFill>
                <a:latin typeface="Courier New" pitchFamily="49" charset="0"/>
                <a:cs typeface="Courier New" pitchFamily="49" charset="0"/>
              </a:rPr>
              <a:t>()</a:t>
            </a:r>
            <a:r>
              <a:rPr lang="en-US" sz="1400" dirty="0">
                <a:latin typeface="Courier New" pitchFamily="49" charset="0"/>
                <a:cs typeface="Courier New" pitchFamily="49" charset="0"/>
              </a:rPr>
              <a:t>, true);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in = </a:t>
            </a:r>
          </a:p>
          <a:p>
            <a:pPr marL="0" indent="0">
              <a:spcBef>
                <a:spcPts val="0"/>
              </a:spcBef>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InputStreamReader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clientSocket.</a:t>
            </a:r>
            <a:r>
              <a:rPr lang="en-US" sz="1400" b="1" dirty="0" err="1">
                <a:solidFill>
                  <a:schemeClr val="tx2">
                    <a:lumMod val="60000"/>
                    <a:lumOff val="40000"/>
                  </a:schemeClr>
                </a:solidFill>
                <a:latin typeface="Courier New" pitchFamily="49" charset="0"/>
                <a:cs typeface="Courier New" pitchFamily="49" charset="0"/>
              </a:rPr>
              <a:t>getInputStream</a:t>
            </a:r>
            <a:r>
              <a:rPr lang="en-US" sz="1400" b="1" dirty="0">
                <a:solidFill>
                  <a:schemeClr val="tx2">
                    <a:lumMod val="60000"/>
                    <a:lumOff val="40000"/>
                  </a:schemeClr>
                </a:solidFill>
                <a:latin typeface="Courier New" pitchFamily="49" charset="0"/>
                <a:cs typeface="Courier New" pitchFamily="49" charset="0"/>
              </a:rPr>
              <a:t>()</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p:txBody>
      </p:sp>
    </p:spTree>
    <p:extLst>
      <p:ext uri="{BB962C8B-B14F-4D97-AF65-F5344CB8AC3E}">
        <p14:creationId xmlns:p14="http://schemas.microsoft.com/office/powerpoint/2010/main" val="44795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360040"/>
          </a:xfrm>
        </p:spPr>
        <p:txBody>
          <a:bodyPr>
            <a:normAutofit fontScale="90000"/>
          </a:bodyPr>
          <a:lstStyle/>
          <a:p>
            <a:r>
              <a:rPr lang="en-US" b="1" dirty="0"/>
              <a:t>Example. </a:t>
            </a:r>
            <a:r>
              <a:rPr lang="en-US" b="1" dirty="0" err="1"/>
              <a:t>EchoServer</a:t>
            </a:r>
            <a:r>
              <a:rPr lang="en-US" b="1" dirty="0"/>
              <a:t> </a:t>
            </a:r>
            <a:endParaRPr lang="uk-UA" dirty="0"/>
          </a:p>
        </p:txBody>
      </p:sp>
      <p:sp>
        <p:nvSpPr>
          <p:cNvPr id="4" name="Объект 2"/>
          <p:cNvSpPr txBox="1">
            <a:spLocks/>
          </p:cNvSpPr>
          <p:nvPr/>
        </p:nvSpPr>
        <p:spPr>
          <a:xfrm>
            <a:off x="0" y="476672"/>
            <a:ext cx="9324528" cy="6381328"/>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dirty="0">
                <a:latin typeface="Courier New" pitchFamily="49" charset="0"/>
                <a:cs typeface="Courier New" pitchFamily="49" charset="0"/>
              </a:rPr>
              <a:t>import java.net.*;</a:t>
            </a:r>
          </a:p>
          <a:p>
            <a:pPr marL="0" indent="0">
              <a:spcBef>
                <a:spcPts val="0"/>
              </a:spcBef>
              <a:buNone/>
            </a:pPr>
            <a:r>
              <a:rPr lang="en-US" sz="1400" dirty="0">
                <a:latin typeface="Courier New" pitchFamily="49" charset="0"/>
                <a:cs typeface="Courier New" pitchFamily="49" charset="0"/>
              </a:rPr>
              <a:t>import java.io.*;</a:t>
            </a:r>
          </a:p>
          <a:p>
            <a:pPr marL="0" indent="0">
              <a:spcBef>
                <a:spcPts val="0"/>
              </a:spcBef>
              <a:buNone/>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EchoServer</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throws </a:t>
            </a:r>
            <a:r>
              <a:rPr lang="en-US" sz="1400" dirty="0" err="1">
                <a:latin typeface="Courier New" pitchFamily="49" charset="0"/>
                <a:cs typeface="Courier New" pitchFamily="49" charset="0"/>
              </a:rPr>
              <a:t>IOException</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args.length</a:t>
            </a:r>
            <a:r>
              <a:rPr lang="en-US" sz="1400" dirty="0">
                <a:latin typeface="Courier New" pitchFamily="49" charset="0"/>
                <a:cs typeface="Courier New" pitchFamily="49" charset="0"/>
              </a:rPr>
              <a:t> != 1)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System.err.println</a:t>
            </a:r>
            <a:r>
              <a:rPr lang="en-US" sz="1400" dirty="0">
                <a:latin typeface="Courier New" pitchFamily="49" charset="0"/>
                <a:cs typeface="Courier New" pitchFamily="49" charset="0"/>
              </a:rPr>
              <a:t>("Usage: java </a:t>
            </a:r>
            <a:r>
              <a:rPr lang="en-US" sz="1400" dirty="0" err="1">
                <a:latin typeface="Courier New" pitchFamily="49" charset="0"/>
                <a:cs typeface="Courier New" pitchFamily="49" charset="0"/>
              </a:rPr>
              <a:t>EchoServer</a:t>
            </a:r>
            <a:r>
              <a:rPr lang="en-US" sz="1400" dirty="0">
                <a:latin typeface="Courier New" pitchFamily="49" charset="0"/>
                <a:cs typeface="Courier New" pitchFamily="49" charset="0"/>
              </a:rPr>
              <a:t> &lt;port number&gt;");</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System.exit</a:t>
            </a:r>
            <a:r>
              <a:rPr lang="en-US" sz="1400" dirty="0">
                <a:latin typeface="Courier New" pitchFamily="49" charset="0"/>
                <a:cs typeface="Courier New" pitchFamily="49" charset="0"/>
              </a:rPr>
              <a:t>(1);</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portNumber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Integer.parseInt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[0]);</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try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ServerSocket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serverSocket</a:t>
            </a:r>
            <a:r>
              <a:rPr lang="en-US" sz="1400" dirty="0">
                <a:latin typeface="Courier New" pitchFamily="49" charset="0"/>
                <a:cs typeface="Courier New" pitchFamily="49" charset="0"/>
              </a:rPr>
              <a:t> = new </a:t>
            </a:r>
            <a:r>
              <a:rPr lang="en-US" sz="1400" dirty="0" err="1">
                <a:latin typeface="Courier New" pitchFamily="49" charset="0"/>
                <a:cs typeface="Courier New" pitchFamily="49" charset="0"/>
              </a:rPr>
              <a:t>ServerSocket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portNumber</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Socket </a:t>
            </a:r>
            <a:r>
              <a:rPr lang="en-US" sz="1400" dirty="0" err="1">
                <a:latin typeface="Courier New" pitchFamily="49" charset="0"/>
                <a:cs typeface="Courier New" pitchFamily="49" charset="0"/>
              </a:rPr>
              <a:t>clientSocket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serverSocket.accept</a:t>
            </a: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PrintWriter</a:t>
            </a:r>
            <a:r>
              <a:rPr lang="en-US" sz="1400" dirty="0">
                <a:latin typeface="Courier New" pitchFamily="49" charset="0"/>
                <a:cs typeface="Courier New" pitchFamily="49" charset="0"/>
              </a:rPr>
              <a:t> out =  new </a:t>
            </a:r>
            <a:r>
              <a:rPr lang="en-US" sz="1400" dirty="0" err="1">
                <a:latin typeface="Courier New" pitchFamily="49" charset="0"/>
                <a:cs typeface="Courier New" pitchFamily="49" charset="0"/>
              </a:rPr>
              <a:t>PrintWriter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clientSocket.getOutputStream</a:t>
            </a:r>
            <a:r>
              <a:rPr lang="en-US" sz="1400" dirty="0">
                <a:latin typeface="Courier New" pitchFamily="49" charset="0"/>
                <a:cs typeface="Courier New" pitchFamily="49" charset="0"/>
              </a:rPr>
              <a:t>(), true);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in = </a:t>
            </a:r>
          </a:p>
          <a:p>
            <a:pPr marL="0" indent="0">
              <a:spcBef>
                <a:spcPts val="0"/>
              </a:spcBef>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InputStreamReader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clientSocket.getInputStream</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 {</a:t>
            </a:r>
          </a:p>
          <a:p>
            <a:pPr marL="0" indent="0">
              <a:spcBef>
                <a:spcPts val="0"/>
              </a:spcBef>
              <a:buNone/>
            </a:pPr>
            <a:r>
              <a:rPr lang="en-US" sz="1400" dirty="0">
                <a:latin typeface="Courier New" pitchFamily="49" charset="0"/>
                <a:cs typeface="Courier New" pitchFamily="49" charset="0"/>
              </a:rPr>
              <a:t>          String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while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in.readLine</a:t>
            </a:r>
            <a:r>
              <a:rPr lang="en-US" sz="1400" dirty="0">
                <a:latin typeface="Courier New" pitchFamily="49" charset="0"/>
                <a:cs typeface="Courier New" pitchFamily="49" charset="0"/>
              </a:rPr>
              <a:t>()) != null)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 catch (</a:t>
            </a:r>
            <a:r>
              <a:rPr lang="en-US" sz="1400" dirty="0" err="1">
                <a:latin typeface="Courier New" pitchFamily="49" charset="0"/>
                <a:cs typeface="Courier New" pitchFamily="49" charset="0"/>
              </a:rPr>
              <a:t>IOException</a:t>
            </a:r>
            <a:r>
              <a:rPr lang="en-US" sz="1400" dirty="0">
                <a:latin typeface="Courier New" pitchFamily="49" charset="0"/>
                <a:cs typeface="Courier New" pitchFamily="49" charset="0"/>
              </a:rPr>
              <a:t> e) {</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("Exception caught when trying to listen on port "</a:t>
            </a:r>
          </a:p>
          <a:p>
            <a:pPr marL="0" indent="0">
              <a:spcBef>
                <a:spcPts val="0"/>
              </a:spcBef>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portNumber</a:t>
            </a:r>
            <a:r>
              <a:rPr lang="en-US" sz="1400" dirty="0">
                <a:latin typeface="Courier New" pitchFamily="49" charset="0"/>
                <a:cs typeface="Courier New" pitchFamily="49" charset="0"/>
              </a:rPr>
              <a:t> + " or listening for a connection");</a:t>
            </a:r>
          </a:p>
          <a:p>
            <a:pPr marL="0" indent="0">
              <a:spcBef>
                <a:spcPts val="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e.getMessage</a:t>
            </a:r>
            <a:r>
              <a:rPr lang="en-US" sz="1400" dirty="0">
                <a:latin typeface="Courier New" pitchFamily="49" charset="0"/>
                <a:cs typeface="Courier New" pitchFamily="49" charset="0"/>
              </a:rPr>
              <a:t>());</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    }</a:t>
            </a:r>
          </a:p>
          <a:p>
            <a:pPr marL="0" indent="0">
              <a:spcBef>
                <a:spcPts val="0"/>
              </a:spcBef>
              <a:buNone/>
            </a:pP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343771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fontScale="92500" lnSpcReduction="20000"/>
          </a:bodyPr>
          <a:lstStyle/>
          <a:p>
            <a:r>
              <a:rPr lang="en-US" dirty="0"/>
              <a:t>URL </a:t>
            </a:r>
            <a:r>
              <a:rPr lang="uk-UA" dirty="0"/>
              <a:t>зв</a:t>
            </a:r>
            <a:r>
              <a:rPr lang="en-US" dirty="0"/>
              <a:t>’</a:t>
            </a:r>
            <a:r>
              <a:rPr lang="uk-UA" dirty="0" err="1"/>
              <a:t>язок</a:t>
            </a:r>
            <a:r>
              <a:rPr lang="uk-UA" dirty="0"/>
              <a:t> (</a:t>
            </a:r>
            <a:r>
              <a:rPr lang="uk-UA" dirty="0" err="1"/>
              <a:t>високорівневий</a:t>
            </a:r>
            <a:r>
              <a:rPr lang="uk-UA" dirty="0"/>
              <a:t>)</a:t>
            </a:r>
          </a:p>
          <a:p>
            <a:pPr lvl="1"/>
            <a:r>
              <a:rPr lang="uk-UA" dirty="0"/>
              <a:t>Слугує для зчитування даних з Інтернет-ресурсу</a:t>
            </a:r>
          </a:p>
          <a:p>
            <a:pPr lvl="1"/>
            <a:r>
              <a:rPr lang="uk-UA" dirty="0"/>
              <a:t>Не гарантує надходження даних до клієнта у тому порядку, в якому вони передавались з сервера</a:t>
            </a:r>
          </a:p>
          <a:p>
            <a:r>
              <a:rPr lang="uk-UA" dirty="0"/>
              <a:t>Зв’язок через </a:t>
            </a:r>
            <a:r>
              <a:rPr lang="uk-UA" dirty="0" err="1"/>
              <a:t>сокети</a:t>
            </a:r>
            <a:r>
              <a:rPr lang="uk-UA" dirty="0"/>
              <a:t> (</a:t>
            </a:r>
            <a:r>
              <a:rPr lang="uk-UA" dirty="0" err="1"/>
              <a:t>низькорівневий</a:t>
            </a:r>
            <a:r>
              <a:rPr lang="uk-UA" dirty="0"/>
              <a:t>)</a:t>
            </a:r>
          </a:p>
          <a:p>
            <a:pPr lvl="1"/>
            <a:r>
              <a:rPr lang="uk-UA" dirty="0"/>
              <a:t>Слугує для програмування клієнт-серверних застосувань</a:t>
            </a:r>
          </a:p>
          <a:p>
            <a:pPr lvl="1"/>
            <a:r>
              <a:rPr lang="uk-UA" dirty="0"/>
              <a:t>Зв</a:t>
            </a:r>
            <a:r>
              <a:rPr lang="en-US" dirty="0"/>
              <a:t>’</a:t>
            </a:r>
            <a:r>
              <a:rPr lang="uk-UA" dirty="0" err="1"/>
              <a:t>язує</a:t>
            </a:r>
            <a:r>
              <a:rPr lang="uk-UA" dirty="0"/>
              <a:t> дві програми</a:t>
            </a:r>
            <a:r>
              <a:rPr lang="en-US" dirty="0"/>
              <a:t> (</a:t>
            </a:r>
            <a:r>
              <a:rPr lang="uk-UA" dirty="0"/>
              <a:t>клієнта і сервера</a:t>
            </a:r>
            <a:r>
              <a:rPr lang="en-US" dirty="0"/>
              <a:t>)</a:t>
            </a:r>
            <a:r>
              <a:rPr lang="uk-UA" dirty="0"/>
              <a:t>, які виконуються на розподілених ресурсах </a:t>
            </a:r>
            <a:r>
              <a:rPr lang="uk-UA" dirty="0" err="1"/>
              <a:t>комп</a:t>
            </a:r>
            <a:r>
              <a:rPr lang="en-US" dirty="0"/>
              <a:t>’</a:t>
            </a:r>
            <a:r>
              <a:rPr lang="uk-UA" dirty="0" err="1"/>
              <a:t>ютерної</a:t>
            </a:r>
            <a:r>
              <a:rPr lang="uk-UA" dirty="0"/>
              <a:t> мережі, </a:t>
            </a:r>
            <a:r>
              <a:rPr lang="uk-UA"/>
              <a:t>для двостороннього обміну </a:t>
            </a:r>
            <a:r>
              <a:rPr lang="uk-UA" dirty="0"/>
              <a:t>даними</a:t>
            </a:r>
            <a:endParaRPr lang="en-US" dirty="0"/>
          </a:p>
          <a:p>
            <a:endParaRPr lang="uk-UA" dirty="0"/>
          </a:p>
        </p:txBody>
      </p:sp>
    </p:spTree>
    <p:extLst>
      <p:ext uri="{BB962C8B-B14F-4D97-AF65-F5344CB8AC3E}">
        <p14:creationId xmlns:p14="http://schemas.microsoft.com/office/powerpoint/2010/main" val="433179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Running program</a:t>
            </a:r>
            <a:endParaRPr lang="uk-UA" dirty="0"/>
          </a:p>
        </p:txBody>
      </p:sp>
      <p:sp>
        <p:nvSpPr>
          <p:cNvPr id="4" name="Объект 2"/>
          <p:cNvSpPr txBox="1">
            <a:spLocks/>
          </p:cNvSpPr>
          <p:nvPr/>
        </p:nvSpPr>
        <p:spPr>
          <a:xfrm>
            <a:off x="467544" y="1700808"/>
            <a:ext cx="4896544" cy="792088"/>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java </a:t>
            </a:r>
            <a:r>
              <a:rPr lang="en-US" sz="1400" dirty="0" err="1">
                <a:latin typeface="Courier New" pitchFamily="49" charset="0"/>
                <a:cs typeface="Courier New" pitchFamily="49" charset="0"/>
              </a:rPr>
              <a:t>EchoServer</a:t>
            </a:r>
            <a:r>
              <a:rPr lang="en-US" sz="1400" dirty="0">
                <a:latin typeface="Courier New" pitchFamily="49" charset="0"/>
                <a:cs typeface="Courier New" pitchFamily="49" charset="0"/>
              </a:rPr>
              <a:t> 7</a:t>
            </a:r>
          </a:p>
          <a:p>
            <a:pPr marL="0" indent="0">
              <a:buNone/>
            </a:pPr>
            <a:r>
              <a:rPr lang="en-US" sz="1400" dirty="0">
                <a:latin typeface="Courier New" pitchFamily="49" charset="0"/>
                <a:cs typeface="Courier New" pitchFamily="49" charset="0"/>
              </a:rPr>
              <a:t>java </a:t>
            </a:r>
            <a:r>
              <a:rPr lang="en-US" sz="1400" dirty="0" err="1">
                <a:latin typeface="Courier New" pitchFamily="49" charset="0"/>
                <a:cs typeface="Courier New" pitchFamily="49" charset="0"/>
              </a:rPr>
              <a:t>EchoClient</a:t>
            </a:r>
            <a:r>
              <a:rPr lang="en-US" sz="1400" dirty="0">
                <a:latin typeface="Courier New" pitchFamily="49" charset="0"/>
                <a:cs typeface="Courier New" pitchFamily="49" charset="0"/>
              </a:rPr>
              <a:t> echoserver.example.com 7</a:t>
            </a:r>
          </a:p>
        </p:txBody>
      </p:sp>
    </p:spTree>
    <p:extLst>
      <p:ext uri="{BB962C8B-B14F-4D97-AF65-F5344CB8AC3E}">
        <p14:creationId xmlns:p14="http://schemas.microsoft.com/office/powerpoint/2010/main" val="109221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Knock </a:t>
            </a:r>
            <a:r>
              <a:rPr lang="en-US" dirty="0" err="1"/>
              <a:t>Knock</a:t>
            </a:r>
            <a:r>
              <a:rPr lang="en-US" dirty="0"/>
              <a:t> Example </a:t>
            </a:r>
            <a:endParaRPr lang="uk-UA" dirty="0"/>
          </a:p>
        </p:txBody>
      </p:sp>
      <p:sp>
        <p:nvSpPr>
          <p:cNvPr id="3" name="Объект 2"/>
          <p:cNvSpPr>
            <a:spLocks noGrp="1"/>
          </p:cNvSpPr>
          <p:nvPr>
            <p:ph idx="1"/>
          </p:nvPr>
        </p:nvSpPr>
        <p:spPr/>
        <p:txBody>
          <a:bodyPr/>
          <a:lstStyle/>
          <a:p>
            <a:r>
              <a:rPr lang="en-US" dirty="0"/>
              <a:t>https://docs.oracle.com/javase/tutorial/networking/sockets/clientServer.html</a:t>
            </a:r>
            <a:endParaRPr lang="uk-UA" dirty="0"/>
          </a:p>
        </p:txBody>
      </p:sp>
    </p:spTree>
    <p:extLst>
      <p:ext uri="{BB962C8B-B14F-4D97-AF65-F5344CB8AC3E}">
        <p14:creationId xmlns:p14="http://schemas.microsoft.com/office/powerpoint/2010/main" val="200783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9FDD-DF67-6940-8B33-BD4EF43EA84C}"/>
              </a:ext>
            </a:extLst>
          </p:cNvPr>
          <p:cNvSpPr>
            <a:spLocks noGrp="1"/>
          </p:cNvSpPr>
          <p:nvPr>
            <p:ph type="title"/>
          </p:nvPr>
        </p:nvSpPr>
        <p:spPr/>
        <p:txBody>
          <a:bodyPr>
            <a:noAutofit/>
          </a:bodyPr>
          <a:lstStyle/>
          <a:p>
            <a:r>
              <a:rPr lang="uk-UA" sz="4000" dirty="0" err="1"/>
              <a:t>Багатопоточність</a:t>
            </a:r>
            <a:r>
              <a:rPr lang="uk-UA" sz="4000" dirty="0"/>
              <a:t> у </a:t>
            </a:r>
            <a:r>
              <a:rPr lang="en-US" sz="4000" dirty="0"/>
              <a:t>Java Networking</a:t>
            </a:r>
            <a:endParaRPr lang="en-UA" sz="4000" dirty="0"/>
          </a:p>
        </p:txBody>
      </p:sp>
      <p:sp>
        <p:nvSpPr>
          <p:cNvPr id="3" name="Content Placeholder 2">
            <a:extLst>
              <a:ext uri="{FF2B5EF4-FFF2-40B4-BE49-F238E27FC236}">
                <a16:creationId xmlns:a16="http://schemas.microsoft.com/office/drawing/2014/main" id="{850ADC19-0E8A-6147-BC9D-71401A1E06BC}"/>
              </a:ext>
            </a:extLst>
          </p:cNvPr>
          <p:cNvSpPr>
            <a:spLocks noGrp="1"/>
          </p:cNvSpPr>
          <p:nvPr>
            <p:ph idx="1"/>
          </p:nvPr>
        </p:nvSpPr>
        <p:spPr/>
        <p:txBody>
          <a:bodyPr>
            <a:normAutofit fontScale="70000" lnSpcReduction="20000"/>
          </a:bodyPr>
          <a:lstStyle/>
          <a:p>
            <a:r>
              <a:rPr lang="en-US" i="0" dirty="0" err="1">
                <a:solidFill>
                  <a:srgbClr val="000000"/>
                </a:solidFill>
                <a:effectLst/>
              </a:rPr>
              <a:t>Singlethreaded</a:t>
            </a:r>
            <a:r>
              <a:rPr lang="en-US" i="0" dirty="0">
                <a:solidFill>
                  <a:srgbClr val="000000"/>
                </a:solidFill>
                <a:effectLst/>
              </a:rPr>
              <a:t> Server in Java</a:t>
            </a:r>
            <a:br>
              <a:rPr lang="en-US" i="0" dirty="0">
                <a:solidFill>
                  <a:srgbClr val="000000"/>
                </a:solidFill>
                <a:effectLst/>
              </a:rPr>
            </a:br>
            <a:r>
              <a:rPr lang="en-US" sz="2000" i="0" dirty="0">
                <a:solidFill>
                  <a:schemeClr val="tx2">
                    <a:lumMod val="60000"/>
                    <a:lumOff val="40000"/>
                  </a:schemeClr>
                </a:solidFill>
                <a:effectLst/>
              </a:rPr>
              <a:t>[https://</a:t>
            </a:r>
            <a:r>
              <a:rPr lang="en-US" sz="2000" i="0" dirty="0" err="1">
                <a:solidFill>
                  <a:schemeClr val="tx2">
                    <a:lumMod val="60000"/>
                    <a:lumOff val="40000"/>
                  </a:schemeClr>
                </a:solidFill>
                <a:effectLst/>
              </a:rPr>
              <a:t>jenkov.com</a:t>
            </a:r>
            <a:r>
              <a:rPr lang="en-US" sz="2000" i="0" dirty="0">
                <a:solidFill>
                  <a:schemeClr val="tx2">
                    <a:lumMod val="60000"/>
                    <a:lumOff val="40000"/>
                  </a:schemeClr>
                </a:solidFill>
                <a:effectLst/>
              </a:rPr>
              <a:t>/tutorials/java-multithreaded-servers/</a:t>
            </a:r>
            <a:r>
              <a:rPr lang="en-US" sz="2000" i="0" dirty="0" err="1">
                <a:solidFill>
                  <a:schemeClr val="tx2">
                    <a:lumMod val="60000"/>
                    <a:lumOff val="40000"/>
                  </a:schemeClr>
                </a:solidFill>
                <a:effectLst/>
              </a:rPr>
              <a:t>singlethreaded-server.html</a:t>
            </a:r>
            <a:r>
              <a:rPr lang="en-US" sz="2000" i="0" dirty="0">
                <a:solidFill>
                  <a:schemeClr val="tx2">
                    <a:lumMod val="60000"/>
                    <a:lumOff val="40000"/>
                  </a:schemeClr>
                </a:solidFill>
                <a:effectLst/>
              </a:rPr>
              <a:t>]</a:t>
            </a:r>
          </a:p>
          <a:p>
            <a:r>
              <a:rPr lang="en-US" dirty="0">
                <a:solidFill>
                  <a:srgbClr val="000000"/>
                </a:solidFill>
              </a:rPr>
              <a:t>Multi</a:t>
            </a:r>
            <a:r>
              <a:rPr lang="en-US" i="0" dirty="0">
                <a:solidFill>
                  <a:srgbClr val="000000"/>
                </a:solidFill>
                <a:effectLst/>
              </a:rPr>
              <a:t>threaded Server</a:t>
            </a:r>
            <a:r>
              <a:rPr lang="en-US" dirty="0">
                <a:solidFill>
                  <a:schemeClr val="tx2">
                    <a:lumMod val="60000"/>
                    <a:lumOff val="40000"/>
                  </a:schemeClr>
                </a:solidFill>
              </a:rPr>
              <a:t> </a:t>
            </a:r>
            <a:r>
              <a:rPr lang="en-US" sz="2000" dirty="0">
                <a:solidFill>
                  <a:schemeClr val="tx2">
                    <a:lumMod val="60000"/>
                    <a:lumOff val="40000"/>
                  </a:schemeClr>
                </a:solidFill>
              </a:rPr>
              <a:t>[https://</a:t>
            </a:r>
            <a:r>
              <a:rPr lang="en-US" sz="2000" dirty="0" err="1">
                <a:solidFill>
                  <a:schemeClr val="tx2">
                    <a:lumMod val="60000"/>
                    <a:lumOff val="40000"/>
                  </a:schemeClr>
                </a:solidFill>
              </a:rPr>
              <a:t>jenkov.com</a:t>
            </a:r>
            <a:r>
              <a:rPr lang="en-US" sz="2000" dirty="0">
                <a:solidFill>
                  <a:schemeClr val="tx2">
                    <a:lumMod val="60000"/>
                    <a:lumOff val="40000"/>
                  </a:schemeClr>
                </a:solidFill>
              </a:rPr>
              <a:t>/tutorials/java-multithreaded-servers/multithreaded-</a:t>
            </a:r>
            <a:r>
              <a:rPr lang="en-US" sz="2000" dirty="0" err="1">
                <a:solidFill>
                  <a:schemeClr val="tx2">
                    <a:lumMod val="60000"/>
                    <a:lumOff val="40000"/>
                  </a:schemeClr>
                </a:solidFill>
              </a:rPr>
              <a:t>server.html</a:t>
            </a:r>
            <a:r>
              <a:rPr lang="en-US" sz="2000" dirty="0">
                <a:solidFill>
                  <a:schemeClr val="tx2">
                    <a:lumMod val="60000"/>
                    <a:lumOff val="40000"/>
                  </a:schemeClr>
                </a:solidFill>
              </a:rPr>
              <a:t>]</a:t>
            </a:r>
          </a:p>
          <a:p>
            <a:r>
              <a:rPr lang="en-US" i="0" dirty="0">
                <a:solidFill>
                  <a:srgbClr val="000000"/>
                </a:solidFill>
                <a:effectLst/>
              </a:rPr>
              <a:t>Thread Pooled Server</a:t>
            </a:r>
            <a:r>
              <a:rPr lang="en-US" b="1" i="0" dirty="0">
                <a:solidFill>
                  <a:srgbClr val="000000"/>
                </a:solidFill>
                <a:effectLst/>
              </a:rPr>
              <a:t> </a:t>
            </a:r>
            <a:r>
              <a:rPr lang="en-US" sz="2000" i="0" dirty="0">
                <a:solidFill>
                  <a:srgbClr val="0070C0"/>
                </a:solidFill>
                <a:effectLst/>
              </a:rPr>
              <a:t>[https://</a:t>
            </a:r>
            <a:r>
              <a:rPr lang="en-US" sz="2000" i="0" dirty="0" err="1">
                <a:solidFill>
                  <a:srgbClr val="0070C0"/>
                </a:solidFill>
                <a:effectLst/>
              </a:rPr>
              <a:t>jenkov.com</a:t>
            </a:r>
            <a:r>
              <a:rPr lang="en-US" sz="2000" i="0" dirty="0">
                <a:solidFill>
                  <a:srgbClr val="0070C0"/>
                </a:solidFill>
                <a:effectLst/>
              </a:rPr>
              <a:t>/tutorials/java-multithreaded-servers/thread-pooled-</a:t>
            </a:r>
            <a:r>
              <a:rPr lang="en-US" sz="2000" i="0" dirty="0" err="1">
                <a:solidFill>
                  <a:srgbClr val="0070C0"/>
                </a:solidFill>
                <a:effectLst/>
              </a:rPr>
              <a:t>server.html</a:t>
            </a:r>
            <a:r>
              <a:rPr lang="en-US" sz="2000" i="0" dirty="0">
                <a:solidFill>
                  <a:srgbClr val="0070C0"/>
                </a:solidFill>
                <a:effectLst/>
              </a:rPr>
              <a:t>]</a:t>
            </a:r>
            <a:endParaRPr lang="uk-UA" sz="2000" i="0" dirty="0">
              <a:solidFill>
                <a:srgbClr val="0070C0"/>
              </a:solidFill>
              <a:effectLst/>
            </a:endParaRPr>
          </a:p>
          <a:p>
            <a:r>
              <a:rPr lang="uk-UA" sz="2900" dirty="0"/>
              <a:t>Запуск </a:t>
            </a:r>
            <a:r>
              <a:rPr lang="uk-UA" sz="2900" dirty="0" err="1"/>
              <a:t>багатопоточної</a:t>
            </a:r>
            <a:r>
              <a:rPr lang="uk-UA" sz="2900" dirty="0"/>
              <a:t> обробки:</a:t>
            </a:r>
          </a:p>
          <a:p>
            <a:pPr marL="457200" lvl="1" indent="0">
              <a:buNone/>
            </a:pPr>
            <a:r>
              <a:rPr lang="en-US" sz="2200" i="0" dirty="0" err="1">
                <a:effectLst/>
                <a:latin typeface="Courier New" panose="02070309020205020404" pitchFamily="49" charset="0"/>
                <a:cs typeface="Courier New" panose="02070309020205020404" pitchFamily="49" charset="0"/>
              </a:rPr>
              <a:t>MultiThreadedServer</a:t>
            </a:r>
            <a:r>
              <a:rPr lang="en-US" sz="2200" i="0" dirty="0">
                <a:effectLst/>
                <a:latin typeface="Courier New" panose="02070309020205020404" pitchFamily="49" charset="0"/>
                <a:cs typeface="Courier New" panose="02070309020205020404" pitchFamily="49" charset="0"/>
              </a:rPr>
              <a:t> server = new </a:t>
            </a:r>
            <a:r>
              <a:rPr lang="en-US" sz="2200" i="0" dirty="0" err="1">
                <a:effectLst/>
                <a:latin typeface="Courier New" panose="02070309020205020404" pitchFamily="49" charset="0"/>
                <a:cs typeface="Courier New" panose="02070309020205020404" pitchFamily="49" charset="0"/>
              </a:rPr>
              <a:t>MultiThreadedServer</a:t>
            </a:r>
            <a:r>
              <a:rPr lang="en-US" sz="2200" i="0" dirty="0">
                <a:effectLst/>
                <a:latin typeface="Courier New" panose="02070309020205020404" pitchFamily="49" charset="0"/>
                <a:cs typeface="Courier New" panose="02070309020205020404" pitchFamily="49" charset="0"/>
              </a:rPr>
              <a:t>(9000);</a:t>
            </a:r>
          </a:p>
          <a:p>
            <a:pPr marL="457200" lvl="1" indent="0">
              <a:buNone/>
            </a:pPr>
            <a:r>
              <a:rPr lang="en-US" sz="2200" i="0" dirty="0">
                <a:effectLst/>
                <a:latin typeface="Courier New" panose="02070309020205020404" pitchFamily="49" charset="0"/>
                <a:cs typeface="Courier New" panose="02070309020205020404" pitchFamily="49" charset="0"/>
              </a:rPr>
              <a:t>new Thread(server).start();</a:t>
            </a:r>
          </a:p>
          <a:p>
            <a:pPr marL="457200" lvl="1" indent="0">
              <a:buNone/>
            </a:pPr>
            <a:endParaRPr lang="en-US" sz="2200" i="0" dirty="0">
              <a:effectLst/>
              <a:latin typeface="Courier New" panose="02070309020205020404" pitchFamily="49" charset="0"/>
              <a:cs typeface="Courier New" panose="02070309020205020404" pitchFamily="49" charset="0"/>
            </a:endParaRPr>
          </a:p>
          <a:p>
            <a:pPr marL="857250" lvl="2" indent="0">
              <a:buNone/>
            </a:pPr>
            <a:r>
              <a:rPr lang="en-US" sz="2200" i="0" dirty="0">
                <a:effectLst/>
                <a:latin typeface="Courier New" panose="02070309020205020404" pitchFamily="49" charset="0"/>
                <a:cs typeface="Courier New" panose="02070309020205020404" pitchFamily="49" charset="0"/>
              </a:rPr>
              <a:t>try {</a:t>
            </a:r>
          </a:p>
          <a:p>
            <a:pPr marL="857250" lvl="2" indent="0">
              <a:buNone/>
            </a:pPr>
            <a:r>
              <a:rPr lang="en-US" sz="2200" i="0" dirty="0">
                <a:effectLst/>
                <a:latin typeface="Courier New" panose="02070309020205020404" pitchFamily="49" charset="0"/>
                <a:cs typeface="Courier New" panose="02070309020205020404" pitchFamily="49" charset="0"/>
              </a:rPr>
              <a:t>    </a:t>
            </a:r>
            <a:r>
              <a:rPr lang="en-US" sz="2200" i="0" dirty="0" err="1">
                <a:effectLst/>
                <a:latin typeface="Courier New" panose="02070309020205020404" pitchFamily="49" charset="0"/>
                <a:cs typeface="Courier New" panose="02070309020205020404" pitchFamily="49" charset="0"/>
              </a:rPr>
              <a:t>Thread.sleep</a:t>
            </a:r>
            <a:r>
              <a:rPr lang="en-US" sz="2200" i="0" dirty="0">
                <a:effectLst/>
                <a:latin typeface="Courier New" panose="02070309020205020404" pitchFamily="49" charset="0"/>
                <a:cs typeface="Courier New" panose="02070309020205020404" pitchFamily="49" charset="0"/>
              </a:rPr>
              <a:t>(20 * 1000);</a:t>
            </a:r>
          </a:p>
          <a:p>
            <a:pPr marL="857250" lvl="2" indent="0">
              <a:buNone/>
            </a:pPr>
            <a:r>
              <a:rPr lang="en-US" sz="2200" i="0" dirty="0">
                <a:effectLst/>
                <a:latin typeface="Courier New" panose="02070309020205020404" pitchFamily="49" charset="0"/>
                <a:cs typeface="Courier New" panose="02070309020205020404" pitchFamily="49" charset="0"/>
              </a:rPr>
              <a:t>} catch (</a:t>
            </a:r>
            <a:r>
              <a:rPr lang="en-US" sz="2200" i="0" dirty="0" err="1">
                <a:effectLst/>
                <a:latin typeface="Courier New" panose="02070309020205020404" pitchFamily="49" charset="0"/>
                <a:cs typeface="Courier New" panose="02070309020205020404" pitchFamily="49" charset="0"/>
              </a:rPr>
              <a:t>InterruptedException</a:t>
            </a:r>
            <a:r>
              <a:rPr lang="en-US" sz="2200" i="0" dirty="0">
                <a:effectLst/>
                <a:latin typeface="Courier New" panose="02070309020205020404" pitchFamily="49" charset="0"/>
                <a:cs typeface="Courier New" panose="02070309020205020404" pitchFamily="49" charset="0"/>
              </a:rPr>
              <a:t> e) {</a:t>
            </a:r>
          </a:p>
          <a:p>
            <a:pPr marL="857250" lvl="2" indent="0">
              <a:buNone/>
            </a:pPr>
            <a:r>
              <a:rPr lang="en-US" sz="2200" i="0" dirty="0">
                <a:effectLst/>
                <a:latin typeface="Courier New" panose="02070309020205020404" pitchFamily="49" charset="0"/>
                <a:cs typeface="Courier New" panose="02070309020205020404" pitchFamily="49" charset="0"/>
              </a:rPr>
              <a:t>    </a:t>
            </a:r>
            <a:r>
              <a:rPr lang="en-US" sz="2200" i="0" dirty="0" err="1">
                <a:effectLst/>
                <a:latin typeface="Courier New" panose="02070309020205020404" pitchFamily="49" charset="0"/>
                <a:cs typeface="Courier New" panose="02070309020205020404" pitchFamily="49" charset="0"/>
              </a:rPr>
              <a:t>e.printStackTrace</a:t>
            </a:r>
            <a:r>
              <a:rPr lang="en-US" sz="2200" i="0" dirty="0">
                <a:effectLst/>
                <a:latin typeface="Courier New" panose="02070309020205020404" pitchFamily="49" charset="0"/>
                <a:cs typeface="Courier New" panose="02070309020205020404" pitchFamily="49" charset="0"/>
              </a:rPr>
              <a:t>();</a:t>
            </a:r>
          </a:p>
          <a:p>
            <a:pPr marL="857250" lvl="2" indent="0">
              <a:buNone/>
            </a:pPr>
            <a:r>
              <a:rPr lang="en-US" sz="2200" i="0" dirty="0">
                <a:effectLst/>
                <a:latin typeface="Courier New" panose="02070309020205020404" pitchFamily="49" charset="0"/>
                <a:cs typeface="Courier New" panose="02070309020205020404" pitchFamily="49" charset="0"/>
              </a:rPr>
              <a:t>}</a:t>
            </a:r>
          </a:p>
          <a:p>
            <a:pPr marL="457200" lvl="1" indent="0">
              <a:buNone/>
            </a:pPr>
            <a:r>
              <a:rPr lang="en-US" sz="2200" i="0" dirty="0" err="1">
                <a:effectLst/>
                <a:latin typeface="Courier New" panose="02070309020205020404" pitchFamily="49" charset="0"/>
                <a:cs typeface="Courier New" panose="02070309020205020404" pitchFamily="49" charset="0"/>
              </a:rPr>
              <a:t>System.out.println</a:t>
            </a:r>
            <a:r>
              <a:rPr lang="en-US" sz="2200" i="0" dirty="0">
                <a:effectLst/>
                <a:latin typeface="Courier New" panose="02070309020205020404" pitchFamily="49" charset="0"/>
                <a:cs typeface="Courier New" panose="02070309020205020404" pitchFamily="49" charset="0"/>
              </a:rPr>
              <a:t>("Stopping Server");</a:t>
            </a:r>
          </a:p>
          <a:p>
            <a:pPr marL="457200" lvl="1" indent="0">
              <a:buNone/>
            </a:pPr>
            <a:r>
              <a:rPr lang="en-US" sz="2200" i="0" dirty="0" err="1">
                <a:effectLst/>
                <a:latin typeface="Courier New" panose="02070309020205020404" pitchFamily="49" charset="0"/>
                <a:cs typeface="Courier New" panose="02070309020205020404" pitchFamily="49" charset="0"/>
              </a:rPr>
              <a:t>server.stop</a:t>
            </a:r>
            <a:r>
              <a:rPr lang="en-US" sz="2200" i="0" dirty="0">
                <a:effectLst/>
                <a:latin typeface="Courier New" panose="02070309020205020404" pitchFamily="49" charset="0"/>
                <a:cs typeface="Courier New" panose="02070309020205020404" pitchFamily="49" charset="0"/>
              </a:rPr>
              <a:t>();</a:t>
            </a:r>
          </a:p>
          <a:p>
            <a:endParaRPr lang="en-US" sz="2000" dirty="0">
              <a:solidFill>
                <a:schemeClr val="tx2">
                  <a:lumMod val="60000"/>
                  <a:lumOff val="40000"/>
                </a:schemeClr>
              </a:solidFill>
            </a:endParaRPr>
          </a:p>
          <a:p>
            <a:endParaRPr lang="en-UA" sz="2000" dirty="0">
              <a:solidFill>
                <a:schemeClr val="tx2">
                  <a:lumMod val="60000"/>
                  <a:lumOff val="40000"/>
                </a:schemeClr>
              </a:solidFill>
            </a:endParaRPr>
          </a:p>
        </p:txBody>
      </p:sp>
    </p:spTree>
    <p:extLst>
      <p:ext uri="{BB962C8B-B14F-4D97-AF65-F5344CB8AC3E}">
        <p14:creationId xmlns:p14="http://schemas.microsoft.com/office/powerpoint/2010/main" val="36621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7E8A-6281-1D45-802A-9B1042313BAA}"/>
              </a:ext>
            </a:extLst>
          </p:cNvPr>
          <p:cNvSpPr>
            <a:spLocks noGrp="1"/>
          </p:cNvSpPr>
          <p:nvPr>
            <p:ph type="title"/>
          </p:nvPr>
        </p:nvSpPr>
        <p:spPr/>
        <p:txBody>
          <a:bodyPr>
            <a:normAutofit fontScale="90000"/>
          </a:bodyPr>
          <a:lstStyle/>
          <a:p>
            <a:r>
              <a:rPr lang="uk-UA" i="0" dirty="0" err="1">
                <a:solidFill>
                  <a:srgbClr val="000000"/>
                </a:solidFill>
                <a:effectLst/>
                <a:latin typeface="Arial" panose="020B0604020202020204" pitchFamily="34" charset="0"/>
              </a:rPr>
              <a:t>Однопочна</a:t>
            </a:r>
            <a:r>
              <a:rPr lang="uk-UA" i="0" dirty="0">
                <a:solidFill>
                  <a:srgbClr val="000000"/>
                </a:solidFill>
                <a:effectLst/>
                <a:latin typeface="Arial" panose="020B0604020202020204" pitchFamily="34" charset="0"/>
              </a:rPr>
              <a:t> обробка запиту на сервері</a:t>
            </a:r>
            <a:endParaRPr lang="en-UA" dirty="0"/>
          </a:p>
        </p:txBody>
      </p:sp>
      <p:sp>
        <p:nvSpPr>
          <p:cNvPr id="3" name="Content Placeholder 2">
            <a:extLst>
              <a:ext uri="{FF2B5EF4-FFF2-40B4-BE49-F238E27FC236}">
                <a16:creationId xmlns:a16="http://schemas.microsoft.com/office/drawing/2014/main" id="{D9297FC7-BEFA-2B44-89CE-497B0C86D6DD}"/>
              </a:ext>
            </a:extLst>
          </p:cNvPr>
          <p:cNvSpPr>
            <a:spLocks noGrp="1"/>
          </p:cNvSpPr>
          <p:nvPr>
            <p:ph idx="1"/>
          </p:nvPr>
        </p:nvSpPr>
        <p:spPr/>
        <p:txBody>
          <a:bodyPr>
            <a:normAutofit lnSpcReduction="10000"/>
          </a:bodyPr>
          <a:lstStyle/>
          <a:p>
            <a:pPr marL="0" indent="0">
              <a:buNone/>
            </a:pPr>
            <a:r>
              <a:rPr lang="uk-UA" sz="1400" dirty="0">
                <a:latin typeface="Courier New" panose="02070309020205020404" pitchFamily="49" charset="0"/>
                <a:cs typeface="Courier New" panose="02070309020205020404" pitchFamily="49" charset="0"/>
              </a:rPr>
              <a:t>// в методі </a:t>
            </a:r>
            <a:r>
              <a:rPr lang="en-US" sz="1400" dirty="0">
                <a:latin typeface="Courier New" panose="02070309020205020404" pitchFamily="49" charset="0"/>
                <a:cs typeface="Courier New" panose="02070309020205020404" pitchFamily="49" charset="0"/>
              </a:rPr>
              <a:t>run() </a:t>
            </a:r>
            <a:r>
              <a:rPr lang="uk-UA" sz="1400" dirty="0">
                <a:latin typeface="Courier New" panose="02070309020205020404" pitchFamily="49" charset="0"/>
                <a:cs typeface="Courier New" panose="02070309020205020404" pitchFamily="49" charset="0"/>
              </a:rPr>
              <a:t>класу, який реалізує інтерфейс </a:t>
            </a:r>
            <a:r>
              <a:rPr lang="en-US" sz="1400" dirty="0">
                <a:latin typeface="Courier New" panose="02070309020205020404" pitchFamily="49" charset="0"/>
                <a:cs typeface="Courier New" panose="02070309020205020404" pitchFamily="49" charset="0"/>
              </a:rPr>
              <a:t>Runnable</a:t>
            </a:r>
            <a:endParaRPr lang="uk-UA"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while(! </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Socket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null; </a:t>
            </a:r>
          </a:p>
          <a:p>
            <a:pPr marL="0" indent="0">
              <a:buNone/>
            </a:pPr>
            <a:r>
              <a:rPr lang="en-US" sz="1400" dirty="0">
                <a:latin typeface="Courier New" panose="02070309020205020404" pitchFamily="49" charset="0"/>
                <a:cs typeface="Courier New" panose="02070309020205020404" pitchFamily="49" charset="0"/>
              </a:rPr>
              <a:t>	try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this.serverSocket.accept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e) { </a:t>
            </a:r>
          </a:p>
          <a:p>
            <a:pPr marL="0" indent="0">
              <a:buNone/>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("Server Stopped.") ; </a:t>
            </a:r>
          </a:p>
          <a:p>
            <a:pPr marL="0" indent="0">
              <a:buNone/>
            </a:pPr>
            <a:r>
              <a:rPr lang="en-US" sz="1400" dirty="0">
                <a:latin typeface="Courier New" panose="02070309020205020404" pitchFamily="49" charset="0"/>
                <a:cs typeface="Courier New" panose="02070309020205020404" pitchFamily="49" charset="0"/>
              </a:rPr>
              <a:t>			return; </a:t>
            </a:r>
          </a:p>
          <a:p>
            <a:pPr marL="0" indent="0">
              <a:buNone/>
            </a:pPr>
            <a:r>
              <a:rPr lang="en-US" sz="1400" dirty="0">
                <a:latin typeface="Courier New" panose="02070309020205020404" pitchFamily="49" charset="0"/>
                <a:cs typeface="Courier New" panose="02070309020205020404" pitchFamily="49" charset="0"/>
              </a:rPr>
              <a:t>		} throw new </a:t>
            </a:r>
            <a:r>
              <a:rPr lang="en-US" sz="1400" dirty="0" err="1">
                <a:latin typeface="Courier New" panose="02070309020205020404" pitchFamily="49" charset="0"/>
                <a:cs typeface="Courier New" panose="02070309020205020404" pitchFamily="49" charset="0"/>
              </a:rPr>
              <a:t>RuntimeException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"Error accepting client connection", e); </a:t>
            </a:r>
          </a:p>
          <a:p>
            <a:pPr marL="0" indent="0">
              <a:buNone/>
            </a:pPr>
            <a:r>
              <a:rPr lang="en-US" sz="1400" dirty="0">
                <a:latin typeface="Courier New" panose="02070309020205020404" pitchFamily="49" charset="0"/>
                <a:cs typeface="Courier New" panose="02070309020205020404" pitchFamily="49" charset="0"/>
              </a:rPr>
              <a:t>	} try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processClientRequest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a:p>
            <a:pPr marL="0" indent="0">
              <a:buNone/>
            </a:pPr>
            <a:r>
              <a:rPr lang="uk-UA" sz="1200" dirty="0">
                <a:latin typeface="Courier New" panose="02070309020205020404" pitchFamily="49" charset="0"/>
                <a:cs typeface="Courier New" panose="02070309020205020404" pitchFamily="49" charset="0"/>
              </a:rPr>
              <a:t>		// цей метод містить дії з відкриття потоків для читання даних, </a:t>
            </a:r>
          </a:p>
          <a:p>
            <a:pPr marL="0" indent="0">
              <a:buNone/>
            </a:pPr>
            <a:r>
              <a:rPr lang="uk-UA" sz="1200" dirty="0">
                <a:latin typeface="Courier New" panose="02070309020205020404" pitchFamily="49" charset="0"/>
                <a:cs typeface="Courier New" panose="02070309020205020404" pitchFamily="49" charset="0"/>
              </a:rPr>
              <a:t>		//їх </a:t>
            </a:r>
            <a:r>
              <a:rPr lang="uk-UA" sz="1200" dirty="0" err="1">
                <a:latin typeface="Courier New" panose="02070309020205020404" pitchFamily="49" charset="0"/>
                <a:cs typeface="Courier New" panose="02070309020205020404" pitchFamily="49" charset="0"/>
              </a:rPr>
              <a:t>оборобки</a:t>
            </a:r>
            <a:r>
              <a:rPr lang="uk-UA" sz="1200" dirty="0">
                <a:latin typeface="Courier New" panose="02070309020205020404" pitchFamily="49" charset="0"/>
                <a:cs typeface="Courier New" panose="02070309020205020404" pitchFamily="49" charset="0"/>
              </a:rPr>
              <a:t> 	та записування</a:t>
            </a:r>
            <a:endParaRPr lang="en-US" sz="12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e) { </a:t>
            </a:r>
          </a:p>
          <a:p>
            <a:pPr marL="0" indent="0">
              <a:buNone/>
            </a:pPr>
            <a:r>
              <a:rPr lang="en-US" sz="1400" dirty="0">
                <a:latin typeface="Courier New" panose="02070309020205020404" pitchFamily="49" charset="0"/>
                <a:cs typeface="Courier New" panose="02070309020205020404" pitchFamily="49" charset="0"/>
              </a:rPr>
              <a:t>		//log exception and go on to next request. </a:t>
            </a:r>
          </a:p>
          <a:p>
            <a:pPr marL="0" indent="0">
              <a:buNone/>
            </a:pP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a:t>
            </a:r>
            <a:endParaRPr lang="en-U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811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7E8A-6281-1D45-802A-9B1042313BAA}"/>
              </a:ext>
            </a:extLst>
          </p:cNvPr>
          <p:cNvSpPr>
            <a:spLocks noGrp="1"/>
          </p:cNvSpPr>
          <p:nvPr>
            <p:ph type="title"/>
          </p:nvPr>
        </p:nvSpPr>
        <p:spPr/>
        <p:txBody>
          <a:bodyPr>
            <a:normAutofit fontScale="90000"/>
          </a:bodyPr>
          <a:lstStyle/>
          <a:p>
            <a:r>
              <a:rPr lang="uk-UA" dirty="0" err="1">
                <a:solidFill>
                  <a:srgbClr val="000000"/>
                </a:solidFill>
                <a:latin typeface="Arial" panose="020B0604020202020204" pitchFamily="34" charset="0"/>
              </a:rPr>
              <a:t>Багатопоточна</a:t>
            </a:r>
            <a:r>
              <a:rPr lang="uk-UA" dirty="0">
                <a:solidFill>
                  <a:srgbClr val="000000"/>
                </a:solidFill>
                <a:latin typeface="Arial" panose="020B0604020202020204" pitchFamily="34" charset="0"/>
              </a:rPr>
              <a:t> обробка запиту на сервері</a:t>
            </a:r>
            <a:endParaRPr lang="en-UA" dirty="0"/>
          </a:p>
        </p:txBody>
      </p:sp>
      <p:sp>
        <p:nvSpPr>
          <p:cNvPr id="3" name="Content Placeholder 2">
            <a:extLst>
              <a:ext uri="{FF2B5EF4-FFF2-40B4-BE49-F238E27FC236}">
                <a16:creationId xmlns:a16="http://schemas.microsoft.com/office/drawing/2014/main" id="{D9297FC7-BEFA-2B44-89CE-497B0C86D6DD}"/>
              </a:ext>
            </a:extLst>
          </p:cNvPr>
          <p:cNvSpPr>
            <a:spLocks noGrp="1"/>
          </p:cNvSpPr>
          <p:nvPr>
            <p:ph idx="1"/>
          </p:nvPr>
        </p:nvSpPr>
        <p:spPr/>
        <p:txBody>
          <a:bodyPr>
            <a:normAutofit fontScale="92500" lnSpcReduction="10000"/>
          </a:bodyPr>
          <a:lstStyle/>
          <a:p>
            <a:pPr marL="0" indent="0">
              <a:buNone/>
            </a:pPr>
            <a:r>
              <a:rPr lang="uk-UA" sz="1400" dirty="0">
                <a:latin typeface="Courier New" panose="02070309020205020404" pitchFamily="49" charset="0"/>
                <a:cs typeface="Courier New" panose="02070309020205020404" pitchFamily="49" charset="0"/>
              </a:rPr>
              <a:t>// в методі </a:t>
            </a:r>
            <a:r>
              <a:rPr lang="en-US" sz="1400" dirty="0">
                <a:latin typeface="Courier New" panose="02070309020205020404" pitchFamily="49" charset="0"/>
                <a:cs typeface="Courier New" panose="02070309020205020404" pitchFamily="49" charset="0"/>
              </a:rPr>
              <a:t>run() </a:t>
            </a:r>
            <a:r>
              <a:rPr lang="uk-UA" sz="1400" dirty="0">
                <a:latin typeface="Courier New" panose="02070309020205020404" pitchFamily="49" charset="0"/>
                <a:cs typeface="Courier New" panose="02070309020205020404" pitchFamily="49" charset="0"/>
              </a:rPr>
              <a:t>класу, який реалізує інтерфейс </a:t>
            </a:r>
            <a:r>
              <a:rPr lang="en-US" sz="1400" dirty="0">
                <a:latin typeface="Courier New" panose="02070309020205020404" pitchFamily="49" charset="0"/>
                <a:cs typeface="Courier New" panose="02070309020205020404" pitchFamily="49" charset="0"/>
              </a:rPr>
              <a:t>Runnable</a:t>
            </a:r>
            <a:endParaRPr lang="uk-UA"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while(! </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Socket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null; </a:t>
            </a:r>
          </a:p>
          <a:p>
            <a:pPr marL="0" indent="0">
              <a:buNone/>
            </a:pPr>
            <a:r>
              <a:rPr lang="en-US" sz="1400" dirty="0">
                <a:latin typeface="Courier New" panose="02070309020205020404" pitchFamily="49" charset="0"/>
                <a:cs typeface="Courier New" panose="02070309020205020404" pitchFamily="49" charset="0"/>
              </a:rPr>
              <a:t>	try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this.serverSocket.accept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e) { </a:t>
            </a:r>
          </a:p>
          <a:p>
            <a:pPr marL="0" indent="0">
              <a:buNone/>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("Server Stopped.") ; </a:t>
            </a:r>
          </a:p>
          <a:p>
            <a:pPr marL="0" indent="0">
              <a:buNone/>
            </a:pPr>
            <a:r>
              <a:rPr lang="en-US" sz="1400" dirty="0">
                <a:latin typeface="Courier New" panose="02070309020205020404" pitchFamily="49" charset="0"/>
                <a:cs typeface="Courier New" panose="02070309020205020404" pitchFamily="49" charset="0"/>
              </a:rPr>
              <a:t>			return; </a:t>
            </a:r>
          </a:p>
          <a:p>
            <a:pPr marL="0" indent="0">
              <a:buNone/>
            </a:pPr>
            <a:r>
              <a:rPr lang="en-US" sz="1400" dirty="0">
                <a:latin typeface="Courier New" panose="02070309020205020404" pitchFamily="49" charset="0"/>
                <a:cs typeface="Courier New" panose="02070309020205020404" pitchFamily="49" charset="0"/>
              </a:rPr>
              <a:t>		} throw new </a:t>
            </a:r>
            <a:r>
              <a:rPr lang="en-US" sz="1400" dirty="0" err="1">
                <a:latin typeface="Courier New" panose="02070309020205020404" pitchFamily="49" charset="0"/>
                <a:cs typeface="Courier New" panose="02070309020205020404" pitchFamily="49" charset="0"/>
              </a:rPr>
              <a:t>RuntimeException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"Error accepting client connection", e); </a:t>
            </a:r>
          </a:p>
          <a:p>
            <a:pPr marL="0" indent="0">
              <a:buNone/>
            </a:pP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new Thread( </a:t>
            </a:r>
          </a:p>
          <a:p>
            <a:pPr marL="0" indent="0">
              <a:buNone/>
            </a:pPr>
            <a:r>
              <a:rPr lang="en-US" sz="1400" b="1" dirty="0">
                <a:solidFill>
                  <a:srgbClr val="0070C0"/>
                </a:solidFill>
                <a:latin typeface="Courier New" panose="02070309020205020404" pitchFamily="49" charset="0"/>
                <a:cs typeface="Courier New" panose="02070309020205020404" pitchFamily="49" charset="0"/>
              </a:rPr>
              <a:t>	      new </a:t>
            </a:r>
            <a:r>
              <a:rPr lang="en-US" sz="1400" b="1" dirty="0" err="1">
                <a:solidFill>
                  <a:srgbClr val="0070C0"/>
                </a:solidFill>
                <a:latin typeface="Courier New" panose="02070309020205020404" pitchFamily="49" charset="0"/>
                <a:cs typeface="Courier New" panose="02070309020205020404" pitchFamily="49" charset="0"/>
              </a:rPr>
              <a:t>WorkerRunnable</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clientSocket</a:t>
            </a:r>
            <a:r>
              <a:rPr lang="en-US" sz="1400" b="1" dirty="0">
                <a:solidFill>
                  <a:srgbClr val="0070C0"/>
                </a:solidFill>
                <a:latin typeface="Courier New" panose="02070309020205020404" pitchFamily="49" charset="0"/>
                <a:cs typeface="Courier New" panose="02070309020205020404" pitchFamily="49" charset="0"/>
              </a:rPr>
              <a:t>, "Multithreaded Server")</a:t>
            </a:r>
          </a:p>
          <a:p>
            <a:pPr marL="0" indent="0">
              <a:buNone/>
            </a:pPr>
            <a:r>
              <a:rPr lang="en-US" sz="1400" dirty="0">
                <a:latin typeface="Courier New" panose="02070309020205020404" pitchFamily="49" charset="0"/>
                <a:cs typeface="Courier New" panose="02070309020205020404" pitchFamily="49" charset="0"/>
              </a:rPr>
              <a:t>		// </a:t>
            </a:r>
            <a:r>
              <a:rPr lang="uk-UA" sz="1200" dirty="0">
                <a:latin typeface="Courier New" panose="02070309020205020404" pitchFamily="49" charset="0"/>
                <a:cs typeface="Courier New" panose="02070309020205020404" pitchFamily="49" charset="0"/>
              </a:rPr>
              <a:t>клас </a:t>
            </a:r>
            <a:r>
              <a:rPr lang="en-US" sz="1200" dirty="0" err="1">
                <a:latin typeface="Courier New" panose="02070309020205020404" pitchFamily="49" charset="0"/>
                <a:cs typeface="Courier New" panose="02070309020205020404" pitchFamily="49" charset="0"/>
              </a:rPr>
              <a:t>WorkerRunnable</a:t>
            </a:r>
            <a:r>
              <a:rPr lang="uk-UA" sz="1200" dirty="0">
                <a:latin typeface="Courier New" panose="02070309020205020404" pitchFamily="49" charset="0"/>
                <a:cs typeface="Courier New" panose="02070309020205020404" pitchFamily="49" charset="0"/>
              </a:rPr>
              <a:t> є таким, що </a:t>
            </a:r>
            <a:r>
              <a:rPr lang="uk-UA" sz="1200" dirty="0" err="1">
                <a:latin typeface="Courier New" panose="02070309020205020404" pitchFamily="49" charset="0"/>
                <a:cs typeface="Courier New" panose="02070309020205020404" pitchFamily="49" charset="0"/>
              </a:rPr>
              <a:t>імплементує</a:t>
            </a:r>
            <a:r>
              <a:rPr lang="uk-UA" sz="1200" dirty="0">
                <a:latin typeface="Courier New" panose="02070309020205020404" pitchFamily="49" charset="0"/>
                <a:cs typeface="Courier New" panose="02070309020205020404" pitchFamily="49" charset="0"/>
              </a:rPr>
              <a:t> інтерфейс </a:t>
            </a:r>
            <a:r>
              <a:rPr lang="en-US" sz="1200" dirty="0">
                <a:latin typeface="Courier New" panose="02070309020205020404" pitchFamily="49" charset="0"/>
                <a:cs typeface="Courier New" panose="02070309020205020404" pitchFamily="49" charset="0"/>
              </a:rPr>
              <a:t>Runnable</a:t>
            </a:r>
          </a:p>
          <a:p>
            <a:pPr marL="0" indent="0">
              <a:buNone/>
            </a:pPr>
            <a:r>
              <a:rPr lang="en-US" sz="1400" dirty="0">
                <a:latin typeface="Courier New" panose="02070309020205020404" pitchFamily="49" charset="0"/>
                <a:cs typeface="Courier New" panose="02070309020205020404" pitchFamily="49" charset="0"/>
              </a:rPr>
              <a:t>	).start();</a:t>
            </a:r>
            <a:r>
              <a:rPr lang="en-US" sz="1400" dirty="0">
                <a:solidFill>
                  <a:srgbClr val="FF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a:p>
            <a:pPr marL="0" indent="0">
              <a:buNone/>
            </a:pPr>
            <a:endParaRPr lang="uk-UA" sz="1400" dirty="0">
              <a:latin typeface="Courier New" panose="02070309020205020404" pitchFamily="49" charset="0"/>
              <a:cs typeface="Courier New" panose="02070309020205020404" pitchFamily="49" charset="0"/>
            </a:endParaRPr>
          </a:p>
          <a:p>
            <a:pPr marL="0" indent="0">
              <a:buNone/>
            </a:pPr>
            <a:r>
              <a:rPr lang="uk-UA" sz="1400" dirty="0">
                <a:latin typeface="Courier New" panose="02070309020205020404" pitchFamily="49" charset="0"/>
                <a:cs typeface="Courier New" panose="02070309020205020404" pitchFamily="49" charset="0"/>
              </a:rPr>
              <a:t>// повний код дивись тут </a:t>
            </a:r>
            <a:r>
              <a:rPr lang="en-US" sz="1400" dirty="0">
                <a:latin typeface="Courier New" panose="02070309020205020404" pitchFamily="49" charset="0"/>
                <a:cs typeface="Courier New" panose="02070309020205020404" pitchFamily="49" charset="0"/>
              </a:rPr>
              <a:t>https://</a:t>
            </a:r>
            <a:r>
              <a:rPr lang="en-US" sz="1400" dirty="0" err="1">
                <a:latin typeface="Courier New" panose="02070309020205020404" pitchFamily="49" charset="0"/>
                <a:cs typeface="Courier New" panose="02070309020205020404" pitchFamily="49" charset="0"/>
              </a:rPr>
              <a:t>jenkov.com</a:t>
            </a:r>
            <a:r>
              <a:rPr lang="en-US" sz="1400" dirty="0">
                <a:latin typeface="Courier New" panose="02070309020205020404" pitchFamily="49" charset="0"/>
                <a:cs typeface="Courier New" panose="02070309020205020404" pitchFamily="49" charset="0"/>
              </a:rPr>
              <a:t>/tutorials/java-multithreaded-servers/multithreaded-</a:t>
            </a:r>
            <a:r>
              <a:rPr lang="en-US" sz="1400" dirty="0" err="1">
                <a:latin typeface="Courier New" panose="02070309020205020404" pitchFamily="49" charset="0"/>
                <a:cs typeface="Courier New" panose="02070309020205020404" pitchFamily="49" charset="0"/>
              </a:rPr>
              <a:t>server.html</a:t>
            </a:r>
            <a:endParaRPr lang="en-U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86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7E8A-6281-1D45-802A-9B1042313BAA}"/>
              </a:ext>
            </a:extLst>
          </p:cNvPr>
          <p:cNvSpPr>
            <a:spLocks noGrp="1"/>
          </p:cNvSpPr>
          <p:nvPr>
            <p:ph type="title"/>
          </p:nvPr>
        </p:nvSpPr>
        <p:spPr/>
        <p:txBody>
          <a:bodyPr>
            <a:normAutofit fontScale="90000"/>
          </a:bodyPr>
          <a:lstStyle/>
          <a:p>
            <a:r>
              <a:rPr lang="uk-UA" dirty="0">
                <a:solidFill>
                  <a:srgbClr val="000000"/>
                </a:solidFill>
                <a:latin typeface="Arial" panose="020B0604020202020204" pitchFamily="34" charset="0"/>
              </a:rPr>
              <a:t>Обробка запиту на сервері пулом потоків</a:t>
            </a:r>
            <a:endParaRPr lang="en-UA" dirty="0"/>
          </a:p>
        </p:txBody>
      </p:sp>
      <p:sp>
        <p:nvSpPr>
          <p:cNvPr id="3" name="Content Placeholder 2">
            <a:extLst>
              <a:ext uri="{FF2B5EF4-FFF2-40B4-BE49-F238E27FC236}">
                <a16:creationId xmlns:a16="http://schemas.microsoft.com/office/drawing/2014/main" id="{D9297FC7-BEFA-2B44-89CE-497B0C86D6DD}"/>
              </a:ext>
            </a:extLst>
          </p:cNvPr>
          <p:cNvSpPr>
            <a:spLocks noGrp="1"/>
          </p:cNvSpPr>
          <p:nvPr>
            <p:ph idx="1"/>
          </p:nvPr>
        </p:nvSpPr>
        <p:spPr/>
        <p:txBody>
          <a:bodyPr>
            <a:normAutofit/>
          </a:bodyPr>
          <a:lstStyle/>
          <a:p>
            <a:pPr marL="0" indent="0">
              <a:buNone/>
            </a:pPr>
            <a:r>
              <a:rPr lang="uk-UA" sz="1400" dirty="0">
                <a:latin typeface="Courier New" panose="02070309020205020404" pitchFamily="49" charset="0"/>
                <a:cs typeface="Courier New" panose="02070309020205020404" pitchFamily="49" charset="0"/>
              </a:rPr>
              <a:t>// в методі </a:t>
            </a:r>
            <a:r>
              <a:rPr lang="en-US" sz="1400" dirty="0">
                <a:latin typeface="Courier New" panose="02070309020205020404" pitchFamily="49" charset="0"/>
                <a:cs typeface="Courier New" panose="02070309020205020404" pitchFamily="49" charset="0"/>
              </a:rPr>
              <a:t>run() </a:t>
            </a:r>
            <a:r>
              <a:rPr lang="uk-UA" sz="1400" dirty="0">
                <a:latin typeface="Courier New" panose="02070309020205020404" pitchFamily="49" charset="0"/>
                <a:cs typeface="Courier New" panose="02070309020205020404" pitchFamily="49" charset="0"/>
              </a:rPr>
              <a:t>класу, який реалізує інтерфейс </a:t>
            </a:r>
            <a:r>
              <a:rPr lang="en-US" sz="1400" dirty="0">
                <a:latin typeface="Courier New" panose="02070309020205020404" pitchFamily="49" charset="0"/>
                <a:cs typeface="Courier New" panose="02070309020205020404" pitchFamily="49" charset="0"/>
              </a:rPr>
              <a:t>Runnable</a:t>
            </a:r>
            <a:endParaRPr lang="uk-UA"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while(! </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Socket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null; </a:t>
            </a:r>
          </a:p>
          <a:p>
            <a:pPr marL="0" indent="0">
              <a:buNone/>
            </a:pPr>
            <a:r>
              <a:rPr lang="en-US" sz="1400" dirty="0">
                <a:latin typeface="Courier New" panose="02070309020205020404" pitchFamily="49" charset="0"/>
                <a:cs typeface="Courier New" panose="02070309020205020404" pitchFamily="49" charset="0"/>
              </a:rPr>
              <a:t>	try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clientSocket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this.serverSocket.accept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 catch (</a:t>
            </a:r>
            <a:r>
              <a:rPr lang="en-US" sz="1400" dirty="0" err="1">
                <a:latin typeface="Courier New" panose="02070309020205020404" pitchFamily="49" charset="0"/>
                <a:cs typeface="Courier New" panose="02070309020205020404" pitchFamily="49" charset="0"/>
              </a:rPr>
              <a:t>IOException</a:t>
            </a:r>
            <a:r>
              <a:rPr lang="en-US" sz="1400" dirty="0">
                <a:latin typeface="Courier New" panose="02070309020205020404" pitchFamily="49" charset="0"/>
                <a:cs typeface="Courier New" panose="02070309020205020404" pitchFamily="49" charset="0"/>
              </a:rPr>
              <a:t> e) { </a:t>
            </a:r>
          </a:p>
          <a:p>
            <a:pPr marL="0" indent="0">
              <a:buNone/>
            </a:pPr>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isStopped</a:t>
            </a: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("Server Stopped.") ; </a:t>
            </a:r>
          </a:p>
          <a:p>
            <a:pPr marL="0" indent="0">
              <a:buNone/>
            </a:pPr>
            <a:r>
              <a:rPr lang="en-US" sz="1400" dirty="0">
                <a:latin typeface="Courier New" panose="02070309020205020404" pitchFamily="49" charset="0"/>
                <a:cs typeface="Courier New" panose="02070309020205020404" pitchFamily="49" charset="0"/>
              </a:rPr>
              <a:t>			break; </a:t>
            </a:r>
          </a:p>
          <a:p>
            <a:pPr marL="0" indent="0">
              <a:buNone/>
            </a:pPr>
            <a:r>
              <a:rPr lang="en-US" sz="1400" dirty="0">
                <a:latin typeface="Courier New" panose="02070309020205020404" pitchFamily="49" charset="0"/>
                <a:cs typeface="Courier New" panose="02070309020205020404" pitchFamily="49" charset="0"/>
              </a:rPr>
              <a:t>		} throw new </a:t>
            </a:r>
            <a:r>
              <a:rPr lang="en-US" sz="1400" dirty="0" err="1">
                <a:latin typeface="Courier New" panose="02070309020205020404" pitchFamily="49" charset="0"/>
                <a:cs typeface="Courier New" panose="02070309020205020404" pitchFamily="49" charset="0"/>
              </a:rPr>
              <a:t>RuntimeException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"Error accepting client connection", e); </a:t>
            </a:r>
          </a:p>
          <a:p>
            <a:pPr marL="0" indent="0">
              <a:buNone/>
            </a:pPr>
            <a:r>
              <a:rPr lang="en-US" sz="1400" dirty="0">
                <a:latin typeface="Courier New" panose="02070309020205020404" pitchFamily="49" charset="0"/>
                <a:cs typeface="Courier New" panose="02070309020205020404" pitchFamily="49" charset="0"/>
              </a:rPr>
              <a:t>	} </a:t>
            </a:r>
          </a:p>
          <a:p>
            <a:pPr marL="0" indent="0">
              <a:buNone/>
            </a:pPr>
            <a:r>
              <a:rPr lang="en-US" sz="1400" dirty="0">
                <a:latin typeface="Courier New" panose="02070309020205020404" pitchFamily="49" charset="0"/>
                <a:cs typeface="Courier New" panose="02070309020205020404" pitchFamily="49" charset="0"/>
              </a:rPr>
              <a:t>	</a:t>
            </a:r>
            <a:r>
              <a:rPr lang="en-US" sz="1400" b="1" dirty="0" err="1">
                <a:solidFill>
                  <a:srgbClr val="0070C0"/>
                </a:solidFill>
                <a:latin typeface="Courier New" panose="02070309020205020404" pitchFamily="49" charset="0"/>
                <a:cs typeface="Courier New" panose="02070309020205020404" pitchFamily="49" charset="0"/>
              </a:rPr>
              <a:t>this.threadPool.execute</a:t>
            </a:r>
            <a:r>
              <a:rPr lang="en-US" sz="1400" b="1" dirty="0">
                <a:solidFill>
                  <a:srgbClr val="0070C0"/>
                </a:solidFill>
                <a:latin typeface="Courier New" panose="02070309020205020404" pitchFamily="49" charset="0"/>
                <a:cs typeface="Courier New" panose="02070309020205020404" pitchFamily="49" charset="0"/>
              </a:rPr>
              <a:t>(</a:t>
            </a:r>
          </a:p>
          <a:p>
            <a:pPr marL="0" indent="0">
              <a:buNone/>
            </a:pPr>
            <a:r>
              <a:rPr lang="en-US" sz="1400" b="1" dirty="0">
                <a:solidFill>
                  <a:srgbClr val="0070C0"/>
                </a:solidFill>
                <a:latin typeface="Courier New" panose="02070309020205020404" pitchFamily="49" charset="0"/>
                <a:cs typeface="Courier New" panose="02070309020205020404" pitchFamily="49" charset="0"/>
              </a:rPr>
              <a:t>            new </a:t>
            </a:r>
            <a:r>
              <a:rPr lang="en-US" sz="1400" b="1" dirty="0" err="1">
                <a:solidFill>
                  <a:srgbClr val="0070C0"/>
                </a:solidFill>
                <a:latin typeface="Courier New" panose="02070309020205020404" pitchFamily="49" charset="0"/>
                <a:cs typeface="Courier New" panose="02070309020205020404" pitchFamily="49" charset="0"/>
              </a:rPr>
              <a:t>WorkerRunnable</a:t>
            </a:r>
            <a:r>
              <a:rPr lang="en-US" sz="1400" b="1" dirty="0">
                <a:solidFill>
                  <a:srgbClr val="0070C0"/>
                </a:solidFill>
                <a:latin typeface="Courier New" panose="02070309020205020404" pitchFamily="49" charset="0"/>
                <a:cs typeface="Courier New" panose="02070309020205020404" pitchFamily="49" charset="0"/>
              </a:rPr>
              <a:t>(</a:t>
            </a:r>
            <a:r>
              <a:rPr lang="en-US" sz="1400" b="1" dirty="0" err="1">
                <a:solidFill>
                  <a:srgbClr val="0070C0"/>
                </a:solidFill>
                <a:latin typeface="Courier New" panose="02070309020205020404" pitchFamily="49" charset="0"/>
                <a:cs typeface="Courier New" panose="02070309020205020404" pitchFamily="49" charset="0"/>
              </a:rPr>
              <a:t>clientSocket</a:t>
            </a:r>
            <a:r>
              <a:rPr lang="en-US" sz="1400" b="1" dirty="0">
                <a:solidFill>
                  <a:srgbClr val="0070C0"/>
                </a:solidFill>
                <a:latin typeface="Courier New" panose="02070309020205020404" pitchFamily="49" charset="0"/>
                <a:cs typeface="Courier New" panose="02070309020205020404" pitchFamily="49" charset="0"/>
              </a:rPr>
              <a:t>, "Thread Pooled Server"));</a:t>
            </a:r>
            <a:r>
              <a:rPr lang="en-US" sz="1400" dirty="0">
                <a:latin typeface="Courier New" panose="02070309020205020404" pitchFamily="49" charset="0"/>
                <a:cs typeface="Courier New" panose="02070309020205020404" pitchFamily="49" charset="0"/>
              </a:rPr>
              <a:t>		// </a:t>
            </a:r>
            <a:r>
              <a:rPr lang="uk-UA" sz="1200" dirty="0">
                <a:latin typeface="Courier New" panose="02070309020205020404" pitchFamily="49" charset="0"/>
                <a:cs typeface="Courier New" panose="02070309020205020404" pitchFamily="49" charset="0"/>
              </a:rPr>
              <a:t>клас </a:t>
            </a:r>
            <a:r>
              <a:rPr lang="en-US" sz="1200" dirty="0" err="1">
                <a:latin typeface="Courier New" panose="02070309020205020404" pitchFamily="49" charset="0"/>
                <a:cs typeface="Courier New" panose="02070309020205020404" pitchFamily="49" charset="0"/>
              </a:rPr>
              <a:t>WorkerRunnable</a:t>
            </a:r>
            <a:r>
              <a:rPr lang="uk-UA" sz="1200" dirty="0">
                <a:latin typeface="Courier New" panose="02070309020205020404" pitchFamily="49" charset="0"/>
                <a:cs typeface="Courier New" panose="02070309020205020404" pitchFamily="49" charset="0"/>
              </a:rPr>
              <a:t> є таким, що </a:t>
            </a:r>
            <a:r>
              <a:rPr lang="uk-UA" sz="1200" dirty="0" err="1">
                <a:latin typeface="Courier New" panose="02070309020205020404" pitchFamily="49" charset="0"/>
                <a:cs typeface="Courier New" panose="02070309020205020404" pitchFamily="49" charset="0"/>
              </a:rPr>
              <a:t>імплементує</a:t>
            </a:r>
            <a:r>
              <a:rPr lang="uk-UA" sz="1200" dirty="0">
                <a:latin typeface="Courier New" panose="02070309020205020404" pitchFamily="49" charset="0"/>
                <a:cs typeface="Courier New" panose="02070309020205020404" pitchFamily="49" charset="0"/>
              </a:rPr>
              <a:t> інтерфейс </a:t>
            </a:r>
            <a:r>
              <a:rPr lang="en-US" sz="1200" dirty="0">
                <a:latin typeface="Courier New" panose="02070309020205020404" pitchFamily="49" charset="0"/>
                <a:cs typeface="Courier New" panose="02070309020205020404" pitchFamily="49" charset="0"/>
              </a:rPr>
              <a:t>Runnable</a:t>
            </a:r>
          </a:p>
          <a:p>
            <a:pPr marL="0" indent="0">
              <a:buNone/>
            </a:pPr>
            <a:r>
              <a:rPr lang="en-US" sz="1400" dirty="0">
                <a:latin typeface="Courier New" panose="02070309020205020404" pitchFamily="49" charset="0"/>
                <a:cs typeface="Courier New" panose="02070309020205020404" pitchFamily="49" charset="0"/>
              </a:rPr>
              <a:t>	).start();</a:t>
            </a:r>
            <a:r>
              <a:rPr lang="en-US" sz="1400" dirty="0">
                <a:solidFill>
                  <a:srgbClr val="FF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endParaRPr lang="en-U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221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Networking Basics</a:t>
            </a:r>
            <a:endParaRPr lang="uk-UA" dirty="0"/>
          </a:p>
        </p:txBody>
      </p:sp>
      <p:sp>
        <p:nvSpPr>
          <p:cNvPr id="3" name="Объект 2"/>
          <p:cNvSpPr>
            <a:spLocks noGrp="1"/>
          </p:cNvSpPr>
          <p:nvPr>
            <p:ph idx="1"/>
          </p:nvPr>
        </p:nvSpPr>
        <p:spPr>
          <a:xfrm>
            <a:off x="457200" y="1600200"/>
            <a:ext cx="8363272" cy="4853136"/>
          </a:xfrm>
        </p:spPr>
        <p:txBody>
          <a:bodyPr>
            <a:normAutofit fontScale="85000" lnSpcReduction="20000"/>
          </a:bodyPr>
          <a:lstStyle/>
          <a:p>
            <a:pPr algn="just"/>
            <a:r>
              <a:rPr lang="en-US" dirty="0"/>
              <a:t>java.net package </a:t>
            </a:r>
            <a:r>
              <a:rPr lang="uk-UA" sz="2000" dirty="0"/>
              <a:t>забезпечує класи для системно незалежної комунікації в мережі. Щоб вирішити, який клас використовувати, потрібно розуміти різницю між протоколами </a:t>
            </a:r>
            <a:r>
              <a:rPr lang="en-US" sz="2000" dirty="0"/>
              <a:t>TCP </a:t>
            </a:r>
            <a:r>
              <a:rPr lang="uk-UA" sz="2000" dirty="0"/>
              <a:t>та</a:t>
            </a:r>
            <a:r>
              <a:rPr lang="en-US" sz="2000" dirty="0"/>
              <a:t> UDP.</a:t>
            </a:r>
            <a:r>
              <a:rPr lang="uk-UA" sz="2000" dirty="0"/>
              <a:t> Бібліотека підтримує обидва ці протоколи передачі даних в мережі</a:t>
            </a:r>
            <a:endParaRPr lang="en-US" sz="2000" dirty="0"/>
          </a:p>
          <a:p>
            <a:pPr algn="just"/>
            <a:r>
              <a:rPr lang="en-US" sz="2000" i="1" dirty="0"/>
              <a:t>TCP</a:t>
            </a:r>
            <a:r>
              <a:rPr lang="en-US" sz="2000" dirty="0"/>
              <a:t> (</a:t>
            </a:r>
            <a:r>
              <a:rPr lang="en-US" sz="2000" i="1" dirty="0"/>
              <a:t>Transmission Control Protocol</a:t>
            </a:r>
            <a:r>
              <a:rPr lang="en-US" sz="2000" dirty="0"/>
              <a:t>)</a:t>
            </a:r>
            <a:r>
              <a:rPr lang="uk-UA" sz="2000" dirty="0"/>
              <a:t> частіше використовується як такий, що забезпечує надійний потік даних між двома комп’ютерами</a:t>
            </a:r>
            <a:r>
              <a:rPr lang="en-US" sz="2000" dirty="0"/>
              <a:t>.</a:t>
            </a:r>
            <a:r>
              <a:rPr lang="uk-UA" sz="2000" dirty="0"/>
              <a:t> За цим протоколом клієнт та сервер з’єднані один-до-одного каналом, що забезпечує комунікацію між ними</a:t>
            </a:r>
            <a:r>
              <a:rPr lang="en-US" sz="2000" dirty="0"/>
              <a:t>. </a:t>
            </a:r>
            <a:r>
              <a:rPr lang="uk-UA" sz="2000" dirty="0"/>
              <a:t>Зв’язок має бути створений (на стороні клієнта і на стороні сервера), потім він може використовуватись для передачі даних доки не буде закритий. З’єднання за ТСР протоколом відбувається через </a:t>
            </a:r>
            <a:r>
              <a:rPr lang="uk-UA" sz="2000" dirty="0" err="1"/>
              <a:t>сокети</a:t>
            </a:r>
            <a:r>
              <a:rPr lang="uk-UA" sz="2000" dirty="0"/>
              <a:t> </a:t>
            </a:r>
            <a:r>
              <a:rPr lang="en-US" sz="2000" dirty="0"/>
              <a:t>Socket </a:t>
            </a:r>
            <a:r>
              <a:rPr lang="uk-UA" sz="2000" dirty="0"/>
              <a:t>та </a:t>
            </a:r>
            <a:r>
              <a:rPr lang="en-US" sz="2000" dirty="0" err="1"/>
              <a:t>ServerSocket</a:t>
            </a:r>
            <a:r>
              <a:rPr lang="uk-UA" sz="2000" dirty="0"/>
              <a:t>, які організовують контакт для зв’язку на стороні клієнта та сервера відповідно. Для створення </a:t>
            </a:r>
            <a:r>
              <a:rPr lang="uk-UA" sz="2000" dirty="0" err="1"/>
              <a:t>сокета</a:t>
            </a:r>
            <a:r>
              <a:rPr lang="uk-UA" sz="2000" dirty="0"/>
              <a:t> потрібно вказати ІР адресу та порт. Щоб </a:t>
            </a:r>
            <a:r>
              <a:rPr lang="uk-UA" sz="2000" dirty="0" err="1"/>
              <a:t>сокет</a:t>
            </a:r>
            <a:r>
              <a:rPr lang="uk-UA" sz="2000" dirty="0"/>
              <a:t> </a:t>
            </a:r>
            <a:r>
              <a:rPr lang="uk-UA" sz="2000" dirty="0" err="1"/>
              <a:t>прослуховувася</a:t>
            </a:r>
            <a:r>
              <a:rPr lang="uk-UA" sz="2000" dirty="0"/>
              <a:t> сервером його </a:t>
            </a:r>
            <a:r>
              <a:rPr lang="uk-UA" sz="2000" dirty="0" err="1"/>
              <a:t>сокету</a:t>
            </a:r>
            <a:r>
              <a:rPr lang="uk-UA" sz="2000" dirty="0"/>
              <a:t> потрібно вказати, щоб він прийняв цей контакт.</a:t>
            </a:r>
            <a:endParaRPr lang="en-US" sz="2000" dirty="0"/>
          </a:p>
          <a:p>
            <a:pPr algn="just"/>
            <a:r>
              <a:rPr lang="en-US" sz="2000" i="1" dirty="0"/>
              <a:t>UDP</a:t>
            </a:r>
            <a:r>
              <a:rPr lang="en-US" sz="2000" dirty="0"/>
              <a:t> (</a:t>
            </a:r>
            <a:r>
              <a:rPr lang="en-US" sz="2000" i="1" dirty="0"/>
              <a:t>User Datagram Protocol</a:t>
            </a:r>
            <a:r>
              <a:rPr lang="en-US" sz="2000" dirty="0"/>
              <a:t>)</a:t>
            </a:r>
            <a:r>
              <a:rPr lang="uk-UA" sz="2000" dirty="0"/>
              <a:t> виконує передачу даних пакетами, які називають </a:t>
            </a:r>
            <a:r>
              <a:rPr lang="en-US" sz="2000" dirty="0"/>
              <a:t>datagrams,</a:t>
            </a:r>
            <a:r>
              <a:rPr lang="uk-UA" sz="2000" dirty="0"/>
              <a:t> від одного комп’ютера до іншого за вказаною ІР </a:t>
            </a:r>
            <a:r>
              <a:rPr lang="uk-UA" sz="2000" dirty="0" err="1"/>
              <a:t>адресою</a:t>
            </a:r>
            <a:r>
              <a:rPr lang="uk-UA" sz="2000" dirty="0"/>
              <a:t>. При цьому не гарантується отримання даних і саме через це ТСР обирають частіше. Проте накладні витрати на обслуговування цього протоколу менші. Для з’єднання за </a:t>
            </a:r>
            <a:r>
              <a:rPr lang="en-US" sz="2000" dirty="0"/>
              <a:t>UDP </a:t>
            </a:r>
            <a:r>
              <a:rPr lang="uk-UA" sz="2000" dirty="0"/>
              <a:t>використовують </a:t>
            </a:r>
            <a:r>
              <a:rPr lang="en-US" sz="2000" dirty="0" err="1"/>
              <a:t>DiagramSocket</a:t>
            </a:r>
            <a:endParaRPr lang="en-US" sz="2000" dirty="0"/>
          </a:p>
          <a:p>
            <a:pPr algn="just"/>
            <a:r>
              <a:rPr lang="uk-UA" sz="2000" dirty="0"/>
              <a:t>Отже, </a:t>
            </a:r>
            <a:r>
              <a:rPr lang="en-US" sz="2000" dirty="0"/>
              <a:t>TCP </a:t>
            </a:r>
            <a:r>
              <a:rPr lang="uk-UA" sz="2000" dirty="0"/>
              <a:t>потребує створення зв’язку через </a:t>
            </a:r>
            <a:r>
              <a:rPr lang="uk-UA" sz="2000" dirty="0" err="1"/>
              <a:t>сокети</a:t>
            </a:r>
            <a:r>
              <a:rPr lang="uk-UA" sz="2000" dirty="0"/>
              <a:t> і встановлення зв’язку гарантує отримання даних, які відправлені з однієї точки в іншу. Якщо неважливо чи будуть отримані дані сервером (можуть бути пропущені), то може бути використаний </a:t>
            </a:r>
            <a:r>
              <a:rPr lang="en-US" sz="2000" i="1" dirty="0"/>
              <a:t>UDP</a:t>
            </a:r>
            <a:endParaRPr lang="uk-UA" sz="2000" dirty="0"/>
          </a:p>
        </p:txBody>
      </p:sp>
    </p:spTree>
    <p:extLst>
      <p:ext uri="{BB962C8B-B14F-4D97-AF65-F5344CB8AC3E}">
        <p14:creationId xmlns:p14="http://schemas.microsoft.com/office/powerpoint/2010/main" val="26501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Port</a:t>
            </a:r>
            <a:endParaRPr lang="uk-UA" dirty="0"/>
          </a:p>
        </p:txBody>
      </p:sp>
      <p:sp>
        <p:nvSpPr>
          <p:cNvPr id="3" name="Объект 2"/>
          <p:cNvSpPr>
            <a:spLocks noGrp="1"/>
          </p:cNvSpPr>
          <p:nvPr>
            <p:ph idx="1"/>
          </p:nvPr>
        </p:nvSpPr>
        <p:spPr>
          <a:xfrm>
            <a:off x="457200" y="1484784"/>
            <a:ext cx="8229600" cy="4641379"/>
          </a:xfrm>
        </p:spPr>
        <p:txBody>
          <a:bodyPr/>
          <a:lstStyle/>
          <a:p>
            <a:pPr marL="0" indent="0">
              <a:buNone/>
            </a:pPr>
            <a:endParaRPr lang="en-US" dirty="0"/>
          </a:p>
          <a:p>
            <a:pPr marL="0" indent="0">
              <a:buNone/>
            </a:pPr>
            <a:endParaRPr lang="en-US" dirty="0"/>
          </a:p>
          <a:p>
            <a:pPr marL="0" indent="0">
              <a:buNone/>
            </a:pPr>
            <a:endParaRPr lang="uk-U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211" y="2060848"/>
            <a:ext cx="5040560" cy="100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429000"/>
            <a:ext cx="4903043" cy="248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1340768"/>
            <a:ext cx="8208912" cy="646331"/>
          </a:xfrm>
          <a:prstGeom prst="rect">
            <a:avLst/>
          </a:prstGeom>
          <a:noFill/>
        </p:spPr>
        <p:txBody>
          <a:bodyPr wrap="square" rtlCol="0">
            <a:spAutoFit/>
          </a:bodyPr>
          <a:lstStyle/>
          <a:p>
            <a:r>
              <a:rPr lang="uk-UA" dirty="0"/>
              <a:t>Обидва протоколи </a:t>
            </a:r>
            <a:r>
              <a:rPr lang="en-US" dirty="0"/>
              <a:t>TCP and UDP </a:t>
            </a:r>
            <a:r>
              <a:rPr lang="uk-UA" dirty="0"/>
              <a:t>використовують порти щоб позначити для якого процесу призначені вхідні дані</a:t>
            </a:r>
          </a:p>
        </p:txBody>
      </p:sp>
    </p:spTree>
    <p:extLst>
      <p:ext uri="{BB962C8B-B14F-4D97-AF65-F5344CB8AC3E}">
        <p14:creationId xmlns:p14="http://schemas.microsoft.com/office/powerpoint/2010/main" val="155783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b="1" dirty="0"/>
              <a:t>З’єднання за </a:t>
            </a:r>
            <a:r>
              <a:rPr lang="en-US" b="1" dirty="0"/>
              <a:t>URL</a:t>
            </a:r>
            <a:r>
              <a:rPr lang="uk-UA" b="1" dirty="0"/>
              <a:t> </a:t>
            </a:r>
            <a:r>
              <a:rPr lang="uk-UA" b="1" dirty="0" err="1"/>
              <a:t>адресою</a:t>
            </a:r>
            <a:endParaRPr lang="uk-UA" dirty="0"/>
          </a:p>
        </p:txBody>
      </p:sp>
      <p:sp>
        <p:nvSpPr>
          <p:cNvPr id="3" name="Объект 2"/>
          <p:cNvSpPr>
            <a:spLocks noGrp="1"/>
          </p:cNvSpPr>
          <p:nvPr>
            <p:ph idx="1"/>
          </p:nvPr>
        </p:nvSpPr>
        <p:spPr/>
        <p:txBody>
          <a:bodyPr>
            <a:normAutofit fontScale="85000" lnSpcReduction="20000"/>
          </a:bodyPr>
          <a:lstStyle/>
          <a:p>
            <a:r>
              <a:rPr lang="en-US" dirty="0"/>
              <a:t>URL (Uniform Resource Locator) </a:t>
            </a:r>
            <a:r>
              <a:rPr lang="uk-UA" dirty="0"/>
              <a:t>– це посилання (або адреса) на ресурс а інтернет мережі</a:t>
            </a:r>
            <a:r>
              <a:rPr lang="en-US" dirty="0"/>
              <a:t>. Java </a:t>
            </a:r>
            <a:r>
              <a:rPr lang="uk-UA" dirty="0"/>
              <a:t>програми можуть використовувати </a:t>
            </a:r>
            <a:r>
              <a:rPr lang="en-US" dirty="0"/>
              <a:t>URLs </a:t>
            </a:r>
            <a:r>
              <a:rPr lang="uk-UA" dirty="0"/>
              <a:t>щоб відшукати ресурс, до якого вони бажають отримати доступ</a:t>
            </a:r>
            <a:r>
              <a:rPr lang="en-US" dirty="0"/>
              <a:t>. </a:t>
            </a:r>
            <a:r>
              <a:rPr lang="uk-UA" dirty="0"/>
              <a:t>Для з’єднання за вказаною </a:t>
            </a:r>
            <a:r>
              <a:rPr lang="en-US" dirty="0"/>
              <a:t>URL </a:t>
            </a:r>
            <a:r>
              <a:rPr lang="uk-UA" dirty="0" err="1"/>
              <a:t>адресою</a:t>
            </a:r>
            <a:r>
              <a:rPr lang="uk-UA" dirty="0"/>
              <a:t> </a:t>
            </a:r>
            <a:r>
              <a:rPr lang="en-US" dirty="0"/>
              <a:t>Java </a:t>
            </a:r>
            <a:r>
              <a:rPr lang="uk-UA" dirty="0"/>
              <a:t>програми використовують</a:t>
            </a:r>
            <a:r>
              <a:rPr lang="en-US" dirty="0"/>
              <a:t> </a:t>
            </a:r>
            <a:r>
              <a:rPr lang="uk-UA" b="1" dirty="0">
                <a:solidFill>
                  <a:srgbClr val="0070C0"/>
                </a:solidFill>
              </a:rPr>
              <a:t>клас </a:t>
            </a:r>
            <a:r>
              <a:rPr lang="en-US" b="1" dirty="0">
                <a:solidFill>
                  <a:srgbClr val="0070C0"/>
                </a:solidFill>
              </a:rPr>
              <a:t>URL </a:t>
            </a:r>
            <a:r>
              <a:rPr lang="uk-UA" dirty="0"/>
              <a:t>з пакету </a:t>
            </a:r>
            <a:r>
              <a:rPr lang="en-US" dirty="0" err="1"/>
              <a:t>java.net</a:t>
            </a:r>
            <a:r>
              <a:rPr lang="en-US" dirty="0"/>
              <a:t> package.</a:t>
            </a:r>
          </a:p>
          <a:p>
            <a:r>
              <a:rPr lang="en-US" dirty="0"/>
              <a:t> </a:t>
            </a:r>
            <a:r>
              <a:rPr lang="uk-UA" dirty="0"/>
              <a:t>Будь яке</a:t>
            </a:r>
            <a:r>
              <a:rPr lang="en-US" dirty="0"/>
              <a:t> URL</a:t>
            </a:r>
            <a:r>
              <a:rPr lang="uk-UA" dirty="0"/>
              <a:t> посилання</a:t>
            </a:r>
            <a:r>
              <a:rPr lang="en-US" dirty="0"/>
              <a:t> </a:t>
            </a:r>
            <a:r>
              <a:rPr lang="uk-UA" dirty="0"/>
              <a:t>має дві компоненти</a:t>
            </a:r>
            <a:r>
              <a:rPr lang="en-US" dirty="0"/>
              <a:t>:</a:t>
            </a:r>
            <a:r>
              <a:rPr lang="uk-UA" dirty="0"/>
              <a:t> ідентифікатор протоколу та ім’я ресурсу</a:t>
            </a:r>
            <a:endParaRPr lang="en-US" dirty="0"/>
          </a:p>
          <a:p>
            <a:pPr marL="0" indent="0">
              <a:buNone/>
            </a:pPr>
            <a:r>
              <a:rPr lang="uk-UA" dirty="0"/>
              <a:t>наприклад, для</a:t>
            </a:r>
            <a:r>
              <a:rPr lang="en-US" dirty="0"/>
              <a:t> URL </a:t>
            </a:r>
            <a:r>
              <a:rPr lang="en-US" dirty="0">
                <a:latin typeface="Courier New" pitchFamily="49" charset="0"/>
                <a:cs typeface="Courier New" pitchFamily="49" charset="0"/>
              </a:rPr>
              <a:t>http://example.com</a:t>
            </a:r>
            <a:r>
              <a:rPr lang="en-US" dirty="0"/>
              <a:t>, </a:t>
            </a:r>
            <a:endParaRPr lang="uk-UA" dirty="0"/>
          </a:p>
          <a:p>
            <a:pPr marL="0" indent="0">
              <a:buNone/>
            </a:pPr>
            <a:r>
              <a:rPr lang="en-US" dirty="0">
                <a:latin typeface="Courier New" pitchFamily="49" charset="0"/>
                <a:cs typeface="Courier New" pitchFamily="49" charset="0"/>
              </a:rPr>
              <a:t>http</a:t>
            </a:r>
            <a:r>
              <a:rPr lang="uk-UA" dirty="0">
                <a:latin typeface="Courier New" pitchFamily="49" charset="0"/>
                <a:cs typeface="Courier New" pitchFamily="49" charset="0"/>
              </a:rPr>
              <a:t> – </a:t>
            </a:r>
            <a:r>
              <a:rPr lang="uk-UA" dirty="0">
                <a:cs typeface="Courier New" pitchFamily="49" charset="0"/>
              </a:rPr>
              <a:t>це </a:t>
            </a:r>
            <a:r>
              <a:rPr lang="uk-UA" dirty="0"/>
              <a:t>ідентифікатор протоколу</a:t>
            </a:r>
            <a:r>
              <a:rPr lang="en-US" dirty="0"/>
              <a:t>,</a:t>
            </a:r>
            <a:endParaRPr lang="uk-UA" dirty="0"/>
          </a:p>
          <a:p>
            <a:pPr marL="0" indent="0">
              <a:buNone/>
            </a:pPr>
            <a:r>
              <a:rPr lang="en-US" dirty="0" err="1">
                <a:latin typeface="Courier New" pitchFamily="49" charset="0"/>
                <a:cs typeface="Courier New" pitchFamily="49" charset="0"/>
              </a:rPr>
              <a:t>example.com</a:t>
            </a:r>
            <a:r>
              <a:rPr lang="uk-UA" dirty="0">
                <a:latin typeface="Courier New" pitchFamily="49" charset="0"/>
                <a:cs typeface="Courier New" pitchFamily="49" charset="0"/>
              </a:rPr>
              <a:t> </a:t>
            </a:r>
            <a:r>
              <a:rPr lang="uk-UA" dirty="0">
                <a:cs typeface="Courier New" pitchFamily="49" charset="0"/>
              </a:rPr>
              <a:t>– це </a:t>
            </a:r>
            <a:r>
              <a:rPr lang="uk-UA" dirty="0"/>
              <a:t>ім’я ресурсу</a:t>
            </a:r>
            <a:r>
              <a:rPr lang="en-US" dirty="0"/>
              <a:t>.</a:t>
            </a:r>
          </a:p>
          <a:p>
            <a:endParaRPr lang="uk-UA" dirty="0"/>
          </a:p>
        </p:txBody>
      </p:sp>
    </p:spTree>
    <p:extLst>
      <p:ext uri="{BB962C8B-B14F-4D97-AF65-F5344CB8AC3E}">
        <p14:creationId xmlns:p14="http://schemas.microsoft.com/office/powerpoint/2010/main" val="416533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Resource name</a:t>
            </a:r>
            <a:endParaRPr lang="uk-UA" dirty="0"/>
          </a:p>
        </p:txBody>
      </p:sp>
      <p:sp>
        <p:nvSpPr>
          <p:cNvPr id="3" name="Объект 2"/>
          <p:cNvSpPr>
            <a:spLocks noGrp="1"/>
          </p:cNvSpPr>
          <p:nvPr>
            <p:ph idx="1"/>
          </p:nvPr>
        </p:nvSpPr>
        <p:spPr>
          <a:xfrm>
            <a:off x="457200" y="1268760"/>
            <a:ext cx="8363272" cy="5256584"/>
          </a:xfrm>
        </p:spPr>
        <p:txBody>
          <a:bodyPr>
            <a:normAutofit fontScale="62500" lnSpcReduction="20000"/>
          </a:bodyPr>
          <a:lstStyle/>
          <a:p>
            <a:pPr marL="0" indent="0" algn="just">
              <a:buNone/>
            </a:pPr>
            <a:r>
              <a:rPr lang="en-US" dirty="0"/>
              <a:t>The resource name is the complete address to the resource. The format of the resource name depends entirely on the protocol used, but for many protocols, including HTTP, the resource name contains one or more of the following components:</a:t>
            </a:r>
          </a:p>
          <a:p>
            <a:pPr algn="just"/>
            <a:r>
              <a:rPr lang="en-US" b="1" dirty="0"/>
              <a:t>Host Name</a:t>
            </a:r>
          </a:p>
          <a:p>
            <a:pPr lvl="1" algn="just"/>
            <a:r>
              <a:rPr lang="en-US" dirty="0"/>
              <a:t>The name of the machine on which the resource lives.</a:t>
            </a:r>
          </a:p>
          <a:p>
            <a:pPr algn="just"/>
            <a:r>
              <a:rPr lang="en-US" b="1" dirty="0"/>
              <a:t>Filename</a:t>
            </a:r>
          </a:p>
          <a:p>
            <a:pPr lvl="1" algn="just"/>
            <a:r>
              <a:rPr lang="en-US" dirty="0"/>
              <a:t>The pathname to the file on the machine.</a:t>
            </a:r>
          </a:p>
          <a:p>
            <a:pPr algn="just"/>
            <a:r>
              <a:rPr lang="en-US" b="1" dirty="0"/>
              <a:t>Port Number</a:t>
            </a:r>
          </a:p>
          <a:p>
            <a:pPr lvl="1" algn="just"/>
            <a:r>
              <a:rPr lang="en-US" dirty="0"/>
              <a:t>The port number to which to connect (typically optional).</a:t>
            </a:r>
          </a:p>
          <a:p>
            <a:pPr algn="just"/>
            <a:r>
              <a:rPr lang="en-US" b="1" dirty="0"/>
              <a:t>Reference</a:t>
            </a:r>
          </a:p>
          <a:p>
            <a:pPr lvl="1" algn="just"/>
            <a:r>
              <a:rPr lang="en-US" dirty="0"/>
              <a:t>A reference to a named anchor within a resource that usually identifies a specific location within a file (typically optional).</a:t>
            </a:r>
          </a:p>
          <a:p>
            <a:pPr marL="57150" indent="0" algn="just">
              <a:buNone/>
            </a:pPr>
            <a:r>
              <a:rPr lang="en-US" dirty="0"/>
              <a:t>For many protocols, the host name and the filename are required, while the port number and reference are optional. For example, the resource name for an HTTP URL must specify a server on the network (Host Name) and the path to the document on that machine (Filename); it also can specify a port number and a reference.</a:t>
            </a:r>
          </a:p>
          <a:p>
            <a:pPr marL="0" indent="0">
              <a:buNone/>
            </a:pPr>
            <a:endParaRPr lang="uk-UA" dirty="0"/>
          </a:p>
        </p:txBody>
      </p:sp>
    </p:spTree>
    <p:extLst>
      <p:ext uri="{BB962C8B-B14F-4D97-AF65-F5344CB8AC3E}">
        <p14:creationId xmlns:p14="http://schemas.microsoft.com/office/powerpoint/2010/main" val="37293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Створення об’єкту</a:t>
            </a:r>
            <a:r>
              <a:rPr lang="en-US" b="1" dirty="0"/>
              <a:t> </a:t>
            </a:r>
            <a:r>
              <a:rPr lang="uk-UA" b="1" dirty="0"/>
              <a:t>класу </a:t>
            </a:r>
            <a:r>
              <a:rPr lang="en-US" b="1" dirty="0"/>
              <a:t>URL</a:t>
            </a:r>
            <a:br>
              <a:rPr lang="en-US" b="1" dirty="0"/>
            </a:br>
            <a:endParaRPr lang="uk-UA" dirty="0"/>
          </a:p>
        </p:txBody>
      </p:sp>
      <p:sp>
        <p:nvSpPr>
          <p:cNvPr id="3" name="Объект 2"/>
          <p:cNvSpPr>
            <a:spLocks noGrp="1"/>
          </p:cNvSpPr>
          <p:nvPr>
            <p:ph idx="1"/>
          </p:nvPr>
        </p:nvSpPr>
        <p:spPr>
          <a:xfrm>
            <a:off x="539552" y="1124744"/>
            <a:ext cx="8280920" cy="576064"/>
          </a:xfrm>
          <a:ln w="15875">
            <a:solidFill>
              <a:schemeClr val="tx2">
                <a:lumMod val="60000"/>
                <a:lumOff val="40000"/>
              </a:schemeClr>
            </a:solidFill>
          </a:ln>
        </p:spPr>
        <p:txBody>
          <a:bodyPr/>
          <a:lstStyle/>
          <a:p>
            <a:pPr marL="0" indent="0">
              <a:buNone/>
            </a:pPr>
            <a:r>
              <a:rPr lang="en-US" sz="2400" dirty="0">
                <a:latin typeface="Courier New" pitchFamily="49" charset="0"/>
                <a:cs typeface="Courier New" pitchFamily="49" charset="0"/>
              </a:rPr>
              <a:t>URL </a:t>
            </a:r>
            <a:r>
              <a:rPr lang="en-US" sz="2400" dirty="0" err="1">
                <a:latin typeface="Courier New" pitchFamily="49" charset="0"/>
                <a:cs typeface="Courier New" pitchFamily="49" charset="0"/>
              </a:rPr>
              <a:t>myURL</a:t>
            </a:r>
            <a:r>
              <a:rPr lang="en-US" sz="2400" dirty="0">
                <a:latin typeface="Courier New" pitchFamily="49" charset="0"/>
                <a:cs typeface="Courier New" pitchFamily="49" charset="0"/>
              </a:rPr>
              <a:t> = new URL("http://example.com/");</a:t>
            </a:r>
          </a:p>
          <a:p>
            <a:pPr marL="0" indent="0">
              <a:buNone/>
            </a:pPr>
            <a:endParaRPr lang="uk-UA" dirty="0"/>
          </a:p>
        </p:txBody>
      </p:sp>
      <p:sp>
        <p:nvSpPr>
          <p:cNvPr id="4" name="Объект 2"/>
          <p:cNvSpPr txBox="1">
            <a:spLocks/>
          </p:cNvSpPr>
          <p:nvPr/>
        </p:nvSpPr>
        <p:spPr>
          <a:xfrm>
            <a:off x="539552" y="1853208"/>
            <a:ext cx="8280920" cy="999728"/>
          </a:xfrm>
          <a:prstGeom prst="rect">
            <a:avLst/>
          </a:prstGeom>
          <a:ln w="15875">
            <a:solidFill>
              <a:schemeClr val="tx2">
                <a:lumMod val="60000"/>
                <a:lumOff val="40000"/>
              </a:schemeClr>
            </a:solid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Courier New" pitchFamily="49" charset="0"/>
                <a:cs typeface="Courier New" pitchFamily="49" charset="0"/>
              </a:rPr>
              <a:t>URL </a:t>
            </a:r>
            <a:r>
              <a:rPr lang="en-US" sz="2400" dirty="0" err="1">
                <a:latin typeface="Courier New" pitchFamily="49" charset="0"/>
                <a:cs typeface="Courier New" pitchFamily="49" charset="0"/>
              </a:rPr>
              <a:t>myURL</a:t>
            </a:r>
            <a:r>
              <a:rPr lang="en-US" sz="2400" dirty="0">
                <a:latin typeface="Courier New" pitchFamily="49" charset="0"/>
                <a:cs typeface="Courier New" pitchFamily="49" charset="0"/>
              </a:rPr>
              <a:t> = new URL("http://example.com/pages/");</a:t>
            </a:r>
          </a:p>
          <a:p>
            <a:pPr marL="0" indent="0">
              <a:buNone/>
            </a:pPr>
            <a:r>
              <a:rPr lang="en-US" sz="2400" dirty="0">
                <a:latin typeface="Courier New" pitchFamily="49" charset="0"/>
                <a:cs typeface="Courier New" pitchFamily="49" charset="0"/>
              </a:rPr>
              <a:t>URL page1URL = new URL(</a:t>
            </a:r>
            <a:r>
              <a:rPr lang="en-US" sz="2400" dirty="0" err="1">
                <a:latin typeface="Courier New" pitchFamily="49" charset="0"/>
                <a:cs typeface="Courier New" pitchFamily="49" charset="0"/>
              </a:rPr>
              <a:t>myURL</a:t>
            </a:r>
            <a:r>
              <a:rPr lang="en-US" sz="2400" dirty="0">
                <a:latin typeface="Courier New" pitchFamily="49" charset="0"/>
                <a:cs typeface="Courier New" pitchFamily="49" charset="0"/>
              </a:rPr>
              <a:t>, "page1.html");</a:t>
            </a:r>
          </a:p>
          <a:p>
            <a:pPr marL="0" indent="0">
              <a:buNone/>
            </a:pPr>
            <a:r>
              <a:rPr lang="en-US" sz="2400" dirty="0">
                <a:latin typeface="Courier New" pitchFamily="49" charset="0"/>
                <a:cs typeface="Courier New" pitchFamily="49" charset="0"/>
              </a:rPr>
              <a:t>URL page2URL = new URL(</a:t>
            </a:r>
            <a:r>
              <a:rPr lang="en-US" sz="2400" dirty="0" err="1">
                <a:latin typeface="Courier New" pitchFamily="49" charset="0"/>
                <a:cs typeface="Courier New" pitchFamily="49" charset="0"/>
              </a:rPr>
              <a:t>myURL</a:t>
            </a:r>
            <a:r>
              <a:rPr lang="en-US" sz="2400" dirty="0">
                <a:latin typeface="Courier New" pitchFamily="49" charset="0"/>
                <a:cs typeface="Courier New" pitchFamily="49" charset="0"/>
              </a:rPr>
              <a:t>, "page2.html");</a:t>
            </a:r>
            <a:endParaRPr lang="uk-UA" dirty="0">
              <a:latin typeface="Courier New" pitchFamily="49" charset="0"/>
              <a:cs typeface="Courier New" pitchFamily="49" charset="0"/>
            </a:endParaRPr>
          </a:p>
        </p:txBody>
      </p:sp>
      <p:sp>
        <p:nvSpPr>
          <p:cNvPr id="5" name="Объект 2"/>
          <p:cNvSpPr txBox="1">
            <a:spLocks/>
          </p:cNvSpPr>
          <p:nvPr/>
        </p:nvSpPr>
        <p:spPr>
          <a:xfrm>
            <a:off x="583365" y="3229027"/>
            <a:ext cx="8280920" cy="499864"/>
          </a:xfrm>
          <a:prstGeom prst="rect">
            <a:avLst/>
          </a:prstGeom>
          <a:ln w="15875">
            <a:solidFill>
              <a:schemeClr val="tx2">
                <a:lumMod val="60000"/>
                <a:lumOff val="4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new URL("http", "example.com", "/pages/page1.html");</a:t>
            </a:r>
            <a:endParaRPr lang="uk-UA" sz="2000" dirty="0">
              <a:latin typeface="Courier New" pitchFamily="49" charset="0"/>
              <a:cs typeface="Courier New" pitchFamily="49" charset="0"/>
            </a:endParaRPr>
          </a:p>
        </p:txBody>
      </p:sp>
      <p:sp>
        <p:nvSpPr>
          <p:cNvPr id="6" name="Объект 2"/>
          <p:cNvSpPr txBox="1">
            <a:spLocks/>
          </p:cNvSpPr>
          <p:nvPr/>
        </p:nvSpPr>
        <p:spPr>
          <a:xfrm>
            <a:off x="537605" y="3951058"/>
            <a:ext cx="8449034" cy="540060"/>
          </a:xfrm>
          <a:prstGeom prst="rect">
            <a:avLst/>
          </a:prstGeom>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new </a:t>
            </a:r>
            <a:r>
              <a:rPr lang="en-US" sz="2000" b="1" dirty="0">
                <a:solidFill>
                  <a:srgbClr val="0070C0"/>
                </a:solidFill>
                <a:latin typeface="Courier New" pitchFamily="49" charset="0"/>
                <a:cs typeface="Courier New" pitchFamily="49" charset="0"/>
              </a:rPr>
              <a:t>URL</a:t>
            </a:r>
            <a:r>
              <a:rPr lang="en-US" sz="2000" dirty="0">
                <a:latin typeface="Courier New" pitchFamily="49" charset="0"/>
                <a:cs typeface="Courier New" pitchFamily="49" charset="0"/>
              </a:rPr>
              <a:t>("http", "example.com", 80,"pages/page1.html");</a:t>
            </a:r>
            <a:endParaRPr lang="uk-UA" sz="2000" dirty="0">
              <a:latin typeface="Courier New" pitchFamily="49" charset="0"/>
              <a:cs typeface="Courier New" pitchFamily="49" charset="0"/>
            </a:endParaRPr>
          </a:p>
        </p:txBody>
      </p:sp>
      <p:sp>
        <p:nvSpPr>
          <p:cNvPr id="7" name="Объект 2"/>
          <p:cNvSpPr txBox="1">
            <a:spLocks/>
          </p:cNvSpPr>
          <p:nvPr/>
        </p:nvSpPr>
        <p:spPr>
          <a:xfrm>
            <a:off x="564906" y="4581128"/>
            <a:ext cx="8449034" cy="1152128"/>
          </a:xfrm>
          <a:prstGeom prst="rect">
            <a:avLst/>
          </a:prstGeom>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URI </a:t>
            </a:r>
            <a:r>
              <a:rPr lang="en-US" sz="2000" dirty="0" err="1">
                <a:latin typeface="Courier New" pitchFamily="49" charset="0"/>
                <a:cs typeface="Courier New" pitchFamily="49" charset="0"/>
              </a:rPr>
              <a:t>uri</a:t>
            </a:r>
            <a:r>
              <a:rPr lang="en-US" sz="2000" dirty="0">
                <a:latin typeface="Courier New" pitchFamily="49" charset="0"/>
                <a:cs typeface="Courier New" pitchFamily="49" charset="0"/>
              </a:rPr>
              <a:t>  = </a:t>
            </a:r>
          </a:p>
          <a:p>
            <a:pPr marL="0" indent="0">
              <a:buNone/>
            </a:pPr>
            <a:r>
              <a:rPr lang="en-US" sz="2000" dirty="0">
                <a:latin typeface="Courier New" pitchFamily="49" charset="0"/>
                <a:cs typeface="Courier New" pitchFamily="49" charset="0"/>
              </a:rPr>
              <a:t>new </a:t>
            </a:r>
            <a:r>
              <a:rPr lang="en-US" sz="2000" b="1" dirty="0">
                <a:solidFill>
                  <a:srgbClr val="0070C0"/>
                </a:solidFill>
                <a:latin typeface="Courier New" pitchFamily="49" charset="0"/>
                <a:cs typeface="Courier New" pitchFamily="49" charset="0"/>
              </a:rPr>
              <a:t>URI</a:t>
            </a:r>
            <a:r>
              <a:rPr lang="en-US" sz="2000" dirty="0">
                <a:latin typeface="Courier New" pitchFamily="49" charset="0"/>
                <a:cs typeface="Courier New" pitchFamily="49" charset="0"/>
              </a:rPr>
              <a:t>("http", "example.com", "/hello world/", "");</a:t>
            </a:r>
          </a:p>
          <a:p>
            <a:pPr marL="0" indent="0">
              <a:buNone/>
            </a:pPr>
            <a:r>
              <a:rPr lang="en-US" sz="2000" dirty="0">
                <a:latin typeface="Courier New" pitchFamily="49" charset="0"/>
                <a:cs typeface="Courier New" pitchFamily="49" charset="0"/>
              </a:rPr>
              <a:t>URL </a:t>
            </a:r>
            <a:r>
              <a:rPr lang="en-US" sz="2000" dirty="0" err="1">
                <a:latin typeface="Courier New" pitchFamily="49" charset="0"/>
                <a:cs typeface="Courier New" pitchFamily="49" charset="0"/>
              </a:rPr>
              <a:t>url</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uri.toURL</a:t>
            </a:r>
            <a:r>
              <a:rPr lang="en-US" sz="2000" dirty="0">
                <a:latin typeface="Courier New" pitchFamily="49" charset="0"/>
                <a:cs typeface="Courier New" pitchFamily="49" charset="0"/>
              </a:rPr>
              <a:t>();</a:t>
            </a:r>
            <a:endParaRPr lang="uk-UA" sz="2000" dirty="0">
              <a:latin typeface="Courier New" pitchFamily="49" charset="0"/>
              <a:cs typeface="Courier New" pitchFamily="49" charset="0"/>
            </a:endParaRPr>
          </a:p>
        </p:txBody>
      </p:sp>
      <p:sp>
        <p:nvSpPr>
          <p:cNvPr id="8" name="TextBox 7"/>
          <p:cNvSpPr txBox="1"/>
          <p:nvPr/>
        </p:nvSpPr>
        <p:spPr>
          <a:xfrm>
            <a:off x="619509" y="6021288"/>
            <a:ext cx="8394431" cy="646331"/>
          </a:xfrm>
          <a:prstGeom prst="rect">
            <a:avLst/>
          </a:prstGeom>
          <a:noFill/>
        </p:spPr>
        <p:txBody>
          <a:bodyPr wrap="square" rtlCol="0">
            <a:spAutoFit/>
          </a:bodyPr>
          <a:lstStyle/>
          <a:p>
            <a:r>
              <a:rPr lang="en-US" b="1" dirty="0">
                <a:solidFill>
                  <a:srgbClr val="FF0000"/>
                </a:solidFill>
              </a:rPr>
              <a:t>!!!</a:t>
            </a:r>
            <a:r>
              <a:rPr lang="en-US" dirty="0"/>
              <a:t> URL</a:t>
            </a:r>
            <a:r>
              <a:rPr lang="uk-UA" dirty="0"/>
              <a:t> об’єкти є</a:t>
            </a:r>
            <a:r>
              <a:rPr lang="en-US" dirty="0"/>
              <a:t> "write-once" </a:t>
            </a:r>
            <a:r>
              <a:rPr lang="uk-UA" dirty="0"/>
              <a:t>об’єктами</a:t>
            </a:r>
            <a:r>
              <a:rPr lang="en-US" dirty="0"/>
              <a:t>. </a:t>
            </a:r>
            <a:r>
              <a:rPr lang="uk-UA" dirty="0"/>
              <a:t>Їх атрибути (протокол, </a:t>
            </a:r>
            <a:r>
              <a:rPr lang="uk-UA" dirty="0" err="1"/>
              <a:t>хост</a:t>
            </a:r>
            <a:r>
              <a:rPr lang="uk-UA" dirty="0"/>
              <a:t>, номер порту, </a:t>
            </a:r>
            <a:r>
              <a:rPr lang="uk-UA" dirty="0" err="1"/>
              <a:t>імя</a:t>
            </a:r>
            <a:r>
              <a:rPr lang="uk-UA" dirty="0"/>
              <a:t> файлу) не можуть бути змінені після створення.</a:t>
            </a:r>
          </a:p>
        </p:txBody>
      </p:sp>
    </p:spTree>
    <p:extLst>
      <p:ext uri="{BB962C8B-B14F-4D97-AF65-F5344CB8AC3E}">
        <p14:creationId xmlns:p14="http://schemas.microsoft.com/office/powerpoint/2010/main" val="197600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en-US" b="1" dirty="0">
                <a:latin typeface="+mn-lt"/>
                <a:cs typeface="Courier New" pitchFamily="49" charset="0"/>
              </a:rPr>
              <a:t>URL</a:t>
            </a:r>
            <a:r>
              <a:rPr lang="en-US" b="1" dirty="0">
                <a:latin typeface="+mn-lt"/>
              </a:rPr>
              <a:t> </a:t>
            </a:r>
            <a:r>
              <a:rPr lang="uk-UA" b="1" dirty="0">
                <a:latin typeface="+mn-lt"/>
              </a:rPr>
              <a:t>клас: методи доступу до полів</a:t>
            </a:r>
          </a:p>
        </p:txBody>
      </p:sp>
      <p:sp>
        <p:nvSpPr>
          <p:cNvPr id="3" name="Объект 2"/>
          <p:cNvSpPr>
            <a:spLocks noGrp="1"/>
          </p:cNvSpPr>
          <p:nvPr>
            <p:ph idx="1"/>
          </p:nvPr>
        </p:nvSpPr>
        <p:spPr>
          <a:xfrm>
            <a:off x="395536" y="908720"/>
            <a:ext cx="8291264" cy="4248472"/>
          </a:xfrm>
          <a:ln w="15875">
            <a:solidFill>
              <a:schemeClr val="tx2">
                <a:lumMod val="60000"/>
                <a:lumOff val="40000"/>
              </a:schemeClr>
            </a:solidFill>
          </a:ln>
        </p:spPr>
        <p:txBody>
          <a:bodyPr>
            <a:normAutofit fontScale="40000" lnSpcReduction="20000"/>
          </a:bodyPr>
          <a:lstStyle/>
          <a:p>
            <a:pPr marL="0" indent="0">
              <a:buNone/>
            </a:pPr>
            <a:r>
              <a:rPr lang="en-US" dirty="0">
                <a:latin typeface="Courier New" pitchFamily="49" charset="0"/>
                <a:cs typeface="Courier New" pitchFamily="49" charset="0"/>
              </a:rPr>
              <a:t>import java.net.*;</a:t>
            </a:r>
          </a:p>
          <a:p>
            <a:pPr marL="0" indent="0">
              <a:buNone/>
            </a:pPr>
            <a:r>
              <a:rPr lang="en-US" dirty="0">
                <a:latin typeface="Courier New" pitchFamily="49" charset="0"/>
                <a:cs typeface="Courier New" pitchFamily="49" charset="0"/>
              </a:rPr>
              <a:t>import java.io.*;</a:t>
            </a:r>
          </a:p>
          <a:p>
            <a:pPr marL="0" indent="0">
              <a:buNone/>
            </a:pP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ParseURL</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throws Exception {</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URL </a:t>
            </a:r>
            <a:r>
              <a:rPr lang="en-US" dirty="0" err="1">
                <a:latin typeface="Courier New" pitchFamily="49" charset="0"/>
                <a:cs typeface="Courier New" pitchFamily="49" charset="0"/>
              </a:rPr>
              <a:t>url</a:t>
            </a:r>
            <a:r>
              <a:rPr lang="en-US" dirty="0">
                <a:latin typeface="Courier New" pitchFamily="49" charset="0"/>
                <a:cs typeface="Courier New" pitchFamily="49" charset="0"/>
              </a:rPr>
              <a:t> = new </a:t>
            </a:r>
            <a:r>
              <a:rPr lang="en-US" b="1" dirty="0">
                <a:solidFill>
                  <a:srgbClr val="0070C0"/>
                </a:solidFill>
                <a:latin typeface="Courier New" pitchFamily="49" charset="0"/>
                <a:cs typeface="Courier New" pitchFamily="49" charset="0"/>
              </a:rPr>
              <a:t>URL</a:t>
            </a:r>
            <a:r>
              <a:rPr lang="en-US" dirty="0">
                <a:latin typeface="Courier New" pitchFamily="49" charset="0"/>
                <a:cs typeface="Courier New" pitchFamily="49" charset="0"/>
              </a:rPr>
              <a:t>("http://example.com:80/docs/books/tutorial"</a:t>
            </a:r>
          </a:p>
          <a:p>
            <a:pPr marL="0" indent="0">
              <a:buNone/>
            </a:pPr>
            <a:r>
              <a:rPr lang="en-US" dirty="0">
                <a:latin typeface="Courier New" pitchFamily="49" charset="0"/>
                <a:cs typeface="Courier New" pitchFamily="49" charset="0"/>
              </a:rPr>
              <a:t>                           + "/</a:t>
            </a:r>
            <a:r>
              <a:rPr lang="en-US" dirty="0" err="1">
                <a:latin typeface="Courier New" pitchFamily="49" charset="0"/>
                <a:cs typeface="Courier New" pitchFamily="49" charset="0"/>
              </a:rPr>
              <a:t>index.html?name</a:t>
            </a:r>
            <a:r>
              <a:rPr lang="en-US" dirty="0">
                <a:latin typeface="Courier New" pitchFamily="49" charset="0"/>
                <a:cs typeface="Courier New" pitchFamily="49" charset="0"/>
              </a:rPr>
              <a:t>=</a:t>
            </a:r>
            <a:r>
              <a:rPr lang="en-US" dirty="0" err="1">
                <a:latin typeface="Courier New" pitchFamily="49" charset="0"/>
                <a:cs typeface="Courier New" pitchFamily="49" charset="0"/>
              </a:rPr>
              <a:t>networking#DOWNLOADING</a:t>
            </a:r>
            <a:r>
              <a:rPr lang="en-US" dirty="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("protocol = " + </a:t>
            </a:r>
            <a:r>
              <a:rPr lang="en-US" dirty="0" err="1">
                <a:latin typeface="Courier New" pitchFamily="49" charset="0"/>
                <a:cs typeface="Courier New" pitchFamily="49" charset="0"/>
              </a:rPr>
              <a:t>url.getProtocol</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("authority = " + </a:t>
            </a:r>
            <a:r>
              <a:rPr lang="en-US" dirty="0" err="1">
                <a:latin typeface="Courier New" pitchFamily="49" charset="0"/>
                <a:cs typeface="Courier New" pitchFamily="49" charset="0"/>
              </a:rPr>
              <a:t>url.getAuthority</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("host = " + </a:t>
            </a:r>
            <a:r>
              <a:rPr lang="en-US" dirty="0" err="1">
                <a:latin typeface="Courier New" pitchFamily="49" charset="0"/>
                <a:cs typeface="Courier New" pitchFamily="49" charset="0"/>
              </a:rPr>
              <a:t>url.getHost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("port = " + </a:t>
            </a:r>
            <a:r>
              <a:rPr lang="en-US" dirty="0" err="1">
                <a:latin typeface="Courier New" pitchFamily="49" charset="0"/>
                <a:cs typeface="Courier New" pitchFamily="49" charset="0"/>
              </a:rPr>
              <a:t>url.getPort</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("path = " + </a:t>
            </a:r>
            <a:r>
              <a:rPr lang="en-US" dirty="0" err="1">
                <a:latin typeface="Courier New" pitchFamily="49" charset="0"/>
                <a:cs typeface="Courier New" pitchFamily="49" charset="0"/>
              </a:rPr>
              <a:t>url.getPath</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("query = " + </a:t>
            </a:r>
            <a:r>
              <a:rPr lang="en-US" dirty="0" err="1">
                <a:latin typeface="Courier New" pitchFamily="49" charset="0"/>
                <a:cs typeface="Courier New" pitchFamily="49" charset="0"/>
              </a:rPr>
              <a:t>url.getQuery</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("filename = " + </a:t>
            </a:r>
            <a:r>
              <a:rPr lang="en-US" dirty="0" err="1">
                <a:latin typeface="Courier New" pitchFamily="49" charset="0"/>
                <a:cs typeface="Courier New" pitchFamily="49" charset="0"/>
              </a:rPr>
              <a:t>url.getFile</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("ref = " + </a:t>
            </a:r>
            <a:r>
              <a:rPr lang="en-US" dirty="0" err="1">
                <a:latin typeface="Courier New" pitchFamily="49" charset="0"/>
                <a:cs typeface="Courier New" pitchFamily="49" charset="0"/>
              </a:rPr>
              <a:t>url.getRef</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endParaRPr lang="uk-UA" dirty="0">
              <a:latin typeface="Courier New" pitchFamily="49" charset="0"/>
              <a:cs typeface="Courier New" pitchFamily="49" charset="0"/>
            </a:endParaRPr>
          </a:p>
        </p:txBody>
      </p:sp>
      <p:sp>
        <p:nvSpPr>
          <p:cNvPr id="4" name="Объект 2"/>
          <p:cNvSpPr txBox="1">
            <a:spLocks/>
          </p:cNvSpPr>
          <p:nvPr/>
        </p:nvSpPr>
        <p:spPr>
          <a:xfrm>
            <a:off x="2627784" y="4653136"/>
            <a:ext cx="6408712" cy="2048801"/>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protocol = http</a:t>
            </a:r>
          </a:p>
          <a:p>
            <a:pPr marL="0" indent="0">
              <a:buNone/>
            </a:pPr>
            <a:r>
              <a:rPr lang="en-US" sz="1400" dirty="0">
                <a:latin typeface="Courier New" pitchFamily="49" charset="0"/>
                <a:cs typeface="Courier New" pitchFamily="49" charset="0"/>
              </a:rPr>
              <a:t>authority = example.com:80</a:t>
            </a:r>
          </a:p>
          <a:p>
            <a:pPr marL="0" indent="0">
              <a:buNone/>
            </a:pPr>
            <a:r>
              <a:rPr lang="en-US" sz="1400" dirty="0">
                <a:latin typeface="Courier New" pitchFamily="49" charset="0"/>
                <a:cs typeface="Courier New" pitchFamily="49" charset="0"/>
              </a:rPr>
              <a:t>host = example.com</a:t>
            </a:r>
          </a:p>
          <a:p>
            <a:pPr marL="0" indent="0">
              <a:buNone/>
            </a:pPr>
            <a:r>
              <a:rPr lang="en-US" sz="1400" dirty="0">
                <a:latin typeface="Courier New" pitchFamily="49" charset="0"/>
                <a:cs typeface="Courier New" pitchFamily="49" charset="0"/>
              </a:rPr>
              <a:t>port = 80</a:t>
            </a:r>
          </a:p>
          <a:p>
            <a:pPr marL="0" indent="0">
              <a:buNone/>
            </a:pPr>
            <a:r>
              <a:rPr lang="en-US" sz="1400" dirty="0">
                <a:latin typeface="Courier New" pitchFamily="49" charset="0"/>
                <a:cs typeface="Courier New" pitchFamily="49" charset="0"/>
              </a:rPr>
              <a:t>path = /docs/books/tutorial/index.html</a:t>
            </a:r>
          </a:p>
          <a:p>
            <a:pPr marL="0" indent="0">
              <a:buNone/>
            </a:pPr>
            <a:r>
              <a:rPr lang="en-US" sz="1400" dirty="0">
                <a:latin typeface="Courier New" pitchFamily="49" charset="0"/>
                <a:cs typeface="Courier New" pitchFamily="49" charset="0"/>
              </a:rPr>
              <a:t>query = name=networking</a:t>
            </a:r>
          </a:p>
          <a:p>
            <a:pPr marL="0" indent="0">
              <a:buNone/>
            </a:pPr>
            <a:r>
              <a:rPr lang="en-US" sz="1400" dirty="0">
                <a:latin typeface="Courier New" pitchFamily="49" charset="0"/>
                <a:cs typeface="Courier New" pitchFamily="49" charset="0"/>
              </a:rPr>
              <a:t>filename = /docs/books/tutorial/</a:t>
            </a:r>
            <a:r>
              <a:rPr lang="en-US" sz="1400" dirty="0" err="1">
                <a:latin typeface="Courier New" pitchFamily="49" charset="0"/>
                <a:cs typeface="Courier New" pitchFamily="49" charset="0"/>
              </a:rPr>
              <a:t>index.html?name</a:t>
            </a:r>
            <a:r>
              <a:rPr lang="en-US" sz="1400" dirty="0">
                <a:latin typeface="Courier New" pitchFamily="49" charset="0"/>
                <a:cs typeface="Courier New" pitchFamily="49" charset="0"/>
              </a:rPr>
              <a:t>=networking</a:t>
            </a:r>
          </a:p>
          <a:p>
            <a:pPr marL="0" indent="0">
              <a:buNone/>
            </a:pPr>
            <a:r>
              <a:rPr lang="en-US" sz="1400" dirty="0">
                <a:latin typeface="Courier New" pitchFamily="49" charset="0"/>
                <a:cs typeface="Courier New" pitchFamily="49" charset="0"/>
              </a:rPr>
              <a:t>ref = DOWNLOADING</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51655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uk-UA" b="1" dirty="0"/>
              <a:t>Читання напряму за </a:t>
            </a:r>
            <a:r>
              <a:rPr lang="en-US" b="1" dirty="0"/>
              <a:t>URL</a:t>
            </a:r>
            <a:endParaRPr lang="uk-UA" dirty="0"/>
          </a:p>
        </p:txBody>
      </p:sp>
      <p:sp>
        <p:nvSpPr>
          <p:cNvPr id="4" name="Объект 2"/>
          <p:cNvSpPr txBox="1">
            <a:spLocks/>
          </p:cNvSpPr>
          <p:nvPr/>
        </p:nvSpPr>
        <p:spPr>
          <a:xfrm>
            <a:off x="539552" y="1309610"/>
            <a:ext cx="8136904" cy="4207621"/>
          </a:xfrm>
          <a:prstGeom prst="rect">
            <a:avLst/>
          </a:prstGeom>
          <a:solidFill>
            <a:schemeClr val="bg1"/>
          </a:solidFill>
          <a:ln w="15875">
            <a:solidFill>
              <a:schemeClr val="tx2">
                <a:lumMod val="60000"/>
                <a:lumOff val="4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urier New" pitchFamily="49" charset="0"/>
                <a:cs typeface="Courier New" pitchFamily="49" charset="0"/>
              </a:rPr>
              <a:t>import java.io.*;</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public class </a:t>
            </a:r>
            <a:r>
              <a:rPr lang="en-US" sz="1400" dirty="0" err="1">
                <a:latin typeface="Courier New" pitchFamily="49" charset="0"/>
                <a:cs typeface="Courier New" pitchFamily="49" charset="0"/>
              </a:rPr>
              <a:t>URLReader</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 throws Exception {</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URL oracle = new </a:t>
            </a:r>
            <a:r>
              <a:rPr lang="en-US" sz="1400" b="1" dirty="0">
                <a:solidFill>
                  <a:srgbClr val="00B0F0"/>
                </a:solidFill>
                <a:latin typeface="Courier New" pitchFamily="49" charset="0"/>
                <a:cs typeface="Courier New" pitchFamily="49" charset="0"/>
              </a:rPr>
              <a:t>URL</a:t>
            </a:r>
            <a:r>
              <a:rPr lang="en-US" sz="1400" dirty="0">
                <a:latin typeface="Courier New" pitchFamily="49" charset="0"/>
                <a:cs typeface="Courier New" pitchFamily="49" charset="0"/>
              </a:rPr>
              <a:t>("http://www.oracle.com/");</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 in =</a:t>
            </a:r>
          </a:p>
          <a:p>
            <a:pPr marL="0" indent="0">
              <a:buNone/>
            </a:pPr>
            <a:r>
              <a:rPr lang="en-US" sz="1400" dirty="0">
                <a:latin typeface="Courier New" pitchFamily="49" charset="0"/>
                <a:cs typeface="Courier New" pitchFamily="49" charset="0"/>
              </a:rPr>
              <a:t>        	  new </a:t>
            </a:r>
            <a:r>
              <a:rPr lang="en-US" sz="1400" dirty="0" err="1">
                <a:latin typeface="Courier New" pitchFamily="49" charset="0"/>
                <a:cs typeface="Courier New" pitchFamily="49" charset="0"/>
              </a:rPr>
              <a:t>BufferedReader</a:t>
            </a:r>
            <a:r>
              <a:rPr lang="en-US" sz="1400" dirty="0">
                <a:latin typeface="Courier New" pitchFamily="49" charset="0"/>
                <a:cs typeface="Courier New" pitchFamily="49" charset="0"/>
              </a:rPr>
              <a:t>(new </a:t>
            </a:r>
            <a:r>
              <a:rPr lang="en-US" sz="1400" dirty="0" err="1">
                <a:latin typeface="Courier New" pitchFamily="49" charset="0"/>
                <a:cs typeface="Courier New" pitchFamily="49" charset="0"/>
              </a:rPr>
              <a:t>InputStreamReader</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oracle.openStream</a:t>
            </a:r>
            <a:r>
              <a:rPr lang="en-US" sz="1400" dirty="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String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while ((</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in.readLine</a:t>
            </a:r>
            <a:r>
              <a:rPr lang="en-US" sz="1400" dirty="0">
                <a:latin typeface="Courier New" pitchFamily="49" charset="0"/>
                <a:cs typeface="Courier New" pitchFamily="49" charset="0"/>
              </a:rPr>
              <a:t>()) != null)</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inputLine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in.close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15399213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3370</TotalTime>
  <Words>2848</Words>
  <Application>Microsoft Macintosh PowerPoint</Application>
  <PresentationFormat>On-screen Show (4:3)</PresentationFormat>
  <Paragraphs>313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Тема Office</vt:lpstr>
      <vt:lpstr>Java Networking</vt:lpstr>
      <vt:lpstr>PowerPoint Presentation</vt:lpstr>
      <vt:lpstr>Networking Basics</vt:lpstr>
      <vt:lpstr>Port</vt:lpstr>
      <vt:lpstr>З’єднання за URL адресою</vt:lpstr>
      <vt:lpstr>Resource name</vt:lpstr>
      <vt:lpstr>Створення об’єкту класу URL </vt:lpstr>
      <vt:lpstr>URL клас: методи доступу до полів</vt:lpstr>
      <vt:lpstr>Читання напряму за URL</vt:lpstr>
      <vt:lpstr>Створення зв’язку URLConnection</vt:lpstr>
      <vt:lpstr>Читання з URLConnection</vt:lpstr>
      <vt:lpstr>Записування з URLConnection</vt:lpstr>
      <vt:lpstr>Socket</vt:lpstr>
      <vt:lpstr>PowerPoint Presentation</vt:lpstr>
      <vt:lpstr>Класи Server та ServerSocket</vt:lpstr>
      <vt:lpstr>Читання та записування в об’єкт Socket</vt:lpstr>
      <vt:lpstr>Приклад: EchoClient </vt:lpstr>
      <vt:lpstr>Writing the Server Side of a Socket</vt:lpstr>
      <vt:lpstr>Example. EchoServer </vt:lpstr>
      <vt:lpstr>Running program</vt:lpstr>
      <vt:lpstr>Knock Knock Example </vt:lpstr>
      <vt:lpstr>Багатопоточність у Java Networking</vt:lpstr>
      <vt:lpstr>Однопочна обробка запиту на сервері</vt:lpstr>
      <vt:lpstr>Багатопоточна обробка запиту на сервері</vt:lpstr>
      <vt:lpstr>Обробка запиту на сервері пулом потоків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Networking</dc:title>
  <dc:creator>Саша</dc:creator>
  <cp:lastModifiedBy>Microsoft Office User</cp:lastModifiedBy>
  <cp:revision>31</cp:revision>
  <dcterms:created xsi:type="dcterms:W3CDTF">2018-11-27T16:55:26Z</dcterms:created>
  <dcterms:modified xsi:type="dcterms:W3CDTF">2024-04-22T18:17:38Z</dcterms:modified>
</cp:coreProperties>
</file>