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40" r:id="rId3"/>
    <p:sldId id="332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Unicode MS" panose="020B0604020202020204" pitchFamily="34" charset="-128"/>
        <a:ea typeface="Arial Unicode MS" panose="020B0604020202020204" pitchFamily="34" charset="-128"/>
        <a:cs typeface="Arial Unicode MS" panose="020B0604020202020204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Unicode MS" panose="020B0604020202020204" pitchFamily="34" charset="-128"/>
        <a:ea typeface="Arial Unicode MS" panose="020B0604020202020204" pitchFamily="34" charset="-128"/>
        <a:cs typeface="Arial Unicode MS" panose="020B0604020202020204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Unicode MS" panose="020B0604020202020204" pitchFamily="34" charset="-128"/>
        <a:ea typeface="Arial Unicode MS" panose="020B0604020202020204" pitchFamily="34" charset="-128"/>
        <a:cs typeface="Arial Unicode MS" panose="020B0604020202020204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Unicode MS" panose="020B0604020202020204" pitchFamily="34" charset="-128"/>
        <a:ea typeface="Arial Unicode MS" panose="020B0604020202020204" pitchFamily="34" charset="-128"/>
        <a:cs typeface="Arial Unicode MS" panose="020B0604020202020204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Unicode MS" panose="020B0604020202020204" pitchFamily="34" charset="-128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112" autoAdjust="0"/>
    <p:restoredTop sz="86388" autoAdjust="0"/>
  </p:normalViewPr>
  <p:slideViewPr>
    <p:cSldViewPr>
      <p:cViewPr>
        <p:scale>
          <a:sx n="112" d="100"/>
          <a:sy n="112" d="100"/>
        </p:scale>
        <p:origin x="696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1048;&#1052;%20&#1057;&#1056;&#1045;&#1044;&#1057;&#1058;&#1042;&#1040;&#1052;&#1048;&#1057;&#1045;&#1058;&#1045;&#1049;%20&#1055;&#1045;&#1058;&#1056;&#1048;\&#1055;&#1077;&#1090;&#1088;&#1080;-&#1086;&#1073;&#1098;&#1077;&#1082;&#1090;&#1085;&#1086;&#1077;%20&#1084;&#1086;&#1076;&#1077;&#1083;&#1080;&#1088;&#1086;&#1074;&#1072;&#1085;&#1080;&#1077;\effect%20(2)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E:\&#1048;&#1052;%20&#1057;&#1056;&#1045;&#1044;&#1057;&#1058;&#1042;&#1040;&#1052;&#1048;&#1057;&#1045;&#1058;&#1045;&#1049;%20&#1055;&#1045;&#1058;&#1056;&#1048;\&#1055;&#1077;&#1090;&#1088;&#1080;-&#1086;&#1073;&#1098;&#1077;&#1082;&#1090;&#1085;&#1086;&#1077;%20&#1084;&#1086;&#1076;&#1077;&#1083;&#1080;&#1088;&#1086;&#1074;&#1072;&#1085;&#1080;&#1077;\effect%20(2).xlsx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InnaStetsenko\&#1048;&#1052;%20&#1057;&#1056;&#1045;&#1044;&#1057;&#1058;&#1042;&#1040;&#1052;&#1048;&#1057;&#1045;&#1058;&#1045;&#1049;%20&#1055;&#1045;&#1058;&#1056;&#1048;\&#1055;&#1077;&#1090;&#1088;&#1080;-&#1086;&#1073;&#1098;&#1077;&#1082;&#1090;&#1085;&#1086;&#1077;%20&#1084;&#1086;&#1076;&#1077;&#1083;&#1080;&#1088;&#1086;&#1074;&#1072;&#1085;&#1080;&#1077;\eff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78983326406627"/>
          <c:y val="3.9250049771627576E-2"/>
          <c:w val="0.78265751030362041"/>
          <c:h val="0.77427596864061565"/>
        </c:manualLayout>
      </c:layout>
      <c:lineChart>
        <c:grouping val="standard"/>
        <c:varyColors val="0"/>
        <c:ser>
          <c:idx val="5"/>
          <c:order val="1"/>
          <c:tx>
            <c:v>Petri-object model, |T|/q=50</c:v>
          </c:tx>
          <c:spPr>
            <a:ln w="12700">
              <a:solidFill>
                <a:schemeClr val="tx1"/>
              </a:solidFill>
              <a:prstDash val="lgDash"/>
            </a:ln>
          </c:spPr>
          <c:marker>
            <c:symbol val="square"/>
            <c:size val="4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[effect.xlsx]Лист1!$B$59:$B$68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[effect.xlsx]Лист1!$F$59:$F$68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4</c:v>
                </c:pt>
                <c:pt idx="3">
                  <c:v>7</c:v>
                </c:pt>
                <c:pt idx="4">
                  <c:v>14</c:v>
                </c:pt>
                <c:pt idx="5">
                  <c:v>38</c:v>
                </c:pt>
                <c:pt idx="6">
                  <c:v>66</c:v>
                </c:pt>
                <c:pt idx="7">
                  <c:v>92</c:v>
                </c:pt>
                <c:pt idx="8">
                  <c:v>186</c:v>
                </c:pt>
                <c:pt idx="9">
                  <c:v>234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D8-C740-A170-BD233423A59F}"/>
            </c:ext>
          </c:extLst>
        </c:ser>
        <c:ser>
          <c:idx val="0"/>
          <c:order val="0"/>
          <c:tx>
            <c:v>stochastic Petri net</c:v>
          </c:tx>
          <c:spPr>
            <a:ln w="15875">
              <a:solidFill>
                <a:schemeClr val="tx1"/>
              </a:solidFill>
              <a:prstDash val="solid"/>
            </a:ln>
          </c:spPr>
          <c:marker>
            <c:symbol val="circle"/>
            <c:size val="4"/>
            <c:spPr>
              <a:noFill/>
              <a:ln w="9525">
                <a:solidFill>
                  <a:schemeClr val="tx1"/>
                </a:solidFill>
                <a:prstDash val="solid"/>
              </a:ln>
            </c:spPr>
          </c:marker>
          <c:cat>
            <c:numRef>
              <c:f>[effect.xlsx]Лист1!$B$32:$B$41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[effect.xlsx]Лист1!$C$32:$C$41</c:f>
              <c:numCache>
                <c:formatCode>General</c:formatCode>
                <c:ptCount val="10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29</c:v>
                </c:pt>
                <c:pt idx="4">
                  <c:v>32</c:v>
                </c:pt>
                <c:pt idx="5">
                  <c:v>71</c:v>
                </c:pt>
                <c:pt idx="6">
                  <c:v>201</c:v>
                </c:pt>
                <c:pt idx="7">
                  <c:v>334</c:v>
                </c:pt>
                <c:pt idx="8">
                  <c:v>642</c:v>
                </c:pt>
                <c:pt idx="9">
                  <c:v>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D8-C740-A170-BD233423A5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308992"/>
        <c:axId val="112311296"/>
      </c:lineChart>
      <c:catAx>
        <c:axId val="112308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 b="0" i="0" u="none" strike="noStrike" baseline="0">
                    <a:solidFill>
                      <a:srgbClr val="000000"/>
                    </a:solidFill>
                    <a:latin typeface="Times New Roman" panose="02020603050405020304" pitchFamily="18" charset="0"/>
                    <a:ea typeface="Arial Cyr"/>
                    <a:cs typeface="Times New Roman" panose="02020603050405020304" pitchFamily="18" charset="0"/>
                  </a:defRPr>
                </a:pPr>
                <a:r>
                  <a:rPr lang="en-US" sz="8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sz="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8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endParaRPr lang="uk-UA" sz="8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91219448382172086"/>
              <c:y val="0.9261957904696106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Arial Cyr"/>
                <a:cs typeface="Times New Roman" panose="02020603050405020304" pitchFamily="18" charset="0"/>
              </a:defRPr>
            </a:pPr>
            <a:endParaRPr lang="en-UA"/>
          </a:p>
        </c:txPr>
        <c:crossAx val="11231129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1231129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800" b="0" i="0" u="none" strike="noStrike" baseline="0">
                    <a:solidFill>
                      <a:srgbClr val="000000"/>
                    </a:solidFill>
                    <a:latin typeface="Times New Roman" panose="02020603050405020304" pitchFamily="18" charset="0"/>
                    <a:ea typeface="Arial Cyr"/>
                    <a:cs typeface="Times New Roman" panose="02020603050405020304" pitchFamily="18" charset="0"/>
                  </a:defRPr>
                </a:pPr>
                <a:r>
                  <a:rPr lang="en-US" sz="8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Performance time (sec</a:t>
                </a:r>
                <a:r>
                  <a:rPr lang="uk-UA" sz="8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layout>
            <c:manualLayout>
              <c:xMode val="edge"/>
              <c:yMode val="edge"/>
              <c:x val="1.1126311618049934E-2"/>
              <c:y val="0.1909632036193350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Arial Cyr"/>
                <a:cs typeface="Times New Roman" panose="02020603050405020304" pitchFamily="18" charset="0"/>
              </a:defRPr>
            </a:pPr>
            <a:endParaRPr lang="en-UA"/>
          </a:p>
        </c:txPr>
        <c:crossAx val="112308992"/>
        <c:crosses val="autoZero"/>
        <c:crossBetween val="between"/>
      </c:valAx>
      <c:spPr>
        <a:solidFill>
          <a:srgbClr val="FFFFFF"/>
        </a:solidFill>
        <a:ln w="12700">
          <a:noFill/>
          <a:prstDash val="solid"/>
        </a:ln>
      </c:spPr>
    </c:plotArea>
    <c:legend>
      <c:legendPos val="r"/>
      <c:layout>
        <c:manualLayout>
          <c:xMode val="edge"/>
          <c:yMode val="edge"/>
          <c:x val="0.18857777873765763"/>
          <c:y val="0.13631980451454276"/>
          <c:w val="0.59982493363390077"/>
          <c:h val="0.25354148195918091"/>
        </c:manualLayout>
      </c:layout>
      <c:overlay val="0"/>
      <c:spPr>
        <a:solidFill>
          <a:srgbClr val="FFFFFF"/>
        </a:solidFill>
        <a:ln w="3175">
          <a:noFill/>
          <a:prstDash val="solid"/>
        </a:ln>
      </c:spPr>
      <c:txPr>
        <a:bodyPr/>
        <a:lstStyle/>
        <a:p>
          <a:pPr>
            <a:defRPr sz="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Arial Cyr"/>
              <a:cs typeface="Times New Roman" panose="02020603050405020304" pitchFamily="18" charset="0"/>
            </a:defRPr>
          </a:pPr>
          <a:endParaRPr lang="en-UA"/>
        </a:p>
      </c:txPr>
    </c:legend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950" b="0" i="0" u="none" strike="noStrike" baseline="0">
          <a:solidFill>
            <a:srgbClr val="000000"/>
          </a:solidFill>
          <a:latin typeface="Arial Cyr"/>
          <a:ea typeface="Arial Cyr"/>
          <a:cs typeface="Arial Cyr"/>
        </a:defRPr>
      </a:pPr>
      <a:endParaRPr lang="en-UA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7183135349531883"/>
          <c:y val="5.8742456463015118E-2"/>
          <c:w val="0.78956835558598648"/>
          <c:h val="0.65483869589551447"/>
        </c:manualLayout>
      </c:layout>
      <c:lineChart>
        <c:grouping val="standard"/>
        <c:varyColors val="0"/>
        <c:ser>
          <c:idx val="1"/>
          <c:order val="0"/>
          <c:tx>
            <c:v>Petri-object model, q=5</c:v>
          </c:tx>
          <c:spPr>
            <a:ln w="19050">
              <a:solidFill>
                <a:sysClr val="windowText" lastClr="000000"/>
              </a:solidFill>
              <a:prstDash val="lgDash"/>
            </a:ln>
          </c:spPr>
          <c:marker>
            <c:symbol val="none"/>
          </c:marker>
          <c:cat>
            <c:numRef>
              <c:f>'Лист2 (2)'!$B$40:$B$49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'Лист2 (2)'!$L$4:$L$13</c:f>
              <c:numCache>
                <c:formatCode>General</c:formatCode>
                <c:ptCount val="10"/>
                <c:pt idx="0">
                  <c:v>0.9204</c:v>
                </c:pt>
                <c:pt idx="1">
                  <c:v>3.0407999999999999</c:v>
                </c:pt>
                <c:pt idx="2">
                  <c:v>6.3612000000000002</c:v>
                </c:pt>
                <c:pt idx="3">
                  <c:v>10.881600000000002</c:v>
                </c:pt>
                <c:pt idx="4">
                  <c:v>16.602</c:v>
                </c:pt>
                <c:pt idx="5">
                  <c:v>23.522400000000001</c:v>
                </c:pt>
                <c:pt idx="6">
                  <c:v>31.642800000000001</c:v>
                </c:pt>
                <c:pt idx="7">
                  <c:v>40.963200000000001</c:v>
                </c:pt>
                <c:pt idx="8">
                  <c:v>51.483599999999996</c:v>
                </c:pt>
                <c:pt idx="9">
                  <c:v>63.204000000000001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F4-5544-8F94-D35F7C82418D}"/>
            </c:ext>
          </c:extLst>
        </c:ser>
        <c:ser>
          <c:idx val="0"/>
          <c:order val="1"/>
          <c:tx>
            <c:v>stochastic Petri net</c:v>
          </c:tx>
          <c:spPr>
            <a:ln w="19050">
              <a:solidFill>
                <a:srgbClr val="000000"/>
              </a:solidFill>
            </a:ln>
          </c:spPr>
          <c:marker>
            <c:symbol val="none"/>
          </c:marker>
          <c:cat>
            <c:numRef>
              <c:f>'Лист2 (2)'!$B$40:$B$49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'Лист2 (2)'!$H$4:$H$13</c:f>
              <c:numCache>
                <c:formatCode>General</c:formatCode>
                <c:ptCount val="10"/>
                <c:pt idx="0">
                  <c:v>3.0300000000000002</c:v>
                </c:pt>
                <c:pt idx="1">
                  <c:v>12.06</c:v>
                </c:pt>
                <c:pt idx="2">
                  <c:v>27.09</c:v>
                </c:pt>
                <c:pt idx="3">
                  <c:v>48.120000000000005</c:v>
                </c:pt>
                <c:pt idx="4">
                  <c:v>75.150000000000006</c:v>
                </c:pt>
                <c:pt idx="5">
                  <c:v>108.18</c:v>
                </c:pt>
                <c:pt idx="6">
                  <c:v>147.21</c:v>
                </c:pt>
                <c:pt idx="7">
                  <c:v>192.24</c:v>
                </c:pt>
                <c:pt idx="8">
                  <c:v>243.27</c:v>
                </c:pt>
                <c:pt idx="9">
                  <c:v>300.3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F4-5544-8F94-D35F7C8241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678528"/>
        <c:axId val="82680448"/>
      </c:lineChart>
      <c:catAx>
        <c:axId val="826785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 b="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 sz="800" b="0" i="0" u="none" strike="noStrike" baseline="0">
                    <a:effectLst/>
                  </a:rPr>
                  <a:t>|</a:t>
                </a:r>
                <a:r>
                  <a:rPr lang="en-US" sz="800" b="1" i="0" u="none" strike="noStrike" baseline="0">
                    <a:effectLst/>
                  </a:rPr>
                  <a:t>T|</a:t>
                </a:r>
                <a:endParaRPr lang="uk-UA" sz="8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89021985415795313"/>
              <c:y val="0.8816133111098338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A"/>
          </a:p>
        </c:txPr>
        <c:crossAx val="82680448"/>
        <c:crosses val="autoZero"/>
        <c:auto val="1"/>
        <c:lblAlgn val="ctr"/>
        <c:lblOffset val="100"/>
        <c:noMultiLvlLbl val="0"/>
      </c:catAx>
      <c:valAx>
        <c:axId val="8268044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b="0"/>
                </a:pPr>
                <a:r>
                  <a:rPr lang="en-US" sz="8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800" b="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omplexity (</a:t>
                </a:r>
                <a:r>
                  <a:rPr lang="en-US" sz="8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</a:t>
                </a:r>
                <a:r>
                  <a:rPr lang="en-US" sz="800" b="0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-4</a:t>
                </a:r>
                <a:r>
                  <a:rPr lang="en-US" sz="800" b="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uk-UA" sz="8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2.4872862303813935E-2"/>
              <c:y val="0.19434105408356803"/>
            </c:manualLayout>
          </c:layout>
          <c:overlay val="0"/>
          <c:spPr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A"/>
          </a:p>
        </c:txPr>
        <c:crossAx val="826785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4350651583399233"/>
          <c:y val="0.10108413531641879"/>
          <c:w val="0.55048419164634266"/>
          <c:h val="0.16820209973753278"/>
        </c:manualLayout>
      </c:layout>
      <c:overlay val="0"/>
      <c:spPr>
        <a:solidFill>
          <a:sysClr val="window" lastClr="FFFFFF"/>
        </a:solidFill>
      </c:spPr>
      <c:txPr>
        <a:bodyPr/>
        <a:lstStyle/>
        <a:p>
          <a:pPr>
            <a:defRPr sz="80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en-UA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47728146309751"/>
          <c:y val="6.1640941165916827E-2"/>
          <c:w val="0.78203098806197613"/>
          <c:h val="0.75240301584263403"/>
        </c:manualLayout>
      </c:layout>
      <c:lineChart>
        <c:grouping val="standard"/>
        <c:varyColors val="0"/>
        <c:ser>
          <c:idx val="2"/>
          <c:order val="0"/>
          <c:tx>
            <c:v>Petri-object model, |T|/q=5</c:v>
          </c:tx>
          <c:spPr>
            <a:ln w="12700">
              <a:solidFill>
                <a:schemeClr val="tx1"/>
              </a:solidFill>
              <a:prstDash val="solid"/>
            </a:ln>
          </c:spPr>
          <c:marker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Лист1!$B$59:$B$68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Лист1!$C$59:$C$68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12</c:v>
                </c:pt>
                <c:pt idx="4">
                  <c:v>26</c:v>
                </c:pt>
                <c:pt idx="5">
                  <c:v>70</c:v>
                </c:pt>
                <c:pt idx="6">
                  <c:v>130</c:v>
                </c:pt>
                <c:pt idx="7">
                  <c:v>243</c:v>
                </c:pt>
                <c:pt idx="8">
                  <c:v>386</c:v>
                </c:pt>
                <c:pt idx="9">
                  <c:v>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07-814B-94F2-5CA48F26EBA0}"/>
            </c:ext>
          </c:extLst>
        </c:ser>
        <c:ser>
          <c:idx val="3"/>
          <c:order val="1"/>
          <c:tx>
            <c:v>Petri-object model, |T|/q=10</c:v>
          </c:tx>
          <c:spPr>
            <a:ln w="12700">
              <a:solidFill>
                <a:schemeClr val="tx1"/>
              </a:solidFill>
              <a:prstDash val="lgDashDot"/>
            </a:ln>
          </c:spPr>
          <c:marker>
            <c:symbol val="x"/>
            <c:size val="3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Лист1!$B$59:$B$68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Лист1!$D$59:$D$68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12</c:v>
                </c:pt>
                <c:pt idx="4">
                  <c:v>25</c:v>
                </c:pt>
                <c:pt idx="5">
                  <c:v>57</c:v>
                </c:pt>
                <c:pt idx="6">
                  <c:v>94</c:v>
                </c:pt>
                <c:pt idx="7">
                  <c:v>204</c:v>
                </c:pt>
                <c:pt idx="8">
                  <c:v>282</c:v>
                </c:pt>
                <c:pt idx="9">
                  <c:v>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07-814B-94F2-5CA48F26EBA0}"/>
            </c:ext>
          </c:extLst>
        </c:ser>
        <c:ser>
          <c:idx val="4"/>
          <c:order val="2"/>
          <c:tx>
            <c:v>Petri-object model, |T|/q=20</c:v>
          </c:tx>
          <c:spPr>
            <a:ln w="38100">
              <a:solidFill>
                <a:srgbClr val="FF0000"/>
              </a:solidFill>
              <a:prstDash val="dashDot"/>
            </a:ln>
          </c:spPr>
          <c:marker>
            <c:symbol val="circle"/>
            <c:size val="5"/>
            <c:spPr>
              <a:noFill/>
              <a:ln>
                <a:solidFill>
                  <a:schemeClr val="tx1"/>
                </a:solidFill>
                <a:prstDash val="dash"/>
                <a:miter lim="800000"/>
              </a:ln>
            </c:spPr>
          </c:marker>
          <c:cat>
            <c:numRef>
              <c:f>Лист1!$B$59:$B$68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Лист1!$E$59:$E$68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12</c:v>
                </c:pt>
                <c:pt idx="4">
                  <c:v>15</c:v>
                </c:pt>
                <c:pt idx="5">
                  <c:v>38</c:v>
                </c:pt>
                <c:pt idx="6">
                  <c:v>52</c:v>
                </c:pt>
                <c:pt idx="7">
                  <c:v>92</c:v>
                </c:pt>
                <c:pt idx="8">
                  <c:v>185</c:v>
                </c:pt>
                <c:pt idx="9">
                  <c:v>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07-814B-94F2-5CA48F26EBA0}"/>
            </c:ext>
          </c:extLst>
        </c:ser>
        <c:ser>
          <c:idx val="5"/>
          <c:order val="3"/>
          <c:tx>
            <c:v>Petri-object model, |T|/q=50</c:v>
          </c:tx>
          <c:spPr>
            <a:ln w="12700">
              <a:solidFill>
                <a:schemeClr val="tx1"/>
              </a:solidFill>
              <a:prstDash val="solid"/>
            </a:ln>
          </c:spPr>
          <c:marker>
            <c:symbol val="square"/>
            <c:size val="3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Лист1!$B$59:$B$68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Лист1!$F$59:$F$68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4</c:v>
                </c:pt>
                <c:pt idx="3">
                  <c:v>7</c:v>
                </c:pt>
                <c:pt idx="4">
                  <c:v>14</c:v>
                </c:pt>
                <c:pt idx="5">
                  <c:v>38</c:v>
                </c:pt>
                <c:pt idx="6">
                  <c:v>66</c:v>
                </c:pt>
                <c:pt idx="7">
                  <c:v>92</c:v>
                </c:pt>
                <c:pt idx="8">
                  <c:v>186</c:v>
                </c:pt>
                <c:pt idx="9">
                  <c:v>234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F07-814B-94F2-5CA48F26E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874624"/>
        <c:axId val="112876928"/>
      </c:lineChart>
      <c:catAx>
        <c:axId val="112874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|T|</a:t>
                </a:r>
                <a:endParaRPr lang="uk-UA"/>
              </a:p>
            </c:rich>
          </c:tx>
          <c:layout>
            <c:manualLayout>
              <c:xMode val="edge"/>
              <c:yMode val="edge"/>
              <c:x val="0.91219448382172086"/>
              <c:y val="0.9261957904696106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A"/>
          </a:p>
        </c:txPr>
        <c:crossAx val="11287692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1287692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Performance time (sec</a:t>
                </a:r>
                <a:r>
                  <a:rPr lang="uk-UA"/>
                  <a:t>)</a:t>
                </a:r>
              </a:p>
            </c:rich>
          </c:tx>
          <c:layout>
            <c:manualLayout>
              <c:xMode val="edge"/>
              <c:yMode val="edge"/>
              <c:x val="6.8367631275818375E-3"/>
              <c:y val="0.1455167356289845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A"/>
          </a:p>
        </c:txPr>
        <c:crossAx val="112874624"/>
        <c:crosses val="autoZero"/>
        <c:crossBetween val="between"/>
      </c:valAx>
      <c:spPr>
        <a:solidFill>
          <a:srgbClr val="FFFFFF"/>
        </a:solidFill>
        <a:ln w="12700">
          <a:noFill/>
          <a:prstDash val="solid"/>
        </a:ln>
      </c:spPr>
    </c:plotArea>
    <c:legend>
      <c:legendPos val="r"/>
      <c:layout>
        <c:manualLayout>
          <c:xMode val="edge"/>
          <c:yMode val="edge"/>
          <c:x val="0.19288338150411499"/>
          <c:y val="6.8710021036629418E-2"/>
          <c:w val="0.59982493363390077"/>
          <c:h val="0.30111845664863313"/>
        </c:manualLayout>
      </c:layout>
      <c:overlay val="0"/>
      <c:spPr>
        <a:solidFill>
          <a:srgbClr val="FFFFFF"/>
        </a:solidFill>
        <a:ln w="3175">
          <a:noFill/>
          <a:prstDash val="solid"/>
        </a:ln>
      </c:spPr>
    </c:legend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 Cyr"/>
          <a:ea typeface="Arial Cyr"/>
          <a:cs typeface="Arial Cyr"/>
        </a:defRPr>
      </a:pPr>
      <a:endParaRPr lang="en-UA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19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image" Target="../media/image55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12" Type="http://schemas.openxmlformats.org/officeDocument/2006/relationships/image" Target="../media/image54.emf"/><Relationship Id="rId2" Type="http://schemas.openxmlformats.org/officeDocument/2006/relationships/image" Target="../media/image44.emf"/><Relationship Id="rId16" Type="http://schemas.openxmlformats.org/officeDocument/2006/relationships/image" Target="../media/image58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11" Type="http://schemas.openxmlformats.org/officeDocument/2006/relationships/image" Target="../media/image53.emf"/><Relationship Id="rId5" Type="http://schemas.openxmlformats.org/officeDocument/2006/relationships/image" Target="../media/image47.emf"/><Relationship Id="rId15" Type="http://schemas.openxmlformats.org/officeDocument/2006/relationships/image" Target="../media/image57.emf"/><Relationship Id="rId10" Type="http://schemas.openxmlformats.org/officeDocument/2006/relationships/image" Target="../media/image52.emf"/><Relationship Id="rId4" Type="http://schemas.openxmlformats.org/officeDocument/2006/relationships/image" Target="../media/image46.emf"/><Relationship Id="rId9" Type="http://schemas.openxmlformats.org/officeDocument/2006/relationships/image" Target="../media/image51.emf"/><Relationship Id="rId14" Type="http://schemas.openxmlformats.org/officeDocument/2006/relationships/image" Target="../media/image5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4CFCB7A7-FA37-2A4D-9178-79174918DA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B5A7E08-2B83-F144-AFB9-28A59D69484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2B5F9CE-3A10-B04E-8E17-092418246DB1}" type="datetimeFigureOut">
              <a:rPr lang="ru-RU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E47A0CDA-A1F3-2647-9A89-A47BC5F5CDC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BC4B05BB-ABDC-2B46-BD13-E1C34C3340C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1F68787-F6BC-1C46-8521-018130AEFF7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B75F2EC-FC3E-2A40-BAE1-79F02EDBB0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D00E89E-4085-E549-A5BB-677C4D879DA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83BAE0F-9267-A94B-BD20-E4AF0C9576BE}" type="datetimeFigureOut">
              <a:rPr lang="ru-RU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B824CC21-E8E4-0C4E-A192-33A1BD73D3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EC39B8EA-67C6-4A43-AF2B-D24D456DE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008779-674F-6346-AB1C-C963335E54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B7C7D9-2FC4-C943-8A08-CA919CB4F6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71A843A-D801-9747-A873-E63DB112D027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A4FE67-DB6D-EC48-B943-F05DEA65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80EBC4-55CD-5747-B3FA-00C03E1D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7158CD-DB5B-A64F-87A0-9AB1A55B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7773E-C08C-B34D-A714-6386351E8D8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2817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DBA958-7070-0445-923C-442309FD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020A00-28A7-664A-BF85-39BBBA71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36ED63-2510-7346-919C-465FA0C8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C9F9D-1A23-2B45-B283-333C702EA61F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0609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D4318A-F684-AD4E-B18C-7606013E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CFE704-9E99-784A-83FA-01BB544C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1F1A55-C896-7C4E-980A-E40D3783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F70DE-931A-CD4B-AFCB-071648D21D21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28944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94DE9598-84A3-CF4E-A859-CE0D18AF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9996E9CC-62CE-2E4C-B1C8-3484F75C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55FF0513-8C61-204B-BEE1-E36E2AE1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935D2-8577-524B-8DFC-EF1EE6FF3753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60971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2BB0E98-9A9C-9042-A8DC-73FFC54F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BB8DBE58-C90C-DD42-9658-ECC87EDE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7032E35A-E6FF-4C41-905E-656307F6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63CBE-648D-3345-962A-44FAAEDBE9D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5719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F8C906-763F-2E44-8CB9-93D2AA31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23EE07-2698-CF47-9BC4-6E4F49A3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D91B95-7F35-C743-A9AD-9CE2E7CF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DC059-7798-4545-A146-5012704C0A78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5815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9B133C-AF7A-7D4F-A90B-2669C5A3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85F39-527C-BF43-A465-0C2CEB9F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43BB9F-8354-2A4F-8144-AD090EF7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CDE9A-CE3A-2949-A589-5AA2B359BAC8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2187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C7BA371F-7C24-A745-A0C9-0FB1D2D7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FD4DB932-B9C0-3449-A8C7-BF37487C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2E1CC114-5192-F545-A1A8-46593425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4A9A9-4755-B244-A145-DB4317EECC0E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1879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C7804C93-2AD8-C940-96BC-5852D825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5277A8C5-5808-6542-A49B-37450945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A7460298-9C7B-3B4D-9EB4-62968159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910B4-5356-6F4A-B490-B6DFDC36BEDF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3322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BC44B8C9-A4CF-4B46-AE9C-51094027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DDD7C6AE-1D16-BF46-96C6-D1C94EE6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E8988F7-E13D-1540-BBC1-F7B5FCC7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D2EA9-0734-2F4C-BD49-1157000278A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4803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4DEC0A77-10D9-A347-B927-9A4745A4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9FA65519-5AE5-1A42-843A-712C3E0E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C6FFA81-0E16-7348-9992-64D1013C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1367C-160D-CB4D-B01D-A2AA398EBFF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808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86530E52-C7CC-6845-9F91-518250D8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704779F3-74EA-714C-95FF-66CA84C7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E6A9D930-DC49-8142-AEF7-1A5D7399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F3F01-DE7B-B44F-A8F7-DD1567C9B5C7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3395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uk-UA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D5AFCA0B-3F6D-1C47-9E93-27454A2D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BEB4A38C-985D-FC42-889D-4870E8C8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FD928498-391D-A642-87B3-1EBA6DDB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6B7F0-A280-9546-8284-9A00A0FE032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4824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>
            <a:extLst>
              <a:ext uri="{FF2B5EF4-FFF2-40B4-BE49-F238E27FC236}">
                <a16:creationId xmlns:a16="http://schemas.microsoft.com/office/drawing/2014/main" id="{8B23C3B6-680C-BE47-8F5D-83B4238FD42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/>
              <a:t>Образец заголовка</a:t>
            </a:r>
            <a:endParaRPr lang="uk-UA" altLang="uk-UA"/>
          </a:p>
        </p:txBody>
      </p:sp>
      <p:sp>
        <p:nvSpPr>
          <p:cNvPr id="1027" name="Текст 2">
            <a:extLst>
              <a:ext uri="{FF2B5EF4-FFF2-40B4-BE49-F238E27FC236}">
                <a16:creationId xmlns:a16="http://schemas.microsoft.com/office/drawing/2014/main" id="{336866AB-1E36-0C4C-BA2A-5194391480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/>
              <a:t>Образец текста</a:t>
            </a:r>
          </a:p>
          <a:p>
            <a:pPr lvl="1"/>
            <a:r>
              <a:rPr lang="ru-RU" altLang="uk-UA"/>
              <a:t>Второй уровень</a:t>
            </a:r>
          </a:p>
          <a:p>
            <a:pPr lvl="2"/>
            <a:r>
              <a:rPr lang="ru-RU" altLang="uk-UA"/>
              <a:t>Третий уровень</a:t>
            </a:r>
          </a:p>
          <a:p>
            <a:pPr lvl="3"/>
            <a:r>
              <a:rPr lang="ru-RU" altLang="uk-UA"/>
              <a:t>Четвертый уровень</a:t>
            </a:r>
          </a:p>
          <a:p>
            <a:pPr lvl="4"/>
            <a:r>
              <a:rPr lang="ru-RU" altLang="uk-UA"/>
              <a:t>Пятый уровень</a:t>
            </a:r>
            <a:endParaRPr lang="uk-UA" alt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887C8A-7968-AB4C-8F51-A06EA4F68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32F574-2850-7E4B-A9D8-F8DDB4D6A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C8F62F-5AA5-6241-B033-A3D61493C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C15A1DC-B2B5-084C-AA51-3EF313D422DC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69.e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66.e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8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65.e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6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8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78.bin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image" Target="../media/image17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32" Type="http://schemas.openxmlformats.org/officeDocument/2006/relationships/image" Target="../media/image16.png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31" Type="http://schemas.openxmlformats.org/officeDocument/2006/relationships/image" Target="../media/image15.png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emf"/><Relationship Id="rId8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emf"/><Relationship Id="rId11" Type="http://schemas.openxmlformats.org/officeDocument/2006/relationships/image" Target="../media/image21.emf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18.emf"/><Relationship Id="rId9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4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1.e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8.e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0.emf"/><Relationship Id="rId20" Type="http://schemas.openxmlformats.org/officeDocument/2006/relationships/image" Target="../media/image42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37.e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9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8.bin"/><Relationship Id="rId18" Type="http://schemas.openxmlformats.org/officeDocument/2006/relationships/oleObject" Target="../embeddings/oleObject51.bin"/><Relationship Id="rId26" Type="http://schemas.openxmlformats.org/officeDocument/2006/relationships/image" Target="../media/image53.emf"/><Relationship Id="rId39" Type="http://schemas.openxmlformats.org/officeDocument/2006/relationships/oleObject" Target="../embeddings/oleObject64.bin"/><Relationship Id="rId21" Type="http://schemas.openxmlformats.org/officeDocument/2006/relationships/image" Target="../media/image51.emf"/><Relationship Id="rId34" Type="http://schemas.openxmlformats.org/officeDocument/2006/relationships/image" Target="../media/image56.emf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7.e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5.bin"/><Relationship Id="rId33" Type="http://schemas.openxmlformats.org/officeDocument/2006/relationships/oleObject" Target="../embeddings/oleObject60.bin"/><Relationship Id="rId38" Type="http://schemas.openxmlformats.org/officeDocument/2006/relationships/oleObject" Target="../embeddings/oleObject6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9.emf"/><Relationship Id="rId20" Type="http://schemas.openxmlformats.org/officeDocument/2006/relationships/oleObject" Target="../embeddings/oleObject52.bin"/><Relationship Id="rId29" Type="http://schemas.openxmlformats.org/officeDocument/2006/relationships/oleObject" Target="../embeddings/oleObject57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52.emf"/><Relationship Id="rId32" Type="http://schemas.openxmlformats.org/officeDocument/2006/relationships/oleObject" Target="../embeddings/oleObject59.bin"/><Relationship Id="rId37" Type="http://schemas.openxmlformats.org/officeDocument/2006/relationships/oleObject" Target="../embeddings/oleObject62.bin"/><Relationship Id="rId40" Type="http://schemas.openxmlformats.org/officeDocument/2006/relationships/image" Target="../media/image58.e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54.emf"/><Relationship Id="rId36" Type="http://schemas.openxmlformats.org/officeDocument/2006/relationships/image" Target="../media/image57.emf"/><Relationship Id="rId10" Type="http://schemas.openxmlformats.org/officeDocument/2006/relationships/image" Target="../media/image46.emf"/><Relationship Id="rId19" Type="http://schemas.openxmlformats.org/officeDocument/2006/relationships/image" Target="../media/image50.emf"/><Relationship Id="rId31" Type="http://schemas.openxmlformats.org/officeDocument/2006/relationships/oleObject" Target="../embeddings/oleObject58.bin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8.emf"/><Relationship Id="rId22" Type="http://schemas.openxmlformats.org/officeDocument/2006/relationships/oleObject" Target="../embeddings/oleObject53.bin"/><Relationship Id="rId27" Type="http://schemas.openxmlformats.org/officeDocument/2006/relationships/oleObject" Target="../embeddings/oleObject56.bin"/><Relationship Id="rId30" Type="http://schemas.openxmlformats.org/officeDocument/2006/relationships/image" Target="../media/image55.emf"/><Relationship Id="rId35" Type="http://schemas.openxmlformats.org/officeDocument/2006/relationships/oleObject" Target="../embeddings/oleObject61.bin"/><Relationship Id="rId8" Type="http://schemas.openxmlformats.org/officeDocument/2006/relationships/image" Target="../media/image45.emf"/><Relationship Id="rId3" Type="http://schemas.openxmlformats.org/officeDocument/2006/relationships/oleObject" Target="../embeddings/oleObject4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66.bin"/><Relationship Id="rId10" Type="http://schemas.openxmlformats.org/officeDocument/2006/relationships/oleObject" Target="../embeddings/oleObject69.bin"/><Relationship Id="rId4" Type="http://schemas.openxmlformats.org/officeDocument/2006/relationships/image" Target="../media/image59.emf"/><Relationship Id="rId9" Type="http://schemas.openxmlformats.org/officeDocument/2006/relationships/image" Target="../media/image6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6">
            <a:extLst>
              <a:ext uri="{FF2B5EF4-FFF2-40B4-BE49-F238E27FC236}">
                <a16:creationId xmlns:a16="http://schemas.microsoft.com/office/drawing/2014/main" id="{E5C87F49-68BA-8446-92A7-4E8770BEE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765175"/>
            <a:ext cx="7127875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uk-UA" altLang="zh-CN" sz="2800" b="1" dirty="0">
                <a:latin typeface="Arial Unicode MS" panose="020B0604020202020204" pitchFamily="34" charset="-128"/>
              </a:rPr>
              <a:t>ЛЕКЦІЯ</a:t>
            </a:r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3DDF5805-70F5-094B-8ECC-5F153FB0B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263" y="3886200"/>
            <a:ext cx="817245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altLang="zh-CN" b="1" dirty="0">
                <a:latin typeface="Arial Unicode MS" pitchFamily="34" charset="-128"/>
              </a:rPr>
              <a:t>Теоретичні основи</a:t>
            </a:r>
            <a:endParaRPr lang="en-US" altLang="zh-CN" b="1" dirty="0">
              <a:latin typeface="Arial Unicode MS" pitchFamily="34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uk-UA" altLang="zh-CN" b="1" dirty="0">
                <a:latin typeface="Arial Unicode MS" pitchFamily="34" charset="-128"/>
              </a:rPr>
              <a:t>Петрі-об</a:t>
            </a:r>
            <a:r>
              <a:rPr lang="en-US" altLang="zh-CN" b="1" dirty="0">
                <a:latin typeface="Arial Unicode MS" pitchFamily="34" charset="-128"/>
              </a:rPr>
              <a:t>’</a:t>
            </a:r>
            <a:r>
              <a:rPr lang="uk-UA" altLang="zh-CN" b="1" dirty="0" err="1">
                <a:latin typeface="Arial Unicode MS" pitchFamily="34" charset="-128"/>
              </a:rPr>
              <a:t>єктного</a:t>
            </a:r>
            <a:r>
              <a:rPr lang="uk-UA" altLang="zh-CN" b="1" dirty="0">
                <a:latin typeface="Arial Unicode MS" pitchFamily="34" charset="-128"/>
              </a:rPr>
              <a:t> моделювання систем</a:t>
            </a:r>
            <a:endParaRPr lang="ru-RU" altLang="uk-UA" dirty="0">
              <a:latin typeface="Arial Unicode MS" pitchFamily="34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BC8100D-878A-144D-8FBE-C4B90C4B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038" y="6356350"/>
            <a:ext cx="7021512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©</a:t>
            </a:r>
            <a:r>
              <a:rPr lang="en-US" dirty="0"/>
              <a:t> </a:t>
            </a:r>
            <a:r>
              <a:rPr lang="ru-RU" dirty="0"/>
              <a:t>Стеценко </a:t>
            </a:r>
            <a:r>
              <a:rPr lang="ru-RU" dirty="0" err="1"/>
              <a:t>Інна</a:t>
            </a:r>
            <a:r>
              <a:rPr lang="ru-RU" dirty="0"/>
              <a:t> </a:t>
            </a:r>
            <a:r>
              <a:rPr lang="ru-RU" dirty="0" err="1"/>
              <a:t>Вячеславівна</a:t>
            </a:r>
            <a:r>
              <a:rPr lang="ru-RU" dirty="0"/>
              <a:t> НТУУ"КПІ </a:t>
            </a:r>
            <a:r>
              <a:rPr lang="ru-RU" dirty="0" err="1"/>
              <a:t>імені</a:t>
            </a:r>
            <a:r>
              <a:rPr lang="ru-RU" dirty="0"/>
              <a:t> </a:t>
            </a:r>
            <a:r>
              <a:rPr lang="ru-RU" dirty="0" err="1"/>
              <a:t>Ігоря</a:t>
            </a:r>
            <a:r>
              <a:rPr lang="ru-RU" dirty="0"/>
              <a:t> </a:t>
            </a:r>
            <a:r>
              <a:rPr lang="ru-RU" dirty="0" err="1"/>
              <a:t>Сікорського</a:t>
            </a:r>
            <a:r>
              <a:rPr lang="ru-RU" dirty="0"/>
              <a:t>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3DDB67-A437-F44F-AD9B-11E87D583664}"/>
              </a:ext>
            </a:extLst>
          </p:cNvPr>
          <p:cNvSpPr/>
          <p:nvPr/>
        </p:nvSpPr>
        <p:spPr>
          <a:xfrm>
            <a:off x="935038" y="5305077"/>
            <a:ext cx="7561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Haettenschweiler" panose="020B0706040902060204" pitchFamily="34" charset="0"/>
              </a:rPr>
              <a:t>Стеценко И.В. Теоретические основы Петри-объектного моделирования систем / И.В. Стеценко // </a:t>
            </a:r>
            <a:r>
              <a:rPr lang="ru-RU" dirty="0" err="1">
                <a:latin typeface="Times New Roman" panose="02020603050405020304" pitchFamily="18" charset="0"/>
                <a:ea typeface="Haettenschweiler" panose="020B0706040902060204" pitchFamily="34" charset="0"/>
              </a:rPr>
              <a:t>Математичні</a:t>
            </a:r>
            <a:r>
              <a:rPr lang="ru-RU" dirty="0">
                <a:latin typeface="Times New Roman" panose="02020603050405020304" pitchFamily="18" charset="0"/>
                <a:ea typeface="Haettenschweiler" panose="020B070604090206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Haettenschweiler" panose="020B0706040902060204" pitchFamily="34" charset="0"/>
              </a:rPr>
              <a:t>машини</a:t>
            </a:r>
            <a:r>
              <a:rPr lang="ru-RU" dirty="0">
                <a:latin typeface="Times New Roman" panose="02020603050405020304" pitchFamily="18" charset="0"/>
                <a:ea typeface="Haettenschweiler" panose="020B0706040902060204" pitchFamily="34" charset="0"/>
              </a:rPr>
              <a:t> і </a:t>
            </a:r>
            <a:r>
              <a:rPr lang="ru-RU" dirty="0" err="1">
                <a:latin typeface="Times New Roman" panose="02020603050405020304" pitchFamily="18" charset="0"/>
                <a:ea typeface="Haettenschweiler" panose="020B0706040902060204" pitchFamily="34" charset="0"/>
              </a:rPr>
              <a:t>системи</a:t>
            </a:r>
            <a:r>
              <a:rPr lang="ru-RU" dirty="0">
                <a:latin typeface="Times New Roman" panose="02020603050405020304" pitchFamily="18" charset="0"/>
                <a:ea typeface="Haettenschweiler" panose="020B0706040902060204" pitchFamily="34" charset="0"/>
              </a:rPr>
              <a:t>.– </a:t>
            </a:r>
            <a:r>
              <a:rPr lang="ru-RU" dirty="0" err="1">
                <a:latin typeface="Times New Roman" panose="02020603050405020304" pitchFamily="18" charset="0"/>
                <a:ea typeface="Haettenschweiler" panose="020B0706040902060204" pitchFamily="34" charset="0"/>
              </a:rPr>
              <a:t>Київ</a:t>
            </a:r>
            <a:r>
              <a:rPr lang="ru-RU" dirty="0">
                <a:latin typeface="Times New Roman" panose="02020603050405020304" pitchFamily="18" charset="0"/>
                <a:ea typeface="Haettenschweiler" panose="020B0706040902060204" pitchFamily="34" charset="0"/>
              </a:rPr>
              <a:t>, 2011. - №4. – С.136-148.</a:t>
            </a:r>
            <a:r>
              <a:rPr lang="en-UA" dirty="0"/>
              <a:t>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EECE-19B2-7A4A-B076-6CD540EC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ru-RU" altLang="uk-UA" sz="3200" dirty="0" err="1">
                <a:cs typeface="Arial" panose="020B0604020202020204" pitchFamily="34" charset="0"/>
              </a:rPr>
              <a:t>Аналіз</a:t>
            </a:r>
            <a:r>
              <a:rPr lang="ru-RU" altLang="uk-UA" sz="3200" dirty="0">
                <a:cs typeface="Arial" panose="020B0604020202020204" pitchFamily="34" charset="0"/>
              </a:rPr>
              <a:t> </a:t>
            </a:r>
            <a:r>
              <a:rPr lang="ru-RU" altLang="uk-UA" sz="3200" dirty="0" err="1">
                <a:cs typeface="Arial" panose="020B0604020202020204" pitchFamily="34" charset="0"/>
              </a:rPr>
              <a:t>обчислювальної</a:t>
            </a:r>
            <a:r>
              <a:rPr lang="ru-RU" altLang="uk-UA" sz="3200" dirty="0">
                <a:cs typeface="Arial" panose="020B0604020202020204" pitchFamily="34" charset="0"/>
              </a:rPr>
              <a:t> </a:t>
            </a:r>
            <a:r>
              <a:rPr lang="ru-RU" altLang="uk-UA" sz="3200" dirty="0" err="1">
                <a:cs typeface="Arial" panose="020B0604020202020204" pitchFamily="34" charset="0"/>
              </a:rPr>
              <a:t>складності</a:t>
            </a:r>
            <a:r>
              <a:rPr lang="ru-RU" altLang="uk-UA" sz="3200" dirty="0">
                <a:cs typeface="Arial" panose="020B0604020202020204" pitchFamily="34" charset="0"/>
              </a:rPr>
              <a:t> алгоритму</a:t>
            </a:r>
            <a:endParaRPr lang="en-US" sz="3200" dirty="0"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A131-635C-C64B-8A91-A2B93FE2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95E87D7-791E-8544-923C-5C47D4AD31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915491"/>
              </p:ext>
            </p:extLst>
          </p:nvPr>
        </p:nvGraphicFramePr>
        <p:xfrm>
          <a:off x="3170226" y="1397898"/>
          <a:ext cx="432048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9" r:id="rId3" imgW="2997200" imgH="609600" progId="Equation.3">
                  <p:embed/>
                </p:oleObj>
              </mc:Choice>
              <mc:Fallback>
                <p:oleObj r:id="rId3" imgW="2997200" imgH="609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26" y="1397898"/>
                        <a:ext cx="4320480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96BB303-FA47-CE4F-818F-126C38956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012628"/>
              </p:ext>
            </p:extLst>
          </p:nvPr>
        </p:nvGraphicFramePr>
        <p:xfrm>
          <a:off x="3241575" y="2651833"/>
          <a:ext cx="5091154" cy="86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0" r:id="rId5" imgW="3962400" imgH="635000" progId="Equation.3">
                  <p:embed/>
                </p:oleObj>
              </mc:Choice>
              <mc:Fallback>
                <p:oleObj r:id="rId5" imgW="3962400" imgH="63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575" y="2651833"/>
                        <a:ext cx="5091154" cy="8640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A82F9BDE-F45B-E944-9AE2-02BEE118D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66616"/>
            <a:ext cx="2784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uk-UA" altLang="en-US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Обчислювальна складність стохастичної мережі Петрі  </a:t>
            </a:r>
            <a:endParaRPr lang="uk-UA" altLang="en-US" dirty="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70D351B-C9F9-1548-BF25-C09F09D241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838143"/>
              </p:ext>
            </p:extLst>
          </p:nvPr>
        </p:nvGraphicFramePr>
        <p:xfrm>
          <a:off x="3244753" y="3717615"/>
          <a:ext cx="164518" cy="219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1" r:id="rId7" imgW="2921000" imgH="3797300" progId="Equation.3">
                  <p:embed/>
                </p:oleObj>
              </mc:Choice>
              <mc:Fallback>
                <p:oleObj r:id="rId7" imgW="2921000" imgH="3797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753" y="3717615"/>
                        <a:ext cx="164518" cy="2198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67FC0B94-B527-D945-86B0-0F54D0C11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271" y="3642640"/>
            <a:ext cx="165618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uk-UA" altLang="en-US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- кількість об’єктів</a:t>
            </a:r>
            <a:endParaRPr lang="uk-UA" altLang="en-US" dirty="0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C3DA481E-6358-6843-9743-76A78E7D77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855352"/>
              </p:ext>
            </p:extLst>
          </p:nvPr>
        </p:nvGraphicFramePr>
        <p:xfrm>
          <a:off x="2949616" y="4428314"/>
          <a:ext cx="2935710" cy="307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2" r:id="rId9" imgW="2260600" imgH="254000" progId="Equation.3">
                  <p:embed/>
                </p:oleObj>
              </mc:Choice>
              <mc:Fallback>
                <p:oleObj r:id="rId9" imgW="2260600" imgH="254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616" y="4428314"/>
                        <a:ext cx="2935710" cy="307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36D901A1-ADC1-B146-B577-8DEF3F95F1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888959"/>
              </p:ext>
            </p:extLst>
          </p:nvPr>
        </p:nvGraphicFramePr>
        <p:xfrm>
          <a:off x="2858496" y="5118105"/>
          <a:ext cx="4474590" cy="307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3" r:id="rId11" imgW="3314700" imgH="254000" progId="Equation.3">
                  <p:embed/>
                </p:oleObj>
              </mc:Choice>
              <mc:Fallback>
                <p:oleObj r:id="rId11" imgW="3314700" imgH="254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496" y="5118105"/>
                        <a:ext cx="4474590" cy="307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4841F90D-46D7-E04D-BC68-7A44C5643A6E}"/>
              </a:ext>
            </a:extLst>
          </p:cNvPr>
          <p:cNvGrpSpPr/>
          <p:nvPr/>
        </p:nvGrpSpPr>
        <p:grpSpPr>
          <a:xfrm>
            <a:off x="730648" y="4575235"/>
            <a:ext cx="1797922" cy="884866"/>
            <a:chOff x="645642" y="4286485"/>
            <a:chExt cx="1797922" cy="884866"/>
          </a:xfrm>
        </p:grpSpPr>
        <p:graphicFrame>
          <p:nvGraphicFramePr>
            <p:cNvPr id="16" name="Object 15">
              <a:extLst>
                <a:ext uri="{FF2B5EF4-FFF2-40B4-BE49-F238E27FC236}">
                  <a16:creationId xmlns:a16="http://schemas.microsoft.com/office/drawing/2014/main" id="{FB2A05BE-FD11-2044-9618-CD44BFD7AAE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3603932"/>
                </p:ext>
              </p:extLst>
            </p:nvPr>
          </p:nvGraphicFramePr>
          <p:xfrm>
            <a:off x="645642" y="4286485"/>
            <a:ext cx="1124669" cy="347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94" r:id="rId13" imgW="990600" imgH="304800" progId="Equation.3">
                    <p:embed/>
                  </p:oleObj>
                </mc:Choice>
                <mc:Fallback>
                  <p:oleObj r:id="rId13" imgW="990600" imgH="304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5642" y="4286485"/>
                          <a:ext cx="1124669" cy="3476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>
              <a:extLst>
                <a:ext uri="{FF2B5EF4-FFF2-40B4-BE49-F238E27FC236}">
                  <a16:creationId xmlns:a16="http://schemas.microsoft.com/office/drawing/2014/main" id="{54B3FDB3-348E-E946-A189-E917818284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7129935"/>
                </p:ext>
              </p:extLst>
            </p:nvPr>
          </p:nvGraphicFramePr>
          <p:xfrm>
            <a:off x="645643" y="4911625"/>
            <a:ext cx="654352" cy="245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95" r:id="rId15" imgW="558800" imgH="203200" progId="Equation.3">
                    <p:embed/>
                  </p:oleObj>
                </mc:Choice>
                <mc:Fallback>
                  <p:oleObj r:id="rId15" imgW="558800" imgH="203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5643" y="4911625"/>
                          <a:ext cx="654352" cy="24538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73FF67D-994F-A44C-9745-E164E1A6EF3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3279028"/>
                </p:ext>
              </p:extLst>
            </p:nvPr>
          </p:nvGraphicFramePr>
          <p:xfrm>
            <a:off x="658342" y="4599054"/>
            <a:ext cx="1104221" cy="347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96" r:id="rId17" imgW="990600" imgH="304800" progId="Equation.3">
                    <p:embed/>
                  </p:oleObj>
                </mc:Choice>
                <mc:Fallback>
                  <p:oleObj r:id="rId17" imgW="990600" imgH="304800" progId="Equation.3">
                    <p:embed/>
                    <p:pic>
                      <p:nvPicPr>
                        <p:cNvPr id="18" name="Object 17">
                          <a:extLst>
                            <a:ext uri="{FF2B5EF4-FFF2-40B4-BE49-F238E27FC236}">
                              <a16:creationId xmlns:a16="http://schemas.microsoft.com/office/drawing/2014/main" id="{8F5755E0-565D-1B4D-8A06-231EC06F0E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342" y="4599054"/>
                          <a:ext cx="1104221" cy="3476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F53372-39D0-534A-B376-FCFD21F7E690}"/>
                </a:ext>
              </a:extLst>
            </p:cNvPr>
            <p:cNvCxnSpPr/>
            <p:nvPr/>
          </p:nvCxnSpPr>
          <p:spPr>
            <a:xfrm>
              <a:off x="1904606" y="4300829"/>
              <a:ext cx="0" cy="87052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EB918CD1-A184-6649-A336-A6CE1AEE20D4}"/>
                </a:ext>
              </a:extLst>
            </p:cNvPr>
            <p:cNvSpPr/>
            <p:nvPr/>
          </p:nvSpPr>
          <p:spPr>
            <a:xfrm>
              <a:off x="2028926" y="4628157"/>
              <a:ext cx="414638" cy="107933"/>
            </a:xfrm>
            <a:prstGeom prst="right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B771828-AF2A-6548-9BB0-55A20805DDC8}"/>
              </a:ext>
            </a:extLst>
          </p:cNvPr>
          <p:cNvSpPr/>
          <p:nvPr/>
        </p:nvSpPr>
        <p:spPr>
          <a:xfrm>
            <a:off x="7490706" y="5136936"/>
            <a:ext cx="9996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для Петрі-об’єктної моделі</a:t>
            </a:r>
            <a:endParaRPr lang="en-US" dirty="0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0B5231DC-588E-D943-9DCA-9E7AA307B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2646358"/>
            <a:ext cx="2784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uk-UA" altLang="en-US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Обчислювальна складність Петрі-об’єктної моделі</a:t>
            </a:r>
            <a:endParaRPr lang="uk-UA" alt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3FB94B-B179-FF45-B903-2B7A26F9B575}"/>
              </a:ext>
            </a:extLst>
          </p:cNvPr>
          <p:cNvSpPr/>
          <p:nvPr/>
        </p:nvSpPr>
        <p:spPr>
          <a:xfrm>
            <a:off x="6028060" y="4412924"/>
            <a:ext cx="1462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для стохастичної мережі Петрі </a:t>
            </a:r>
            <a:endParaRPr lang="en-US" dirty="0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A26C6D31-D23C-CB4A-B3F8-F824810E0175}"/>
              </a:ext>
            </a:extLst>
          </p:cNvPr>
          <p:cNvSpPr/>
          <p:nvPr/>
        </p:nvSpPr>
        <p:spPr>
          <a:xfrm>
            <a:off x="2609361" y="4128494"/>
            <a:ext cx="6302034" cy="1834288"/>
          </a:xfrm>
          <a:custGeom>
            <a:avLst/>
            <a:gdLst>
              <a:gd name="connsiteX0" fmla="*/ 18336 w 6302034"/>
              <a:gd name="connsiteY0" fmla="*/ 1165401 h 1834288"/>
              <a:gd name="connsiteX1" fmla="*/ 201216 w 6302034"/>
              <a:gd name="connsiteY1" fmla="*/ 1521535 h 1834288"/>
              <a:gd name="connsiteX2" fmla="*/ 1269620 w 6302034"/>
              <a:gd name="connsiteY2" fmla="*/ 1762167 h 1834288"/>
              <a:gd name="connsiteX3" fmla="*/ 2684534 w 6302034"/>
              <a:gd name="connsiteY3" fmla="*/ 1810293 h 1834288"/>
              <a:gd name="connsiteX4" fmla="*/ 4657713 w 6302034"/>
              <a:gd name="connsiteY4" fmla="*/ 1810293 h 1834288"/>
              <a:gd name="connsiteX5" fmla="*/ 5908997 w 6302034"/>
              <a:gd name="connsiteY5" fmla="*/ 1511910 h 1834288"/>
              <a:gd name="connsiteX6" fmla="*/ 6236256 w 6302034"/>
              <a:gd name="connsiteY6" fmla="*/ 491632 h 1834288"/>
              <a:gd name="connsiteX7" fmla="*/ 4773216 w 6302034"/>
              <a:gd name="connsiteY7" fmla="*/ 29620 h 1834288"/>
              <a:gd name="connsiteX8" fmla="*/ 3213923 w 6302034"/>
              <a:gd name="connsiteY8" fmla="*/ 68121 h 1834288"/>
              <a:gd name="connsiteX9" fmla="*/ 1943388 w 6302034"/>
              <a:gd name="connsiteY9" fmla="*/ 19994 h 1834288"/>
              <a:gd name="connsiteX10" fmla="*/ 1077115 w 6302034"/>
              <a:gd name="connsiteY10" fmla="*/ 10369 h 1834288"/>
              <a:gd name="connsiteX11" fmla="*/ 297468 w 6302034"/>
              <a:gd name="connsiteY11" fmla="*/ 164373 h 1834288"/>
              <a:gd name="connsiteX12" fmla="*/ 18336 w 6302034"/>
              <a:gd name="connsiteY12" fmla="*/ 530133 h 1834288"/>
              <a:gd name="connsiteX13" fmla="*/ 27961 w 6302034"/>
              <a:gd name="connsiteY13" fmla="*/ 1078773 h 1834288"/>
              <a:gd name="connsiteX14" fmla="*/ 37586 w 6302034"/>
              <a:gd name="connsiteY14" fmla="*/ 1242403 h 1834288"/>
              <a:gd name="connsiteX15" fmla="*/ 37586 w 6302034"/>
              <a:gd name="connsiteY15" fmla="*/ 1242403 h 1834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02034" h="1834288">
                <a:moveTo>
                  <a:pt x="18336" y="1165401"/>
                </a:moveTo>
                <a:cubicBezTo>
                  <a:pt x="5502" y="1293737"/>
                  <a:pt x="-7331" y="1422074"/>
                  <a:pt x="201216" y="1521535"/>
                </a:cubicBezTo>
                <a:cubicBezTo>
                  <a:pt x="409763" y="1620996"/>
                  <a:pt x="855734" y="1714041"/>
                  <a:pt x="1269620" y="1762167"/>
                </a:cubicBezTo>
                <a:cubicBezTo>
                  <a:pt x="1683506" y="1810293"/>
                  <a:pt x="2119852" y="1802272"/>
                  <a:pt x="2684534" y="1810293"/>
                </a:cubicBezTo>
                <a:cubicBezTo>
                  <a:pt x="3249216" y="1818314"/>
                  <a:pt x="4120303" y="1860024"/>
                  <a:pt x="4657713" y="1810293"/>
                </a:cubicBezTo>
                <a:cubicBezTo>
                  <a:pt x="5195124" y="1760563"/>
                  <a:pt x="5645907" y="1731687"/>
                  <a:pt x="5908997" y="1511910"/>
                </a:cubicBezTo>
                <a:cubicBezTo>
                  <a:pt x="6172088" y="1292133"/>
                  <a:pt x="6425553" y="738680"/>
                  <a:pt x="6236256" y="491632"/>
                </a:cubicBezTo>
                <a:cubicBezTo>
                  <a:pt x="6046959" y="244584"/>
                  <a:pt x="5276938" y="100205"/>
                  <a:pt x="4773216" y="29620"/>
                </a:cubicBezTo>
                <a:cubicBezTo>
                  <a:pt x="4269494" y="-40965"/>
                  <a:pt x="3685561" y="69725"/>
                  <a:pt x="3213923" y="68121"/>
                </a:cubicBezTo>
                <a:cubicBezTo>
                  <a:pt x="2742285" y="66517"/>
                  <a:pt x="2299523" y="29619"/>
                  <a:pt x="1943388" y="19994"/>
                </a:cubicBezTo>
                <a:cubicBezTo>
                  <a:pt x="1587253" y="10369"/>
                  <a:pt x="1351435" y="-13694"/>
                  <a:pt x="1077115" y="10369"/>
                </a:cubicBezTo>
                <a:cubicBezTo>
                  <a:pt x="802795" y="34432"/>
                  <a:pt x="473931" y="77746"/>
                  <a:pt x="297468" y="164373"/>
                </a:cubicBezTo>
                <a:cubicBezTo>
                  <a:pt x="121005" y="251000"/>
                  <a:pt x="63254" y="377733"/>
                  <a:pt x="18336" y="530133"/>
                </a:cubicBezTo>
                <a:cubicBezTo>
                  <a:pt x="-26582" y="682533"/>
                  <a:pt x="24753" y="960061"/>
                  <a:pt x="27961" y="1078773"/>
                </a:cubicBezTo>
                <a:cubicBezTo>
                  <a:pt x="31169" y="1197485"/>
                  <a:pt x="37586" y="1242403"/>
                  <a:pt x="37586" y="1242403"/>
                </a:cubicBezTo>
                <a:lnTo>
                  <a:pt x="37586" y="1242403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7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8BD2-58BB-1444-A9D2-25793D89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86020"/>
          </a:xfrm>
        </p:spPr>
        <p:txBody>
          <a:bodyPr/>
          <a:lstStyle/>
          <a:p>
            <a:r>
              <a:rPr lang="uk-UA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Обчислювальна складність</a:t>
            </a:r>
            <a:br>
              <a:rPr lang="uk-UA" altLang="en-US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uk-UA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Петрі-об’єктної моделі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89158-5676-514C-B8B5-8B5CFDDE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810AFE1-5295-6F43-8D8D-300E4417D7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667601"/>
              </p:ext>
            </p:extLst>
          </p:nvPr>
        </p:nvGraphicFramePr>
        <p:xfrm>
          <a:off x="3923928" y="4021884"/>
          <a:ext cx="3420380" cy="2119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961B34FC-D09E-2249-868D-2B036374E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8098160"/>
              </p:ext>
            </p:extLst>
          </p:nvPr>
        </p:nvGraphicFramePr>
        <p:xfrm>
          <a:off x="3851920" y="1952712"/>
          <a:ext cx="3420378" cy="2119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6D6E5598-9F1D-EA43-AE2D-3C10EA32D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2323193"/>
            <a:ext cx="278437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uk-UA" altLang="en-US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Обчислювальна складність Петрі-об’єктної моделі та стохастичної мережі Петрі, отримана </a:t>
            </a:r>
            <a:r>
              <a:rPr lang="uk-UA" altLang="en-US" sz="1400" u="sng" dirty="0">
                <a:solidFill>
                  <a:srgbClr val="000000"/>
                </a:solidFill>
                <a:cs typeface="Times New Roman" panose="02020603050405020304" pitchFamily="18" charset="0"/>
              </a:rPr>
              <a:t>за математичними формулами</a:t>
            </a:r>
            <a:endParaRPr lang="uk-UA" altLang="en-US" u="sn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E95A7E1-7B71-C544-AA73-45146D1E5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3961863"/>
            <a:ext cx="27843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uk-UA" altLang="en-US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Обчислювальна складність Петрі-об’єктної моделі та стохастичної мережі Петрі, отримана </a:t>
            </a:r>
            <a:r>
              <a:rPr lang="uk-UA" altLang="en-US" sz="1400" u="sng" dirty="0">
                <a:solidFill>
                  <a:srgbClr val="000000"/>
                </a:solidFill>
                <a:cs typeface="Times New Roman" panose="02020603050405020304" pitchFamily="18" charset="0"/>
              </a:rPr>
              <a:t>за результатами експериментальних досліджень</a:t>
            </a:r>
            <a:endParaRPr lang="uk-UA" altLang="en-US" u="sng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0D86927-AD21-B641-AD1E-F0DFBA6BCE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57997"/>
              </p:ext>
            </p:extLst>
          </p:nvPr>
        </p:nvGraphicFramePr>
        <p:xfrm>
          <a:off x="7344308" y="2122139"/>
          <a:ext cx="138212" cy="184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r:id="rId5" imgW="2921000" imgH="3797300" progId="Equation.3">
                  <p:embed/>
                </p:oleObj>
              </mc:Choice>
              <mc:Fallback>
                <p:oleObj r:id="rId5" imgW="2921000" imgH="37973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270D351B-C9F9-1548-BF25-C09F09D241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4308" y="2122139"/>
                        <a:ext cx="138212" cy="1846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>
            <a:extLst>
              <a:ext uri="{FF2B5EF4-FFF2-40B4-BE49-F238E27FC236}">
                <a16:creationId xmlns:a16="http://schemas.microsoft.com/office/drawing/2014/main" id="{C1636880-2293-D54F-A85E-DE07199CF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755" y="2064602"/>
            <a:ext cx="14766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uk-UA" altLang="en-US" sz="1000" dirty="0">
                <a:solidFill>
                  <a:srgbClr val="000000"/>
                </a:solidFill>
                <a:cs typeface="Times New Roman" panose="02020603050405020304" pitchFamily="18" charset="0"/>
              </a:rPr>
              <a:t>- кількість Петрі-об’єктів в моделі</a:t>
            </a:r>
            <a:endParaRPr lang="uk-UA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CAF083-B0C6-8C4A-8DDA-206A54B826E9}"/>
                  </a:ext>
                </a:extLst>
              </p:cNvPr>
              <p:cNvSpPr txBox="1"/>
              <p:nvPr/>
            </p:nvSpPr>
            <p:spPr>
              <a:xfrm>
                <a:off x="7344308" y="4210646"/>
                <a:ext cx="3953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b="1" i="1" smtClean="0">
                              <a:latin typeface="Cambria Math" panose="02040503050406030204" pitchFamily="18" charset="0"/>
                            </a:rPr>
                            <m:t>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CAF083-B0C6-8C4A-8DDA-206A54B8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308" y="4210646"/>
                <a:ext cx="395365" cy="184666"/>
              </a:xfrm>
              <a:prstGeom prst="rect">
                <a:avLst/>
              </a:prstGeom>
              <a:blipFill>
                <a:blip r:embed="rId7"/>
                <a:stretch>
                  <a:fillRect r="-937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3">
            <a:extLst>
              <a:ext uri="{FF2B5EF4-FFF2-40B4-BE49-F238E27FC236}">
                <a16:creationId xmlns:a16="http://schemas.microsoft.com/office/drawing/2014/main" id="{515AC753-D39E-B14B-84DC-C0C62F71E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673" y="4149080"/>
            <a:ext cx="14766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uk-UA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- </a:t>
            </a:r>
            <a:r>
              <a:rPr lang="uk-UA" altLang="en-US" sz="1000" dirty="0">
                <a:solidFill>
                  <a:srgbClr val="000000"/>
                </a:solidFill>
                <a:cs typeface="Times New Roman" panose="02020603050405020304" pitchFamily="18" charset="0"/>
              </a:rPr>
              <a:t>кількість переходів в одному Петрі-об’єкті</a:t>
            </a:r>
            <a:endParaRPr lang="uk-UA" altLang="en-US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E2DF0F-6CE3-CD46-A871-BD065DE3207D}"/>
              </a:ext>
            </a:extLst>
          </p:cNvPr>
          <p:cNvSpPr/>
          <p:nvPr/>
        </p:nvSpPr>
        <p:spPr>
          <a:xfrm>
            <a:off x="323528" y="1350777"/>
            <a:ext cx="8820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Stetsenko I.V.,  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Dyfuchyn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A.,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Dorosh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V.I.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Petri-Object Simulation: Software Package and Complexity. Proceedings of the 8th IEEE International Conference on Intelligent Data Acquisition and Advanced Computing Systems: Technology and Applications (IDAACS’2015). Warsaw (Poland), 2015.  P.381-385. </a:t>
            </a:r>
            <a:endParaRPr lang="en-UA" sz="1200" dirty="0"/>
          </a:p>
        </p:txBody>
      </p:sp>
    </p:spTree>
    <p:extLst>
      <p:ext uri="{BB962C8B-B14F-4D97-AF65-F5344CB8AC3E}">
        <p14:creationId xmlns:p14="http://schemas.microsoft.com/office/powerpoint/2010/main" val="115323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2EE9-97BC-DE45-A06F-16175478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200" dirty="0"/>
              <a:t>Експериментальне дослідження складності алгоритму  в залежності від складності одного об’єкта</a:t>
            </a:r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2B140-D7C7-4543-AF6E-E79FD785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graphicFrame>
        <p:nvGraphicFramePr>
          <p:cNvPr id="6" name="Диаграмма 1">
            <a:extLst>
              <a:ext uri="{FF2B5EF4-FFF2-40B4-BE49-F238E27FC236}">
                <a16:creationId xmlns:a16="http://schemas.microsoft.com/office/drawing/2014/main" id="{C739C43C-F298-F04F-AD85-34488A4ED1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1156860"/>
              </p:ext>
            </p:extLst>
          </p:nvPr>
        </p:nvGraphicFramePr>
        <p:xfrm>
          <a:off x="1475656" y="2498724"/>
          <a:ext cx="5868652" cy="3198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937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>
            <a:extLst>
              <a:ext uri="{FF2B5EF4-FFF2-40B4-BE49-F238E27FC236}">
                <a16:creationId xmlns:a16="http://schemas.microsoft.com/office/drawing/2014/main" id="{A69A9014-97E8-9347-BCEC-26894450C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182563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Rectangle 16">
            <a:extLst>
              <a:ext uri="{FF2B5EF4-FFF2-40B4-BE49-F238E27FC236}">
                <a16:creationId xmlns:a16="http://schemas.microsoft.com/office/drawing/2014/main" id="{8A63D4AD-190F-E24B-9573-3DB8BFB7F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182563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6" name="Rectangle 37">
            <a:extLst>
              <a:ext uri="{FF2B5EF4-FFF2-40B4-BE49-F238E27FC236}">
                <a16:creationId xmlns:a16="http://schemas.microsoft.com/office/drawing/2014/main" id="{BBC5DE36-D0EE-7A43-A05E-E5CB1C10F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182563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7" name="Rectangle 77">
            <a:extLst>
              <a:ext uri="{FF2B5EF4-FFF2-40B4-BE49-F238E27FC236}">
                <a16:creationId xmlns:a16="http://schemas.microsoft.com/office/drawing/2014/main" id="{8D88E818-6396-054E-8AC9-D61B9E1B6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966788"/>
            <a:ext cx="8029575" cy="101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Петр</a:t>
            </a:r>
            <a:r>
              <a:rPr lang="uk-UA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і</a:t>
            </a:r>
            <a:r>
              <a:rPr lang="ru-R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об’єктна</a:t>
            </a:r>
            <a:r>
              <a:rPr lang="ru-R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модель </a:t>
            </a:r>
            <a:r>
              <a:rPr lang="ru-RU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описується</a:t>
            </a:r>
            <a:r>
              <a:rPr lang="ru-R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стохастичною мережею </a:t>
            </a:r>
            <a:r>
              <a:rPr lang="ru-RU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Петрі</a:t>
            </a:r>
            <a:r>
              <a:rPr lang="ru-R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що</a:t>
            </a:r>
            <a:r>
              <a:rPr lang="ru-R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є</a:t>
            </a:r>
            <a:r>
              <a:rPr lang="ru-R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об’єднанням</a:t>
            </a:r>
            <a:r>
              <a:rPr lang="ru-R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мереж </a:t>
            </a:r>
            <a:r>
              <a:rPr lang="ru-RU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Петрі-об’єктів</a:t>
            </a:r>
            <a:r>
              <a:rPr lang="ru-R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, з </a:t>
            </a:r>
            <a:r>
              <a:rPr lang="ru-RU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яких</a:t>
            </a:r>
            <a:r>
              <a:rPr lang="ru-R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вона </a:t>
            </a:r>
            <a:r>
              <a:rPr lang="ru-RU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складається</a:t>
            </a:r>
            <a:r>
              <a:rPr lang="ru-R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uk-UA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438" name="Object 79">
            <a:extLst>
              <a:ext uri="{FF2B5EF4-FFF2-40B4-BE49-F238E27FC236}">
                <a16:creationId xmlns:a16="http://schemas.microsoft.com/office/drawing/2014/main" id="{E0B468E9-7804-6D4B-A844-1CCC6730E5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1917700"/>
          <a:ext cx="176371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5" name="Формула" r:id="rId3" imgW="24574500" imgH="7315200" progId="Equation.3">
                  <p:embed/>
                </p:oleObj>
              </mc:Choice>
              <mc:Fallback>
                <p:oleObj name="Формула" r:id="rId3" imgW="24574500" imgH="73152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917700"/>
                        <a:ext cx="176371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9" name="Group 105">
            <a:extLst>
              <a:ext uri="{FF2B5EF4-FFF2-40B4-BE49-F238E27FC236}">
                <a16:creationId xmlns:a16="http://schemas.microsoft.com/office/drawing/2014/main" id="{B36CD23B-F6F4-1342-93B5-509E7BDEF932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3141663"/>
            <a:ext cx="7956550" cy="733425"/>
            <a:chOff x="453" y="2999"/>
            <a:chExt cx="4764" cy="384"/>
          </a:xfrm>
        </p:grpSpPr>
        <p:graphicFrame>
          <p:nvGraphicFramePr>
            <p:cNvPr id="18450" name="Object 87">
              <a:extLst>
                <a:ext uri="{FF2B5EF4-FFF2-40B4-BE49-F238E27FC236}">
                  <a16:creationId xmlns:a16="http://schemas.microsoft.com/office/drawing/2014/main" id="{74F2D840-648C-094A-8D70-81D408C1AE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3" y="2999"/>
            <a:ext cx="40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26" name="Формула" r:id="rId5" imgW="7899400" imgH="7315200" progId="Equation.3">
                    <p:embed/>
                  </p:oleObj>
                </mc:Choice>
                <mc:Fallback>
                  <p:oleObj name="Формула" r:id="rId5" imgW="7899400" imgH="7315200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2999"/>
                          <a:ext cx="40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51" name="Group 103">
              <a:extLst>
                <a:ext uri="{FF2B5EF4-FFF2-40B4-BE49-F238E27FC236}">
                  <a16:creationId xmlns:a16="http://schemas.microsoft.com/office/drawing/2014/main" id="{CA96BAF0-565A-484C-8EFB-01A4BD43D5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" y="3045"/>
              <a:ext cx="4287" cy="284"/>
              <a:chOff x="453" y="3441"/>
              <a:chExt cx="3697" cy="198"/>
            </a:xfrm>
          </p:grpSpPr>
          <p:graphicFrame>
            <p:nvGraphicFramePr>
              <p:cNvPr id="18452" name="Object 89">
                <a:extLst>
                  <a:ext uri="{FF2B5EF4-FFF2-40B4-BE49-F238E27FC236}">
                    <a16:creationId xmlns:a16="http://schemas.microsoft.com/office/drawing/2014/main" id="{5BC6D77D-D29F-0E4D-91F6-EC81B748E7F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3" y="3441"/>
              <a:ext cx="408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27" name="Формула" r:id="rId7" imgW="14922500" imgH="7315200" progId="Equation.3">
                      <p:embed/>
                    </p:oleObj>
                  </mc:Choice>
                  <mc:Fallback>
                    <p:oleObj name="Формула" r:id="rId7" imgW="14922500" imgH="7315200" progId="Equation.3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" y="3441"/>
                            <a:ext cx="408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53" name="Object 91">
                <a:extLst>
                  <a:ext uri="{FF2B5EF4-FFF2-40B4-BE49-F238E27FC236}">
                    <a16:creationId xmlns:a16="http://schemas.microsoft.com/office/drawing/2014/main" id="{E4B70CE9-84B9-1740-92C7-EBC4E589B8A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20" y="3453"/>
              <a:ext cx="378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28" name="Формула" r:id="rId9" imgW="13754100" imgH="6731000" progId="Equation.3">
                      <p:embed/>
                    </p:oleObj>
                  </mc:Choice>
                  <mc:Fallback>
                    <p:oleObj name="Формула" r:id="rId9" imgW="13754100" imgH="6731000" progId="Equation.3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0" y="3453"/>
                            <a:ext cx="378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54" name="Object 93">
                <a:extLst>
                  <a:ext uri="{FF2B5EF4-FFF2-40B4-BE49-F238E27FC236}">
                    <a16:creationId xmlns:a16="http://schemas.microsoft.com/office/drawing/2014/main" id="{FEA12417-AED1-7745-919C-0C6330CFA88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65" y="3441"/>
              <a:ext cx="408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29" name="Формула" r:id="rId11" imgW="14922500" imgH="7315200" progId="Equation.3">
                      <p:embed/>
                    </p:oleObj>
                  </mc:Choice>
                  <mc:Fallback>
                    <p:oleObj name="Формула" r:id="rId11" imgW="14922500" imgH="7315200" progId="Equation.3">
                      <p:embed/>
                      <p:pic>
                        <p:nvPicPr>
                          <p:cNvPr id="0" name="Object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5" y="3441"/>
                            <a:ext cx="408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55" name="Object 95">
                <a:extLst>
                  <a:ext uri="{FF2B5EF4-FFF2-40B4-BE49-F238E27FC236}">
                    <a16:creationId xmlns:a16="http://schemas.microsoft.com/office/drawing/2014/main" id="{6CE9BE11-5407-6945-8666-991CFBBECEE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86" y="3441"/>
              <a:ext cx="450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30" name="Формула" r:id="rId13" imgW="16383000" imgH="7315200" progId="Equation.3">
                      <p:embed/>
                    </p:oleObj>
                  </mc:Choice>
                  <mc:Fallback>
                    <p:oleObj name="Формула" r:id="rId13" imgW="16383000" imgH="7315200" progId="Equation.3">
                      <p:embed/>
                      <p:pic>
                        <p:nvPicPr>
                          <p:cNvPr id="0" name="Object 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6" y="3441"/>
                            <a:ext cx="450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56" name="Object 97">
                <a:extLst>
                  <a:ext uri="{FF2B5EF4-FFF2-40B4-BE49-F238E27FC236}">
                    <a16:creationId xmlns:a16="http://schemas.microsoft.com/office/drawing/2014/main" id="{570560FC-505E-3643-A542-B9F380F8B9A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76" y="3453"/>
              <a:ext cx="426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31" name="Формула" r:id="rId15" imgW="15506700" imgH="6731000" progId="Equation.3">
                      <p:embed/>
                    </p:oleObj>
                  </mc:Choice>
                  <mc:Fallback>
                    <p:oleObj name="Формула" r:id="rId15" imgW="15506700" imgH="6731000" progId="Equation.3">
                      <p:embed/>
                      <p:pic>
                        <p:nvPicPr>
                          <p:cNvPr id="0" name="Object 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76" y="3453"/>
                            <a:ext cx="426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57" name="Object 99">
                <a:extLst>
                  <a:ext uri="{FF2B5EF4-FFF2-40B4-BE49-F238E27FC236}">
                    <a16:creationId xmlns:a16="http://schemas.microsoft.com/office/drawing/2014/main" id="{BDE58AFD-3636-E842-A2FB-EF535D4107D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20" y="3453"/>
              <a:ext cx="336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32" name="Формула" r:id="rId17" imgW="12293600" imgH="6731000" progId="Equation.3">
                      <p:embed/>
                    </p:oleObj>
                  </mc:Choice>
                  <mc:Fallback>
                    <p:oleObj name="Формула" r:id="rId17" imgW="12293600" imgH="6731000" progId="Equation.3">
                      <p:embed/>
                      <p:pic>
                        <p:nvPicPr>
                          <p:cNvPr id="0" name="Object 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0" y="3453"/>
                            <a:ext cx="336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58" name="Object 101">
                <a:extLst>
                  <a:ext uri="{FF2B5EF4-FFF2-40B4-BE49-F238E27FC236}">
                    <a16:creationId xmlns:a16="http://schemas.microsoft.com/office/drawing/2014/main" id="{DD80D578-27FA-6145-8E53-E531DA95DFA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42" y="3453"/>
              <a:ext cx="408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33" name="Формула" r:id="rId19" imgW="14922500" imgH="6731000" progId="Equation.3">
                      <p:embed/>
                    </p:oleObj>
                  </mc:Choice>
                  <mc:Fallback>
                    <p:oleObj name="Формула" r:id="rId19" imgW="14922500" imgH="6731000" progId="Equation.3">
                      <p:embed/>
                      <p:pic>
                        <p:nvPicPr>
                          <p:cNvPr id="0" name="Object 1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2" y="3453"/>
                            <a:ext cx="408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8440" name="Rectangle 50">
            <a:extLst>
              <a:ext uri="{FF2B5EF4-FFF2-40B4-BE49-F238E27FC236}">
                <a16:creationId xmlns:a16="http://schemas.microsoft.com/office/drawing/2014/main" id="{2C3E948C-2FBB-BB42-9145-7875032D5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2609821"/>
            <a:ext cx="4764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zh-CN"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</a:t>
            </a:r>
            <a:endParaRPr lang="uk-UA" altLang="zh-CN" sz="200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441" name="Object 51">
            <a:extLst>
              <a:ext uri="{FF2B5EF4-FFF2-40B4-BE49-F238E27FC236}">
                <a16:creationId xmlns:a16="http://schemas.microsoft.com/office/drawing/2014/main" id="{8C8BC825-AF03-2749-B936-394C299385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334123"/>
              </p:ext>
            </p:extLst>
          </p:nvPr>
        </p:nvGraphicFramePr>
        <p:xfrm>
          <a:off x="431800" y="5084763"/>
          <a:ext cx="3912064" cy="413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4" name="Формула" r:id="rId21" imgW="51790600" imgH="5562600" progId="Equation.3">
                  <p:embed/>
                </p:oleObj>
              </mc:Choice>
              <mc:Fallback>
                <p:oleObj name="Формула" r:id="rId21" imgW="51790600" imgH="55626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5084763"/>
                        <a:ext cx="3912064" cy="413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Rectangle 53">
            <a:extLst>
              <a:ext uri="{FF2B5EF4-FFF2-40B4-BE49-F238E27FC236}">
                <a16:creationId xmlns:a16="http://schemas.microsoft.com/office/drawing/2014/main" id="{ED648504-1398-BE4E-8EAA-38D6C0C18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7053" y="5021660"/>
            <a:ext cx="37814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множина</a:t>
            </a:r>
            <a:r>
              <a:rPr lang="ru-RU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дуг </a:t>
            </a:r>
            <a:r>
              <a:rPr lang="ru-RU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Петрі</a:t>
            </a:r>
            <a:r>
              <a:rPr lang="ru-RU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об'єкта</a:t>
            </a:r>
            <a:r>
              <a:rPr lang="ru-RU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що</a:t>
            </a:r>
            <a:r>
              <a:rPr lang="ru-RU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з'єднує</a:t>
            </a:r>
            <a:r>
              <a:rPr lang="ru-RU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його</a:t>
            </a:r>
            <a:r>
              <a:rPr lang="ru-RU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 </a:t>
            </a:r>
            <a:r>
              <a:rPr lang="ru-RU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іншими</a:t>
            </a:r>
            <a:r>
              <a:rPr lang="ru-RU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об'єктами</a:t>
            </a:r>
            <a:r>
              <a:rPr lang="ru-RU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через </a:t>
            </a:r>
            <a:r>
              <a:rPr lang="ru-RU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ініціалізацію</a:t>
            </a:r>
            <a:r>
              <a:rPr lang="ru-RU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подій</a:t>
            </a:r>
            <a:endParaRPr lang="uk-UA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443" name="Object 81">
            <a:extLst>
              <a:ext uri="{FF2B5EF4-FFF2-40B4-BE49-F238E27FC236}">
                <a16:creationId xmlns:a16="http://schemas.microsoft.com/office/drawing/2014/main" id="{B7113F57-D533-8748-8B3C-AB90270E03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600325"/>
          <a:ext cx="38893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5" name="Формула" r:id="rId23" imgW="52666900" imgH="5854700" progId="Equation.3">
                  <p:embed/>
                </p:oleObj>
              </mc:Choice>
              <mc:Fallback>
                <p:oleObj name="Формула" r:id="rId23" imgW="52666900" imgH="585470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00325"/>
                        <a:ext cx="38893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83">
            <a:extLst>
              <a:ext uri="{FF2B5EF4-FFF2-40B4-BE49-F238E27FC236}">
                <a16:creationId xmlns:a16="http://schemas.microsoft.com/office/drawing/2014/main" id="{699D2062-99B7-B94C-B989-58AC9D0F09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677212"/>
              </p:ext>
            </p:extLst>
          </p:nvPr>
        </p:nvGraphicFramePr>
        <p:xfrm>
          <a:off x="431800" y="3933825"/>
          <a:ext cx="435197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6" name="Формула" r:id="rId25" imgW="66700400" imgH="7899400" progId="Equation.3">
                  <p:embed/>
                </p:oleObj>
              </mc:Choice>
              <mc:Fallback>
                <p:oleObj name="Формула" r:id="rId25" imgW="66700400" imgH="789940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3933825"/>
                        <a:ext cx="4351977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85">
            <a:extLst>
              <a:ext uri="{FF2B5EF4-FFF2-40B4-BE49-F238E27FC236}">
                <a16:creationId xmlns:a16="http://schemas.microsoft.com/office/drawing/2014/main" id="{F4FB0502-B3D0-F94C-B12F-35056EDD0D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100002"/>
              </p:ext>
            </p:extLst>
          </p:nvPr>
        </p:nvGraphicFramePr>
        <p:xfrm>
          <a:off x="431800" y="4535488"/>
          <a:ext cx="15478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7" name="Формула" r:id="rId27" imgW="23406100" imgH="5854700" progId="Equation.3">
                  <p:embed/>
                </p:oleObj>
              </mc:Choice>
              <mc:Fallback>
                <p:oleObj name="Формула" r:id="rId27" imgW="23406100" imgH="5854700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4535488"/>
                        <a:ext cx="154781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06">
            <a:extLst>
              <a:ext uri="{FF2B5EF4-FFF2-40B4-BE49-F238E27FC236}">
                <a16:creationId xmlns:a16="http://schemas.microsoft.com/office/drawing/2014/main" id="{138922FA-E08A-D445-831A-3DA740163A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4545013"/>
          <a:ext cx="1584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8" name="Формула" r:id="rId29" imgW="24574500" imgH="5854700" progId="Equation.3">
                  <p:embed/>
                </p:oleObj>
              </mc:Choice>
              <mc:Fallback>
                <p:oleObj name="Формула" r:id="rId29" imgW="24574500" imgH="5854700" progId="Equation.3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545013"/>
                        <a:ext cx="15843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Rectangle 12">
            <a:extLst>
              <a:ext uri="{FF2B5EF4-FFF2-40B4-BE49-F238E27FC236}">
                <a16:creationId xmlns:a16="http://schemas.microsoft.com/office/drawing/2014/main" id="{1B5B3058-5BC8-B646-A926-0C17BC5E6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5895975"/>
            <a:ext cx="806450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uk-UA" sz="2000" u="sng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Наслідок</a:t>
            </a:r>
            <a:r>
              <a:rPr lang="ru-RU" altLang="uk-UA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altLang="uk-UA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Петрі-об'єктная</a:t>
            </a:r>
            <a:r>
              <a:rPr lang="ru-RU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модель </a:t>
            </a:r>
            <a:r>
              <a:rPr lang="ru-RU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є</a:t>
            </a:r>
            <a:r>
              <a:rPr lang="ru-RU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обчислюваною</a:t>
            </a:r>
            <a:r>
              <a:rPr lang="ru-RU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uk-U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48" name="Rectangle 89">
            <a:extLst>
              <a:ext uri="{FF2B5EF4-FFF2-40B4-BE49-F238E27FC236}">
                <a16:creationId xmlns:a16="http://schemas.microsoft.com/office/drawing/2014/main" id="{F7532045-AB98-6F46-BFCB-8BC947E490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9862" y="172776"/>
            <a:ext cx="8291513" cy="539750"/>
          </a:xfrm>
        </p:spPr>
        <p:txBody>
          <a:bodyPr/>
          <a:lstStyle/>
          <a:p>
            <a:pPr eaLnBrk="1" hangingPunct="1"/>
            <a:r>
              <a:rPr lang="ru-RU" altLang="zh-CN" sz="40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Твердження</a:t>
            </a:r>
            <a:r>
              <a:rPr lang="ru-RU" altLang="zh-CN" sz="4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1</a:t>
            </a:r>
            <a:endParaRPr lang="ru-RU" altLang="uk-UA" sz="40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E34FA53C-A362-F646-8EED-70E6BFD8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5987F6B3-CDEE-8C47-99CE-F662B3D0D3FB}"/>
              </a:ext>
            </a:extLst>
          </p:cNvPr>
          <p:cNvSpPr/>
          <p:nvPr/>
        </p:nvSpPr>
        <p:spPr>
          <a:xfrm>
            <a:off x="2500313" y="2414327"/>
            <a:ext cx="2600325" cy="86319"/>
          </a:xfrm>
          <a:custGeom>
            <a:avLst/>
            <a:gdLst>
              <a:gd name="connsiteX0" fmla="*/ 0 w 2600325"/>
              <a:gd name="connsiteY0" fmla="*/ 261 h 86319"/>
              <a:gd name="connsiteX1" fmla="*/ 442912 w 2600325"/>
              <a:gd name="connsiteY1" fmla="*/ 28836 h 86319"/>
              <a:gd name="connsiteX2" fmla="*/ 1228725 w 2600325"/>
              <a:gd name="connsiteY2" fmla="*/ 85986 h 86319"/>
              <a:gd name="connsiteX3" fmla="*/ 2143125 w 2600325"/>
              <a:gd name="connsiteY3" fmla="*/ 261 h 86319"/>
              <a:gd name="connsiteX4" fmla="*/ 2600325 w 2600325"/>
              <a:gd name="connsiteY4" fmla="*/ 57411 h 86319"/>
              <a:gd name="connsiteX5" fmla="*/ 2600325 w 2600325"/>
              <a:gd name="connsiteY5" fmla="*/ 57411 h 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0325" h="86319">
                <a:moveTo>
                  <a:pt x="0" y="261"/>
                </a:moveTo>
                <a:lnTo>
                  <a:pt x="442912" y="28836"/>
                </a:lnTo>
                <a:cubicBezTo>
                  <a:pt x="647699" y="43123"/>
                  <a:pt x="945356" y="90748"/>
                  <a:pt x="1228725" y="85986"/>
                </a:cubicBezTo>
                <a:cubicBezTo>
                  <a:pt x="1512094" y="81224"/>
                  <a:pt x="1914525" y="5023"/>
                  <a:pt x="2143125" y="261"/>
                </a:cubicBezTo>
                <a:cubicBezTo>
                  <a:pt x="2371725" y="-4501"/>
                  <a:pt x="2600325" y="57411"/>
                  <a:pt x="2600325" y="57411"/>
                </a:cubicBezTo>
                <a:lnTo>
                  <a:pt x="2600325" y="57411"/>
                </a:lnTo>
              </a:path>
            </a:pathLst>
          </a:cu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2C7606-7EE7-4C48-A894-2610030F650B}"/>
                  </a:ext>
                </a:extLst>
              </p:cNvPr>
              <p:cNvSpPr txBox="1"/>
              <p:nvPr/>
            </p:nvSpPr>
            <p:spPr>
              <a:xfrm>
                <a:off x="5879304" y="2558937"/>
                <a:ext cx="2365104" cy="315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US" sz="2000" b="0" i="1" baseline="30000" smtClean="0">
                            <a:latin typeface="Cambria Math" panose="02040503050406030204" pitchFamily="18" charset="0"/>
                          </a:rPr>
                          <m:t>•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i="1" baseline="30000">
                            <a:latin typeface="Cambria Math" panose="02040503050406030204" pitchFamily="18" charset="0"/>
                          </a:rPr>
                          <m:t>•</m:t>
                        </m:r>
                        <m:r>
                          <a:rPr lang="en-US" sz="2000" b="0" i="1" baseline="3000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A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2C7606-7EE7-4C48-A894-2610030F6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304" y="2558937"/>
                <a:ext cx="2365104" cy="315536"/>
              </a:xfrm>
              <a:prstGeom prst="rect">
                <a:avLst/>
              </a:prstGeom>
              <a:blipFill>
                <a:blip r:embed="rId31"/>
                <a:stretch>
                  <a:fillRect l="-3209" t="-119231" r="-3743" b="-192308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>
            <a:extLst>
              <a:ext uri="{FF2B5EF4-FFF2-40B4-BE49-F238E27FC236}">
                <a16:creationId xmlns:a16="http://schemas.microsoft.com/office/drawing/2014/main" id="{AD4441A8-EEDC-054B-A3B6-5A12E514FA05}"/>
              </a:ext>
            </a:extLst>
          </p:cNvPr>
          <p:cNvSpPr/>
          <p:nvPr/>
        </p:nvSpPr>
        <p:spPr>
          <a:xfrm>
            <a:off x="5797872" y="2235462"/>
            <a:ext cx="2590478" cy="1075057"/>
          </a:xfrm>
          <a:custGeom>
            <a:avLst/>
            <a:gdLst>
              <a:gd name="connsiteX0" fmla="*/ 7336 w 2117670"/>
              <a:gd name="connsiteY0" fmla="*/ 381000 h 1075057"/>
              <a:gd name="connsiteX1" fmla="*/ 116193 w 2117670"/>
              <a:gd name="connsiteY1" fmla="*/ 141514 h 1075057"/>
              <a:gd name="connsiteX2" fmla="*/ 910850 w 2117670"/>
              <a:gd name="connsiteY2" fmla="*/ 0 h 1075057"/>
              <a:gd name="connsiteX3" fmla="*/ 1966764 w 2117670"/>
              <a:gd name="connsiteY3" fmla="*/ 141514 h 1075057"/>
              <a:gd name="connsiteX4" fmla="*/ 2021193 w 2117670"/>
              <a:gd name="connsiteY4" fmla="*/ 664029 h 1075057"/>
              <a:gd name="connsiteX5" fmla="*/ 1117679 w 2117670"/>
              <a:gd name="connsiteY5" fmla="*/ 990600 h 1075057"/>
              <a:gd name="connsiteX6" fmla="*/ 137964 w 2117670"/>
              <a:gd name="connsiteY6" fmla="*/ 1023257 h 1075057"/>
              <a:gd name="connsiteX7" fmla="*/ 7336 w 2117670"/>
              <a:gd name="connsiteY7" fmla="*/ 381000 h 107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17670" h="1075057">
                <a:moveTo>
                  <a:pt x="7336" y="381000"/>
                </a:moveTo>
                <a:cubicBezTo>
                  <a:pt x="3708" y="234043"/>
                  <a:pt x="-34393" y="205014"/>
                  <a:pt x="116193" y="141514"/>
                </a:cubicBezTo>
                <a:cubicBezTo>
                  <a:pt x="266779" y="78014"/>
                  <a:pt x="602422" y="0"/>
                  <a:pt x="910850" y="0"/>
                </a:cubicBezTo>
                <a:cubicBezTo>
                  <a:pt x="1219278" y="0"/>
                  <a:pt x="1781707" y="30842"/>
                  <a:pt x="1966764" y="141514"/>
                </a:cubicBezTo>
                <a:cubicBezTo>
                  <a:pt x="2151821" y="252185"/>
                  <a:pt x="2162707" y="522515"/>
                  <a:pt x="2021193" y="664029"/>
                </a:cubicBezTo>
                <a:cubicBezTo>
                  <a:pt x="1879679" y="805543"/>
                  <a:pt x="1431550" y="930729"/>
                  <a:pt x="1117679" y="990600"/>
                </a:cubicBezTo>
                <a:cubicBezTo>
                  <a:pt x="803808" y="1050471"/>
                  <a:pt x="328464" y="1128486"/>
                  <a:pt x="137964" y="1023257"/>
                </a:cubicBezTo>
                <a:cubicBezTo>
                  <a:pt x="-52536" y="918029"/>
                  <a:pt x="10964" y="527957"/>
                  <a:pt x="7336" y="381000"/>
                </a:cubicBez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7CAAE-5130-DB4B-9A69-E2BA2C367699}"/>
                  </a:ext>
                </a:extLst>
              </p:cNvPr>
              <p:cNvSpPr/>
              <p:nvPr/>
            </p:nvSpPr>
            <p:spPr>
              <a:xfrm>
                <a:off x="1800889" y="2651580"/>
                <a:ext cx="394847" cy="3920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00" b="1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</m:acc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A" sz="19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7CAAE-5130-DB4B-9A69-E2BA2C3676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889" y="2651580"/>
                <a:ext cx="394847" cy="392030"/>
              </a:xfrm>
              <a:prstGeom prst="rect">
                <a:avLst/>
              </a:prstGeom>
              <a:blipFill>
                <a:blip r:embed="rId32"/>
                <a:stretch>
                  <a:fillRect r="-40625" b="-18750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91CFEC7-DB90-0A46-9ECE-9740A435B78A}"/>
                  </a:ext>
                </a:extLst>
              </p:cNvPr>
              <p:cNvSpPr/>
              <p:nvPr/>
            </p:nvSpPr>
            <p:spPr>
              <a:xfrm>
                <a:off x="1713920" y="3284254"/>
                <a:ext cx="394847" cy="3604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700" b="1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</m:acc>
                        </m:e>
                        <m:sub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17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A" sz="1700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91CFEC7-DB90-0A46-9ECE-9740A435B7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920" y="3284254"/>
                <a:ext cx="394847" cy="360483"/>
              </a:xfrm>
              <a:prstGeom prst="rect">
                <a:avLst/>
              </a:prstGeom>
              <a:blipFill>
                <a:blip r:embed="rId33"/>
                <a:stretch>
                  <a:fillRect r="-24242" b="-13333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9">
            <a:extLst>
              <a:ext uri="{FF2B5EF4-FFF2-40B4-BE49-F238E27FC236}">
                <a16:creationId xmlns:a16="http://schemas.microsoft.com/office/drawing/2014/main" id="{14F42B11-7270-224F-B54D-7964F98AE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08839"/>
            <a:ext cx="20742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Перетворення</a:t>
            </a:r>
            <a:r>
              <a:rPr lang="ru-R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458" name="Object 8">
            <a:extLst>
              <a:ext uri="{FF2B5EF4-FFF2-40B4-BE49-F238E27FC236}">
                <a16:creationId xmlns:a16="http://schemas.microsoft.com/office/drawing/2014/main" id="{4CE8E856-35AE-5C4D-913F-94F9242E10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1125538"/>
          <a:ext cx="3952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" name="Формула" r:id="rId3" imgW="5270500" imgH="4394200" progId="Equation.3">
                  <p:embed/>
                </p:oleObj>
              </mc:Choice>
              <mc:Fallback>
                <p:oleObj name="Формула" r:id="rId3" imgW="5270500" imgH="4394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125538"/>
                        <a:ext cx="39528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Rectangle 10">
            <a:extLst>
              <a:ext uri="{FF2B5EF4-FFF2-40B4-BE49-F238E27FC236}">
                <a16:creationId xmlns:a16="http://schemas.microsoft.com/office/drawing/2014/main" id="{BA28CB30-1F50-564D-8914-8C9448632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145352"/>
            <a:ext cx="4141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uk-UA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мережі Петрі-об'єктної моделі </a:t>
            </a:r>
            <a:endParaRPr lang="ru-RU" altLang="uk-UA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460" name="Object 7">
            <a:extLst>
              <a:ext uri="{FF2B5EF4-FFF2-40B4-BE49-F238E27FC236}">
                <a16:creationId xmlns:a16="http://schemas.microsoft.com/office/drawing/2014/main" id="{4E6A571F-6471-B845-8DA3-4D8AFBA0DF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38758"/>
              </p:ext>
            </p:extLst>
          </p:nvPr>
        </p:nvGraphicFramePr>
        <p:xfrm>
          <a:off x="7129386" y="1125538"/>
          <a:ext cx="5302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" name="Формула" r:id="rId5" imgW="6731000" imgH="7315200" progId="Equation.3">
                  <p:embed/>
                </p:oleObj>
              </mc:Choice>
              <mc:Fallback>
                <p:oleObj name="Формула" r:id="rId5" imgW="6731000" imgH="7315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9386" y="1125538"/>
                        <a:ext cx="5302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11">
            <a:extLst>
              <a:ext uri="{FF2B5EF4-FFF2-40B4-BE49-F238E27FC236}">
                <a16:creationId xmlns:a16="http://schemas.microsoft.com/office/drawing/2014/main" id="{9BB81B13-1414-DD47-955A-56CFE3B4F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648589"/>
            <a:ext cx="39477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uk-UA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uk-UA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ru-RU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квівалентно перетворенню</a:t>
            </a:r>
            <a:r>
              <a:rPr lang="ru-RU" altLang="zh-CN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uk-UA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462" name="Object 6">
            <a:extLst>
              <a:ext uri="{FF2B5EF4-FFF2-40B4-BE49-F238E27FC236}">
                <a16:creationId xmlns:a16="http://schemas.microsoft.com/office/drawing/2014/main" id="{7E20534E-7CE7-274E-9D7B-B47D6F901A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1643063"/>
          <a:ext cx="4318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" name="Формула" r:id="rId7" imgW="5270500" imgH="4394200" progId="Equation.3">
                  <p:embed/>
                </p:oleObj>
              </mc:Choice>
              <mc:Fallback>
                <p:oleObj name="Формула" r:id="rId7" imgW="5270500" imgH="4394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643063"/>
                        <a:ext cx="4318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12">
            <a:extLst>
              <a:ext uri="{FF2B5EF4-FFF2-40B4-BE49-F238E27FC236}">
                <a16:creationId xmlns:a16="http://schemas.microsoft.com/office/drawing/2014/main" id="{E9097BF3-F7FA-2A46-9CD2-AC4FF5DCE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413" y="1648589"/>
            <a:ext cx="28949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uk-UA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мереж</a:t>
            </a:r>
            <a:r>
              <a:rPr lang="ru-RU" altLang="uk-UA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Петрі-об'єктів</a:t>
            </a:r>
            <a:r>
              <a:rPr lang="ru-RU" altLang="zh-CN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uk-UA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464" name="Object 5">
            <a:extLst>
              <a:ext uri="{FF2B5EF4-FFF2-40B4-BE49-F238E27FC236}">
                <a16:creationId xmlns:a16="http://schemas.microsoft.com/office/drawing/2014/main" id="{A6879006-053F-B243-BD26-67023D19DA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261669"/>
              </p:ext>
            </p:extLst>
          </p:nvPr>
        </p:nvGraphicFramePr>
        <p:xfrm>
          <a:off x="395288" y="2133600"/>
          <a:ext cx="39592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" name="Формула" r:id="rId8" imgW="52666900" imgH="5854700" progId="Equation.3">
                  <p:embed/>
                </p:oleObj>
              </mc:Choice>
              <mc:Fallback>
                <p:oleObj name="Формула" r:id="rId8" imgW="52666900" imgH="5854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133600"/>
                        <a:ext cx="39592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17">
            <a:extLst>
              <a:ext uri="{FF2B5EF4-FFF2-40B4-BE49-F238E27FC236}">
                <a16:creationId xmlns:a16="http://schemas.microsoft.com/office/drawing/2014/main" id="{3B3F50E0-60F2-C043-B5FF-A44716C59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906088"/>
            <a:ext cx="83534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uk-UA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Наслідок</a:t>
            </a:r>
            <a:r>
              <a:rPr lang="ru-RU" altLang="uk-UA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altLang="uk-UA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Стан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Петрі-об'єктной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моделі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який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є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результатом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виходу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маркерів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з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переходів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мережі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Петрі-об'єктной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моделі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описується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станом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її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Петрі-об’єктів</a:t>
            </a:r>
            <a:r>
              <a:rPr lang="en-US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altLang="uk-U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466" name="Object 18">
            <a:extLst>
              <a:ext uri="{FF2B5EF4-FFF2-40B4-BE49-F238E27FC236}">
                <a16:creationId xmlns:a16="http://schemas.microsoft.com/office/drawing/2014/main" id="{29BFEDBF-A304-DE49-88B4-AC83D2F190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663706"/>
              </p:ext>
            </p:extLst>
          </p:nvPr>
        </p:nvGraphicFramePr>
        <p:xfrm>
          <a:off x="2232024" y="4043363"/>
          <a:ext cx="5042885" cy="1892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" name="Формула" r:id="rId10" imgW="73139300" imgH="27495500" progId="Equation.3">
                  <p:embed/>
                </p:oleObj>
              </mc:Choice>
              <mc:Fallback>
                <p:oleObj name="Формула" r:id="rId10" imgW="73139300" imgH="27495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4" y="4043363"/>
                        <a:ext cx="5042885" cy="1892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Rectangle 17">
            <a:extLst>
              <a:ext uri="{FF2B5EF4-FFF2-40B4-BE49-F238E27FC236}">
                <a16:creationId xmlns:a16="http://schemas.microsoft.com/office/drawing/2014/main" id="{41DC0740-6A12-0941-BC0C-C0C12BEA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404813"/>
            <a:ext cx="8291512" cy="487362"/>
          </a:xfrm>
        </p:spPr>
        <p:txBody>
          <a:bodyPr/>
          <a:lstStyle/>
          <a:p>
            <a:pPr eaLnBrk="1" hangingPunct="1"/>
            <a:r>
              <a:rPr lang="ru-RU" altLang="zh-CN" sz="40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Тверждення</a:t>
            </a:r>
            <a:r>
              <a:rPr lang="ru-RU" altLang="zh-CN" sz="4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2</a:t>
            </a:r>
            <a:endParaRPr lang="ru-RU" altLang="uk-UA" sz="40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8DC20EE-BBFA-4F42-8CAB-8DE5D05D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8EB81CA-C486-014E-A1A2-CF0159DB8334}"/>
              </a:ext>
            </a:extLst>
          </p:cNvPr>
          <p:cNvSpPr/>
          <p:nvPr/>
        </p:nvSpPr>
        <p:spPr>
          <a:xfrm>
            <a:off x="2175115" y="5935664"/>
            <a:ext cx="6007261" cy="292704"/>
          </a:xfrm>
          <a:custGeom>
            <a:avLst/>
            <a:gdLst>
              <a:gd name="connsiteX0" fmla="*/ 0 w 6007261"/>
              <a:gd name="connsiteY0" fmla="*/ 243069 h 292704"/>
              <a:gd name="connsiteX1" fmla="*/ 925975 w 6007261"/>
              <a:gd name="connsiteY1" fmla="*/ 289368 h 292704"/>
              <a:gd name="connsiteX2" fmla="*/ 2083443 w 6007261"/>
              <a:gd name="connsiteY2" fmla="*/ 162046 h 292704"/>
              <a:gd name="connsiteX3" fmla="*/ 3044142 w 6007261"/>
              <a:gd name="connsiteY3" fmla="*/ 185195 h 292704"/>
              <a:gd name="connsiteX4" fmla="*/ 4282633 w 6007261"/>
              <a:gd name="connsiteY4" fmla="*/ 69449 h 292704"/>
              <a:gd name="connsiteX5" fmla="*/ 6007261 w 6007261"/>
              <a:gd name="connsiteY5" fmla="*/ 0 h 292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7261" h="292704">
                <a:moveTo>
                  <a:pt x="0" y="243069"/>
                </a:moveTo>
                <a:cubicBezTo>
                  <a:pt x="289367" y="272970"/>
                  <a:pt x="578735" y="302872"/>
                  <a:pt x="925975" y="289368"/>
                </a:cubicBezTo>
                <a:cubicBezTo>
                  <a:pt x="1273216" y="275864"/>
                  <a:pt x="1730415" y="179408"/>
                  <a:pt x="2083443" y="162046"/>
                </a:cubicBezTo>
                <a:cubicBezTo>
                  <a:pt x="2436471" y="144684"/>
                  <a:pt x="2677610" y="200628"/>
                  <a:pt x="3044142" y="185195"/>
                </a:cubicBezTo>
                <a:cubicBezTo>
                  <a:pt x="3410674" y="169762"/>
                  <a:pt x="3788780" y="100315"/>
                  <a:pt x="4282633" y="69449"/>
                </a:cubicBezTo>
                <a:cubicBezTo>
                  <a:pt x="4776486" y="38583"/>
                  <a:pt x="5391873" y="19291"/>
                  <a:pt x="6007261" y="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>
            <a:extLst>
              <a:ext uri="{FF2B5EF4-FFF2-40B4-BE49-F238E27FC236}">
                <a16:creationId xmlns:a16="http://schemas.microsoft.com/office/drawing/2014/main" id="{19B49A0C-BF24-8046-A4FA-D67E1BCFE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081270"/>
            <a:ext cx="20742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Перетворення</a:t>
            </a:r>
            <a:r>
              <a:rPr lang="ru-R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2" name="Rectangle 5">
            <a:extLst>
              <a:ext uri="{FF2B5EF4-FFF2-40B4-BE49-F238E27FC236}">
                <a16:creationId xmlns:a16="http://schemas.microsoft.com/office/drawing/2014/main" id="{B03811F0-9160-504B-9210-A0C5DA0A6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108839"/>
            <a:ext cx="42282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uk-UA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мережі Петрі-об'єктной моделі</a:t>
            </a:r>
            <a:r>
              <a:rPr lang="ru-RU" altLang="zh-CN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uk-UA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483" name="Object 6">
            <a:extLst>
              <a:ext uri="{FF2B5EF4-FFF2-40B4-BE49-F238E27FC236}">
                <a16:creationId xmlns:a16="http://schemas.microsoft.com/office/drawing/2014/main" id="{E70AF8B4-1E32-4840-94F7-78A79A3788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711409"/>
              </p:ext>
            </p:extLst>
          </p:nvPr>
        </p:nvGraphicFramePr>
        <p:xfrm>
          <a:off x="7232644" y="1046927"/>
          <a:ext cx="5302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" name="Формула" r:id="rId3" imgW="6731000" imgH="7315200" progId="Equation.3">
                  <p:embed/>
                </p:oleObj>
              </mc:Choice>
              <mc:Fallback>
                <p:oleObj name="Формула" r:id="rId3" imgW="6731000" imgH="731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644" y="1046927"/>
                        <a:ext cx="5302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7">
            <a:extLst>
              <a:ext uri="{FF2B5EF4-FFF2-40B4-BE49-F238E27FC236}">
                <a16:creationId xmlns:a16="http://schemas.microsoft.com/office/drawing/2014/main" id="{17C890AF-3A82-0A4F-B8BD-98E6B232B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612077"/>
            <a:ext cx="40343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uk-UA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еквивалентно перетворенню</a:t>
            </a:r>
            <a:r>
              <a:rPr lang="ru-RU" altLang="zh-CN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uk-UA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5" name="Rectangle 9">
            <a:extLst>
              <a:ext uri="{FF2B5EF4-FFF2-40B4-BE49-F238E27FC236}">
                <a16:creationId xmlns:a16="http://schemas.microsoft.com/office/drawing/2014/main" id="{8C78D17A-6159-184A-8C14-840AB14F0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1612077"/>
            <a:ext cx="29654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uk-UA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мереж </a:t>
            </a:r>
            <a:r>
              <a:rPr lang="ru-RU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Петрі-об'єктів</a:t>
            </a:r>
            <a:r>
              <a:rPr lang="ru-R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486" name="Object 10">
            <a:extLst>
              <a:ext uri="{FF2B5EF4-FFF2-40B4-BE49-F238E27FC236}">
                <a16:creationId xmlns:a16="http://schemas.microsoft.com/office/drawing/2014/main" id="{DE9C13D1-6110-CD48-BF14-D95272FC8D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403293"/>
              </p:ext>
            </p:extLst>
          </p:nvPr>
        </p:nvGraphicFramePr>
        <p:xfrm>
          <a:off x="395288" y="2024063"/>
          <a:ext cx="38719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" name="Формула" r:id="rId5" imgW="51498500" imgH="5854700" progId="Equation.3">
                  <p:embed/>
                </p:oleObj>
              </mc:Choice>
              <mc:Fallback>
                <p:oleObj name="Формула" r:id="rId5" imgW="51498500" imgH="5854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024063"/>
                        <a:ext cx="387191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12">
            <a:extLst>
              <a:ext uri="{FF2B5EF4-FFF2-40B4-BE49-F238E27FC236}">
                <a16:creationId xmlns:a16="http://schemas.microsoft.com/office/drawing/2014/main" id="{47863C9D-8292-1F47-97CD-400FC4FDC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36300"/>
            <a:ext cx="80645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uk-UA" sz="2000" b="1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Наслідок</a:t>
            </a:r>
            <a:r>
              <a:rPr lang="ru-RU" altLang="uk-UA" sz="2000" b="1" u="sng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altLang="uk-UA" sz="2000">
                <a:latin typeface="Arial" panose="020B0604020202020204" pitchFamily="34" charset="0"/>
                <a:cs typeface="Arial" panose="020B0604020202020204" pitchFamily="34" charset="0"/>
              </a:rPr>
              <a:t>Стан</a:t>
            </a:r>
            <a:r>
              <a:rPr lang="ru-RU" altLang="zh-CN" sz="2000">
                <a:latin typeface="Arial" panose="020B0604020202020204" pitchFamily="34" charset="0"/>
                <a:cs typeface="Arial" panose="020B0604020202020204" pitchFamily="34" charset="0"/>
              </a:rPr>
              <a:t> Петрі-об'єктной моделі, який є результатом входу маркерів в переходи мережі Петрі-об'єктной моделі, описується станом її Петрі-об'єктів.</a:t>
            </a:r>
            <a:endParaRPr lang="ru-RU" altLang="uk-UA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8" name="Rectangle 13">
            <a:extLst>
              <a:ext uri="{FF2B5EF4-FFF2-40B4-BE49-F238E27FC236}">
                <a16:creationId xmlns:a16="http://schemas.microsoft.com/office/drawing/2014/main" id="{04B03684-ADD1-6748-BA4F-7AB71604C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5" y="2634427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489" name="Object 15">
            <a:extLst>
              <a:ext uri="{FF2B5EF4-FFF2-40B4-BE49-F238E27FC236}">
                <a16:creationId xmlns:a16="http://schemas.microsoft.com/office/drawing/2014/main" id="{DD72EEEC-582C-C149-A21F-01EA9AED23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444844"/>
              </p:ext>
            </p:extLst>
          </p:nvPr>
        </p:nvGraphicFramePr>
        <p:xfrm>
          <a:off x="2604294" y="1081270"/>
          <a:ext cx="3952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8" name="Формула" r:id="rId7" imgW="5270500" imgH="4394200" progId="Equation.3">
                  <p:embed/>
                </p:oleObj>
              </mc:Choice>
              <mc:Fallback>
                <p:oleObj name="Формула" r:id="rId7" imgW="5270500" imgH="4394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294" y="1081270"/>
                        <a:ext cx="395287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23">
            <a:extLst>
              <a:ext uri="{FF2B5EF4-FFF2-40B4-BE49-F238E27FC236}">
                <a16:creationId xmlns:a16="http://schemas.microsoft.com/office/drawing/2014/main" id="{0E011B35-2C7B-9240-9140-988B804826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8150" y="1628775"/>
          <a:ext cx="3968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9" name="Формула" r:id="rId9" imgW="5270500" imgH="4394200" progId="Equation.3">
                  <p:embed/>
                </p:oleObj>
              </mc:Choice>
              <mc:Fallback>
                <p:oleObj name="Формула" r:id="rId9" imgW="5270500" imgH="4394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1628775"/>
                        <a:ext cx="3968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Rectangle 25">
            <a:extLst>
              <a:ext uri="{FF2B5EF4-FFF2-40B4-BE49-F238E27FC236}">
                <a16:creationId xmlns:a16="http://schemas.microsoft.com/office/drawing/2014/main" id="{87285569-4E62-F04B-90C8-00DD6A406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387670"/>
            <a:ext cx="8099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яких</a:t>
            </a:r>
            <a:r>
              <a:rPr lang="ru-R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випадку</a:t>
            </a:r>
            <a:r>
              <a:rPr lang="ru-R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існування</a:t>
            </a:r>
            <a:r>
              <a:rPr lang="ru-R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спільних</a:t>
            </a:r>
            <a:r>
              <a:rPr lang="ru-R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позицій</a:t>
            </a:r>
            <a:r>
              <a:rPr lang="ru-R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Петрі-об'єктів</a:t>
            </a:r>
            <a:r>
              <a:rPr lang="ru-R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вирішений</a:t>
            </a:r>
            <a:r>
              <a:rPr lang="ru-R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конфлікт</a:t>
            </a:r>
            <a:r>
              <a:rPr lang="uk-UA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492" name="Rectangle 27">
            <a:extLst>
              <a:ext uri="{FF2B5EF4-FFF2-40B4-BE49-F238E27FC236}">
                <a16:creationId xmlns:a16="http://schemas.microsoft.com/office/drawing/2014/main" id="{6DCE600C-3601-344C-A821-E0D399527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5" y="2634427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493" name="Object 26">
            <a:extLst>
              <a:ext uri="{FF2B5EF4-FFF2-40B4-BE49-F238E27FC236}">
                <a16:creationId xmlns:a16="http://schemas.microsoft.com/office/drawing/2014/main" id="{1BA6919D-769A-F14F-A4D9-ED9EF9C7D1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781223"/>
              </p:ext>
            </p:extLst>
          </p:nvPr>
        </p:nvGraphicFramePr>
        <p:xfrm>
          <a:off x="2195512" y="4318069"/>
          <a:ext cx="4645025" cy="1830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0" name="Формула" r:id="rId11" imgW="69634100" imgH="27495500" progId="Equation.3">
                  <p:embed/>
                </p:oleObj>
              </mc:Choice>
              <mc:Fallback>
                <p:oleObj name="Формула" r:id="rId11" imgW="69634100" imgH="274955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2" y="4318069"/>
                        <a:ext cx="4645025" cy="1830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Rectangle 19">
            <a:extLst>
              <a:ext uri="{FF2B5EF4-FFF2-40B4-BE49-F238E27FC236}">
                <a16:creationId xmlns:a16="http://schemas.microsoft.com/office/drawing/2014/main" id="{6BA47358-17E2-FC48-8B18-2A7294FD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404813"/>
            <a:ext cx="8255000" cy="468312"/>
          </a:xfrm>
        </p:spPr>
        <p:txBody>
          <a:bodyPr/>
          <a:lstStyle/>
          <a:p>
            <a:pPr eaLnBrk="1" hangingPunct="1"/>
            <a:r>
              <a:rPr lang="ru-RU" altLang="zh-CN" sz="28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Твердження</a:t>
            </a:r>
            <a:r>
              <a:rPr lang="ru-RU" altLang="zh-CN" sz="2800" b="1" dirty="0"/>
              <a:t> 3</a:t>
            </a:r>
            <a:endParaRPr lang="ru-RU" altLang="uk-UA" sz="2800" b="1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5FB67FA-3A31-6B43-AA32-EC933BBB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B899486C-7748-7C42-950A-FBFDC1F9FEE8}"/>
              </a:ext>
            </a:extLst>
          </p:cNvPr>
          <p:cNvSpPr/>
          <p:nvPr/>
        </p:nvSpPr>
        <p:spPr>
          <a:xfrm>
            <a:off x="2801937" y="5934909"/>
            <a:ext cx="3028950" cy="317460"/>
          </a:xfrm>
          <a:custGeom>
            <a:avLst/>
            <a:gdLst>
              <a:gd name="connsiteX0" fmla="*/ 0 w 3028950"/>
              <a:gd name="connsiteY0" fmla="*/ 0 h 317460"/>
              <a:gd name="connsiteX1" fmla="*/ 471488 w 3028950"/>
              <a:gd name="connsiteY1" fmla="*/ 185738 h 317460"/>
              <a:gd name="connsiteX2" fmla="*/ 1071563 w 3028950"/>
              <a:gd name="connsiteY2" fmla="*/ 314325 h 317460"/>
              <a:gd name="connsiteX3" fmla="*/ 2200275 w 3028950"/>
              <a:gd name="connsiteY3" fmla="*/ 271463 h 317460"/>
              <a:gd name="connsiteX4" fmla="*/ 2871788 w 3028950"/>
              <a:gd name="connsiteY4" fmla="*/ 200025 h 317460"/>
              <a:gd name="connsiteX5" fmla="*/ 3028950 w 3028950"/>
              <a:gd name="connsiteY5" fmla="*/ 28575 h 31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8950" h="317460">
                <a:moveTo>
                  <a:pt x="0" y="0"/>
                </a:moveTo>
                <a:cubicBezTo>
                  <a:pt x="146447" y="66675"/>
                  <a:pt x="292894" y="133351"/>
                  <a:pt x="471488" y="185738"/>
                </a:cubicBezTo>
                <a:cubicBezTo>
                  <a:pt x="650082" y="238125"/>
                  <a:pt x="783432" y="300037"/>
                  <a:pt x="1071563" y="314325"/>
                </a:cubicBezTo>
                <a:cubicBezTo>
                  <a:pt x="1359694" y="328613"/>
                  <a:pt x="1900238" y="290513"/>
                  <a:pt x="2200275" y="271463"/>
                </a:cubicBezTo>
                <a:cubicBezTo>
                  <a:pt x="2500312" y="252413"/>
                  <a:pt x="2733676" y="240506"/>
                  <a:pt x="2871788" y="200025"/>
                </a:cubicBezTo>
                <a:cubicBezTo>
                  <a:pt x="3009901" y="159544"/>
                  <a:pt x="3019425" y="94059"/>
                  <a:pt x="3028950" y="28575"/>
                </a:cubicBezTo>
              </a:path>
            </a:pathLst>
          </a:cu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5" name="Group 24">
            <a:extLst>
              <a:ext uri="{FF2B5EF4-FFF2-40B4-BE49-F238E27FC236}">
                <a16:creationId xmlns:a16="http://schemas.microsoft.com/office/drawing/2014/main" id="{57336012-7618-9746-B27D-EC40DBE50F63}"/>
              </a:ext>
            </a:extLst>
          </p:cNvPr>
          <p:cNvGrpSpPr>
            <a:grpSpLocks/>
          </p:cNvGrpSpPr>
          <p:nvPr/>
        </p:nvGrpSpPr>
        <p:grpSpPr bwMode="auto">
          <a:xfrm>
            <a:off x="2843808" y="3832225"/>
            <a:ext cx="5400675" cy="2349500"/>
            <a:chOff x="1020" y="2591"/>
            <a:chExt cx="3402" cy="1480"/>
          </a:xfrm>
        </p:grpSpPr>
        <p:grpSp>
          <p:nvGrpSpPr>
            <p:cNvPr id="21518" name="Group 22">
              <a:extLst>
                <a:ext uri="{FF2B5EF4-FFF2-40B4-BE49-F238E27FC236}">
                  <a16:creationId xmlns:a16="http://schemas.microsoft.com/office/drawing/2014/main" id="{CF64D42D-67F0-DF4C-B35E-FC91155670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2591"/>
              <a:ext cx="3402" cy="1480"/>
              <a:chOff x="1882" y="2568"/>
              <a:chExt cx="3402" cy="1480"/>
            </a:xfrm>
          </p:grpSpPr>
          <p:sp>
            <p:nvSpPr>
              <p:cNvPr id="21520" name="Rectangle 31">
                <a:extLst>
                  <a:ext uri="{FF2B5EF4-FFF2-40B4-BE49-F238E27FC236}">
                    <a16:creationId xmlns:a16="http://schemas.microsoft.com/office/drawing/2014/main" id="{9F7A29AE-8709-5F46-A467-560713D19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2568"/>
                <a:ext cx="3402" cy="1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uk-UA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aphicFrame>
            <p:nvGraphicFramePr>
              <p:cNvPr id="21521" name="Object 23">
                <a:extLst>
                  <a:ext uri="{FF2B5EF4-FFF2-40B4-BE49-F238E27FC236}">
                    <a16:creationId xmlns:a16="http://schemas.microsoft.com/office/drawing/2014/main" id="{104E8D2D-73ED-3441-9CE8-DBDDDD63E3B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91" y="2636"/>
              <a:ext cx="1123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14" name="Формула" r:id="rId3" imgW="28676600" imgH="6438900" progId="Equation.3">
                      <p:embed/>
                    </p:oleObj>
                  </mc:Choice>
                  <mc:Fallback>
                    <p:oleObj name="Формула" r:id="rId3" imgW="28676600" imgH="64389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91" y="2636"/>
                            <a:ext cx="1123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2" name="Object 26">
                <a:extLst>
                  <a:ext uri="{FF2B5EF4-FFF2-40B4-BE49-F238E27FC236}">
                    <a16:creationId xmlns:a16="http://schemas.microsoft.com/office/drawing/2014/main" id="{42051669-C8F6-364E-A89F-029E16BEC10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63" y="2977"/>
              <a:ext cx="1474" cy="9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15" name="Формула" r:id="rId5" imgW="44183300" imgH="28092400" progId="Equation.3">
                      <p:embed/>
                    </p:oleObj>
                  </mc:Choice>
                  <mc:Fallback>
                    <p:oleObj name="Формула" r:id="rId5" imgW="44183300" imgH="2809240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3" y="2977"/>
                            <a:ext cx="1474" cy="9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3" name="Object 38">
                <a:extLst>
                  <a:ext uri="{FF2B5EF4-FFF2-40B4-BE49-F238E27FC236}">
                    <a16:creationId xmlns:a16="http://schemas.microsoft.com/office/drawing/2014/main" id="{DC1CCCEE-0A66-1E4D-A58F-8F136A5E1D4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23" y="2591"/>
              <a:ext cx="975" cy="8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16" name="Формула" r:id="rId7" imgW="33642300" imgH="28092400" progId="Equation.3">
                      <p:embed/>
                    </p:oleObj>
                  </mc:Choice>
                  <mc:Fallback>
                    <p:oleObj name="Формула" r:id="rId7" imgW="33642300" imgH="28092400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3" y="2591"/>
                            <a:ext cx="975" cy="8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519" name="Object 28">
              <a:extLst>
                <a:ext uri="{FF2B5EF4-FFF2-40B4-BE49-F238E27FC236}">
                  <a16:creationId xmlns:a16="http://schemas.microsoft.com/office/drawing/2014/main" id="{78027AA3-E9A0-1045-A0B1-DBDB73EDBB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1" y="3657"/>
            <a:ext cx="124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7" name="Формула" r:id="rId9" imgW="38036500" imgH="7607300" progId="Equation.3">
                    <p:embed/>
                  </p:oleObj>
                </mc:Choice>
                <mc:Fallback>
                  <p:oleObj name="Формула" r:id="rId9" imgW="38036500" imgH="76073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3657"/>
                          <a:ext cx="124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06" name="Rectangle 10">
            <a:extLst>
              <a:ext uri="{FF2B5EF4-FFF2-40B4-BE49-F238E27FC236}">
                <a16:creationId xmlns:a16="http://schemas.microsoft.com/office/drawing/2014/main" id="{DB5B4715-E339-E54F-BF99-9DF60A882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055757"/>
            <a:ext cx="8497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uk-UA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Наслідок</a:t>
            </a:r>
            <a:r>
              <a:rPr lang="ru-RU" altLang="uk-UA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Стан</a:t>
            </a:r>
            <a:r>
              <a:rPr lang="ru-RU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Петрі-об'єктної</a:t>
            </a:r>
            <a:r>
              <a:rPr lang="ru-RU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моделі</a:t>
            </a:r>
            <a:r>
              <a:rPr lang="ru-RU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кожний</a:t>
            </a:r>
            <a:r>
              <a:rPr lang="ru-RU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момент часу  </a:t>
            </a:r>
            <a:r>
              <a:rPr lang="ru-RU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описується</a:t>
            </a:r>
            <a:r>
              <a:rPr lang="ru-RU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станом </a:t>
            </a:r>
            <a:r>
              <a:rPr lang="ru-RU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її</a:t>
            </a:r>
            <a:r>
              <a:rPr lang="ru-RU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Петрі-об'єктів</a:t>
            </a:r>
            <a:r>
              <a:rPr lang="ru-RU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ru-RU" altLang="uk-U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Rectangle 11">
            <a:extLst>
              <a:ext uri="{FF2B5EF4-FFF2-40B4-BE49-F238E27FC236}">
                <a16:creationId xmlns:a16="http://schemas.microsoft.com/office/drawing/2014/main" id="{BB863148-E44F-724A-B5A8-680FD265B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5" y="2634427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Rectangle 12">
            <a:extLst>
              <a:ext uri="{FF2B5EF4-FFF2-40B4-BE49-F238E27FC236}">
                <a16:creationId xmlns:a16="http://schemas.microsoft.com/office/drawing/2014/main" id="{9BA6AAD1-0573-3946-8535-3F71FDB61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5" y="3134489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9" name="Rectangle 14">
            <a:extLst>
              <a:ext uri="{FF2B5EF4-FFF2-40B4-BE49-F238E27FC236}">
                <a16:creationId xmlns:a16="http://schemas.microsoft.com/office/drawing/2014/main" id="{02ECCEA1-D0DD-254D-BF7D-892F95E4F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5" y="3134489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0" name="Rectangle 17">
            <a:extLst>
              <a:ext uri="{FF2B5EF4-FFF2-40B4-BE49-F238E27FC236}">
                <a16:creationId xmlns:a16="http://schemas.microsoft.com/office/drawing/2014/main" id="{FC5BF76F-4719-2B44-8565-6708AF9E9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5" y="2634427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1" name="Rectangle 20">
            <a:extLst>
              <a:ext uri="{FF2B5EF4-FFF2-40B4-BE49-F238E27FC236}">
                <a16:creationId xmlns:a16="http://schemas.microsoft.com/office/drawing/2014/main" id="{1B043260-368A-EC4C-ADF8-405C02BF4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5" y="2620139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512" name="Object 19">
            <a:extLst>
              <a:ext uri="{FF2B5EF4-FFF2-40B4-BE49-F238E27FC236}">
                <a16:creationId xmlns:a16="http://schemas.microsoft.com/office/drawing/2014/main" id="{091AA122-A7B2-E44B-A699-3F12C71331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268007"/>
              </p:ext>
            </p:extLst>
          </p:nvPr>
        </p:nvGraphicFramePr>
        <p:xfrm>
          <a:off x="827088" y="1808163"/>
          <a:ext cx="6460324" cy="1726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8" name="Формула" r:id="rId11" imgW="105029000" imgH="28092400" progId="Equation.3">
                  <p:embed/>
                </p:oleObj>
              </mc:Choice>
              <mc:Fallback>
                <p:oleObj name="Формула" r:id="rId11" imgW="105029000" imgH="28092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08163"/>
                        <a:ext cx="6460324" cy="1726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24">
            <a:extLst>
              <a:ext uri="{FF2B5EF4-FFF2-40B4-BE49-F238E27FC236}">
                <a16:creationId xmlns:a16="http://schemas.microsoft.com/office/drawing/2014/main" id="{BB9100E9-73AA-704A-8430-3B4EA13E0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5" y="3091627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4" name="Rectangle 25">
            <a:extLst>
              <a:ext uri="{FF2B5EF4-FFF2-40B4-BE49-F238E27FC236}">
                <a16:creationId xmlns:a16="http://schemas.microsoft.com/office/drawing/2014/main" id="{034534DC-18E5-B845-AA75-CE6293D6D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407" y="3593487"/>
            <a:ext cx="220271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Рівняння</a:t>
            </a:r>
            <a:r>
              <a:rPr lang="ru-R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станів</a:t>
            </a:r>
            <a:r>
              <a:rPr lang="ru-R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Петрі-об'єктної</a:t>
            </a:r>
            <a:r>
              <a:rPr lang="ru-R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моделі</a:t>
            </a:r>
            <a:endParaRPr lang="ru-RU" alt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5" name="Rectangle 27">
            <a:extLst>
              <a:ext uri="{FF2B5EF4-FFF2-40B4-BE49-F238E27FC236}">
                <a16:creationId xmlns:a16="http://schemas.microsoft.com/office/drawing/2014/main" id="{4A11C5E2-0E2E-C846-9F82-B1DCBA135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5" y="2620139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6" name="Rectangle 25">
            <a:extLst>
              <a:ext uri="{FF2B5EF4-FFF2-40B4-BE49-F238E27FC236}">
                <a16:creationId xmlns:a16="http://schemas.microsoft.com/office/drawing/2014/main" id="{B5BF22F6-6B75-5C46-96A5-9EAE2D710F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07170"/>
            <a:ext cx="9144000" cy="503237"/>
          </a:xfrm>
        </p:spPr>
        <p:txBody>
          <a:bodyPr/>
          <a:lstStyle/>
          <a:p>
            <a:pPr eaLnBrk="1" hangingPunct="1"/>
            <a:r>
              <a:rPr lang="ru-RU" altLang="zh-CN" sz="40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Рівняння</a:t>
            </a:r>
            <a:r>
              <a:rPr lang="ru-RU" altLang="zh-CN" sz="4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zh-CN" sz="40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станів</a:t>
            </a:r>
            <a:r>
              <a:rPr lang="ru-RU" altLang="zh-CN" sz="4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zh-CN" sz="40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Петрі-об'єктної</a:t>
            </a:r>
            <a:r>
              <a:rPr lang="ru-RU" altLang="zh-CN" sz="4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zh-CN" sz="40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моделі</a:t>
            </a:r>
            <a:endParaRPr lang="ru-RU" altLang="uk-UA" sz="40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10C4E6D-48FC-704F-9523-8AAB3A51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0C00C17-96EA-1048-B8F9-92269D10F07E}"/>
              </a:ext>
            </a:extLst>
          </p:cNvPr>
          <p:cNvSpPr/>
          <p:nvPr/>
        </p:nvSpPr>
        <p:spPr>
          <a:xfrm>
            <a:off x="2664323" y="3494697"/>
            <a:ext cx="5800698" cy="2852749"/>
          </a:xfrm>
          <a:custGeom>
            <a:avLst/>
            <a:gdLst>
              <a:gd name="connsiteX0" fmla="*/ 7440 w 5800698"/>
              <a:gd name="connsiteY0" fmla="*/ 1177316 h 2852749"/>
              <a:gd name="connsiteX1" fmla="*/ 264615 w 5800698"/>
              <a:gd name="connsiteY1" fmla="*/ 2206016 h 2852749"/>
              <a:gd name="connsiteX2" fmla="*/ 978990 w 5800698"/>
              <a:gd name="connsiteY2" fmla="*/ 2648928 h 2852749"/>
              <a:gd name="connsiteX3" fmla="*/ 2593477 w 5800698"/>
              <a:gd name="connsiteY3" fmla="*/ 2777516 h 2852749"/>
              <a:gd name="connsiteX4" fmla="*/ 4065090 w 5800698"/>
              <a:gd name="connsiteY4" fmla="*/ 2848953 h 2852749"/>
              <a:gd name="connsiteX5" fmla="*/ 5293815 w 5800698"/>
              <a:gd name="connsiteY5" fmla="*/ 2663216 h 2852749"/>
              <a:gd name="connsiteX6" fmla="*/ 5779590 w 5800698"/>
              <a:gd name="connsiteY6" fmla="*/ 1820253 h 2852749"/>
              <a:gd name="connsiteX7" fmla="*/ 5651002 w 5800698"/>
              <a:gd name="connsiteY7" fmla="*/ 862991 h 2852749"/>
              <a:gd name="connsiteX8" fmla="*/ 5093790 w 5800698"/>
              <a:gd name="connsiteY8" fmla="*/ 34316 h 2852749"/>
              <a:gd name="connsiteX9" fmla="*/ 3693615 w 5800698"/>
              <a:gd name="connsiteY9" fmla="*/ 148616 h 2852749"/>
              <a:gd name="connsiteX10" fmla="*/ 2350590 w 5800698"/>
              <a:gd name="connsiteY10" fmla="*/ 62891 h 2852749"/>
              <a:gd name="connsiteX11" fmla="*/ 1579065 w 5800698"/>
              <a:gd name="connsiteY11" fmla="*/ 148616 h 2852749"/>
              <a:gd name="connsiteX12" fmla="*/ 478927 w 5800698"/>
              <a:gd name="connsiteY12" fmla="*/ 234341 h 2852749"/>
              <a:gd name="connsiteX13" fmla="*/ 107452 w 5800698"/>
              <a:gd name="connsiteY13" fmla="*/ 591528 h 2852749"/>
              <a:gd name="connsiteX14" fmla="*/ 7440 w 5800698"/>
              <a:gd name="connsiteY14" fmla="*/ 1177316 h 285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00698" h="2852749">
                <a:moveTo>
                  <a:pt x="7440" y="1177316"/>
                </a:moveTo>
                <a:cubicBezTo>
                  <a:pt x="33634" y="1446397"/>
                  <a:pt x="102690" y="1960747"/>
                  <a:pt x="264615" y="2206016"/>
                </a:cubicBezTo>
                <a:cubicBezTo>
                  <a:pt x="426540" y="2451285"/>
                  <a:pt x="590846" y="2553678"/>
                  <a:pt x="978990" y="2648928"/>
                </a:cubicBezTo>
                <a:cubicBezTo>
                  <a:pt x="1367134" y="2744178"/>
                  <a:pt x="2079127" y="2744179"/>
                  <a:pt x="2593477" y="2777516"/>
                </a:cubicBezTo>
                <a:cubicBezTo>
                  <a:pt x="3107827" y="2810854"/>
                  <a:pt x="3615034" y="2868003"/>
                  <a:pt x="4065090" y="2848953"/>
                </a:cubicBezTo>
                <a:cubicBezTo>
                  <a:pt x="4515146" y="2829903"/>
                  <a:pt x="5008065" y="2834666"/>
                  <a:pt x="5293815" y="2663216"/>
                </a:cubicBezTo>
                <a:cubicBezTo>
                  <a:pt x="5579565" y="2491766"/>
                  <a:pt x="5720059" y="2120290"/>
                  <a:pt x="5779590" y="1820253"/>
                </a:cubicBezTo>
                <a:cubicBezTo>
                  <a:pt x="5839121" y="1520216"/>
                  <a:pt x="5765302" y="1160647"/>
                  <a:pt x="5651002" y="862991"/>
                </a:cubicBezTo>
                <a:cubicBezTo>
                  <a:pt x="5536702" y="565335"/>
                  <a:pt x="5420021" y="153378"/>
                  <a:pt x="5093790" y="34316"/>
                </a:cubicBezTo>
                <a:cubicBezTo>
                  <a:pt x="4767559" y="-84747"/>
                  <a:pt x="4150815" y="143853"/>
                  <a:pt x="3693615" y="148616"/>
                </a:cubicBezTo>
                <a:cubicBezTo>
                  <a:pt x="3236415" y="153378"/>
                  <a:pt x="2703015" y="62891"/>
                  <a:pt x="2350590" y="62891"/>
                </a:cubicBezTo>
                <a:cubicBezTo>
                  <a:pt x="1998165" y="62891"/>
                  <a:pt x="1891009" y="120041"/>
                  <a:pt x="1579065" y="148616"/>
                </a:cubicBezTo>
                <a:cubicBezTo>
                  <a:pt x="1267121" y="177191"/>
                  <a:pt x="724196" y="160522"/>
                  <a:pt x="478927" y="234341"/>
                </a:cubicBezTo>
                <a:cubicBezTo>
                  <a:pt x="233658" y="308160"/>
                  <a:pt x="188415" y="427222"/>
                  <a:pt x="107452" y="591528"/>
                </a:cubicBezTo>
                <a:cubicBezTo>
                  <a:pt x="26489" y="755834"/>
                  <a:pt x="-18754" y="908235"/>
                  <a:pt x="7440" y="1177316"/>
                </a:cubicBezTo>
                <a:close/>
              </a:path>
            </a:pathLst>
          </a:custGeom>
          <a:solidFill>
            <a:schemeClr val="lt1">
              <a:alpha val="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D1C519A2-4209-8D4B-A552-3C89C82E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404813"/>
            <a:ext cx="8605837" cy="971550"/>
          </a:xfrm>
        </p:spPr>
        <p:txBody>
          <a:bodyPr/>
          <a:lstStyle/>
          <a:p>
            <a:pPr eaLnBrk="1" fontAlgn="ctr" hangingPunct="1"/>
            <a:r>
              <a:rPr lang="ru-RU" altLang="zh-CN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Алгоритм </a:t>
            </a:r>
            <a:r>
              <a:rPr lang="ru-RU" altLang="zh-CN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імітації</a:t>
            </a:r>
            <a:r>
              <a:rPr lang="ru-RU" altLang="zh-CN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zh-CN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Петрі-об’єктної</a:t>
            </a:r>
            <a:r>
              <a:rPr lang="ru-RU" altLang="zh-CN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zh-CN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моделі</a:t>
            </a:r>
            <a:r>
              <a:rPr lang="ru-RU" altLang="zh-CN" dirty="0"/>
              <a:t> </a:t>
            </a:r>
            <a:endParaRPr lang="ru-RU" altLang="uk-UA" dirty="0"/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0194BE86-64E1-3647-88D2-7169E140203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31800" y="1484313"/>
            <a:ext cx="8255000" cy="3636962"/>
          </a:xfrm>
        </p:spPr>
        <p:txBody>
          <a:bodyPr/>
          <a:lstStyle/>
          <a:p>
            <a:pPr eaLnBrk="1" hangingPunct="1"/>
            <a:r>
              <a:rPr lang="ru-RU" altLang="uk-UA" sz="1800" dirty="0" err="1"/>
              <a:t>Формувати</a:t>
            </a:r>
            <a:r>
              <a:rPr lang="ru-RU" altLang="uk-UA" sz="1800" dirty="0"/>
              <a:t> список </a:t>
            </a:r>
            <a:r>
              <a:rPr lang="ru-RU" altLang="uk-UA" sz="1800" dirty="0" err="1"/>
              <a:t>Петрі-об’єктів</a:t>
            </a:r>
            <a:r>
              <a:rPr lang="ru-RU" altLang="uk-UA" sz="1800" dirty="0"/>
              <a:t>;</a:t>
            </a:r>
          </a:p>
          <a:p>
            <a:pPr eaLnBrk="1" hangingPunct="1"/>
            <a:r>
              <a:rPr lang="uk-UA" altLang="uk-UA" sz="1800" dirty="0"/>
              <a:t>Виконати перетворення</a:t>
            </a:r>
            <a:r>
              <a:rPr lang="en-US" altLang="uk-UA" sz="1800" dirty="0"/>
              <a:t>    </a:t>
            </a:r>
            <a:r>
              <a:rPr lang="uk-UA" altLang="uk-UA" sz="1800" dirty="0"/>
              <a:t>           </a:t>
            </a:r>
            <a:r>
              <a:rPr lang="ru-RU" altLang="uk-UA" sz="1800" dirty="0"/>
              <a:t>   (метод </a:t>
            </a:r>
            <a:r>
              <a:rPr lang="en-US" altLang="uk-UA" sz="1800" dirty="0"/>
              <a:t>input</a:t>
            </a:r>
            <a:r>
              <a:rPr lang="ru-RU" altLang="uk-UA" sz="1800" dirty="0"/>
              <a:t>());</a:t>
            </a:r>
          </a:p>
          <a:p>
            <a:pPr eaLnBrk="1" hangingPunct="1"/>
            <a:r>
              <a:rPr lang="ru-RU" altLang="uk-UA" sz="1800" dirty="0"/>
              <a:t>Доки не </a:t>
            </a:r>
            <a:r>
              <a:rPr lang="ru-RU" altLang="uk-UA" sz="1800" dirty="0" err="1"/>
              <a:t>досягнутий</a:t>
            </a:r>
            <a:r>
              <a:rPr lang="ru-RU" altLang="uk-UA" sz="1800" dirty="0"/>
              <a:t> момент </a:t>
            </a:r>
            <a:r>
              <a:rPr lang="ru-RU" altLang="uk-UA" sz="1800" dirty="0" err="1"/>
              <a:t>завершення</a:t>
            </a:r>
            <a:r>
              <a:rPr lang="ru-RU" altLang="uk-UA" sz="1800" dirty="0"/>
              <a:t> </a:t>
            </a:r>
            <a:r>
              <a:rPr lang="ru-RU" altLang="uk-UA" sz="1800" dirty="0" err="1"/>
              <a:t>моделювання</a:t>
            </a:r>
            <a:endParaRPr lang="ru-RU" altLang="uk-UA" sz="1800" dirty="0"/>
          </a:p>
          <a:p>
            <a:pPr lvl="2" eaLnBrk="1" hangingPunct="1"/>
            <a:r>
              <a:rPr lang="ru-RU" altLang="uk-UA" sz="1800" dirty="0" err="1"/>
              <a:t>Просунути</a:t>
            </a:r>
            <a:r>
              <a:rPr lang="ru-RU" altLang="uk-UA" sz="1800" dirty="0"/>
              <a:t> час в момент </a:t>
            </a:r>
            <a:r>
              <a:rPr lang="ru-RU" altLang="uk-UA" sz="1800" dirty="0" err="1"/>
              <a:t>найближчої</a:t>
            </a:r>
            <a:r>
              <a:rPr lang="ru-RU" altLang="uk-UA" sz="1800" dirty="0"/>
              <a:t> </a:t>
            </a:r>
            <a:r>
              <a:rPr lang="ru-RU" altLang="uk-UA" sz="1800" dirty="0" err="1"/>
              <a:t>події</a:t>
            </a:r>
            <a:r>
              <a:rPr lang="ru-RU" altLang="uk-UA" sz="1800" dirty="0"/>
              <a:t>;</a:t>
            </a:r>
          </a:p>
          <a:p>
            <a:pPr lvl="2" eaLnBrk="1" hangingPunct="1"/>
            <a:r>
              <a:rPr lang="ru-RU" altLang="uk-UA" sz="1800" dirty="0" err="1"/>
              <a:t>визначити</a:t>
            </a:r>
            <a:r>
              <a:rPr lang="ru-RU" altLang="uk-UA" sz="1800" dirty="0"/>
              <a:t> список </a:t>
            </a:r>
            <a:r>
              <a:rPr lang="ru-RU" altLang="uk-UA" sz="1800" dirty="0" err="1"/>
              <a:t>конфліктних</a:t>
            </a:r>
            <a:r>
              <a:rPr lang="ru-RU" altLang="uk-UA" sz="1800" dirty="0"/>
              <a:t> </a:t>
            </a:r>
            <a:r>
              <a:rPr lang="ru-RU" altLang="uk-UA" sz="1800" dirty="0" err="1"/>
              <a:t>об’єктів</a:t>
            </a:r>
            <a:r>
              <a:rPr lang="ru-RU" altLang="uk-UA" sz="1800" dirty="0"/>
              <a:t> та </a:t>
            </a:r>
            <a:r>
              <a:rPr lang="ru-RU" altLang="uk-UA" sz="1800" dirty="0" err="1"/>
              <a:t>вибрати</a:t>
            </a:r>
            <a:r>
              <a:rPr lang="ru-RU" altLang="uk-UA" sz="1800" dirty="0"/>
              <a:t> </a:t>
            </a:r>
            <a:r>
              <a:rPr lang="ru-RU" altLang="uk-UA" sz="1800" dirty="0" err="1"/>
              <a:t>об’єкт</a:t>
            </a:r>
            <a:r>
              <a:rPr lang="ru-RU" altLang="uk-UA" sz="1800" dirty="0"/>
              <a:t> </a:t>
            </a:r>
            <a:r>
              <a:rPr lang="ru-RU" altLang="uk-UA" sz="1800" dirty="0" err="1"/>
              <a:t>із</a:t>
            </a:r>
            <a:r>
              <a:rPr lang="ru-RU" altLang="uk-UA" sz="1800" dirty="0"/>
              <a:t> списку </a:t>
            </a:r>
            <a:r>
              <a:rPr lang="ru-RU" altLang="uk-UA" sz="1800" dirty="0" err="1"/>
              <a:t>конфліктних</a:t>
            </a:r>
            <a:r>
              <a:rPr lang="ru-RU" altLang="uk-UA" sz="1800" dirty="0"/>
              <a:t> </a:t>
            </a:r>
            <a:r>
              <a:rPr lang="ru-RU" altLang="uk-UA" sz="1800" dirty="0" err="1"/>
              <a:t>об’єктів</a:t>
            </a:r>
            <a:r>
              <a:rPr lang="ru-RU" altLang="uk-UA" sz="1800" dirty="0"/>
              <a:t>;</a:t>
            </a:r>
          </a:p>
          <a:p>
            <a:pPr lvl="2" eaLnBrk="1" hangingPunct="1"/>
            <a:r>
              <a:rPr lang="ru-RU" altLang="uk-UA" sz="1800" dirty="0"/>
              <a:t>для </a:t>
            </a:r>
            <a:r>
              <a:rPr lang="ru-RU" altLang="uk-UA" sz="1800" dirty="0" err="1"/>
              <a:t>вибраного</a:t>
            </a:r>
            <a:r>
              <a:rPr lang="ru-RU" altLang="uk-UA" sz="1800" dirty="0"/>
              <a:t> </a:t>
            </a:r>
            <a:r>
              <a:rPr lang="ru-RU" altLang="uk-UA" sz="1800" dirty="0" err="1"/>
              <a:t>об’єкта</a:t>
            </a:r>
            <a:r>
              <a:rPr lang="ru-RU" altLang="uk-UA" sz="1800" dirty="0"/>
              <a:t> </a:t>
            </a:r>
            <a:r>
              <a:rPr lang="ru-RU" altLang="uk-UA" sz="1800" dirty="0" err="1"/>
              <a:t>виконати</a:t>
            </a:r>
            <a:r>
              <a:rPr lang="ru-RU" altLang="uk-UA" sz="1800" dirty="0"/>
              <a:t> </a:t>
            </a:r>
            <a:r>
              <a:rPr lang="ru-RU" altLang="uk-UA" sz="1800" dirty="0" err="1"/>
              <a:t>перетворення</a:t>
            </a:r>
            <a:r>
              <a:rPr lang="ru-RU" altLang="uk-UA" sz="1800" dirty="0"/>
              <a:t>                                (</a:t>
            </a:r>
            <a:r>
              <a:rPr lang="ru-RU" altLang="uk-UA" sz="1800" dirty="0" err="1"/>
              <a:t>методи</a:t>
            </a:r>
            <a:r>
              <a:rPr lang="ru-RU" altLang="uk-UA" sz="1800" dirty="0"/>
              <a:t> </a:t>
            </a:r>
            <a:r>
              <a:rPr lang="en-US" altLang="uk-UA" sz="1800" dirty="0"/>
              <a:t>output</a:t>
            </a:r>
            <a:r>
              <a:rPr lang="ru-RU" altLang="uk-UA" sz="1800" dirty="0"/>
              <a:t>(), </a:t>
            </a:r>
            <a:r>
              <a:rPr lang="en-US" altLang="uk-UA" sz="1800" dirty="0"/>
              <a:t>input(), d</a:t>
            </a:r>
            <a:r>
              <a:rPr lang="ru-RU" altLang="uk-UA" sz="1800" dirty="0" err="1"/>
              <a:t>oT</a:t>
            </a:r>
            <a:r>
              <a:rPr lang="ru-RU" altLang="uk-UA" sz="1800" dirty="0"/>
              <a:t>()) ;</a:t>
            </a:r>
          </a:p>
          <a:p>
            <a:pPr lvl="2" eaLnBrk="1" hangingPunct="1"/>
            <a:r>
              <a:rPr lang="ru-RU" altLang="uk-UA" sz="1800" dirty="0"/>
              <a:t>для </a:t>
            </a:r>
            <a:r>
              <a:rPr lang="ru-RU" altLang="uk-UA" sz="1800" dirty="0" err="1"/>
              <a:t>вс</a:t>
            </a:r>
            <a:r>
              <a:rPr lang="uk-UA" altLang="uk-UA" sz="1800" dirty="0"/>
              <a:t>і</a:t>
            </a:r>
            <a:r>
              <a:rPr lang="ru-RU" altLang="uk-UA" sz="1800" dirty="0"/>
              <a:t>х </a:t>
            </a:r>
            <a:r>
              <a:rPr lang="ru-RU" altLang="uk-UA" sz="1800" dirty="0" err="1"/>
              <a:t>інших</a:t>
            </a:r>
            <a:r>
              <a:rPr lang="ru-RU" altLang="uk-UA" sz="1800" dirty="0"/>
              <a:t> </a:t>
            </a:r>
            <a:r>
              <a:rPr lang="ru-RU" altLang="uk-UA" sz="1800" dirty="0" err="1"/>
              <a:t>об’єктів</a:t>
            </a:r>
            <a:r>
              <a:rPr lang="ru-RU" altLang="uk-UA" sz="1800" dirty="0"/>
              <a:t> </a:t>
            </a:r>
            <a:r>
              <a:rPr lang="ru-RU" altLang="uk-UA" sz="1800" dirty="0" err="1"/>
              <a:t>виконати</a:t>
            </a:r>
            <a:r>
              <a:rPr lang="ru-RU" altLang="uk-UA" sz="1800" dirty="0"/>
              <a:t> </a:t>
            </a:r>
            <a:r>
              <a:rPr lang="ru-RU" altLang="uk-UA" sz="1800" dirty="0" err="1"/>
              <a:t>перетворення</a:t>
            </a:r>
            <a:r>
              <a:rPr lang="ru-RU" altLang="uk-UA" sz="1800" dirty="0"/>
              <a:t>        </a:t>
            </a:r>
            <a:r>
              <a:rPr lang="en-US" altLang="uk-UA" sz="1800" dirty="0"/>
              <a:t> </a:t>
            </a:r>
            <a:r>
              <a:rPr lang="ru-RU" altLang="uk-UA" sz="1800" dirty="0"/>
              <a:t>   (метод </a:t>
            </a:r>
            <a:r>
              <a:rPr lang="en-US" altLang="uk-UA" sz="1800" dirty="0"/>
              <a:t>input</a:t>
            </a:r>
            <a:r>
              <a:rPr lang="ru-RU" altLang="uk-UA" sz="1800" dirty="0"/>
              <a:t>());</a:t>
            </a:r>
          </a:p>
          <a:p>
            <a:pPr eaLnBrk="1" hangingPunct="1"/>
            <a:r>
              <a:rPr lang="ru-RU" altLang="uk-UA" sz="1800" dirty="0" err="1"/>
              <a:t>Вивести</a:t>
            </a:r>
            <a:r>
              <a:rPr lang="ru-RU" altLang="uk-UA" sz="1800" dirty="0"/>
              <a:t> </a:t>
            </a:r>
            <a:r>
              <a:rPr lang="ru-RU" altLang="uk-UA" sz="1800" dirty="0" err="1"/>
              <a:t>результати</a:t>
            </a:r>
            <a:r>
              <a:rPr lang="ru-RU" altLang="uk-UA" sz="1800" dirty="0"/>
              <a:t> </a:t>
            </a:r>
            <a:r>
              <a:rPr lang="ru-RU" altLang="uk-UA" sz="1800" dirty="0" err="1"/>
              <a:t>моделювання</a:t>
            </a:r>
            <a:r>
              <a:rPr lang="ru-RU" altLang="uk-UA" sz="1800" dirty="0"/>
              <a:t>.</a:t>
            </a:r>
          </a:p>
        </p:txBody>
      </p:sp>
      <p:sp>
        <p:nvSpPr>
          <p:cNvPr id="25603" name="Rectangle 7">
            <a:extLst>
              <a:ext uri="{FF2B5EF4-FFF2-40B4-BE49-F238E27FC236}">
                <a16:creationId xmlns:a16="http://schemas.microsoft.com/office/drawing/2014/main" id="{DC2320B1-32E9-3047-99FD-C3C46B62C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1130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Rectangle 14">
            <a:extLst>
              <a:ext uri="{FF2B5EF4-FFF2-40B4-BE49-F238E27FC236}">
                <a16:creationId xmlns:a16="http://schemas.microsoft.com/office/drawing/2014/main" id="{86867F4E-F87F-C241-8D2A-E5E739F5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182563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5" name="Text Box 12">
            <a:extLst>
              <a:ext uri="{FF2B5EF4-FFF2-40B4-BE49-F238E27FC236}">
                <a16:creationId xmlns:a16="http://schemas.microsoft.com/office/drawing/2014/main" id="{64F99716-30D8-1042-9336-25891A15C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1144588"/>
            <a:ext cx="6789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uk-UA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7" name="Rectangle 14">
            <a:extLst>
              <a:ext uri="{FF2B5EF4-FFF2-40B4-BE49-F238E27FC236}">
                <a16:creationId xmlns:a16="http://schemas.microsoft.com/office/drawing/2014/main" id="{918417B9-A626-8141-B099-6C3BE12D5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uk-UA" altLang="uk-UA" sz="1200">
              <a:latin typeface="Arial Unicode MS" panose="020B0604020202020204" pitchFamily="34" charset="-128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4C74BC8-426A-5F42-9E82-0F126664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988" y="6453188"/>
            <a:ext cx="4903787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© Стеценко </a:t>
            </a:r>
            <a:r>
              <a:rPr lang="ru-RU" dirty="0" err="1"/>
              <a:t>Інна</a:t>
            </a:r>
            <a:r>
              <a:rPr lang="ru-RU" dirty="0"/>
              <a:t> </a:t>
            </a:r>
            <a:r>
              <a:rPr lang="ru-RU" dirty="0" err="1"/>
              <a:t>Вячеславівна</a:t>
            </a:r>
            <a:r>
              <a:rPr lang="ru-RU" dirty="0"/>
              <a:t> НТУУ"КПІ </a:t>
            </a:r>
            <a:r>
              <a:rPr lang="ru-RU" dirty="0" err="1"/>
              <a:t>імені</a:t>
            </a:r>
            <a:r>
              <a:rPr lang="ru-RU" dirty="0"/>
              <a:t> </a:t>
            </a:r>
            <a:r>
              <a:rPr lang="ru-RU" dirty="0" err="1"/>
              <a:t>Ігоря</a:t>
            </a:r>
            <a:r>
              <a:rPr lang="ru-RU" dirty="0"/>
              <a:t> </a:t>
            </a:r>
            <a:r>
              <a:rPr lang="ru-RU" dirty="0" err="1"/>
              <a:t>Сікорського</a:t>
            </a:r>
            <a:r>
              <a:rPr lang="ru-RU" dirty="0"/>
              <a:t>"</a:t>
            </a:r>
          </a:p>
        </p:txBody>
      </p:sp>
      <p:grpSp>
        <p:nvGrpSpPr>
          <p:cNvPr id="25612" name="Group 11">
            <a:extLst>
              <a:ext uri="{FF2B5EF4-FFF2-40B4-BE49-F238E27FC236}">
                <a16:creationId xmlns:a16="http://schemas.microsoft.com/office/drawing/2014/main" id="{1501D6DA-8C55-FE47-902D-6B1673D15546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1746250"/>
            <a:ext cx="3995737" cy="2624138"/>
            <a:chOff x="2308" y="1379"/>
            <a:chExt cx="2517" cy="1653"/>
          </a:xfrm>
        </p:grpSpPr>
        <p:graphicFrame>
          <p:nvGraphicFramePr>
            <p:cNvPr id="25613" name="Object 4">
              <a:extLst>
                <a:ext uri="{FF2B5EF4-FFF2-40B4-BE49-F238E27FC236}">
                  <a16:creationId xmlns:a16="http://schemas.microsoft.com/office/drawing/2014/main" id="{22D9B747-C1AF-1D4C-BD10-7A8C390C08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8" y="1379"/>
            <a:ext cx="384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4" name="Формула" r:id="rId3" imgW="9067800" imgH="6146800" progId="Equation.3">
                    <p:embed/>
                  </p:oleObj>
                </mc:Choice>
                <mc:Fallback>
                  <p:oleObj name="Формула" r:id="rId3" imgW="9067800" imgH="6146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8" y="1379"/>
                          <a:ext cx="384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4" name="Object 6">
              <a:extLst>
                <a:ext uri="{FF2B5EF4-FFF2-40B4-BE49-F238E27FC236}">
                  <a16:creationId xmlns:a16="http://schemas.microsoft.com/office/drawing/2014/main" id="{A5DE7FF5-CB57-3E40-9240-89AD8579E4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0" y="2397"/>
            <a:ext cx="63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5" name="Формула" r:id="rId5" imgW="16675100" imgH="6146800" progId="Equation.3">
                    <p:embed/>
                  </p:oleObj>
                </mc:Choice>
                <mc:Fallback>
                  <p:oleObj name="Формула" r:id="rId5" imgW="16675100" imgH="6146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0" y="2397"/>
                          <a:ext cx="63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5" name="Object 13">
              <a:extLst>
                <a:ext uri="{FF2B5EF4-FFF2-40B4-BE49-F238E27FC236}">
                  <a16:creationId xmlns:a16="http://schemas.microsoft.com/office/drawing/2014/main" id="{125651CC-0488-EC4E-A83B-97AFDD9CF1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0" y="2782"/>
            <a:ext cx="385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6" name="Формула" r:id="rId7" imgW="9359900" imgH="6146800" progId="Equation.3">
                    <p:embed/>
                  </p:oleObj>
                </mc:Choice>
                <mc:Fallback>
                  <p:oleObj name="Формула" r:id="rId7" imgW="9359900" imgH="6146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0" y="2782"/>
                          <a:ext cx="385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24AB2-46BF-EF41-9D8E-C0901535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22530" name="Rectangle 25">
            <a:extLst>
              <a:ext uri="{FF2B5EF4-FFF2-40B4-BE49-F238E27FC236}">
                <a16:creationId xmlns:a16="http://schemas.microsoft.com/office/drawing/2014/main" id="{29A7C380-275C-CC4D-97E7-384E93958DB5}"/>
              </a:ext>
            </a:extLst>
          </p:cNvPr>
          <p:cNvSpPr txBox="1">
            <a:spLocks/>
          </p:cNvSpPr>
          <p:nvPr/>
        </p:nvSpPr>
        <p:spPr bwMode="auto">
          <a:xfrm>
            <a:off x="0" y="296863"/>
            <a:ext cx="9144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zh-CN" b="1" dirty="0" err="1">
                <a:latin typeface="+mj-lt"/>
              </a:rPr>
              <a:t>Матричні</a:t>
            </a:r>
            <a:r>
              <a:rPr lang="ru-RU" altLang="zh-CN" b="1" dirty="0">
                <a:latin typeface="+mj-lt"/>
              </a:rPr>
              <a:t> </a:t>
            </a:r>
            <a:r>
              <a:rPr lang="ru-RU" altLang="zh-CN" b="1" dirty="0" err="1">
                <a:latin typeface="+mj-lt"/>
              </a:rPr>
              <a:t>рівняння</a:t>
            </a:r>
            <a:r>
              <a:rPr lang="ru-RU" altLang="zh-CN" b="1" dirty="0">
                <a:latin typeface="+mj-lt"/>
              </a:rPr>
              <a:t> </a:t>
            </a:r>
            <a:r>
              <a:rPr lang="ru-RU" altLang="zh-CN" b="1" dirty="0" err="1">
                <a:latin typeface="+mj-lt"/>
              </a:rPr>
              <a:t>станів</a:t>
            </a:r>
            <a:r>
              <a:rPr lang="ru-RU" altLang="zh-CN" b="1" dirty="0">
                <a:latin typeface="+mj-lt"/>
              </a:rPr>
              <a:t> </a:t>
            </a:r>
            <a:r>
              <a:rPr lang="ru-RU" altLang="zh-CN" b="1" dirty="0" err="1">
                <a:latin typeface="+mj-lt"/>
              </a:rPr>
              <a:t>Петрі-об'єктної</a:t>
            </a:r>
            <a:r>
              <a:rPr lang="ru-RU" altLang="zh-CN" b="1" dirty="0">
                <a:latin typeface="+mj-lt"/>
              </a:rPr>
              <a:t> </a:t>
            </a:r>
            <a:r>
              <a:rPr lang="ru-RU" altLang="zh-CN" b="1" dirty="0" err="1">
                <a:latin typeface="+mj-lt"/>
              </a:rPr>
              <a:t>моделі</a:t>
            </a:r>
            <a:endParaRPr lang="ru-RU" altLang="uk-UA" b="1" dirty="0">
              <a:latin typeface="+mj-lt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CEBA059-6D22-5D49-9686-25EA119CE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04" y="1210747"/>
            <a:ext cx="37565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uk-UA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Матричні рівняння Петрі-об’єктів </a:t>
            </a:r>
            <a:endParaRPr lang="uk-UA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532" name="Object 7">
            <a:extLst>
              <a:ext uri="{FF2B5EF4-FFF2-40B4-BE49-F238E27FC236}">
                <a16:creationId xmlns:a16="http://schemas.microsoft.com/office/drawing/2014/main" id="{6ABAA3B0-B68F-3C4C-A3E4-2629AE1E4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628373"/>
              </p:ext>
            </p:extLst>
          </p:nvPr>
        </p:nvGraphicFramePr>
        <p:xfrm>
          <a:off x="3888045" y="1214349"/>
          <a:ext cx="3050790" cy="338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0" r:id="rId3" imgW="2286000" imgH="254000" progId="Equation.3">
                  <p:embed/>
                </p:oleObj>
              </mc:Choice>
              <mc:Fallback>
                <p:oleObj r:id="rId3" imgW="22860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8045" y="1214349"/>
                        <a:ext cx="3050790" cy="338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9">
            <a:extLst>
              <a:ext uri="{FF2B5EF4-FFF2-40B4-BE49-F238E27FC236}">
                <a16:creationId xmlns:a16="http://schemas.microsoft.com/office/drawing/2014/main" id="{0B69E6D4-BC29-9242-9685-FB3593ABC1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469998"/>
              </p:ext>
            </p:extLst>
          </p:nvPr>
        </p:nvGraphicFramePr>
        <p:xfrm>
          <a:off x="1692275" y="1722950"/>
          <a:ext cx="44164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1" r:id="rId5" imgW="2006600" imgH="228600" progId="Equation.3">
                  <p:embed/>
                </p:oleObj>
              </mc:Choice>
              <mc:Fallback>
                <p:oleObj r:id="rId5" imgW="20066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722950"/>
                        <a:ext cx="44164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11">
            <a:extLst>
              <a:ext uri="{FF2B5EF4-FFF2-40B4-BE49-F238E27FC236}">
                <a16:creationId xmlns:a16="http://schemas.microsoft.com/office/drawing/2014/main" id="{B5E296BE-5E2F-5847-A895-733D4C0C09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547791"/>
              </p:ext>
            </p:extLst>
          </p:nvPr>
        </p:nvGraphicFramePr>
        <p:xfrm>
          <a:off x="1979613" y="2415100"/>
          <a:ext cx="49212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2" r:id="rId7" imgW="2235200" imgH="228600" progId="Equation.3">
                  <p:embed/>
                </p:oleObj>
              </mc:Choice>
              <mc:Fallback>
                <p:oleObj r:id="rId7" imgW="22352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415100"/>
                        <a:ext cx="49212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13">
            <a:extLst>
              <a:ext uri="{FF2B5EF4-FFF2-40B4-BE49-F238E27FC236}">
                <a16:creationId xmlns:a16="http://schemas.microsoft.com/office/drawing/2014/main" id="{5CD324FE-4418-7541-A3F9-7B1FD10CA0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952855"/>
              </p:ext>
            </p:extLst>
          </p:nvPr>
        </p:nvGraphicFramePr>
        <p:xfrm>
          <a:off x="131504" y="3282951"/>
          <a:ext cx="2874848" cy="425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" r:id="rId9" imgW="1714500" imgH="254000" progId="Equation.3">
                  <p:embed/>
                </p:oleObj>
              </mc:Choice>
              <mc:Fallback>
                <p:oleObj r:id="rId9" imgW="1714500" imgH="254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04" y="3282951"/>
                        <a:ext cx="2874848" cy="425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14">
            <a:extLst>
              <a:ext uri="{FF2B5EF4-FFF2-40B4-BE49-F238E27FC236}">
                <a16:creationId xmlns:a16="http://schemas.microsoft.com/office/drawing/2014/main" id="{6346BC77-F084-4C4F-B90C-EDA52D152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613" y="7534275"/>
            <a:ext cx="3421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uk-UA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 розширеного маркірування Петрі-об’єкта</a:t>
            </a:r>
            <a:r>
              <a:rPr lang="en-US" altLang="en-US"/>
              <a:t> </a:t>
            </a:r>
          </a:p>
        </p:txBody>
      </p:sp>
      <p:graphicFrame>
        <p:nvGraphicFramePr>
          <p:cNvPr id="22537" name="Object 16">
            <a:extLst>
              <a:ext uri="{FF2B5EF4-FFF2-40B4-BE49-F238E27FC236}">
                <a16:creationId xmlns:a16="http://schemas.microsoft.com/office/drawing/2014/main" id="{321DAFF8-ACA4-DA4E-A888-C2E7636AB2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688920"/>
              </p:ext>
            </p:extLst>
          </p:nvPr>
        </p:nvGraphicFramePr>
        <p:xfrm>
          <a:off x="249475" y="3940625"/>
          <a:ext cx="1458861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4" r:id="rId11" imgW="1003300" imgH="254000" progId="Equation.3">
                  <p:embed/>
                </p:oleObj>
              </mc:Choice>
              <mc:Fallback>
                <p:oleObj r:id="rId11" imgW="1003300" imgH="254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475" y="3940625"/>
                        <a:ext cx="1458861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Rectangle 18">
            <a:extLst>
              <a:ext uri="{FF2B5EF4-FFF2-40B4-BE49-F238E27FC236}">
                <a16:creationId xmlns:a16="http://schemas.microsoft.com/office/drawing/2014/main" id="{CAB02E93-4031-6747-9F31-F52433976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748" y="3969306"/>
            <a:ext cx="28197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uk-UA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 матриця </a:t>
            </a:r>
            <a:r>
              <a:rPr lang="uk-UA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інцидентності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539" name="Rectangle 19">
            <a:extLst>
              <a:ext uri="{FF2B5EF4-FFF2-40B4-BE49-F238E27FC236}">
                <a16:creationId xmlns:a16="http://schemas.microsoft.com/office/drawing/2014/main" id="{DE812404-89AB-8F43-9935-731F92524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481" y="3339068"/>
            <a:ext cx="554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uk-UA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 вектор розширеного маркірування Петрі-об’єкта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22540" name="Object 23">
            <a:extLst>
              <a:ext uri="{FF2B5EF4-FFF2-40B4-BE49-F238E27FC236}">
                <a16:creationId xmlns:a16="http://schemas.microsoft.com/office/drawing/2014/main" id="{5CD0C532-21A6-BB4D-B268-BA4E433B00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353585"/>
              </p:ext>
            </p:extLst>
          </p:nvPr>
        </p:nvGraphicFramePr>
        <p:xfrm>
          <a:off x="273659" y="4493126"/>
          <a:ext cx="665163" cy="38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" r:id="rId13" imgW="393700" imgH="228600" progId="Equation.3">
                  <p:embed/>
                </p:oleObj>
              </mc:Choice>
              <mc:Fallback>
                <p:oleObj r:id="rId13" imgW="3937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59" y="4493126"/>
                        <a:ext cx="665163" cy="38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Rectangle 25">
            <a:extLst>
              <a:ext uri="{FF2B5EF4-FFF2-40B4-BE49-F238E27FC236}">
                <a16:creationId xmlns:a16="http://schemas.microsoft.com/office/drawing/2014/main" id="{C1690F33-247A-4346-8A7D-50F2A7506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033" y="4521200"/>
            <a:ext cx="65582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uk-UA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 вектор кількості активних каналів переходів </a:t>
            </a:r>
            <a:r>
              <a:rPr lang="uk-UA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Петрі-об’єкта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542" name="Rectangle 28">
            <a:extLst>
              <a:ext uri="{FF2B5EF4-FFF2-40B4-BE49-F238E27FC236}">
                <a16:creationId xmlns:a16="http://schemas.microsoft.com/office/drawing/2014/main" id="{0F2E6F51-3EC5-DD43-9328-C94DC093E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9815513"/>
            <a:ext cx="4162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uk-UA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вектор кількості активних каналів переходів </a:t>
            </a:r>
            <a:r>
              <a:rPr lang="uk-UA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Петрі-об’єкта</a:t>
            </a:r>
            <a:r>
              <a:rPr lang="en-US" altLang="en-US"/>
              <a:t> </a:t>
            </a:r>
          </a:p>
        </p:txBody>
      </p:sp>
      <p:graphicFrame>
        <p:nvGraphicFramePr>
          <p:cNvPr id="22543" name="Object 30">
            <a:extLst>
              <a:ext uri="{FF2B5EF4-FFF2-40B4-BE49-F238E27FC236}">
                <a16:creationId xmlns:a16="http://schemas.microsoft.com/office/drawing/2014/main" id="{757840F7-796E-414E-98FD-1300021A8F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489482"/>
              </p:ext>
            </p:extLst>
          </p:nvPr>
        </p:nvGraphicFramePr>
        <p:xfrm>
          <a:off x="249475" y="5074053"/>
          <a:ext cx="807318" cy="427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6" r:id="rId15" imgW="431800" imgH="228600" progId="Equation.3">
                  <p:embed/>
                </p:oleObj>
              </mc:Choice>
              <mc:Fallback>
                <p:oleObj r:id="rId15" imgW="431800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475" y="5074053"/>
                        <a:ext cx="807318" cy="427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Rectangle 17">
            <a:extLst>
              <a:ext uri="{FF2B5EF4-FFF2-40B4-BE49-F238E27FC236}">
                <a16:creationId xmlns:a16="http://schemas.microsoft.com/office/drawing/2014/main" id="{29C50531-3963-9748-8E8C-EBE69500D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137" y="5117544"/>
            <a:ext cx="70108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uk-UA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 вектор кількості входів в </a:t>
            </a:r>
            <a:r>
              <a:rPr lang="uk-UA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переход</a:t>
            </a:r>
            <a:r>
              <a:rPr lang="uk-UA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Петрі-об’єкта</a:t>
            </a:r>
            <a:r>
              <a:rPr lang="uk-UA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за період часу </a:t>
            </a:r>
          </a:p>
        </p:txBody>
      </p:sp>
      <p:graphicFrame>
        <p:nvGraphicFramePr>
          <p:cNvPr id="22545" name="Object 32">
            <a:extLst>
              <a:ext uri="{FF2B5EF4-FFF2-40B4-BE49-F238E27FC236}">
                <a16:creationId xmlns:a16="http://schemas.microsoft.com/office/drawing/2014/main" id="{C86D93CC-2E07-6D4C-8F51-8E6AAEF026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747273"/>
              </p:ext>
            </p:extLst>
          </p:nvPr>
        </p:nvGraphicFramePr>
        <p:xfrm>
          <a:off x="8253412" y="5148222"/>
          <a:ext cx="4445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7" r:id="rId17" imgW="330200" imgH="228600" progId="Equation.3">
                  <p:embed/>
                </p:oleObj>
              </mc:Choice>
              <mc:Fallback>
                <p:oleObj r:id="rId17" imgW="33020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3412" y="5148222"/>
                        <a:ext cx="4445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35">
            <a:extLst>
              <a:ext uri="{FF2B5EF4-FFF2-40B4-BE49-F238E27FC236}">
                <a16:creationId xmlns:a16="http://schemas.microsoft.com/office/drawing/2014/main" id="{05F64861-2F58-564A-B6E5-C87A92304C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179474"/>
              </p:ext>
            </p:extLst>
          </p:nvPr>
        </p:nvGraphicFramePr>
        <p:xfrm>
          <a:off x="273659" y="5624587"/>
          <a:ext cx="703153" cy="36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8" r:id="rId19" imgW="444500" imgH="228600" progId="Equation.3">
                  <p:embed/>
                </p:oleObj>
              </mc:Choice>
              <mc:Fallback>
                <p:oleObj r:id="rId19" imgW="444500" imgH="228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59" y="5624587"/>
                        <a:ext cx="703153" cy="361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7" name="Rectangle 23">
            <a:extLst>
              <a:ext uri="{FF2B5EF4-FFF2-40B4-BE49-F238E27FC236}">
                <a16:creationId xmlns:a16="http://schemas.microsoft.com/office/drawing/2014/main" id="{6910DE2A-51D3-4C47-BF0D-4BAE67426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uk-UA" altLang="en-US" sz="1400">
                <a:cs typeface="Times New Roman" panose="02020603050405020304" pitchFamily="18" charset="0"/>
              </a:rPr>
              <a:t>.</a:t>
            </a:r>
            <a:endParaRPr lang="uk-UA" altLang="en-US"/>
          </a:p>
        </p:txBody>
      </p:sp>
      <p:sp>
        <p:nvSpPr>
          <p:cNvPr id="22548" name="Rectangle 22">
            <a:extLst>
              <a:ext uri="{FF2B5EF4-FFF2-40B4-BE49-F238E27FC236}">
                <a16:creationId xmlns:a16="http://schemas.microsoft.com/office/drawing/2014/main" id="{77170A8E-6B72-F34E-B75B-111AE96A8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187" y="5624587"/>
            <a:ext cx="73007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uk-UA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вектор кількості виходів з переходів </a:t>
            </a:r>
            <a:r>
              <a:rPr lang="uk-UA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Петрі-об’єкта</a:t>
            </a:r>
            <a:r>
              <a:rPr lang="uk-UA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за період часу </a:t>
            </a:r>
          </a:p>
        </p:txBody>
      </p:sp>
      <p:graphicFrame>
        <p:nvGraphicFramePr>
          <p:cNvPr id="22549" name="Object 41">
            <a:extLst>
              <a:ext uri="{FF2B5EF4-FFF2-40B4-BE49-F238E27FC236}">
                <a16:creationId xmlns:a16="http://schemas.microsoft.com/office/drawing/2014/main" id="{833DEF2E-23BF-C743-9315-93D61D83F5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881186"/>
              </p:ext>
            </p:extLst>
          </p:nvPr>
        </p:nvGraphicFramePr>
        <p:xfrm>
          <a:off x="8380339" y="5651501"/>
          <a:ext cx="46831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9" r:id="rId21" imgW="330200" imgH="228600" progId="Equation.3">
                  <p:embed/>
                </p:oleObj>
              </mc:Choice>
              <mc:Fallback>
                <p:oleObj r:id="rId21" imgW="330200" imgH="2286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0339" y="5651501"/>
                        <a:ext cx="468313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24AB2-46BF-EF41-9D8E-C0901535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23554" name="Rectangle 25">
            <a:extLst>
              <a:ext uri="{FF2B5EF4-FFF2-40B4-BE49-F238E27FC236}">
                <a16:creationId xmlns:a16="http://schemas.microsoft.com/office/drawing/2014/main" id="{3053FE0D-26A0-3B45-99D4-8DB4C0754616}"/>
              </a:ext>
            </a:extLst>
          </p:cNvPr>
          <p:cNvSpPr txBox="1">
            <a:spLocks/>
          </p:cNvSpPr>
          <p:nvPr/>
        </p:nvSpPr>
        <p:spPr bwMode="auto">
          <a:xfrm>
            <a:off x="420688" y="296863"/>
            <a:ext cx="826611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zh-CN" sz="2800" b="1">
                <a:latin typeface="Arial Unicode MS" panose="020B0604020202020204" pitchFamily="34" charset="-128"/>
              </a:rPr>
              <a:t>Матричні рівняння станів Петрі-об'єктної моделі</a:t>
            </a:r>
            <a:endParaRPr lang="ru-RU" altLang="uk-UA" sz="2800" b="1">
              <a:latin typeface="Arial Unicode MS" panose="020B0604020202020204" pitchFamily="34" charset="-128"/>
            </a:endParaRPr>
          </a:p>
        </p:txBody>
      </p:sp>
      <p:grpSp>
        <p:nvGrpSpPr>
          <p:cNvPr id="23555" name="Group 51">
            <a:extLst>
              <a:ext uri="{FF2B5EF4-FFF2-40B4-BE49-F238E27FC236}">
                <a16:creationId xmlns:a16="http://schemas.microsoft.com/office/drawing/2014/main" id="{CB9FF461-2714-6548-990E-FC4228CAA918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093788"/>
            <a:ext cx="3448665" cy="2119188"/>
            <a:chOff x="215516" y="1047737"/>
            <a:chExt cx="2936540" cy="1891149"/>
          </a:xfrm>
        </p:grpSpPr>
        <p:grpSp>
          <p:nvGrpSpPr>
            <p:cNvPr id="23560" name="Group 45">
              <a:extLst>
                <a:ext uri="{FF2B5EF4-FFF2-40B4-BE49-F238E27FC236}">
                  <a16:creationId xmlns:a16="http://schemas.microsoft.com/office/drawing/2014/main" id="{13007F01-A59C-554D-B717-30E248AE1C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516" y="1047737"/>
              <a:ext cx="2936540" cy="254000"/>
              <a:chOff x="215516" y="1047737"/>
              <a:chExt cx="2936540" cy="254000"/>
            </a:xfrm>
          </p:grpSpPr>
          <p:graphicFrame>
            <p:nvGraphicFramePr>
              <p:cNvPr id="23583" name="Object 4">
                <a:extLst>
                  <a:ext uri="{FF2B5EF4-FFF2-40B4-BE49-F238E27FC236}">
                    <a16:creationId xmlns:a16="http://schemas.microsoft.com/office/drawing/2014/main" id="{1C48ED91-3E50-2545-BA11-4A29B3222EB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5516" y="1047737"/>
              <a:ext cx="8636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82" r:id="rId3" imgW="863600" imgH="254000" progId="Equation.3">
                      <p:embed/>
                    </p:oleObj>
                  </mc:Choice>
                  <mc:Fallback>
                    <p:oleObj r:id="rId3" imgW="863600" imgH="25400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516" y="1047737"/>
                            <a:ext cx="863600" cy="254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84" name="Object 5">
                <a:extLst>
                  <a:ext uri="{FF2B5EF4-FFF2-40B4-BE49-F238E27FC236}">
                    <a16:creationId xmlns:a16="http://schemas.microsoft.com/office/drawing/2014/main" id="{B4A7EF00-FDFF-8D42-9EB7-59CB36FCEA9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03326" y="1073137"/>
              <a:ext cx="5715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83" r:id="rId5" imgW="571500" imgH="228600" progId="Equation.3">
                      <p:embed/>
                    </p:oleObj>
                  </mc:Choice>
                  <mc:Fallback>
                    <p:oleObj r:id="rId5" imgW="571500" imgH="22860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3326" y="1073137"/>
                            <a:ext cx="571500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85" name="Object 6">
                <a:extLst>
                  <a:ext uri="{FF2B5EF4-FFF2-40B4-BE49-F238E27FC236}">
                    <a16:creationId xmlns:a16="http://schemas.microsoft.com/office/drawing/2014/main" id="{3A6EF2B6-4656-9D40-8A15-8C659973EB1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47156" y="1073137"/>
              <a:ext cx="11049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84" r:id="rId7" imgW="1104900" imgH="228600" progId="Equation.3">
                      <p:embed/>
                    </p:oleObj>
                  </mc:Choice>
                  <mc:Fallback>
                    <p:oleObj r:id="rId7" imgW="1104900" imgH="2286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7156" y="1073137"/>
                            <a:ext cx="1104900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561" name="Group 46">
              <a:extLst>
                <a:ext uri="{FF2B5EF4-FFF2-40B4-BE49-F238E27FC236}">
                  <a16:creationId xmlns:a16="http://schemas.microsoft.com/office/drawing/2014/main" id="{4D13EBCD-E4EE-D24B-8AD2-D3EF1DED4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516" y="1585614"/>
              <a:ext cx="2917490" cy="254000"/>
              <a:chOff x="215516" y="1758937"/>
              <a:chExt cx="2917490" cy="254000"/>
            </a:xfrm>
          </p:grpSpPr>
          <p:graphicFrame>
            <p:nvGraphicFramePr>
              <p:cNvPr id="23580" name="Object 7">
                <a:extLst>
                  <a:ext uri="{FF2B5EF4-FFF2-40B4-BE49-F238E27FC236}">
                    <a16:creationId xmlns:a16="http://schemas.microsoft.com/office/drawing/2014/main" id="{957226F9-76B5-EE42-82B0-CB79B36C4B0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5516" y="1758937"/>
              <a:ext cx="8382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85" r:id="rId9" imgW="838200" imgH="254000" progId="Equation.3">
                      <p:embed/>
                    </p:oleObj>
                  </mc:Choice>
                  <mc:Fallback>
                    <p:oleObj r:id="rId9" imgW="838200" imgH="25400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516" y="1758937"/>
                            <a:ext cx="838200" cy="254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81" name="Object 8">
                <a:extLst>
                  <a:ext uri="{FF2B5EF4-FFF2-40B4-BE49-F238E27FC236}">
                    <a16:creationId xmlns:a16="http://schemas.microsoft.com/office/drawing/2014/main" id="{C70B12C6-33D0-5E4A-B1B6-3BE0D8FC70C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88330" y="1784337"/>
              <a:ext cx="5715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86" r:id="rId11" imgW="571500" imgH="228600" progId="Equation.3">
                      <p:embed/>
                    </p:oleObj>
                  </mc:Choice>
                  <mc:Fallback>
                    <p:oleObj r:id="rId11" imgW="571500" imgH="2286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8330" y="1784337"/>
                            <a:ext cx="571500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82" name="Object 9">
                <a:extLst>
                  <a:ext uri="{FF2B5EF4-FFF2-40B4-BE49-F238E27FC236}">
                    <a16:creationId xmlns:a16="http://schemas.microsoft.com/office/drawing/2014/main" id="{50CE3592-D0D0-D64E-9088-8487D2770C3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28106" y="1784337"/>
              <a:ext cx="11049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87" r:id="rId13" imgW="1104900" imgH="228600" progId="Equation.3">
                      <p:embed/>
                    </p:oleObj>
                  </mc:Choice>
                  <mc:Fallback>
                    <p:oleObj r:id="rId13" imgW="1104900" imgH="2286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8106" y="1784337"/>
                            <a:ext cx="1104900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562" name="Group 47">
              <a:extLst>
                <a:ext uri="{FF2B5EF4-FFF2-40B4-BE49-F238E27FC236}">
                  <a16:creationId xmlns:a16="http://schemas.microsoft.com/office/drawing/2014/main" id="{16304093-042C-8D41-A816-76E83C0E8D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516" y="2147009"/>
              <a:ext cx="2866306" cy="254000"/>
              <a:chOff x="215516" y="2444948"/>
              <a:chExt cx="2866306" cy="254000"/>
            </a:xfrm>
          </p:grpSpPr>
          <p:graphicFrame>
            <p:nvGraphicFramePr>
              <p:cNvPr id="23577" name="Object 10">
                <a:extLst>
                  <a:ext uri="{FF2B5EF4-FFF2-40B4-BE49-F238E27FC236}">
                    <a16:creationId xmlns:a16="http://schemas.microsoft.com/office/drawing/2014/main" id="{1AB28593-D2F0-614F-8729-180A0DFD44A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5516" y="2444948"/>
              <a:ext cx="9017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88" r:id="rId15" imgW="901700" imgH="254000" progId="Equation.3">
                      <p:embed/>
                    </p:oleObj>
                  </mc:Choice>
                  <mc:Fallback>
                    <p:oleObj r:id="rId15" imgW="901700" imgH="2540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516" y="2444948"/>
                            <a:ext cx="901700" cy="254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78" name="Object 11">
                <a:extLst>
                  <a:ext uri="{FF2B5EF4-FFF2-40B4-BE49-F238E27FC236}">
                    <a16:creationId xmlns:a16="http://schemas.microsoft.com/office/drawing/2014/main" id="{B7CF4E21-19D2-4F4A-A9AA-C1E047DC2AB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88330" y="2470348"/>
              <a:ext cx="5715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89" r:id="rId17" imgW="571500" imgH="228600" progId="Equation.3">
                      <p:embed/>
                    </p:oleObj>
                  </mc:Choice>
                  <mc:Fallback>
                    <p:oleObj r:id="rId17" imgW="571500" imgH="2286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8330" y="2470348"/>
                            <a:ext cx="571500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79" name="Object 12">
                <a:extLst>
                  <a:ext uri="{FF2B5EF4-FFF2-40B4-BE49-F238E27FC236}">
                    <a16:creationId xmlns:a16="http://schemas.microsoft.com/office/drawing/2014/main" id="{CFBA14CB-30BD-374B-B422-7CA7F1FA974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89622" y="2470348"/>
              <a:ext cx="10922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90" r:id="rId18" imgW="1092200" imgH="228600" progId="Equation.3">
                      <p:embed/>
                    </p:oleObj>
                  </mc:Choice>
                  <mc:Fallback>
                    <p:oleObj r:id="rId18" imgW="1092200" imgH="2286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89622" y="2470348"/>
                            <a:ext cx="1092200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563" name="Group 48">
              <a:extLst>
                <a:ext uri="{FF2B5EF4-FFF2-40B4-BE49-F238E27FC236}">
                  <a16:creationId xmlns:a16="http://schemas.microsoft.com/office/drawing/2014/main" id="{B78ABBC4-9AAE-E342-B54F-705F83D296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516" y="2684886"/>
              <a:ext cx="2875831" cy="254000"/>
              <a:chOff x="215516" y="3200592"/>
              <a:chExt cx="2875831" cy="254000"/>
            </a:xfrm>
          </p:grpSpPr>
          <p:graphicFrame>
            <p:nvGraphicFramePr>
              <p:cNvPr id="23574" name="Object 13">
                <a:extLst>
                  <a:ext uri="{FF2B5EF4-FFF2-40B4-BE49-F238E27FC236}">
                    <a16:creationId xmlns:a16="http://schemas.microsoft.com/office/drawing/2014/main" id="{68CB5E44-8C3E-5D4B-A9C8-69CC5D63494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5516" y="3200592"/>
              <a:ext cx="9017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91" r:id="rId20" imgW="901700" imgH="254000" progId="Equation.3">
                      <p:embed/>
                    </p:oleObj>
                  </mc:Choice>
                  <mc:Fallback>
                    <p:oleObj r:id="rId20" imgW="901700" imgH="2540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516" y="3200592"/>
                            <a:ext cx="901700" cy="254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75" name="Object 14">
                <a:extLst>
                  <a:ext uri="{FF2B5EF4-FFF2-40B4-BE49-F238E27FC236}">
                    <a16:creationId xmlns:a16="http://schemas.microsoft.com/office/drawing/2014/main" id="{355C92C4-B15E-5046-80F1-ABCC5AAAEF0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53406" y="3225992"/>
              <a:ext cx="5715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92" r:id="rId22" imgW="571500" imgH="228600" progId="Equation.3">
                      <p:embed/>
                    </p:oleObj>
                  </mc:Choice>
                  <mc:Fallback>
                    <p:oleObj r:id="rId22" imgW="571500" imgH="2286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53406" y="3225992"/>
                            <a:ext cx="571500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76" name="Object 15">
                <a:extLst>
                  <a:ext uri="{FF2B5EF4-FFF2-40B4-BE49-F238E27FC236}">
                    <a16:creationId xmlns:a16="http://schemas.microsoft.com/office/drawing/2014/main" id="{5AAA6B96-0139-A445-94A7-22E54C50F61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86447" y="3225992"/>
              <a:ext cx="11049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93" r:id="rId23" imgW="1104900" imgH="228600" progId="Equation.3">
                      <p:embed/>
                    </p:oleObj>
                  </mc:Choice>
                  <mc:Fallback>
                    <p:oleObj r:id="rId23" imgW="1104900" imgH="2286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86447" y="3225992"/>
                            <a:ext cx="1104900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3556" name="Group 57">
            <a:extLst>
              <a:ext uri="{FF2B5EF4-FFF2-40B4-BE49-F238E27FC236}">
                <a16:creationId xmlns:a16="http://schemas.microsoft.com/office/drawing/2014/main" id="{B72D13DD-4CC8-3449-91DC-807ACA2A008C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4072759"/>
            <a:ext cx="3456210" cy="1444153"/>
            <a:chOff x="3283117" y="4644240"/>
            <a:chExt cx="1816100" cy="670512"/>
          </a:xfrm>
        </p:grpSpPr>
        <p:graphicFrame>
          <p:nvGraphicFramePr>
            <p:cNvPr id="23558" name="Object 53">
              <a:extLst>
                <a:ext uri="{FF2B5EF4-FFF2-40B4-BE49-F238E27FC236}">
                  <a16:creationId xmlns:a16="http://schemas.microsoft.com/office/drawing/2014/main" id="{7B8D0AE1-F1D3-0C46-8944-F58B2BBF47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1039" y="4644240"/>
            <a:ext cx="15875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4" r:id="rId25" imgW="1587500" imgH="228600" progId="Equation.3">
                    <p:embed/>
                  </p:oleObj>
                </mc:Choice>
                <mc:Fallback>
                  <p:oleObj r:id="rId25" imgW="1587500" imgH="2286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1039" y="4644240"/>
                          <a:ext cx="15875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9" name="Object 56">
              <a:extLst>
                <a:ext uri="{FF2B5EF4-FFF2-40B4-BE49-F238E27FC236}">
                  <a16:creationId xmlns:a16="http://schemas.microsoft.com/office/drawing/2014/main" id="{D2BE39B7-B0DB-5041-B10D-DCB50DAF1F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3117" y="5086152"/>
            <a:ext cx="18161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5" r:id="rId27" imgW="1816100" imgH="228600" progId="Equation.3">
                    <p:embed/>
                  </p:oleObj>
                </mc:Choice>
                <mc:Fallback>
                  <p:oleObj r:id="rId27" imgW="1816100" imgH="2286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3117" y="5086152"/>
                          <a:ext cx="18161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57" name="Rectangle 58">
            <a:extLst>
              <a:ext uri="{FF2B5EF4-FFF2-40B4-BE49-F238E27FC236}">
                <a16:creationId xmlns:a16="http://schemas.microsoft.com/office/drawing/2014/main" id="{B708265C-4E5D-204C-AC7E-F8622B4CA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038" y="3547411"/>
            <a:ext cx="4654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uk-UA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Фундаментальні рівняння Петрі-об’єктної моделі:</a:t>
            </a:r>
            <a:r>
              <a:rPr lang="en-US" altLang="en-US" sz="160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AEB6CE-9F0B-D54C-B3D2-9281DF7F0241}"/>
              </a:ext>
            </a:extLst>
          </p:cNvPr>
          <p:cNvGrpSpPr/>
          <p:nvPr/>
        </p:nvGrpSpPr>
        <p:grpSpPr>
          <a:xfrm>
            <a:off x="4659313" y="1494107"/>
            <a:ext cx="3915821" cy="1130031"/>
            <a:chOff x="4544611" y="1074833"/>
            <a:chExt cx="3435350" cy="999863"/>
          </a:xfrm>
        </p:grpSpPr>
        <p:graphicFrame>
          <p:nvGraphicFramePr>
            <p:cNvPr id="62" name="Object 16">
              <a:extLst>
                <a:ext uri="{FF2B5EF4-FFF2-40B4-BE49-F238E27FC236}">
                  <a16:creationId xmlns:a16="http://schemas.microsoft.com/office/drawing/2014/main" id="{F90335E4-58B8-6C44-B825-D695713D611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5075839"/>
                </p:ext>
              </p:extLst>
            </p:nvPr>
          </p:nvGraphicFramePr>
          <p:xfrm>
            <a:off x="4544611" y="1074833"/>
            <a:ext cx="698566" cy="373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6" r:id="rId29" imgW="698500" imgH="279400" progId="Equation.3">
                    <p:embed/>
                  </p:oleObj>
                </mc:Choice>
                <mc:Fallback>
                  <p:oleObj r:id="rId29" imgW="698500" imgH="279400" progId="Equation.3">
                    <p:embed/>
                    <p:pic>
                      <p:nvPicPr>
                        <p:cNvPr id="23570" name="Object 16">
                          <a:extLst>
                            <a:ext uri="{FF2B5EF4-FFF2-40B4-BE49-F238E27FC236}">
                              <a16:creationId xmlns:a16="http://schemas.microsoft.com/office/drawing/2014/main" id="{82289256-2C1A-E540-B915-10CDDB4373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4611" y="1074833"/>
                          <a:ext cx="698566" cy="373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17">
              <a:extLst>
                <a:ext uri="{FF2B5EF4-FFF2-40B4-BE49-F238E27FC236}">
                  <a16:creationId xmlns:a16="http://schemas.microsoft.com/office/drawing/2014/main" id="{780FE51F-14C9-A644-B277-EECAEB485B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6366840"/>
                </p:ext>
              </p:extLst>
            </p:nvPr>
          </p:nvGraphicFramePr>
          <p:xfrm>
            <a:off x="5512035" y="1142712"/>
            <a:ext cx="571554" cy="305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7" r:id="rId31" imgW="571500" imgH="228600" progId="Equation.3">
                    <p:embed/>
                  </p:oleObj>
                </mc:Choice>
                <mc:Fallback>
                  <p:oleObj r:id="rId31" imgW="571500" imgH="228600" progId="Equation.3">
                    <p:embed/>
                    <p:pic>
                      <p:nvPicPr>
                        <p:cNvPr id="23571" name="Object 17">
                          <a:extLst>
                            <a:ext uri="{FF2B5EF4-FFF2-40B4-BE49-F238E27FC236}">
                              <a16:creationId xmlns:a16="http://schemas.microsoft.com/office/drawing/2014/main" id="{B9744903-C7FD-D744-816B-9AC4C9E386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2035" y="1142712"/>
                          <a:ext cx="571554" cy="305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18">
              <a:extLst>
                <a:ext uri="{FF2B5EF4-FFF2-40B4-BE49-F238E27FC236}">
                  <a16:creationId xmlns:a16="http://schemas.microsoft.com/office/drawing/2014/main" id="{D51007B4-4981-E24F-9220-C4A908003B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011676"/>
                </p:ext>
              </p:extLst>
            </p:nvPr>
          </p:nvGraphicFramePr>
          <p:xfrm>
            <a:off x="6150989" y="1142712"/>
            <a:ext cx="571554" cy="305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8" r:id="rId32" imgW="571500" imgH="228600" progId="Equation.3">
                    <p:embed/>
                  </p:oleObj>
                </mc:Choice>
                <mc:Fallback>
                  <p:oleObj r:id="rId32" imgW="571500" imgH="228600" progId="Equation.3">
                    <p:embed/>
                    <p:pic>
                      <p:nvPicPr>
                        <p:cNvPr id="23572" name="Object 18">
                          <a:extLst>
                            <a:ext uri="{FF2B5EF4-FFF2-40B4-BE49-F238E27FC236}">
                              <a16:creationId xmlns:a16="http://schemas.microsoft.com/office/drawing/2014/main" id="{8D1F863B-828C-0B4F-8A27-1949B5F615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0989" y="1142712"/>
                          <a:ext cx="571554" cy="305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19">
              <a:extLst>
                <a:ext uri="{FF2B5EF4-FFF2-40B4-BE49-F238E27FC236}">
                  <a16:creationId xmlns:a16="http://schemas.microsoft.com/office/drawing/2014/main" id="{998B169E-AF49-2143-B16F-6F8BB930D9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9631305"/>
                </p:ext>
              </p:extLst>
            </p:nvPr>
          </p:nvGraphicFramePr>
          <p:xfrm>
            <a:off x="6976567" y="1108773"/>
            <a:ext cx="1003394" cy="339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9" r:id="rId33" imgW="1003300" imgH="254000" progId="Equation.3">
                    <p:embed/>
                  </p:oleObj>
                </mc:Choice>
                <mc:Fallback>
                  <p:oleObj r:id="rId33" imgW="1003300" imgH="254000" progId="Equation.3">
                    <p:embed/>
                    <p:pic>
                      <p:nvPicPr>
                        <p:cNvPr id="23573" name="Object 19">
                          <a:extLst>
                            <a:ext uri="{FF2B5EF4-FFF2-40B4-BE49-F238E27FC236}">
                              <a16:creationId xmlns:a16="http://schemas.microsoft.com/office/drawing/2014/main" id="{23469CBA-041F-AC4D-B2CD-6B02E1DD1F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6567" y="1108773"/>
                          <a:ext cx="1003394" cy="339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20">
              <a:extLst>
                <a:ext uri="{FF2B5EF4-FFF2-40B4-BE49-F238E27FC236}">
                  <a16:creationId xmlns:a16="http://schemas.microsoft.com/office/drawing/2014/main" id="{5A99CAF3-13DA-654D-8556-70922E8385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6954672"/>
                </p:ext>
              </p:extLst>
            </p:nvPr>
          </p:nvGraphicFramePr>
          <p:xfrm>
            <a:off x="4544611" y="1701358"/>
            <a:ext cx="698566" cy="373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00" r:id="rId35" imgW="698500" imgH="279400" progId="Equation.3">
                    <p:embed/>
                  </p:oleObj>
                </mc:Choice>
                <mc:Fallback>
                  <p:oleObj r:id="rId35" imgW="698500" imgH="279400" progId="Equation.3">
                    <p:embed/>
                    <p:pic>
                      <p:nvPicPr>
                        <p:cNvPr id="23566" name="Object 20">
                          <a:extLst>
                            <a:ext uri="{FF2B5EF4-FFF2-40B4-BE49-F238E27FC236}">
                              <a16:creationId xmlns:a16="http://schemas.microsoft.com/office/drawing/2014/main" id="{1C32B503-1B4A-A74D-9F44-EB96C1D91E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4611" y="1701358"/>
                          <a:ext cx="698566" cy="373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21">
              <a:extLst>
                <a:ext uri="{FF2B5EF4-FFF2-40B4-BE49-F238E27FC236}">
                  <a16:creationId xmlns:a16="http://schemas.microsoft.com/office/drawing/2014/main" id="{45ED58A8-71DB-2F4E-8800-1CCD9FD4C0E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6916396"/>
                </p:ext>
              </p:extLst>
            </p:nvPr>
          </p:nvGraphicFramePr>
          <p:xfrm>
            <a:off x="5394153" y="1769237"/>
            <a:ext cx="571554" cy="305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01" r:id="rId37" imgW="571500" imgH="228600" progId="Equation.3">
                    <p:embed/>
                  </p:oleObj>
                </mc:Choice>
                <mc:Fallback>
                  <p:oleObj r:id="rId37" imgW="571500" imgH="228600" progId="Equation.3">
                    <p:embed/>
                    <p:pic>
                      <p:nvPicPr>
                        <p:cNvPr id="23567" name="Object 21">
                          <a:extLst>
                            <a:ext uri="{FF2B5EF4-FFF2-40B4-BE49-F238E27FC236}">
                              <a16:creationId xmlns:a16="http://schemas.microsoft.com/office/drawing/2014/main" id="{1C088A47-ADB4-A54A-BA46-485FEFADAA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4153" y="1769237"/>
                          <a:ext cx="571554" cy="305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Object 22">
              <a:extLst>
                <a:ext uri="{FF2B5EF4-FFF2-40B4-BE49-F238E27FC236}">
                  <a16:creationId xmlns:a16="http://schemas.microsoft.com/office/drawing/2014/main" id="{3C52FD49-D254-8D4D-A188-0E39DC310C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5137276"/>
                </p:ext>
              </p:extLst>
            </p:nvPr>
          </p:nvGraphicFramePr>
          <p:xfrm>
            <a:off x="6115814" y="1769237"/>
            <a:ext cx="571554" cy="305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02" r:id="rId38" imgW="571500" imgH="228600" progId="Equation.3">
                    <p:embed/>
                  </p:oleObj>
                </mc:Choice>
                <mc:Fallback>
                  <p:oleObj r:id="rId38" imgW="571500" imgH="228600" progId="Equation.3">
                    <p:embed/>
                    <p:pic>
                      <p:nvPicPr>
                        <p:cNvPr id="23568" name="Object 22">
                          <a:extLst>
                            <a:ext uri="{FF2B5EF4-FFF2-40B4-BE49-F238E27FC236}">
                              <a16:creationId xmlns:a16="http://schemas.microsoft.com/office/drawing/2014/main" id="{75069FB2-9938-A94B-9855-05C50A973F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5814" y="1769237"/>
                          <a:ext cx="571554" cy="305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Object 23">
              <a:extLst>
                <a:ext uri="{FF2B5EF4-FFF2-40B4-BE49-F238E27FC236}">
                  <a16:creationId xmlns:a16="http://schemas.microsoft.com/office/drawing/2014/main" id="{CC36A31A-74C3-0544-AABA-ECDD465821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9943186"/>
                </p:ext>
              </p:extLst>
            </p:nvPr>
          </p:nvGraphicFramePr>
          <p:xfrm>
            <a:off x="6903139" y="1735298"/>
            <a:ext cx="1016095" cy="339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03" r:id="rId39" imgW="1016000" imgH="254000" progId="Equation.3">
                    <p:embed/>
                  </p:oleObj>
                </mc:Choice>
                <mc:Fallback>
                  <p:oleObj r:id="rId39" imgW="1016000" imgH="254000" progId="Equation.3">
                    <p:embed/>
                    <p:pic>
                      <p:nvPicPr>
                        <p:cNvPr id="23569" name="Object 23">
                          <a:extLst>
                            <a:ext uri="{FF2B5EF4-FFF2-40B4-BE49-F238E27FC236}">
                              <a16:creationId xmlns:a16="http://schemas.microsoft.com/office/drawing/2014/main" id="{81F2448B-0DB2-BD4D-8415-2923660002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3139" y="1735298"/>
                          <a:ext cx="1016095" cy="339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Freeform 3">
            <a:extLst>
              <a:ext uri="{FF2B5EF4-FFF2-40B4-BE49-F238E27FC236}">
                <a16:creationId xmlns:a16="http://schemas.microsoft.com/office/drawing/2014/main" id="{6FF91EDA-685B-6941-B7AE-1DD9503DB750}"/>
              </a:ext>
            </a:extLst>
          </p:cNvPr>
          <p:cNvSpPr/>
          <p:nvPr/>
        </p:nvSpPr>
        <p:spPr>
          <a:xfrm>
            <a:off x="2677225" y="3911895"/>
            <a:ext cx="4993623" cy="2089252"/>
          </a:xfrm>
          <a:custGeom>
            <a:avLst/>
            <a:gdLst>
              <a:gd name="connsiteX0" fmla="*/ 808925 w 4993623"/>
              <a:gd name="connsiteY0" fmla="*/ 188618 h 2089252"/>
              <a:gd name="connsiteX1" fmla="*/ 165988 w 4993623"/>
              <a:gd name="connsiteY1" fmla="*/ 688680 h 2089252"/>
              <a:gd name="connsiteX2" fmla="*/ 51688 w 4993623"/>
              <a:gd name="connsiteY2" fmla="*/ 1560218 h 2089252"/>
              <a:gd name="connsiteX3" fmla="*/ 880363 w 4993623"/>
              <a:gd name="connsiteY3" fmla="*/ 1917405 h 2089252"/>
              <a:gd name="connsiteX4" fmla="*/ 2423413 w 4993623"/>
              <a:gd name="connsiteY4" fmla="*/ 2088855 h 2089252"/>
              <a:gd name="connsiteX5" fmla="*/ 4152200 w 4993623"/>
              <a:gd name="connsiteY5" fmla="*/ 1874543 h 2089252"/>
              <a:gd name="connsiteX6" fmla="*/ 4952300 w 4993623"/>
              <a:gd name="connsiteY6" fmla="*/ 1274468 h 2089252"/>
              <a:gd name="connsiteX7" fmla="*/ 4766563 w 4993623"/>
              <a:gd name="connsiteY7" fmla="*/ 360068 h 2089252"/>
              <a:gd name="connsiteX8" fmla="*/ 3809300 w 4993623"/>
              <a:gd name="connsiteY8" fmla="*/ 88605 h 2089252"/>
              <a:gd name="connsiteX9" fmla="*/ 2223388 w 4993623"/>
              <a:gd name="connsiteY9" fmla="*/ 2880 h 2089252"/>
              <a:gd name="connsiteX10" fmla="*/ 808925 w 4993623"/>
              <a:gd name="connsiteY10" fmla="*/ 188618 h 208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93623" h="2089252">
                <a:moveTo>
                  <a:pt x="808925" y="188618"/>
                </a:moveTo>
                <a:cubicBezTo>
                  <a:pt x="466025" y="302918"/>
                  <a:pt x="292194" y="460080"/>
                  <a:pt x="165988" y="688680"/>
                </a:cubicBezTo>
                <a:cubicBezTo>
                  <a:pt x="39782" y="917280"/>
                  <a:pt x="-67374" y="1355431"/>
                  <a:pt x="51688" y="1560218"/>
                </a:cubicBezTo>
                <a:cubicBezTo>
                  <a:pt x="170750" y="1765005"/>
                  <a:pt x="485075" y="1829299"/>
                  <a:pt x="880363" y="1917405"/>
                </a:cubicBezTo>
                <a:cubicBezTo>
                  <a:pt x="1275651" y="2005511"/>
                  <a:pt x="1878107" y="2095999"/>
                  <a:pt x="2423413" y="2088855"/>
                </a:cubicBezTo>
                <a:cubicBezTo>
                  <a:pt x="2968719" y="2081711"/>
                  <a:pt x="3730719" y="2010274"/>
                  <a:pt x="4152200" y="1874543"/>
                </a:cubicBezTo>
                <a:cubicBezTo>
                  <a:pt x="4573681" y="1738812"/>
                  <a:pt x="4849906" y="1526880"/>
                  <a:pt x="4952300" y="1274468"/>
                </a:cubicBezTo>
                <a:cubicBezTo>
                  <a:pt x="5054694" y="1022056"/>
                  <a:pt x="4957063" y="557712"/>
                  <a:pt x="4766563" y="360068"/>
                </a:cubicBezTo>
                <a:cubicBezTo>
                  <a:pt x="4576063" y="162424"/>
                  <a:pt x="4233162" y="148136"/>
                  <a:pt x="3809300" y="88605"/>
                </a:cubicBezTo>
                <a:cubicBezTo>
                  <a:pt x="3385438" y="29074"/>
                  <a:pt x="2728213" y="-11407"/>
                  <a:pt x="2223388" y="2880"/>
                </a:cubicBezTo>
                <a:cubicBezTo>
                  <a:pt x="1718563" y="17167"/>
                  <a:pt x="1151825" y="74318"/>
                  <a:pt x="808925" y="188618"/>
                </a:cubicBezTo>
                <a:close/>
              </a:path>
            </a:pathLst>
          </a:custGeom>
          <a:solidFill>
            <a:schemeClr val="l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9828B-BD17-DC4D-93ED-A7A99337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© Стеценко Інна Вячеславівна НТУУ"КПІ імені Ігоря Сікорського"</a:t>
            </a:r>
          </a:p>
        </p:txBody>
      </p:sp>
      <p:sp>
        <p:nvSpPr>
          <p:cNvPr id="24578" name="Rectangle 25">
            <a:extLst>
              <a:ext uri="{FF2B5EF4-FFF2-40B4-BE49-F238E27FC236}">
                <a16:creationId xmlns:a16="http://schemas.microsoft.com/office/drawing/2014/main" id="{E2A382F5-AB5E-AC4C-A2DD-D9FD17819EE4}"/>
              </a:ext>
            </a:extLst>
          </p:cNvPr>
          <p:cNvSpPr txBox="1">
            <a:spLocks/>
          </p:cNvSpPr>
          <p:nvPr/>
        </p:nvSpPr>
        <p:spPr bwMode="auto">
          <a:xfrm>
            <a:off x="438944" y="564062"/>
            <a:ext cx="826611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zh-CN" b="1" dirty="0" err="1">
                <a:latin typeface="+mj-lt"/>
              </a:rPr>
              <a:t>Дослідження</a:t>
            </a:r>
            <a:r>
              <a:rPr lang="ru-RU" altLang="zh-CN" b="1" dirty="0">
                <a:latin typeface="+mj-lt"/>
              </a:rPr>
              <a:t> </a:t>
            </a:r>
            <a:r>
              <a:rPr lang="ru-RU" altLang="zh-CN" b="1" dirty="0" err="1">
                <a:latin typeface="+mj-lt"/>
              </a:rPr>
              <a:t>властивостей</a:t>
            </a:r>
            <a:r>
              <a:rPr lang="ru-RU" altLang="zh-CN" b="1" dirty="0">
                <a:latin typeface="+mj-lt"/>
              </a:rPr>
              <a:t> </a:t>
            </a:r>
            <a:r>
              <a:rPr lang="ru-RU" altLang="zh-CN" b="1" dirty="0" err="1">
                <a:latin typeface="+mj-lt"/>
              </a:rPr>
              <a:t>Петрі-об'єктної</a:t>
            </a:r>
            <a:r>
              <a:rPr lang="ru-RU" altLang="zh-CN" b="1" dirty="0">
                <a:latin typeface="+mj-lt"/>
              </a:rPr>
              <a:t> </a:t>
            </a:r>
            <a:r>
              <a:rPr lang="ru-RU" altLang="zh-CN" b="1" dirty="0" err="1">
                <a:latin typeface="+mj-lt"/>
              </a:rPr>
              <a:t>моделі</a:t>
            </a:r>
            <a:endParaRPr lang="ru-RU" altLang="uk-UA" b="1" dirty="0">
              <a:latin typeface="+mj-lt"/>
            </a:endParaRPr>
          </a:p>
        </p:txBody>
      </p:sp>
      <p:graphicFrame>
        <p:nvGraphicFramePr>
          <p:cNvPr id="24579" name="Object 4">
            <a:extLst>
              <a:ext uri="{FF2B5EF4-FFF2-40B4-BE49-F238E27FC236}">
                <a16:creationId xmlns:a16="http://schemas.microsoft.com/office/drawing/2014/main" id="{F40D9D6B-8065-534E-802A-221A20A7A8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650276"/>
              </p:ext>
            </p:extLst>
          </p:nvPr>
        </p:nvGraphicFramePr>
        <p:xfrm>
          <a:off x="2929177" y="1852009"/>
          <a:ext cx="1455360" cy="433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1" r:id="rId3" imgW="1066800" imgH="317500" progId="Equation.3">
                  <p:embed/>
                </p:oleObj>
              </mc:Choice>
              <mc:Fallback>
                <p:oleObj r:id="rId3" imgW="1066800" imgH="317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177" y="1852009"/>
                        <a:ext cx="1455360" cy="433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5">
            <a:extLst>
              <a:ext uri="{FF2B5EF4-FFF2-40B4-BE49-F238E27FC236}">
                <a16:creationId xmlns:a16="http://schemas.microsoft.com/office/drawing/2014/main" id="{2C50282B-1014-4B40-AC32-35E9F560D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159628"/>
              </p:ext>
            </p:extLst>
          </p:nvPr>
        </p:nvGraphicFramePr>
        <p:xfrm>
          <a:off x="408649" y="2905428"/>
          <a:ext cx="2857383" cy="3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2" r:id="rId5" imgW="2286000" imgH="254000" progId="Equation.3">
                  <p:embed/>
                </p:oleObj>
              </mc:Choice>
              <mc:Fallback>
                <p:oleObj r:id="rId5" imgW="22860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49" y="2905428"/>
                        <a:ext cx="2857383" cy="31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3">
            <a:extLst>
              <a:ext uri="{FF2B5EF4-FFF2-40B4-BE49-F238E27FC236}">
                <a16:creationId xmlns:a16="http://schemas.microsoft.com/office/drawing/2014/main" id="{2425325C-5029-9347-9FE0-F27BA82E5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86" y="1917796"/>
            <a:ext cx="22445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uk-UA" altLang="en-US" sz="1400" u="sng" dirty="0">
                <a:solidFill>
                  <a:srgbClr val="000000"/>
                </a:solidFill>
                <a:cs typeface="Times New Roman" panose="02020603050405020304" pitchFamily="18" charset="0"/>
              </a:rPr>
              <a:t>Наслідок </a:t>
            </a:r>
            <a:r>
              <a:rPr lang="uk-UA" altLang="en-US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 Мережа Петрі </a:t>
            </a:r>
            <a:endParaRPr lang="uk-UA" altLang="en-US" dirty="0"/>
          </a:p>
        </p:txBody>
      </p:sp>
      <p:sp>
        <p:nvSpPr>
          <p:cNvPr id="24582" name="Rectangle 4">
            <a:extLst>
              <a:ext uri="{FF2B5EF4-FFF2-40B4-BE49-F238E27FC236}">
                <a16:creationId xmlns:a16="http://schemas.microsoft.com/office/drawing/2014/main" id="{6A9CBEC7-94A3-8547-A924-616C2FB49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465" y="2365843"/>
            <a:ext cx="665278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uk-UA" altLang="en-US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 Петрі-об’єктної моделі володіє властивістю обмеженості, якщо мережі Петрі </a:t>
            </a:r>
            <a:endParaRPr lang="uk-UA" altLang="en-US" dirty="0"/>
          </a:p>
        </p:txBody>
      </p:sp>
      <p:sp>
        <p:nvSpPr>
          <p:cNvPr id="24583" name="Rectangle 5">
            <a:extLst>
              <a:ext uri="{FF2B5EF4-FFF2-40B4-BE49-F238E27FC236}">
                <a16:creationId xmlns:a16="http://schemas.microsoft.com/office/drawing/2014/main" id="{BD3C8388-6E6C-C94B-92F2-D324C04FC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638" y="2915138"/>
            <a:ext cx="49920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uk-UA" altLang="en-US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 усіх її Петрі-об’єктів володіють властивістю обмеженості.</a:t>
            </a:r>
            <a:endParaRPr lang="uk-UA" altLang="en-US" dirty="0"/>
          </a:p>
        </p:txBody>
      </p:sp>
      <p:graphicFrame>
        <p:nvGraphicFramePr>
          <p:cNvPr id="24584" name="Object 9">
            <a:extLst>
              <a:ext uri="{FF2B5EF4-FFF2-40B4-BE49-F238E27FC236}">
                <a16:creationId xmlns:a16="http://schemas.microsoft.com/office/drawing/2014/main" id="{5386D5E8-E7FB-3147-A030-B0B5D33688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352936"/>
              </p:ext>
            </p:extLst>
          </p:nvPr>
        </p:nvGraphicFramePr>
        <p:xfrm>
          <a:off x="2843065" y="3846292"/>
          <a:ext cx="153619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3" r:id="rId7" imgW="1066800" imgH="317500" progId="Equation.3">
                  <p:embed/>
                </p:oleObj>
              </mc:Choice>
              <mc:Fallback>
                <p:oleObj r:id="rId7" imgW="1066800" imgH="317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065" y="3846292"/>
                        <a:ext cx="153619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10">
            <a:extLst>
              <a:ext uri="{FF2B5EF4-FFF2-40B4-BE49-F238E27FC236}">
                <a16:creationId xmlns:a16="http://schemas.microsoft.com/office/drawing/2014/main" id="{0CA0F583-D890-314F-A200-E2911DD954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77644"/>
              </p:ext>
            </p:extLst>
          </p:nvPr>
        </p:nvGraphicFramePr>
        <p:xfrm>
          <a:off x="5307083" y="4444331"/>
          <a:ext cx="342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" r:id="rId8" imgW="342900" imgH="228600" progId="Equation.3">
                  <p:embed/>
                </p:oleObj>
              </mc:Choice>
              <mc:Fallback>
                <p:oleObj r:id="rId8" imgW="3429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83" y="4444331"/>
                        <a:ext cx="342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1">
            <a:extLst>
              <a:ext uri="{FF2B5EF4-FFF2-40B4-BE49-F238E27FC236}">
                <a16:creationId xmlns:a16="http://schemas.microsoft.com/office/drawing/2014/main" id="{369799FB-5407-0243-83CF-4004158C36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116076"/>
              </p:ext>
            </p:extLst>
          </p:nvPr>
        </p:nvGraphicFramePr>
        <p:xfrm>
          <a:off x="2493691" y="4924162"/>
          <a:ext cx="2769903" cy="307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5" r:id="rId10" imgW="2286000" imgH="254000" progId="Equation.3">
                  <p:embed/>
                </p:oleObj>
              </mc:Choice>
              <mc:Fallback>
                <p:oleObj r:id="rId10" imgW="2286000" imgH="25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691" y="4924162"/>
                        <a:ext cx="2769903" cy="307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Rectangle 9">
            <a:extLst>
              <a:ext uri="{FF2B5EF4-FFF2-40B4-BE49-F238E27FC236}">
                <a16:creationId xmlns:a16="http://schemas.microsoft.com/office/drawing/2014/main" id="{174F7E5B-A304-9549-A4F9-9DF17406A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86" y="3902028"/>
            <a:ext cx="22942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uk-UA" altLang="en-US" sz="1400" u="sng" dirty="0">
                <a:solidFill>
                  <a:srgbClr val="000000"/>
                </a:solidFill>
                <a:cs typeface="Times New Roman" panose="02020603050405020304" pitchFamily="18" charset="0"/>
              </a:rPr>
              <a:t>Наслідок.</a:t>
            </a:r>
            <a:r>
              <a:rPr lang="uk-UA" altLang="en-US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 Мережа Петрі </a:t>
            </a:r>
            <a:endParaRPr lang="uk-UA" altLang="en-US" dirty="0"/>
          </a:p>
        </p:txBody>
      </p:sp>
      <p:sp>
        <p:nvSpPr>
          <p:cNvPr id="24588" name="Rectangle 10">
            <a:extLst>
              <a:ext uri="{FF2B5EF4-FFF2-40B4-BE49-F238E27FC236}">
                <a16:creationId xmlns:a16="http://schemas.microsoft.com/office/drawing/2014/main" id="{1CB90CAE-7625-FA4C-8329-7538BCE6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465" y="4420673"/>
            <a:ext cx="49616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uk-UA" altLang="en-US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 Петрі-об’єктної моделі є активною, якщо для довільного </a:t>
            </a:r>
            <a:endParaRPr lang="uk-UA" altLang="en-US" dirty="0"/>
          </a:p>
        </p:txBody>
      </p:sp>
      <p:sp>
        <p:nvSpPr>
          <p:cNvPr id="24589" name="Rectangle 11">
            <a:extLst>
              <a:ext uri="{FF2B5EF4-FFF2-40B4-BE49-F238E27FC236}">
                <a16:creationId xmlns:a16="http://schemas.microsoft.com/office/drawing/2014/main" id="{E1287477-DDD9-8549-9509-012B213BD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88" y="4924152"/>
            <a:ext cx="221246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uk-UA" altLang="en-US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 хоч одна мережа Петрі </a:t>
            </a:r>
            <a:endParaRPr lang="uk-UA" altLang="en-US" dirty="0"/>
          </a:p>
        </p:txBody>
      </p:sp>
      <p:sp>
        <p:nvSpPr>
          <p:cNvPr id="24590" name="Rectangle 12">
            <a:extLst>
              <a:ext uri="{FF2B5EF4-FFF2-40B4-BE49-F238E27FC236}">
                <a16:creationId xmlns:a16="http://schemas.microsoft.com/office/drawing/2014/main" id="{EB94B616-EE5D-B140-8B61-E1A3B0F32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0" y="4924152"/>
            <a:ext cx="29578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uk-UA" altLang="en-US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 з усіх її Петрі-</a:t>
            </a:r>
            <a:r>
              <a:rPr lang="uk-UA" altLang="en-US" sz="1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об’єків</a:t>
            </a:r>
            <a:r>
              <a:rPr lang="uk-UA" altLang="en-US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 є активною.</a:t>
            </a:r>
            <a:endParaRPr lang="uk-UA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Лекція 12" id="{CEBE37DF-F3CE-2049-A3A7-1CCAB9FE2F6B}" vid="{C12954B7-B7D6-A941-8415-DD668E15032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Тема Office</Template>
  <TotalTime>1087</TotalTime>
  <Words>669</Words>
  <Application>Microsoft Macintosh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 Unicode MS</vt:lpstr>
      <vt:lpstr>Arial</vt:lpstr>
      <vt:lpstr>Calibri</vt:lpstr>
      <vt:lpstr>Cambria Math</vt:lpstr>
      <vt:lpstr>Times New Roman</vt:lpstr>
      <vt:lpstr>Тема Office</vt:lpstr>
      <vt:lpstr>Формула</vt:lpstr>
      <vt:lpstr>Equation.3</vt:lpstr>
      <vt:lpstr>PowerPoint Presentation</vt:lpstr>
      <vt:lpstr>Твердження 1</vt:lpstr>
      <vt:lpstr>Тверждення 2</vt:lpstr>
      <vt:lpstr>Твердження 3</vt:lpstr>
      <vt:lpstr>Рівняння станів Петрі-об'єктної моделі</vt:lpstr>
      <vt:lpstr>Алгоритм імітації Петрі-об’єктної моделі </vt:lpstr>
      <vt:lpstr>PowerPoint Presentation</vt:lpstr>
      <vt:lpstr>PowerPoint Presentation</vt:lpstr>
      <vt:lpstr>PowerPoint Presentation</vt:lpstr>
      <vt:lpstr>Аналіз обчислювальної складності алгоритму</vt:lpstr>
      <vt:lpstr>Обчислювальна складність  Петрі-об’єктної моделі</vt:lpstr>
      <vt:lpstr>Експериментальне дослідження складності алгоритму  в залежності від складності одного об’єкта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cp:lastPrinted>2020-11-24T11:04:38Z</cp:lastPrinted>
  <dcterms:created xsi:type="dcterms:W3CDTF">2019-03-14T18:38:06Z</dcterms:created>
  <dcterms:modified xsi:type="dcterms:W3CDTF">2020-11-24T12:44:35Z</dcterms:modified>
</cp:coreProperties>
</file>