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7" r:id="rId3"/>
    <p:sldId id="410" r:id="rId4"/>
    <p:sldId id="430" r:id="rId5"/>
    <p:sldId id="422" r:id="rId6"/>
    <p:sldId id="421" r:id="rId7"/>
    <p:sldId id="423" r:id="rId8"/>
    <p:sldId id="424" r:id="rId9"/>
    <p:sldId id="420" r:id="rId10"/>
    <p:sldId id="428" r:id="rId11"/>
    <p:sldId id="425" r:id="rId12"/>
    <p:sldId id="427" r:id="rId13"/>
    <p:sldId id="429" r:id="rId14"/>
    <p:sldId id="426" r:id="rId15"/>
    <p:sldId id="382" r:id="rId16"/>
    <p:sldId id="419" r:id="rId17"/>
    <p:sldId id="383" r:id="rId18"/>
    <p:sldId id="403" r:id="rId19"/>
    <p:sldId id="365" r:id="rId20"/>
    <p:sldId id="387" r:id="rId21"/>
    <p:sldId id="388" r:id="rId22"/>
    <p:sldId id="397" r:id="rId23"/>
    <p:sldId id="396" r:id="rId24"/>
    <p:sldId id="398" r:id="rId25"/>
    <p:sldId id="399" r:id="rId26"/>
    <p:sldId id="391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 autoAdjust="0"/>
    <p:restoredTop sz="86388" autoAdjust="0"/>
  </p:normalViewPr>
  <p:slideViewPr>
    <p:cSldViewPr>
      <p:cViewPr>
        <p:scale>
          <a:sx n="204" d="100"/>
          <a:sy n="204" d="100"/>
        </p:scale>
        <p:origin x="14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3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81206496519722"/>
          <c:y val="0.2168284789644013"/>
          <c:w val="0.85150812064965198"/>
          <c:h val="0.5889967637540453"/>
        </c:manualLayout>
      </c:layout>
      <c:lineChart>
        <c:grouping val="standard"/>
        <c:varyColors val="0"/>
        <c:ser>
          <c:idx val="1"/>
          <c:order val="0"/>
          <c:tx>
            <c:v>5 подій</c:v>
          </c:tx>
          <c:spPr>
            <a:ln w="15965">
              <a:solidFill>
                <a:srgbClr val="00FF00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Лист1!$C$59:$C$68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12</c:v>
                </c:pt>
                <c:pt idx="4">
                  <c:v>26</c:v>
                </c:pt>
                <c:pt idx="5">
                  <c:v>70</c:v>
                </c:pt>
                <c:pt idx="6">
                  <c:v>130</c:v>
                </c:pt>
                <c:pt idx="7">
                  <c:v>243</c:v>
                </c:pt>
                <c:pt idx="8">
                  <c:v>386</c:v>
                </c:pt>
                <c:pt idx="9">
                  <c:v>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E1-C340-B528-988E499E5766}"/>
            </c:ext>
          </c:extLst>
        </c:ser>
        <c:ser>
          <c:idx val="0"/>
          <c:order val="1"/>
          <c:tx>
            <c:v>10 подій</c:v>
          </c:tx>
          <c:spPr>
            <a:ln w="15965">
              <a:solidFill>
                <a:srgbClr val="0066CC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66CC"/>
              </a:solidFill>
              <a:ln>
                <a:solidFill>
                  <a:srgbClr val="0066CC"/>
                </a:solidFill>
                <a:prstDash val="solid"/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Лист1!$D$59:$D$68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12</c:v>
                </c:pt>
                <c:pt idx="4">
                  <c:v>25</c:v>
                </c:pt>
                <c:pt idx="5">
                  <c:v>57</c:v>
                </c:pt>
                <c:pt idx="6">
                  <c:v>94</c:v>
                </c:pt>
                <c:pt idx="7">
                  <c:v>204</c:v>
                </c:pt>
                <c:pt idx="8">
                  <c:v>282</c:v>
                </c:pt>
                <c:pt idx="9">
                  <c:v>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E1-C340-B528-988E499E5766}"/>
            </c:ext>
          </c:extLst>
        </c:ser>
        <c:ser>
          <c:idx val="2"/>
          <c:order val="2"/>
          <c:tx>
            <c:v>20 подій</c:v>
          </c:tx>
          <c:spPr>
            <a:ln w="15965">
              <a:solidFill>
                <a:srgbClr val="FFCC00"/>
              </a:solidFill>
              <a:prstDash val="solid"/>
            </a:ln>
          </c:spPr>
          <c:marker>
            <c:symbol val="x"/>
            <c:size val="6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Лист1!$E$59:$E$68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12</c:v>
                </c:pt>
                <c:pt idx="4">
                  <c:v>15</c:v>
                </c:pt>
                <c:pt idx="5">
                  <c:v>38</c:v>
                </c:pt>
                <c:pt idx="6">
                  <c:v>52</c:v>
                </c:pt>
                <c:pt idx="7">
                  <c:v>92</c:v>
                </c:pt>
                <c:pt idx="8">
                  <c:v>185</c:v>
                </c:pt>
                <c:pt idx="9">
                  <c:v>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E1-C340-B528-988E499E5766}"/>
            </c:ext>
          </c:extLst>
        </c:ser>
        <c:ser>
          <c:idx val="3"/>
          <c:order val="3"/>
          <c:tx>
            <c:v>50 подій</c:v>
          </c:tx>
          <c:spPr>
            <a:ln w="15965">
              <a:solidFill>
                <a:srgbClr val="8000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Лист1!$F$59:$F$68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7</c:v>
                </c:pt>
                <c:pt idx="4">
                  <c:v>14</c:v>
                </c:pt>
                <c:pt idx="5">
                  <c:v>38</c:v>
                </c:pt>
                <c:pt idx="6">
                  <c:v>66</c:v>
                </c:pt>
                <c:pt idx="7">
                  <c:v>92</c:v>
                </c:pt>
                <c:pt idx="8">
                  <c:v>186</c:v>
                </c:pt>
                <c:pt idx="9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E1-C340-B528-988E499E5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85535"/>
        <c:axId val="1"/>
      </c:lineChart>
      <c:catAx>
        <c:axId val="72885535"/>
        <c:scaling>
          <c:orientation val="minMax"/>
        </c:scaling>
        <c:delete val="0"/>
        <c:axPos val="b"/>
        <c:majorGridlines>
          <c:spPr>
            <a:ln w="3991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31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 dirty="0" err="1"/>
                  <a:t>Складність</a:t>
                </a:r>
                <a:r>
                  <a:rPr lang="ru-RU" dirty="0"/>
                  <a:t> </a:t>
                </a:r>
                <a:r>
                  <a:rPr lang="ru-RU" dirty="0" err="1"/>
                  <a:t>моделі</a:t>
                </a:r>
                <a:r>
                  <a:rPr lang="ru-RU" dirty="0"/>
                  <a:t> (</a:t>
                </a:r>
                <a:r>
                  <a:rPr lang="ru-RU" dirty="0" err="1"/>
                  <a:t>кількість</a:t>
                </a:r>
                <a:r>
                  <a:rPr lang="ru-RU" dirty="0"/>
                  <a:t> </a:t>
                </a:r>
                <a:r>
                  <a:rPr lang="ru-RU" dirty="0" err="1"/>
                  <a:t>подій</a:t>
                </a:r>
                <a:r>
                  <a:rPr lang="ru-RU" dirty="0"/>
                  <a:t>)</a:t>
                </a:r>
              </a:p>
            </c:rich>
          </c:tx>
          <c:layout>
            <c:manualLayout>
              <c:xMode val="edge"/>
              <c:yMode val="edge"/>
              <c:x val="0.3619489559164733"/>
              <c:y val="0.89967637540453071"/>
            </c:manualLayout>
          </c:layout>
          <c:overlay val="0"/>
          <c:spPr>
            <a:noFill/>
            <a:ln w="3193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99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8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991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31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 dirty="0"/>
                  <a:t>Час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виконання</a:t>
                </a:r>
                <a:r>
                  <a:rPr lang="ru-RU" dirty="0"/>
                  <a:t> (секунд)</a:t>
                </a:r>
              </a:p>
            </c:rich>
          </c:tx>
          <c:layout>
            <c:manualLayout>
              <c:xMode val="edge"/>
              <c:yMode val="edge"/>
              <c:x val="3.4802784222737818E-2"/>
              <c:y val="0.30744336569579289"/>
            </c:manualLayout>
          </c:layout>
          <c:overlay val="0"/>
          <c:spPr>
            <a:noFill/>
            <a:ln w="3193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99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8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72885535"/>
        <c:crosses val="autoZero"/>
        <c:crossBetween val="between"/>
      </c:valAx>
      <c:spPr>
        <a:solidFill>
          <a:srgbClr val="FFFFFF"/>
        </a:solidFill>
        <a:ln w="1596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069605568445481"/>
          <c:y val="0.25242718446601942"/>
          <c:w val="0.16241299303944315"/>
          <c:h val="0.18446601941747573"/>
        </c:manualLayout>
      </c:layout>
      <c:overlay val="0"/>
      <c:spPr>
        <a:solidFill>
          <a:srgbClr val="FFFFFF"/>
        </a:solidFill>
        <a:ln w="3991">
          <a:solidFill>
            <a:srgbClr val="000000"/>
          </a:solidFill>
          <a:prstDash val="solid"/>
        </a:ln>
      </c:spPr>
      <c:txPr>
        <a:bodyPr/>
        <a:lstStyle/>
        <a:p>
          <a:pPr>
            <a:defRPr sz="1094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en-UA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194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en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773" b="1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" dirty="0"/>
              <a:t> а) переходи з детермінованими затримками</a:t>
            </a:r>
          </a:p>
        </c:rich>
      </c:tx>
      <c:layout>
        <c:manualLayout>
          <c:xMode val="edge"/>
          <c:yMode val="edge"/>
          <c:x val="0.24129930394431554"/>
          <c:y val="1.7730496453900711E-2"/>
        </c:manualLayout>
      </c:layout>
      <c:overlay val="0"/>
      <c:spPr>
        <a:noFill/>
        <a:ln w="1963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64965197215777"/>
          <c:y val="0.14184397163120568"/>
          <c:w val="0.88167053364269143"/>
          <c:h val="0.6985815602836879"/>
        </c:manualLayout>
      </c:layout>
      <c:lineChart>
        <c:grouping val="standard"/>
        <c:varyColors val="0"/>
        <c:ser>
          <c:idx val="0"/>
          <c:order val="0"/>
          <c:tx>
            <c:v>Мережа Петрі</c:v>
          </c:tx>
          <c:spPr>
            <a:ln w="9817">
              <a:solidFill>
                <a:srgbClr val="333399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cat>
            <c:numRef>
              <c:f>Лист1!$B$4:$B$13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Лист1!$C$4:$C$13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11</c:v>
                </c:pt>
                <c:pt idx="4">
                  <c:v>26</c:v>
                </c:pt>
                <c:pt idx="5">
                  <c:v>50</c:v>
                </c:pt>
                <c:pt idx="6">
                  <c:v>94</c:v>
                </c:pt>
                <c:pt idx="7">
                  <c:v>252</c:v>
                </c:pt>
                <c:pt idx="8">
                  <c:v>471</c:v>
                </c:pt>
                <c:pt idx="9">
                  <c:v>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12-744A-BF3E-F73447B140FF}"/>
            </c:ext>
          </c:extLst>
        </c:ser>
        <c:ser>
          <c:idx val="1"/>
          <c:order val="1"/>
          <c:tx>
            <c:v>Петрі-об'єктна модель</c:v>
          </c:tx>
          <c:spPr>
            <a:ln w="9817">
              <a:solidFill>
                <a:srgbClr val="00FF00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Лист1!$B$4:$B$13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Лист1!$D$4:$D$13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8</c:v>
                </c:pt>
                <c:pt idx="6">
                  <c:v>14</c:v>
                </c:pt>
                <c:pt idx="7">
                  <c:v>27</c:v>
                </c:pt>
                <c:pt idx="8">
                  <c:v>61</c:v>
                </c:pt>
                <c:pt idx="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12-744A-BF3E-F73447B14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934752"/>
        <c:axId val="1"/>
      </c:lineChart>
      <c:catAx>
        <c:axId val="1207934752"/>
        <c:scaling>
          <c:orientation val="minMax"/>
        </c:scaling>
        <c:delete val="0"/>
        <c:axPos val="b"/>
        <c:majorGridlines>
          <c:spPr>
            <a:ln w="2454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657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 dirty="0" err="1"/>
                  <a:t>Складність</a:t>
                </a:r>
                <a:r>
                  <a:rPr lang="ru-RU" dirty="0"/>
                  <a:t> </a:t>
                </a:r>
                <a:r>
                  <a:rPr lang="ru-RU" dirty="0" err="1"/>
                  <a:t>моделі</a:t>
                </a:r>
                <a:r>
                  <a:rPr lang="ru-RU" dirty="0"/>
                  <a:t> (</a:t>
                </a:r>
                <a:r>
                  <a:rPr lang="ru-RU" dirty="0" err="1"/>
                  <a:t>кількість</a:t>
                </a:r>
                <a:r>
                  <a:rPr lang="ru-RU" dirty="0"/>
                  <a:t> </a:t>
                </a:r>
                <a:r>
                  <a:rPr lang="ru-RU" dirty="0" err="1"/>
                  <a:t>подій</a:t>
                </a:r>
                <a:r>
                  <a:rPr lang="ru-RU" dirty="0"/>
                  <a:t>)</a:t>
                </a:r>
              </a:p>
            </c:rich>
          </c:tx>
          <c:layout>
            <c:manualLayout>
              <c:xMode val="edge"/>
              <c:yMode val="edge"/>
              <c:x val="0.3480278422273782"/>
              <c:y val="0.91843971631205679"/>
            </c:manualLayout>
          </c:layout>
          <c:overlay val="0"/>
          <c:spPr>
            <a:noFill/>
            <a:ln w="19634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34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2454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657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 dirty="0"/>
                  <a:t>Час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виконання</a:t>
                </a:r>
                <a:r>
                  <a:rPr lang="ru-RU" dirty="0"/>
                  <a:t> (секунд)</a:t>
                </a:r>
              </a:p>
            </c:rich>
          </c:tx>
          <c:layout>
            <c:manualLayout>
              <c:xMode val="edge"/>
              <c:yMode val="edge"/>
              <c:x val="1.6241299303944315E-2"/>
              <c:y val="0.26595744680851063"/>
            </c:manualLayout>
          </c:layout>
          <c:overlay val="0"/>
          <c:spPr>
            <a:noFill/>
            <a:ln w="19634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34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1207934752"/>
        <c:crosses val="autoZero"/>
        <c:crossBetween val="between"/>
      </c:valAx>
      <c:spPr>
        <a:solidFill>
          <a:srgbClr val="FFFFFF"/>
        </a:solidFill>
        <a:ln w="981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3763562228257264"/>
          <c:y val="0.13195768378093889"/>
          <c:w val="0.32018561484918795"/>
          <c:h val="0.10283687943262411"/>
        </c:manualLayout>
      </c:layout>
      <c:overlay val="0"/>
      <c:spPr>
        <a:solidFill>
          <a:srgbClr val="FFFFFF"/>
        </a:solidFill>
        <a:ln w="2454">
          <a:solidFill>
            <a:srgbClr val="000000"/>
          </a:solidFill>
          <a:prstDash val="solid"/>
        </a:ln>
      </c:spPr>
      <c:txPr>
        <a:bodyPr/>
        <a:lstStyle/>
        <a:p>
          <a:pPr>
            <a:defRPr sz="673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en-UA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734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en-UA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737" b="1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" dirty="0"/>
              <a:t>б) переходи</a:t>
            </a:r>
            <a:r>
              <a:rPr lang="ru" baseline="0" dirty="0"/>
              <a:t> зі</a:t>
            </a:r>
            <a:r>
              <a:rPr lang="ru" dirty="0"/>
              <a:t> стохастичними затримками</a:t>
            </a:r>
          </a:p>
        </c:rich>
      </c:tx>
      <c:layout>
        <c:manualLayout>
          <c:xMode val="edge"/>
          <c:yMode val="edge"/>
          <c:x val="0.215962441314554"/>
          <c:y val="1.1320754716981131E-2"/>
        </c:manualLayout>
      </c:layout>
      <c:overlay val="0"/>
      <c:spPr>
        <a:noFill/>
        <a:ln w="1919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849765258215962"/>
          <c:y val="0.15849056603773584"/>
          <c:w val="0.863849765258216"/>
          <c:h val="0.65283018867924525"/>
        </c:manualLayout>
      </c:layout>
      <c:lineChart>
        <c:grouping val="standard"/>
        <c:varyColors val="0"/>
        <c:ser>
          <c:idx val="0"/>
          <c:order val="0"/>
          <c:tx>
            <c:v>Мережа Петрі</c:v>
          </c:tx>
          <c:spPr>
            <a:ln w="9598">
              <a:solidFill>
                <a:srgbClr val="333399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cat>
            <c:numRef>
              <c:f>Лист1!$B$32:$B$41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Лист1!$C$32:$C$41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29</c:v>
                </c:pt>
                <c:pt idx="4">
                  <c:v>32</c:v>
                </c:pt>
                <c:pt idx="5">
                  <c:v>71</c:v>
                </c:pt>
                <c:pt idx="6">
                  <c:v>201</c:v>
                </c:pt>
                <c:pt idx="7">
                  <c:v>334</c:v>
                </c:pt>
                <c:pt idx="8">
                  <c:v>642</c:v>
                </c:pt>
                <c:pt idx="9">
                  <c:v>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B2-DE45-BB77-DE67AE73A6C4}"/>
            </c:ext>
          </c:extLst>
        </c:ser>
        <c:ser>
          <c:idx val="1"/>
          <c:order val="1"/>
          <c:tx>
            <c:v>Петрі-об'єктна модель</c:v>
          </c:tx>
          <c:spPr>
            <a:ln w="9598">
              <a:solidFill>
                <a:srgbClr val="00FF00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Лист1!$B$32:$B$41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Лист1!$D$32:$D$41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11</c:v>
                </c:pt>
                <c:pt idx="4">
                  <c:v>32</c:v>
                </c:pt>
                <c:pt idx="5">
                  <c:v>70</c:v>
                </c:pt>
                <c:pt idx="6">
                  <c:v>130</c:v>
                </c:pt>
                <c:pt idx="7">
                  <c:v>243</c:v>
                </c:pt>
                <c:pt idx="8">
                  <c:v>386</c:v>
                </c:pt>
                <c:pt idx="9">
                  <c:v>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B2-DE45-BB77-DE67AE73A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041216"/>
        <c:axId val="1"/>
      </c:lineChart>
      <c:catAx>
        <c:axId val="595041216"/>
        <c:scaling>
          <c:orientation val="minMax"/>
        </c:scaling>
        <c:delete val="0"/>
        <c:axPos val="b"/>
        <c:majorGridlines>
          <c:spPr>
            <a:ln w="2399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605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 dirty="0" err="1"/>
                  <a:t>Складнсть</a:t>
                </a:r>
                <a:r>
                  <a:rPr lang="ru-RU" dirty="0"/>
                  <a:t> </a:t>
                </a:r>
                <a:r>
                  <a:rPr lang="ru-RU" dirty="0" err="1"/>
                  <a:t>моделі</a:t>
                </a:r>
                <a:r>
                  <a:rPr lang="ru-RU" dirty="0"/>
                  <a:t> (</a:t>
                </a:r>
                <a:r>
                  <a:rPr lang="ru-RU" dirty="0" err="1"/>
                  <a:t>кількість</a:t>
                </a:r>
                <a:r>
                  <a:rPr lang="ru-RU" dirty="0"/>
                  <a:t> </a:t>
                </a:r>
                <a:r>
                  <a:rPr lang="ru-RU" dirty="0" err="1"/>
                  <a:t>подій</a:t>
                </a:r>
                <a:r>
                  <a:rPr lang="ru-RU" dirty="0"/>
                  <a:t>)</a:t>
                </a:r>
              </a:p>
            </c:rich>
          </c:tx>
          <c:layout>
            <c:manualLayout>
              <c:xMode val="edge"/>
              <c:yMode val="edge"/>
              <c:x val="0.38497652582159625"/>
              <c:y val="0.90943396226415096"/>
            </c:manualLayout>
          </c:layout>
          <c:overlay val="0"/>
          <c:spPr>
            <a:noFill/>
            <a:ln w="1919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39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94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2399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605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 dirty="0"/>
                  <a:t> </a:t>
                </a:r>
                <a:r>
                  <a:rPr lang="uk-UA" dirty="0"/>
                  <a:t>Час</a:t>
                </a:r>
                <a:r>
                  <a:rPr lang="uk-UA" baseline="0" dirty="0"/>
                  <a:t> виконання</a:t>
                </a:r>
                <a:r>
                  <a:rPr lang="ru-RU" dirty="0"/>
                  <a:t> (секунд)</a:t>
                </a:r>
              </a:p>
            </c:rich>
          </c:tx>
          <c:layout>
            <c:manualLayout>
              <c:xMode val="edge"/>
              <c:yMode val="edge"/>
              <c:x val="2.1126760563380281E-2"/>
              <c:y val="0.28679245283018867"/>
            </c:manualLayout>
          </c:layout>
          <c:overlay val="0"/>
          <c:spPr>
            <a:noFill/>
            <a:ln w="1919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39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94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595041216"/>
        <c:crosses val="autoZero"/>
        <c:crossBetween val="between"/>
      </c:valAx>
      <c:spPr>
        <a:solidFill>
          <a:srgbClr val="FFFFFF"/>
        </a:solidFill>
        <a:ln w="959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9486825831410326"/>
          <c:y val="0.14968371066602734"/>
          <c:w val="0.29107981220657275"/>
          <c:h val="0.10188679245283019"/>
        </c:manualLayout>
      </c:layout>
      <c:overlay val="0"/>
      <c:spPr>
        <a:solidFill>
          <a:srgbClr val="FFFFFF"/>
        </a:solidFill>
        <a:ln w="2399">
          <a:solidFill>
            <a:srgbClr val="000000"/>
          </a:solidFill>
          <a:prstDash val="solid"/>
        </a:ln>
      </c:spPr>
      <c:txPr>
        <a:bodyPr/>
        <a:lstStyle/>
        <a:p>
          <a:pPr>
            <a:defRPr sz="589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en-UA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642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en-UA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39577836411611"/>
          <c:y val="6.4257028112449793E-2"/>
          <c:w val="0.53825857519788922"/>
          <c:h val="0.73493975903614461"/>
        </c:manualLayout>
      </c:layout>
      <c:lineChart>
        <c:grouping val="standard"/>
        <c:varyColors val="0"/>
        <c:ser>
          <c:idx val="0"/>
          <c:order val="0"/>
          <c:tx>
            <c:v>Динамічне управління</c:v>
          </c:tx>
          <c:spPr>
            <a:ln w="19038">
              <a:solidFill>
                <a:srgbClr val="FF99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numRef>
              <c:f>Лист1!$A$74:$A$91</c:f>
              <c:numCache>
                <c:formatCode>General</c:formatCode>
                <c:ptCount val="18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  <c:pt idx="12">
                  <c:v>1200</c:v>
                </c:pt>
                <c:pt idx="13">
                  <c:v>1400</c:v>
                </c:pt>
                <c:pt idx="14">
                  <c:v>1600</c:v>
                </c:pt>
                <c:pt idx="15">
                  <c:v>2000</c:v>
                </c:pt>
                <c:pt idx="16">
                  <c:v>2500</c:v>
                </c:pt>
                <c:pt idx="17">
                  <c:v>3000</c:v>
                </c:pt>
              </c:numCache>
            </c:numRef>
          </c:cat>
          <c:val>
            <c:numRef>
              <c:f>Лист1!$J$118:$J$135</c:f>
              <c:numCache>
                <c:formatCode>General</c:formatCode>
                <c:ptCount val="18"/>
                <c:pt idx="0">
                  <c:v>0.68888888888888888</c:v>
                </c:pt>
                <c:pt idx="1">
                  <c:v>0.75</c:v>
                </c:pt>
                <c:pt idx="2">
                  <c:v>0.7857142857142857</c:v>
                </c:pt>
                <c:pt idx="3">
                  <c:v>0.82222222222222219</c:v>
                </c:pt>
                <c:pt idx="4">
                  <c:v>0.93023255813953487</c:v>
                </c:pt>
                <c:pt idx="5">
                  <c:v>0.97619047619047616</c:v>
                </c:pt>
                <c:pt idx="6">
                  <c:v>0.97674418604651159</c:v>
                </c:pt>
                <c:pt idx="7">
                  <c:v>0.97435897435897434</c:v>
                </c:pt>
                <c:pt idx="8">
                  <c:v>0.92307692307692313</c:v>
                </c:pt>
                <c:pt idx="9">
                  <c:v>0.90243902439024393</c:v>
                </c:pt>
                <c:pt idx="10">
                  <c:v>1</c:v>
                </c:pt>
                <c:pt idx="11">
                  <c:v>0.93478260869565222</c:v>
                </c:pt>
                <c:pt idx="12">
                  <c:v>0.88888888888888884</c:v>
                </c:pt>
                <c:pt idx="13">
                  <c:v>0.97826086956521741</c:v>
                </c:pt>
                <c:pt idx="14">
                  <c:v>0.95348837209302328</c:v>
                </c:pt>
                <c:pt idx="15">
                  <c:v>0.97777777777777775</c:v>
                </c:pt>
                <c:pt idx="16">
                  <c:v>0.93023255813953487</c:v>
                </c:pt>
                <c:pt idx="17">
                  <c:v>0.95238095238095233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A2-6845-BDAA-5AA8F6943A65}"/>
            </c:ext>
          </c:extLst>
        </c:ser>
        <c:ser>
          <c:idx val="1"/>
          <c:order val="1"/>
          <c:tx>
            <c:v>Статичне управління</c:v>
          </c:tx>
          <c:spPr>
            <a:ln w="19038">
              <a:solidFill>
                <a:srgbClr val="00FF00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Лист1!$A$74:$A$91</c:f>
              <c:numCache>
                <c:formatCode>General</c:formatCode>
                <c:ptCount val="18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  <c:pt idx="12">
                  <c:v>1200</c:v>
                </c:pt>
                <c:pt idx="13">
                  <c:v>1400</c:v>
                </c:pt>
                <c:pt idx="14">
                  <c:v>1600</c:v>
                </c:pt>
                <c:pt idx="15">
                  <c:v>2000</c:v>
                </c:pt>
                <c:pt idx="16">
                  <c:v>2500</c:v>
                </c:pt>
                <c:pt idx="17">
                  <c:v>3000</c:v>
                </c:pt>
              </c:numCache>
            </c:numRef>
          </c:cat>
          <c:val>
            <c:numRef>
              <c:f>Лист1!$J$23:$J$40</c:f>
              <c:numCache>
                <c:formatCode>General</c:formatCode>
                <c:ptCount val="18"/>
                <c:pt idx="0">
                  <c:v>0.08</c:v>
                </c:pt>
                <c:pt idx="1">
                  <c:v>0.5714285714285714</c:v>
                </c:pt>
                <c:pt idx="2">
                  <c:v>0.44680851063829785</c:v>
                </c:pt>
                <c:pt idx="3">
                  <c:v>0.875</c:v>
                </c:pt>
                <c:pt idx="4">
                  <c:v>0.84444444444444444</c:v>
                </c:pt>
                <c:pt idx="5">
                  <c:v>0.89130434782608692</c:v>
                </c:pt>
                <c:pt idx="6">
                  <c:v>0.83333333333333337</c:v>
                </c:pt>
                <c:pt idx="7">
                  <c:v>0.83720930232558144</c:v>
                </c:pt>
                <c:pt idx="8">
                  <c:v>0.83333333333333337</c:v>
                </c:pt>
                <c:pt idx="9">
                  <c:v>0.88372093023255816</c:v>
                </c:pt>
                <c:pt idx="10">
                  <c:v>0.86046511627906974</c:v>
                </c:pt>
                <c:pt idx="11">
                  <c:v>0.9</c:v>
                </c:pt>
                <c:pt idx="12">
                  <c:v>0.92307692307692313</c:v>
                </c:pt>
                <c:pt idx="13">
                  <c:v>0.88372093023255816</c:v>
                </c:pt>
                <c:pt idx="14">
                  <c:v>0.91891891891891897</c:v>
                </c:pt>
                <c:pt idx="15">
                  <c:v>0.86363636363636365</c:v>
                </c:pt>
                <c:pt idx="16">
                  <c:v>0.87804878048780488</c:v>
                </c:pt>
                <c:pt idx="17">
                  <c:v>0.8936170212765957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A2-6845-BDAA-5AA8F6943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797168"/>
        <c:axId val="1"/>
      </c:lineChart>
      <c:catAx>
        <c:axId val="384797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99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 dirty="0" err="1"/>
                  <a:t>Кількість</a:t>
                </a:r>
                <a:r>
                  <a:rPr lang="ru-RU" dirty="0"/>
                  <a:t> ресурсу </a:t>
                </a:r>
                <a:r>
                  <a:rPr lang="ru-RU" dirty="0" err="1"/>
                  <a:t>користувача</a:t>
                </a:r>
                <a:r>
                  <a:rPr lang="ru-RU" dirty="0"/>
                  <a:t> А</a:t>
                </a:r>
              </a:p>
            </c:rich>
          </c:tx>
          <c:layout>
            <c:manualLayout>
              <c:xMode val="edge"/>
              <c:yMode val="edge"/>
              <c:x val="0.24010554089709762"/>
              <c:y val="0.90361445783132532"/>
            </c:manualLayout>
          </c:layout>
          <c:overlay val="0"/>
          <c:spPr>
            <a:noFill/>
            <a:ln w="3807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759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199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1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4759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99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" dirty="0"/>
                  <a:t>Критерій (відносна пропускна спроможність системи)</a:t>
                </a:r>
              </a:p>
            </c:rich>
          </c:tx>
          <c:layout>
            <c:manualLayout>
              <c:xMode val="edge"/>
              <c:yMode val="edge"/>
              <c:x val="2.3746701846965697E-2"/>
              <c:y val="5.6224899598393573E-2"/>
            </c:manualLayout>
          </c:layout>
          <c:overlay val="0"/>
          <c:spPr>
            <a:noFill/>
            <a:ln w="3807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75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99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384797168"/>
        <c:crosses val="autoZero"/>
        <c:crossBetween val="midCat"/>
      </c:valAx>
      <c:spPr>
        <a:solidFill>
          <a:srgbClr val="FFFFFF"/>
        </a:solidFill>
        <a:ln w="1903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712401055408969"/>
          <c:y val="0.37751004016064255"/>
          <c:w val="0.28232189973614774"/>
          <c:h val="0.10040160642570281"/>
        </c:manualLayout>
      </c:layout>
      <c:overlay val="0"/>
      <c:spPr>
        <a:solidFill>
          <a:srgbClr val="FFFFFF"/>
        </a:solidFill>
        <a:ln w="4759">
          <a:solidFill>
            <a:srgbClr val="000000"/>
          </a:solidFill>
          <a:prstDash val="solid"/>
        </a:ln>
      </c:spPr>
      <c:txPr>
        <a:bodyPr/>
        <a:lstStyle/>
        <a:p>
          <a:pPr>
            <a:defRPr sz="1102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en-UA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199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en-UA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8F84426-99FC-8D46-8EC2-5EAE00840E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7C7F4E8-6485-A641-95F7-EC4CDB3CD8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5DCA847-2B04-F64A-8366-A335360272C3}" type="datetimeFigureOut">
              <a:rPr lang="ru-RU"/>
              <a:pPr>
                <a:defRPr/>
              </a:pPr>
              <a:t>14.11.2023</a:t>
            </a:fld>
            <a:endParaRPr lang="ru-RU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C883AC7-7003-C749-9850-9C0D927BAA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3D48FFF6-B74C-FD43-AAAB-E4BEEB6415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0BA0AC8-D5FF-3647-ACCB-C147E2D0101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63D32BD-EDB2-3E44-A1A6-909DC5CCFE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7126D9-FB11-4A4E-9FA9-750C6EBB0D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4AC0D82-24D6-4841-A361-4B734487C27D}" type="datetimeFigureOut">
              <a:rPr lang="ru-RU"/>
              <a:pPr>
                <a:defRPr/>
              </a:pPr>
              <a:t>14.11.2023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25C0B80-3B2A-3E47-A019-AB49A4EF2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DABEF377-92F2-7743-9956-D6CE8FA0A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909A3-39BC-9447-BC24-9D343193B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C4B249-E5B7-1840-902A-C2EC6357E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0D3D67-BCA7-2242-A492-9080371E99B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D3D67-BCA7-2242-A492-9080371E99B9}" type="slidenum">
              <a:rPr lang="ru-RU" altLang="en-US" smtClean="0"/>
              <a:pPr>
                <a:defRPr/>
              </a:pPr>
              <a:t>14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2727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C128229F-143B-3942-AC77-69096920F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A148F0E-4FBC-8F48-9690-9496160D5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8F0BA5E3-3B72-7C4E-9832-F5092559C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63AA0E30-4F6A-6847-864B-051823AAB7A5}" type="slidenum">
              <a:rPr lang="ru-RU" altLang="en-US" smtClean="0">
                <a:latin typeface="Arial" panose="020B0604020202020204" pitchFamily="34" charset="0"/>
              </a:rPr>
              <a:pPr/>
              <a:t>17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D3D67-BCA7-2242-A492-9080371E99B9}" type="slidenum">
              <a:rPr lang="ru-RU" altLang="en-US" smtClean="0"/>
              <a:pPr>
                <a:defRPr/>
              </a:pPr>
              <a:t>28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5861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F5D39-9368-F145-8EC5-3E7B8A56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EC58E-FBEB-8948-BD3A-24D879B0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75563-0A6E-724D-8521-51646797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4A4CB-B981-FC46-BE85-3E80E5F3C18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011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596EC-BF67-B443-906E-1B20A858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F16A5-99B8-0040-889F-A65E4037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8103B-DC2B-534C-814D-04B2C5E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54D35-A96F-F244-A2E7-6EBCD878448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1319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6857D2-A5E0-C14E-AB25-ABEE8058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B8F9C-AB2A-1D4B-B565-2F91541A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D3797-C002-634F-9DB4-2FB885E6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98E59-5561-F249-8363-31FDF99857B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4467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20093201-AF47-1A4A-8003-63764AA8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F4E2AA4-A9DC-484C-AE9E-36F08D6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66C027C-5F2A-DF4F-9339-2C2B08E2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5E689-647B-0144-9CB2-002359F7C95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931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5B984-5129-724F-8367-B609846B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59A38-8F12-374C-9479-A2745064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47BFE-B01F-C34F-83E4-BCB11923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2549-81D7-D049-8ED4-CB95052FC59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631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C978C-EF75-1A4C-9A63-6F02B302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8766D-7007-5849-8AFE-50955423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E4326-B8EA-4D41-B3B3-77A00632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8131-CB36-F045-B556-41ABB57C22C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2451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D0D24C-2DC6-B648-BA88-BC641AE2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B5BAE3-A4CA-884F-B448-C1B05BF8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ACC00-4702-4A40-A97D-76A9D7B8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C62A2-CD65-3441-A9E9-64B580F9C22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875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929287A-02AB-534A-B2FE-9458960D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3DCB9BA9-617B-5E4E-8824-08AB87AF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711FA1-2919-3D48-B901-45145D14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4DBC-2ED5-524F-A4F8-5A444D541E5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38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1E0B4948-1FD8-5344-BBB8-B714359F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C67C60D0-76F5-E947-8EC4-03BD13D6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193981FA-8884-9248-B521-B582D4A4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D90A5-DD06-2341-AD83-AF1AFC5D296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106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4D6B92CA-AC55-5541-B1D8-7E242829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A1537D2-6A86-C944-94DF-550736D7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4456EF-BF1E-734F-893A-2B10F21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EA2D-268F-FB4D-AB1C-333E9F3F7E1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28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10797583-D4D7-114D-9ACF-7FA9846C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830C7295-B149-9042-8E80-65B7C05A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6EEAE8-E203-3B45-9ECB-A0FFA61E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AF6B-6546-C446-9EB3-C4E26F97753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78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691DC418-1C09-6A4B-AD8D-064CC6AD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1A49E59E-BAB0-C144-AC17-622B76C8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ABF02C73-437C-B54A-8301-C7683705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DF21-836B-C84F-9084-364BC5273DD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9945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4CE94200-4A06-7749-96BC-38BB32D3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18FC11FA-194E-DB48-B608-E931BFA7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DBE4FF4-F35E-D64A-9A10-94EF6846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528E8-B30D-5E4D-906B-B4162A4FEB4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996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A980DA66-7B82-F747-8517-9295C8BB0A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  <a:endParaRPr lang="uk-UA" altLang="uk-UA"/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8D993BDE-F67F-D144-AEB8-5350ECBA5C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  <a:endParaRPr lang="uk-UA" alt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4ECD7-F7CC-8541-B009-B2F188144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7C5CC-CF9A-6F49-A0C6-BFB59F2E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5E3F6-94B7-9846-8AB0-108611B97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0E103C-49EF-DD46-BBDF-E5E04E967DD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1" r:id="rId12"/>
    <p:sldLayoutId id="2147483852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>
            <a:extLst>
              <a:ext uri="{FF2B5EF4-FFF2-40B4-BE49-F238E27FC236}">
                <a16:creationId xmlns:a16="http://schemas.microsoft.com/office/drawing/2014/main" id="{0A8F5D63-638C-1E41-A3C9-5D0DCBA3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765175"/>
            <a:ext cx="71278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uk-UA" altLang="zh-CN" sz="2800" b="1">
                <a:latin typeface="Arial Unicode MS" panose="020B0604020202020204" pitchFamily="34" charset="-128"/>
              </a:rPr>
              <a:t>ЛЕКЦІЯ 1</a:t>
            </a:r>
            <a:r>
              <a:rPr lang="en-US" altLang="zh-CN" sz="2800" b="1">
                <a:latin typeface="Arial Unicode MS" panose="020B0604020202020204" pitchFamily="34" charset="-128"/>
              </a:rPr>
              <a:t>1</a:t>
            </a:r>
            <a:endParaRPr lang="uk-UA" altLang="zh-CN" sz="2800" b="1">
              <a:latin typeface="Arial Unicode MS" panose="020B0604020202020204" pitchFamily="34" charset="-128"/>
            </a:endParaRP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11CFCB6-7ED2-D348-A047-B8BFA6C7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3886200"/>
            <a:ext cx="817245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altLang="zh-CN" b="1" dirty="0">
                <a:latin typeface="Arial Unicode MS" pitchFamily="34" charset="-128"/>
              </a:rPr>
              <a:t>Програмне забезпечення</a:t>
            </a:r>
            <a:endParaRPr lang="en-US" altLang="zh-CN" b="1" dirty="0">
              <a:latin typeface="Arial Unicode MS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uk-UA" altLang="zh-CN" b="1" dirty="0">
                <a:latin typeface="Arial Unicode MS" pitchFamily="34" charset="-128"/>
              </a:rPr>
              <a:t>Петрі-об</a:t>
            </a:r>
            <a:r>
              <a:rPr lang="en-US" altLang="zh-CN" b="1" dirty="0">
                <a:latin typeface="Arial Unicode MS" pitchFamily="34" charset="-128"/>
              </a:rPr>
              <a:t>’</a:t>
            </a:r>
            <a:r>
              <a:rPr lang="uk-UA" altLang="zh-CN" b="1" dirty="0" err="1">
                <a:latin typeface="Arial Unicode MS" pitchFamily="34" charset="-128"/>
              </a:rPr>
              <a:t>єктного</a:t>
            </a:r>
            <a:r>
              <a:rPr lang="uk-UA" altLang="zh-CN" b="1" dirty="0">
                <a:latin typeface="Arial Unicode MS" pitchFamily="34" charset="-128"/>
              </a:rPr>
              <a:t> моделювання систем</a:t>
            </a:r>
            <a:endParaRPr lang="ru-RU" altLang="uk-UA" dirty="0">
              <a:latin typeface="Arial Unicode MS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5DF79C-6974-A940-8F6A-F710EB1D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038" y="6356350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0C20-1D83-C744-A45D-F309C4CA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652"/>
            <a:ext cx="8219256" cy="733043"/>
          </a:xfrm>
        </p:spPr>
        <p:txBody>
          <a:bodyPr/>
          <a:lstStyle/>
          <a:p>
            <a:r>
              <a:rPr lang="uk-UA" sz="3200" dirty="0"/>
              <a:t>Використання графічного редактора для розробки мережі Петрі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967D-F07C-7846-A2D9-C2C42C85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F8D16-FE00-934F-BB54-622F955BD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" y="1241129"/>
            <a:ext cx="7934964" cy="569178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B18EF886-A4E7-4F4F-A923-3316545AE221}"/>
              </a:ext>
            </a:extLst>
          </p:cNvPr>
          <p:cNvSpPr/>
          <p:nvPr/>
        </p:nvSpPr>
        <p:spPr>
          <a:xfrm>
            <a:off x="451295" y="1748097"/>
            <a:ext cx="1245682" cy="476830"/>
          </a:xfrm>
          <a:custGeom>
            <a:avLst/>
            <a:gdLst>
              <a:gd name="connsiteX0" fmla="*/ 40318 w 1245682"/>
              <a:gd name="connsiteY0" fmla="*/ 228187 h 476830"/>
              <a:gd name="connsiteX1" fmla="*/ 256628 w 1245682"/>
              <a:gd name="connsiteY1" fmla="*/ 41374 h 476830"/>
              <a:gd name="connsiteX2" fmla="*/ 748240 w 1245682"/>
              <a:gd name="connsiteY2" fmla="*/ 2045 h 476830"/>
              <a:gd name="connsiteX3" fmla="*/ 1151363 w 1245682"/>
              <a:gd name="connsiteY3" fmla="*/ 80703 h 476830"/>
              <a:gd name="connsiteX4" fmla="*/ 1210357 w 1245682"/>
              <a:gd name="connsiteY4" fmla="*/ 316677 h 476830"/>
              <a:gd name="connsiteX5" fmla="*/ 699079 w 1245682"/>
              <a:gd name="connsiteY5" fmla="*/ 464161 h 476830"/>
              <a:gd name="connsiteX6" fmla="*/ 69815 w 1245682"/>
              <a:gd name="connsiteY6" fmla="*/ 444497 h 476830"/>
              <a:gd name="connsiteX7" fmla="*/ 40318 w 1245682"/>
              <a:gd name="connsiteY7" fmla="*/ 228187 h 47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5682" h="476830">
                <a:moveTo>
                  <a:pt x="40318" y="228187"/>
                </a:moveTo>
                <a:cubicBezTo>
                  <a:pt x="71454" y="161000"/>
                  <a:pt x="138641" y="79064"/>
                  <a:pt x="256628" y="41374"/>
                </a:cubicBezTo>
                <a:cubicBezTo>
                  <a:pt x="374615" y="3684"/>
                  <a:pt x="599118" y="-4510"/>
                  <a:pt x="748240" y="2045"/>
                </a:cubicBezTo>
                <a:cubicBezTo>
                  <a:pt x="897362" y="8600"/>
                  <a:pt x="1074344" y="28264"/>
                  <a:pt x="1151363" y="80703"/>
                </a:cubicBezTo>
                <a:cubicBezTo>
                  <a:pt x="1228383" y="133142"/>
                  <a:pt x="1285738" y="252767"/>
                  <a:pt x="1210357" y="316677"/>
                </a:cubicBezTo>
                <a:cubicBezTo>
                  <a:pt x="1134976" y="380587"/>
                  <a:pt x="889169" y="442858"/>
                  <a:pt x="699079" y="464161"/>
                </a:cubicBezTo>
                <a:cubicBezTo>
                  <a:pt x="508989" y="485464"/>
                  <a:pt x="184525" y="480549"/>
                  <a:pt x="69815" y="444497"/>
                </a:cubicBezTo>
                <a:cubicBezTo>
                  <a:pt x="-44895" y="408445"/>
                  <a:pt x="9182" y="295374"/>
                  <a:pt x="40318" y="228187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98B0D9A-CB5D-984F-B646-D18C3329B00B}"/>
              </a:ext>
            </a:extLst>
          </p:cNvPr>
          <p:cNvSpPr/>
          <p:nvPr/>
        </p:nvSpPr>
        <p:spPr>
          <a:xfrm>
            <a:off x="146217" y="1371634"/>
            <a:ext cx="2856754" cy="246463"/>
          </a:xfrm>
          <a:custGeom>
            <a:avLst/>
            <a:gdLst>
              <a:gd name="connsiteX0" fmla="*/ 896002 w 2856754"/>
              <a:gd name="connsiteY0" fmla="*/ 44211 h 246463"/>
              <a:gd name="connsiteX1" fmla="*/ 296235 w 2856754"/>
              <a:gd name="connsiteY1" fmla="*/ 54043 h 246463"/>
              <a:gd name="connsiteX2" fmla="*/ 129086 w 2856754"/>
              <a:gd name="connsiteY2" fmla="*/ 63876 h 246463"/>
              <a:gd name="connsiteX3" fmla="*/ 1267 w 2856754"/>
              <a:gd name="connsiteY3" fmla="*/ 191695 h 246463"/>
              <a:gd name="connsiteX4" fmla="*/ 207744 w 2856754"/>
              <a:gd name="connsiteY4" fmla="*/ 231024 h 246463"/>
              <a:gd name="connsiteX5" fmla="*/ 620699 w 2856754"/>
              <a:gd name="connsiteY5" fmla="*/ 231024 h 246463"/>
              <a:gd name="connsiteX6" fmla="*/ 2439667 w 2856754"/>
              <a:gd name="connsiteY6" fmla="*/ 240856 h 246463"/>
              <a:gd name="connsiteX7" fmla="*/ 2852622 w 2856754"/>
              <a:gd name="connsiteY7" fmla="*/ 132701 h 246463"/>
              <a:gd name="connsiteX8" fmla="*/ 2302015 w 2856754"/>
              <a:gd name="connsiteY8" fmla="*/ 4882 h 246463"/>
              <a:gd name="connsiteX9" fmla="*/ 846841 w 2856754"/>
              <a:gd name="connsiteY9" fmla="*/ 24547 h 246463"/>
              <a:gd name="connsiteX10" fmla="*/ 807512 w 2856754"/>
              <a:gd name="connsiteY10" fmla="*/ 24547 h 24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754" h="246463">
                <a:moveTo>
                  <a:pt x="896002" y="44211"/>
                </a:moveTo>
                <a:lnTo>
                  <a:pt x="296235" y="54043"/>
                </a:lnTo>
                <a:cubicBezTo>
                  <a:pt x="168416" y="57321"/>
                  <a:pt x="178247" y="40934"/>
                  <a:pt x="129086" y="63876"/>
                </a:cubicBezTo>
                <a:cubicBezTo>
                  <a:pt x="79925" y="86818"/>
                  <a:pt x="-11843" y="163837"/>
                  <a:pt x="1267" y="191695"/>
                </a:cubicBezTo>
                <a:cubicBezTo>
                  <a:pt x="14377" y="219553"/>
                  <a:pt x="104505" y="224469"/>
                  <a:pt x="207744" y="231024"/>
                </a:cubicBezTo>
                <a:cubicBezTo>
                  <a:pt x="310983" y="237579"/>
                  <a:pt x="620699" y="231024"/>
                  <a:pt x="620699" y="231024"/>
                </a:cubicBezTo>
                <a:cubicBezTo>
                  <a:pt x="992686" y="232663"/>
                  <a:pt x="2067680" y="257243"/>
                  <a:pt x="2439667" y="240856"/>
                </a:cubicBezTo>
                <a:cubicBezTo>
                  <a:pt x="2811654" y="224469"/>
                  <a:pt x="2875564" y="172030"/>
                  <a:pt x="2852622" y="132701"/>
                </a:cubicBezTo>
                <a:cubicBezTo>
                  <a:pt x="2829680" y="93372"/>
                  <a:pt x="2636312" y="22908"/>
                  <a:pt x="2302015" y="4882"/>
                </a:cubicBezTo>
                <a:cubicBezTo>
                  <a:pt x="1967718" y="-13144"/>
                  <a:pt x="846841" y="24547"/>
                  <a:pt x="846841" y="24547"/>
                </a:cubicBezTo>
                <a:cubicBezTo>
                  <a:pt x="597757" y="27824"/>
                  <a:pt x="702634" y="26185"/>
                  <a:pt x="807512" y="2454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2DC80C-067B-AA44-9904-A33E74273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84" y="3057934"/>
            <a:ext cx="2306976" cy="3503414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72213A68-1139-F34E-8227-09CA4C61183D}"/>
              </a:ext>
            </a:extLst>
          </p:cNvPr>
          <p:cNvSpPr/>
          <p:nvPr/>
        </p:nvSpPr>
        <p:spPr>
          <a:xfrm>
            <a:off x="4116116" y="6508211"/>
            <a:ext cx="1894618" cy="478900"/>
          </a:xfrm>
          <a:custGeom>
            <a:avLst/>
            <a:gdLst>
              <a:gd name="connsiteX0" fmla="*/ 1832400 w 1894618"/>
              <a:gd name="connsiteY0" fmla="*/ 158060 h 478900"/>
              <a:gd name="connsiteX1" fmla="*/ 1606258 w 1894618"/>
              <a:gd name="connsiteY1" fmla="*/ 79402 h 478900"/>
              <a:gd name="connsiteX2" fmla="*/ 1596426 w 1894618"/>
              <a:gd name="connsiteY2" fmla="*/ 79402 h 478900"/>
              <a:gd name="connsiteX3" fmla="*/ 1212968 w 1894618"/>
              <a:gd name="connsiteY3" fmla="*/ 40073 h 478900"/>
              <a:gd name="connsiteX4" fmla="*/ 564039 w 1894618"/>
              <a:gd name="connsiteY4" fmla="*/ 744 h 478900"/>
              <a:gd name="connsiteX5" fmla="*/ 111755 w 1894618"/>
              <a:gd name="connsiteY5" fmla="*/ 49905 h 478900"/>
              <a:gd name="connsiteX6" fmla="*/ 3600 w 1894618"/>
              <a:gd name="connsiteY6" fmla="*/ 384202 h 478900"/>
              <a:gd name="connsiteX7" fmla="*/ 200245 w 1894618"/>
              <a:gd name="connsiteY7" fmla="*/ 462860 h 478900"/>
              <a:gd name="connsiteX8" fmla="*/ 878671 w 1894618"/>
              <a:gd name="connsiteY8" fmla="*/ 472692 h 478900"/>
              <a:gd name="connsiteX9" fmla="*/ 1498103 w 1894618"/>
              <a:gd name="connsiteY9" fmla="*/ 472692 h 478900"/>
              <a:gd name="connsiteX10" fmla="*/ 1861897 w 1894618"/>
              <a:gd name="connsiteY10" fmla="*/ 394034 h 478900"/>
              <a:gd name="connsiteX11" fmla="*/ 1871729 w 1894618"/>
              <a:gd name="connsiteY11" fmla="*/ 197389 h 478900"/>
              <a:gd name="connsiteX12" fmla="*/ 1832400 w 1894618"/>
              <a:gd name="connsiteY12" fmla="*/ 158060 h 47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4618" h="478900">
                <a:moveTo>
                  <a:pt x="1832400" y="158060"/>
                </a:moveTo>
                <a:cubicBezTo>
                  <a:pt x="1788155" y="138396"/>
                  <a:pt x="1645587" y="92512"/>
                  <a:pt x="1606258" y="79402"/>
                </a:cubicBezTo>
                <a:cubicBezTo>
                  <a:pt x="1566929" y="66292"/>
                  <a:pt x="1596426" y="79402"/>
                  <a:pt x="1596426" y="79402"/>
                </a:cubicBezTo>
                <a:cubicBezTo>
                  <a:pt x="1530878" y="72847"/>
                  <a:pt x="1385033" y="53183"/>
                  <a:pt x="1212968" y="40073"/>
                </a:cubicBezTo>
                <a:cubicBezTo>
                  <a:pt x="1040903" y="26963"/>
                  <a:pt x="747574" y="-895"/>
                  <a:pt x="564039" y="744"/>
                </a:cubicBezTo>
                <a:cubicBezTo>
                  <a:pt x="380504" y="2383"/>
                  <a:pt x="205161" y="-14005"/>
                  <a:pt x="111755" y="49905"/>
                </a:cubicBezTo>
                <a:cubicBezTo>
                  <a:pt x="18349" y="113815"/>
                  <a:pt x="-11148" y="315376"/>
                  <a:pt x="3600" y="384202"/>
                </a:cubicBezTo>
                <a:cubicBezTo>
                  <a:pt x="18348" y="453028"/>
                  <a:pt x="54400" y="448112"/>
                  <a:pt x="200245" y="462860"/>
                </a:cubicBezTo>
                <a:cubicBezTo>
                  <a:pt x="346090" y="477608"/>
                  <a:pt x="878671" y="472692"/>
                  <a:pt x="878671" y="472692"/>
                </a:cubicBezTo>
                <a:cubicBezTo>
                  <a:pt x="1094981" y="474331"/>
                  <a:pt x="1334232" y="485802"/>
                  <a:pt x="1498103" y="472692"/>
                </a:cubicBezTo>
                <a:cubicBezTo>
                  <a:pt x="1661974" y="459582"/>
                  <a:pt x="1799626" y="439918"/>
                  <a:pt x="1861897" y="394034"/>
                </a:cubicBezTo>
                <a:cubicBezTo>
                  <a:pt x="1924168" y="348150"/>
                  <a:pt x="1879922" y="236718"/>
                  <a:pt x="1871729" y="197389"/>
                </a:cubicBezTo>
                <a:cubicBezTo>
                  <a:pt x="1863536" y="158060"/>
                  <a:pt x="1876645" y="177724"/>
                  <a:pt x="1832400" y="15806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85D-D5AC-6745-AC41-24282DD5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644"/>
            <a:ext cx="8229600" cy="523528"/>
          </a:xfrm>
        </p:spPr>
        <p:txBody>
          <a:bodyPr/>
          <a:lstStyle/>
          <a:p>
            <a:r>
              <a:rPr lang="uk-UA" dirty="0"/>
              <a:t>Конструювання мережі Петрі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7719-86E4-A148-874C-95DA47DC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765796"/>
            <a:ext cx="9083352" cy="586756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numChannel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name) throws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ExceptionInvalidTimeDelay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ExceptionInvalidNetStructure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("P1",0));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("P2",numChannel));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("P3",0));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("T1",timeMean,Double.MAX_VALUE));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setDistribution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getTimeServ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setParamDeviation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(0.0);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(0),1));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(0),1));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(1),1));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(2),1));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name,d_P,d_T,d_In,d_Out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PetriP.initNext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PetriT.initNext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ArcIn.initNext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ArcOut.initNext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9353-BC66-6440-976B-F648033F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76678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85D-D5AC-6745-AC41-24282DD5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644"/>
            <a:ext cx="8229600" cy="523528"/>
          </a:xfrm>
        </p:spPr>
        <p:txBody>
          <a:bodyPr/>
          <a:lstStyle/>
          <a:p>
            <a:r>
              <a:rPr lang="uk-UA" dirty="0"/>
              <a:t>Конструювання Петрі-об’єктів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7719-86E4-A148-874C-95DA47DC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504" y="981708"/>
            <a:ext cx="8928992" cy="22672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NetLibrary.CreateNetGenerator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(2.0)));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0.6,"First")));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0.3, "Second")));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0.4,"Third")));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0.1,"Forth")));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(0.15, 0.13, 0.3)));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9353-BC66-6440-976B-F648033F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14652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C677-6425-B04F-A130-8E4EBC2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Графічний редактор Петрі-об’єктної моделі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A01E-1870-E34F-8B0B-285CD954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11776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6202-0818-CE43-BBED-8020F133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11560"/>
          </a:xfrm>
        </p:spPr>
        <p:txBody>
          <a:bodyPr/>
          <a:lstStyle/>
          <a:p>
            <a:r>
              <a:rPr lang="uk-UA" dirty="0"/>
              <a:t>Конструювання Петрі-об’єктної моделі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4E294-AA9D-2843-BB60-399ECA00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844" y="1448780"/>
            <a:ext cx="8814680" cy="527269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ExceptionInvalidTimeDelay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ExceptionInvalidNetStructure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NetLibrary.CreateNetGenerator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(2.0)));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0.6,"First")));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0.3, "Second")));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0.4,"Third")));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NetLibrary.CreateNetSMOwithoutQueue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0.1,"Forth")));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NetLibrary.CreateNetFork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(0.15, 0.13, 0.3)));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()[1]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 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()[2]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 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()[1]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()[2]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()[3]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()[2]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 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()[2]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()[2]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()[0];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model = new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PetriObjMode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model;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B8E80-4AD5-4F44-904C-9E3D4E1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538912"/>
            <a:ext cx="5120208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 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2287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8DEBB54-CDE0-8E41-A4D6-009CC096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280400" cy="503237"/>
          </a:xfrm>
        </p:spPr>
        <p:txBody>
          <a:bodyPr/>
          <a:lstStyle/>
          <a:p>
            <a:pPr eaLnBrk="1" hangingPunct="1"/>
            <a:r>
              <a:rPr lang="ru-RU" altLang="uk-UA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Точн</a:t>
            </a:r>
            <a:r>
              <a:rPr lang="uk-UA" altLang="uk-UA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і</a:t>
            </a:r>
            <a:r>
              <a:rPr lang="ru-RU" altLang="uk-UA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сть результатів моделювання</a:t>
            </a:r>
          </a:p>
        </p:txBody>
      </p:sp>
      <p:graphicFrame>
        <p:nvGraphicFramePr>
          <p:cNvPr id="35989" name="Group 149">
            <a:extLst>
              <a:ext uri="{FF2B5EF4-FFF2-40B4-BE49-F238E27FC236}">
                <a16:creationId xmlns:a16="http://schemas.microsoft.com/office/drawing/2014/main" id="{6F70C7B6-F556-8D4E-B015-6D9B5C15D56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55831330"/>
              </p:ext>
            </p:extLst>
          </p:nvPr>
        </p:nvGraphicFramePr>
        <p:xfrm>
          <a:off x="401798" y="1412776"/>
          <a:ext cx="8461375" cy="293212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20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Результати</a:t>
                      </a:r>
                      <a:r>
                        <a:rPr kumimoji="0" lang="ru-RU" altLang="uk-UA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аналітичного</a:t>
                      </a:r>
                      <a:r>
                        <a:rPr kumimoji="0" lang="ru-RU" altLang="uk-UA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моделювання</a:t>
                      </a:r>
                      <a:endParaRPr kumimoji="0" lang="ru-RU" altLang="uk-UA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Результати</a:t>
                      </a:r>
                      <a:r>
                        <a:rPr kumimoji="0" lang="ru-RU" altLang="uk-UA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Петрі</a:t>
                      </a:r>
                      <a:r>
                        <a:rPr kumimoji="0" lang="ru-RU" altLang="uk-UA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-об</a:t>
                      </a:r>
                      <a:r>
                        <a:rPr kumimoji="0" lang="en-US" altLang="uk-UA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ru-RU" altLang="uk-UA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єктного</a:t>
                      </a:r>
                      <a:r>
                        <a:rPr kumimoji="0" lang="ru-RU" altLang="uk-UA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моделювання</a:t>
                      </a:r>
                      <a:endParaRPr kumimoji="0" lang="ru-RU" altLang="uk-UA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3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СМО1 = 1,786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СМО2 = 0,003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СМО3 = 0,004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СМО4 = 0,00001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СМО1 = 0,714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СМО2 = 0,054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СМО3 = 0,062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СМО4 = 0,036</a:t>
                      </a:r>
                      <a:endParaRPr kumimoji="0" lang="ru-RU" altLang="uk-UA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СМО1 = 1,766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СМО2 = 0,0041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СМО3 = 0,0035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довжина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черги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СМО4 = 0,00001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СМО1 = 0,714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СМО2 = 0,054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СМО3 = 0,065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Середня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зайнятість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altLang="uk-UA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прістроїв</a:t>
                      </a:r>
                      <a:r>
                        <a:rPr kumimoji="0" lang="ru-RU" altLang="uk-UA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СМО4 = 0,035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uk-UA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9836042-0BCD-FF49-84D6-11C78A5A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7CF6F5F4-1B59-0745-83A9-4C4637DCA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84351"/>
              </p:ext>
            </p:extLst>
          </p:nvPr>
        </p:nvGraphicFramePr>
        <p:xfrm>
          <a:off x="698500" y="812800"/>
          <a:ext cx="6927850" cy="497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0" name="Rectangle 7">
            <a:extLst>
              <a:ext uri="{FF2B5EF4-FFF2-40B4-BE49-F238E27FC236}">
                <a16:creationId xmlns:a16="http://schemas.microsoft.com/office/drawing/2014/main" id="{FAB4AB8E-FEA0-624D-9A4B-74D3410F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</a:endParaRPr>
          </a:p>
        </p:txBody>
      </p:sp>
      <p:sp>
        <p:nvSpPr>
          <p:cNvPr id="22531" name="Rectangle 14">
            <a:extLst>
              <a:ext uri="{FF2B5EF4-FFF2-40B4-BE49-F238E27FC236}">
                <a16:creationId xmlns:a16="http://schemas.microsoft.com/office/drawing/2014/main" id="{3C89D4DE-5040-3641-84AE-1F46F574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CBDF92DA-B57C-FE4F-97D3-34A93B4A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</a:endParaRP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A7EE7AFC-0176-E44A-9ADF-86F226B7A3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8255000" cy="992187"/>
          </a:xfrm>
        </p:spPr>
        <p:txBody>
          <a:bodyPr/>
          <a:lstStyle/>
          <a:p>
            <a:pPr eaLnBrk="1" hangingPunct="1"/>
            <a:r>
              <a:rPr lang="ru-RU" altLang="uk-UA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Дослідження ефективності алгоритму імітації Петрі-об</a:t>
            </a:r>
            <a:r>
              <a:rPr lang="en-US" altLang="uk-UA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r>
              <a:rPr lang="ru-RU" altLang="uk-UA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єктної моделі прі зростанні складності </a:t>
            </a:r>
            <a:r>
              <a:rPr lang="ru-RU" altLang="uk-UA" sz="2400" b="1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об</a:t>
            </a:r>
            <a:r>
              <a:rPr lang="en-US" altLang="uk-UA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r>
              <a:rPr lang="ru-RU" altLang="uk-UA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єктів</a:t>
            </a:r>
            <a:endParaRPr lang="ru-RU" altLang="uk-UA" sz="2400" b="1">
              <a:solidFill>
                <a:schemeClr val="bg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53CACDB-11D9-2E4E-9055-CA34B483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AD1C1376-E33E-3344-A890-1F70ACDF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</a:endParaRPr>
          </a:p>
        </p:txBody>
      </p:sp>
      <p:sp>
        <p:nvSpPr>
          <p:cNvPr id="23554" name="Rectangle 14">
            <a:extLst>
              <a:ext uri="{FF2B5EF4-FFF2-40B4-BE49-F238E27FC236}">
                <a16:creationId xmlns:a16="http://schemas.microsoft.com/office/drawing/2014/main" id="{E5517E4D-D6C0-E248-94C3-0D073692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</a:endParaRP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4FD35F7E-35DB-CA42-BF68-D9DFCA53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</a:endParaRPr>
          </a:p>
        </p:txBody>
      </p: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118695B2-E11F-9744-A9CC-8A835FD9D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765924"/>
              </p:ext>
            </p:extLst>
          </p:nvPr>
        </p:nvGraphicFramePr>
        <p:xfrm>
          <a:off x="302927" y="1535113"/>
          <a:ext cx="4215384" cy="425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1B072ED4-D9EC-2A4C-9E62-8554F39EC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37945"/>
              </p:ext>
            </p:extLst>
          </p:nvPr>
        </p:nvGraphicFramePr>
        <p:xfrm>
          <a:off x="4896036" y="1458913"/>
          <a:ext cx="4071756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558" name="Rectangle 17">
            <a:extLst>
              <a:ext uri="{FF2B5EF4-FFF2-40B4-BE49-F238E27FC236}">
                <a16:creationId xmlns:a16="http://schemas.microsoft.com/office/drawing/2014/main" id="{17AB34FB-504F-3347-93FD-9CD4A91915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1788" y="354013"/>
            <a:ext cx="8255000" cy="900112"/>
          </a:xfrm>
        </p:spPr>
        <p:txBody>
          <a:bodyPr/>
          <a:lstStyle/>
          <a:p>
            <a:pPr eaLnBrk="1" hangingPunct="1"/>
            <a:r>
              <a:rPr lang="ru-RU" altLang="uk-UA" sz="2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Дослідження</a:t>
            </a:r>
            <a:r>
              <a:rPr lang="ru-RU" altLang="uk-UA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ефективності</a:t>
            </a:r>
            <a:r>
              <a:rPr lang="ru-RU" altLang="uk-UA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алгоритму </a:t>
            </a:r>
            <a:r>
              <a:rPr lang="ru-RU" altLang="uk-UA" sz="2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імітації</a:t>
            </a:r>
            <a:r>
              <a:rPr lang="ru-RU" altLang="uk-UA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</a:t>
            </a:r>
            <a:r>
              <a:rPr lang="ru-RU" altLang="uk-UA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-об</a:t>
            </a:r>
            <a:r>
              <a:rPr lang="en-US" altLang="uk-UA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r>
              <a:rPr lang="ru-RU" altLang="uk-UA" sz="2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єктної</a:t>
            </a:r>
            <a:r>
              <a:rPr lang="ru-RU" altLang="uk-UA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моделі</a:t>
            </a:r>
            <a:endParaRPr lang="ru-RU" altLang="uk-UA" sz="2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EE845D3-E13C-C942-8930-02B7322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65994EB4-380E-2144-BED8-A6BAF4F904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404813"/>
            <a:ext cx="8424862" cy="468312"/>
          </a:xfrm>
        </p:spPr>
        <p:txBody>
          <a:bodyPr/>
          <a:lstStyle/>
          <a:p>
            <a:pPr eaLnBrk="1" hangingPunct="1"/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Петрі-об’єктна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модель</a:t>
            </a:r>
            <a:endParaRPr lang="ru-RU" altLang="uk-UA" sz="2800" b="1" dirty="0">
              <a:latin typeface="Times New Roman" panose="02020603050405020304" pitchFamily="18" charset="0"/>
            </a:endParaRPr>
          </a:p>
        </p:txBody>
      </p:sp>
      <p:sp>
        <p:nvSpPr>
          <p:cNvPr id="25602" name="Rectangle 11">
            <a:extLst>
              <a:ext uri="{FF2B5EF4-FFF2-40B4-BE49-F238E27FC236}">
                <a16:creationId xmlns:a16="http://schemas.microsoft.com/office/drawing/2014/main" id="{78390CC6-D09C-AB4D-BAEB-65590326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241550"/>
            <a:ext cx="327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ru-RU" altLang="uk-UA" sz="2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3" name="Rectangle 6">
            <a:extLst>
              <a:ext uri="{FF2B5EF4-FFF2-40B4-BE49-F238E27FC236}">
                <a16:creationId xmlns:a16="http://schemas.microsoft.com/office/drawing/2014/main" id="{C066F2CE-EFF6-F946-AF1B-AAB4713E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89025"/>
            <a:ext cx="835342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>
                <a:latin typeface="Arial Unicode MS" panose="020B0604020202020204" pitchFamily="34" charset="-128"/>
              </a:rPr>
              <a:t>-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це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засіб</a:t>
            </a:r>
            <a:r>
              <a:rPr lang="ru-RU" altLang="uk-UA" sz="1800" dirty="0">
                <a:latin typeface="Arial Unicode MS" panose="020B0604020202020204" pitchFamily="34" charset="-128"/>
              </a:rPr>
              <a:t> формального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опису</a:t>
            </a:r>
            <a:r>
              <a:rPr lang="ru-RU" altLang="uk-UA" sz="1800" dirty="0">
                <a:latin typeface="Arial Unicode MS" panose="020B0604020202020204" pitchFamily="34" charset="-128"/>
              </a:rPr>
              <a:t> систем,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який</a:t>
            </a:r>
            <a:r>
              <a:rPr lang="ru-RU" altLang="uk-UA" sz="1800" dirty="0">
                <a:latin typeface="Arial Unicode MS" panose="020B0604020202020204" pitchFamily="34" charset="-128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ru-RU" altLang="uk-UA" sz="1800" dirty="0" err="1">
                <a:latin typeface="Arial Unicode MS" panose="020B0604020202020204" pitchFamily="34" charset="-128"/>
              </a:rPr>
              <a:t>має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математичний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опис</a:t>
            </a:r>
            <a:r>
              <a:rPr lang="ru-RU" altLang="uk-UA" sz="1800" dirty="0">
                <a:latin typeface="Arial Unicode MS" panose="020B0604020202020204" pitchFamily="34" charset="-128"/>
              </a:rPr>
              <a:t>, а значить,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має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високу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ступінь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абстракції</a:t>
            </a:r>
            <a:r>
              <a:rPr lang="ru-RU" altLang="uk-UA" sz="1800" dirty="0">
                <a:latin typeface="Arial Unicode MS" panose="020B0604020202020204" pitchFamily="34" charset="-128"/>
              </a:rPr>
              <a:t> та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найбільш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формалізований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опис</a:t>
            </a:r>
            <a:r>
              <a:rPr lang="ru-RU" altLang="uk-UA" sz="1800" dirty="0">
                <a:latin typeface="Arial Unicode MS" panose="020B0604020202020204" pitchFamily="34" charset="-128"/>
              </a:rPr>
              <a:t> алгоритму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імітації</a:t>
            </a:r>
            <a:r>
              <a:rPr lang="ru-RU" altLang="uk-UA" sz="1800" dirty="0">
                <a:latin typeface="Arial Unicode MS" panose="020B0604020202020204" pitchFamily="34" charset="-128"/>
              </a:rPr>
              <a:t>;</a:t>
            </a:r>
          </a:p>
          <a:p>
            <a:pPr>
              <a:spcBef>
                <a:spcPct val="0"/>
              </a:spcBef>
              <a:buFontTx/>
              <a:buAutoNum type="arabicParenR"/>
            </a:pPr>
            <a:endParaRPr lang="ru-RU" altLang="uk-UA" sz="1800" dirty="0">
              <a:latin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>
                <a:latin typeface="Arial Unicode MS" panose="020B0604020202020204" pitchFamily="34" charset="-128"/>
              </a:rPr>
              <a:t>2)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допускає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використання</a:t>
            </a:r>
            <a:r>
              <a:rPr lang="ru-RU" altLang="uk-UA" sz="1800" dirty="0">
                <a:latin typeface="Arial Unicode MS" panose="020B0604020202020204" pitchFamily="34" charset="-128"/>
              </a:rPr>
              <a:t> не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тільки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імітаційних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методів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дослідження</a:t>
            </a:r>
            <a:r>
              <a:rPr lang="ru-RU" altLang="uk-UA" sz="1800" dirty="0">
                <a:latin typeface="Arial Unicode MS" panose="020B0604020202020204" pitchFamily="34" charset="-128"/>
              </a:rPr>
              <a:t>, але й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аналітичні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методи</a:t>
            </a:r>
            <a:r>
              <a:rPr lang="ru-RU" altLang="uk-UA" sz="1800" dirty="0">
                <a:latin typeface="Arial Unicode MS" panose="020B0604020202020204" pitchFamily="34" charset="-128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uk-UA" sz="1800" dirty="0">
              <a:latin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>
                <a:latin typeface="Arial Unicode MS" panose="020B0604020202020204" pitchFamily="34" charset="-128"/>
              </a:rPr>
              <a:t>3)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Надає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можливість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створювати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моделі</a:t>
            </a:r>
            <a:r>
              <a:rPr lang="ru-RU" altLang="uk-UA" sz="1800" dirty="0">
                <a:latin typeface="Arial Unicode MS" panose="020B0604020202020204" pitchFamily="34" charset="-128"/>
              </a:rPr>
              <a:t> великих і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складних</a:t>
            </a:r>
            <a:r>
              <a:rPr lang="ru-RU" altLang="uk-UA" sz="1800" dirty="0">
                <a:latin typeface="Arial Unicode MS" panose="020B0604020202020204" pitchFamily="34" charset="-128"/>
              </a:rPr>
              <a:t> систем з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найменьшими</a:t>
            </a:r>
            <a:r>
              <a:rPr lang="ru-RU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витратами</a:t>
            </a:r>
            <a:r>
              <a:rPr lang="ru-RU" altLang="uk-UA" sz="1800" dirty="0">
                <a:latin typeface="Arial Unicode MS" panose="020B0604020202020204" pitchFamily="34" charset="-128"/>
              </a:rPr>
              <a:t> часу та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зусиль</a:t>
            </a:r>
            <a:r>
              <a:rPr lang="ru-RU" altLang="uk-UA" sz="1800" dirty="0">
                <a:latin typeface="Arial Unicode MS" panose="020B0604020202020204" pitchFamily="34" charset="-128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uk-UA" sz="1800" dirty="0">
              <a:latin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>
                <a:latin typeface="Arial Unicode MS" panose="020B0604020202020204" pitchFamily="34" charset="-128"/>
              </a:rPr>
              <a:t>4)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основивается</a:t>
            </a:r>
            <a:r>
              <a:rPr lang="ru-RU" altLang="uk-UA" sz="1800" dirty="0">
                <a:latin typeface="Arial Unicode MS" panose="020B0604020202020204" pitchFamily="34" charset="-128"/>
              </a:rPr>
              <a:t> на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ОРеменной</a:t>
            </a:r>
            <a:r>
              <a:rPr lang="ru-RU" altLang="uk-UA" sz="1800" dirty="0">
                <a:latin typeface="Arial Unicode MS" panose="020B0604020202020204" pitchFamily="34" charset="-128"/>
              </a:rPr>
              <a:t> стохастической сети Петри, а значит, допускает наиболее детализированное описание дискретно-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собитийних</a:t>
            </a:r>
            <a:r>
              <a:rPr lang="ru-RU" altLang="uk-UA" sz="1800" dirty="0">
                <a:latin typeface="Arial Unicode MS" panose="020B0604020202020204" pitchFamily="34" charset="-128"/>
              </a:rPr>
              <a:t> процессов функционирования;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uk-UA" sz="1800" dirty="0">
              <a:latin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>
                <a:latin typeface="Arial Unicode MS" panose="020B0604020202020204" pitchFamily="34" charset="-128"/>
              </a:rPr>
              <a:t>5)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основивается</a:t>
            </a:r>
            <a:r>
              <a:rPr lang="ru-RU" altLang="uk-UA" sz="1800" dirty="0">
                <a:latin typeface="Arial Unicode MS" panose="020B0604020202020204" pitchFamily="34" charset="-128"/>
              </a:rPr>
              <a:t> на объектно-ориентированной технологии, а значит, допускает моделирование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структури</a:t>
            </a:r>
            <a:r>
              <a:rPr lang="en-US" altLang="uk-UA" sz="1800" dirty="0">
                <a:latin typeface="Arial Unicode MS" panose="020B0604020202020204" pitchFamily="34" charset="-128"/>
              </a:rPr>
              <a:t> </a:t>
            </a:r>
            <a:r>
              <a:rPr lang="ru-RU" altLang="uk-UA" sz="1800" dirty="0">
                <a:latin typeface="Arial Unicode MS" panose="020B0604020202020204" pitchFamily="34" charset="-128"/>
              </a:rPr>
              <a:t>больших систем и совместимость с другими </a:t>
            </a:r>
            <a:r>
              <a:rPr lang="ru-RU" altLang="uk-UA" sz="1800" dirty="0" err="1">
                <a:latin typeface="Arial Unicode MS" panose="020B0604020202020204" pitchFamily="34" charset="-128"/>
              </a:rPr>
              <a:t>информационними</a:t>
            </a:r>
            <a:r>
              <a:rPr lang="ru-RU" altLang="uk-UA" sz="1800" dirty="0">
                <a:latin typeface="Arial Unicode MS" panose="020B0604020202020204" pitchFamily="34" charset="-128"/>
              </a:rPr>
              <a:t> технологиями.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altLang="uk-UA" sz="1800" dirty="0">
              <a:latin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873208E-05BD-4C44-841D-553AE789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531F3C4-D827-2045-848D-24FA101C11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28" y="219870"/>
            <a:ext cx="8389937" cy="792162"/>
          </a:xfrm>
        </p:spPr>
        <p:txBody>
          <a:bodyPr/>
          <a:lstStyle/>
          <a:p>
            <a:pPr eaLnBrk="1" hangingPunct="1"/>
            <a:r>
              <a:rPr lang="ru-RU" altLang="uk-UA" sz="2800" dirty="0" err="1"/>
              <a:t>Практичне</a:t>
            </a:r>
            <a:r>
              <a:rPr lang="ru-RU" altLang="uk-UA" sz="2800" dirty="0"/>
              <a:t> </a:t>
            </a:r>
            <a:r>
              <a:rPr lang="ru-RU" altLang="uk-UA" sz="2800" dirty="0" err="1"/>
              <a:t>застосування</a:t>
            </a:r>
            <a:r>
              <a:rPr lang="ru-RU" altLang="uk-UA" sz="2800" dirty="0"/>
              <a:t> </a:t>
            </a:r>
            <a:r>
              <a:rPr lang="ru-RU" altLang="uk-UA" sz="2800" dirty="0" err="1"/>
              <a:t>Петрі-об’єктного</a:t>
            </a:r>
            <a:r>
              <a:rPr lang="ru-RU" altLang="uk-UA" sz="2800" dirty="0"/>
              <a:t> </a:t>
            </a:r>
            <a:r>
              <a:rPr lang="ru-RU" altLang="uk-UA" sz="2800" dirty="0" err="1"/>
              <a:t>моделювання</a:t>
            </a:r>
            <a:endParaRPr lang="ru-RU" altLang="uk-UA" sz="2800" dirty="0"/>
          </a:p>
        </p:txBody>
      </p:sp>
      <p:sp>
        <p:nvSpPr>
          <p:cNvPr id="26626" name="Rectangle 6">
            <a:extLst>
              <a:ext uri="{FF2B5EF4-FFF2-40B4-BE49-F238E27FC236}">
                <a16:creationId xmlns:a16="http://schemas.microsoft.com/office/drawing/2014/main" id="{B9E56E29-7DAA-8748-9272-5CFC5EC8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" y="1216025"/>
            <a:ext cx="8389937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Char char="•"/>
            </a:pP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Моделювання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систем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навчальний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процес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транспортні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грід-системи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spcBef>
                <a:spcPct val="0"/>
              </a:spcBef>
              <a:buFontTx/>
              <a:buChar char="•"/>
            </a:pP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Моделювання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паралельних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обчислень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багатопоточність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синхронізація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дослідження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дедлоків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конфліктів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доступу до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спільної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пам’яті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spcBef>
                <a:spcPct val="0"/>
              </a:spcBef>
              <a:buFontTx/>
              <a:buChar char="•"/>
            </a:pP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Моделювання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процесів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організаціями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підприємствами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процесно-орієнтований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підхід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spcBef>
                <a:spcPct val="0"/>
              </a:spcBef>
              <a:buFontTx/>
              <a:buChar char="•"/>
            </a:pP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Розподілене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моделювання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(модель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великої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будується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 за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участю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колективу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розробників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ідея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концепція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якої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притрімувались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розробці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ООП</a:t>
            </a:r>
            <a:endParaRPr lang="en-US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Char char="•"/>
            </a:pP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Петрі-процесор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-машина) і «нова парадигма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обчислень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ru-RU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Rectangle 11">
            <a:extLst>
              <a:ext uri="{FF2B5EF4-FFF2-40B4-BE49-F238E27FC236}">
                <a16:creationId xmlns:a16="http://schemas.microsoft.com/office/drawing/2014/main" id="{083C5A12-602D-8448-A3F7-19AF53C3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241550"/>
            <a:ext cx="327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ru-RU" altLang="uk-UA" sz="2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B9B3D91-BF26-3E4B-8646-BF3AEBAB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F04465C8-0DCE-064A-AB56-F90121D4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605837" cy="971550"/>
          </a:xfrm>
        </p:spPr>
        <p:txBody>
          <a:bodyPr/>
          <a:lstStyle/>
          <a:p>
            <a:pPr eaLnBrk="1" fontAlgn="ctr" hangingPunct="1"/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Алгоритм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імітації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Петрі-об’єктної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моделі</a:t>
            </a:r>
            <a:r>
              <a:rPr lang="ru-RU" altLang="zh-CN" dirty="0"/>
              <a:t> </a:t>
            </a:r>
            <a:endParaRPr lang="ru-RU" altLang="uk-UA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064B2AC-04A1-9844-B605-BC079890D5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800" y="1484313"/>
            <a:ext cx="8255000" cy="3636962"/>
          </a:xfrm>
        </p:spPr>
        <p:txBody>
          <a:bodyPr/>
          <a:lstStyle/>
          <a:p>
            <a:pPr eaLnBrk="1" hangingPunct="1"/>
            <a:r>
              <a:rPr lang="ru-RU" altLang="uk-UA" sz="1800" dirty="0" err="1"/>
              <a:t>Формувати</a:t>
            </a:r>
            <a:r>
              <a:rPr lang="ru-RU" altLang="uk-UA" sz="1800" dirty="0"/>
              <a:t> список </a:t>
            </a:r>
            <a:r>
              <a:rPr lang="ru-RU" altLang="uk-UA" sz="1800" dirty="0" err="1"/>
              <a:t>Петрі-об’єктів</a:t>
            </a:r>
            <a:r>
              <a:rPr lang="ru-RU" altLang="uk-UA" sz="1800" dirty="0"/>
              <a:t>;</a:t>
            </a:r>
          </a:p>
          <a:p>
            <a:pPr eaLnBrk="1" hangingPunct="1"/>
            <a:r>
              <a:rPr lang="uk-UA" altLang="uk-UA" sz="1800" dirty="0"/>
              <a:t>Виконати перетворення</a:t>
            </a:r>
            <a:r>
              <a:rPr lang="en-US" altLang="uk-UA" sz="1800" dirty="0"/>
              <a:t>    </a:t>
            </a:r>
            <a:r>
              <a:rPr lang="uk-UA" altLang="uk-UA" sz="1800" dirty="0"/>
              <a:t>           </a:t>
            </a:r>
            <a:r>
              <a:rPr lang="ru-RU" altLang="uk-UA" sz="1800" dirty="0"/>
              <a:t>   (метод </a:t>
            </a:r>
            <a:r>
              <a:rPr lang="en-US" altLang="uk-UA" sz="1800" dirty="0"/>
              <a:t>input</a:t>
            </a:r>
            <a:r>
              <a:rPr lang="ru-RU" altLang="uk-UA" sz="1800" dirty="0"/>
              <a:t>());</a:t>
            </a:r>
          </a:p>
          <a:p>
            <a:pPr eaLnBrk="1" hangingPunct="1"/>
            <a:r>
              <a:rPr lang="ru-RU" altLang="uk-UA" sz="1800" dirty="0"/>
              <a:t>Доки не </a:t>
            </a:r>
            <a:r>
              <a:rPr lang="ru-RU" altLang="uk-UA" sz="1800" dirty="0" err="1"/>
              <a:t>досягнутий</a:t>
            </a:r>
            <a:r>
              <a:rPr lang="ru-RU" altLang="uk-UA" sz="1800" dirty="0"/>
              <a:t> момент </a:t>
            </a:r>
            <a:r>
              <a:rPr lang="ru-RU" altLang="uk-UA" sz="1800" dirty="0" err="1"/>
              <a:t>завершення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моделювання</a:t>
            </a:r>
            <a:endParaRPr lang="ru-RU" altLang="uk-UA" sz="1800" dirty="0"/>
          </a:p>
          <a:p>
            <a:pPr lvl="2" eaLnBrk="1" hangingPunct="1"/>
            <a:r>
              <a:rPr lang="ru-RU" altLang="uk-UA" sz="1800" dirty="0" err="1"/>
              <a:t>Просунути</a:t>
            </a:r>
            <a:r>
              <a:rPr lang="ru-RU" altLang="uk-UA" sz="1800" dirty="0"/>
              <a:t> час в момент </a:t>
            </a:r>
            <a:r>
              <a:rPr lang="ru-RU" altLang="uk-UA" sz="1800" dirty="0" err="1"/>
              <a:t>найближчої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події</a:t>
            </a:r>
            <a:r>
              <a:rPr lang="ru-RU" altLang="uk-UA" sz="1800" dirty="0"/>
              <a:t>;</a:t>
            </a:r>
          </a:p>
          <a:p>
            <a:pPr lvl="2" eaLnBrk="1" hangingPunct="1"/>
            <a:r>
              <a:rPr lang="ru-RU" altLang="uk-UA" sz="1800" dirty="0" err="1"/>
              <a:t>визначити</a:t>
            </a:r>
            <a:r>
              <a:rPr lang="ru-RU" altLang="uk-UA" sz="1800" dirty="0"/>
              <a:t> список </a:t>
            </a:r>
            <a:r>
              <a:rPr lang="ru-RU" altLang="uk-UA" sz="1800" dirty="0" err="1"/>
              <a:t>конфліктних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об’єктів</a:t>
            </a:r>
            <a:r>
              <a:rPr lang="ru-RU" altLang="uk-UA" sz="1800" dirty="0"/>
              <a:t> та </a:t>
            </a:r>
            <a:r>
              <a:rPr lang="ru-RU" altLang="uk-UA" sz="1800" dirty="0" err="1"/>
              <a:t>вибрати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</a:t>
            </a:r>
            <a:r>
              <a:rPr lang="ru-RU" altLang="uk-UA" sz="1800" dirty="0"/>
              <a:t> </a:t>
            </a:r>
            <a:r>
              <a:rPr lang="ru-RU" altLang="uk-UA" sz="1800" dirty="0" err="1"/>
              <a:t>із</a:t>
            </a:r>
            <a:r>
              <a:rPr lang="ru-RU" altLang="uk-UA" sz="1800" dirty="0"/>
              <a:t> списку </a:t>
            </a:r>
            <a:r>
              <a:rPr lang="ru-RU" altLang="uk-UA" sz="1800" dirty="0" err="1"/>
              <a:t>конфліктних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об’єктів</a:t>
            </a:r>
            <a:r>
              <a:rPr lang="ru-RU" altLang="uk-UA" sz="1800" dirty="0"/>
              <a:t>;</a:t>
            </a:r>
          </a:p>
          <a:p>
            <a:pPr lvl="2" eaLnBrk="1" hangingPunct="1"/>
            <a:r>
              <a:rPr lang="ru-RU" altLang="uk-UA" sz="1800" dirty="0"/>
              <a:t>для </a:t>
            </a:r>
            <a:r>
              <a:rPr lang="ru-RU" altLang="uk-UA" sz="1800" dirty="0" err="1"/>
              <a:t>вибраного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об’єкта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виконати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перетворення</a:t>
            </a:r>
            <a:r>
              <a:rPr lang="ru-RU" altLang="uk-UA" sz="1800" dirty="0"/>
              <a:t>                                (</a:t>
            </a:r>
            <a:r>
              <a:rPr lang="ru-RU" altLang="uk-UA" sz="1800" dirty="0" err="1"/>
              <a:t>методи</a:t>
            </a:r>
            <a:r>
              <a:rPr lang="ru-RU" altLang="uk-UA" sz="1800" dirty="0"/>
              <a:t> </a:t>
            </a:r>
            <a:r>
              <a:rPr lang="en-US" altLang="uk-UA" sz="1800" dirty="0"/>
              <a:t>output</a:t>
            </a:r>
            <a:r>
              <a:rPr lang="ru-RU" altLang="uk-UA" sz="1800" dirty="0"/>
              <a:t>(), </a:t>
            </a:r>
            <a:r>
              <a:rPr lang="en-US" altLang="uk-UA" sz="1800" dirty="0"/>
              <a:t>input(), d</a:t>
            </a:r>
            <a:r>
              <a:rPr lang="ru-RU" altLang="uk-UA" sz="1800" dirty="0" err="1"/>
              <a:t>oT</a:t>
            </a:r>
            <a:r>
              <a:rPr lang="ru-RU" altLang="uk-UA" sz="1800" dirty="0"/>
              <a:t>()) ;</a:t>
            </a:r>
          </a:p>
          <a:p>
            <a:pPr lvl="2" eaLnBrk="1" hangingPunct="1"/>
            <a:r>
              <a:rPr lang="ru-RU" altLang="uk-UA" sz="1800" dirty="0"/>
              <a:t>для </a:t>
            </a:r>
            <a:r>
              <a:rPr lang="ru-RU" altLang="uk-UA" sz="1800" dirty="0" err="1"/>
              <a:t>вс</a:t>
            </a:r>
            <a:r>
              <a:rPr lang="uk-UA" altLang="uk-UA" sz="1800" dirty="0"/>
              <a:t>і</a:t>
            </a:r>
            <a:r>
              <a:rPr lang="ru-RU" altLang="uk-UA" sz="1800" dirty="0"/>
              <a:t>х </a:t>
            </a:r>
            <a:r>
              <a:rPr lang="ru-RU" altLang="uk-UA" sz="1800" dirty="0" err="1"/>
              <a:t>інших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об’єктів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виконати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перетворення</a:t>
            </a:r>
            <a:r>
              <a:rPr lang="ru-RU" altLang="uk-UA" sz="1800" dirty="0"/>
              <a:t>        </a:t>
            </a:r>
            <a:r>
              <a:rPr lang="en-US" altLang="uk-UA" sz="1800" dirty="0"/>
              <a:t> </a:t>
            </a:r>
            <a:r>
              <a:rPr lang="ru-RU" altLang="uk-UA" sz="1800" dirty="0"/>
              <a:t>   (метод </a:t>
            </a:r>
            <a:r>
              <a:rPr lang="en-US" altLang="uk-UA" sz="1800" dirty="0"/>
              <a:t>input</a:t>
            </a:r>
            <a:r>
              <a:rPr lang="ru-RU" altLang="uk-UA" sz="1800" dirty="0"/>
              <a:t>());</a:t>
            </a:r>
          </a:p>
          <a:p>
            <a:pPr eaLnBrk="1" hangingPunct="1"/>
            <a:r>
              <a:rPr lang="ru-RU" altLang="uk-UA" sz="1800" dirty="0" err="1"/>
              <a:t>Вивести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результати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моделювання</a:t>
            </a:r>
            <a:r>
              <a:rPr lang="ru-RU" altLang="uk-UA" sz="1800" dirty="0"/>
              <a:t>.</a:t>
            </a:r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3149DA8F-C40D-FE42-A9B7-86DFAFDE8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13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14">
            <a:extLst>
              <a:ext uri="{FF2B5EF4-FFF2-40B4-BE49-F238E27FC236}">
                <a16:creationId xmlns:a16="http://schemas.microsoft.com/office/drawing/2014/main" id="{2E0B8A89-3217-DA4E-ABDE-2F239B2B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Text Box 12">
            <a:extLst>
              <a:ext uri="{FF2B5EF4-FFF2-40B4-BE49-F238E27FC236}">
                <a16:creationId xmlns:a16="http://schemas.microsoft.com/office/drawing/2014/main" id="{A39A3686-4F97-5743-9AB2-893E94FE5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144588"/>
            <a:ext cx="678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Text Box 12">
            <a:extLst>
              <a:ext uri="{FF2B5EF4-FFF2-40B4-BE49-F238E27FC236}">
                <a16:creationId xmlns:a16="http://schemas.microsoft.com/office/drawing/2014/main" id="{702108F2-2C9F-7D49-845C-762C6C4EF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64100"/>
            <a:ext cx="543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uk-UA" sz="1600" u="sng">
                <a:latin typeface="Arial" panose="020B0604020202020204" pitchFamily="34" charset="0"/>
              </a:rPr>
              <a:t>Анализ обчислювальної складности алгоритму:</a:t>
            </a:r>
          </a:p>
        </p:txBody>
      </p:sp>
      <p:sp>
        <p:nvSpPr>
          <p:cNvPr id="19463" name="Rectangle 14">
            <a:extLst>
              <a:ext uri="{FF2B5EF4-FFF2-40B4-BE49-F238E27FC236}">
                <a16:creationId xmlns:a16="http://schemas.microsoft.com/office/drawing/2014/main" id="{05BA852E-1526-0248-9B43-71616806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graphicFrame>
        <p:nvGraphicFramePr>
          <p:cNvPr id="19464" name="Object 13">
            <a:extLst>
              <a:ext uri="{FF2B5EF4-FFF2-40B4-BE49-F238E27FC236}">
                <a16:creationId xmlns:a16="http://schemas.microsoft.com/office/drawing/2014/main" id="{FDBACE72-BF43-4B44-B1E2-665AE80E0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299075"/>
          <a:ext cx="6661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Формула" r:id="rId3" imgW="100939600" imgH="7315200" progId="Equation.3">
                  <p:embed/>
                </p:oleObj>
              </mc:Choice>
              <mc:Fallback>
                <p:oleObj name="Формула" r:id="rId3" imgW="100939600" imgH="7315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99075"/>
                        <a:ext cx="6661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AutoShape 16">
            <a:extLst>
              <a:ext uri="{FF2B5EF4-FFF2-40B4-BE49-F238E27FC236}">
                <a16:creationId xmlns:a16="http://schemas.microsoft.com/office/drawing/2014/main" id="{09BD20B8-B6CD-CD45-B596-912FA2E93AA7}"/>
              </a:ext>
            </a:extLst>
          </p:cNvPr>
          <p:cNvSpPr>
            <a:spLocks/>
          </p:cNvSpPr>
          <p:nvPr/>
        </p:nvSpPr>
        <p:spPr bwMode="auto">
          <a:xfrm>
            <a:off x="2609850" y="5830888"/>
            <a:ext cx="2197100" cy="473075"/>
          </a:xfrm>
          <a:prstGeom prst="accentBorderCallout1">
            <a:avLst>
              <a:gd name="adj1" fmla="val 24162"/>
              <a:gd name="adj2" fmla="val -3468"/>
              <a:gd name="adj3" fmla="val -32148"/>
              <a:gd name="adj4" fmla="val -14954"/>
            </a:avLst>
          </a:prstGeom>
          <a:noFill/>
          <a:ln w="9525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200">
                <a:latin typeface="Arial" panose="020B0604020202020204" pitchFamily="34" charset="0"/>
              </a:rPr>
              <a:t>Середня кількість активних каналів переходів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19466" name="AutoShape 17">
            <a:extLst>
              <a:ext uri="{FF2B5EF4-FFF2-40B4-BE49-F238E27FC236}">
                <a16:creationId xmlns:a16="http://schemas.microsoft.com/office/drawing/2014/main" id="{519A165A-6E00-BC40-B9FD-50B8C30017DB}"/>
              </a:ext>
            </a:extLst>
          </p:cNvPr>
          <p:cNvSpPr>
            <a:spLocks/>
          </p:cNvSpPr>
          <p:nvPr/>
        </p:nvSpPr>
        <p:spPr bwMode="auto">
          <a:xfrm>
            <a:off x="5616575" y="5835650"/>
            <a:ext cx="2051050" cy="463550"/>
          </a:xfrm>
          <a:prstGeom prst="accentBorderCallout1">
            <a:avLst>
              <a:gd name="adj1" fmla="val 24657"/>
              <a:gd name="adj2" fmla="val 103713"/>
              <a:gd name="adj3" fmla="val -39042"/>
              <a:gd name="adj4" fmla="val 108977"/>
            </a:avLst>
          </a:prstGeom>
          <a:noFill/>
          <a:ln w="9525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uk-UA" sz="1200">
                <a:latin typeface="Arial" panose="020B0604020202020204" pitchFamily="34" charset="0"/>
              </a:rPr>
              <a:t>Середня кількість конфліктних переходів</a:t>
            </a: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4C74BC8-426A-5F42-9E82-0F12666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988" y="6453188"/>
            <a:ext cx="490378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 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  <p:grpSp>
        <p:nvGrpSpPr>
          <p:cNvPr id="19468" name="Group 11">
            <a:extLst>
              <a:ext uri="{FF2B5EF4-FFF2-40B4-BE49-F238E27FC236}">
                <a16:creationId xmlns:a16="http://schemas.microsoft.com/office/drawing/2014/main" id="{5DC29A92-889F-094A-89C7-B1D48CDA5AC3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746250"/>
            <a:ext cx="3995737" cy="2624138"/>
            <a:chOff x="2308" y="1379"/>
            <a:chExt cx="2517" cy="1653"/>
          </a:xfrm>
        </p:grpSpPr>
        <p:graphicFrame>
          <p:nvGraphicFramePr>
            <p:cNvPr id="19469" name="Object 4">
              <a:extLst>
                <a:ext uri="{FF2B5EF4-FFF2-40B4-BE49-F238E27FC236}">
                  <a16:creationId xmlns:a16="http://schemas.microsoft.com/office/drawing/2014/main" id="{269017DB-7994-8B48-8002-EE3F3B51D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8" y="1379"/>
            <a:ext cx="38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3" name="Формула" r:id="rId5" imgW="9067800" imgH="6146800" progId="Equation.3">
                    <p:embed/>
                  </p:oleObj>
                </mc:Choice>
                <mc:Fallback>
                  <p:oleObj name="Формула" r:id="rId5" imgW="9067800" imgH="6146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379"/>
                          <a:ext cx="38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6">
              <a:extLst>
                <a:ext uri="{FF2B5EF4-FFF2-40B4-BE49-F238E27FC236}">
                  <a16:creationId xmlns:a16="http://schemas.microsoft.com/office/drawing/2014/main" id="{ECAF21DE-D29A-B240-9BFC-04DFDEE214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0" y="2397"/>
            <a:ext cx="63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4" name="Формула" r:id="rId7" imgW="16675100" imgH="6146800" progId="Equation.3">
                    <p:embed/>
                  </p:oleObj>
                </mc:Choice>
                <mc:Fallback>
                  <p:oleObj name="Формула" r:id="rId7" imgW="16675100" imgH="6146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397"/>
                          <a:ext cx="63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3">
              <a:extLst>
                <a:ext uri="{FF2B5EF4-FFF2-40B4-BE49-F238E27FC236}">
                  <a16:creationId xmlns:a16="http://schemas.microsoft.com/office/drawing/2014/main" id="{793BE35D-CDC5-D64E-BFB0-4F011EB0D8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0" y="2782"/>
            <a:ext cx="38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5" name="Формула" r:id="rId9" imgW="9359900" imgH="6146800" progId="Equation.3">
                    <p:embed/>
                  </p:oleObj>
                </mc:Choice>
                <mc:Fallback>
                  <p:oleObj name="Формула" r:id="rId9" imgW="9359900" imgH="6146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782"/>
                          <a:ext cx="38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0EAC89ED-ADE2-8F42-AB4E-8A823A41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368300"/>
            <a:ext cx="7850187" cy="720725"/>
          </a:xfrm>
        </p:spPr>
        <p:txBody>
          <a:bodyPr/>
          <a:lstStyle/>
          <a:p>
            <a:pPr eaLnBrk="1" fontAlgn="ctr" hangingPunct="1"/>
            <a:r>
              <a:rPr lang="ru-RU" altLang="zh-CN" sz="2400" b="1" dirty="0" err="1"/>
              <a:t>Петрі-об’єктна</a:t>
            </a:r>
            <a:r>
              <a:rPr lang="ru-RU" altLang="zh-CN" sz="2400" b="1" dirty="0"/>
              <a:t> модель </a:t>
            </a:r>
            <a:r>
              <a:rPr lang="ru-RU" altLang="zh-CN" sz="2400" b="1" dirty="0" err="1"/>
              <a:t>системи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управління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розподіленими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обчислювальними</a:t>
            </a:r>
            <a:r>
              <a:rPr lang="ru-RU" altLang="zh-CN" sz="2400" b="1" dirty="0"/>
              <a:t> ресурсами</a:t>
            </a:r>
            <a:endParaRPr lang="ru-RU" altLang="uk-UA" sz="2400" b="1" dirty="0"/>
          </a:p>
        </p:txBody>
      </p:sp>
      <p:sp>
        <p:nvSpPr>
          <p:cNvPr id="27650" name="Rectangle 4">
            <a:extLst>
              <a:ext uri="{FF2B5EF4-FFF2-40B4-BE49-F238E27FC236}">
                <a16:creationId xmlns:a16="http://schemas.microsoft.com/office/drawing/2014/main" id="{4576B7DE-F64A-424B-B25D-B66B32BF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9138"/>
            <a:ext cx="8135937" cy="474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 Unicode MS" panose="020B0604020202020204" pitchFamily="34" charset="-128"/>
              </a:rPr>
              <a:t>Метаплан</a:t>
            </a:r>
            <a:r>
              <a:rPr lang="ru-RU" altLang="zh-CN" sz="1200" dirty="0" err="1">
                <a:latin typeface="Arial" panose="020B0604020202020204" pitchFamily="34" charset="0"/>
              </a:rPr>
              <a:t>увальник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616063E-F425-194F-9DEB-043F0A82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2938407"/>
            <a:ext cx="2249487" cy="684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 Unicode MS" panose="020B0604020202020204" pitchFamily="34" charset="-128"/>
              </a:rPr>
              <a:t>Локальн</a:t>
            </a:r>
            <a:r>
              <a:rPr lang="ru-RU" altLang="zh-CN" sz="1200" dirty="0" err="1">
                <a:latin typeface="Arial" panose="020B0604020202020204" pitchFamily="34" charset="0"/>
              </a:rPr>
              <a:t>і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й</a:t>
            </a:r>
            <a:endParaRPr lang="ru-RU" altLang="zh-CN" sz="1200" dirty="0"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 Unicode MS" panose="020B0604020202020204" pitchFamily="34" charset="-128"/>
              </a:rPr>
              <a:t>планувальник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E6C171D7-8644-BD40-94A1-7B779F77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2938463"/>
            <a:ext cx="1781175" cy="684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" panose="020B0604020202020204" pitchFamily="34" charset="0"/>
              </a:rPr>
              <a:t>Локальний</a:t>
            </a:r>
            <a:endParaRPr lang="ru-RU" altLang="zh-CN" sz="12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" panose="020B0604020202020204" pitchFamily="34" charset="0"/>
              </a:rPr>
              <a:t>планувальник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D3D6C7FF-0452-514A-8B3C-9821244F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2938463"/>
            <a:ext cx="2252662" cy="684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" panose="020B0604020202020204" pitchFamily="34" charset="0"/>
              </a:rPr>
              <a:t>Локальний</a:t>
            </a:r>
            <a:endParaRPr lang="ru-RU" altLang="zh-CN" sz="12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" panose="020B0604020202020204" pitchFamily="34" charset="0"/>
              </a:rPr>
              <a:t>планувальник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27654" name="Line 8">
            <a:extLst>
              <a:ext uri="{FF2B5EF4-FFF2-40B4-BE49-F238E27FC236}">
                <a16:creationId xmlns:a16="http://schemas.microsoft.com/office/drawing/2014/main" id="{7DC9BD00-BDB4-DC46-A55C-BF0E37040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025" y="3648075"/>
            <a:ext cx="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9">
            <a:extLst>
              <a:ext uri="{FF2B5EF4-FFF2-40B4-BE49-F238E27FC236}">
                <a16:creationId xmlns:a16="http://schemas.microsoft.com/office/drawing/2014/main" id="{2453B255-6F44-024B-AEC6-050900791A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7663" y="3622675"/>
            <a:ext cx="1587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C7FD9C06-F442-8841-BD0D-7E85D1A8E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6663" y="3622675"/>
            <a:ext cx="1587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1">
            <a:extLst>
              <a:ext uri="{FF2B5EF4-FFF2-40B4-BE49-F238E27FC236}">
                <a16:creationId xmlns:a16="http://schemas.microsoft.com/office/drawing/2014/main" id="{ABAE8391-E3AC-4D4E-9789-33C8EDB26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4650" y="2489200"/>
            <a:ext cx="1588" cy="44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2">
            <a:extLst>
              <a:ext uri="{FF2B5EF4-FFF2-40B4-BE49-F238E27FC236}">
                <a16:creationId xmlns:a16="http://schemas.microsoft.com/office/drawing/2014/main" id="{029098B6-8869-9F42-A218-130F159ECA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5725" y="2463800"/>
            <a:ext cx="1588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3">
            <a:extLst>
              <a:ext uri="{FF2B5EF4-FFF2-40B4-BE49-F238E27FC236}">
                <a16:creationId xmlns:a16="http://schemas.microsoft.com/office/drawing/2014/main" id="{C78247CA-309F-B442-AEC5-9043CF96AD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3313" y="2489200"/>
            <a:ext cx="3175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Oval 14">
            <a:extLst>
              <a:ext uri="{FF2B5EF4-FFF2-40B4-BE49-F238E27FC236}">
                <a16:creationId xmlns:a16="http://schemas.microsoft.com/office/drawing/2014/main" id="{6C8F6468-5BFD-384C-8DF6-523A327C82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7500" y="3227388"/>
            <a:ext cx="5397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27661" name="Oval 15">
            <a:extLst>
              <a:ext uri="{FF2B5EF4-FFF2-40B4-BE49-F238E27FC236}">
                <a16:creationId xmlns:a16="http://schemas.microsoft.com/office/drawing/2014/main" id="{0BD573E4-35BC-8344-B350-766B7DF44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1338" y="3227388"/>
            <a:ext cx="52387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27662" name="Oval 16">
            <a:extLst>
              <a:ext uri="{FF2B5EF4-FFF2-40B4-BE49-F238E27FC236}">
                <a16:creationId xmlns:a16="http://schemas.microsoft.com/office/drawing/2014/main" id="{2DF4C8BD-356B-1447-8AF7-EEAD01973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5175" y="3227388"/>
            <a:ext cx="5397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27663" name="Line 17">
            <a:extLst>
              <a:ext uri="{FF2B5EF4-FFF2-40B4-BE49-F238E27FC236}">
                <a16:creationId xmlns:a16="http://schemas.microsoft.com/office/drawing/2014/main" id="{14CB8EEA-776B-CD4A-850F-50C4A4998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1225" y="3648075"/>
            <a:ext cx="1588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9C43CF39-579B-B145-A38E-2AEC6A994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3863" y="3622675"/>
            <a:ext cx="3175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0FA880DD-3985-174D-B1EA-5600B8C89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6050" y="3622675"/>
            <a:ext cx="1588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409CBE53-D146-364A-B606-FD9F59437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913" y="3622675"/>
            <a:ext cx="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7" name="Group 21">
            <a:extLst>
              <a:ext uri="{FF2B5EF4-FFF2-40B4-BE49-F238E27FC236}">
                <a16:creationId xmlns:a16="http://schemas.microsoft.com/office/drawing/2014/main" id="{F5A6E9A9-60A7-494C-A4F1-518C21CE6979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3860800"/>
            <a:ext cx="8056562" cy="1549400"/>
            <a:chOff x="2523" y="12084"/>
            <a:chExt cx="5599" cy="913"/>
          </a:xfrm>
        </p:grpSpPr>
        <p:sp>
          <p:nvSpPr>
            <p:cNvPr id="27676" name="Rectangle 22">
              <a:extLst>
                <a:ext uri="{FF2B5EF4-FFF2-40B4-BE49-F238E27FC236}">
                  <a16:creationId xmlns:a16="http://schemas.microsoft.com/office/drawing/2014/main" id="{710E2709-CACE-F846-9E9A-13F97765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2099"/>
              <a:ext cx="399" cy="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77" name="Rectangle 23">
              <a:extLst>
                <a:ext uri="{FF2B5EF4-FFF2-40B4-BE49-F238E27FC236}">
                  <a16:creationId xmlns:a16="http://schemas.microsoft.com/office/drawing/2014/main" id="{0ABC4C44-78A3-3144-AF95-7275568B1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" y="12099"/>
              <a:ext cx="400" cy="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78" name="Rectangle 24">
              <a:extLst>
                <a:ext uri="{FF2B5EF4-FFF2-40B4-BE49-F238E27FC236}">
                  <a16:creationId xmlns:a16="http://schemas.microsoft.com/office/drawing/2014/main" id="{9664F88B-6ECD-AF49-B1BE-C444E35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2099"/>
              <a:ext cx="401" cy="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200" dirty="0">
                  <a:latin typeface="Arial" panose="020B0604020202020204" pitchFamily="34" charset="0"/>
                </a:rPr>
                <a:t> </a:t>
              </a:r>
              <a:endParaRPr lang="ru-RU" altLang="uk-UA" sz="1200" dirty="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79" name="Rectangle 25">
              <a:extLst>
                <a:ext uri="{FF2B5EF4-FFF2-40B4-BE49-F238E27FC236}">
                  <a16:creationId xmlns:a16="http://schemas.microsoft.com/office/drawing/2014/main" id="{F4D7F286-6CA7-B74E-AE2F-4DAE45ACB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12099"/>
              <a:ext cx="400" cy="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80" name="Rectangle 26">
              <a:extLst>
                <a:ext uri="{FF2B5EF4-FFF2-40B4-BE49-F238E27FC236}">
                  <a16:creationId xmlns:a16="http://schemas.microsoft.com/office/drawing/2014/main" id="{E8760429-2E97-3F4D-80AF-A99DFD5F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2099"/>
              <a:ext cx="400" cy="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81" name="Rectangle 27">
              <a:extLst>
                <a:ext uri="{FF2B5EF4-FFF2-40B4-BE49-F238E27FC236}">
                  <a16:creationId xmlns:a16="http://schemas.microsoft.com/office/drawing/2014/main" id="{E4146ADB-5239-654A-90AC-9EE93AFF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" y="12084"/>
              <a:ext cx="345" cy="8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800" dirty="0">
                  <a:latin typeface="Arial Unicode MS" panose="020B0604020202020204" pitchFamily="34" charset="-128"/>
                </a:rPr>
                <a:t> </a:t>
              </a:r>
              <a:endParaRPr lang="ru-RU" altLang="uk-UA" sz="1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82" name="Rectangle 28">
              <a:extLst>
                <a:ext uri="{FF2B5EF4-FFF2-40B4-BE49-F238E27FC236}">
                  <a16:creationId xmlns:a16="http://schemas.microsoft.com/office/drawing/2014/main" id="{F6A72667-1D90-B54C-BA22-22EF722F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" y="12084"/>
              <a:ext cx="346" cy="8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800" dirty="0">
                  <a:latin typeface="Arial Unicode MS" panose="020B0604020202020204" pitchFamily="34" charset="-128"/>
                </a:rPr>
                <a:t> </a:t>
              </a:r>
              <a:endParaRPr lang="ru-RU" altLang="uk-UA" sz="1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83" name="Rectangle 29">
              <a:extLst>
                <a:ext uri="{FF2B5EF4-FFF2-40B4-BE49-F238E27FC236}">
                  <a16:creationId xmlns:a16="http://schemas.microsoft.com/office/drawing/2014/main" id="{328CCDB6-DD6F-8A43-B158-2B0CC9E6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6" y="12084"/>
              <a:ext cx="327" cy="8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200" dirty="0">
                  <a:latin typeface="Arial" panose="020B0604020202020204" pitchFamily="34" charset="0"/>
                </a:rPr>
                <a:t> </a:t>
              </a:r>
              <a:endParaRPr lang="ru-RU" altLang="uk-UA" sz="1200" dirty="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27684" name="Rectangle 30">
              <a:extLst>
                <a:ext uri="{FF2B5EF4-FFF2-40B4-BE49-F238E27FC236}">
                  <a16:creationId xmlns:a16="http://schemas.microsoft.com/office/drawing/2014/main" id="{DEAC7E60-9BEC-524E-B692-F9FBBB8C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" y="12084"/>
              <a:ext cx="346" cy="8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" panose="020B0604020202020204" pitchFamily="34" charset="0"/>
                </a:rPr>
                <a:t>Кори-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сту</a:t>
              </a:r>
              <a:r>
                <a:rPr lang="ru-RU" altLang="zh-CN" sz="1200" dirty="0">
                  <a:latin typeface="Arial" panose="020B0604020202020204" pitchFamily="34" charset="0"/>
                </a:rPr>
                <a:t>-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вач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668" name="Line 31">
            <a:extLst>
              <a:ext uri="{FF2B5EF4-FFF2-40B4-BE49-F238E27FC236}">
                <a16:creationId xmlns:a16="http://schemas.microsoft.com/office/drawing/2014/main" id="{3558A234-8672-E14B-967B-86CB329D14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9713" y="3622675"/>
            <a:ext cx="1587" cy="23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32">
            <a:extLst>
              <a:ext uri="{FF2B5EF4-FFF2-40B4-BE49-F238E27FC236}">
                <a16:creationId xmlns:a16="http://schemas.microsoft.com/office/drawing/2014/main" id="{FD4A3451-E21C-CA47-AF3C-0EA125E9D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1375" y="3622675"/>
            <a:ext cx="1588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Rectangle 33">
            <a:extLst>
              <a:ext uri="{FF2B5EF4-FFF2-40B4-BE49-F238E27FC236}">
                <a16:creationId xmlns:a16="http://schemas.microsoft.com/office/drawing/2014/main" id="{3042DD4F-048C-3140-8B42-EB24966C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484313"/>
            <a:ext cx="5226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Архітектура</a:t>
            </a:r>
            <a:r>
              <a:rPr lang="ru-RU" alt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двухрівневої</a:t>
            </a:r>
            <a:r>
              <a:rPr lang="ru-RU" alt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грід-системи</a:t>
            </a:r>
            <a:r>
              <a:rPr lang="uk-UA" alt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671" name="Rectangle 34">
            <a:extLst>
              <a:ext uri="{FF2B5EF4-FFF2-40B4-BE49-F238E27FC236}">
                <a16:creationId xmlns:a16="http://schemas.microsoft.com/office/drawing/2014/main" id="{B129F31A-48A7-6841-9236-029DE382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graphicFrame>
        <p:nvGraphicFramePr>
          <p:cNvPr id="27672" name="Object 35">
            <a:extLst>
              <a:ext uri="{FF2B5EF4-FFF2-40B4-BE49-F238E27FC236}">
                <a16:creationId xmlns:a16="http://schemas.microsoft.com/office/drawing/2014/main" id="{5D0FEFF1-0D45-8047-8746-AFA4D9198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9225" y="5734050"/>
          <a:ext cx="8921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Формула" r:id="rId3" imgW="15506700" imgH="12585700" progId="Equation.3">
                  <p:embed/>
                </p:oleObj>
              </mc:Choice>
              <mc:Fallback>
                <p:oleObj name="Формула" r:id="rId3" imgW="15506700" imgH="125857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734050"/>
                        <a:ext cx="8921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36">
            <a:extLst>
              <a:ext uri="{FF2B5EF4-FFF2-40B4-BE49-F238E27FC236}">
                <a16:creationId xmlns:a16="http://schemas.microsoft.com/office/drawing/2014/main" id="{FEFA82AE-18E9-8A48-B814-9797FFA27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876925"/>
          <a:ext cx="649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Формула" r:id="rId5" imgW="12585700" imgH="7315200" progId="Equation.3">
                  <p:embed/>
                </p:oleObj>
              </mc:Choice>
              <mc:Fallback>
                <p:oleObj name="Формула" r:id="rId5" imgW="12585700" imgH="7315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76925"/>
                        <a:ext cx="649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Rectangle 37">
            <a:extLst>
              <a:ext uri="{FF2B5EF4-FFF2-40B4-BE49-F238E27FC236}">
                <a16:creationId xmlns:a16="http://schemas.microsoft.com/office/drawing/2014/main" id="{65301BE8-D22D-1340-AD73-C04FE694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805488"/>
            <a:ext cx="227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uk-UA" sz="1200" dirty="0" err="1">
                <a:latin typeface="Arial" panose="020B0604020202020204" pitchFamily="34" charset="0"/>
                <a:cs typeface="Arial" panose="020B0604020202020204" pitchFamily="34" charset="0"/>
              </a:rPr>
              <a:t>Частина</a:t>
            </a:r>
            <a:r>
              <a:rPr lang="ru-RU" altLang="uk-UA" sz="1200" dirty="0">
                <a:latin typeface="Arial" panose="020B0604020202020204" pitchFamily="34" charset="0"/>
                <a:cs typeface="Arial" panose="020B0604020202020204" pitchFamily="34" charset="0"/>
              </a:rPr>
              <a:t> доступного ресурсу</a:t>
            </a:r>
            <a:r>
              <a:rPr lang="uk-UA" altLang="uk-UA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alt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AE67E5E-E625-3946-B6E1-98EE45BD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692426FF-D282-1442-BA77-050928AD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404813"/>
            <a:ext cx="8713787" cy="720725"/>
          </a:xfrm>
        </p:spPr>
        <p:txBody>
          <a:bodyPr/>
          <a:lstStyle/>
          <a:p>
            <a:pPr eaLnBrk="1" fontAlgn="ctr" hangingPunct="1"/>
            <a:r>
              <a:rPr lang="ru-RU" altLang="zh-CN" sz="2400" b="1" dirty="0" err="1"/>
              <a:t>Петрі-об’єктна</a:t>
            </a:r>
            <a:r>
              <a:rPr lang="ru-RU" altLang="zh-CN" sz="2400" b="1" dirty="0"/>
              <a:t> модель </a:t>
            </a:r>
            <a:r>
              <a:rPr lang="ru-RU" altLang="zh-CN" sz="2400" b="1" dirty="0" err="1"/>
              <a:t>системи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управління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розподіленими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обчислювальними</a:t>
            </a:r>
            <a:r>
              <a:rPr lang="ru-RU" altLang="zh-CN" sz="2400" b="1" dirty="0"/>
              <a:t> ресурсами</a:t>
            </a:r>
            <a:endParaRPr lang="ru-RU" altLang="uk-UA" sz="2400" b="1" dirty="0"/>
          </a:p>
        </p:txBody>
      </p:sp>
      <p:sp>
        <p:nvSpPr>
          <p:cNvPr id="28674" name="Rectangle 10">
            <a:extLst>
              <a:ext uri="{FF2B5EF4-FFF2-40B4-BE49-F238E27FC236}">
                <a16:creationId xmlns:a16="http://schemas.microsoft.com/office/drawing/2014/main" id="{EAA2E2FE-BA60-6845-AD9F-ADD2C22A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808163"/>
            <a:ext cx="7151687" cy="1949450"/>
          </a:xfrm>
          <a:prstGeom prst="rect">
            <a:avLst/>
          </a:prstGeom>
          <a:solidFill>
            <a:schemeClr val="folHlink">
              <a:alpha val="25882"/>
            </a:scheme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8675" name="Text Box 11">
            <a:extLst>
              <a:ext uri="{FF2B5EF4-FFF2-40B4-BE49-F238E27FC236}">
                <a16:creationId xmlns:a16="http://schemas.microsoft.com/office/drawing/2014/main" id="{5132DC28-231F-5E49-AED7-ABE5E27C8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2979738"/>
            <a:ext cx="1774825" cy="471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Кількість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активн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и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х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користувачів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8676" name="Oval 13">
            <a:extLst>
              <a:ext uri="{FF2B5EF4-FFF2-40B4-BE49-F238E27FC236}">
                <a16:creationId xmlns:a16="http://schemas.microsoft.com/office/drawing/2014/main" id="{088290A2-C705-1349-B765-A1C7A48DAE4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33538" y="3089275"/>
            <a:ext cx="279400" cy="282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8677" name="Text Box 14">
            <a:extLst>
              <a:ext uri="{FF2B5EF4-FFF2-40B4-BE49-F238E27FC236}">
                <a16:creationId xmlns:a16="http://schemas.microsoft.com/office/drawing/2014/main" id="{909ECF97-B464-4043-8A94-BE1D3A23F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1865313"/>
            <a:ext cx="18796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КОРИСТУВАЧ А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28678" name="Oval 17">
            <a:extLst>
              <a:ext uri="{FF2B5EF4-FFF2-40B4-BE49-F238E27FC236}">
                <a16:creationId xmlns:a16="http://schemas.microsoft.com/office/drawing/2014/main" id="{F65F903C-9DF5-3B4F-8249-9E44407640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91163" y="2365375"/>
            <a:ext cx="277812" cy="280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8679" name="Text Box 18">
            <a:extLst>
              <a:ext uri="{FF2B5EF4-FFF2-40B4-BE49-F238E27FC236}">
                <a16:creationId xmlns:a16="http://schemas.microsoft.com/office/drawing/2014/main" id="{F3B5F7B7-B3F8-9A47-AC13-2F8866F7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392363"/>
            <a:ext cx="2027238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Потреба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завдання</a:t>
            </a:r>
            <a:r>
              <a:rPr lang="ru-RU" altLang="zh-CN" sz="1200" dirty="0">
                <a:latin typeface="Arial Unicode MS" panose="020B0604020202020204" pitchFamily="34" charset="-128"/>
              </a:rPr>
              <a:t> в ОР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8680" name="Text Box 19">
            <a:extLst>
              <a:ext uri="{FF2B5EF4-FFF2-40B4-BE49-F238E27FC236}">
                <a16:creationId xmlns:a16="http://schemas.microsoft.com/office/drawing/2014/main" id="{B7562490-9D9B-C14E-918A-7911CC20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782888"/>
            <a:ext cx="2279650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 Unicode MS" panose="020B0604020202020204" pitchFamily="34" charset="-128"/>
              </a:rPr>
              <a:t>Завдання</a:t>
            </a:r>
            <a:r>
              <a:rPr lang="ru-RU" altLang="zh-CN" sz="1200" dirty="0">
                <a:latin typeface="Arial Unicode MS" panose="020B0604020202020204" pitchFamily="34" charset="-128"/>
              </a:rPr>
              <a:t>,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що</a:t>
            </a:r>
            <a:r>
              <a:rPr lang="ru-RU" altLang="zh-CN" sz="1200" dirty="0"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виконується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8681" name="Oval 20">
            <a:extLst>
              <a:ext uri="{FF2B5EF4-FFF2-40B4-BE49-F238E27FC236}">
                <a16:creationId xmlns:a16="http://schemas.microsoft.com/office/drawing/2014/main" id="{96057BE5-F716-5946-9188-8E98F4FE6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2750" y="2809875"/>
            <a:ext cx="2968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28682" name="Oval 21">
            <a:extLst>
              <a:ext uri="{FF2B5EF4-FFF2-40B4-BE49-F238E27FC236}">
                <a16:creationId xmlns:a16="http://schemas.microsoft.com/office/drawing/2014/main" id="{D340A895-3B34-7F42-9BA8-C00395D2C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1325" y="3200400"/>
            <a:ext cx="298450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>
                <a:latin typeface="Arial Unicode MS" panose="020B0604020202020204" pitchFamily="34" charset="-128"/>
              </a:rPr>
              <a:t>1</a:t>
            </a: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8683" name="Text Box 22">
            <a:extLst>
              <a:ext uri="{FF2B5EF4-FFF2-40B4-BE49-F238E27FC236}">
                <a16:creationId xmlns:a16="http://schemas.microsoft.com/office/drawing/2014/main" id="{3A075E86-3C59-8C49-BDE1-87BFAC65A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3143250"/>
            <a:ext cx="1576387" cy="55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Не</a:t>
            </a:r>
            <a:r>
              <a:rPr lang="ru-RU" altLang="zh-CN" sz="1200" dirty="0">
                <a:latin typeface="Arial" panose="020B0604020202020204" pitchFamily="34" charset="0"/>
              </a:rPr>
              <a:t>т</a:t>
            </a:r>
            <a:r>
              <a:rPr lang="ru-RU" altLang="zh-CN" sz="1200" dirty="0">
                <a:latin typeface="Arial Unicode MS" panose="020B0604020202020204" pitchFamily="34" charset="-128"/>
              </a:rPr>
              <a:t> за</a:t>
            </a:r>
            <a:r>
              <a:rPr lang="ru-RU" altLang="zh-CN" sz="1200" dirty="0">
                <a:latin typeface="Arial" panose="020B0604020202020204" pitchFamily="34" charset="0"/>
              </a:rPr>
              <a:t>дания</a:t>
            </a:r>
            <a:r>
              <a:rPr lang="ru-RU" altLang="zh-CN" sz="1200" dirty="0">
                <a:latin typeface="Arial Unicode MS" panose="020B0604020202020204" pitchFamily="34" charset="-128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 </a:t>
            </a:r>
            <a:r>
              <a:rPr lang="ru-RU" altLang="zh-CN" sz="1200" dirty="0">
                <a:latin typeface="Arial" panose="020B0604020202020204" pitchFamily="34" charset="0"/>
              </a:rPr>
              <a:t>которое </a:t>
            </a:r>
            <a:r>
              <a:rPr lang="ru-RU" altLang="zh-CN" sz="1200" dirty="0" err="1">
                <a:latin typeface="Arial" panose="020B0604020202020204" pitchFamily="34" charset="0"/>
              </a:rPr>
              <a:t>виполняется</a:t>
            </a:r>
            <a:r>
              <a:rPr lang="ru-RU" altLang="zh-CN" sz="1200" dirty="0">
                <a:latin typeface="Arial" panose="020B0604020202020204" pitchFamily="34" charset="0"/>
              </a:rPr>
              <a:t> 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05725B1-661B-5340-BEE9-46AD91B9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3D002102-6C52-764F-82C4-0E7A32B7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404813"/>
            <a:ext cx="8713787" cy="720725"/>
          </a:xfrm>
        </p:spPr>
        <p:txBody>
          <a:bodyPr/>
          <a:lstStyle/>
          <a:p>
            <a:pPr eaLnBrk="1" fontAlgn="ctr" hangingPunct="1"/>
            <a:r>
              <a:rPr lang="ru-RU" altLang="zh-CN" sz="2400" b="1" dirty="0" err="1"/>
              <a:t>Петрі-об’єктна</a:t>
            </a:r>
            <a:r>
              <a:rPr lang="ru-RU" altLang="zh-CN" sz="2400" b="1" dirty="0"/>
              <a:t> модель </a:t>
            </a:r>
            <a:r>
              <a:rPr lang="ru-RU" altLang="zh-CN" sz="2400" b="1" dirty="0" err="1"/>
              <a:t>системи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управління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розподіленими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обчислювальними</a:t>
            </a:r>
            <a:r>
              <a:rPr lang="ru-RU" altLang="zh-CN" sz="2400" b="1" dirty="0"/>
              <a:t> ресурсами</a:t>
            </a:r>
            <a:endParaRPr lang="ru-RU" altLang="uk-UA" sz="2400" b="1" dirty="0"/>
          </a:p>
        </p:txBody>
      </p:sp>
      <p:sp>
        <p:nvSpPr>
          <p:cNvPr id="29698" name="Rectangle 6">
            <a:extLst>
              <a:ext uri="{FF2B5EF4-FFF2-40B4-BE49-F238E27FC236}">
                <a16:creationId xmlns:a16="http://schemas.microsoft.com/office/drawing/2014/main" id="{9F1B2CD2-FE08-F342-BDBE-AB1751C6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2309813"/>
            <a:ext cx="5519738" cy="3175000"/>
          </a:xfrm>
          <a:prstGeom prst="rect">
            <a:avLst/>
          </a:prstGeom>
          <a:solidFill>
            <a:schemeClr val="accent2">
              <a:alpha val="23921"/>
            </a:scheme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699" name="Text Box 7">
            <a:extLst>
              <a:ext uri="{FF2B5EF4-FFF2-40B4-BE49-F238E27FC236}">
                <a16:creationId xmlns:a16="http://schemas.microsoft.com/office/drawing/2014/main" id="{84FC9F42-D373-F148-A8B9-630DCA814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5067300"/>
            <a:ext cx="1449387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ЗАВДАННЯ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9700" name="Text Box 8">
            <a:extLst>
              <a:ext uri="{FF2B5EF4-FFF2-40B4-BE49-F238E27FC236}">
                <a16:creationId xmlns:a16="http://schemas.microsoft.com/office/drawing/2014/main" id="{A86465FD-F99C-624D-A495-E9CAE57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4175125"/>
            <a:ext cx="15795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Кількість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вільного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віртуального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ОР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9701" name="Oval 9">
            <a:extLst>
              <a:ext uri="{FF2B5EF4-FFF2-40B4-BE49-F238E27FC236}">
                <a16:creationId xmlns:a16="http://schemas.microsoft.com/office/drawing/2014/main" id="{A54E102F-CEFF-374D-8975-53D8700BB64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82938" y="3868738"/>
            <a:ext cx="276225" cy="2809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02" name="Rectangle 10">
            <a:extLst>
              <a:ext uri="{FF2B5EF4-FFF2-40B4-BE49-F238E27FC236}">
                <a16:creationId xmlns:a16="http://schemas.microsoft.com/office/drawing/2014/main" id="{48736CC7-DCE3-6F41-9878-168D106A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808163"/>
            <a:ext cx="7151687" cy="1949450"/>
          </a:xfrm>
          <a:prstGeom prst="rect">
            <a:avLst/>
          </a:prstGeom>
          <a:solidFill>
            <a:schemeClr val="folHlink">
              <a:alpha val="25882"/>
            </a:scheme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03" name="Text Box 11">
            <a:extLst>
              <a:ext uri="{FF2B5EF4-FFF2-40B4-BE49-F238E27FC236}">
                <a16:creationId xmlns:a16="http://schemas.microsoft.com/office/drawing/2014/main" id="{60AE857A-CC95-3D4D-B603-46632CDCD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2979738"/>
            <a:ext cx="1774825" cy="471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Кількість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активн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и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х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користувачів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9704" name="Oval 13">
            <a:extLst>
              <a:ext uri="{FF2B5EF4-FFF2-40B4-BE49-F238E27FC236}">
                <a16:creationId xmlns:a16="http://schemas.microsoft.com/office/drawing/2014/main" id="{5CB10160-3682-9C4B-A414-D553A5E16A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33538" y="3089275"/>
            <a:ext cx="279400" cy="282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05" name="Text Box 14">
            <a:extLst>
              <a:ext uri="{FF2B5EF4-FFF2-40B4-BE49-F238E27FC236}">
                <a16:creationId xmlns:a16="http://schemas.microsoft.com/office/drawing/2014/main" id="{56A700F0-79F4-4D4F-A34A-D4FCB27F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1865313"/>
            <a:ext cx="18796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КОРИСТУВАЧ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29706" name="Text Box 15">
            <a:extLst>
              <a:ext uri="{FF2B5EF4-FFF2-40B4-BE49-F238E27FC236}">
                <a16:creationId xmlns:a16="http://schemas.microsoft.com/office/drawing/2014/main" id="{52C4DB8D-0A51-9F42-9E6F-2A5C86C7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868738"/>
            <a:ext cx="2335213" cy="7508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" altLang="zh-CN" sz="1200" dirty="0">
                <a:latin typeface="Arial" panose="020B0604020202020204" pitchFamily="34" charset="0"/>
              </a:rPr>
              <a:t>Інформація про доступну кількість віртуального ОР користувача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29707" name="Oval 16">
            <a:extLst>
              <a:ext uri="{FF2B5EF4-FFF2-40B4-BE49-F238E27FC236}">
                <a16:creationId xmlns:a16="http://schemas.microsoft.com/office/drawing/2014/main" id="{2E060655-F6DD-6F4F-ACA3-7313CAE7FA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72038" y="3897313"/>
            <a:ext cx="276225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08" name="Oval 17">
            <a:extLst>
              <a:ext uri="{FF2B5EF4-FFF2-40B4-BE49-F238E27FC236}">
                <a16:creationId xmlns:a16="http://schemas.microsoft.com/office/drawing/2014/main" id="{3CD7EAF0-2D51-3A4C-A7DE-47B5149F964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91163" y="2365375"/>
            <a:ext cx="277812" cy="280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09" name="Text Box 18">
            <a:extLst>
              <a:ext uri="{FF2B5EF4-FFF2-40B4-BE49-F238E27FC236}">
                <a16:creationId xmlns:a16="http://schemas.microsoft.com/office/drawing/2014/main" id="{774A3F9E-D7C5-DA48-9186-DC1CB8D1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392363"/>
            <a:ext cx="2027238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Потреба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завдання</a:t>
            </a:r>
            <a:r>
              <a:rPr lang="ru-RU" altLang="zh-CN" sz="1200" dirty="0">
                <a:latin typeface="Arial Unicode MS" panose="020B0604020202020204" pitchFamily="34" charset="-128"/>
              </a:rPr>
              <a:t> в ОР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9710" name="Text Box 19">
            <a:extLst>
              <a:ext uri="{FF2B5EF4-FFF2-40B4-BE49-F238E27FC236}">
                <a16:creationId xmlns:a16="http://schemas.microsoft.com/office/drawing/2014/main" id="{8994F803-6CC0-994C-9D93-034FEBFC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782888"/>
            <a:ext cx="2279650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 Unicode MS" panose="020B0604020202020204" pitchFamily="34" charset="-128"/>
              </a:rPr>
              <a:t>Завдання</a:t>
            </a:r>
            <a:r>
              <a:rPr lang="ru-RU" altLang="zh-CN" sz="1200" dirty="0">
                <a:latin typeface="Arial Unicode MS" panose="020B0604020202020204" pitchFamily="34" charset="-128"/>
              </a:rPr>
              <a:t>,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що</a:t>
            </a:r>
            <a:r>
              <a:rPr lang="ru-RU" altLang="zh-CN" sz="1200" dirty="0"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виконується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9711" name="Oval 20">
            <a:extLst>
              <a:ext uri="{FF2B5EF4-FFF2-40B4-BE49-F238E27FC236}">
                <a16:creationId xmlns:a16="http://schemas.microsoft.com/office/drawing/2014/main" id="{EBAD8592-2886-DD46-B58F-EE9D42519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2750" y="2809875"/>
            <a:ext cx="2968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12" name="Oval 21">
            <a:extLst>
              <a:ext uri="{FF2B5EF4-FFF2-40B4-BE49-F238E27FC236}">
                <a16:creationId xmlns:a16="http://schemas.microsoft.com/office/drawing/2014/main" id="{255AA18B-ECA4-C849-ADFB-88199B3707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1325" y="3200400"/>
            <a:ext cx="298450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>
                <a:latin typeface="Arial Unicode MS" panose="020B0604020202020204" pitchFamily="34" charset="-128"/>
              </a:rPr>
              <a:t>1</a:t>
            </a: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13" name="Text Box 22">
            <a:extLst>
              <a:ext uri="{FF2B5EF4-FFF2-40B4-BE49-F238E27FC236}">
                <a16:creationId xmlns:a16="http://schemas.microsoft.com/office/drawing/2014/main" id="{0624D06A-C2BC-FA42-8408-D8B7E1F27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3143250"/>
            <a:ext cx="1576387" cy="55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Не</a:t>
            </a:r>
            <a:r>
              <a:rPr lang="ru-RU" altLang="zh-CN" sz="1200" dirty="0">
                <a:latin typeface="Arial" panose="020B0604020202020204" pitchFamily="34" charset="0"/>
              </a:rPr>
              <a:t>т</a:t>
            </a:r>
            <a:r>
              <a:rPr lang="ru-RU" altLang="zh-CN" sz="1200" dirty="0">
                <a:latin typeface="Arial Unicode MS" panose="020B0604020202020204" pitchFamily="34" charset="-128"/>
              </a:rPr>
              <a:t> за</a:t>
            </a:r>
            <a:r>
              <a:rPr lang="ru-RU" altLang="zh-CN" sz="1200" dirty="0">
                <a:latin typeface="Arial" panose="020B0604020202020204" pitchFamily="34" charset="0"/>
              </a:rPr>
              <a:t>дания</a:t>
            </a:r>
            <a:r>
              <a:rPr lang="ru-RU" altLang="zh-CN" sz="1200" dirty="0">
                <a:latin typeface="Arial Unicode MS" panose="020B0604020202020204" pitchFamily="34" charset="-128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 </a:t>
            </a:r>
            <a:r>
              <a:rPr lang="ru-RU" altLang="zh-CN" sz="1200" dirty="0">
                <a:latin typeface="Arial" panose="020B0604020202020204" pitchFamily="34" charset="0"/>
              </a:rPr>
              <a:t>которое </a:t>
            </a:r>
            <a:r>
              <a:rPr lang="ru-RU" altLang="zh-CN" sz="1200" dirty="0" err="1">
                <a:latin typeface="Arial" panose="020B0604020202020204" pitchFamily="34" charset="0"/>
              </a:rPr>
              <a:t>виполняется</a:t>
            </a:r>
            <a:r>
              <a:rPr lang="ru-RU" altLang="zh-CN" sz="1200" dirty="0">
                <a:latin typeface="Arial" panose="020B0604020202020204" pitchFamily="34" charset="0"/>
              </a:rPr>
              <a:t> 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29714" name="Oval 24">
            <a:extLst>
              <a:ext uri="{FF2B5EF4-FFF2-40B4-BE49-F238E27FC236}">
                <a16:creationId xmlns:a16="http://schemas.microsoft.com/office/drawing/2014/main" id="{C84316A5-713A-1A4B-9CC0-8368A62E90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54363" y="4927600"/>
            <a:ext cx="276225" cy="280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29715" name="Text Box 25">
            <a:extLst>
              <a:ext uri="{FF2B5EF4-FFF2-40B4-BE49-F238E27FC236}">
                <a16:creationId xmlns:a16="http://schemas.microsoft.com/office/drawing/2014/main" id="{81EE692D-04F2-9C42-99C7-9AC8CF51F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4899025"/>
            <a:ext cx="2592387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" altLang="zh-CN" sz="1200" dirty="0">
                <a:latin typeface="Arial" panose="020B0604020202020204" pitchFamily="34" charset="0"/>
              </a:rPr>
              <a:t>Інформація про доступну кількість віртуального ОР вузла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978832A-CA14-7E43-81C1-76D4A156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8002B4E-3C4D-4A4F-9768-38FA64FE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404813"/>
            <a:ext cx="8713787" cy="720725"/>
          </a:xfrm>
          <a:solidFill>
            <a:srgbClr val="E9FFF0"/>
          </a:solidFill>
        </p:spPr>
        <p:txBody>
          <a:bodyPr/>
          <a:lstStyle/>
          <a:p>
            <a:pPr eaLnBrk="1" fontAlgn="ctr" hangingPunct="1"/>
            <a:r>
              <a:rPr lang="ru-RU" altLang="zh-CN" sz="2400" b="1" dirty="0" err="1"/>
              <a:t>Петрі-об’єктна</a:t>
            </a:r>
            <a:r>
              <a:rPr lang="ru-RU" altLang="zh-CN" sz="2400" b="1" dirty="0"/>
              <a:t> модель </a:t>
            </a:r>
            <a:r>
              <a:rPr lang="ru-RU" altLang="zh-CN" sz="2400" b="1" dirty="0" err="1"/>
              <a:t>системи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управління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розподіленими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обчислювальними</a:t>
            </a:r>
            <a:r>
              <a:rPr lang="ru-RU" altLang="zh-CN" sz="2400" b="1" dirty="0"/>
              <a:t> ресурсами</a:t>
            </a:r>
            <a:endParaRPr lang="ru-RU" altLang="uk-UA" sz="2400" b="1" dirty="0">
              <a:solidFill>
                <a:schemeClr val="bg2"/>
              </a:solidFill>
            </a:endParaRPr>
          </a:p>
        </p:txBody>
      </p:sp>
      <p:sp>
        <p:nvSpPr>
          <p:cNvPr id="30722" name="Rectangle 5">
            <a:extLst>
              <a:ext uri="{FF2B5EF4-FFF2-40B4-BE49-F238E27FC236}">
                <a16:creationId xmlns:a16="http://schemas.microsoft.com/office/drawing/2014/main" id="{BBCC80A0-AF47-BA47-A635-D3DAF9F2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2840038"/>
            <a:ext cx="3914775" cy="3144837"/>
          </a:xfrm>
          <a:prstGeom prst="rect">
            <a:avLst/>
          </a:prstGeom>
          <a:solidFill>
            <a:srgbClr val="BFFFD4">
              <a:alpha val="50195"/>
            </a:srgb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67C03DB9-D5D8-1145-8FFE-41DCAA0E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2309813"/>
            <a:ext cx="5519738" cy="3175000"/>
          </a:xfrm>
          <a:prstGeom prst="rect">
            <a:avLst/>
          </a:prstGeom>
          <a:solidFill>
            <a:schemeClr val="accent2">
              <a:alpha val="23921"/>
            </a:scheme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24" name="Text Box 7">
            <a:extLst>
              <a:ext uri="{FF2B5EF4-FFF2-40B4-BE49-F238E27FC236}">
                <a16:creationId xmlns:a16="http://schemas.microsoft.com/office/drawing/2014/main" id="{9BA275AD-93BD-A54E-B20E-FAAF0340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5067300"/>
            <a:ext cx="1449387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ЗАВДАННЯ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0725" name="Text Box 8">
            <a:extLst>
              <a:ext uri="{FF2B5EF4-FFF2-40B4-BE49-F238E27FC236}">
                <a16:creationId xmlns:a16="http://schemas.microsoft.com/office/drawing/2014/main" id="{3D0AB227-30B9-C94B-980A-39BAAF16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4175125"/>
            <a:ext cx="15795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Кількість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вільного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віртуального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ОР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0726" name="Oval 9">
            <a:extLst>
              <a:ext uri="{FF2B5EF4-FFF2-40B4-BE49-F238E27FC236}">
                <a16:creationId xmlns:a16="http://schemas.microsoft.com/office/drawing/2014/main" id="{0820827C-5C27-E940-8EA5-A37923D499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82938" y="3868738"/>
            <a:ext cx="276225" cy="2809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27" name="Rectangle 10">
            <a:extLst>
              <a:ext uri="{FF2B5EF4-FFF2-40B4-BE49-F238E27FC236}">
                <a16:creationId xmlns:a16="http://schemas.microsoft.com/office/drawing/2014/main" id="{96249DE4-039F-3C44-A60B-FB92B4B4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808163"/>
            <a:ext cx="7151687" cy="1949450"/>
          </a:xfrm>
          <a:prstGeom prst="rect">
            <a:avLst/>
          </a:prstGeom>
          <a:solidFill>
            <a:schemeClr val="folHlink">
              <a:alpha val="25882"/>
            </a:scheme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28" name="Text Box 11">
            <a:extLst>
              <a:ext uri="{FF2B5EF4-FFF2-40B4-BE49-F238E27FC236}">
                <a16:creationId xmlns:a16="http://schemas.microsoft.com/office/drawing/2014/main" id="{90141B58-21D3-264B-AE23-79BE59B1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2979738"/>
            <a:ext cx="1774825" cy="471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Кількість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активн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и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х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користувачів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0729" name="Text Box 12">
            <a:extLst>
              <a:ext uri="{FF2B5EF4-FFF2-40B4-BE49-F238E27FC236}">
                <a16:creationId xmlns:a16="http://schemas.microsoft.com/office/drawing/2014/main" id="{0FC0D9CD-7B89-864D-8422-198ECE05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5649913"/>
            <a:ext cx="2139950" cy="322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планувальник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0730" name="Oval 13">
            <a:extLst>
              <a:ext uri="{FF2B5EF4-FFF2-40B4-BE49-F238E27FC236}">
                <a16:creationId xmlns:a16="http://schemas.microsoft.com/office/drawing/2014/main" id="{E89D75DF-F4B5-0340-BADC-3579D6093F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33538" y="3089275"/>
            <a:ext cx="279400" cy="282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31" name="Text Box 14">
            <a:extLst>
              <a:ext uri="{FF2B5EF4-FFF2-40B4-BE49-F238E27FC236}">
                <a16:creationId xmlns:a16="http://schemas.microsoft.com/office/drawing/2014/main" id="{4E8943B7-D0C7-BC46-8A95-9FEA977D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1865313"/>
            <a:ext cx="18796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КОРИСТУВАЧ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30732" name="Text Box 15">
            <a:extLst>
              <a:ext uri="{FF2B5EF4-FFF2-40B4-BE49-F238E27FC236}">
                <a16:creationId xmlns:a16="http://schemas.microsoft.com/office/drawing/2014/main" id="{61BDD052-E4E0-B94C-BEBC-DAFB65C6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868738"/>
            <a:ext cx="2335213" cy="7508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" altLang="zh-CN" sz="1200" dirty="0">
                <a:latin typeface="Arial" panose="020B0604020202020204" pitchFamily="34" charset="0"/>
              </a:rPr>
              <a:t>Інформація про доступну кількість віртуального ОР користувача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30733" name="Oval 16">
            <a:extLst>
              <a:ext uri="{FF2B5EF4-FFF2-40B4-BE49-F238E27FC236}">
                <a16:creationId xmlns:a16="http://schemas.microsoft.com/office/drawing/2014/main" id="{2650BBBA-E45E-B647-BE41-86844CC356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72038" y="3897313"/>
            <a:ext cx="276225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34" name="Oval 17">
            <a:extLst>
              <a:ext uri="{FF2B5EF4-FFF2-40B4-BE49-F238E27FC236}">
                <a16:creationId xmlns:a16="http://schemas.microsoft.com/office/drawing/2014/main" id="{E79B905A-6C0E-0F49-97AE-5A85D9F395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91163" y="2365375"/>
            <a:ext cx="277812" cy="280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35" name="Text Box 18">
            <a:extLst>
              <a:ext uri="{FF2B5EF4-FFF2-40B4-BE49-F238E27FC236}">
                <a16:creationId xmlns:a16="http://schemas.microsoft.com/office/drawing/2014/main" id="{95094DDF-2746-084C-849F-8E4EB918E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392363"/>
            <a:ext cx="2027238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Потреба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завдання</a:t>
            </a:r>
            <a:r>
              <a:rPr lang="ru-RU" altLang="zh-CN" sz="1200" dirty="0">
                <a:latin typeface="Arial Unicode MS" panose="020B0604020202020204" pitchFamily="34" charset="-128"/>
              </a:rPr>
              <a:t> в ОР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0736" name="Text Box 19">
            <a:extLst>
              <a:ext uri="{FF2B5EF4-FFF2-40B4-BE49-F238E27FC236}">
                <a16:creationId xmlns:a16="http://schemas.microsoft.com/office/drawing/2014/main" id="{7D1DD6B6-BD5C-974D-805E-E92222395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782888"/>
            <a:ext cx="2279650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latin typeface="Arial Unicode MS" panose="020B0604020202020204" pitchFamily="34" charset="-128"/>
              </a:rPr>
              <a:t>Завдання</a:t>
            </a:r>
            <a:r>
              <a:rPr lang="ru-RU" altLang="zh-CN" sz="1200" dirty="0">
                <a:latin typeface="Arial Unicode MS" panose="020B0604020202020204" pitchFamily="34" charset="-128"/>
              </a:rPr>
              <a:t>,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що</a:t>
            </a:r>
            <a:r>
              <a:rPr lang="ru-RU" altLang="zh-CN" sz="1200" dirty="0"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latin typeface="Arial Unicode MS" panose="020B0604020202020204" pitchFamily="34" charset="-128"/>
              </a:rPr>
              <a:t>виконується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0737" name="Oval 20">
            <a:extLst>
              <a:ext uri="{FF2B5EF4-FFF2-40B4-BE49-F238E27FC236}">
                <a16:creationId xmlns:a16="http://schemas.microsoft.com/office/drawing/2014/main" id="{451C0376-416A-694F-814A-ECDD9D7A7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2750" y="2809875"/>
            <a:ext cx="2968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38" name="Oval 21">
            <a:extLst>
              <a:ext uri="{FF2B5EF4-FFF2-40B4-BE49-F238E27FC236}">
                <a16:creationId xmlns:a16="http://schemas.microsoft.com/office/drawing/2014/main" id="{71107346-3B05-0547-BBA2-32C03C854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1325" y="3200400"/>
            <a:ext cx="298450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>
                <a:latin typeface="Arial Unicode MS" panose="020B0604020202020204" pitchFamily="34" charset="-128"/>
              </a:rPr>
              <a:t>1</a:t>
            </a: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39" name="Text Box 22">
            <a:extLst>
              <a:ext uri="{FF2B5EF4-FFF2-40B4-BE49-F238E27FC236}">
                <a16:creationId xmlns:a16="http://schemas.microsoft.com/office/drawing/2014/main" id="{2E9A81E4-9D99-A64D-B2B3-8C1509973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3143250"/>
            <a:ext cx="1576387" cy="55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Не</a:t>
            </a:r>
            <a:r>
              <a:rPr lang="ru-RU" altLang="zh-CN" sz="1200" dirty="0">
                <a:latin typeface="Arial" panose="020B0604020202020204" pitchFamily="34" charset="0"/>
              </a:rPr>
              <a:t>т</a:t>
            </a:r>
            <a:r>
              <a:rPr lang="ru-RU" altLang="zh-CN" sz="1200" dirty="0">
                <a:latin typeface="Arial Unicode MS" panose="020B0604020202020204" pitchFamily="34" charset="-128"/>
              </a:rPr>
              <a:t> за</a:t>
            </a:r>
            <a:r>
              <a:rPr lang="ru-RU" altLang="zh-CN" sz="1200" dirty="0">
                <a:latin typeface="Arial" panose="020B0604020202020204" pitchFamily="34" charset="0"/>
              </a:rPr>
              <a:t>дания</a:t>
            </a:r>
            <a:r>
              <a:rPr lang="ru-RU" altLang="zh-CN" sz="1200" dirty="0">
                <a:latin typeface="Arial Unicode MS" panose="020B0604020202020204" pitchFamily="34" charset="-128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latin typeface="Arial Unicode MS" panose="020B0604020202020204" pitchFamily="34" charset="-128"/>
              </a:rPr>
              <a:t> </a:t>
            </a:r>
            <a:r>
              <a:rPr lang="ru-RU" altLang="zh-CN" sz="1200" dirty="0">
                <a:latin typeface="Arial" panose="020B0604020202020204" pitchFamily="34" charset="0"/>
              </a:rPr>
              <a:t>которое </a:t>
            </a:r>
            <a:r>
              <a:rPr lang="ru-RU" altLang="zh-CN" sz="1200" dirty="0" err="1">
                <a:latin typeface="Arial" panose="020B0604020202020204" pitchFamily="34" charset="0"/>
              </a:rPr>
              <a:t>виполняется</a:t>
            </a:r>
            <a:r>
              <a:rPr lang="ru-RU" altLang="zh-CN" sz="1200" dirty="0">
                <a:latin typeface="Arial" panose="020B0604020202020204" pitchFamily="34" charset="0"/>
              </a:rPr>
              <a:t> 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30740" name="Oval 24">
            <a:extLst>
              <a:ext uri="{FF2B5EF4-FFF2-40B4-BE49-F238E27FC236}">
                <a16:creationId xmlns:a16="http://schemas.microsoft.com/office/drawing/2014/main" id="{22BF82B5-2212-CE4E-B1C2-1333FD309B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54363" y="4927600"/>
            <a:ext cx="276225" cy="280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2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200">
              <a:latin typeface="Arial Unicode MS" panose="020B0604020202020204" pitchFamily="34" charset="-128"/>
            </a:endParaRPr>
          </a:p>
        </p:txBody>
      </p:sp>
      <p:sp>
        <p:nvSpPr>
          <p:cNvPr id="30741" name="Text Box 25">
            <a:extLst>
              <a:ext uri="{FF2B5EF4-FFF2-40B4-BE49-F238E27FC236}">
                <a16:creationId xmlns:a16="http://schemas.microsoft.com/office/drawing/2014/main" id="{9BE91EAB-88E0-E845-AC24-A0F97C77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4899025"/>
            <a:ext cx="2592387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" altLang="zh-CN" sz="1200" dirty="0">
                <a:latin typeface="Arial" panose="020B0604020202020204" pitchFamily="34" charset="0"/>
              </a:rPr>
              <a:t>Інформація про доступну кількість віртуального ОР вузла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77B487D-8463-B84D-BADD-F854E03A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CD8A696C-012A-9345-9B3C-8F81ED13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404813"/>
            <a:ext cx="8713787" cy="720725"/>
          </a:xfrm>
        </p:spPr>
        <p:txBody>
          <a:bodyPr/>
          <a:lstStyle/>
          <a:p>
            <a:pPr eaLnBrk="1" fontAlgn="ctr" hangingPunct="1"/>
            <a:r>
              <a:rPr lang="ru-RU" altLang="zh-CN" sz="2400" b="1" dirty="0" err="1"/>
              <a:t>Петрі-об’єктна</a:t>
            </a:r>
            <a:r>
              <a:rPr lang="ru-RU" altLang="zh-CN" sz="2400" b="1" dirty="0"/>
              <a:t> модель </a:t>
            </a:r>
            <a:r>
              <a:rPr lang="ru-RU" altLang="zh-CN" sz="2400" b="1" dirty="0" err="1"/>
              <a:t>системи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управління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розподіленими</a:t>
            </a:r>
            <a:r>
              <a:rPr lang="ru-RU" altLang="zh-CN" sz="2400" b="1" dirty="0"/>
              <a:t> </a:t>
            </a:r>
            <a:r>
              <a:rPr lang="ru-RU" altLang="zh-CN" sz="2400" b="1" dirty="0" err="1"/>
              <a:t>обчислювальними</a:t>
            </a:r>
            <a:r>
              <a:rPr lang="ru-RU" altLang="zh-CN" sz="2400" b="1" dirty="0"/>
              <a:t> ресурсами</a:t>
            </a:r>
            <a:endParaRPr lang="ru-RU" altLang="uk-UA" sz="2400" b="1" dirty="0"/>
          </a:p>
        </p:txBody>
      </p:sp>
      <p:grpSp>
        <p:nvGrpSpPr>
          <p:cNvPr id="31746" name="Group 3">
            <a:extLst>
              <a:ext uri="{FF2B5EF4-FFF2-40B4-BE49-F238E27FC236}">
                <a16:creationId xmlns:a16="http://schemas.microsoft.com/office/drawing/2014/main" id="{5701A0FB-CFCD-9F4B-8E97-83BF9BC5D0EA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1808163"/>
            <a:ext cx="7885113" cy="4176712"/>
            <a:chOff x="759" y="625"/>
            <a:chExt cx="3136" cy="1680"/>
          </a:xfrm>
        </p:grpSpPr>
        <p:sp>
          <p:nvSpPr>
            <p:cNvPr id="31748" name="Rectangle 4">
              <a:extLst>
                <a:ext uri="{FF2B5EF4-FFF2-40B4-BE49-F238E27FC236}">
                  <a16:creationId xmlns:a16="http://schemas.microsoft.com/office/drawing/2014/main" id="{7DA23F6D-B022-4842-827C-95B468D0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062"/>
              <a:ext cx="1198" cy="1064"/>
            </a:xfrm>
            <a:prstGeom prst="rect">
              <a:avLst/>
            </a:prstGeom>
            <a:solidFill>
              <a:srgbClr val="EAEAEA">
                <a:alpha val="56078"/>
              </a:srgb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49" name="Rectangle 5">
              <a:extLst>
                <a:ext uri="{FF2B5EF4-FFF2-40B4-BE49-F238E27FC236}">
                  <a16:creationId xmlns:a16="http://schemas.microsoft.com/office/drawing/2014/main" id="{03B5CE52-7A63-A546-A797-71E73080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040"/>
              <a:ext cx="1557" cy="1265"/>
            </a:xfrm>
            <a:prstGeom prst="rect">
              <a:avLst/>
            </a:prstGeom>
            <a:solidFill>
              <a:srgbClr val="BFFFD4">
                <a:alpha val="50195"/>
              </a:srgb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50" name="Rectangle 6">
              <a:extLst>
                <a:ext uri="{FF2B5EF4-FFF2-40B4-BE49-F238E27FC236}">
                  <a16:creationId xmlns:a16="http://schemas.microsoft.com/office/drawing/2014/main" id="{F7C243A0-F773-7249-89BD-3EAE55074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827"/>
              <a:ext cx="2195" cy="1277"/>
            </a:xfrm>
            <a:prstGeom prst="rect">
              <a:avLst/>
            </a:prstGeom>
            <a:solidFill>
              <a:schemeClr val="accent2">
                <a:alpha val="23921"/>
              </a:scheme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418C4562-6BA3-2E49-9F01-B32625B27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1936"/>
              <a:ext cx="576" cy="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ЗАВДАННЯ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00B36E9C-231D-9F43-BF87-478F44503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1577"/>
              <a:ext cx="628" cy="1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Кількість</a:t>
              </a:r>
              <a:r>
                <a:rPr lang="ru-RU" altLang="zh-CN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вільного</a:t>
              </a:r>
              <a:r>
                <a:rPr lang="ru-RU" altLang="zh-CN" sz="12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 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віртуального</a:t>
              </a:r>
              <a:r>
                <a:rPr lang="ru-RU" altLang="zh-CN" sz="12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 </a:t>
              </a:r>
              <a:r>
                <a:rPr lang="ru-RU" altLang="zh-CN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ОР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1753" name="Oval 9">
              <a:extLst>
                <a:ext uri="{FF2B5EF4-FFF2-40B4-BE49-F238E27FC236}">
                  <a16:creationId xmlns:a16="http://schemas.microsoft.com/office/drawing/2014/main" id="{79DE461C-0852-B942-9B94-F40402C1A0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67" y="1454"/>
              <a:ext cx="110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3994" tIns="26997" rIns="53994" bIns="26997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zh-CN" sz="12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54" name="Rectangle 10">
              <a:extLst>
                <a:ext uri="{FF2B5EF4-FFF2-40B4-BE49-F238E27FC236}">
                  <a16:creationId xmlns:a16="http://schemas.microsoft.com/office/drawing/2014/main" id="{3F3E324F-5DEC-B34F-B832-25F70E226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625"/>
              <a:ext cx="2844" cy="784"/>
            </a:xfrm>
            <a:prstGeom prst="rect">
              <a:avLst/>
            </a:prstGeom>
            <a:solidFill>
              <a:schemeClr val="folHlink">
                <a:alpha val="25882"/>
              </a:scheme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55" name="Text Box 11">
              <a:extLst>
                <a:ext uri="{FF2B5EF4-FFF2-40B4-BE49-F238E27FC236}">
                  <a16:creationId xmlns:a16="http://schemas.microsoft.com/office/drawing/2014/main" id="{41F216B6-E94B-CD4E-887E-FA30A4E9E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096"/>
              <a:ext cx="706" cy="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 err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2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 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активн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и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х</a:t>
              </a:r>
              <a:r>
                <a:rPr lang="ru-RU" altLang="zh-CN" sz="12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 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користувачів</a:t>
              </a:r>
              <a:r>
                <a:rPr lang="ru-RU" altLang="zh-CN" sz="12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 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FA1AF8DD-63EC-D24C-9089-314714793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170"/>
              <a:ext cx="851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 err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планувальник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к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1757" name="Oval 13">
              <a:extLst>
                <a:ext uri="{FF2B5EF4-FFF2-40B4-BE49-F238E27FC236}">
                  <a16:creationId xmlns:a16="http://schemas.microsoft.com/office/drawing/2014/main" id="{C770D394-CFB7-6740-AB30-976E070468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51" y="1140"/>
              <a:ext cx="111" cy="1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3994" tIns="26997" rIns="53994" bIns="26997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zh-CN" sz="12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58" name="Text Box 14">
              <a:extLst>
                <a:ext uri="{FF2B5EF4-FFF2-40B4-BE49-F238E27FC236}">
                  <a16:creationId xmlns:a16="http://schemas.microsoft.com/office/drawing/2014/main" id="{F29701FC-9705-144C-AEAF-D1EAAFCB8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648"/>
              <a:ext cx="748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КОРИСТУВАЧ</a:t>
              </a:r>
              <a:endParaRPr lang="ru-RU" altLang="uk-UA" sz="1200" dirty="0">
                <a:latin typeface="Arial" panose="020B0604020202020204" pitchFamily="34" charset="0"/>
              </a:endParaRPr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6AC907FC-2EFC-C747-98E8-D861E3C0D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1454"/>
              <a:ext cx="929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" altLang="zh-CN" sz="1200" dirty="0">
                  <a:latin typeface="Arial" panose="020B0604020202020204" pitchFamily="34" charset="0"/>
                </a:rPr>
                <a:t>Інформація про доступну кількість віртуального ОР користувача</a:t>
              </a:r>
              <a:endParaRPr lang="ru-RU" altLang="uk-UA" sz="1200" dirty="0">
                <a:latin typeface="Arial" panose="020B0604020202020204" pitchFamily="34" charset="0"/>
              </a:endParaRPr>
            </a:p>
          </p:txBody>
        </p:sp>
        <p:sp>
          <p:nvSpPr>
            <p:cNvPr id="31760" name="Oval 16">
              <a:extLst>
                <a:ext uri="{FF2B5EF4-FFF2-40B4-BE49-F238E27FC236}">
                  <a16:creationId xmlns:a16="http://schemas.microsoft.com/office/drawing/2014/main" id="{D6EF3DE6-0C64-6846-BD2E-EFAABA1774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39" y="1465"/>
              <a:ext cx="110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3994" tIns="26997" rIns="53994" bIns="26997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zh-CN" sz="12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61" name="Oval 17">
              <a:extLst>
                <a:ext uri="{FF2B5EF4-FFF2-40B4-BE49-F238E27FC236}">
                  <a16:creationId xmlns:a16="http://schemas.microsoft.com/office/drawing/2014/main" id="{E3036DF4-B537-7D45-93AF-8A24DB25D6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85" y="849"/>
              <a:ext cx="111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3994" tIns="26997" rIns="53994" bIns="26997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zh-CN" sz="12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766B4813-DA18-9E4E-B966-D6E60AE3E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860"/>
              <a:ext cx="806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 Unicode MS" panose="020B0604020202020204" pitchFamily="34" charset="-128"/>
                </a:rPr>
                <a:t>Потреба </a:t>
              </a:r>
              <a:r>
                <a:rPr lang="ru-RU" altLang="zh-CN" sz="1200" dirty="0" err="1">
                  <a:latin typeface="Arial Unicode MS" panose="020B0604020202020204" pitchFamily="34" charset="-128"/>
                </a:rPr>
                <a:t>завдання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в ОР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1763" name="Text Box 19">
              <a:extLst>
                <a:ext uri="{FF2B5EF4-FFF2-40B4-BE49-F238E27FC236}">
                  <a16:creationId xmlns:a16="http://schemas.microsoft.com/office/drawing/2014/main" id="{FD12416C-5A93-1449-AC5B-016F844A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1017"/>
              <a:ext cx="907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 err="1">
                  <a:latin typeface="Arial Unicode MS" panose="020B0604020202020204" pitchFamily="34" charset="-128"/>
                </a:rPr>
                <a:t>Завдання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, </a:t>
              </a:r>
              <a:r>
                <a:rPr lang="ru-RU" altLang="zh-CN" sz="1200" dirty="0" err="1">
                  <a:latin typeface="Arial Unicode MS" panose="020B0604020202020204" pitchFamily="34" charset="-128"/>
                </a:rPr>
                <a:t>що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200" dirty="0" err="1">
                  <a:latin typeface="Arial Unicode MS" panose="020B0604020202020204" pitchFamily="34" charset="-128"/>
                </a:rPr>
                <a:t>виконується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1764" name="Oval 20">
              <a:extLst>
                <a:ext uri="{FF2B5EF4-FFF2-40B4-BE49-F238E27FC236}">
                  <a16:creationId xmlns:a16="http://schemas.microsoft.com/office/drawing/2014/main" id="{B3BCF527-A3B8-5145-940C-186DFD300B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6" y="1028"/>
              <a:ext cx="118" cy="1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65" name="Oval 21">
              <a:extLst>
                <a:ext uri="{FF2B5EF4-FFF2-40B4-BE49-F238E27FC236}">
                  <a16:creationId xmlns:a16="http://schemas.microsoft.com/office/drawing/2014/main" id="{6442BC2B-F60D-AF40-9170-154E47B5F4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7" y="1185"/>
              <a:ext cx="119" cy="1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200">
                  <a:latin typeface="Arial Unicode MS" panose="020B0604020202020204" pitchFamily="34" charset="-128"/>
                </a:rPr>
                <a:t>1</a:t>
              </a:r>
              <a:endParaRPr lang="ru-RU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66" name="Text Box 22">
              <a:extLst>
                <a:ext uri="{FF2B5EF4-FFF2-40B4-BE49-F238E27FC236}">
                  <a16:creationId xmlns:a16="http://schemas.microsoft.com/office/drawing/2014/main" id="{0203A21B-673D-544D-AA9F-DEBB5B6E6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162"/>
              <a:ext cx="62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 Unicode MS" panose="020B0604020202020204" pitchFamily="34" charset="-128"/>
                </a:rPr>
                <a:t>Не</a:t>
              </a:r>
              <a:r>
                <a:rPr lang="ru-RU" altLang="zh-CN" sz="1200" dirty="0">
                  <a:latin typeface="Arial" panose="020B0604020202020204" pitchFamily="34" charset="0"/>
                </a:rPr>
                <a:t>т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 за</a:t>
              </a:r>
              <a:r>
                <a:rPr lang="ru-RU" altLang="zh-CN" sz="1200" dirty="0">
                  <a:latin typeface="Arial" panose="020B0604020202020204" pitchFamily="34" charset="0"/>
                </a:rPr>
                <a:t>дания</a:t>
              </a:r>
              <a:r>
                <a:rPr lang="ru-RU" altLang="zh-CN" sz="1200" dirty="0">
                  <a:latin typeface="Arial Unicode MS" panose="020B0604020202020204" pitchFamily="34" charset="-128"/>
                </a:rPr>
                <a:t>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200" dirty="0">
                  <a:latin typeface="Arial" panose="020B0604020202020204" pitchFamily="34" charset="0"/>
                </a:rPr>
                <a:t>которое </a:t>
              </a:r>
              <a:r>
                <a:rPr lang="ru-RU" altLang="zh-CN" sz="1200" dirty="0" err="1">
                  <a:latin typeface="Arial" panose="020B0604020202020204" pitchFamily="34" charset="0"/>
                </a:rPr>
                <a:t>виполняется</a:t>
              </a:r>
              <a:r>
                <a:rPr lang="ru-RU" altLang="zh-CN" sz="1200" dirty="0">
                  <a:latin typeface="Arial" panose="020B0604020202020204" pitchFamily="34" charset="0"/>
                </a:rPr>
                <a:t> </a:t>
              </a:r>
              <a:endParaRPr lang="ru-RU" altLang="uk-UA" sz="1200" dirty="0">
                <a:latin typeface="Arial" panose="020B0604020202020204" pitchFamily="34" charset="0"/>
              </a:endParaRPr>
            </a:p>
          </p:txBody>
        </p:sp>
        <p:sp>
          <p:nvSpPr>
            <p:cNvPr id="31767" name="Text Box 23">
              <a:extLst>
                <a:ext uri="{FF2B5EF4-FFF2-40B4-BE49-F238E27FC236}">
                  <a16:creationId xmlns:a16="http://schemas.microsoft.com/office/drawing/2014/main" id="{63D09FB7-EAEC-204D-8615-AAFAD3750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1824"/>
              <a:ext cx="817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2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МЕТА-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планувальник</a:t>
              </a:r>
              <a:r>
                <a:rPr lang="ru-RU" altLang="zh-CN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к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1768" name="Oval 24">
              <a:extLst>
                <a:ext uri="{FF2B5EF4-FFF2-40B4-BE49-F238E27FC236}">
                  <a16:creationId xmlns:a16="http://schemas.microsoft.com/office/drawing/2014/main" id="{FA6B37C6-ABBE-0545-BAD8-735ED4BFC2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56" y="1880"/>
              <a:ext cx="110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3994" tIns="26997" rIns="53994" bIns="26997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zh-CN" sz="12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1769" name="Text Box 25">
              <a:extLst>
                <a:ext uri="{FF2B5EF4-FFF2-40B4-BE49-F238E27FC236}">
                  <a16:creationId xmlns:a16="http://schemas.microsoft.com/office/drawing/2014/main" id="{270942D6-38B0-F241-A113-7966EC0EB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1868"/>
              <a:ext cx="1031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" altLang="zh-CN" sz="1200" dirty="0">
                  <a:latin typeface="Arial" panose="020B0604020202020204" pitchFamily="34" charset="0"/>
                </a:rPr>
                <a:t>Інформація про доступну кількість віртуального ОР вузла</a:t>
              </a:r>
              <a:endParaRPr lang="ru-RU" altLang="uk-UA" sz="1200" dirty="0">
                <a:latin typeface="Arial Unicode MS" panose="020B0604020202020204" pitchFamily="34" charset="-128"/>
              </a:endParaRPr>
            </a:p>
          </p:txBody>
        </p:sp>
      </p:grp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CF49AD-6EC2-C244-9286-F28D6720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93">
            <a:extLst>
              <a:ext uri="{FF2B5EF4-FFF2-40B4-BE49-F238E27FC236}">
                <a16:creationId xmlns:a16="http://schemas.microsoft.com/office/drawing/2014/main" id="{B0BBE4D1-A4AC-3144-B0D8-605B50054109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341438"/>
            <a:ext cx="8461375" cy="4837112"/>
            <a:chOff x="272" y="845"/>
            <a:chExt cx="5330" cy="3047"/>
          </a:xfrm>
        </p:grpSpPr>
        <p:sp>
          <p:nvSpPr>
            <p:cNvPr id="32772" name="Text Box 5">
              <a:extLst>
                <a:ext uri="{FF2B5EF4-FFF2-40B4-BE49-F238E27FC236}">
                  <a16:creationId xmlns:a16="http://schemas.microsoft.com/office/drawing/2014/main" id="{161CB8DE-7B96-4D4B-9644-83322CBD1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060"/>
              <a:ext cx="125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i="1">
                  <a:latin typeface="Arial Unicode MS" panose="020B0604020202020204" pitchFamily="34" charset="-128"/>
                </a:rPr>
                <a:t>А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2773" name="Text Box 6">
              <a:extLst>
                <a:ext uri="{FF2B5EF4-FFF2-40B4-BE49-F238E27FC236}">
                  <a16:creationId xmlns:a16="http://schemas.microsoft.com/office/drawing/2014/main" id="{6E0B3012-8C30-4E47-B5BE-8301824D0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395"/>
              <a:ext cx="125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i="1">
                  <a:latin typeface="Arial Unicode MS" panose="020B0604020202020204" pitchFamily="34" charset="-128"/>
                </a:rPr>
                <a:t>В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2774" name="Text Box 7">
              <a:extLst>
                <a:ext uri="{FF2B5EF4-FFF2-40B4-BE49-F238E27FC236}">
                  <a16:creationId xmlns:a16="http://schemas.microsoft.com/office/drawing/2014/main" id="{CD0496F1-2CFA-6D4B-ACD9-36C07D861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3170"/>
              <a:ext cx="126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latin typeface="Arial Unicode MS" panose="020B0604020202020204" pitchFamily="34" charset="-128"/>
                </a:rPr>
                <a:t>D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2775" name="Text Box 8">
              <a:extLst>
                <a:ext uri="{FF2B5EF4-FFF2-40B4-BE49-F238E27FC236}">
                  <a16:creationId xmlns:a16="http://schemas.microsoft.com/office/drawing/2014/main" id="{752E9FEC-2A4D-D641-A5A0-A47676857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" y="2782"/>
              <a:ext cx="126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i="1">
                  <a:latin typeface="Arial Unicode MS" panose="020B0604020202020204" pitchFamily="34" charset="-128"/>
                </a:rPr>
                <a:t>С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2776" name="Text Box 9">
              <a:extLst>
                <a:ext uri="{FF2B5EF4-FFF2-40B4-BE49-F238E27FC236}">
                  <a16:creationId xmlns:a16="http://schemas.microsoft.com/office/drawing/2014/main" id="{36B8D3EF-A458-E149-9EB3-996A2B6D1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3258"/>
              <a:ext cx="73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Загальна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Кількість</a:t>
              </a:r>
              <a:r>
                <a:rPr lang="ru-RU" altLang="zh-CN" sz="1000" dirty="0">
                  <a:latin typeface="Arial" panose="020B0604020202020204" pitchFamily="34" charset="0"/>
                </a:rPr>
                <a:t> предоставленного ОР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2777" name="Text Box 10">
              <a:extLst>
                <a:ext uri="{FF2B5EF4-FFF2-40B4-BE49-F238E27FC236}">
                  <a16:creationId xmlns:a16="http://schemas.microsoft.com/office/drawing/2014/main" id="{1F62D041-7298-CB40-8CDD-C265CC35A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677"/>
              <a:ext cx="736" cy="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Загальна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кількість</a:t>
              </a:r>
              <a:r>
                <a:rPr lang="ru-RU" altLang="zh-CN" sz="1000" dirty="0">
                  <a:latin typeface="Arial" panose="020B0604020202020204" pitchFamily="34" charset="0"/>
                </a:rPr>
                <a:t> предоставленного ОР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2778" name="Text Box 11">
              <a:extLst>
                <a:ext uri="{FF2B5EF4-FFF2-40B4-BE49-F238E27FC236}">
                  <a16:creationId xmlns:a16="http://schemas.microsoft.com/office/drawing/2014/main" id="{2C7C3B89-ABCA-6F4B-8319-CD7903C34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2201"/>
              <a:ext cx="73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Загальна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кількість</a:t>
              </a:r>
              <a:r>
                <a:rPr lang="ru-RU" altLang="zh-CN" sz="1000" dirty="0">
                  <a:latin typeface="Arial" panose="020B0604020202020204" pitchFamily="34" charset="0"/>
                </a:rPr>
                <a:t> предоставленного ОР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2779" name="Arc 12">
              <a:extLst>
                <a:ext uri="{FF2B5EF4-FFF2-40B4-BE49-F238E27FC236}">
                  <a16:creationId xmlns:a16="http://schemas.microsoft.com/office/drawing/2014/main" id="{0537D31E-1DA5-C84A-956A-9622D4B5299E}"/>
                </a:ext>
              </a:extLst>
            </p:cNvPr>
            <p:cNvSpPr>
              <a:spLocks/>
            </p:cNvSpPr>
            <p:nvPr/>
          </p:nvSpPr>
          <p:spPr bwMode="auto">
            <a:xfrm rot="10450820" flipH="1" flipV="1">
              <a:off x="2982" y="1937"/>
              <a:ext cx="1722" cy="656"/>
            </a:xfrm>
            <a:custGeom>
              <a:avLst/>
              <a:gdLst>
                <a:gd name="T0" fmla="*/ 0 w 13503"/>
                <a:gd name="T1" fmla="*/ 0 h 21600"/>
                <a:gd name="T2" fmla="*/ 0 w 13503"/>
                <a:gd name="T3" fmla="*/ 0 h 21600"/>
                <a:gd name="T4" fmla="*/ 0 w 1350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03" h="21600" fill="none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3068" y="0"/>
                    <a:pt x="13285" y="3"/>
                    <a:pt x="13503" y="9"/>
                  </a:cubicBezTo>
                </a:path>
                <a:path w="13503" h="21600" stroke="0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3068" y="0"/>
                    <a:pt x="13285" y="3"/>
                    <a:pt x="13503" y="9"/>
                  </a:cubicBezTo>
                  <a:lnTo>
                    <a:pt x="12851" y="21600"/>
                  </a:lnTo>
                  <a:lnTo>
                    <a:pt x="0" y="423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3">
              <a:extLst>
                <a:ext uri="{FF2B5EF4-FFF2-40B4-BE49-F238E27FC236}">
                  <a16:creationId xmlns:a16="http://schemas.microsoft.com/office/drawing/2014/main" id="{63CA274D-C432-FE4E-920C-0130A8D71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1567"/>
              <a:ext cx="2817" cy="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4">
              <a:extLst>
                <a:ext uri="{FF2B5EF4-FFF2-40B4-BE49-F238E27FC236}">
                  <a16:creationId xmlns:a16="http://schemas.microsoft.com/office/drawing/2014/main" id="{289F9690-B6D3-1E4F-B486-692620514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584"/>
              <a:ext cx="2871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5">
              <a:extLst>
                <a:ext uri="{FF2B5EF4-FFF2-40B4-BE49-F238E27FC236}">
                  <a16:creationId xmlns:a16="http://schemas.microsoft.com/office/drawing/2014/main" id="{199CB90B-1B48-7D4E-B100-2B16F7092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1620"/>
              <a:ext cx="2816" cy="1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6">
              <a:extLst>
                <a:ext uri="{FF2B5EF4-FFF2-40B4-BE49-F238E27FC236}">
                  <a16:creationId xmlns:a16="http://schemas.microsoft.com/office/drawing/2014/main" id="{0D0318F0-6E82-D945-9065-39280D7EB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" y="1620"/>
              <a:ext cx="2889" cy="1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Text Box 17">
              <a:extLst>
                <a:ext uri="{FF2B5EF4-FFF2-40B4-BE49-F238E27FC236}">
                  <a16:creationId xmlns:a16="http://schemas.microsoft.com/office/drawing/2014/main" id="{F29A8F0C-DF6A-AF42-9637-D3A3F82E8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1268"/>
              <a:ext cx="593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Нов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й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такт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управління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2785" name="Line 18">
              <a:extLst>
                <a:ext uri="{FF2B5EF4-FFF2-40B4-BE49-F238E27FC236}">
                  <a16:creationId xmlns:a16="http://schemas.microsoft.com/office/drawing/2014/main" id="{E500E68A-6D2E-A149-B24D-98CE1EB4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136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19">
              <a:extLst>
                <a:ext uri="{FF2B5EF4-FFF2-40B4-BE49-F238E27FC236}">
                  <a16:creationId xmlns:a16="http://schemas.microsoft.com/office/drawing/2014/main" id="{5AF369B2-6C3D-9E43-BB51-615A6CE32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1488"/>
              <a:ext cx="3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Oval 20">
              <a:extLst>
                <a:ext uri="{FF2B5EF4-FFF2-40B4-BE49-F238E27FC236}">
                  <a16:creationId xmlns:a16="http://schemas.microsoft.com/office/drawing/2014/main" id="{D5B27E72-64E5-4A46-A05B-CEB9DFAE64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1395"/>
              <a:ext cx="192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2788" name="Oval 21">
              <a:extLst>
                <a:ext uri="{FF2B5EF4-FFF2-40B4-BE49-F238E27FC236}">
                  <a16:creationId xmlns:a16="http://schemas.microsoft.com/office/drawing/2014/main" id="{AEAEE4F2-4192-3640-B7F1-308E721CDC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3" y="1394"/>
              <a:ext cx="192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789" name="Line 22">
              <a:extLst>
                <a:ext uri="{FF2B5EF4-FFF2-40B4-BE49-F238E27FC236}">
                  <a16:creationId xmlns:a16="http://schemas.microsoft.com/office/drawing/2014/main" id="{24A11CBB-BA4D-EB49-A5BD-4F19F2732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6" y="1488"/>
              <a:ext cx="21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23">
              <a:extLst>
                <a:ext uri="{FF2B5EF4-FFF2-40B4-BE49-F238E27FC236}">
                  <a16:creationId xmlns:a16="http://schemas.microsoft.com/office/drawing/2014/main" id="{6FEDBCAC-61E1-0D44-B0A9-F1F2DBD32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1361"/>
              <a:ext cx="1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4">
              <a:extLst>
                <a:ext uri="{FF2B5EF4-FFF2-40B4-BE49-F238E27FC236}">
                  <a16:creationId xmlns:a16="http://schemas.microsoft.com/office/drawing/2014/main" id="{EE78F3FF-1EEC-FD45-8277-169F64B92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1488"/>
              <a:ext cx="2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Arc 25">
              <a:extLst>
                <a:ext uri="{FF2B5EF4-FFF2-40B4-BE49-F238E27FC236}">
                  <a16:creationId xmlns:a16="http://schemas.microsoft.com/office/drawing/2014/main" id="{5AA00514-03A1-4A43-B460-6FDAAB2655C0}"/>
                </a:ext>
              </a:extLst>
            </p:cNvPr>
            <p:cNvSpPr>
              <a:spLocks/>
            </p:cNvSpPr>
            <p:nvPr/>
          </p:nvSpPr>
          <p:spPr bwMode="auto">
            <a:xfrm rot="-56034">
              <a:off x="1062" y="845"/>
              <a:ext cx="2799" cy="652"/>
            </a:xfrm>
            <a:custGeom>
              <a:avLst/>
              <a:gdLst>
                <a:gd name="T0" fmla="*/ 0 w 43200"/>
                <a:gd name="T1" fmla="*/ 0 h 30936"/>
                <a:gd name="T2" fmla="*/ 0 w 43200"/>
                <a:gd name="T3" fmla="*/ 0 h 30936"/>
                <a:gd name="T4" fmla="*/ 0 w 43200"/>
                <a:gd name="T5" fmla="*/ 0 h 309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0936" fill="none" extrusionOk="0">
                  <a:moveTo>
                    <a:pt x="234" y="24776"/>
                  </a:moveTo>
                  <a:cubicBezTo>
                    <a:pt x="78" y="23724"/>
                    <a:pt x="0" y="226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831"/>
                    <a:pt x="42474" y="28021"/>
                    <a:pt x="41078" y="30936"/>
                  </a:cubicBezTo>
                </a:path>
                <a:path w="43200" h="30936" stroke="0" extrusionOk="0">
                  <a:moveTo>
                    <a:pt x="234" y="24776"/>
                  </a:moveTo>
                  <a:cubicBezTo>
                    <a:pt x="78" y="23724"/>
                    <a:pt x="0" y="226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831"/>
                    <a:pt x="42474" y="28021"/>
                    <a:pt x="41078" y="30936"/>
                  </a:cubicBezTo>
                  <a:lnTo>
                    <a:pt x="21600" y="21600"/>
                  </a:lnTo>
                  <a:lnTo>
                    <a:pt x="234" y="2477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6">
              <a:extLst>
                <a:ext uri="{FF2B5EF4-FFF2-40B4-BE49-F238E27FC236}">
                  <a16:creationId xmlns:a16="http://schemas.microsoft.com/office/drawing/2014/main" id="{33141A72-FFE6-0842-8BDA-2F81268E4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361"/>
              <a:ext cx="1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7">
              <a:extLst>
                <a:ext uri="{FF2B5EF4-FFF2-40B4-BE49-F238E27FC236}">
                  <a16:creationId xmlns:a16="http://schemas.microsoft.com/office/drawing/2014/main" id="{23A654A8-12D9-DB4A-B0F2-747568D78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1" y="1488"/>
              <a:ext cx="21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8">
              <a:extLst>
                <a:ext uri="{FF2B5EF4-FFF2-40B4-BE49-F238E27FC236}">
                  <a16:creationId xmlns:a16="http://schemas.microsoft.com/office/drawing/2014/main" id="{38B3CF45-345A-FD42-8B1E-AFAFB55FF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" y="1484"/>
              <a:ext cx="278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9">
              <a:extLst>
                <a:ext uri="{FF2B5EF4-FFF2-40B4-BE49-F238E27FC236}">
                  <a16:creationId xmlns:a16="http://schemas.microsoft.com/office/drawing/2014/main" id="{B73D5A5C-EFCF-0243-9685-E717C436E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6" y="1488"/>
              <a:ext cx="3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Text Box 30">
              <a:extLst>
                <a:ext uri="{FF2B5EF4-FFF2-40B4-BE49-F238E27FC236}">
                  <a16:creationId xmlns:a16="http://schemas.microsoft.com/office/drawing/2014/main" id="{04FD8ADD-EBAE-7848-9A88-49E43BA62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139"/>
              <a:ext cx="754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Розрахунок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частини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доступного ресурс</a:t>
              </a:r>
              <a:r>
                <a:rPr lang="ru-RU" altLang="zh-CN" sz="1000" dirty="0">
                  <a:latin typeface="Arial" panose="020B0604020202020204" pitchFamily="34" charset="0"/>
                </a:rPr>
                <a:t>у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2798" name="Oval 31">
              <a:extLst>
                <a:ext uri="{FF2B5EF4-FFF2-40B4-BE49-F238E27FC236}">
                  <a16:creationId xmlns:a16="http://schemas.microsoft.com/office/drawing/2014/main" id="{7BA772A2-1CEE-AF47-80AD-B1F31E308E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9" y="1394"/>
              <a:ext cx="192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799" name="Line 32">
              <a:extLst>
                <a:ext uri="{FF2B5EF4-FFF2-40B4-BE49-F238E27FC236}">
                  <a16:creationId xmlns:a16="http://schemas.microsoft.com/office/drawing/2014/main" id="{17D6493D-3560-3E4A-9A34-A3F47B36F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489"/>
              <a:ext cx="2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3">
              <a:extLst>
                <a:ext uri="{FF2B5EF4-FFF2-40B4-BE49-F238E27FC236}">
                  <a16:creationId xmlns:a16="http://schemas.microsoft.com/office/drawing/2014/main" id="{92285CF4-DC93-1A4D-82FC-C15E48A28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1361"/>
              <a:ext cx="1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Text Box 34">
              <a:extLst>
                <a:ext uri="{FF2B5EF4-FFF2-40B4-BE49-F238E27FC236}">
                  <a16:creationId xmlns:a16="http://schemas.microsoft.com/office/drawing/2014/main" id="{D72651D5-4233-2548-81FF-3C71AEB10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139"/>
              <a:ext cx="574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Завершит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розподілення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2802" name="Text Box 35">
              <a:extLst>
                <a:ext uri="{FF2B5EF4-FFF2-40B4-BE49-F238E27FC236}">
                  <a16:creationId xmlns:a16="http://schemas.microsoft.com/office/drawing/2014/main" id="{F7C9E0C9-E389-9D4A-9D3C-6CEB4F951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139"/>
              <a:ext cx="574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Почати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розподілення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2803" name="Oval 36">
              <a:extLst>
                <a:ext uri="{FF2B5EF4-FFF2-40B4-BE49-F238E27FC236}">
                  <a16:creationId xmlns:a16="http://schemas.microsoft.com/office/drawing/2014/main" id="{4557E938-5F65-954C-8EE3-52BDEFB474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8" y="2659"/>
              <a:ext cx="305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2804" name="Line 37">
              <a:extLst>
                <a:ext uri="{FF2B5EF4-FFF2-40B4-BE49-F238E27FC236}">
                  <a16:creationId xmlns:a16="http://schemas.microsoft.com/office/drawing/2014/main" id="{5CDD55E3-D8DA-9E4F-9463-1CB9B971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131"/>
              <a:ext cx="1" cy="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8">
              <a:extLst>
                <a:ext uri="{FF2B5EF4-FFF2-40B4-BE49-F238E27FC236}">
                  <a16:creationId xmlns:a16="http://schemas.microsoft.com/office/drawing/2014/main" id="{B9B12F10-4189-A847-B20B-E9AFC6548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483"/>
              <a:ext cx="1" cy="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9">
              <a:extLst>
                <a:ext uri="{FF2B5EF4-FFF2-40B4-BE49-F238E27FC236}">
                  <a16:creationId xmlns:a16="http://schemas.microsoft.com/office/drawing/2014/main" id="{24EF7908-8288-3047-9B4A-46F8E479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871"/>
              <a:ext cx="1" cy="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Oval 40">
              <a:extLst>
                <a:ext uri="{FF2B5EF4-FFF2-40B4-BE49-F238E27FC236}">
                  <a16:creationId xmlns:a16="http://schemas.microsoft.com/office/drawing/2014/main" id="{76A37DA0-E6E5-1243-8E3A-2E6D0CD59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6" y="2149"/>
              <a:ext cx="192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08" name="Line 41">
              <a:extLst>
                <a:ext uri="{FF2B5EF4-FFF2-40B4-BE49-F238E27FC236}">
                  <a16:creationId xmlns:a16="http://schemas.microsoft.com/office/drawing/2014/main" id="{E448B1DF-7BEF-504F-981E-6BB74D603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1" y="2254"/>
              <a:ext cx="2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Oval 42">
              <a:extLst>
                <a:ext uri="{FF2B5EF4-FFF2-40B4-BE49-F238E27FC236}">
                  <a16:creationId xmlns:a16="http://schemas.microsoft.com/office/drawing/2014/main" id="{72577921-5D61-DC46-B5D9-A605E195DE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6" y="2501"/>
              <a:ext cx="192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10" name="Line 43">
              <a:extLst>
                <a:ext uri="{FF2B5EF4-FFF2-40B4-BE49-F238E27FC236}">
                  <a16:creationId xmlns:a16="http://schemas.microsoft.com/office/drawing/2014/main" id="{02C1F5C1-ACD0-8149-8AE8-B799CCB2A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1" y="2607"/>
              <a:ext cx="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Oval 44">
              <a:extLst>
                <a:ext uri="{FF2B5EF4-FFF2-40B4-BE49-F238E27FC236}">
                  <a16:creationId xmlns:a16="http://schemas.microsoft.com/office/drawing/2014/main" id="{73672FD8-F3A9-F54A-8ACC-74EF7EF16F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6" y="2906"/>
              <a:ext cx="192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12" name="Line 45">
              <a:extLst>
                <a:ext uri="{FF2B5EF4-FFF2-40B4-BE49-F238E27FC236}">
                  <a16:creationId xmlns:a16="http://schemas.microsoft.com/office/drawing/2014/main" id="{4C43AECE-96A6-DB42-9D70-F2EC4B66E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1" y="3012"/>
              <a:ext cx="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Arc 46">
              <a:extLst>
                <a:ext uri="{FF2B5EF4-FFF2-40B4-BE49-F238E27FC236}">
                  <a16:creationId xmlns:a16="http://schemas.microsoft.com/office/drawing/2014/main" id="{E24C70E8-D7B7-A64D-9AC7-D9A385BFEFDC}"/>
                </a:ext>
              </a:extLst>
            </p:cNvPr>
            <p:cNvSpPr>
              <a:spLocks/>
            </p:cNvSpPr>
            <p:nvPr/>
          </p:nvSpPr>
          <p:spPr bwMode="auto">
            <a:xfrm rot="126482" flipV="1">
              <a:off x="2393" y="1580"/>
              <a:ext cx="264" cy="603"/>
            </a:xfrm>
            <a:custGeom>
              <a:avLst/>
              <a:gdLst>
                <a:gd name="T0" fmla="*/ 0 w 21600"/>
                <a:gd name="T1" fmla="*/ 0 h 41860"/>
                <a:gd name="T2" fmla="*/ 0 w 21600"/>
                <a:gd name="T3" fmla="*/ 0 h 41860"/>
                <a:gd name="T4" fmla="*/ 0 w 21600"/>
                <a:gd name="T5" fmla="*/ 0 h 418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860" fill="none" extrusionOk="0">
                  <a:moveTo>
                    <a:pt x="15811" y="41860"/>
                  </a:moveTo>
                  <a:cubicBezTo>
                    <a:pt x="6466" y="39260"/>
                    <a:pt x="0" y="30750"/>
                    <a:pt x="0" y="21050"/>
                  </a:cubicBezTo>
                  <a:cubicBezTo>
                    <a:pt x="-1" y="10986"/>
                    <a:pt x="6949" y="2256"/>
                    <a:pt x="16756" y="0"/>
                  </a:cubicBezTo>
                </a:path>
                <a:path w="21600" h="41860" stroke="0" extrusionOk="0">
                  <a:moveTo>
                    <a:pt x="15811" y="41860"/>
                  </a:moveTo>
                  <a:cubicBezTo>
                    <a:pt x="6466" y="39260"/>
                    <a:pt x="0" y="30750"/>
                    <a:pt x="0" y="21050"/>
                  </a:cubicBezTo>
                  <a:cubicBezTo>
                    <a:pt x="-1" y="10986"/>
                    <a:pt x="6949" y="2256"/>
                    <a:pt x="16756" y="0"/>
                  </a:cubicBezTo>
                  <a:lnTo>
                    <a:pt x="21600" y="21050"/>
                  </a:lnTo>
                  <a:lnTo>
                    <a:pt x="15811" y="4186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Arc 47">
              <a:extLst>
                <a:ext uri="{FF2B5EF4-FFF2-40B4-BE49-F238E27FC236}">
                  <a16:creationId xmlns:a16="http://schemas.microsoft.com/office/drawing/2014/main" id="{4551B778-D0D8-BF48-A66D-94F9D0E90630}"/>
                </a:ext>
              </a:extLst>
            </p:cNvPr>
            <p:cNvSpPr>
              <a:spLocks/>
            </p:cNvSpPr>
            <p:nvPr/>
          </p:nvSpPr>
          <p:spPr bwMode="auto">
            <a:xfrm rot="637211" flipV="1">
              <a:off x="2311" y="1586"/>
              <a:ext cx="544" cy="983"/>
            </a:xfrm>
            <a:custGeom>
              <a:avLst/>
              <a:gdLst>
                <a:gd name="T0" fmla="*/ 0 w 21600"/>
                <a:gd name="T1" fmla="*/ 0 h 34250"/>
                <a:gd name="T2" fmla="*/ 0 w 21600"/>
                <a:gd name="T3" fmla="*/ 0 h 34250"/>
                <a:gd name="T4" fmla="*/ 0 w 21600"/>
                <a:gd name="T5" fmla="*/ 0 h 34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4250" fill="none" extrusionOk="0">
                  <a:moveTo>
                    <a:pt x="4841" y="34250"/>
                  </a:moveTo>
                  <a:cubicBezTo>
                    <a:pt x="1709" y="30398"/>
                    <a:pt x="0" y="25586"/>
                    <a:pt x="0" y="20622"/>
                  </a:cubicBezTo>
                  <a:cubicBezTo>
                    <a:pt x="-1" y="11167"/>
                    <a:pt x="6148" y="2811"/>
                    <a:pt x="15174" y="-1"/>
                  </a:cubicBezTo>
                </a:path>
                <a:path w="21600" h="34250" stroke="0" extrusionOk="0">
                  <a:moveTo>
                    <a:pt x="4841" y="34250"/>
                  </a:moveTo>
                  <a:cubicBezTo>
                    <a:pt x="1709" y="30398"/>
                    <a:pt x="0" y="25586"/>
                    <a:pt x="0" y="20622"/>
                  </a:cubicBezTo>
                  <a:cubicBezTo>
                    <a:pt x="-1" y="11167"/>
                    <a:pt x="6148" y="2811"/>
                    <a:pt x="15174" y="-1"/>
                  </a:cubicBezTo>
                  <a:lnTo>
                    <a:pt x="21600" y="20622"/>
                  </a:lnTo>
                  <a:lnTo>
                    <a:pt x="4841" y="3425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Arc 48">
              <a:extLst>
                <a:ext uri="{FF2B5EF4-FFF2-40B4-BE49-F238E27FC236}">
                  <a16:creationId xmlns:a16="http://schemas.microsoft.com/office/drawing/2014/main" id="{98081F69-A929-5144-87C3-1F9E0D23A41B}"/>
                </a:ext>
              </a:extLst>
            </p:cNvPr>
            <p:cNvSpPr>
              <a:spLocks/>
            </p:cNvSpPr>
            <p:nvPr/>
          </p:nvSpPr>
          <p:spPr bwMode="auto">
            <a:xfrm rot="9784938" flipH="1" flipV="1">
              <a:off x="2013" y="2360"/>
              <a:ext cx="773" cy="932"/>
            </a:xfrm>
            <a:custGeom>
              <a:avLst/>
              <a:gdLst>
                <a:gd name="T0" fmla="*/ 0 w 16131"/>
                <a:gd name="T1" fmla="*/ 0 h 21600"/>
                <a:gd name="T2" fmla="*/ 0 w 16131"/>
                <a:gd name="T3" fmla="*/ 0 h 21600"/>
                <a:gd name="T4" fmla="*/ 0 w 1613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31" h="21600" fill="none" extrusionOk="0">
                  <a:moveTo>
                    <a:pt x="-1" y="4979"/>
                  </a:moveTo>
                  <a:cubicBezTo>
                    <a:pt x="3876" y="1761"/>
                    <a:pt x="8757" y="-1"/>
                    <a:pt x="13796" y="0"/>
                  </a:cubicBezTo>
                  <a:cubicBezTo>
                    <a:pt x="14576" y="0"/>
                    <a:pt x="15355" y="42"/>
                    <a:pt x="16131" y="126"/>
                  </a:cubicBezTo>
                </a:path>
                <a:path w="16131" h="21600" stroke="0" extrusionOk="0">
                  <a:moveTo>
                    <a:pt x="-1" y="4979"/>
                  </a:moveTo>
                  <a:cubicBezTo>
                    <a:pt x="3876" y="1761"/>
                    <a:pt x="8757" y="-1"/>
                    <a:pt x="13796" y="0"/>
                  </a:cubicBezTo>
                  <a:cubicBezTo>
                    <a:pt x="14576" y="0"/>
                    <a:pt x="15355" y="42"/>
                    <a:pt x="16131" y="126"/>
                  </a:cubicBezTo>
                  <a:lnTo>
                    <a:pt x="13796" y="21600"/>
                  </a:lnTo>
                  <a:lnTo>
                    <a:pt x="-1" y="49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Arc 49">
              <a:extLst>
                <a:ext uri="{FF2B5EF4-FFF2-40B4-BE49-F238E27FC236}">
                  <a16:creationId xmlns:a16="http://schemas.microsoft.com/office/drawing/2014/main" id="{16760CC9-8E1C-D74F-804E-06AD902BCBAB}"/>
                </a:ext>
              </a:extLst>
            </p:cNvPr>
            <p:cNvSpPr>
              <a:spLocks/>
            </p:cNvSpPr>
            <p:nvPr/>
          </p:nvSpPr>
          <p:spPr bwMode="auto">
            <a:xfrm rot="637211" flipV="1">
              <a:off x="2262" y="1525"/>
              <a:ext cx="621" cy="1421"/>
            </a:xfrm>
            <a:custGeom>
              <a:avLst/>
              <a:gdLst>
                <a:gd name="T0" fmla="*/ 0 w 21600"/>
                <a:gd name="T1" fmla="*/ 0 h 33751"/>
                <a:gd name="T2" fmla="*/ 0 w 21600"/>
                <a:gd name="T3" fmla="*/ 0 h 33751"/>
                <a:gd name="T4" fmla="*/ 0 w 21600"/>
                <a:gd name="T5" fmla="*/ 0 h 337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3751" fill="none" extrusionOk="0">
                  <a:moveTo>
                    <a:pt x="4325" y="33751"/>
                  </a:moveTo>
                  <a:cubicBezTo>
                    <a:pt x="1517" y="30011"/>
                    <a:pt x="0" y="25460"/>
                    <a:pt x="0" y="20784"/>
                  </a:cubicBezTo>
                  <a:cubicBezTo>
                    <a:pt x="-1" y="11120"/>
                    <a:pt x="6418" y="2632"/>
                    <a:pt x="15717" y="0"/>
                  </a:cubicBezTo>
                </a:path>
                <a:path w="21600" h="33751" stroke="0" extrusionOk="0">
                  <a:moveTo>
                    <a:pt x="4325" y="33751"/>
                  </a:moveTo>
                  <a:cubicBezTo>
                    <a:pt x="1517" y="30011"/>
                    <a:pt x="0" y="25460"/>
                    <a:pt x="0" y="20784"/>
                  </a:cubicBezTo>
                  <a:cubicBezTo>
                    <a:pt x="-1" y="11120"/>
                    <a:pt x="6418" y="2632"/>
                    <a:pt x="15717" y="0"/>
                  </a:cubicBezTo>
                  <a:lnTo>
                    <a:pt x="21600" y="20784"/>
                  </a:lnTo>
                  <a:lnTo>
                    <a:pt x="4325" y="3375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Line 50">
              <a:extLst>
                <a:ext uri="{FF2B5EF4-FFF2-40B4-BE49-F238E27FC236}">
                  <a16:creationId xmlns:a16="http://schemas.microsoft.com/office/drawing/2014/main" id="{B0B8007B-4A10-5242-9A4D-58D3415B6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3223"/>
              <a:ext cx="1" cy="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Oval 51">
              <a:extLst>
                <a:ext uri="{FF2B5EF4-FFF2-40B4-BE49-F238E27FC236}">
                  <a16:creationId xmlns:a16="http://schemas.microsoft.com/office/drawing/2014/main" id="{5A893A7B-0A6E-6540-9012-894CE7ECB7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7" y="3311"/>
              <a:ext cx="193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19" name="Line 52">
              <a:extLst>
                <a:ext uri="{FF2B5EF4-FFF2-40B4-BE49-F238E27FC236}">
                  <a16:creationId xmlns:a16="http://schemas.microsoft.com/office/drawing/2014/main" id="{DF808ED1-E79B-FE4A-93A7-E2A02CA4D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1" y="3364"/>
              <a:ext cx="2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Arc 53">
              <a:extLst>
                <a:ext uri="{FF2B5EF4-FFF2-40B4-BE49-F238E27FC236}">
                  <a16:creationId xmlns:a16="http://schemas.microsoft.com/office/drawing/2014/main" id="{E5785A40-1A01-434B-9480-3534EE92BD58}"/>
                </a:ext>
              </a:extLst>
            </p:cNvPr>
            <p:cNvSpPr>
              <a:spLocks/>
            </p:cNvSpPr>
            <p:nvPr/>
          </p:nvSpPr>
          <p:spPr bwMode="auto">
            <a:xfrm rot="637211" flipV="1">
              <a:off x="2140" y="1502"/>
              <a:ext cx="744" cy="1774"/>
            </a:xfrm>
            <a:custGeom>
              <a:avLst/>
              <a:gdLst>
                <a:gd name="T0" fmla="*/ 0 w 21600"/>
                <a:gd name="T1" fmla="*/ 0 h 35984"/>
                <a:gd name="T2" fmla="*/ 0 w 21600"/>
                <a:gd name="T3" fmla="*/ 0 h 35984"/>
                <a:gd name="T4" fmla="*/ 0 w 21600"/>
                <a:gd name="T5" fmla="*/ 0 h 359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5984" fill="none" extrusionOk="0">
                  <a:moveTo>
                    <a:pt x="5862" y="35983"/>
                  </a:moveTo>
                  <a:cubicBezTo>
                    <a:pt x="2096" y="31977"/>
                    <a:pt x="0" y="26686"/>
                    <a:pt x="0" y="21189"/>
                  </a:cubicBezTo>
                  <a:cubicBezTo>
                    <a:pt x="-1" y="10875"/>
                    <a:pt x="7290" y="2001"/>
                    <a:pt x="17407" y="-1"/>
                  </a:cubicBezTo>
                </a:path>
                <a:path w="21600" h="35984" stroke="0" extrusionOk="0">
                  <a:moveTo>
                    <a:pt x="5862" y="35983"/>
                  </a:moveTo>
                  <a:cubicBezTo>
                    <a:pt x="2096" y="31977"/>
                    <a:pt x="0" y="26686"/>
                    <a:pt x="0" y="21189"/>
                  </a:cubicBezTo>
                  <a:cubicBezTo>
                    <a:pt x="-1" y="10875"/>
                    <a:pt x="7290" y="2001"/>
                    <a:pt x="17407" y="-1"/>
                  </a:cubicBezTo>
                  <a:lnTo>
                    <a:pt x="21600" y="21189"/>
                  </a:lnTo>
                  <a:lnTo>
                    <a:pt x="5862" y="3598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1" name="Arc 54">
              <a:extLst>
                <a:ext uri="{FF2B5EF4-FFF2-40B4-BE49-F238E27FC236}">
                  <a16:creationId xmlns:a16="http://schemas.microsoft.com/office/drawing/2014/main" id="{1C1C90D9-9951-5546-A7A1-9EBBF85BA121}"/>
                </a:ext>
              </a:extLst>
            </p:cNvPr>
            <p:cNvSpPr>
              <a:spLocks/>
            </p:cNvSpPr>
            <p:nvPr/>
          </p:nvSpPr>
          <p:spPr bwMode="auto">
            <a:xfrm rot="10655655" flipH="1" flipV="1">
              <a:off x="2030" y="2659"/>
              <a:ext cx="600" cy="599"/>
            </a:xfrm>
            <a:custGeom>
              <a:avLst/>
              <a:gdLst>
                <a:gd name="T0" fmla="*/ 0 w 12529"/>
                <a:gd name="T1" fmla="*/ 0 h 21600"/>
                <a:gd name="T2" fmla="*/ 0 w 12529"/>
                <a:gd name="T3" fmla="*/ 0 h 21600"/>
                <a:gd name="T4" fmla="*/ 0 w 1252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529" h="21600" fill="none" extrusionOk="0">
                  <a:moveTo>
                    <a:pt x="-1" y="3942"/>
                  </a:moveTo>
                  <a:cubicBezTo>
                    <a:pt x="3641" y="1377"/>
                    <a:pt x="7986" y="-1"/>
                    <a:pt x="12441" y="0"/>
                  </a:cubicBezTo>
                  <a:cubicBezTo>
                    <a:pt x="12470" y="0"/>
                    <a:pt x="12499" y="0"/>
                    <a:pt x="12528" y="0"/>
                  </a:cubicBezTo>
                </a:path>
                <a:path w="12529" h="21600" stroke="0" extrusionOk="0">
                  <a:moveTo>
                    <a:pt x="-1" y="3942"/>
                  </a:moveTo>
                  <a:cubicBezTo>
                    <a:pt x="3641" y="1377"/>
                    <a:pt x="7986" y="-1"/>
                    <a:pt x="12441" y="0"/>
                  </a:cubicBezTo>
                  <a:cubicBezTo>
                    <a:pt x="12470" y="0"/>
                    <a:pt x="12499" y="0"/>
                    <a:pt x="12528" y="0"/>
                  </a:cubicBezTo>
                  <a:lnTo>
                    <a:pt x="12441" y="21600"/>
                  </a:lnTo>
                  <a:lnTo>
                    <a:pt x="-1" y="394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Arc 55">
              <a:extLst>
                <a:ext uri="{FF2B5EF4-FFF2-40B4-BE49-F238E27FC236}">
                  <a16:creationId xmlns:a16="http://schemas.microsoft.com/office/drawing/2014/main" id="{28152A4B-0854-FA4B-AA23-1815B222F8A0}"/>
                </a:ext>
              </a:extLst>
            </p:cNvPr>
            <p:cNvSpPr>
              <a:spLocks/>
            </p:cNvSpPr>
            <p:nvPr/>
          </p:nvSpPr>
          <p:spPr bwMode="auto">
            <a:xfrm rot="11167875" flipH="1">
              <a:off x="2030" y="2412"/>
              <a:ext cx="617" cy="600"/>
            </a:xfrm>
            <a:custGeom>
              <a:avLst/>
              <a:gdLst>
                <a:gd name="T0" fmla="*/ 0 w 12865"/>
                <a:gd name="T1" fmla="*/ 0 h 21600"/>
                <a:gd name="T2" fmla="*/ 0 w 12865"/>
                <a:gd name="T3" fmla="*/ 0 h 21600"/>
                <a:gd name="T4" fmla="*/ 0 w 1286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65" h="21600" fill="none" extrusionOk="0">
                  <a:moveTo>
                    <a:pt x="0" y="4184"/>
                  </a:moveTo>
                  <a:cubicBezTo>
                    <a:pt x="3705" y="1465"/>
                    <a:pt x="8181" y="-1"/>
                    <a:pt x="12777" y="0"/>
                  </a:cubicBezTo>
                  <a:cubicBezTo>
                    <a:pt x="12806" y="0"/>
                    <a:pt x="12835" y="0"/>
                    <a:pt x="12864" y="0"/>
                  </a:cubicBezTo>
                </a:path>
                <a:path w="12865" h="21600" stroke="0" extrusionOk="0">
                  <a:moveTo>
                    <a:pt x="0" y="4184"/>
                  </a:moveTo>
                  <a:cubicBezTo>
                    <a:pt x="3705" y="1465"/>
                    <a:pt x="8181" y="-1"/>
                    <a:pt x="12777" y="0"/>
                  </a:cubicBezTo>
                  <a:cubicBezTo>
                    <a:pt x="12806" y="0"/>
                    <a:pt x="12835" y="0"/>
                    <a:pt x="12864" y="0"/>
                  </a:cubicBezTo>
                  <a:lnTo>
                    <a:pt x="12777" y="21600"/>
                  </a:lnTo>
                  <a:lnTo>
                    <a:pt x="0" y="41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Arc 56">
              <a:extLst>
                <a:ext uri="{FF2B5EF4-FFF2-40B4-BE49-F238E27FC236}">
                  <a16:creationId xmlns:a16="http://schemas.microsoft.com/office/drawing/2014/main" id="{E43B2FF9-2C5F-CA48-8936-0E70640D6ACF}"/>
                </a:ext>
              </a:extLst>
            </p:cNvPr>
            <p:cNvSpPr>
              <a:spLocks/>
            </p:cNvSpPr>
            <p:nvPr/>
          </p:nvSpPr>
          <p:spPr bwMode="auto">
            <a:xfrm rot="12465122" flipH="1">
              <a:off x="2071" y="2343"/>
              <a:ext cx="794" cy="952"/>
            </a:xfrm>
            <a:custGeom>
              <a:avLst/>
              <a:gdLst>
                <a:gd name="T0" fmla="*/ 0 w 15251"/>
                <a:gd name="T1" fmla="*/ 0 h 21600"/>
                <a:gd name="T2" fmla="*/ 0 w 15251"/>
                <a:gd name="T3" fmla="*/ 0 h 21600"/>
                <a:gd name="T4" fmla="*/ 0 w 1525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51" h="21600" fill="none" extrusionOk="0">
                  <a:moveTo>
                    <a:pt x="-1" y="2956"/>
                  </a:moveTo>
                  <a:cubicBezTo>
                    <a:pt x="3309" y="1020"/>
                    <a:pt x="7073" y="-1"/>
                    <a:pt x="10908" y="0"/>
                  </a:cubicBezTo>
                  <a:cubicBezTo>
                    <a:pt x="12366" y="0"/>
                    <a:pt x="13821" y="147"/>
                    <a:pt x="15250" y="441"/>
                  </a:cubicBezTo>
                </a:path>
                <a:path w="15251" h="21600" stroke="0" extrusionOk="0">
                  <a:moveTo>
                    <a:pt x="-1" y="2956"/>
                  </a:moveTo>
                  <a:cubicBezTo>
                    <a:pt x="3309" y="1020"/>
                    <a:pt x="7073" y="-1"/>
                    <a:pt x="10908" y="0"/>
                  </a:cubicBezTo>
                  <a:cubicBezTo>
                    <a:pt x="12366" y="0"/>
                    <a:pt x="13821" y="147"/>
                    <a:pt x="15250" y="441"/>
                  </a:cubicBezTo>
                  <a:lnTo>
                    <a:pt x="10908" y="21600"/>
                  </a:lnTo>
                  <a:lnTo>
                    <a:pt x="-1" y="295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Oval 57">
              <a:extLst>
                <a:ext uri="{FF2B5EF4-FFF2-40B4-BE49-F238E27FC236}">
                  <a16:creationId xmlns:a16="http://schemas.microsoft.com/office/drawing/2014/main" id="{28370C2D-5B8F-C548-B49F-EB81745DD1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8" y="1408"/>
              <a:ext cx="191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25" name="Text Box 58">
              <a:extLst>
                <a:ext uri="{FF2B5EF4-FFF2-40B4-BE49-F238E27FC236}">
                  <a16:creationId xmlns:a16="http://schemas.microsoft.com/office/drawing/2014/main" id="{D48D5450-49CA-BE49-9EEC-AAC9BBF71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2236"/>
              <a:ext cx="753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Кількість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вільного</a:t>
              </a:r>
              <a:endParaRPr lang="ru-RU" altLang="zh-CN" sz="1000" dirty="0">
                <a:latin typeface="Arial Unicode MS" panose="020B0604020202020204" pitchFamily="34" charset="-128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віртуального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>
                  <a:latin typeface="Arial" panose="020B0604020202020204" pitchFamily="34" charset="0"/>
                </a:rPr>
                <a:t>ОР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2826" name="Oval 59">
              <a:extLst>
                <a:ext uri="{FF2B5EF4-FFF2-40B4-BE49-F238E27FC236}">
                  <a16:creationId xmlns:a16="http://schemas.microsoft.com/office/drawing/2014/main" id="{9600E650-B716-D749-BB94-0BF0461350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0" y="2554"/>
              <a:ext cx="269" cy="2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200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2827" name="Line 60">
              <a:extLst>
                <a:ext uri="{FF2B5EF4-FFF2-40B4-BE49-F238E27FC236}">
                  <a16:creationId xmlns:a16="http://schemas.microsoft.com/office/drawing/2014/main" id="{7760D40F-C6FF-7447-B9F7-91C82E248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673"/>
              <a:ext cx="1" cy="2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8" name="Line 61">
              <a:extLst>
                <a:ext uri="{FF2B5EF4-FFF2-40B4-BE49-F238E27FC236}">
                  <a16:creationId xmlns:a16="http://schemas.microsoft.com/office/drawing/2014/main" id="{FC4DF85B-5472-DD4C-B13F-9D4DEE6B2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2236"/>
              <a:ext cx="1" cy="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Line 62">
              <a:extLst>
                <a:ext uri="{FF2B5EF4-FFF2-40B4-BE49-F238E27FC236}">
                  <a16:creationId xmlns:a16="http://schemas.microsoft.com/office/drawing/2014/main" id="{E3E5F0CA-E05C-9049-9213-B45C784B1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2712"/>
              <a:ext cx="1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Arc 63">
              <a:extLst>
                <a:ext uri="{FF2B5EF4-FFF2-40B4-BE49-F238E27FC236}">
                  <a16:creationId xmlns:a16="http://schemas.microsoft.com/office/drawing/2014/main" id="{DF548C4E-DA98-7543-B8FF-87A98503C9A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999" y="2800"/>
              <a:ext cx="1725" cy="599"/>
            </a:xfrm>
            <a:custGeom>
              <a:avLst/>
              <a:gdLst>
                <a:gd name="T0" fmla="*/ 0 w 17335"/>
                <a:gd name="T1" fmla="*/ 0 h 21600"/>
                <a:gd name="T2" fmla="*/ 0 w 17335"/>
                <a:gd name="T3" fmla="*/ 0 h 21600"/>
                <a:gd name="T4" fmla="*/ 0 w 1733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35" h="21600" fill="none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4358" y="0"/>
                    <a:pt x="15860" y="157"/>
                    <a:pt x="17335" y="470"/>
                  </a:cubicBezTo>
                </a:path>
                <a:path w="17335" h="21600" stroke="0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4358" y="0"/>
                    <a:pt x="15860" y="157"/>
                    <a:pt x="17335" y="470"/>
                  </a:cubicBezTo>
                  <a:lnTo>
                    <a:pt x="12851" y="21600"/>
                  </a:lnTo>
                  <a:lnTo>
                    <a:pt x="0" y="423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Arc 64">
              <a:extLst>
                <a:ext uri="{FF2B5EF4-FFF2-40B4-BE49-F238E27FC236}">
                  <a16:creationId xmlns:a16="http://schemas.microsoft.com/office/drawing/2014/main" id="{9FBE22F3-354B-C142-9B19-F64E0E32592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018" y="2378"/>
              <a:ext cx="1722" cy="656"/>
            </a:xfrm>
            <a:custGeom>
              <a:avLst/>
              <a:gdLst>
                <a:gd name="T0" fmla="*/ 0 w 13503"/>
                <a:gd name="T1" fmla="*/ 0 h 21600"/>
                <a:gd name="T2" fmla="*/ 0 w 13503"/>
                <a:gd name="T3" fmla="*/ 0 h 21600"/>
                <a:gd name="T4" fmla="*/ 0 w 1350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03" h="21600" fill="none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3068" y="0"/>
                    <a:pt x="13285" y="3"/>
                    <a:pt x="13503" y="9"/>
                  </a:cubicBezTo>
                </a:path>
                <a:path w="13503" h="21600" stroke="0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3068" y="0"/>
                    <a:pt x="13285" y="3"/>
                    <a:pt x="13503" y="9"/>
                  </a:cubicBezTo>
                  <a:lnTo>
                    <a:pt x="12851" y="21600"/>
                  </a:lnTo>
                  <a:lnTo>
                    <a:pt x="0" y="423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65">
              <a:extLst>
                <a:ext uri="{FF2B5EF4-FFF2-40B4-BE49-F238E27FC236}">
                  <a16:creationId xmlns:a16="http://schemas.microsoft.com/office/drawing/2014/main" id="{1A7A1177-6500-C047-A4D7-340D59C7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3152"/>
              <a:ext cx="2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Text Box 66">
              <a:extLst>
                <a:ext uri="{FF2B5EF4-FFF2-40B4-BE49-F238E27FC236}">
                  <a16:creationId xmlns:a16="http://schemas.microsoft.com/office/drawing/2014/main" id="{819433C7-F254-1F4E-9700-586DB0F1C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2923"/>
              <a:ext cx="1508" cy="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" altLang="zh-CN" sz="1000" dirty="0">
                  <a:latin typeface="Arial" panose="020B0604020202020204" pitchFamily="34" charset="0"/>
                </a:rPr>
                <a:t>Інформація про доступну кількість віртуального ОР користувача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i="1" dirty="0">
                  <a:latin typeface="Arial Unicode MS" panose="020B0604020202020204" pitchFamily="34" charset="-128"/>
                </a:rPr>
                <a:t>С</a:t>
              </a:r>
              <a:endParaRPr lang="ru-RU" altLang="zh-CN" sz="1000" dirty="0"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2834" name="Text Box 67">
              <a:extLst>
                <a:ext uri="{FF2B5EF4-FFF2-40B4-BE49-F238E27FC236}">
                  <a16:creationId xmlns:a16="http://schemas.microsoft.com/office/drawing/2014/main" id="{18C8A61D-6A2C-AC41-8B44-9BB4343EE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417"/>
              <a:ext cx="1507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" panose="020B0604020202020204" pitchFamily="34" charset="0"/>
                </a:rPr>
                <a:t>Информация 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>
                  <a:latin typeface="Arial" panose="020B0604020202020204" pitchFamily="34" charset="0"/>
                </a:rPr>
                <a:t>количестве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віртуального</a:t>
              </a:r>
              <a:r>
                <a:rPr lang="ru-RU" altLang="zh-CN" sz="1000" dirty="0">
                  <a:latin typeface="Arial" panose="020B0604020202020204" pitchFamily="34" charset="0"/>
                </a:rPr>
                <a:t> ОР пользователя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en-US" altLang="zh-CN" sz="1000" i="1" dirty="0">
                  <a:latin typeface="Arial Unicode MS" panose="020B0604020202020204" pitchFamily="34" charset="-128"/>
                </a:rPr>
                <a:t>D</a:t>
              </a:r>
              <a:endParaRPr lang="ru-RU" altLang="uk-UA" sz="1000" i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32835" name="Text Box 68">
              <a:extLst>
                <a:ext uri="{FF2B5EF4-FFF2-40B4-BE49-F238E27FC236}">
                  <a16:creationId xmlns:a16="http://schemas.microsoft.com/office/drawing/2014/main" id="{29AF156B-4D87-D942-A38F-6FAF9EAC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1990"/>
              <a:ext cx="1543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" altLang="zh-CN" sz="1000" dirty="0">
                  <a:latin typeface="Arial" panose="020B0604020202020204" pitchFamily="34" charset="0"/>
                </a:rPr>
                <a:t>Інформація про доступну кількість віртуального ОР користувача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i="1" dirty="0">
                  <a:latin typeface="Arial Unicode MS" panose="020B0604020202020204" pitchFamily="34" charset="-128"/>
                </a:rPr>
                <a:t>А</a:t>
              </a:r>
              <a:endParaRPr lang="ru-RU" altLang="uk-UA" sz="1000" i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32836" name="Text Box 69">
              <a:extLst>
                <a:ext uri="{FF2B5EF4-FFF2-40B4-BE49-F238E27FC236}">
                  <a16:creationId xmlns:a16="http://schemas.microsoft.com/office/drawing/2014/main" id="{0FBBDCDE-C72B-FB4D-A664-A58ADA524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2536"/>
              <a:ext cx="1543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" altLang="zh-CN" sz="1000" dirty="0">
                  <a:latin typeface="Arial" panose="020B0604020202020204" pitchFamily="34" charset="0"/>
                </a:rPr>
                <a:t>Інформація про доступну кількість віртуального ОР користувача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i="1" dirty="0">
                  <a:latin typeface="Arial Unicode MS" panose="020B0604020202020204" pitchFamily="34" charset="-128"/>
                </a:rPr>
                <a:t>В</a:t>
              </a:r>
              <a:endParaRPr lang="ru-RU" altLang="zh-CN" sz="1000" dirty="0"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2837" name="Text Box 70">
              <a:extLst>
                <a:ext uri="{FF2B5EF4-FFF2-40B4-BE49-F238E27FC236}">
                  <a16:creationId xmlns:a16="http://schemas.microsoft.com/office/drawing/2014/main" id="{D67A2C10-80AB-FC45-8D2B-98DA2BCDA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620"/>
              <a:ext cx="73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Загальна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кількість</a:t>
              </a:r>
              <a:r>
                <a:rPr lang="ru-RU" altLang="zh-CN" sz="1000" dirty="0">
                  <a:latin typeface="Arial" panose="020B0604020202020204" pitchFamily="34" charset="0"/>
                </a:rPr>
                <a:t> предоставленного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>
                  <a:latin typeface="Arial" panose="020B0604020202020204" pitchFamily="34" charset="0"/>
                </a:rPr>
                <a:t>ОР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2838" name="Arc 71">
              <a:extLst>
                <a:ext uri="{FF2B5EF4-FFF2-40B4-BE49-F238E27FC236}">
                  <a16:creationId xmlns:a16="http://schemas.microsoft.com/office/drawing/2014/main" id="{B89F13AD-4927-554F-8404-C17A48ECA1ED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035" y="3292"/>
              <a:ext cx="1652" cy="600"/>
            </a:xfrm>
            <a:custGeom>
              <a:avLst/>
              <a:gdLst>
                <a:gd name="T0" fmla="*/ 0 w 17335"/>
                <a:gd name="T1" fmla="*/ 0 h 21600"/>
                <a:gd name="T2" fmla="*/ 0 w 17335"/>
                <a:gd name="T3" fmla="*/ 0 h 21600"/>
                <a:gd name="T4" fmla="*/ 0 w 1733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35" h="21600" fill="none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4358" y="0"/>
                    <a:pt x="15860" y="157"/>
                    <a:pt x="17335" y="470"/>
                  </a:cubicBezTo>
                </a:path>
                <a:path w="17335" h="21600" stroke="0" extrusionOk="0">
                  <a:moveTo>
                    <a:pt x="0" y="4238"/>
                  </a:moveTo>
                  <a:cubicBezTo>
                    <a:pt x="3719" y="1485"/>
                    <a:pt x="8224" y="-1"/>
                    <a:pt x="12851" y="0"/>
                  </a:cubicBezTo>
                  <a:cubicBezTo>
                    <a:pt x="14358" y="0"/>
                    <a:pt x="15860" y="157"/>
                    <a:pt x="17335" y="470"/>
                  </a:cubicBezTo>
                  <a:lnTo>
                    <a:pt x="12851" y="21600"/>
                  </a:lnTo>
                  <a:lnTo>
                    <a:pt x="0" y="423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Oval 72">
              <a:extLst>
                <a:ext uri="{FF2B5EF4-FFF2-40B4-BE49-F238E27FC236}">
                  <a16:creationId xmlns:a16="http://schemas.microsoft.com/office/drawing/2014/main" id="{DC85B6FF-53BA-1148-91BD-4EBF2FB7F0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44" y="1920"/>
              <a:ext cx="193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40" name="Line 73">
              <a:extLst>
                <a:ext uri="{FF2B5EF4-FFF2-40B4-BE49-F238E27FC236}">
                  <a16:creationId xmlns:a16="http://schemas.microsoft.com/office/drawing/2014/main" id="{760D10F8-3984-3E41-9B2C-69525ED7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8" y="1831"/>
              <a:ext cx="284" cy="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Oval 74">
              <a:extLst>
                <a:ext uri="{FF2B5EF4-FFF2-40B4-BE49-F238E27FC236}">
                  <a16:creationId xmlns:a16="http://schemas.microsoft.com/office/drawing/2014/main" id="{0DAE7395-4061-BC40-9AD1-05CB069FED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5" y="2483"/>
              <a:ext cx="192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42" name="Line 75">
              <a:extLst>
                <a:ext uri="{FF2B5EF4-FFF2-40B4-BE49-F238E27FC236}">
                  <a16:creationId xmlns:a16="http://schemas.microsoft.com/office/drawing/2014/main" id="{CA04F173-70ED-6B40-82A0-62F0F2AED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2360"/>
              <a:ext cx="413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Oval 76">
              <a:extLst>
                <a:ext uri="{FF2B5EF4-FFF2-40B4-BE49-F238E27FC236}">
                  <a16:creationId xmlns:a16="http://schemas.microsoft.com/office/drawing/2014/main" id="{D4C50111-9049-1142-99F5-7871337436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1" y="2958"/>
              <a:ext cx="193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44" name="Line 77">
              <a:extLst>
                <a:ext uri="{FF2B5EF4-FFF2-40B4-BE49-F238E27FC236}">
                  <a16:creationId xmlns:a16="http://schemas.microsoft.com/office/drawing/2014/main" id="{EB0FA87D-B0AC-6D4D-8079-576B3DDC4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2835"/>
              <a:ext cx="340" cy="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Oval 78">
              <a:extLst>
                <a:ext uri="{FF2B5EF4-FFF2-40B4-BE49-F238E27FC236}">
                  <a16:creationId xmlns:a16="http://schemas.microsoft.com/office/drawing/2014/main" id="{11606712-4E15-ED40-997B-D0935791CA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6" y="3592"/>
              <a:ext cx="192" cy="1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2846" name="Line 79">
              <a:extLst>
                <a:ext uri="{FF2B5EF4-FFF2-40B4-BE49-F238E27FC236}">
                  <a16:creationId xmlns:a16="http://schemas.microsoft.com/office/drawing/2014/main" id="{EA10212A-6980-FD47-8C80-6B1704D8B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3275"/>
              <a:ext cx="268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47" name="Group 80">
              <a:extLst>
                <a:ext uri="{FF2B5EF4-FFF2-40B4-BE49-F238E27FC236}">
                  <a16:creationId xmlns:a16="http://schemas.microsoft.com/office/drawing/2014/main" id="{DA59D0E3-26AC-9A47-A7FF-3A1EB3C920D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24" y="2726"/>
              <a:ext cx="417" cy="566"/>
              <a:chOff x="4212" y="6906"/>
              <a:chExt cx="698" cy="935"/>
            </a:xfrm>
          </p:grpSpPr>
          <p:sp>
            <p:nvSpPr>
              <p:cNvPr id="32851" name="Line 81">
                <a:extLst>
                  <a:ext uri="{FF2B5EF4-FFF2-40B4-BE49-F238E27FC236}">
                    <a16:creationId xmlns:a16="http://schemas.microsoft.com/office/drawing/2014/main" id="{89C61299-384F-6748-B1C7-C27EB272D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9" y="6906"/>
                <a:ext cx="1" cy="42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2" name="Line 82">
                <a:extLst>
                  <a:ext uri="{FF2B5EF4-FFF2-40B4-BE49-F238E27FC236}">
                    <a16:creationId xmlns:a16="http://schemas.microsoft.com/office/drawing/2014/main" id="{7E2D8595-0EAE-364F-BE9F-7CBFEB40C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9" y="7083"/>
                <a:ext cx="205" cy="1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3" name="Line 83">
                <a:extLst>
                  <a:ext uri="{FF2B5EF4-FFF2-40B4-BE49-F238E27FC236}">
                    <a16:creationId xmlns:a16="http://schemas.microsoft.com/office/drawing/2014/main" id="{B84AE14D-8CB9-6449-843F-8807B7953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9" y="7410"/>
                <a:ext cx="1" cy="4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854" name="Group 84">
                <a:extLst>
                  <a:ext uri="{FF2B5EF4-FFF2-40B4-BE49-F238E27FC236}">
                    <a16:creationId xmlns:a16="http://schemas.microsoft.com/office/drawing/2014/main" id="{9B5E609F-7F13-EB43-9590-C7E7E1427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2" y="7083"/>
                <a:ext cx="237" cy="533"/>
                <a:chOff x="4065" y="7083"/>
                <a:chExt cx="384" cy="533"/>
              </a:xfrm>
            </p:grpSpPr>
            <p:sp>
              <p:nvSpPr>
                <p:cNvPr id="32857" name="Line 85">
                  <a:extLst>
                    <a:ext uri="{FF2B5EF4-FFF2-40B4-BE49-F238E27FC236}">
                      <a16:creationId xmlns:a16="http://schemas.microsoft.com/office/drawing/2014/main" id="{8290F4D7-2379-C146-9CB8-18DE4DF25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4" y="7083"/>
                  <a:ext cx="355" cy="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58" name="Line 86">
                  <a:extLst>
                    <a:ext uri="{FF2B5EF4-FFF2-40B4-BE49-F238E27FC236}">
                      <a16:creationId xmlns:a16="http://schemas.microsoft.com/office/drawing/2014/main" id="{304CD1A9-7D56-D74B-8E68-4F6B5C3F7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5" y="7438"/>
                  <a:ext cx="354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stealth" w="sm" len="med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55" name="Oval 87">
                <a:extLst>
                  <a:ext uri="{FF2B5EF4-FFF2-40B4-BE49-F238E27FC236}">
                    <a16:creationId xmlns:a16="http://schemas.microsoft.com/office/drawing/2014/main" id="{3358143C-2CC5-324A-B220-DA4408083E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95" y="7201"/>
                <a:ext cx="315" cy="3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2856" name="Line 88">
                <a:extLst>
                  <a:ext uri="{FF2B5EF4-FFF2-40B4-BE49-F238E27FC236}">
                    <a16:creationId xmlns:a16="http://schemas.microsoft.com/office/drawing/2014/main" id="{9A72639C-72CF-0F4E-AE17-12CC9F59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7" y="7470"/>
                <a:ext cx="119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48" name="Line 89">
              <a:extLst>
                <a:ext uri="{FF2B5EF4-FFF2-40B4-BE49-F238E27FC236}">
                  <a16:creationId xmlns:a16="http://schemas.microsoft.com/office/drawing/2014/main" id="{7E7D702B-EC8D-F741-BEAF-927965EC7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6" y="1549"/>
              <a:ext cx="79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Arc 90">
              <a:extLst>
                <a:ext uri="{FF2B5EF4-FFF2-40B4-BE49-F238E27FC236}">
                  <a16:creationId xmlns:a16="http://schemas.microsoft.com/office/drawing/2014/main" id="{93FA1CBE-363B-ED48-8998-07386AA62A6A}"/>
                </a:ext>
              </a:extLst>
            </p:cNvPr>
            <p:cNvSpPr>
              <a:spLocks/>
            </p:cNvSpPr>
            <p:nvPr/>
          </p:nvSpPr>
          <p:spPr bwMode="auto">
            <a:xfrm rot="21417587" flipV="1">
              <a:off x="953" y="2675"/>
              <a:ext cx="859" cy="423"/>
            </a:xfrm>
            <a:custGeom>
              <a:avLst/>
              <a:gdLst>
                <a:gd name="T0" fmla="*/ 0 w 31843"/>
                <a:gd name="T1" fmla="*/ 0 h 21600"/>
                <a:gd name="T2" fmla="*/ 0 w 31843"/>
                <a:gd name="T3" fmla="*/ 0 h 21600"/>
                <a:gd name="T4" fmla="*/ 0 w 3184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843" h="21600" fill="none" extrusionOk="0">
                  <a:moveTo>
                    <a:pt x="-1" y="7596"/>
                  </a:moveTo>
                  <a:cubicBezTo>
                    <a:pt x="4103" y="2777"/>
                    <a:pt x="10115" y="-1"/>
                    <a:pt x="16446" y="0"/>
                  </a:cubicBezTo>
                  <a:cubicBezTo>
                    <a:pt x="22235" y="0"/>
                    <a:pt x="27782" y="2324"/>
                    <a:pt x="31843" y="6450"/>
                  </a:cubicBezTo>
                </a:path>
                <a:path w="31843" h="21600" stroke="0" extrusionOk="0">
                  <a:moveTo>
                    <a:pt x="-1" y="7596"/>
                  </a:moveTo>
                  <a:cubicBezTo>
                    <a:pt x="4103" y="2777"/>
                    <a:pt x="10115" y="-1"/>
                    <a:pt x="16446" y="0"/>
                  </a:cubicBezTo>
                  <a:cubicBezTo>
                    <a:pt x="22235" y="0"/>
                    <a:pt x="27782" y="2324"/>
                    <a:pt x="31843" y="6450"/>
                  </a:cubicBezTo>
                  <a:lnTo>
                    <a:pt x="16446" y="21600"/>
                  </a:lnTo>
                  <a:lnTo>
                    <a:pt x="-1" y="759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Text Box 91">
              <a:extLst>
                <a:ext uri="{FF2B5EF4-FFF2-40B4-BE49-F238E27FC236}">
                  <a16:creationId xmlns:a16="http://schemas.microsoft.com/office/drawing/2014/main" id="{42663A5B-5306-3344-AEDA-781CEBA8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324"/>
              <a:ext cx="1291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" altLang="zh-CN" sz="1000" dirty="0">
                  <a:latin typeface="Arial" panose="020B0604020202020204" pitchFamily="34" charset="0"/>
                </a:rPr>
                <a:t>Інформація про кількість вільного віртуального ОР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</p:grp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BBECF50-1D9B-FA44-BFC2-81CF852A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404813"/>
            <a:ext cx="8713787" cy="720725"/>
          </a:xfrm>
        </p:spPr>
        <p:txBody>
          <a:bodyPr/>
          <a:lstStyle/>
          <a:p>
            <a:pPr eaLnBrk="1" fontAlgn="ctr" hangingPunct="1"/>
            <a:r>
              <a:rPr lang="ru-RU" altLang="uk-UA" sz="2800" b="1" dirty="0"/>
              <a:t>Мережа </a:t>
            </a:r>
            <a:r>
              <a:rPr lang="ru-RU" altLang="uk-UA" sz="2800" b="1" dirty="0" err="1"/>
              <a:t>Петрі-об’єкта</a:t>
            </a:r>
            <a:r>
              <a:rPr lang="ru-RU" altLang="uk-UA" sz="2800" b="1" dirty="0"/>
              <a:t> «</a:t>
            </a:r>
            <a:r>
              <a:rPr lang="ru-RU" altLang="uk-UA" sz="2800" b="1" dirty="0" err="1"/>
              <a:t>планувальник</a:t>
            </a:r>
            <a:r>
              <a:rPr lang="ru-RU" altLang="uk-UA" sz="2800" b="1" dirty="0"/>
              <a:t>»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94103C-EF18-1A46-A683-665EBAEC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DCB658B5-70C9-4744-A1A7-230ABCA66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grpSp>
        <p:nvGrpSpPr>
          <p:cNvPr id="34818" name="Group 10">
            <a:extLst>
              <a:ext uri="{FF2B5EF4-FFF2-40B4-BE49-F238E27FC236}">
                <a16:creationId xmlns:a16="http://schemas.microsoft.com/office/drawing/2014/main" id="{38043854-D668-EB4C-A5F5-5770C61C6C7A}"/>
              </a:ext>
            </a:extLst>
          </p:cNvPr>
          <p:cNvGrpSpPr>
            <a:grpSpLocks/>
          </p:cNvGrpSpPr>
          <p:nvPr/>
        </p:nvGrpSpPr>
        <p:grpSpPr bwMode="auto">
          <a:xfrm>
            <a:off x="679582" y="1500188"/>
            <a:ext cx="7779520" cy="4810125"/>
            <a:chOff x="426" y="945"/>
            <a:chExt cx="4601" cy="3030"/>
          </a:xfrm>
        </p:grpSpPr>
        <p:graphicFrame>
          <p:nvGraphicFramePr>
            <p:cNvPr id="3" name="Object 4">
              <a:extLst>
                <a:ext uri="{FF2B5EF4-FFF2-40B4-BE49-F238E27FC236}">
                  <a16:creationId xmlns:a16="http://schemas.microsoft.com/office/drawing/2014/main" id="{67F11B79-FC42-9042-B7EA-4E17D2C3DC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680558"/>
                </p:ext>
              </p:extLst>
            </p:nvPr>
          </p:nvGraphicFramePr>
          <p:xfrm>
            <a:off x="426" y="945"/>
            <a:ext cx="4591" cy="30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4822" name="Group 9">
              <a:extLst>
                <a:ext uri="{FF2B5EF4-FFF2-40B4-BE49-F238E27FC236}">
                  <a16:creationId xmlns:a16="http://schemas.microsoft.com/office/drawing/2014/main" id="{89E0957D-482C-AC49-A977-DB5CDB91E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2092"/>
              <a:ext cx="1149" cy="272"/>
              <a:chOff x="3901" y="2319"/>
              <a:chExt cx="1149" cy="272"/>
            </a:xfrm>
          </p:grpSpPr>
          <p:sp>
            <p:nvSpPr>
              <p:cNvPr id="34823" name="Rectangle 5">
                <a:extLst>
                  <a:ext uri="{FF2B5EF4-FFF2-40B4-BE49-F238E27FC236}">
                    <a16:creationId xmlns:a16="http://schemas.microsoft.com/office/drawing/2014/main" id="{101D0E52-5050-C445-A518-5D745AA0A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2319"/>
                <a:ext cx="106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grpSp>
            <p:nvGrpSpPr>
              <p:cNvPr id="34824" name="Group 8">
                <a:extLst>
                  <a:ext uri="{FF2B5EF4-FFF2-40B4-BE49-F238E27FC236}">
                    <a16:creationId xmlns:a16="http://schemas.microsoft.com/office/drawing/2014/main" id="{24E2E76F-52B1-8A4A-96A4-48353F71A0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6" y="2319"/>
                <a:ext cx="1104" cy="242"/>
                <a:chOff x="3946" y="2319"/>
                <a:chExt cx="1104" cy="242"/>
              </a:xfrm>
            </p:grpSpPr>
            <p:sp>
              <p:nvSpPr>
                <p:cNvPr id="34825" name="Text Box 6">
                  <a:extLst>
                    <a:ext uri="{FF2B5EF4-FFF2-40B4-BE49-F238E27FC236}">
                      <a16:creationId xmlns:a16="http://schemas.microsoft.com/office/drawing/2014/main" id="{28506E66-D1FD-7946-81E8-ACE7C328D6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6" y="2319"/>
                  <a:ext cx="998" cy="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ru-RU" altLang="uk-UA" sz="1000" dirty="0" err="1">
                      <a:latin typeface="Arial Unicode MS" panose="020B0604020202020204" pitchFamily="34" charset="-128"/>
                    </a:rPr>
                    <a:t>Динамічне</a:t>
                  </a:r>
                  <a:r>
                    <a:rPr lang="ru-RU" altLang="uk-UA" sz="1000" dirty="0">
                      <a:latin typeface="Arial Unicode MS" panose="020B0604020202020204" pitchFamily="34" charset="-128"/>
                    </a:rPr>
                    <a:t> </a:t>
                  </a:r>
                  <a:r>
                    <a:rPr lang="ru-RU" altLang="uk-UA" sz="1000" dirty="0" err="1">
                      <a:latin typeface="Arial Unicode MS" panose="020B0604020202020204" pitchFamily="34" charset="-128"/>
                    </a:rPr>
                    <a:t>управління</a:t>
                  </a:r>
                  <a:endParaRPr lang="uk-UA" altLang="uk-UA" sz="1000" dirty="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4826" name="Text Box 7">
                  <a:extLst>
                    <a:ext uri="{FF2B5EF4-FFF2-40B4-BE49-F238E27FC236}">
                      <a16:creationId xmlns:a16="http://schemas.microsoft.com/office/drawing/2014/main" id="{35669B9F-5757-C14D-BAD6-574E85D338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52" y="2465"/>
                  <a:ext cx="998" cy="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ru-RU" altLang="uk-UA" sz="1000" dirty="0" err="1">
                      <a:latin typeface="Arial Unicode MS" panose="020B0604020202020204" pitchFamily="34" charset="-128"/>
                    </a:rPr>
                    <a:t>Статичне</a:t>
                  </a:r>
                  <a:r>
                    <a:rPr lang="ru-RU" altLang="uk-UA" sz="1000" dirty="0">
                      <a:latin typeface="Arial Unicode MS" panose="020B0604020202020204" pitchFamily="34" charset="-128"/>
                    </a:rPr>
                    <a:t> </a:t>
                  </a:r>
                  <a:r>
                    <a:rPr lang="ru-RU" altLang="uk-UA" sz="1000" dirty="0" err="1">
                      <a:latin typeface="Arial Unicode MS" panose="020B0604020202020204" pitchFamily="34" charset="-128"/>
                    </a:rPr>
                    <a:t>управління</a:t>
                  </a:r>
                  <a:endParaRPr lang="uk-UA" altLang="uk-UA" sz="1000" dirty="0">
                    <a:latin typeface="Arial Unicode MS" panose="020B0604020202020204" pitchFamily="34" charset="-128"/>
                  </a:endParaRPr>
                </a:p>
              </p:txBody>
            </p:sp>
          </p:grpSp>
        </p:grpSp>
      </p:grpSp>
      <p:sp>
        <p:nvSpPr>
          <p:cNvPr id="34819" name="Rectangle 11">
            <a:extLst>
              <a:ext uri="{FF2B5EF4-FFF2-40B4-BE49-F238E27FC236}">
                <a16:creationId xmlns:a16="http://schemas.microsoft.com/office/drawing/2014/main" id="{49D6D24F-C47C-9341-BEA1-DCBA9CB8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368300"/>
            <a:ext cx="8064500" cy="936625"/>
          </a:xfrm>
        </p:spPr>
        <p:txBody>
          <a:bodyPr/>
          <a:lstStyle/>
          <a:p>
            <a:pPr eaLnBrk="1" hangingPunct="1"/>
            <a:r>
              <a:rPr lang="ru-RU" altLang="uk-UA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Результати</a:t>
            </a:r>
            <a:r>
              <a:rPr lang="ru-RU" altLang="uk-UA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дослідження</a:t>
            </a:r>
            <a:r>
              <a:rPr lang="ru-RU" altLang="uk-UA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впливу</a:t>
            </a:r>
            <a:r>
              <a:rPr lang="ru-RU" altLang="uk-UA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типу </a:t>
            </a:r>
            <a:r>
              <a:rPr lang="ru-RU" altLang="uk-UA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управління</a:t>
            </a:r>
            <a:r>
              <a:rPr lang="ru-RU" altLang="uk-UA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на </a:t>
            </a:r>
            <a:r>
              <a:rPr lang="ru-RU" altLang="uk-UA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ефективність</a:t>
            </a:r>
            <a:r>
              <a:rPr lang="ru-RU" altLang="uk-UA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функціонування</a:t>
            </a:r>
            <a:r>
              <a:rPr lang="ru-RU" altLang="uk-UA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системи</a:t>
            </a:r>
            <a:endParaRPr lang="ru-RU" altLang="uk-UA" sz="2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282FAC-950B-DB45-BA3E-ED102DD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2885A90-5783-F84B-B5CC-B00768AC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04813"/>
            <a:ext cx="8461375" cy="792162"/>
          </a:xfrm>
        </p:spPr>
        <p:txBody>
          <a:bodyPr/>
          <a:lstStyle/>
          <a:p>
            <a:pPr eaLnBrk="1" fontAlgn="ctr" hangingPunct="1"/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</a:t>
            </a:r>
            <a:r>
              <a:rPr lang="uk-UA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і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об’єктна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модель 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системи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управління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транспортним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рухом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 Постановка 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задачі</a:t>
            </a:r>
            <a:endParaRPr lang="ru-RU" altLang="uk-UA" sz="2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850556E-81EC-C043-8847-19F8F0B4F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DC8438C-3499-5D4A-B804-CBBAB8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700213"/>
            <a:ext cx="3708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uk-UA" sz="1600" u="sng" dirty="0" err="1">
                <a:latin typeface="Arial Unicode MS" panose="020B0604020202020204" pitchFamily="34" charset="-128"/>
              </a:rPr>
              <a:t>Входні</a:t>
            </a:r>
            <a:r>
              <a:rPr lang="ru-RU" altLang="uk-UA" sz="1600" u="sng" dirty="0">
                <a:latin typeface="Arial Unicode MS" panose="020B0604020202020204" pitchFamily="34" charset="-128"/>
              </a:rPr>
              <a:t> </a:t>
            </a:r>
            <a:r>
              <a:rPr lang="ru-RU" altLang="uk-UA" sz="1600" u="sng" dirty="0" err="1">
                <a:latin typeface="Arial Unicode MS" panose="020B0604020202020204" pitchFamily="34" charset="-128"/>
              </a:rPr>
              <a:t>змінні</a:t>
            </a:r>
            <a:r>
              <a:rPr lang="ru-RU" altLang="uk-UA" sz="1600" u="sng" dirty="0">
                <a:latin typeface="Arial Unicode MS" panose="020B0604020202020204" pitchFamily="34" charset="-128"/>
              </a:rPr>
              <a:t> </a:t>
            </a:r>
            <a:r>
              <a:rPr lang="ru-RU" altLang="uk-UA" sz="1600" u="sng" dirty="0" err="1">
                <a:latin typeface="Arial Unicode MS" panose="020B0604020202020204" pitchFamily="34" charset="-128"/>
              </a:rPr>
              <a:t>моделі</a:t>
            </a:r>
            <a:r>
              <a:rPr lang="ru-RU" altLang="uk-UA" sz="1600" u="sng" dirty="0">
                <a:latin typeface="Arial Unicode MS" panose="020B0604020202020204" pitchFamily="34" charset="-128"/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>
                <a:latin typeface="Arial Unicode MS" panose="020B0604020202020204" pitchFamily="34" charset="-128"/>
              </a:rPr>
              <a:t>структура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ділянки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дорожнього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руху</a:t>
            </a:r>
            <a:r>
              <a:rPr lang="ru-RU" altLang="uk-UA" sz="1600" dirty="0">
                <a:latin typeface="Arial Unicode MS" panose="020B0604020202020204" pitchFamily="34" charset="-128"/>
              </a:rPr>
              <a:t>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 err="1">
                <a:latin typeface="Arial Unicode MS" panose="020B0604020202020204" pitchFamily="34" charset="-128"/>
              </a:rPr>
              <a:t>Інтенсивності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надходження</a:t>
            </a:r>
            <a:r>
              <a:rPr lang="ru-RU" altLang="uk-UA" sz="1600" dirty="0">
                <a:latin typeface="Arial Unicode MS" panose="020B0604020202020204" pitchFamily="34" charset="-128"/>
              </a:rPr>
              <a:t> авто у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вхідні</a:t>
            </a:r>
            <a:r>
              <a:rPr lang="ru-RU" altLang="uk-UA" sz="1600" dirty="0">
                <a:latin typeface="Arial Unicode MS" panose="020B0604020202020204" pitchFamily="34" charset="-128"/>
              </a:rPr>
              <a:t> точки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ділянки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дорожнього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руху</a:t>
            </a:r>
            <a:endParaRPr lang="ru-RU" altLang="uk-UA" sz="1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 err="1">
                <a:latin typeface="Arial" panose="020B0604020202020204" pitchFamily="34" charset="0"/>
              </a:rPr>
              <a:t>середня</a:t>
            </a:r>
            <a:r>
              <a:rPr lang="ru-RU" altLang="uk-UA" sz="1600" dirty="0">
                <a:latin typeface="Arial" panose="020B0604020202020204" pitchFamily="34" charset="0"/>
              </a:rPr>
              <a:t> </a:t>
            </a:r>
            <a:r>
              <a:rPr lang="ru-RU" altLang="uk-UA" sz="1600" dirty="0" err="1">
                <a:latin typeface="Arial" panose="020B0604020202020204" pitchFamily="34" charset="0"/>
              </a:rPr>
              <a:t>швидкість</a:t>
            </a:r>
            <a:r>
              <a:rPr lang="ru-RU" altLang="uk-UA" sz="1600" dirty="0">
                <a:latin typeface="Arial" panose="020B0604020202020204" pitchFamily="34" charset="0"/>
              </a:rPr>
              <a:t> </a:t>
            </a:r>
            <a:r>
              <a:rPr lang="ru-RU" altLang="uk-UA" sz="1600" dirty="0" err="1">
                <a:latin typeface="Arial" panose="020B0604020202020204" pitchFamily="34" charset="0"/>
              </a:rPr>
              <a:t>руху</a:t>
            </a:r>
            <a:r>
              <a:rPr lang="ru-RU" altLang="uk-UA" sz="1600" dirty="0">
                <a:latin typeface="Arial" panose="020B0604020202020204" pitchFamily="34" charset="0"/>
              </a:rPr>
              <a:t> та </a:t>
            </a:r>
            <a:r>
              <a:rPr lang="ru-RU" altLang="uk-UA" sz="1600" dirty="0" err="1">
                <a:latin typeface="Arial" panose="020B0604020202020204" pitchFamily="34" charset="0"/>
              </a:rPr>
              <a:t>довжина</a:t>
            </a:r>
            <a:r>
              <a:rPr lang="ru-RU" altLang="uk-UA" sz="1600" dirty="0">
                <a:latin typeface="Arial" panose="020B0604020202020204" pitchFamily="34" charset="0"/>
              </a:rPr>
              <a:t> шляху </a:t>
            </a:r>
            <a:r>
              <a:rPr lang="ru-RU" altLang="uk-UA" sz="1600" dirty="0" err="1">
                <a:latin typeface="Arial" panose="020B0604020202020204" pitchFamily="34" charset="0"/>
              </a:rPr>
              <a:t>між</a:t>
            </a:r>
            <a:r>
              <a:rPr lang="ru-RU" altLang="uk-UA" sz="1600" dirty="0">
                <a:latin typeface="Arial" panose="020B0604020202020204" pitchFamily="34" charset="0"/>
              </a:rPr>
              <a:t> </a:t>
            </a:r>
            <a:r>
              <a:rPr lang="ru-RU" altLang="uk-UA" sz="1600" dirty="0" err="1">
                <a:latin typeface="Arial" panose="020B0604020202020204" pitchFamily="34" charset="0"/>
              </a:rPr>
              <a:t>сусідніми</a:t>
            </a:r>
            <a:r>
              <a:rPr lang="ru-RU" altLang="uk-UA" sz="1600" dirty="0">
                <a:latin typeface="Arial" panose="020B0604020202020204" pitchFamily="34" charset="0"/>
              </a:rPr>
              <a:t> </a:t>
            </a:r>
            <a:r>
              <a:rPr lang="ru-RU" altLang="uk-UA" sz="1600" dirty="0" err="1">
                <a:latin typeface="Arial" panose="020B0604020202020204" pitchFamily="34" charset="0"/>
              </a:rPr>
              <a:t>перехрестями</a:t>
            </a:r>
            <a:endParaRPr lang="ru-RU" altLang="uk-UA" sz="1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 err="1">
                <a:latin typeface="Arial Unicode MS" panose="020B0604020202020204" pitchFamily="34" charset="-128"/>
              </a:rPr>
              <a:t>засоби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" panose="020B0604020202020204" pitchFamily="34" charset="0"/>
              </a:rPr>
              <a:t>регулювання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дорожнім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рухом</a:t>
            </a:r>
            <a:r>
              <a:rPr lang="ru-RU" altLang="uk-UA" sz="1600" dirty="0">
                <a:latin typeface="Arial Unicode MS" panose="020B0604020202020204" pitchFamily="34" charset="-128"/>
              </a:rPr>
              <a:t> на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перехрестях</a:t>
            </a:r>
            <a:r>
              <a:rPr lang="ru-RU" altLang="uk-UA" sz="16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 err="1">
                <a:latin typeface="Arial Unicode MS" panose="020B0604020202020204" pitchFamily="34" charset="-128"/>
              </a:rPr>
              <a:t>параметри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світлофорних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об’єктів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управління</a:t>
            </a:r>
            <a:endParaRPr lang="ru-RU" altLang="uk-UA" sz="1600" dirty="0">
              <a:latin typeface="Arial Unicode MS" panose="020B0604020202020204" pitchFamily="34" charset="-128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 err="1">
                <a:latin typeface="Arial Unicode MS" panose="020B0604020202020204" pitchFamily="34" charset="-128"/>
              </a:rPr>
              <a:t>вимоги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безпеки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дорожнього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руху</a:t>
            </a:r>
            <a:endParaRPr lang="ru-RU" altLang="uk-UA" sz="1600" dirty="0">
              <a:latin typeface="Arial Unicode MS" panose="020B0604020202020204" pitchFamily="34" charset="-128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F0EB0A31-D7BB-6247-AFF4-133574B9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700213"/>
            <a:ext cx="363696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uk-UA" sz="1600" u="sng" dirty="0" err="1">
                <a:latin typeface="Arial Unicode MS" panose="020B0604020202020204" pitchFamily="34" charset="-128"/>
              </a:rPr>
              <a:t>Вихідні</a:t>
            </a:r>
            <a:r>
              <a:rPr lang="ru-RU" altLang="uk-UA" sz="1600" u="sng" dirty="0">
                <a:latin typeface="Arial Unicode MS" panose="020B0604020202020204" pitchFamily="34" charset="-128"/>
              </a:rPr>
              <a:t> </a:t>
            </a:r>
            <a:r>
              <a:rPr lang="ru-RU" altLang="uk-UA" sz="1600" u="sng" dirty="0" err="1">
                <a:latin typeface="Arial Unicode MS" panose="020B0604020202020204" pitchFamily="34" charset="-128"/>
              </a:rPr>
              <a:t>змінні</a:t>
            </a:r>
            <a:r>
              <a:rPr lang="ru-RU" altLang="uk-UA" sz="1600" u="sng" dirty="0">
                <a:latin typeface="Arial Unicode MS" panose="020B0604020202020204" pitchFamily="34" charset="-128"/>
              </a:rPr>
              <a:t> </a:t>
            </a:r>
            <a:r>
              <a:rPr lang="ru-RU" altLang="uk-UA" sz="1600" u="sng" dirty="0" err="1">
                <a:latin typeface="Arial Unicode MS" panose="020B0604020202020204" pitchFamily="34" charset="-128"/>
              </a:rPr>
              <a:t>моделі</a:t>
            </a:r>
            <a:r>
              <a:rPr lang="ru-RU" altLang="uk-UA" sz="1600" u="sng" dirty="0">
                <a:latin typeface="Arial Unicode MS" panose="020B0604020202020204" pitchFamily="34" charset="-128"/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середня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кількість</a:t>
            </a:r>
            <a:r>
              <a:rPr lang="ru-RU" altLang="uk-UA" sz="1600" dirty="0">
                <a:latin typeface="Arial Unicode MS" panose="020B0604020202020204" pitchFamily="34" charset="-128"/>
              </a:rPr>
              <a:t> авто,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що</a:t>
            </a:r>
            <a:r>
              <a:rPr lang="ru-RU" altLang="uk-UA" sz="1600" dirty="0">
                <a:latin typeface="Arial Unicode MS" panose="020B0604020202020204" pitchFamily="34" charset="-128"/>
              </a:rPr>
              <a:t> 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очікують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переїзду</a:t>
            </a:r>
            <a:r>
              <a:rPr lang="ru-RU" altLang="uk-UA" sz="1600" dirty="0">
                <a:latin typeface="Arial Unicode MS" panose="020B0604020202020204" pitchFamily="34" charset="-128"/>
              </a:rPr>
              <a:t>, на кожному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перехресті</a:t>
            </a:r>
            <a:r>
              <a:rPr lang="ru-RU" altLang="uk-UA" sz="1600" dirty="0">
                <a:latin typeface="Arial Unicode MS" panose="020B0604020202020204" pitchFamily="34" charset="-128"/>
              </a:rPr>
              <a:t> в кожному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напрямку</a:t>
            </a:r>
            <a:r>
              <a:rPr lang="ru-RU" altLang="uk-UA" sz="1600" dirty="0">
                <a:latin typeface="Arial Unicode MS" panose="020B0604020202020204" pitchFamily="34" charset="-128"/>
              </a:rPr>
              <a:t>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найбільше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зі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значень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середньої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кількості</a:t>
            </a:r>
            <a:r>
              <a:rPr lang="ru-RU" altLang="uk-UA" sz="1600" dirty="0">
                <a:latin typeface="Arial Unicode MS" panose="020B0604020202020204" pitchFamily="34" charset="-128"/>
              </a:rPr>
              <a:t> авто,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що</a:t>
            </a:r>
            <a:r>
              <a:rPr lang="ru-RU" altLang="uk-UA" sz="1600" dirty="0">
                <a:latin typeface="Arial Unicode MS" panose="020B0604020202020204" pitchFamily="34" charset="-128"/>
              </a:rPr>
              <a:t> 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очікують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переїзду</a:t>
            </a:r>
            <a:r>
              <a:rPr lang="ru-RU" altLang="uk-UA" sz="1600" dirty="0">
                <a:latin typeface="Arial Unicode MS" panose="020B0604020202020204" pitchFamily="34" charset="-128"/>
              </a:rPr>
              <a:t>, на кожному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перехресті</a:t>
            </a:r>
            <a:r>
              <a:rPr lang="ru-RU" altLang="uk-UA" sz="1600" dirty="0">
                <a:latin typeface="Arial Unicode MS" panose="020B0604020202020204" pitchFamily="34" charset="-128"/>
              </a:rPr>
              <a:t> в кожному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напрямку</a:t>
            </a:r>
            <a:endParaRPr lang="ru-RU" altLang="uk-UA" sz="1600" dirty="0">
              <a:latin typeface="Arial Unicode MS" panose="020B0604020202020204" pitchFamily="34" charset="-128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оптимальні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значення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параметрів</a:t>
            </a:r>
            <a:r>
              <a:rPr lang="ru-RU" altLang="uk-UA" sz="1600" dirty="0">
                <a:latin typeface="Arial Unicode MS" panose="020B0604020202020204" pitchFamily="34" charset="-128"/>
              </a:rPr>
              <a:t> </a:t>
            </a:r>
            <a:r>
              <a:rPr lang="ru-RU" altLang="uk-UA" sz="1600" dirty="0" err="1">
                <a:latin typeface="Arial Unicode MS" panose="020B0604020202020204" pitchFamily="34" charset="-128"/>
              </a:rPr>
              <a:t>управління</a:t>
            </a:r>
            <a:endParaRPr lang="ru-RU" altLang="uk-UA" sz="1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uk-UA" sz="1600" dirty="0">
                <a:latin typeface="Arial" panose="020B0604020202020204" pitchFamily="34" charset="0"/>
              </a:rPr>
              <a:t>     </a:t>
            </a:r>
            <a:r>
              <a:rPr lang="ru-RU" altLang="uk-UA" sz="1600" u="sng" dirty="0" err="1">
                <a:latin typeface="Arial" panose="020B0604020202020204" pitchFamily="34" charset="0"/>
              </a:rPr>
              <a:t>Критерій</a:t>
            </a:r>
            <a:r>
              <a:rPr lang="ru-RU" altLang="uk-UA" sz="1600" u="sng" dirty="0">
                <a:latin typeface="Arial" panose="020B0604020202020204" pitchFamily="34" charset="0"/>
              </a:rPr>
              <a:t> </a:t>
            </a:r>
            <a:r>
              <a:rPr lang="ru-RU" altLang="uk-UA" sz="1600" u="sng" dirty="0" err="1">
                <a:latin typeface="Arial" panose="020B0604020202020204" pitchFamily="34" charset="0"/>
              </a:rPr>
              <a:t>оптимальності</a:t>
            </a:r>
            <a:endParaRPr lang="ru-RU" altLang="uk-UA" sz="1600" u="sng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ru-RU" altLang="uk-UA" sz="1600" u="sng" dirty="0">
              <a:latin typeface="Arial" panose="020B0604020202020204" pitchFamily="34" charset="0"/>
            </a:endParaRP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24E2AFD4-6564-C046-BF8A-9AEEAAE62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DE1F82D8-B42F-2947-9CFA-62844C685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2113" y="5229225"/>
          <a:ext cx="26273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Формула" r:id="rId3" imgW="45059600" imgH="5270500" progId="Equation.3">
                  <p:embed/>
                </p:oleObj>
              </mc:Choice>
              <mc:Fallback>
                <p:oleObj name="Формула" r:id="rId3" imgW="45059600" imgH="527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229225"/>
                        <a:ext cx="26273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AutoShape 8">
            <a:extLst>
              <a:ext uri="{FF2B5EF4-FFF2-40B4-BE49-F238E27FC236}">
                <a16:creationId xmlns:a16="http://schemas.microsoft.com/office/drawing/2014/main" id="{43A2F4BE-98A3-8243-9E25-7C3851A86FB4}"/>
              </a:ext>
            </a:extLst>
          </p:cNvPr>
          <p:cNvSpPr>
            <a:spLocks/>
          </p:cNvSpPr>
          <p:nvPr/>
        </p:nvSpPr>
        <p:spPr bwMode="auto">
          <a:xfrm>
            <a:off x="3995738" y="5876925"/>
            <a:ext cx="2341562" cy="396875"/>
          </a:xfrm>
          <a:prstGeom prst="accentBorderCallout1">
            <a:avLst>
              <a:gd name="adj1" fmla="val 28801"/>
              <a:gd name="adj2" fmla="val 103255"/>
              <a:gd name="adj3" fmla="val -102398"/>
              <a:gd name="adj4" fmla="val 108815"/>
            </a:avLst>
          </a:prstGeom>
          <a:noFill/>
          <a:ln w="9525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uk-UA" sz="1000" dirty="0">
                <a:latin typeface="Arial" panose="020B0604020202020204" pitchFamily="34" charset="0"/>
              </a:rPr>
              <a:t>Среднее </a:t>
            </a:r>
            <a:r>
              <a:rPr lang="ru-RU" altLang="uk-UA" sz="1000" dirty="0" err="1">
                <a:latin typeface="Arial" panose="020B0604020202020204" pitchFamily="34" charset="0"/>
              </a:rPr>
              <a:t>Кількість</a:t>
            </a:r>
            <a:r>
              <a:rPr lang="ru-RU" altLang="uk-UA" sz="1000" dirty="0">
                <a:latin typeface="Arial" panose="020B0604020202020204" pitchFamily="34" charset="0"/>
              </a:rPr>
              <a:t> авто, ожидающих переезда в </a:t>
            </a:r>
            <a:r>
              <a:rPr lang="en-US" altLang="uk-UA" sz="1000" dirty="0" err="1">
                <a:latin typeface="Arial" panose="020B0604020202020204" pitchFamily="34" charset="0"/>
              </a:rPr>
              <a:t>i</a:t>
            </a:r>
            <a:r>
              <a:rPr lang="en-US" altLang="uk-UA" sz="1000" dirty="0">
                <a:latin typeface="Arial" panose="020B0604020202020204" pitchFamily="34" charset="0"/>
              </a:rPr>
              <a:t>-</a:t>
            </a:r>
            <a:r>
              <a:rPr lang="ru-RU" altLang="uk-UA" sz="1000" dirty="0">
                <a:latin typeface="Arial" panose="020B0604020202020204" pitchFamily="34" charset="0"/>
              </a:rPr>
              <a:t>ой точке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000" dirty="0">
              <a:latin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62697B3-B5F2-184E-94A8-D62023B0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316912" cy="576262"/>
          </a:xfrm>
        </p:spPr>
        <p:txBody>
          <a:bodyPr/>
          <a:lstStyle/>
          <a:p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Схема</a:t>
            </a:r>
            <a:r>
              <a:rPr lang="ru-RU" altLang="uk-UA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ділянки</a:t>
            </a:r>
            <a:r>
              <a:rPr lang="ru-RU" altLang="uk-UA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дорожного </a:t>
            </a:r>
            <a:r>
              <a:rPr lang="ru-RU" altLang="uk-UA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руху</a:t>
            </a:r>
            <a:endParaRPr lang="ru-RU" altLang="uk-UA" sz="2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7891" name="AutoShape 3">
            <a:extLst>
              <a:ext uri="{FF2B5EF4-FFF2-40B4-BE49-F238E27FC236}">
                <a16:creationId xmlns:a16="http://schemas.microsoft.com/office/drawing/2014/main" id="{6E9C6879-79E0-D948-A9FF-E1E54C5F3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600" y="1089025"/>
            <a:ext cx="6659563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249D2373-C7EE-A149-BE90-E3B6C16FB0F0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1116013"/>
            <a:ext cx="6877050" cy="5445125"/>
            <a:chOff x="725" y="703"/>
            <a:chExt cx="4332" cy="3430"/>
          </a:xfrm>
        </p:grpSpPr>
        <p:sp>
          <p:nvSpPr>
            <p:cNvPr id="37893" name="Text Box 5">
              <a:extLst>
                <a:ext uri="{FF2B5EF4-FFF2-40B4-BE49-F238E27FC236}">
                  <a16:creationId xmlns:a16="http://schemas.microsoft.com/office/drawing/2014/main" id="{BBC036F3-B32E-3C45-A53A-3C7EDA653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3568"/>
              <a:ext cx="1425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Напрямок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руху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,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вказано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«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т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льк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прямо </a:t>
              </a:r>
              <a:r>
                <a:rPr lang="ru-RU" altLang="zh-CN" sz="1000" dirty="0">
                  <a:latin typeface="Arial" panose="020B0604020202020204" pitchFamily="34" charset="0"/>
                </a:rPr>
                <a:t>та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праворуч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»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grpSp>
          <p:nvGrpSpPr>
            <p:cNvPr id="37894" name="Group 6">
              <a:extLst>
                <a:ext uri="{FF2B5EF4-FFF2-40B4-BE49-F238E27FC236}">
                  <a16:creationId xmlns:a16="http://schemas.microsoft.com/office/drawing/2014/main" id="{823364C4-D976-B749-B827-946E3E29C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5" y="2911"/>
              <a:ext cx="1330" cy="1213"/>
              <a:chOff x="3082" y="4305"/>
              <a:chExt cx="2201" cy="2204"/>
            </a:xfrm>
          </p:grpSpPr>
          <p:grpSp>
            <p:nvGrpSpPr>
              <p:cNvPr id="38010" name="Group 7">
                <a:extLst>
                  <a:ext uri="{FF2B5EF4-FFF2-40B4-BE49-F238E27FC236}">
                    <a16:creationId xmlns:a16="http://schemas.microsoft.com/office/drawing/2014/main" id="{50ACF638-37C4-CF40-9347-205850B25B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8" y="4305"/>
                <a:ext cx="566" cy="819"/>
                <a:chOff x="3898" y="4305"/>
                <a:chExt cx="566" cy="819"/>
              </a:xfrm>
            </p:grpSpPr>
            <p:sp>
              <p:nvSpPr>
                <p:cNvPr id="38020" name="Line 8">
                  <a:extLst>
                    <a:ext uri="{FF2B5EF4-FFF2-40B4-BE49-F238E27FC236}">
                      <a16:creationId xmlns:a16="http://schemas.microsoft.com/office/drawing/2014/main" id="{49C53D7C-2553-3A4E-B424-ED0D1836BB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8" y="4307"/>
                  <a:ext cx="0" cy="8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21" name="Line 9">
                  <a:extLst>
                    <a:ext uri="{FF2B5EF4-FFF2-40B4-BE49-F238E27FC236}">
                      <a16:creationId xmlns:a16="http://schemas.microsoft.com/office/drawing/2014/main" id="{FE5E512B-64F3-2A49-BC03-446AABA25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3" y="4305"/>
                  <a:ext cx="1" cy="8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011" name="Group 10">
                <a:extLst>
                  <a:ext uri="{FF2B5EF4-FFF2-40B4-BE49-F238E27FC236}">
                    <a16:creationId xmlns:a16="http://schemas.microsoft.com/office/drawing/2014/main" id="{D17E8A72-5960-7941-9CFB-0506BB2E4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8" y="5689"/>
                <a:ext cx="567" cy="820"/>
                <a:chOff x="3898" y="4305"/>
                <a:chExt cx="566" cy="819"/>
              </a:xfrm>
            </p:grpSpPr>
            <p:sp>
              <p:nvSpPr>
                <p:cNvPr id="38018" name="Line 11">
                  <a:extLst>
                    <a:ext uri="{FF2B5EF4-FFF2-40B4-BE49-F238E27FC236}">
                      <a16:creationId xmlns:a16="http://schemas.microsoft.com/office/drawing/2014/main" id="{8176275B-C87B-A041-961B-F6FD4DA40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8" y="4307"/>
                  <a:ext cx="0" cy="8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19" name="Line 12">
                  <a:extLst>
                    <a:ext uri="{FF2B5EF4-FFF2-40B4-BE49-F238E27FC236}">
                      <a16:creationId xmlns:a16="http://schemas.microsoft.com/office/drawing/2014/main" id="{065051CE-656E-2E4E-A51C-D4EDD0D683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3" y="4305"/>
                  <a:ext cx="1" cy="8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012" name="Group 13">
                <a:extLst>
                  <a:ext uri="{FF2B5EF4-FFF2-40B4-BE49-F238E27FC236}">
                    <a16:creationId xmlns:a16="http://schemas.microsoft.com/office/drawing/2014/main" id="{BEAF987F-41CC-4049-ABEC-CB85371FA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590" y="4997"/>
                <a:ext cx="566" cy="820"/>
                <a:chOff x="3898" y="4305"/>
                <a:chExt cx="566" cy="819"/>
              </a:xfrm>
            </p:grpSpPr>
            <p:sp>
              <p:nvSpPr>
                <p:cNvPr id="38016" name="Line 14">
                  <a:extLst>
                    <a:ext uri="{FF2B5EF4-FFF2-40B4-BE49-F238E27FC236}">
                      <a16:creationId xmlns:a16="http://schemas.microsoft.com/office/drawing/2014/main" id="{F9E24E6C-F151-AC42-9E35-73FB432B9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8" y="4307"/>
                  <a:ext cx="0" cy="8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17" name="Line 15">
                  <a:extLst>
                    <a:ext uri="{FF2B5EF4-FFF2-40B4-BE49-F238E27FC236}">
                      <a16:creationId xmlns:a16="http://schemas.microsoft.com/office/drawing/2014/main" id="{2DAA4D73-A45C-3A47-885E-5DF9AAEFE6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3" y="4305"/>
                  <a:ext cx="1" cy="8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013" name="Group 16">
                <a:extLst>
                  <a:ext uri="{FF2B5EF4-FFF2-40B4-BE49-F238E27FC236}">
                    <a16:creationId xmlns:a16="http://schemas.microsoft.com/office/drawing/2014/main" id="{8806428C-90A1-A845-AB9B-45D351545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3209" y="4997"/>
                <a:ext cx="566" cy="820"/>
                <a:chOff x="3898" y="4305"/>
                <a:chExt cx="566" cy="819"/>
              </a:xfrm>
            </p:grpSpPr>
            <p:sp>
              <p:nvSpPr>
                <p:cNvPr id="38014" name="Line 17">
                  <a:extLst>
                    <a:ext uri="{FF2B5EF4-FFF2-40B4-BE49-F238E27FC236}">
                      <a16:creationId xmlns:a16="http://schemas.microsoft.com/office/drawing/2014/main" id="{F7CE0E67-ED11-4242-841A-41DF5DD0F3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8" y="4307"/>
                  <a:ext cx="0" cy="8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15" name="Line 18">
                  <a:extLst>
                    <a:ext uri="{FF2B5EF4-FFF2-40B4-BE49-F238E27FC236}">
                      <a16:creationId xmlns:a16="http://schemas.microsoft.com/office/drawing/2014/main" id="{A10D2BEA-5BDA-614E-9173-BD7E2B2C9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3" y="4305"/>
                  <a:ext cx="1" cy="8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895" name="Line 19">
              <a:extLst>
                <a:ext uri="{FF2B5EF4-FFF2-40B4-BE49-F238E27FC236}">
                  <a16:creationId xmlns:a16="http://schemas.microsoft.com/office/drawing/2014/main" id="{70B50D92-6B9B-7644-A4AA-2096907AA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2876"/>
              <a:ext cx="2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20">
              <a:extLst>
                <a:ext uri="{FF2B5EF4-FFF2-40B4-BE49-F238E27FC236}">
                  <a16:creationId xmlns:a16="http://schemas.microsoft.com/office/drawing/2014/main" id="{DE8580C6-EF0E-0F4F-A103-99952653F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6" y="3776"/>
              <a:ext cx="1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21">
              <a:extLst>
                <a:ext uri="{FF2B5EF4-FFF2-40B4-BE49-F238E27FC236}">
                  <a16:creationId xmlns:a16="http://schemas.microsoft.com/office/drawing/2014/main" id="{F450ABCB-4268-FF41-A089-EE8FED9EEF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17" y="3395"/>
              <a:ext cx="2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22">
              <a:extLst>
                <a:ext uri="{FF2B5EF4-FFF2-40B4-BE49-F238E27FC236}">
                  <a16:creationId xmlns:a16="http://schemas.microsoft.com/office/drawing/2014/main" id="{0848691E-50BE-4748-A2B7-ED683E53B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92" y="3258"/>
              <a:ext cx="1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Text Box 23">
              <a:extLst>
                <a:ext uri="{FF2B5EF4-FFF2-40B4-BE49-F238E27FC236}">
                  <a16:creationId xmlns:a16="http://schemas.microsoft.com/office/drawing/2014/main" id="{28CA0B1E-C569-AF44-A367-FBC74D7D4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31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" panose="020B0604020202020204" pitchFamily="34" charset="0"/>
                </a:rPr>
                <a:t>9</a:t>
              </a:r>
              <a:endParaRPr lang="ru-RU" altLang="uk-UA" sz="1000">
                <a:latin typeface="Arial" panose="020B0604020202020204" pitchFamily="34" charset="0"/>
              </a:endParaRPr>
            </a:p>
          </p:txBody>
        </p:sp>
        <p:sp>
          <p:nvSpPr>
            <p:cNvPr id="37900" name="Text Box 24">
              <a:extLst>
                <a:ext uri="{FF2B5EF4-FFF2-40B4-BE49-F238E27FC236}">
                  <a16:creationId xmlns:a16="http://schemas.microsoft.com/office/drawing/2014/main" id="{3AE8B1EF-A4FB-1E43-8670-B24C8A3CA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3664"/>
              <a:ext cx="90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" panose="020B0604020202020204" pitchFamily="34" charset="0"/>
                </a:rPr>
                <a:t>5</a:t>
              </a:r>
              <a:endParaRPr lang="ru-RU" altLang="uk-UA" sz="1000">
                <a:latin typeface="Arial" panose="020B0604020202020204" pitchFamily="34" charset="0"/>
              </a:endParaRPr>
            </a:p>
          </p:txBody>
        </p:sp>
        <p:sp>
          <p:nvSpPr>
            <p:cNvPr id="37901" name="Text Box 25">
              <a:extLst>
                <a:ext uri="{FF2B5EF4-FFF2-40B4-BE49-F238E27FC236}">
                  <a16:creationId xmlns:a16="http://schemas.microsoft.com/office/drawing/2014/main" id="{E2864E57-F72E-B249-A479-214C57996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3544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uk-UA" sz="9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7902" name="Text Box 26">
              <a:extLst>
                <a:ext uri="{FF2B5EF4-FFF2-40B4-BE49-F238E27FC236}">
                  <a16:creationId xmlns:a16="http://schemas.microsoft.com/office/drawing/2014/main" id="{ACB092EC-13B8-E642-BA0B-8FE0EEA66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386"/>
              <a:ext cx="124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" panose="020B0604020202020204" pitchFamily="34" charset="0"/>
                </a:rPr>
                <a:t>7</a:t>
              </a:r>
              <a:endParaRPr lang="ru-RU" altLang="uk-UA" sz="1000">
                <a:latin typeface="Arial" panose="020B0604020202020204" pitchFamily="34" charset="0"/>
              </a:endParaRPr>
            </a:p>
          </p:txBody>
        </p:sp>
        <p:sp>
          <p:nvSpPr>
            <p:cNvPr id="37903" name="Line 27">
              <a:extLst>
                <a:ext uri="{FF2B5EF4-FFF2-40B4-BE49-F238E27FC236}">
                  <a16:creationId xmlns:a16="http://schemas.microsoft.com/office/drawing/2014/main" id="{F2CF66B4-F73A-5F4D-A7D2-F1ED18EBB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1" y="3765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8">
              <a:extLst>
                <a:ext uri="{FF2B5EF4-FFF2-40B4-BE49-F238E27FC236}">
                  <a16:creationId xmlns:a16="http://schemas.microsoft.com/office/drawing/2014/main" id="{CA473288-B01C-954F-B014-425390D1C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3765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9">
              <a:extLst>
                <a:ext uri="{FF2B5EF4-FFF2-40B4-BE49-F238E27FC236}">
                  <a16:creationId xmlns:a16="http://schemas.microsoft.com/office/drawing/2014/main" id="{2BEE03B8-7720-0849-B1D1-3E43EA133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2886"/>
              <a:ext cx="1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30">
              <a:extLst>
                <a:ext uri="{FF2B5EF4-FFF2-40B4-BE49-F238E27FC236}">
                  <a16:creationId xmlns:a16="http://schemas.microsoft.com/office/drawing/2014/main" id="{DD55EA92-EC08-9B4E-B36E-2DFDC6276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5" y="2889"/>
              <a:ext cx="2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Text Box 31">
              <a:extLst>
                <a:ext uri="{FF2B5EF4-FFF2-40B4-BE49-F238E27FC236}">
                  <a16:creationId xmlns:a16="http://schemas.microsoft.com/office/drawing/2014/main" id="{B621BDB2-E988-854A-8A9D-4B80635E4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3192"/>
              <a:ext cx="712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b="1" i="1" dirty="0">
                  <a:latin typeface="Arial Unicode MS" panose="020B0604020202020204" pitchFamily="34" charset="-128"/>
                </a:rPr>
                <a:t>ПЕРЕХРЕСТЯ 2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08" name="Freeform 32">
              <a:extLst>
                <a:ext uri="{FF2B5EF4-FFF2-40B4-BE49-F238E27FC236}">
                  <a16:creationId xmlns:a16="http://schemas.microsoft.com/office/drawing/2014/main" id="{2F2BA513-88D0-FF49-9480-2E637466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3646"/>
              <a:ext cx="202" cy="247"/>
            </a:xfrm>
            <a:custGeom>
              <a:avLst/>
              <a:gdLst>
                <a:gd name="T0" fmla="*/ 0 w 990"/>
                <a:gd name="T1" fmla="*/ 0 h 1440"/>
                <a:gd name="T2" fmla="*/ 0 w 990"/>
                <a:gd name="T3" fmla="*/ 0 h 1440"/>
                <a:gd name="T4" fmla="*/ 0 w 990"/>
                <a:gd name="T5" fmla="*/ 0 h 1440"/>
                <a:gd name="T6" fmla="*/ 0 w 99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33">
              <a:extLst>
                <a:ext uri="{FF2B5EF4-FFF2-40B4-BE49-F238E27FC236}">
                  <a16:creationId xmlns:a16="http://schemas.microsoft.com/office/drawing/2014/main" id="{9A70B417-9BA4-9A43-BF4C-5BB67BFAA3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84" y="3219"/>
              <a:ext cx="2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34">
              <a:extLst>
                <a:ext uri="{FF2B5EF4-FFF2-40B4-BE49-F238E27FC236}">
                  <a16:creationId xmlns:a16="http://schemas.microsoft.com/office/drawing/2014/main" id="{89E06B0C-0171-4849-969D-F462EE8E3C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72" y="3300"/>
              <a:ext cx="1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35">
              <a:extLst>
                <a:ext uri="{FF2B5EF4-FFF2-40B4-BE49-F238E27FC236}">
                  <a16:creationId xmlns:a16="http://schemas.microsoft.com/office/drawing/2014/main" id="{1E85E089-9A43-A844-9385-66E093583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3516"/>
              <a:ext cx="639" cy="130"/>
            </a:xfrm>
            <a:custGeom>
              <a:avLst/>
              <a:gdLst>
                <a:gd name="T0" fmla="*/ 0 w 990"/>
                <a:gd name="T1" fmla="*/ 0 h 1440"/>
                <a:gd name="T2" fmla="*/ 6 w 990"/>
                <a:gd name="T3" fmla="*/ 0 h 1440"/>
                <a:gd name="T4" fmla="*/ 32 w 990"/>
                <a:gd name="T5" fmla="*/ 0 h 1440"/>
                <a:gd name="T6" fmla="*/ 72 w 99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Freeform 36">
              <a:extLst>
                <a:ext uri="{FF2B5EF4-FFF2-40B4-BE49-F238E27FC236}">
                  <a16:creationId xmlns:a16="http://schemas.microsoft.com/office/drawing/2014/main" id="{5824BDBF-3DC4-0A4A-8CC2-4DA95D3BD87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764" y="3000"/>
              <a:ext cx="604" cy="247"/>
            </a:xfrm>
            <a:custGeom>
              <a:avLst/>
              <a:gdLst>
                <a:gd name="T0" fmla="*/ 0 w 990"/>
                <a:gd name="T1" fmla="*/ 0 h 1440"/>
                <a:gd name="T2" fmla="*/ 5 w 990"/>
                <a:gd name="T3" fmla="*/ 0 h 1440"/>
                <a:gd name="T4" fmla="*/ 23 w 990"/>
                <a:gd name="T5" fmla="*/ 0 h 1440"/>
                <a:gd name="T6" fmla="*/ 51 w 99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Text Box 37">
              <a:extLst>
                <a:ext uri="{FF2B5EF4-FFF2-40B4-BE49-F238E27FC236}">
                  <a16:creationId xmlns:a16="http://schemas.microsoft.com/office/drawing/2014/main" id="{BE935CC2-8F29-2D46-9CD7-3F7797655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3664"/>
              <a:ext cx="90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" panose="020B0604020202020204" pitchFamily="34" charset="0"/>
                </a:rPr>
                <a:t>5</a:t>
              </a:r>
              <a:endParaRPr lang="ru-RU" altLang="uk-UA" sz="1000">
                <a:latin typeface="Arial" panose="020B0604020202020204" pitchFamily="34" charset="0"/>
              </a:endParaRPr>
            </a:p>
          </p:txBody>
        </p:sp>
        <p:sp>
          <p:nvSpPr>
            <p:cNvPr id="37914" name="Line 38">
              <a:extLst>
                <a:ext uri="{FF2B5EF4-FFF2-40B4-BE49-F238E27FC236}">
                  <a16:creationId xmlns:a16="http://schemas.microsoft.com/office/drawing/2014/main" id="{5789B78F-5A49-ED4D-944F-30086CA16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3761"/>
              <a:ext cx="1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39">
              <a:extLst>
                <a:ext uri="{FF2B5EF4-FFF2-40B4-BE49-F238E27FC236}">
                  <a16:creationId xmlns:a16="http://schemas.microsoft.com/office/drawing/2014/main" id="{1FC33644-8529-2043-BCEF-36DAD6F2E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3369"/>
              <a:ext cx="101" cy="172"/>
            </a:xfrm>
            <a:custGeom>
              <a:avLst/>
              <a:gdLst>
                <a:gd name="T0" fmla="*/ 0 w 221"/>
                <a:gd name="T1" fmla="*/ 0 h 453"/>
                <a:gd name="T2" fmla="*/ 1 w 221"/>
                <a:gd name="T3" fmla="*/ 0 h 453"/>
                <a:gd name="T4" fmla="*/ 2 w 221"/>
                <a:gd name="T5" fmla="*/ 0 h 453"/>
                <a:gd name="T6" fmla="*/ 2 w 221"/>
                <a:gd name="T7" fmla="*/ 1 h 453"/>
                <a:gd name="T8" fmla="*/ 2 w 221"/>
                <a:gd name="T9" fmla="*/ 1 h 453"/>
                <a:gd name="T10" fmla="*/ 1 w 221"/>
                <a:gd name="T11" fmla="*/ 1 h 453"/>
                <a:gd name="T12" fmla="*/ 0 w 221"/>
                <a:gd name="T13" fmla="*/ 1 h 4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1" h="453">
                  <a:moveTo>
                    <a:pt x="34" y="79"/>
                  </a:moveTo>
                  <a:cubicBezTo>
                    <a:pt x="71" y="39"/>
                    <a:pt x="108" y="0"/>
                    <a:pt x="136" y="11"/>
                  </a:cubicBezTo>
                  <a:cubicBezTo>
                    <a:pt x="164" y="22"/>
                    <a:pt x="193" y="107"/>
                    <a:pt x="204" y="147"/>
                  </a:cubicBezTo>
                  <a:cubicBezTo>
                    <a:pt x="215" y="187"/>
                    <a:pt x="204" y="215"/>
                    <a:pt x="204" y="249"/>
                  </a:cubicBezTo>
                  <a:cubicBezTo>
                    <a:pt x="204" y="283"/>
                    <a:pt x="221" y="317"/>
                    <a:pt x="204" y="351"/>
                  </a:cubicBezTo>
                  <a:cubicBezTo>
                    <a:pt x="187" y="385"/>
                    <a:pt x="136" y="453"/>
                    <a:pt x="102" y="453"/>
                  </a:cubicBezTo>
                  <a:cubicBezTo>
                    <a:pt x="68" y="453"/>
                    <a:pt x="11" y="368"/>
                    <a:pt x="0" y="351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16" name="Group 40">
              <a:extLst>
                <a:ext uri="{FF2B5EF4-FFF2-40B4-BE49-F238E27FC236}">
                  <a16:creationId xmlns:a16="http://schemas.microsoft.com/office/drawing/2014/main" id="{709075AC-C5F4-A24E-8C7E-C5A71809A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7" y="980"/>
              <a:ext cx="343" cy="451"/>
              <a:chOff x="3898" y="4305"/>
              <a:chExt cx="566" cy="819"/>
            </a:xfrm>
          </p:grpSpPr>
          <p:sp>
            <p:nvSpPr>
              <p:cNvPr id="38008" name="Line 41">
                <a:extLst>
                  <a:ext uri="{FF2B5EF4-FFF2-40B4-BE49-F238E27FC236}">
                    <a16:creationId xmlns:a16="http://schemas.microsoft.com/office/drawing/2014/main" id="{BB0FB9CB-A033-A544-B89F-0172E06CB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8" y="430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9" name="Line 42">
                <a:extLst>
                  <a:ext uri="{FF2B5EF4-FFF2-40B4-BE49-F238E27FC236}">
                    <a16:creationId xmlns:a16="http://schemas.microsoft.com/office/drawing/2014/main" id="{8CD0E109-4457-D647-A40C-BDBA94585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4305"/>
                <a:ext cx="1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17" name="Group 43">
              <a:extLst>
                <a:ext uri="{FF2B5EF4-FFF2-40B4-BE49-F238E27FC236}">
                  <a16:creationId xmlns:a16="http://schemas.microsoft.com/office/drawing/2014/main" id="{1FD3274B-CD1C-3942-A9CE-CCA6A0F42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7" y="1741"/>
              <a:ext cx="339" cy="1166"/>
              <a:chOff x="3898" y="4305"/>
              <a:chExt cx="566" cy="819"/>
            </a:xfrm>
          </p:grpSpPr>
          <p:sp>
            <p:nvSpPr>
              <p:cNvPr id="38006" name="Line 44">
                <a:extLst>
                  <a:ext uri="{FF2B5EF4-FFF2-40B4-BE49-F238E27FC236}">
                    <a16:creationId xmlns:a16="http://schemas.microsoft.com/office/drawing/2014/main" id="{58414C1F-27DB-334A-85E0-88567DD0F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8" y="430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7" name="Line 45">
                <a:extLst>
                  <a:ext uri="{FF2B5EF4-FFF2-40B4-BE49-F238E27FC236}">
                    <a16:creationId xmlns:a16="http://schemas.microsoft.com/office/drawing/2014/main" id="{1511594E-8308-D94A-B122-CE7997E3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4305"/>
                <a:ext cx="1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18" name="Group 46">
              <a:extLst>
                <a:ext uri="{FF2B5EF4-FFF2-40B4-BE49-F238E27FC236}">
                  <a16:creationId xmlns:a16="http://schemas.microsoft.com/office/drawing/2014/main" id="{778B5EB2-ADF3-CA4A-A8D7-AB4C5B80D79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61" y="1339"/>
              <a:ext cx="311" cy="496"/>
              <a:chOff x="3898" y="4305"/>
              <a:chExt cx="566" cy="819"/>
            </a:xfrm>
          </p:grpSpPr>
          <p:sp>
            <p:nvSpPr>
              <p:cNvPr id="38004" name="Line 47">
                <a:extLst>
                  <a:ext uri="{FF2B5EF4-FFF2-40B4-BE49-F238E27FC236}">
                    <a16:creationId xmlns:a16="http://schemas.microsoft.com/office/drawing/2014/main" id="{D51B9FDE-BF62-6B4E-ACA8-EE12C6B46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8" y="430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5" name="Line 48">
                <a:extLst>
                  <a:ext uri="{FF2B5EF4-FFF2-40B4-BE49-F238E27FC236}">
                    <a16:creationId xmlns:a16="http://schemas.microsoft.com/office/drawing/2014/main" id="{2E93A7B5-7994-AE4D-A69C-F64678D39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4305"/>
                <a:ext cx="1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19" name="Group 49">
              <a:extLst>
                <a:ext uri="{FF2B5EF4-FFF2-40B4-BE49-F238E27FC236}">
                  <a16:creationId xmlns:a16="http://schemas.microsoft.com/office/drawing/2014/main" id="{FC365B62-ECD0-E64C-948C-CE1A1602347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926" y="1339"/>
              <a:ext cx="311" cy="496"/>
              <a:chOff x="3898" y="4305"/>
              <a:chExt cx="566" cy="819"/>
            </a:xfrm>
          </p:grpSpPr>
          <p:sp>
            <p:nvSpPr>
              <p:cNvPr id="38002" name="Line 50">
                <a:extLst>
                  <a:ext uri="{FF2B5EF4-FFF2-40B4-BE49-F238E27FC236}">
                    <a16:creationId xmlns:a16="http://schemas.microsoft.com/office/drawing/2014/main" id="{081BF2B5-E70C-C041-83AA-EEB5E0CAF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8" y="430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3" name="Line 51">
                <a:extLst>
                  <a:ext uri="{FF2B5EF4-FFF2-40B4-BE49-F238E27FC236}">
                    <a16:creationId xmlns:a16="http://schemas.microsoft.com/office/drawing/2014/main" id="{E0B3206A-0602-A44F-BA4F-5653C901C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4305"/>
                <a:ext cx="1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20" name="Line 52">
              <a:extLst>
                <a:ext uri="{FF2B5EF4-FFF2-40B4-BE49-F238E27FC236}">
                  <a16:creationId xmlns:a16="http://schemas.microsoft.com/office/drawing/2014/main" id="{054A26CB-F1F1-C84E-B41D-A44F8FD9D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936"/>
              <a:ext cx="2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Line 53">
              <a:extLst>
                <a:ext uri="{FF2B5EF4-FFF2-40B4-BE49-F238E27FC236}">
                  <a16:creationId xmlns:a16="http://schemas.microsoft.com/office/drawing/2014/main" id="{AA9141DD-8EC4-2044-ADE5-8ACD7E06D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4" y="1842"/>
              <a:ext cx="1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Line 54">
              <a:extLst>
                <a:ext uri="{FF2B5EF4-FFF2-40B4-BE49-F238E27FC236}">
                  <a16:creationId xmlns:a16="http://schemas.microsoft.com/office/drawing/2014/main" id="{B4917657-CBD4-154A-8E98-52EAAF933C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35" y="1469"/>
              <a:ext cx="1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Line 55">
              <a:extLst>
                <a:ext uri="{FF2B5EF4-FFF2-40B4-BE49-F238E27FC236}">
                  <a16:creationId xmlns:a16="http://schemas.microsoft.com/office/drawing/2014/main" id="{244D43F6-B939-9341-B818-ED6B6F7043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92" y="1326"/>
              <a:ext cx="0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Text Box 56">
              <a:extLst>
                <a:ext uri="{FF2B5EF4-FFF2-40B4-BE49-F238E27FC236}">
                  <a16:creationId xmlns:a16="http://schemas.microsoft.com/office/drawing/2014/main" id="{6F52D9F7-F26B-AB4E-8A79-5ACC32672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" y="1327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3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grpSp>
          <p:nvGrpSpPr>
            <p:cNvPr id="37925" name="Group 57">
              <a:extLst>
                <a:ext uri="{FF2B5EF4-FFF2-40B4-BE49-F238E27FC236}">
                  <a16:creationId xmlns:a16="http://schemas.microsoft.com/office/drawing/2014/main" id="{DAC0F573-F25D-6E42-98F2-299167D6408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48" y="1258"/>
              <a:ext cx="48" cy="136"/>
              <a:chOff x="3772" y="4831"/>
              <a:chExt cx="79" cy="246"/>
            </a:xfrm>
          </p:grpSpPr>
          <p:sp>
            <p:nvSpPr>
              <p:cNvPr id="37999" name="Oval 58">
                <a:extLst>
                  <a:ext uri="{FF2B5EF4-FFF2-40B4-BE49-F238E27FC236}">
                    <a16:creationId xmlns:a16="http://schemas.microsoft.com/office/drawing/2014/main" id="{D1F9B88C-615B-B74A-931F-491FDB156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98"/>
                <a:ext cx="79" cy="7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8000" name="Oval 59">
                <a:extLst>
                  <a:ext uri="{FF2B5EF4-FFF2-40B4-BE49-F238E27FC236}">
                    <a16:creationId xmlns:a16="http://schemas.microsoft.com/office/drawing/2014/main" id="{EEBCF236-711B-AE4C-A863-52258FCC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14"/>
                <a:ext cx="79" cy="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8001" name="Oval 60">
                <a:extLst>
                  <a:ext uri="{FF2B5EF4-FFF2-40B4-BE49-F238E27FC236}">
                    <a16:creationId xmlns:a16="http://schemas.microsoft.com/office/drawing/2014/main" id="{B03AE555-F55D-3D44-9597-5CD031C7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831"/>
                <a:ext cx="79" cy="7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37926" name="Group 61">
              <a:extLst>
                <a:ext uri="{FF2B5EF4-FFF2-40B4-BE49-F238E27FC236}">
                  <a16:creationId xmlns:a16="http://schemas.microsoft.com/office/drawing/2014/main" id="{B68B4449-2B81-7742-B1ED-D60E4CEA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6" y="1776"/>
              <a:ext cx="48" cy="135"/>
              <a:chOff x="3772" y="4831"/>
              <a:chExt cx="79" cy="246"/>
            </a:xfrm>
          </p:grpSpPr>
          <p:sp>
            <p:nvSpPr>
              <p:cNvPr id="37996" name="Oval 62">
                <a:extLst>
                  <a:ext uri="{FF2B5EF4-FFF2-40B4-BE49-F238E27FC236}">
                    <a16:creationId xmlns:a16="http://schemas.microsoft.com/office/drawing/2014/main" id="{CF8207BD-028D-E84D-9B4A-F09891E31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98"/>
                <a:ext cx="79" cy="7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7997" name="Oval 63">
                <a:extLst>
                  <a:ext uri="{FF2B5EF4-FFF2-40B4-BE49-F238E27FC236}">
                    <a16:creationId xmlns:a16="http://schemas.microsoft.com/office/drawing/2014/main" id="{16FB4BFA-FE28-8548-A7B4-93DE932E7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14"/>
                <a:ext cx="79" cy="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7998" name="Oval 64">
                <a:extLst>
                  <a:ext uri="{FF2B5EF4-FFF2-40B4-BE49-F238E27FC236}">
                    <a16:creationId xmlns:a16="http://schemas.microsoft.com/office/drawing/2014/main" id="{592D5BA4-141B-9F42-A4AF-86F672F9D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831"/>
                <a:ext cx="79" cy="7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37927" name="Group 65">
              <a:extLst>
                <a:ext uri="{FF2B5EF4-FFF2-40B4-BE49-F238E27FC236}">
                  <a16:creationId xmlns:a16="http://schemas.microsoft.com/office/drawing/2014/main" id="{7DEF1DF1-407B-2949-9549-C9A0920F80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768" y="1298"/>
              <a:ext cx="44" cy="148"/>
              <a:chOff x="3772" y="4831"/>
              <a:chExt cx="79" cy="246"/>
            </a:xfrm>
          </p:grpSpPr>
          <p:sp>
            <p:nvSpPr>
              <p:cNvPr id="37993" name="Oval 66">
                <a:extLst>
                  <a:ext uri="{FF2B5EF4-FFF2-40B4-BE49-F238E27FC236}">
                    <a16:creationId xmlns:a16="http://schemas.microsoft.com/office/drawing/2014/main" id="{992EF8F2-88E1-584E-9064-BD45C9BEE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98"/>
                <a:ext cx="79" cy="7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7994" name="Oval 67">
                <a:extLst>
                  <a:ext uri="{FF2B5EF4-FFF2-40B4-BE49-F238E27FC236}">
                    <a16:creationId xmlns:a16="http://schemas.microsoft.com/office/drawing/2014/main" id="{A1F95FEE-BCB8-0A4B-AEB5-B365DD1CD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14"/>
                <a:ext cx="79" cy="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7995" name="Oval 68">
                <a:extLst>
                  <a:ext uri="{FF2B5EF4-FFF2-40B4-BE49-F238E27FC236}">
                    <a16:creationId xmlns:a16="http://schemas.microsoft.com/office/drawing/2014/main" id="{B9C5F272-1BFF-D443-92A9-33E8841C3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831"/>
                <a:ext cx="79" cy="7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37928" name="Group 69">
              <a:extLst>
                <a:ext uri="{FF2B5EF4-FFF2-40B4-BE49-F238E27FC236}">
                  <a16:creationId xmlns:a16="http://schemas.microsoft.com/office/drawing/2014/main" id="{3B6B6881-275D-0A40-A7FE-E97FEBF791F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>
              <a:off x="2199" y="1724"/>
              <a:ext cx="44" cy="147"/>
              <a:chOff x="3772" y="4831"/>
              <a:chExt cx="79" cy="246"/>
            </a:xfrm>
          </p:grpSpPr>
          <p:sp>
            <p:nvSpPr>
              <p:cNvPr id="37990" name="Oval 70">
                <a:extLst>
                  <a:ext uri="{FF2B5EF4-FFF2-40B4-BE49-F238E27FC236}">
                    <a16:creationId xmlns:a16="http://schemas.microsoft.com/office/drawing/2014/main" id="{B8A9E48D-784E-B647-AF7C-BDC041919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98"/>
                <a:ext cx="79" cy="7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7991" name="Oval 71">
                <a:extLst>
                  <a:ext uri="{FF2B5EF4-FFF2-40B4-BE49-F238E27FC236}">
                    <a16:creationId xmlns:a16="http://schemas.microsoft.com/office/drawing/2014/main" id="{8F5383EB-69FE-1D43-BCF3-0B8838C8F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4914"/>
                <a:ext cx="79" cy="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7992" name="Oval 72">
                <a:extLst>
                  <a:ext uri="{FF2B5EF4-FFF2-40B4-BE49-F238E27FC236}">
                    <a16:creationId xmlns:a16="http://schemas.microsoft.com/office/drawing/2014/main" id="{9408C8D6-BA57-6345-9BF6-5208D4FDE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72" y="4831"/>
                <a:ext cx="79" cy="7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37929" name="Text Box 73">
              <a:extLst>
                <a:ext uri="{FF2B5EF4-FFF2-40B4-BE49-F238E27FC236}">
                  <a16:creationId xmlns:a16="http://schemas.microsoft.com/office/drawing/2014/main" id="{89B6B8C0-5159-1E4B-9B13-30A417CF2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733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30" name="Text Box 74">
              <a:extLst>
                <a:ext uri="{FF2B5EF4-FFF2-40B4-BE49-F238E27FC236}">
                  <a16:creationId xmlns:a16="http://schemas.microsoft.com/office/drawing/2014/main" id="{82228E73-33C4-CB4F-B1A8-5044CCC47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1608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4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31" name="Text Box 75">
              <a:extLst>
                <a:ext uri="{FF2B5EF4-FFF2-40B4-BE49-F238E27FC236}">
                  <a16:creationId xmlns:a16="http://schemas.microsoft.com/office/drawing/2014/main" id="{A33317C2-FB37-1742-BD01-9C55E9CEC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1459"/>
              <a:ext cx="90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2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32" name="Line 76">
              <a:extLst>
                <a:ext uri="{FF2B5EF4-FFF2-40B4-BE49-F238E27FC236}">
                  <a16:creationId xmlns:a16="http://schemas.microsoft.com/office/drawing/2014/main" id="{594435D6-4F8F-3D4D-94EF-F988BCEE9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9" y="1834"/>
              <a:ext cx="1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Line 77">
              <a:extLst>
                <a:ext uri="{FF2B5EF4-FFF2-40B4-BE49-F238E27FC236}">
                  <a16:creationId xmlns:a16="http://schemas.microsoft.com/office/drawing/2014/main" id="{FF577CFF-558B-C841-A5AF-4B93801DB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" y="1833"/>
              <a:ext cx="2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Line 78">
              <a:extLst>
                <a:ext uri="{FF2B5EF4-FFF2-40B4-BE49-F238E27FC236}">
                  <a16:creationId xmlns:a16="http://schemas.microsoft.com/office/drawing/2014/main" id="{393C97DC-1ECA-2241-A43E-99C055577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954"/>
              <a:ext cx="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Line 79">
              <a:extLst>
                <a:ext uri="{FF2B5EF4-FFF2-40B4-BE49-F238E27FC236}">
                  <a16:creationId xmlns:a16="http://schemas.microsoft.com/office/drawing/2014/main" id="{686A962C-0304-EF41-91B1-2019EF27F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954"/>
              <a:ext cx="2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Text Box 80">
              <a:extLst>
                <a:ext uri="{FF2B5EF4-FFF2-40B4-BE49-F238E27FC236}">
                  <a16:creationId xmlns:a16="http://schemas.microsoft.com/office/drawing/2014/main" id="{765AEA49-C28C-0749-9469-3734B1E5B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819"/>
              <a:ext cx="870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b="1" i="1" dirty="0">
                  <a:latin typeface="Arial Unicode MS" panose="020B0604020202020204" pitchFamily="34" charset="-128"/>
                </a:rPr>
                <a:t>ПЕРЕХРЕСТЯ 1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37" name="Text Box 81">
              <a:extLst>
                <a:ext uri="{FF2B5EF4-FFF2-40B4-BE49-F238E27FC236}">
                  <a16:creationId xmlns:a16="http://schemas.microsoft.com/office/drawing/2014/main" id="{718DB670-CD02-2C47-8221-0AF2EF585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" y="984"/>
              <a:ext cx="569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Вх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ідна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точка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1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38" name="Line 82">
              <a:extLst>
                <a:ext uri="{FF2B5EF4-FFF2-40B4-BE49-F238E27FC236}">
                  <a16:creationId xmlns:a16="http://schemas.microsoft.com/office/drawing/2014/main" id="{08C1E829-E552-5444-B0A1-CA5898A983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83" y="1287"/>
              <a:ext cx="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Line 83">
              <a:extLst>
                <a:ext uri="{FF2B5EF4-FFF2-40B4-BE49-F238E27FC236}">
                  <a16:creationId xmlns:a16="http://schemas.microsoft.com/office/drawing/2014/main" id="{BF9EACC1-091A-7B4A-A0A5-BDF68ACECC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72" y="1369"/>
              <a:ext cx="0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84">
              <a:extLst>
                <a:ext uri="{FF2B5EF4-FFF2-40B4-BE49-F238E27FC236}">
                  <a16:creationId xmlns:a16="http://schemas.microsoft.com/office/drawing/2014/main" id="{57762728-DFFA-8045-9AB5-98DE93664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" y="1584"/>
              <a:ext cx="639" cy="130"/>
            </a:xfrm>
            <a:custGeom>
              <a:avLst/>
              <a:gdLst>
                <a:gd name="T0" fmla="*/ 0 w 990"/>
                <a:gd name="T1" fmla="*/ 0 h 1440"/>
                <a:gd name="T2" fmla="*/ 6 w 990"/>
                <a:gd name="T3" fmla="*/ 0 h 1440"/>
                <a:gd name="T4" fmla="*/ 32 w 990"/>
                <a:gd name="T5" fmla="*/ 0 h 1440"/>
                <a:gd name="T6" fmla="*/ 72 w 99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Text Box 85">
              <a:extLst>
                <a:ext uri="{FF2B5EF4-FFF2-40B4-BE49-F238E27FC236}">
                  <a16:creationId xmlns:a16="http://schemas.microsoft.com/office/drawing/2014/main" id="{DE796F5D-1E59-474B-9866-A441ECC57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1636"/>
              <a:ext cx="923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Напрямок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руху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,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складова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частина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Дороги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42" name="Freeform 86">
              <a:extLst>
                <a:ext uri="{FF2B5EF4-FFF2-40B4-BE49-F238E27FC236}">
                  <a16:creationId xmlns:a16="http://schemas.microsoft.com/office/drawing/2014/main" id="{618F6324-33E8-5F4F-90B7-87FF053EFC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0" y="1801"/>
              <a:ext cx="521" cy="224"/>
            </a:xfrm>
            <a:custGeom>
              <a:avLst/>
              <a:gdLst>
                <a:gd name="T0" fmla="*/ 0 w 990"/>
                <a:gd name="T1" fmla="*/ 0 h 1440"/>
                <a:gd name="T2" fmla="*/ 2 w 990"/>
                <a:gd name="T3" fmla="*/ 0 h 1440"/>
                <a:gd name="T4" fmla="*/ 9 w 990"/>
                <a:gd name="T5" fmla="*/ 0 h 1440"/>
                <a:gd name="T6" fmla="*/ 21 w 99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Text Box 87">
              <a:extLst>
                <a:ext uri="{FF2B5EF4-FFF2-40B4-BE49-F238E27FC236}">
                  <a16:creationId xmlns:a16="http://schemas.microsoft.com/office/drawing/2014/main" id="{17D19B5F-46DF-E94B-BB76-8E3F2FCE3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2047"/>
              <a:ext cx="1145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В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х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о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дна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точка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1 = Вх</a:t>
              </a:r>
              <a:r>
                <a:rPr lang="ru-RU" altLang="zh-CN" sz="1000" dirty="0">
                  <a:latin typeface="Arial" panose="020B0604020202020204" pitchFamily="34" charset="0"/>
                </a:rPr>
                <a:t>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дна</a:t>
              </a:r>
              <a:r>
                <a:rPr lang="ru-RU" altLang="zh-CN" sz="1000" dirty="0">
                  <a:latin typeface="Arial" panose="020B0604020202020204" pitchFamily="34" charset="0"/>
                </a:rPr>
                <a:t>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точка дороги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44" name="Text Box 88">
              <a:extLst>
                <a:ext uri="{FF2B5EF4-FFF2-40B4-BE49-F238E27FC236}">
                  <a16:creationId xmlns:a16="http://schemas.microsoft.com/office/drawing/2014/main" id="{BF6C741C-620B-D44D-AE20-C9B10F86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1733"/>
              <a:ext cx="90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45" name="Line 89">
              <a:extLst>
                <a:ext uri="{FF2B5EF4-FFF2-40B4-BE49-F238E27FC236}">
                  <a16:creationId xmlns:a16="http://schemas.microsoft.com/office/drawing/2014/main" id="{486DC633-4900-E940-97B6-C1509621F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" y="1831"/>
              <a:ext cx="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90">
              <a:extLst>
                <a:ext uri="{FF2B5EF4-FFF2-40B4-BE49-F238E27FC236}">
                  <a16:creationId xmlns:a16="http://schemas.microsoft.com/office/drawing/2014/main" id="{AF5F011A-9EE8-3449-B756-5CBCA50A97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055" y="1295"/>
              <a:ext cx="414" cy="176"/>
            </a:xfrm>
            <a:custGeom>
              <a:avLst/>
              <a:gdLst>
                <a:gd name="T0" fmla="*/ 0 w 990"/>
                <a:gd name="T1" fmla="*/ 0 h 1440"/>
                <a:gd name="T2" fmla="*/ 0 w 990"/>
                <a:gd name="T3" fmla="*/ 0 h 1440"/>
                <a:gd name="T4" fmla="*/ 3 w 990"/>
                <a:gd name="T5" fmla="*/ 0 h 1440"/>
                <a:gd name="T6" fmla="*/ 5 w 99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Text Box 91">
              <a:extLst>
                <a:ext uri="{FF2B5EF4-FFF2-40B4-BE49-F238E27FC236}">
                  <a16:creationId xmlns:a16="http://schemas.microsoft.com/office/drawing/2014/main" id="{17BB4B4E-B1D4-F44D-BDAC-4C97E65AB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1222"/>
              <a:ext cx="1135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" panose="020B0604020202020204" pitchFamily="34" charset="0"/>
                </a:rPr>
                <a:t>Полоса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руху</a:t>
              </a:r>
              <a:endParaRPr lang="ru-RU" altLang="zh-CN" sz="1000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" panose="020B0604020202020204" pitchFamily="34" charset="0"/>
                </a:rPr>
                <a:t>до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вх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дно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ї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</a:t>
              </a:r>
              <a:r>
                <a:rPr lang="ru-RU" altLang="zh-CN" sz="1000" dirty="0">
                  <a:latin typeface="Arial" panose="020B0604020202020204" pitchFamily="34" charset="0"/>
                </a:rPr>
                <a:t>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7948" name="Freeform 92">
              <a:extLst>
                <a:ext uri="{FF2B5EF4-FFF2-40B4-BE49-F238E27FC236}">
                  <a16:creationId xmlns:a16="http://schemas.microsoft.com/office/drawing/2014/main" id="{32D99D3A-08FF-324E-A6DE-1B783FF30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1438"/>
              <a:ext cx="101" cy="172"/>
            </a:xfrm>
            <a:custGeom>
              <a:avLst/>
              <a:gdLst>
                <a:gd name="T0" fmla="*/ 0 w 221"/>
                <a:gd name="T1" fmla="*/ 0 h 453"/>
                <a:gd name="T2" fmla="*/ 1 w 221"/>
                <a:gd name="T3" fmla="*/ 0 h 453"/>
                <a:gd name="T4" fmla="*/ 2 w 221"/>
                <a:gd name="T5" fmla="*/ 0 h 453"/>
                <a:gd name="T6" fmla="*/ 2 w 221"/>
                <a:gd name="T7" fmla="*/ 1 h 453"/>
                <a:gd name="T8" fmla="*/ 2 w 221"/>
                <a:gd name="T9" fmla="*/ 1 h 453"/>
                <a:gd name="T10" fmla="*/ 1 w 221"/>
                <a:gd name="T11" fmla="*/ 1 h 453"/>
                <a:gd name="T12" fmla="*/ 0 w 221"/>
                <a:gd name="T13" fmla="*/ 1 h 4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1" h="453">
                  <a:moveTo>
                    <a:pt x="34" y="79"/>
                  </a:moveTo>
                  <a:cubicBezTo>
                    <a:pt x="71" y="39"/>
                    <a:pt x="108" y="0"/>
                    <a:pt x="136" y="11"/>
                  </a:cubicBezTo>
                  <a:cubicBezTo>
                    <a:pt x="164" y="22"/>
                    <a:pt x="193" y="107"/>
                    <a:pt x="204" y="147"/>
                  </a:cubicBezTo>
                  <a:cubicBezTo>
                    <a:pt x="215" y="187"/>
                    <a:pt x="204" y="215"/>
                    <a:pt x="204" y="249"/>
                  </a:cubicBezTo>
                  <a:cubicBezTo>
                    <a:pt x="204" y="283"/>
                    <a:pt x="221" y="317"/>
                    <a:pt x="204" y="351"/>
                  </a:cubicBezTo>
                  <a:cubicBezTo>
                    <a:pt x="187" y="385"/>
                    <a:pt x="136" y="453"/>
                    <a:pt x="102" y="453"/>
                  </a:cubicBezTo>
                  <a:cubicBezTo>
                    <a:pt x="68" y="453"/>
                    <a:pt x="11" y="368"/>
                    <a:pt x="0" y="351"/>
                  </a:cubicBezTo>
                </a:path>
              </a:pathLst>
            </a:custGeom>
            <a:noFill/>
            <a:ln w="9525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Line 93">
              <a:extLst>
                <a:ext uri="{FF2B5EF4-FFF2-40B4-BE49-F238E27FC236}">
                  <a16:creationId xmlns:a16="http://schemas.microsoft.com/office/drawing/2014/main" id="{61345346-B437-704C-A605-B519AE4D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2244"/>
              <a:ext cx="1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Line 94">
              <a:extLst>
                <a:ext uri="{FF2B5EF4-FFF2-40B4-BE49-F238E27FC236}">
                  <a16:creationId xmlns:a16="http://schemas.microsoft.com/office/drawing/2014/main" id="{CA96A560-614B-3C40-BD5B-B2CBA4BC8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283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Text Box 95">
              <a:extLst>
                <a:ext uri="{FF2B5EF4-FFF2-40B4-BE49-F238E27FC236}">
                  <a16:creationId xmlns:a16="http://schemas.microsoft.com/office/drawing/2014/main" id="{7A290978-3BD1-E34C-B115-E6919750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863"/>
              <a:ext cx="1065" cy="1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Напрямок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руху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sp>
          <p:nvSpPr>
            <p:cNvPr id="37952" name="Freeform 96">
              <a:extLst>
                <a:ext uri="{FF2B5EF4-FFF2-40B4-BE49-F238E27FC236}">
                  <a16:creationId xmlns:a16="http://schemas.microsoft.com/office/drawing/2014/main" id="{4A6B433A-791E-DF4B-812D-CD2578AF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2878"/>
              <a:ext cx="248" cy="26"/>
            </a:xfrm>
            <a:custGeom>
              <a:avLst/>
              <a:gdLst>
                <a:gd name="T0" fmla="*/ 0 w 714"/>
                <a:gd name="T1" fmla="*/ 0 h 68"/>
                <a:gd name="T2" fmla="*/ 0 w 714"/>
                <a:gd name="T3" fmla="*/ 0 h 68"/>
                <a:gd name="T4" fmla="*/ 1 w 714"/>
                <a:gd name="T5" fmla="*/ 0 h 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4" h="68">
                  <a:moveTo>
                    <a:pt x="0" y="68"/>
                  </a:moveTo>
                  <a:cubicBezTo>
                    <a:pt x="59" y="56"/>
                    <a:pt x="119" y="45"/>
                    <a:pt x="238" y="34"/>
                  </a:cubicBezTo>
                  <a:cubicBezTo>
                    <a:pt x="357" y="23"/>
                    <a:pt x="535" y="11"/>
                    <a:pt x="714" y="0"/>
                  </a:cubicBezTo>
                </a:path>
              </a:pathLst>
            </a:custGeom>
            <a:noFill/>
            <a:ln w="9525" cap="flat" cmpd="sng">
              <a:solidFill>
                <a:srgbClr val="6666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97">
              <a:extLst>
                <a:ext uri="{FF2B5EF4-FFF2-40B4-BE49-F238E27FC236}">
                  <a16:creationId xmlns:a16="http://schemas.microsoft.com/office/drawing/2014/main" id="{91F52ACB-B82C-264B-84DF-74C3598E4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9" y="2615"/>
              <a:ext cx="0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Line 98">
              <a:extLst>
                <a:ext uri="{FF2B5EF4-FFF2-40B4-BE49-F238E27FC236}">
                  <a16:creationId xmlns:a16="http://schemas.microsoft.com/office/drawing/2014/main" id="{52DA9B95-BDF1-1044-9707-EEE1CBC00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2608"/>
              <a:ext cx="3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Freeform 99">
              <a:extLst>
                <a:ext uri="{FF2B5EF4-FFF2-40B4-BE49-F238E27FC236}">
                  <a16:creationId xmlns:a16="http://schemas.microsoft.com/office/drawing/2014/main" id="{D07CFECA-DB5E-FD47-B50C-EB338291B2B9}"/>
                </a:ext>
              </a:extLst>
            </p:cNvPr>
            <p:cNvSpPr>
              <a:spLocks/>
            </p:cNvSpPr>
            <p:nvPr/>
          </p:nvSpPr>
          <p:spPr bwMode="auto">
            <a:xfrm rot="698018">
              <a:off x="2395" y="2695"/>
              <a:ext cx="359" cy="13"/>
            </a:xfrm>
            <a:custGeom>
              <a:avLst/>
              <a:gdLst>
                <a:gd name="T0" fmla="*/ 0 w 714"/>
                <a:gd name="T1" fmla="*/ 0 h 68"/>
                <a:gd name="T2" fmla="*/ 4 w 714"/>
                <a:gd name="T3" fmla="*/ 0 h 68"/>
                <a:gd name="T4" fmla="*/ 12 w 714"/>
                <a:gd name="T5" fmla="*/ 0 h 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4" h="68">
                  <a:moveTo>
                    <a:pt x="0" y="68"/>
                  </a:moveTo>
                  <a:cubicBezTo>
                    <a:pt x="59" y="56"/>
                    <a:pt x="119" y="45"/>
                    <a:pt x="238" y="34"/>
                  </a:cubicBezTo>
                  <a:cubicBezTo>
                    <a:pt x="357" y="23"/>
                    <a:pt x="535" y="11"/>
                    <a:pt x="714" y="0"/>
                  </a:cubicBezTo>
                </a:path>
              </a:pathLst>
            </a:custGeom>
            <a:noFill/>
            <a:ln w="9525" cap="flat" cmpd="sng">
              <a:solidFill>
                <a:srgbClr val="6666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Text Box 100">
              <a:extLst>
                <a:ext uri="{FF2B5EF4-FFF2-40B4-BE49-F238E27FC236}">
                  <a16:creationId xmlns:a16="http://schemas.microsoft.com/office/drawing/2014/main" id="{095CF29D-8D60-5945-878A-2E72DE05C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636"/>
              <a:ext cx="1070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Напрямок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руху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57" name="Text Box 101">
              <a:extLst>
                <a:ext uri="{FF2B5EF4-FFF2-40B4-BE49-F238E27FC236}">
                  <a16:creationId xmlns:a16="http://schemas.microsoft.com/office/drawing/2014/main" id="{66F09145-7DA3-7F4E-A8AA-F8955FBA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3231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" panose="020B0604020202020204" pitchFamily="34" charset="0"/>
                </a:rPr>
                <a:t>8</a:t>
              </a:r>
              <a:endParaRPr lang="ru-RU" altLang="uk-UA" sz="1000">
                <a:latin typeface="Arial" panose="020B0604020202020204" pitchFamily="34" charset="0"/>
              </a:endParaRPr>
            </a:p>
          </p:txBody>
        </p:sp>
        <p:sp>
          <p:nvSpPr>
            <p:cNvPr id="37958" name="Text Box 102">
              <a:extLst>
                <a:ext uri="{FF2B5EF4-FFF2-40B4-BE49-F238E27FC236}">
                  <a16:creationId xmlns:a16="http://schemas.microsoft.com/office/drawing/2014/main" id="{59BED5AF-2D5D-974A-8C7E-551E0E45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1598"/>
              <a:ext cx="92" cy="11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2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59" name="Line 103">
              <a:extLst>
                <a:ext uri="{FF2B5EF4-FFF2-40B4-BE49-F238E27FC236}">
                  <a16:creationId xmlns:a16="http://schemas.microsoft.com/office/drawing/2014/main" id="{A9744166-55A6-CA4C-8C36-D5C27885B4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846" y="1585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104">
              <a:extLst>
                <a:ext uri="{FF2B5EF4-FFF2-40B4-BE49-F238E27FC236}">
                  <a16:creationId xmlns:a16="http://schemas.microsoft.com/office/drawing/2014/main" id="{AA09302C-DCC9-CD46-A80A-AC4C586F9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" y="1565"/>
              <a:ext cx="345" cy="441"/>
            </a:xfrm>
            <a:custGeom>
              <a:avLst/>
              <a:gdLst>
                <a:gd name="T0" fmla="*/ 0 w 990"/>
                <a:gd name="T1" fmla="*/ 0 h 1440"/>
                <a:gd name="T2" fmla="*/ 0 w 990"/>
                <a:gd name="T3" fmla="*/ 0 h 1440"/>
                <a:gd name="T4" fmla="*/ 1 w 990"/>
                <a:gd name="T5" fmla="*/ 1 h 1440"/>
                <a:gd name="T6" fmla="*/ 2 w 990"/>
                <a:gd name="T7" fmla="*/ 1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Line 105">
              <a:extLst>
                <a:ext uri="{FF2B5EF4-FFF2-40B4-BE49-F238E27FC236}">
                  <a16:creationId xmlns:a16="http://schemas.microsoft.com/office/drawing/2014/main" id="{51BA602F-DD5F-FC40-A9D0-F76B76C47B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015" y="1295"/>
              <a:ext cx="0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106">
              <a:extLst>
                <a:ext uri="{FF2B5EF4-FFF2-40B4-BE49-F238E27FC236}">
                  <a16:creationId xmlns:a16="http://schemas.microsoft.com/office/drawing/2014/main" id="{B6F0077C-7337-124C-8A69-1593EB544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1480"/>
              <a:ext cx="435" cy="1"/>
            </a:xfrm>
            <a:custGeom>
              <a:avLst/>
              <a:gdLst>
                <a:gd name="T0" fmla="*/ 9 w 952"/>
                <a:gd name="T1" fmla="*/ 0 h 1"/>
                <a:gd name="T2" fmla="*/ 5 w 952"/>
                <a:gd name="T3" fmla="*/ 0 h 1"/>
                <a:gd name="T4" fmla="*/ 0 w 95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" h="1">
                  <a:moveTo>
                    <a:pt x="952" y="0"/>
                  </a:moveTo>
                  <a:cubicBezTo>
                    <a:pt x="827" y="0"/>
                    <a:pt x="703" y="0"/>
                    <a:pt x="544" y="0"/>
                  </a:cubicBezTo>
                  <a:cubicBezTo>
                    <a:pt x="385" y="0"/>
                    <a:pt x="192" y="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107">
              <a:extLst>
                <a:ext uri="{FF2B5EF4-FFF2-40B4-BE49-F238E27FC236}">
                  <a16:creationId xmlns:a16="http://schemas.microsoft.com/office/drawing/2014/main" id="{6EB6FE22-B0DE-B74E-868E-ADFF3A17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1519"/>
              <a:ext cx="174" cy="197"/>
            </a:xfrm>
            <a:custGeom>
              <a:avLst/>
              <a:gdLst>
                <a:gd name="T0" fmla="*/ 4 w 380"/>
                <a:gd name="T1" fmla="*/ 0 h 516"/>
                <a:gd name="T2" fmla="*/ 2 w 380"/>
                <a:gd name="T3" fmla="*/ 0 h 516"/>
                <a:gd name="T4" fmla="*/ 0 w 380"/>
                <a:gd name="T5" fmla="*/ 0 h 516"/>
                <a:gd name="T6" fmla="*/ 0 w 380"/>
                <a:gd name="T7" fmla="*/ 1 h 516"/>
                <a:gd name="T8" fmla="*/ 0 w 380"/>
                <a:gd name="T9" fmla="*/ 1 h 516"/>
                <a:gd name="T10" fmla="*/ 0 w 380"/>
                <a:gd name="T11" fmla="*/ 2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0" h="516">
                  <a:moveTo>
                    <a:pt x="380" y="6"/>
                  </a:moveTo>
                  <a:cubicBezTo>
                    <a:pt x="323" y="3"/>
                    <a:pt x="267" y="0"/>
                    <a:pt x="210" y="6"/>
                  </a:cubicBezTo>
                  <a:cubicBezTo>
                    <a:pt x="153" y="12"/>
                    <a:pt x="74" y="12"/>
                    <a:pt x="40" y="40"/>
                  </a:cubicBezTo>
                  <a:cubicBezTo>
                    <a:pt x="6" y="68"/>
                    <a:pt x="12" y="125"/>
                    <a:pt x="6" y="176"/>
                  </a:cubicBezTo>
                  <a:cubicBezTo>
                    <a:pt x="0" y="227"/>
                    <a:pt x="6" y="289"/>
                    <a:pt x="6" y="346"/>
                  </a:cubicBezTo>
                  <a:cubicBezTo>
                    <a:pt x="6" y="403"/>
                    <a:pt x="6" y="459"/>
                    <a:pt x="6" y="516"/>
                  </a:cubicBez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Freeform 108">
              <a:extLst>
                <a:ext uri="{FF2B5EF4-FFF2-40B4-BE49-F238E27FC236}">
                  <a16:creationId xmlns:a16="http://schemas.microsoft.com/office/drawing/2014/main" id="{5D929E3C-6178-4C4E-9F76-30DBB7D78493}"/>
                </a:ext>
              </a:extLst>
            </p:cNvPr>
            <p:cNvSpPr>
              <a:spLocks/>
            </p:cNvSpPr>
            <p:nvPr/>
          </p:nvSpPr>
          <p:spPr bwMode="auto">
            <a:xfrm rot="4017745" flipV="1">
              <a:off x="2062" y="1230"/>
              <a:ext cx="440" cy="100"/>
            </a:xfrm>
            <a:custGeom>
              <a:avLst/>
              <a:gdLst>
                <a:gd name="T0" fmla="*/ 0 w 990"/>
                <a:gd name="T1" fmla="*/ 0 h 1440"/>
                <a:gd name="T2" fmla="*/ 1 w 990"/>
                <a:gd name="T3" fmla="*/ 0 h 1440"/>
                <a:gd name="T4" fmla="*/ 4 w 990"/>
                <a:gd name="T5" fmla="*/ 0 h 1440"/>
                <a:gd name="T6" fmla="*/ 8 w 990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0" h="1440">
                  <a:moveTo>
                    <a:pt x="0" y="0"/>
                  </a:moveTo>
                  <a:cubicBezTo>
                    <a:pt x="7" y="90"/>
                    <a:pt x="15" y="180"/>
                    <a:pt x="90" y="360"/>
                  </a:cubicBezTo>
                  <a:cubicBezTo>
                    <a:pt x="165" y="540"/>
                    <a:pt x="300" y="900"/>
                    <a:pt x="450" y="1080"/>
                  </a:cubicBezTo>
                  <a:cubicBezTo>
                    <a:pt x="600" y="1260"/>
                    <a:pt x="900" y="1380"/>
                    <a:pt x="990" y="1440"/>
                  </a:cubicBezTo>
                </a:path>
              </a:pathLst>
            </a:cu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5" name="Text Box 109">
              <a:extLst>
                <a:ext uri="{FF2B5EF4-FFF2-40B4-BE49-F238E27FC236}">
                  <a16:creationId xmlns:a16="http://schemas.microsoft.com/office/drawing/2014/main" id="{AE439DF5-8A86-AE49-B6D9-00779B12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703"/>
              <a:ext cx="1024" cy="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" panose="020B0604020202020204" pitchFamily="34" charset="0"/>
                </a:rPr>
                <a:t>Ймовірність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слідування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авто з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вх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дно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ї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точки «2»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>
                  <a:latin typeface="Arial" panose="020B0604020202020204" pitchFamily="34" charset="0"/>
                </a:rPr>
                <a:t>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х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дну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точку «4»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66" name="Freeform 110">
              <a:extLst>
                <a:ext uri="{FF2B5EF4-FFF2-40B4-BE49-F238E27FC236}">
                  <a16:creationId xmlns:a16="http://schemas.microsoft.com/office/drawing/2014/main" id="{E851A16A-2E53-6F48-A88D-B2D619CE1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283"/>
              <a:ext cx="47" cy="143"/>
            </a:xfrm>
            <a:custGeom>
              <a:avLst/>
              <a:gdLst>
                <a:gd name="T0" fmla="*/ 5 w 74"/>
                <a:gd name="T1" fmla="*/ 3 h 306"/>
                <a:gd name="T2" fmla="*/ 1 w 74"/>
                <a:gd name="T3" fmla="*/ 2 h 306"/>
                <a:gd name="T4" fmla="*/ 3 w 74"/>
                <a:gd name="T5" fmla="*/ 0 h 3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" h="306">
                  <a:moveTo>
                    <a:pt x="74" y="306"/>
                  </a:moveTo>
                  <a:cubicBezTo>
                    <a:pt x="43" y="297"/>
                    <a:pt x="12" y="289"/>
                    <a:pt x="6" y="238"/>
                  </a:cubicBezTo>
                  <a:cubicBezTo>
                    <a:pt x="0" y="187"/>
                    <a:pt x="34" y="40"/>
                    <a:pt x="40" y="0"/>
                  </a:cubicBez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Line 111">
              <a:extLst>
                <a:ext uri="{FF2B5EF4-FFF2-40B4-BE49-F238E27FC236}">
                  <a16:creationId xmlns:a16="http://schemas.microsoft.com/office/drawing/2014/main" id="{C8A5DF06-EDB1-1640-BDB5-EEB64B9C7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9" y="2920"/>
              <a:ext cx="1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Text Box 112">
              <a:extLst>
                <a:ext uri="{FF2B5EF4-FFF2-40B4-BE49-F238E27FC236}">
                  <a16:creationId xmlns:a16="http://schemas.microsoft.com/office/drawing/2014/main" id="{E1A0D750-2526-E745-8DBF-B2CC80A1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31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" panose="020B0604020202020204" pitchFamily="34" charset="0"/>
                </a:rPr>
                <a:t>6</a:t>
              </a:r>
              <a:endParaRPr lang="ru-RU" altLang="uk-UA" sz="1000">
                <a:latin typeface="Arial" panose="020B0604020202020204" pitchFamily="34" charset="0"/>
              </a:endParaRPr>
            </a:p>
          </p:txBody>
        </p:sp>
        <p:sp>
          <p:nvSpPr>
            <p:cNvPr id="37969" name="Line 113">
              <a:extLst>
                <a:ext uri="{FF2B5EF4-FFF2-40B4-BE49-F238E27FC236}">
                  <a16:creationId xmlns:a16="http://schemas.microsoft.com/office/drawing/2014/main" id="{59320A3F-824F-E645-AFC4-761FC4ED96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75" y="3398"/>
              <a:ext cx="2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0" name="Text Box 114">
              <a:extLst>
                <a:ext uri="{FF2B5EF4-FFF2-40B4-BE49-F238E27FC236}">
                  <a16:creationId xmlns:a16="http://schemas.microsoft.com/office/drawing/2014/main" id="{B61AFEF3-96BB-5B4C-9EAF-EA013C7DD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539"/>
              <a:ext cx="90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" panose="020B0604020202020204" pitchFamily="34" charset="0"/>
                </a:rPr>
                <a:t>6</a:t>
              </a:r>
              <a:endParaRPr lang="ru-RU" altLang="uk-UA" sz="1000">
                <a:latin typeface="Arial" panose="020B0604020202020204" pitchFamily="34" charset="0"/>
              </a:endParaRPr>
            </a:p>
          </p:txBody>
        </p:sp>
        <p:sp>
          <p:nvSpPr>
            <p:cNvPr id="37971" name="Line 115">
              <a:extLst>
                <a:ext uri="{FF2B5EF4-FFF2-40B4-BE49-F238E27FC236}">
                  <a16:creationId xmlns:a16="http://schemas.microsoft.com/office/drawing/2014/main" id="{8F7A68C5-C759-DF47-9C2B-30AD45A1A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58" y="3361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2" name="Text Box 116">
              <a:extLst>
                <a:ext uri="{FF2B5EF4-FFF2-40B4-BE49-F238E27FC236}">
                  <a16:creationId xmlns:a16="http://schemas.microsoft.com/office/drawing/2014/main" id="{14D636D1-FDC1-D24C-BD63-5A66E2507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3816"/>
              <a:ext cx="1399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Напрямок</a:t>
              </a:r>
              <a:r>
                <a:rPr lang="ru-RU" altLang="zh-CN" sz="1000" dirty="0">
                  <a:latin typeface="Arial" panose="020B0604020202020204" pitchFamily="34" charset="0"/>
                </a:rPr>
                <a:t> 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руху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,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вказано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«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т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льк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прямо та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ліворуч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»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73" name="Freeform 117">
              <a:extLst>
                <a:ext uri="{FF2B5EF4-FFF2-40B4-BE49-F238E27FC236}">
                  <a16:creationId xmlns:a16="http://schemas.microsoft.com/office/drawing/2014/main" id="{5CECD119-DC39-EF4B-A8DD-C9997A2A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3530"/>
              <a:ext cx="125" cy="116"/>
            </a:xfrm>
            <a:custGeom>
              <a:avLst/>
              <a:gdLst>
                <a:gd name="T0" fmla="*/ 1 w 221"/>
                <a:gd name="T1" fmla="*/ 0 h 453"/>
                <a:gd name="T2" fmla="*/ 5 w 221"/>
                <a:gd name="T3" fmla="*/ 0 h 453"/>
                <a:gd name="T4" fmla="*/ 7 w 221"/>
                <a:gd name="T5" fmla="*/ 0 h 453"/>
                <a:gd name="T6" fmla="*/ 7 w 221"/>
                <a:gd name="T7" fmla="*/ 0 h 453"/>
                <a:gd name="T8" fmla="*/ 7 w 221"/>
                <a:gd name="T9" fmla="*/ 0 h 453"/>
                <a:gd name="T10" fmla="*/ 3 w 221"/>
                <a:gd name="T11" fmla="*/ 0 h 453"/>
                <a:gd name="T12" fmla="*/ 0 w 221"/>
                <a:gd name="T13" fmla="*/ 0 h 4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1" h="453">
                  <a:moveTo>
                    <a:pt x="34" y="79"/>
                  </a:moveTo>
                  <a:cubicBezTo>
                    <a:pt x="71" y="39"/>
                    <a:pt x="108" y="0"/>
                    <a:pt x="136" y="11"/>
                  </a:cubicBezTo>
                  <a:cubicBezTo>
                    <a:pt x="164" y="22"/>
                    <a:pt x="193" y="107"/>
                    <a:pt x="204" y="147"/>
                  </a:cubicBezTo>
                  <a:cubicBezTo>
                    <a:pt x="215" y="187"/>
                    <a:pt x="204" y="215"/>
                    <a:pt x="204" y="249"/>
                  </a:cubicBezTo>
                  <a:cubicBezTo>
                    <a:pt x="204" y="283"/>
                    <a:pt x="221" y="317"/>
                    <a:pt x="204" y="351"/>
                  </a:cubicBezTo>
                  <a:cubicBezTo>
                    <a:pt x="187" y="385"/>
                    <a:pt x="136" y="453"/>
                    <a:pt x="102" y="453"/>
                  </a:cubicBezTo>
                  <a:cubicBezTo>
                    <a:pt x="68" y="453"/>
                    <a:pt x="11" y="368"/>
                    <a:pt x="0" y="351"/>
                  </a:cubicBezTo>
                </a:path>
              </a:pathLst>
            </a:custGeom>
            <a:noFill/>
            <a:ln w="9525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118">
              <a:extLst>
                <a:ext uri="{FF2B5EF4-FFF2-40B4-BE49-F238E27FC236}">
                  <a16:creationId xmlns:a16="http://schemas.microsoft.com/office/drawing/2014/main" id="{1A135545-1F41-8444-9ACA-4BD2C9855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462"/>
              <a:ext cx="311" cy="2"/>
            </a:xfrm>
            <a:custGeom>
              <a:avLst/>
              <a:gdLst>
                <a:gd name="T0" fmla="*/ 6 w 680"/>
                <a:gd name="T1" fmla="*/ 0 h 6"/>
                <a:gd name="T2" fmla="*/ 3 w 680"/>
                <a:gd name="T3" fmla="*/ 0 h 6"/>
                <a:gd name="T4" fmla="*/ 0 w 680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0" h="6">
                  <a:moveTo>
                    <a:pt x="680" y="6"/>
                  </a:moveTo>
                  <a:cubicBezTo>
                    <a:pt x="583" y="6"/>
                    <a:pt x="487" y="6"/>
                    <a:pt x="374" y="6"/>
                  </a:cubicBezTo>
                  <a:cubicBezTo>
                    <a:pt x="261" y="6"/>
                    <a:pt x="74" y="0"/>
                    <a:pt x="0" y="6"/>
                  </a:cubicBez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Freeform 119">
              <a:extLst>
                <a:ext uri="{FF2B5EF4-FFF2-40B4-BE49-F238E27FC236}">
                  <a16:creationId xmlns:a16="http://schemas.microsoft.com/office/drawing/2014/main" id="{BDD0A114-D06E-304A-8272-E5081E108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3582"/>
              <a:ext cx="311" cy="2"/>
            </a:xfrm>
            <a:custGeom>
              <a:avLst/>
              <a:gdLst>
                <a:gd name="T0" fmla="*/ 6 w 680"/>
                <a:gd name="T1" fmla="*/ 0 h 6"/>
                <a:gd name="T2" fmla="*/ 3 w 680"/>
                <a:gd name="T3" fmla="*/ 0 h 6"/>
                <a:gd name="T4" fmla="*/ 0 w 680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0" h="6">
                  <a:moveTo>
                    <a:pt x="680" y="6"/>
                  </a:moveTo>
                  <a:cubicBezTo>
                    <a:pt x="583" y="6"/>
                    <a:pt x="487" y="6"/>
                    <a:pt x="374" y="6"/>
                  </a:cubicBezTo>
                  <a:cubicBezTo>
                    <a:pt x="261" y="6"/>
                    <a:pt x="74" y="0"/>
                    <a:pt x="0" y="6"/>
                  </a:cubicBez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6" name="Freeform 120">
              <a:extLst>
                <a:ext uri="{FF2B5EF4-FFF2-40B4-BE49-F238E27FC236}">
                  <a16:creationId xmlns:a16="http://schemas.microsoft.com/office/drawing/2014/main" id="{88C4575A-773B-D046-93F8-06127A574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3620"/>
              <a:ext cx="288" cy="148"/>
            </a:xfrm>
            <a:custGeom>
              <a:avLst/>
              <a:gdLst>
                <a:gd name="T0" fmla="*/ 5 w 629"/>
                <a:gd name="T1" fmla="*/ 0 h 589"/>
                <a:gd name="T2" fmla="*/ 2 w 629"/>
                <a:gd name="T3" fmla="*/ 0 h 589"/>
                <a:gd name="T4" fmla="*/ 1 w 629"/>
                <a:gd name="T5" fmla="*/ 0 h 589"/>
                <a:gd name="T6" fmla="*/ 0 w 629"/>
                <a:gd name="T7" fmla="*/ 0 h 589"/>
                <a:gd name="T8" fmla="*/ 0 w 629"/>
                <a:gd name="T9" fmla="*/ 0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9" h="589">
                  <a:moveTo>
                    <a:pt x="629" y="11"/>
                  </a:moveTo>
                  <a:cubicBezTo>
                    <a:pt x="501" y="5"/>
                    <a:pt x="374" y="0"/>
                    <a:pt x="289" y="11"/>
                  </a:cubicBezTo>
                  <a:cubicBezTo>
                    <a:pt x="204" y="22"/>
                    <a:pt x="164" y="51"/>
                    <a:pt x="119" y="79"/>
                  </a:cubicBezTo>
                  <a:cubicBezTo>
                    <a:pt x="74" y="107"/>
                    <a:pt x="34" y="96"/>
                    <a:pt x="17" y="181"/>
                  </a:cubicBezTo>
                  <a:cubicBezTo>
                    <a:pt x="0" y="266"/>
                    <a:pt x="8" y="427"/>
                    <a:pt x="17" y="589"/>
                  </a:cubicBez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7" name="Text Box 121">
              <a:extLst>
                <a:ext uri="{FF2B5EF4-FFF2-40B4-BE49-F238E27FC236}">
                  <a16:creationId xmlns:a16="http://schemas.microsoft.com/office/drawing/2014/main" id="{D9A8D4D1-F5D4-384F-8FAC-A8F9FFAD0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090"/>
              <a:ext cx="979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Ймовірність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слідування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з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вхідної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точки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у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вихідну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точку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78" name="Freeform 122">
              <a:extLst>
                <a:ext uri="{FF2B5EF4-FFF2-40B4-BE49-F238E27FC236}">
                  <a16:creationId xmlns:a16="http://schemas.microsoft.com/office/drawing/2014/main" id="{88DDF685-5382-0E45-A731-7A15119E6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3510"/>
              <a:ext cx="825" cy="58"/>
            </a:xfrm>
            <a:custGeom>
              <a:avLst/>
              <a:gdLst>
                <a:gd name="T0" fmla="*/ 0 w 1802"/>
                <a:gd name="T1" fmla="*/ 0 h 153"/>
                <a:gd name="T2" fmla="*/ 7 w 1802"/>
                <a:gd name="T3" fmla="*/ 0 h 153"/>
                <a:gd name="T4" fmla="*/ 15 w 1802"/>
                <a:gd name="T5" fmla="*/ 0 h 153"/>
                <a:gd name="T6" fmla="*/ 16 w 1802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2" h="153">
                  <a:moveTo>
                    <a:pt x="0" y="51"/>
                  </a:moveTo>
                  <a:cubicBezTo>
                    <a:pt x="243" y="54"/>
                    <a:pt x="487" y="57"/>
                    <a:pt x="748" y="51"/>
                  </a:cubicBezTo>
                  <a:cubicBezTo>
                    <a:pt x="1009" y="45"/>
                    <a:pt x="1388" y="0"/>
                    <a:pt x="1564" y="17"/>
                  </a:cubicBezTo>
                  <a:cubicBezTo>
                    <a:pt x="1740" y="34"/>
                    <a:pt x="1771" y="93"/>
                    <a:pt x="1802" y="153"/>
                  </a:cubicBez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9" name="Freeform 123">
              <a:extLst>
                <a:ext uri="{FF2B5EF4-FFF2-40B4-BE49-F238E27FC236}">
                  <a16:creationId xmlns:a16="http://schemas.microsoft.com/office/drawing/2014/main" id="{98CEEB0B-BF5C-8A42-BC42-1B235B4F9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3530"/>
              <a:ext cx="295" cy="129"/>
            </a:xfrm>
            <a:custGeom>
              <a:avLst/>
              <a:gdLst>
                <a:gd name="T0" fmla="*/ 0 w 646"/>
                <a:gd name="T1" fmla="*/ 0 h 340"/>
                <a:gd name="T2" fmla="*/ 4 w 646"/>
                <a:gd name="T3" fmla="*/ 0 h 340"/>
                <a:gd name="T4" fmla="*/ 6 w 646"/>
                <a:gd name="T5" fmla="*/ 1 h 3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6" h="340">
                  <a:moveTo>
                    <a:pt x="0" y="0"/>
                  </a:moveTo>
                  <a:cubicBezTo>
                    <a:pt x="150" y="5"/>
                    <a:pt x="300" y="11"/>
                    <a:pt x="408" y="68"/>
                  </a:cubicBezTo>
                  <a:cubicBezTo>
                    <a:pt x="516" y="125"/>
                    <a:pt x="606" y="289"/>
                    <a:pt x="646" y="340"/>
                  </a:cubicBez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Text Box 124">
              <a:extLst>
                <a:ext uri="{FF2B5EF4-FFF2-40B4-BE49-F238E27FC236}">
                  <a16:creationId xmlns:a16="http://schemas.microsoft.com/office/drawing/2014/main" id="{BFD4FAAB-7702-D94C-B401-B85B87E53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" y="1457"/>
              <a:ext cx="948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Ймовірність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слідування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з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вхідної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точки«2»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у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вихідну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точку «1»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7981" name="Line 125">
              <a:extLst>
                <a:ext uri="{FF2B5EF4-FFF2-40B4-BE49-F238E27FC236}">
                  <a16:creationId xmlns:a16="http://schemas.microsoft.com/office/drawing/2014/main" id="{15D639BC-0131-914F-B525-2315A28A38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048" y="3243"/>
              <a:ext cx="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2" name="Line 126">
              <a:extLst>
                <a:ext uri="{FF2B5EF4-FFF2-40B4-BE49-F238E27FC236}">
                  <a16:creationId xmlns:a16="http://schemas.microsoft.com/office/drawing/2014/main" id="{BA21BBFB-A9A1-E147-8F65-73C891894E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040" y="3205"/>
              <a:ext cx="2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3" name="Text Box 127">
              <a:extLst>
                <a:ext uri="{FF2B5EF4-FFF2-40B4-BE49-F238E27FC236}">
                  <a16:creationId xmlns:a16="http://schemas.microsoft.com/office/drawing/2014/main" id="{5FBBDE13-14A4-664D-B1A1-27C038E96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3374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7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84" name="Freeform 128">
              <a:extLst>
                <a:ext uri="{FF2B5EF4-FFF2-40B4-BE49-F238E27FC236}">
                  <a16:creationId xmlns:a16="http://schemas.microsoft.com/office/drawing/2014/main" id="{C2B716E7-2BAD-0940-90E1-414504C0D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3270"/>
              <a:ext cx="762" cy="194"/>
            </a:xfrm>
            <a:custGeom>
              <a:avLst/>
              <a:gdLst>
                <a:gd name="T0" fmla="*/ 0 w 1666"/>
                <a:gd name="T1" fmla="*/ 0 h 510"/>
                <a:gd name="T2" fmla="*/ 5 w 1666"/>
                <a:gd name="T3" fmla="*/ 0 h 510"/>
                <a:gd name="T4" fmla="*/ 10 w 1666"/>
                <a:gd name="T5" fmla="*/ 0 h 510"/>
                <a:gd name="T6" fmla="*/ 12 w 1666"/>
                <a:gd name="T7" fmla="*/ 1 h 510"/>
                <a:gd name="T8" fmla="*/ 14 w 1666"/>
                <a:gd name="T9" fmla="*/ 1 h 510"/>
                <a:gd name="T10" fmla="*/ 15 w 1666"/>
                <a:gd name="T11" fmla="*/ 2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66" h="510">
                  <a:moveTo>
                    <a:pt x="0" y="0"/>
                  </a:moveTo>
                  <a:cubicBezTo>
                    <a:pt x="187" y="8"/>
                    <a:pt x="374" y="17"/>
                    <a:pt x="544" y="34"/>
                  </a:cubicBezTo>
                  <a:cubicBezTo>
                    <a:pt x="714" y="51"/>
                    <a:pt x="895" y="74"/>
                    <a:pt x="1020" y="102"/>
                  </a:cubicBezTo>
                  <a:cubicBezTo>
                    <a:pt x="1145" y="130"/>
                    <a:pt x="1207" y="159"/>
                    <a:pt x="1292" y="204"/>
                  </a:cubicBezTo>
                  <a:cubicBezTo>
                    <a:pt x="1377" y="249"/>
                    <a:pt x="1468" y="323"/>
                    <a:pt x="1530" y="374"/>
                  </a:cubicBezTo>
                  <a:cubicBezTo>
                    <a:pt x="1592" y="425"/>
                    <a:pt x="1643" y="487"/>
                    <a:pt x="1666" y="510"/>
                  </a:cubicBez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Freeform 129">
              <a:extLst>
                <a:ext uri="{FF2B5EF4-FFF2-40B4-BE49-F238E27FC236}">
                  <a16:creationId xmlns:a16="http://schemas.microsoft.com/office/drawing/2014/main" id="{1C1F0D5D-5BC3-3E4B-ABD8-92B50D2FB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400"/>
              <a:ext cx="264" cy="28"/>
            </a:xfrm>
            <a:custGeom>
              <a:avLst/>
              <a:gdLst>
                <a:gd name="T0" fmla="*/ 0 w 510"/>
                <a:gd name="T1" fmla="*/ 0 h 74"/>
                <a:gd name="T2" fmla="*/ 6 w 510"/>
                <a:gd name="T3" fmla="*/ 0 h 74"/>
                <a:gd name="T4" fmla="*/ 10 w 510"/>
                <a:gd name="T5" fmla="*/ 0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0" h="74">
                  <a:moveTo>
                    <a:pt x="0" y="0"/>
                  </a:moveTo>
                  <a:cubicBezTo>
                    <a:pt x="110" y="31"/>
                    <a:pt x="221" y="62"/>
                    <a:pt x="306" y="68"/>
                  </a:cubicBezTo>
                  <a:cubicBezTo>
                    <a:pt x="391" y="74"/>
                    <a:pt x="450" y="54"/>
                    <a:pt x="510" y="34"/>
                  </a:cubicBez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Text Box 130">
              <a:extLst>
                <a:ext uri="{FF2B5EF4-FFF2-40B4-BE49-F238E27FC236}">
                  <a16:creationId xmlns:a16="http://schemas.microsoft.com/office/drawing/2014/main" id="{65903674-5449-614C-B38C-93B54071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1442"/>
              <a:ext cx="91" cy="1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4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87" name="Freeform 131">
              <a:extLst>
                <a:ext uri="{FF2B5EF4-FFF2-40B4-BE49-F238E27FC236}">
                  <a16:creationId xmlns:a16="http://schemas.microsoft.com/office/drawing/2014/main" id="{38698C78-1132-A74F-9AF5-F2810971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" y="1572"/>
              <a:ext cx="854" cy="53"/>
            </a:xfrm>
            <a:custGeom>
              <a:avLst/>
              <a:gdLst>
                <a:gd name="T0" fmla="*/ 0 w 1564"/>
                <a:gd name="T1" fmla="*/ 0 h 176"/>
                <a:gd name="T2" fmla="*/ 10 w 1564"/>
                <a:gd name="T3" fmla="*/ 0 h 176"/>
                <a:gd name="T4" fmla="*/ 25 w 1564"/>
                <a:gd name="T5" fmla="*/ 0 h 176"/>
                <a:gd name="T6" fmla="*/ 35 w 1564"/>
                <a:gd name="T7" fmla="*/ 0 h 176"/>
                <a:gd name="T8" fmla="*/ 41 w 1564"/>
                <a:gd name="T9" fmla="*/ 0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4" h="176">
                  <a:moveTo>
                    <a:pt x="0" y="176"/>
                  </a:moveTo>
                  <a:cubicBezTo>
                    <a:pt x="110" y="122"/>
                    <a:pt x="221" y="68"/>
                    <a:pt x="374" y="40"/>
                  </a:cubicBezTo>
                  <a:cubicBezTo>
                    <a:pt x="527" y="12"/>
                    <a:pt x="759" y="12"/>
                    <a:pt x="918" y="6"/>
                  </a:cubicBezTo>
                  <a:cubicBezTo>
                    <a:pt x="1077" y="0"/>
                    <a:pt x="1218" y="0"/>
                    <a:pt x="1326" y="6"/>
                  </a:cubicBezTo>
                  <a:cubicBezTo>
                    <a:pt x="1434" y="12"/>
                    <a:pt x="1524" y="34"/>
                    <a:pt x="1564" y="40"/>
                  </a:cubicBez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8" name="Text Box 132">
              <a:extLst>
                <a:ext uri="{FF2B5EF4-FFF2-40B4-BE49-F238E27FC236}">
                  <a16:creationId xmlns:a16="http://schemas.microsoft.com/office/drawing/2014/main" id="{A005DEB0-B372-4C49-A3F2-7E94788AE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361"/>
              <a:ext cx="116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b="1" i="1">
                  <a:latin typeface="Arial Unicode MS" panose="020B0604020202020204" pitchFamily="34" charset="-128"/>
                </a:rPr>
                <a:t>ДОРОГА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37989" name="Text Box 133">
              <a:extLst>
                <a:ext uri="{FF2B5EF4-FFF2-40B4-BE49-F238E27FC236}">
                  <a16:creationId xmlns:a16="http://schemas.microsoft.com/office/drawing/2014/main" id="{EB20633F-46AE-F941-9306-A4A24BA9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87"/>
              <a:ext cx="1272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В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х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дна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точка дороги = 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Вх</a:t>
              </a:r>
              <a:r>
                <a:rPr lang="ru-RU" altLang="zh-CN" sz="10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дна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точка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2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60C26BD-1547-CF4D-8043-DCE4458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280400" cy="792162"/>
          </a:xfrm>
        </p:spPr>
        <p:txBody>
          <a:bodyPr/>
          <a:lstStyle/>
          <a:p>
            <a:pPr eaLnBrk="1" fontAlgn="ctr" hangingPunct="1"/>
            <a:r>
              <a:rPr lang="ru-RU" altLang="zh-CN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Діаграма</a:t>
            </a:r>
            <a:r>
              <a:rPr lang="ru-RU" altLang="zh-CN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класів</a:t>
            </a:r>
            <a:r>
              <a:rPr lang="ru-RU" altLang="zh-CN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Петрі-об’єктн</a:t>
            </a:r>
            <a:r>
              <a:rPr lang="ru-RU" altLang="zh-CN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ої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моделі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системи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управління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дорож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нім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рухом</a:t>
            </a:r>
            <a:endParaRPr lang="ru-RU" altLang="uk-UA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206312E6-644D-6B42-8231-AC50EE77811C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1700213"/>
            <a:ext cx="6191250" cy="3852862"/>
            <a:chOff x="998" y="1071"/>
            <a:chExt cx="3561" cy="2245"/>
          </a:xfrm>
        </p:grpSpPr>
        <p:grpSp>
          <p:nvGrpSpPr>
            <p:cNvPr id="38916" name="Group 4">
              <a:extLst>
                <a:ext uri="{FF2B5EF4-FFF2-40B4-BE49-F238E27FC236}">
                  <a16:creationId xmlns:a16="http://schemas.microsoft.com/office/drawing/2014/main" id="{00D2B522-7A4D-A848-A6FD-ADD78141B04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3709" y="1934"/>
              <a:ext cx="67" cy="246"/>
              <a:chOff x="5223" y="659"/>
              <a:chExt cx="99" cy="377"/>
            </a:xfrm>
          </p:grpSpPr>
          <p:sp>
            <p:nvSpPr>
              <p:cNvPr id="39013" name="Rectangle 5">
                <a:extLst>
                  <a:ext uri="{FF2B5EF4-FFF2-40B4-BE49-F238E27FC236}">
                    <a16:creationId xmlns:a16="http://schemas.microsoft.com/office/drawing/2014/main" id="{B08B72B7-18E0-8F4F-A550-D3F37F8DD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4819">
                <a:off x="5223" y="659"/>
                <a:ext cx="99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9014" name="Line 6">
                <a:extLst>
                  <a:ext uri="{FF2B5EF4-FFF2-40B4-BE49-F238E27FC236}">
                    <a16:creationId xmlns:a16="http://schemas.microsoft.com/office/drawing/2014/main" id="{D9E58670-9160-BC4E-AFEE-C3C22E3C1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1" y="785"/>
                <a:ext cx="1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7" name="Group 7">
              <a:extLst>
                <a:ext uri="{FF2B5EF4-FFF2-40B4-BE49-F238E27FC236}">
                  <a16:creationId xmlns:a16="http://schemas.microsoft.com/office/drawing/2014/main" id="{B23980B3-9DC0-2F40-8569-F976831CE5E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2826" y="1934"/>
              <a:ext cx="67" cy="246"/>
              <a:chOff x="5223" y="659"/>
              <a:chExt cx="99" cy="377"/>
            </a:xfrm>
          </p:grpSpPr>
          <p:sp>
            <p:nvSpPr>
              <p:cNvPr id="39011" name="Rectangle 8">
                <a:extLst>
                  <a:ext uri="{FF2B5EF4-FFF2-40B4-BE49-F238E27FC236}">
                    <a16:creationId xmlns:a16="http://schemas.microsoft.com/office/drawing/2014/main" id="{F5D825CB-F104-1C4B-BFE1-17325889F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4819">
                <a:off x="5223" y="659"/>
                <a:ext cx="99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9012" name="Line 9">
                <a:extLst>
                  <a:ext uri="{FF2B5EF4-FFF2-40B4-BE49-F238E27FC236}">
                    <a16:creationId xmlns:a16="http://schemas.microsoft.com/office/drawing/2014/main" id="{080424D7-3B2A-D54F-9F32-0FF3ED265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1" y="785"/>
                <a:ext cx="1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8" name="Group 10">
              <a:extLst>
                <a:ext uri="{FF2B5EF4-FFF2-40B4-BE49-F238E27FC236}">
                  <a16:creationId xmlns:a16="http://schemas.microsoft.com/office/drawing/2014/main" id="{F86F7486-8EF8-4640-8D45-49A90050CB3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3252" y="1934"/>
              <a:ext cx="67" cy="246"/>
              <a:chOff x="5223" y="659"/>
              <a:chExt cx="99" cy="377"/>
            </a:xfrm>
          </p:grpSpPr>
          <p:sp>
            <p:nvSpPr>
              <p:cNvPr id="39009" name="Rectangle 11">
                <a:extLst>
                  <a:ext uri="{FF2B5EF4-FFF2-40B4-BE49-F238E27FC236}">
                    <a16:creationId xmlns:a16="http://schemas.microsoft.com/office/drawing/2014/main" id="{95954029-5F52-8B4E-9064-A26ADF7C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4819">
                <a:off x="5223" y="659"/>
                <a:ext cx="99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9010" name="Line 12">
                <a:extLst>
                  <a:ext uri="{FF2B5EF4-FFF2-40B4-BE49-F238E27FC236}">
                    <a16:creationId xmlns:a16="http://schemas.microsoft.com/office/drawing/2014/main" id="{D9451075-CF5B-7640-A811-59DDD3576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1" y="785"/>
                <a:ext cx="1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19" name="Rectangle 13">
              <a:extLst>
                <a:ext uri="{FF2B5EF4-FFF2-40B4-BE49-F238E27FC236}">
                  <a16:creationId xmlns:a16="http://schemas.microsoft.com/office/drawing/2014/main" id="{1D990386-7B70-B84B-BBC9-FEE88033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071"/>
              <a:ext cx="1740" cy="202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TrafficModel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20" name="Rectangle 14">
              <a:extLst>
                <a:ext uri="{FF2B5EF4-FFF2-40B4-BE49-F238E27FC236}">
                  <a16:creationId xmlns:a16="http://schemas.microsoft.com/office/drawing/2014/main" id="{2D6E0390-1501-7F4B-99CA-9A0D290E0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2173"/>
              <a:ext cx="745" cy="205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7200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TrafficLigth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21" name="Rectangle 15">
              <a:extLst>
                <a:ext uri="{FF2B5EF4-FFF2-40B4-BE49-F238E27FC236}">
                  <a16:creationId xmlns:a16="http://schemas.microsoft.com/office/drawing/2014/main" id="{D1F28EBE-63F8-E94D-A447-4465C801C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1581"/>
              <a:ext cx="840" cy="189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GeneratorCars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22" name="Line 16">
              <a:extLst>
                <a:ext uri="{FF2B5EF4-FFF2-40B4-BE49-F238E27FC236}">
                  <a16:creationId xmlns:a16="http://schemas.microsoft.com/office/drawing/2014/main" id="{FFFA399D-5F1B-6E46-851E-6D58DBE41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5" y="1770"/>
              <a:ext cx="0" cy="9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Rectangle 17">
              <a:extLst>
                <a:ext uri="{FF2B5EF4-FFF2-40B4-BE49-F238E27FC236}">
                  <a16:creationId xmlns:a16="http://schemas.microsoft.com/office/drawing/2014/main" id="{6704A2F3-2D22-754D-8E95-A69FBF89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729"/>
              <a:ext cx="748" cy="191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CrossRoad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24" name="Line 18">
              <a:extLst>
                <a:ext uri="{FF2B5EF4-FFF2-40B4-BE49-F238E27FC236}">
                  <a16:creationId xmlns:a16="http://schemas.microsoft.com/office/drawing/2014/main" id="{03C8B783-5B43-FE40-B406-75857AECC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0" y="1482"/>
              <a:ext cx="0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Rectangle 19">
              <a:extLst>
                <a:ext uri="{FF2B5EF4-FFF2-40B4-BE49-F238E27FC236}">
                  <a16:creationId xmlns:a16="http://schemas.microsoft.com/office/drawing/2014/main" id="{013DA46F-AB23-F04C-8211-C57824B33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011"/>
              <a:ext cx="1396" cy="214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PetriSim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26" name="Rectangle 20">
              <a:extLst>
                <a:ext uri="{FF2B5EF4-FFF2-40B4-BE49-F238E27FC236}">
                  <a16:creationId xmlns:a16="http://schemas.microsoft.com/office/drawing/2014/main" id="{FE92E2BF-ED64-3B4D-89FC-97B4840D4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183"/>
              <a:ext cx="550" cy="205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Direction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27" name="Rectangle 21">
              <a:extLst>
                <a:ext uri="{FF2B5EF4-FFF2-40B4-BE49-F238E27FC236}">
                  <a16:creationId xmlns:a16="http://schemas.microsoft.com/office/drawing/2014/main" id="{61225D75-31BE-5547-A28E-7DE06A50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1729"/>
              <a:ext cx="729" cy="189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Road</a:t>
              </a:r>
              <a:endParaRPr lang="ru-RU" altLang="zh-CN" sz="14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grpSp>
          <p:nvGrpSpPr>
            <p:cNvPr id="38928" name="Group 22">
              <a:extLst>
                <a:ext uri="{FF2B5EF4-FFF2-40B4-BE49-F238E27FC236}">
                  <a16:creationId xmlns:a16="http://schemas.microsoft.com/office/drawing/2014/main" id="{32CE07C1-8079-E042-87A6-4F5A3069C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0" y="2395"/>
              <a:ext cx="70" cy="140"/>
              <a:chOff x="7499" y="-582"/>
              <a:chExt cx="110" cy="217"/>
            </a:xfrm>
          </p:grpSpPr>
          <p:sp>
            <p:nvSpPr>
              <p:cNvPr id="39007" name="Rectangle 23">
                <a:extLst>
                  <a:ext uri="{FF2B5EF4-FFF2-40B4-BE49-F238E27FC236}">
                    <a16:creationId xmlns:a16="http://schemas.microsoft.com/office/drawing/2014/main" id="{AFB7AD73-0F7C-C946-8A86-4F7648A40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265181" flipH="1" flipV="1">
                <a:off x="7499" y="-582"/>
                <a:ext cx="110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9008" name="Line 24">
                <a:extLst>
                  <a:ext uri="{FF2B5EF4-FFF2-40B4-BE49-F238E27FC236}">
                    <a16:creationId xmlns:a16="http://schemas.microsoft.com/office/drawing/2014/main" id="{4D7CD7EE-D409-0A4E-A20D-4DEA33C46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7555" y="-454"/>
                <a:ext cx="2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29" name="Group 25">
              <a:extLst>
                <a:ext uri="{FF2B5EF4-FFF2-40B4-BE49-F238E27FC236}">
                  <a16:creationId xmlns:a16="http://schemas.microsoft.com/office/drawing/2014/main" id="{DA845E15-CDB6-1B45-9727-C03671AB6EB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2818" y="1286"/>
              <a:ext cx="68" cy="245"/>
              <a:chOff x="5223" y="659"/>
              <a:chExt cx="99" cy="377"/>
            </a:xfrm>
          </p:grpSpPr>
          <p:sp>
            <p:nvSpPr>
              <p:cNvPr id="39005" name="Rectangle 26">
                <a:extLst>
                  <a:ext uri="{FF2B5EF4-FFF2-40B4-BE49-F238E27FC236}">
                    <a16:creationId xmlns:a16="http://schemas.microsoft.com/office/drawing/2014/main" id="{90F75196-80AF-9245-8DFA-E8F538296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4819">
                <a:off x="5223" y="659"/>
                <a:ext cx="99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9006" name="Line 27">
                <a:extLst>
                  <a:ext uri="{FF2B5EF4-FFF2-40B4-BE49-F238E27FC236}">
                    <a16:creationId xmlns:a16="http://schemas.microsoft.com/office/drawing/2014/main" id="{D826F2FB-FCA7-D642-9F2B-6590B4D51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1" y="785"/>
                <a:ext cx="1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0" name="Rectangle 28">
              <a:extLst>
                <a:ext uri="{FF2B5EF4-FFF2-40B4-BE49-F238E27FC236}">
                  <a16:creationId xmlns:a16="http://schemas.microsoft.com/office/drawing/2014/main" id="{110ED4F1-C81E-024B-94FC-F0DB96AE3D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65181" flipH="1" flipV="1">
              <a:off x="2049" y="1301"/>
              <a:ext cx="68" cy="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31" name="Line 29">
              <a:extLst>
                <a:ext uri="{FF2B5EF4-FFF2-40B4-BE49-F238E27FC236}">
                  <a16:creationId xmlns:a16="http://schemas.microsoft.com/office/drawing/2014/main" id="{5A8A7156-75FE-4048-B176-DA79845752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081" y="1376"/>
              <a:ext cx="1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30">
              <a:extLst>
                <a:ext uri="{FF2B5EF4-FFF2-40B4-BE49-F238E27FC236}">
                  <a16:creationId xmlns:a16="http://schemas.microsoft.com/office/drawing/2014/main" id="{500B1FC1-9F19-2540-ABAD-E248DF33E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6" y="1532"/>
              <a:ext cx="1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31">
              <a:extLst>
                <a:ext uri="{FF2B5EF4-FFF2-40B4-BE49-F238E27FC236}">
                  <a16:creationId xmlns:a16="http://schemas.microsoft.com/office/drawing/2014/main" id="{226770E6-8AFE-1440-B402-F4160CA1F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532"/>
              <a:ext cx="1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Rectangle 32">
              <a:extLst>
                <a:ext uri="{FF2B5EF4-FFF2-40B4-BE49-F238E27FC236}">
                  <a16:creationId xmlns:a16="http://schemas.microsoft.com/office/drawing/2014/main" id="{965960F5-55D5-5347-B03C-173DCBBB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173"/>
              <a:ext cx="682" cy="206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CrossPoint</a:t>
              </a:r>
              <a:endParaRPr lang="en-US" altLang="zh-CN" sz="14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grpSp>
          <p:nvGrpSpPr>
            <p:cNvPr id="38935" name="Group 33">
              <a:extLst>
                <a:ext uri="{FF2B5EF4-FFF2-40B4-BE49-F238E27FC236}">
                  <a16:creationId xmlns:a16="http://schemas.microsoft.com/office/drawing/2014/main" id="{294A02DA-658F-2248-8149-36609D74905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45" y="2387"/>
              <a:ext cx="147" cy="620"/>
              <a:chOff x="4910" y="-940"/>
              <a:chExt cx="235" cy="959"/>
            </a:xfrm>
          </p:grpSpPr>
          <p:sp>
            <p:nvSpPr>
              <p:cNvPr id="39001" name="Line 34">
                <a:extLst>
                  <a:ext uri="{FF2B5EF4-FFF2-40B4-BE49-F238E27FC236}">
                    <a16:creationId xmlns:a16="http://schemas.microsoft.com/office/drawing/2014/main" id="{A8FBC726-2524-4A40-BBEA-7BD16DDAD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10" y="-940"/>
                <a:ext cx="1" cy="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AutoShape 35">
                <a:extLst>
                  <a:ext uri="{FF2B5EF4-FFF2-40B4-BE49-F238E27FC236}">
                    <a16:creationId xmlns:a16="http://schemas.microsoft.com/office/drawing/2014/main" id="{52469623-5587-0C42-A3E2-0595F1F06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-126"/>
                <a:ext cx="159" cy="145"/>
              </a:xfrm>
              <a:prstGeom prst="flowChartMer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9003" name="Line 36">
                <a:extLst>
                  <a:ext uri="{FF2B5EF4-FFF2-40B4-BE49-F238E27FC236}">
                    <a16:creationId xmlns:a16="http://schemas.microsoft.com/office/drawing/2014/main" id="{6A0034DC-F4FC-4D4F-B8E4-BF1441AC0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23" y="-380"/>
                <a:ext cx="14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4" name="Line 37">
                <a:extLst>
                  <a:ext uri="{FF2B5EF4-FFF2-40B4-BE49-F238E27FC236}">
                    <a16:creationId xmlns:a16="http://schemas.microsoft.com/office/drawing/2014/main" id="{319C206F-9BF6-2143-B6C7-693A3658A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-380"/>
                <a:ext cx="1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6" name="Group 38">
              <a:extLst>
                <a:ext uri="{FF2B5EF4-FFF2-40B4-BE49-F238E27FC236}">
                  <a16:creationId xmlns:a16="http://schemas.microsoft.com/office/drawing/2014/main" id="{AA5E5068-97DA-3245-AB1E-BB39BFB3A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1" y="2749"/>
              <a:ext cx="192" cy="255"/>
              <a:chOff x="5629" y="-471"/>
              <a:chExt cx="305" cy="395"/>
            </a:xfrm>
          </p:grpSpPr>
          <p:sp>
            <p:nvSpPr>
              <p:cNvPr id="38997" name="AutoShape 39">
                <a:extLst>
                  <a:ext uri="{FF2B5EF4-FFF2-40B4-BE49-F238E27FC236}">
                    <a16:creationId xmlns:a16="http://schemas.microsoft.com/office/drawing/2014/main" id="{6DA6C5CF-5ED0-F743-924D-1ACF7B33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5" y="-220"/>
                <a:ext cx="159" cy="144"/>
              </a:xfrm>
              <a:prstGeom prst="flowChartMer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grpSp>
            <p:nvGrpSpPr>
              <p:cNvPr id="38998" name="Group 40">
                <a:extLst>
                  <a:ext uri="{FF2B5EF4-FFF2-40B4-BE49-F238E27FC236}">
                    <a16:creationId xmlns:a16="http://schemas.microsoft.com/office/drawing/2014/main" id="{BB66F7AE-DDB3-8445-96C9-151B7FAFD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629" y="-471"/>
                <a:ext cx="229" cy="252"/>
                <a:chOff x="5629" y="-471"/>
                <a:chExt cx="229" cy="252"/>
              </a:xfrm>
            </p:grpSpPr>
            <p:sp>
              <p:nvSpPr>
                <p:cNvPr id="38999" name="Line 41">
                  <a:extLst>
                    <a:ext uri="{FF2B5EF4-FFF2-40B4-BE49-F238E27FC236}">
                      <a16:creationId xmlns:a16="http://schemas.microsoft.com/office/drawing/2014/main" id="{B4CA6F44-4542-FD40-93B8-488B6F4ED3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29" y="-471"/>
                  <a:ext cx="229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0" name="Line 42">
                  <a:extLst>
                    <a:ext uri="{FF2B5EF4-FFF2-40B4-BE49-F238E27FC236}">
                      <a16:creationId xmlns:a16="http://schemas.microsoft.com/office/drawing/2014/main" id="{4626F391-FC18-E649-985F-E396C9B949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29" y="-471"/>
                  <a:ext cx="1" cy="2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37" name="Rectangle 43">
              <a:extLst>
                <a:ext uri="{FF2B5EF4-FFF2-40B4-BE49-F238E27FC236}">
                  <a16:creationId xmlns:a16="http://schemas.microsoft.com/office/drawing/2014/main" id="{9AD27CAD-5A43-D242-92B2-780F1B0E9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2543"/>
              <a:ext cx="803" cy="192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CrossPointIn</a:t>
              </a:r>
              <a:endParaRPr lang="en-US" altLang="zh-CN" sz="14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38" name="Rectangle 44">
              <a:extLst>
                <a:ext uri="{FF2B5EF4-FFF2-40B4-BE49-F238E27FC236}">
                  <a16:creationId xmlns:a16="http://schemas.microsoft.com/office/drawing/2014/main" id="{40768963-1F2F-9044-99C3-A2507F72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795"/>
              <a:ext cx="772" cy="204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7200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CrossPointOut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39" name="AutoShape 45">
              <a:extLst>
                <a:ext uri="{FF2B5EF4-FFF2-40B4-BE49-F238E27FC236}">
                  <a16:creationId xmlns:a16="http://schemas.microsoft.com/office/drawing/2014/main" id="{11BF151A-1D8C-044E-ACDA-8A71F9987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912"/>
              <a:ext cx="99" cy="94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40" name="Line 46">
              <a:extLst>
                <a:ext uri="{FF2B5EF4-FFF2-40B4-BE49-F238E27FC236}">
                  <a16:creationId xmlns:a16="http://schemas.microsoft.com/office/drawing/2014/main" id="{4A20CBFC-E194-B342-8EE4-737C083D4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3" y="2814"/>
              <a:ext cx="1" cy="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47">
              <a:extLst>
                <a:ext uri="{FF2B5EF4-FFF2-40B4-BE49-F238E27FC236}">
                  <a16:creationId xmlns:a16="http://schemas.microsoft.com/office/drawing/2014/main" id="{301B9F89-7CD9-1247-871B-2F9731CBA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1" y="2814"/>
              <a:ext cx="4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48">
              <a:extLst>
                <a:ext uri="{FF2B5EF4-FFF2-40B4-BE49-F238E27FC236}">
                  <a16:creationId xmlns:a16="http://schemas.microsoft.com/office/drawing/2014/main" id="{7DCD9B09-506C-644C-851D-8CF29F9CD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2732"/>
              <a:ext cx="1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49">
              <a:extLst>
                <a:ext uri="{FF2B5EF4-FFF2-40B4-BE49-F238E27FC236}">
                  <a16:creationId xmlns:a16="http://schemas.microsoft.com/office/drawing/2014/main" id="{9A9D4E55-2B9C-A14A-B13E-3B98DFFB8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" y="2872"/>
              <a:ext cx="2" cy="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AutoShape 50">
              <a:extLst>
                <a:ext uri="{FF2B5EF4-FFF2-40B4-BE49-F238E27FC236}">
                  <a16:creationId xmlns:a16="http://schemas.microsoft.com/office/drawing/2014/main" id="{E1A09CFC-4EF3-9D4B-AD58-52EC1C1B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921"/>
              <a:ext cx="101" cy="94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45" name="Line 51">
              <a:extLst>
                <a:ext uri="{FF2B5EF4-FFF2-40B4-BE49-F238E27FC236}">
                  <a16:creationId xmlns:a16="http://schemas.microsoft.com/office/drawing/2014/main" id="{FF17A58D-8A0E-3848-89C7-48A02297D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" y="2864"/>
              <a:ext cx="5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46" name="Group 52">
              <a:extLst>
                <a:ext uri="{FF2B5EF4-FFF2-40B4-BE49-F238E27FC236}">
                  <a16:creationId xmlns:a16="http://schemas.microsoft.com/office/drawing/2014/main" id="{926196C4-E6F7-9F46-B2C4-DC7654E8A15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3220" y="1294"/>
              <a:ext cx="67" cy="245"/>
              <a:chOff x="5223" y="659"/>
              <a:chExt cx="99" cy="377"/>
            </a:xfrm>
          </p:grpSpPr>
          <p:sp>
            <p:nvSpPr>
              <p:cNvPr id="38995" name="Rectangle 53">
                <a:extLst>
                  <a:ext uri="{FF2B5EF4-FFF2-40B4-BE49-F238E27FC236}">
                    <a16:creationId xmlns:a16="http://schemas.microsoft.com/office/drawing/2014/main" id="{C723C5A8-390A-B841-8BED-BA6640D74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4819">
                <a:off x="5223" y="659"/>
                <a:ext cx="99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8996" name="Line 54">
                <a:extLst>
                  <a:ext uri="{FF2B5EF4-FFF2-40B4-BE49-F238E27FC236}">
                    <a16:creationId xmlns:a16="http://schemas.microsoft.com/office/drawing/2014/main" id="{4572A876-20A8-6945-9D34-C0129F991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1" y="785"/>
                <a:ext cx="1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7" name="Line 55">
              <a:extLst>
                <a:ext uri="{FF2B5EF4-FFF2-40B4-BE49-F238E27FC236}">
                  <a16:creationId xmlns:a16="http://schemas.microsoft.com/office/drawing/2014/main" id="{B96CDDE5-E0E0-8C45-826C-115CF301E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2" y="1540"/>
              <a:ext cx="30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56">
              <a:extLst>
                <a:ext uri="{FF2B5EF4-FFF2-40B4-BE49-F238E27FC236}">
                  <a16:creationId xmlns:a16="http://schemas.microsoft.com/office/drawing/2014/main" id="{BFDB4DE2-0A70-2040-8E41-86ACDA016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542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Rectangle 57">
              <a:extLst>
                <a:ext uri="{FF2B5EF4-FFF2-40B4-BE49-F238E27FC236}">
                  <a16:creationId xmlns:a16="http://schemas.microsoft.com/office/drawing/2014/main" id="{5B29D6BF-AE66-3442-A1BB-E26BF2D6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1729"/>
              <a:ext cx="474" cy="191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Car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50" name="Line 58">
              <a:extLst>
                <a:ext uri="{FF2B5EF4-FFF2-40B4-BE49-F238E27FC236}">
                  <a16:creationId xmlns:a16="http://schemas.microsoft.com/office/drawing/2014/main" id="{B5DBB62F-CE82-1448-BC79-C3942E645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7" y="2461"/>
              <a:ext cx="3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Rectangle 59">
              <a:extLst>
                <a:ext uri="{FF2B5EF4-FFF2-40B4-BE49-F238E27FC236}">
                  <a16:creationId xmlns:a16="http://schemas.microsoft.com/office/drawing/2014/main" id="{4D92CF88-99C8-DC42-B058-6154E71BE2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65181" flipH="1" flipV="1">
              <a:off x="1287" y="1787"/>
              <a:ext cx="68" cy="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52" name="Line 60">
              <a:extLst>
                <a:ext uri="{FF2B5EF4-FFF2-40B4-BE49-F238E27FC236}">
                  <a16:creationId xmlns:a16="http://schemas.microsoft.com/office/drawing/2014/main" id="{FDD3B027-B5BF-084D-9141-1790159536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328" y="1868"/>
              <a:ext cx="0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61">
              <a:extLst>
                <a:ext uri="{FF2B5EF4-FFF2-40B4-BE49-F238E27FC236}">
                  <a16:creationId xmlns:a16="http://schemas.microsoft.com/office/drawing/2014/main" id="{1040AA6F-5346-DB43-9F23-FF490A5C8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3" y="2749"/>
              <a:ext cx="4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62">
              <a:extLst>
                <a:ext uri="{FF2B5EF4-FFF2-40B4-BE49-F238E27FC236}">
                  <a16:creationId xmlns:a16="http://schemas.microsoft.com/office/drawing/2014/main" id="{A2CE7673-0DE3-C147-B271-A80458898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3" y="2461"/>
              <a:ext cx="1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Rectangle 63">
              <a:extLst>
                <a:ext uri="{FF2B5EF4-FFF2-40B4-BE49-F238E27FC236}">
                  <a16:creationId xmlns:a16="http://schemas.microsoft.com/office/drawing/2014/main" id="{8AB1E41D-E329-4542-84D8-0257F43A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65181" flipH="1" flipV="1">
              <a:off x="3148" y="2395"/>
              <a:ext cx="68" cy="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56" name="Line 64">
              <a:extLst>
                <a:ext uri="{FF2B5EF4-FFF2-40B4-BE49-F238E27FC236}">
                  <a16:creationId xmlns:a16="http://schemas.microsoft.com/office/drawing/2014/main" id="{5A2B9938-977D-CA4C-B69E-4397AFD04B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183" y="2477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Line 65">
              <a:extLst>
                <a:ext uri="{FF2B5EF4-FFF2-40B4-BE49-F238E27FC236}">
                  <a16:creationId xmlns:a16="http://schemas.microsoft.com/office/drawing/2014/main" id="{38D1D064-87E7-004D-8FFD-30CA258FE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4" y="2461"/>
              <a:ext cx="0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8" name="Group 66">
              <a:extLst>
                <a:ext uri="{FF2B5EF4-FFF2-40B4-BE49-F238E27FC236}">
                  <a16:creationId xmlns:a16="http://schemas.microsoft.com/office/drawing/2014/main" id="{47CAE280-69B3-4E46-AC97-8E5612598F6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3469" y="2161"/>
              <a:ext cx="65" cy="245"/>
              <a:chOff x="5223" y="659"/>
              <a:chExt cx="99" cy="377"/>
            </a:xfrm>
          </p:grpSpPr>
          <p:sp>
            <p:nvSpPr>
              <p:cNvPr id="38993" name="Rectangle 67">
                <a:extLst>
                  <a:ext uri="{FF2B5EF4-FFF2-40B4-BE49-F238E27FC236}">
                    <a16:creationId xmlns:a16="http://schemas.microsoft.com/office/drawing/2014/main" id="{7CD21A2C-4552-A546-A0A2-3C0F064DC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4819">
                <a:off x="5223" y="659"/>
                <a:ext cx="99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8994" name="Line 68">
                <a:extLst>
                  <a:ext uri="{FF2B5EF4-FFF2-40B4-BE49-F238E27FC236}">
                    <a16:creationId xmlns:a16="http://schemas.microsoft.com/office/drawing/2014/main" id="{0BC67FCD-1510-454B-8D5D-1E319F51A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1" y="785"/>
                <a:ext cx="1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9" name="Group 69">
              <a:extLst>
                <a:ext uri="{FF2B5EF4-FFF2-40B4-BE49-F238E27FC236}">
                  <a16:creationId xmlns:a16="http://schemas.microsoft.com/office/drawing/2014/main" id="{CEE1F52F-E14D-5C47-BB09-0FDE1E22A14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3612" y="1293"/>
              <a:ext cx="67" cy="246"/>
              <a:chOff x="5223" y="659"/>
              <a:chExt cx="99" cy="377"/>
            </a:xfrm>
          </p:grpSpPr>
          <p:sp>
            <p:nvSpPr>
              <p:cNvPr id="38991" name="Rectangle 70">
                <a:extLst>
                  <a:ext uri="{FF2B5EF4-FFF2-40B4-BE49-F238E27FC236}">
                    <a16:creationId xmlns:a16="http://schemas.microsoft.com/office/drawing/2014/main" id="{27CF3F0D-790B-154D-8B91-A8FA417B2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4819">
                <a:off x="5223" y="659"/>
                <a:ext cx="99" cy="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uk-UA" altLang="uk-UA" sz="12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8992" name="Line 71">
                <a:extLst>
                  <a:ext uri="{FF2B5EF4-FFF2-40B4-BE49-F238E27FC236}">
                    <a16:creationId xmlns:a16="http://schemas.microsoft.com/office/drawing/2014/main" id="{FC813E5C-E465-E34B-8861-8FA9C6A89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1" y="785"/>
                <a:ext cx="1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60" name="Line 72">
              <a:extLst>
                <a:ext uri="{FF2B5EF4-FFF2-40B4-BE49-F238E27FC236}">
                  <a16:creationId xmlns:a16="http://schemas.microsoft.com/office/drawing/2014/main" id="{479D7F0A-A529-FF4B-A0E5-26B42E17A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5" y="1540"/>
              <a:ext cx="6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73">
              <a:extLst>
                <a:ext uri="{FF2B5EF4-FFF2-40B4-BE49-F238E27FC236}">
                  <a16:creationId xmlns:a16="http://schemas.microsoft.com/office/drawing/2014/main" id="{936182C5-DC20-C24E-931A-9D93A9584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542"/>
              <a:ext cx="1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Line 74">
              <a:extLst>
                <a:ext uri="{FF2B5EF4-FFF2-40B4-BE49-F238E27FC236}">
                  <a16:creationId xmlns:a16="http://schemas.microsoft.com/office/drawing/2014/main" id="{2CB871DF-4311-2B46-9B58-11869ECFF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3" y="1927"/>
              <a:ext cx="0" cy="1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Line 75">
              <a:extLst>
                <a:ext uri="{FF2B5EF4-FFF2-40B4-BE49-F238E27FC236}">
                  <a16:creationId xmlns:a16="http://schemas.microsoft.com/office/drawing/2014/main" id="{0E632006-1B38-A04F-8158-A9B6716F6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3143"/>
              <a:ext cx="157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Line 76">
              <a:extLst>
                <a:ext uri="{FF2B5EF4-FFF2-40B4-BE49-F238E27FC236}">
                  <a16:creationId xmlns:a16="http://schemas.microsoft.com/office/drawing/2014/main" id="{0C26372A-5392-CF4E-B17D-56B3BF6CF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5" y="2683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Line 77">
              <a:extLst>
                <a:ext uri="{FF2B5EF4-FFF2-40B4-BE49-F238E27FC236}">
                  <a16:creationId xmlns:a16="http://schemas.microsoft.com/office/drawing/2014/main" id="{91525280-1811-084F-97C3-90E3D0DB5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6" y="2683"/>
              <a:ext cx="6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Line 78">
              <a:extLst>
                <a:ext uri="{FF2B5EF4-FFF2-40B4-BE49-F238E27FC236}">
                  <a16:creationId xmlns:a16="http://schemas.microsoft.com/office/drawing/2014/main" id="{B0F3D62B-8F03-024B-AF51-E7CBA643A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5" y="2683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Line 79">
              <a:extLst>
                <a:ext uri="{FF2B5EF4-FFF2-40B4-BE49-F238E27FC236}">
                  <a16:creationId xmlns:a16="http://schemas.microsoft.com/office/drawing/2014/main" id="{DD4C45E8-8785-EB4F-B7EC-98C40DE03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8" y="1918"/>
              <a:ext cx="1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Line 80">
              <a:extLst>
                <a:ext uri="{FF2B5EF4-FFF2-40B4-BE49-F238E27FC236}">
                  <a16:creationId xmlns:a16="http://schemas.microsoft.com/office/drawing/2014/main" id="{3BB55549-0BE8-234B-91D4-52C8E841E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" y="2886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Line 81">
              <a:extLst>
                <a:ext uri="{FF2B5EF4-FFF2-40B4-BE49-F238E27FC236}">
                  <a16:creationId xmlns:a16="http://schemas.microsoft.com/office/drawing/2014/main" id="{7A6A057B-AA83-ED4F-8703-653EEF2E9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1" y="1918"/>
              <a:ext cx="3" cy="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Line 82">
              <a:extLst>
                <a:ext uri="{FF2B5EF4-FFF2-40B4-BE49-F238E27FC236}">
                  <a16:creationId xmlns:a16="http://schemas.microsoft.com/office/drawing/2014/main" id="{7E2B2F74-8BF0-5A4E-9AE3-7AB7BA66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1679"/>
              <a:ext cx="1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Line 83">
              <a:extLst>
                <a:ext uri="{FF2B5EF4-FFF2-40B4-BE49-F238E27FC236}">
                  <a16:creationId xmlns:a16="http://schemas.microsoft.com/office/drawing/2014/main" id="{AE2E493E-183D-7649-823C-170327B01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6" y="1680"/>
              <a:ext cx="1" cy="1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Line 84">
              <a:extLst>
                <a:ext uri="{FF2B5EF4-FFF2-40B4-BE49-F238E27FC236}">
                  <a16:creationId xmlns:a16="http://schemas.microsoft.com/office/drawing/2014/main" id="{DA7B15F7-7CC7-0144-AFE4-77C70EBAA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7" y="1927"/>
              <a:ext cx="1" cy="1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3" name="Line 85">
              <a:extLst>
                <a:ext uri="{FF2B5EF4-FFF2-40B4-BE49-F238E27FC236}">
                  <a16:creationId xmlns:a16="http://schemas.microsoft.com/office/drawing/2014/main" id="{8FEDCF58-6152-A34B-8E40-51624B2D7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4" y="3315"/>
              <a:ext cx="347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Rectangle 86">
              <a:extLst>
                <a:ext uri="{FF2B5EF4-FFF2-40B4-BE49-F238E27FC236}">
                  <a16:creationId xmlns:a16="http://schemas.microsoft.com/office/drawing/2014/main" id="{11B05D01-279F-8F44-820B-210CB52EF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1902"/>
              <a:ext cx="786" cy="192"/>
            </a:xfrm>
            <a:prstGeom prst="rect">
              <a:avLst/>
            </a:prstGeom>
            <a:solidFill>
              <a:srgbClr val="D5FF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 Unicode MS" panose="020B0604020202020204" pitchFamily="34" charset="-128"/>
                </a:rPr>
                <a:t>TrafficControl</a:t>
              </a:r>
              <a:endParaRPr lang="ru-RU" altLang="uk-UA" sz="1400">
                <a:latin typeface="Arial Unicode MS" panose="020B0604020202020204" pitchFamily="34" charset="-128"/>
              </a:endParaRPr>
            </a:p>
          </p:txBody>
        </p:sp>
        <p:sp>
          <p:nvSpPr>
            <p:cNvPr id="38975" name="Line 87">
              <a:extLst>
                <a:ext uri="{FF2B5EF4-FFF2-40B4-BE49-F238E27FC236}">
                  <a16:creationId xmlns:a16="http://schemas.microsoft.com/office/drawing/2014/main" id="{3EBF6332-AAA0-5C4B-8B04-928D31C79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491"/>
              <a:ext cx="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Line 88">
              <a:extLst>
                <a:ext uri="{FF2B5EF4-FFF2-40B4-BE49-F238E27FC236}">
                  <a16:creationId xmlns:a16="http://schemas.microsoft.com/office/drawing/2014/main" id="{C25F8041-5E5C-DB49-ABFA-70E25950F8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66" y="2042"/>
              <a:ext cx="255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Rectangle 89">
              <a:extLst>
                <a:ext uri="{FF2B5EF4-FFF2-40B4-BE49-F238E27FC236}">
                  <a16:creationId xmlns:a16="http://schemas.microsoft.com/office/drawing/2014/main" id="{302323AE-0409-1748-9CAB-F34F65BB73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65181" flipH="1" flipV="1">
              <a:off x="2394" y="1293"/>
              <a:ext cx="67" cy="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78" name="Line 90">
              <a:extLst>
                <a:ext uri="{FF2B5EF4-FFF2-40B4-BE49-F238E27FC236}">
                  <a16:creationId xmlns:a16="http://schemas.microsoft.com/office/drawing/2014/main" id="{94674292-9E81-7A43-8ABF-4216B18B98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434" y="1374"/>
              <a:ext cx="1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9" name="Line 91">
              <a:extLst>
                <a:ext uri="{FF2B5EF4-FFF2-40B4-BE49-F238E27FC236}">
                  <a16:creationId xmlns:a16="http://schemas.microsoft.com/office/drawing/2014/main" id="{359795F0-E324-9C4D-A3F0-FFEF7054C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1" y="1746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Line 92">
              <a:extLst>
                <a:ext uri="{FF2B5EF4-FFF2-40B4-BE49-F238E27FC236}">
                  <a16:creationId xmlns:a16="http://schemas.microsoft.com/office/drawing/2014/main" id="{C7032E44-4C3A-5A4C-A39A-C2EDECA3A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1" y="1746"/>
              <a:ext cx="0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Line 93">
              <a:extLst>
                <a:ext uri="{FF2B5EF4-FFF2-40B4-BE49-F238E27FC236}">
                  <a16:creationId xmlns:a16="http://schemas.microsoft.com/office/drawing/2014/main" id="{FE0570F7-E620-FF4D-805B-ED1AE4E1C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7" y="1524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Line 94">
              <a:extLst>
                <a:ext uri="{FF2B5EF4-FFF2-40B4-BE49-F238E27FC236}">
                  <a16:creationId xmlns:a16="http://schemas.microsoft.com/office/drawing/2014/main" id="{15CF6167-B2C2-944F-8A88-01E5F2743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524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Line 95">
              <a:extLst>
                <a:ext uri="{FF2B5EF4-FFF2-40B4-BE49-F238E27FC236}">
                  <a16:creationId xmlns:a16="http://schemas.microsoft.com/office/drawing/2014/main" id="{DCFD35B5-AF4F-0E40-9028-17043B45F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2091"/>
              <a:ext cx="1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4" name="AutoShape 96">
              <a:extLst>
                <a:ext uri="{FF2B5EF4-FFF2-40B4-BE49-F238E27FC236}">
                  <a16:creationId xmlns:a16="http://schemas.microsoft.com/office/drawing/2014/main" id="{BEB6F90C-A211-FA4B-896D-6024F9A524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68" y="2914"/>
              <a:ext cx="100" cy="93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85" name="Line 97">
              <a:extLst>
                <a:ext uri="{FF2B5EF4-FFF2-40B4-BE49-F238E27FC236}">
                  <a16:creationId xmlns:a16="http://schemas.microsoft.com/office/drawing/2014/main" id="{ADFFD646-D75F-924E-BFA5-36EA38762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274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6" name="Line 98">
              <a:extLst>
                <a:ext uri="{FF2B5EF4-FFF2-40B4-BE49-F238E27FC236}">
                  <a16:creationId xmlns:a16="http://schemas.microsoft.com/office/drawing/2014/main" id="{BF341654-E0D8-324B-A718-D35954FA7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0" y="2749"/>
              <a:ext cx="0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Line 99">
              <a:extLst>
                <a:ext uri="{FF2B5EF4-FFF2-40B4-BE49-F238E27FC236}">
                  <a16:creationId xmlns:a16="http://schemas.microsoft.com/office/drawing/2014/main" id="{873B34B6-D92F-1F42-9810-861821E54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4" y="2461"/>
              <a:ext cx="3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8" name="Rectangle 100">
              <a:extLst>
                <a:ext uri="{FF2B5EF4-FFF2-40B4-BE49-F238E27FC236}">
                  <a16:creationId xmlns:a16="http://schemas.microsoft.com/office/drawing/2014/main" id="{E7E2EB75-C839-5048-8748-5E0E766BE3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34819" flipH="1" flipV="1">
              <a:off x="2221" y="1963"/>
              <a:ext cx="68" cy="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8989" name="Line 101">
              <a:extLst>
                <a:ext uri="{FF2B5EF4-FFF2-40B4-BE49-F238E27FC236}">
                  <a16:creationId xmlns:a16="http://schemas.microsoft.com/office/drawing/2014/main" id="{00B7A21E-E964-7D4B-8F84-084181C608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352" y="1936"/>
              <a:ext cx="1" cy="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0" name="Line 102">
              <a:extLst>
                <a:ext uri="{FF2B5EF4-FFF2-40B4-BE49-F238E27FC236}">
                  <a16:creationId xmlns:a16="http://schemas.microsoft.com/office/drawing/2014/main" id="{11B561F1-67DA-5344-81C8-2E020E86F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1918"/>
              <a:ext cx="0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7177FD93-13C5-7645-9D0F-0758F953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10">
            <a:extLst>
              <a:ext uri="{FF2B5EF4-FFF2-40B4-BE49-F238E27FC236}">
                <a16:creationId xmlns:a16="http://schemas.microsoft.com/office/drawing/2014/main" id="{D045AB5B-3BA0-E042-A0D6-5A3E51F8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" y="259976"/>
            <a:ext cx="835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800" b="1" dirty="0" err="1">
                <a:latin typeface="Arial Unicode MS" panose="020B0604020202020204" pitchFamily="34" charset="-128"/>
              </a:rPr>
              <a:t>Бібліотека</a:t>
            </a:r>
            <a:r>
              <a:rPr lang="ru-RU" altLang="zh-CN" sz="2800" b="1" dirty="0">
                <a:latin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</a:rPr>
              <a:t>класів</a:t>
            </a:r>
            <a:r>
              <a:rPr lang="ru-RU" altLang="zh-CN" sz="2800" b="1" dirty="0">
                <a:latin typeface="Arial Unicode MS" panose="020B0604020202020204" pitchFamily="34" charset="-128"/>
              </a:rPr>
              <a:t> </a:t>
            </a:r>
            <a:r>
              <a:rPr lang="en-US" altLang="zh-CN" sz="2800" b="1" dirty="0" err="1">
                <a:latin typeface="Arial Unicode MS" panose="020B0604020202020204" pitchFamily="34" charset="-128"/>
              </a:rPr>
              <a:t>PetriObj</a:t>
            </a:r>
            <a:endParaRPr lang="uk-UA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35844" name="Rectangle 16">
            <a:extLst>
              <a:ext uri="{FF2B5EF4-FFF2-40B4-BE49-F238E27FC236}">
                <a16:creationId xmlns:a16="http://schemas.microsoft.com/office/drawing/2014/main" id="{96C892BB-E515-8A47-946B-935D844B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845" name="Group 55">
            <a:extLst>
              <a:ext uri="{FF2B5EF4-FFF2-40B4-BE49-F238E27FC236}">
                <a16:creationId xmlns:a16="http://schemas.microsoft.com/office/drawing/2014/main" id="{E09322C1-A8C3-0B47-BC6F-EB2DD5E1E72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800100"/>
            <a:ext cx="7885113" cy="5635625"/>
            <a:chOff x="2308" y="5573"/>
            <a:chExt cx="10588" cy="9514"/>
          </a:xfrm>
        </p:grpSpPr>
        <p:grpSp>
          <p:nvGrpSpPr>
            <p:cNvPr id="35846" name="Group 56">
              <a:extLst>
                <a:ext uri="{FF2B5EF4-FFF2-40B4-BE49-F238E27FC236}">
                  <a16:creationId xmlns:a16="http://schemas.microsoft.com/office/drawing/2014/main" id="{6B80615B-2824-E54E-A34D-1E0E1CB5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1" y="5844"/>
              <a:ext cx="4480" cy="1583"/>
              <a:chOff x="4010" y="4700"/>
              <a:chExt cx="2635" cy="1380"/>
            </a:xfrm>
          </p:grpSpPr>
          <p:grpSp>
            <p:nvGrpSpPr>
              <p:cNvPr id="35974" name="Group 57">
                <a:extLst>
                  <a:ext uri="{FF2B5EF4-FFF2-40B4-BE49-F238E27FC236}">
                    <a16:creationId xmlns:a16="http://schemas.microsoft.com/office/drawing/2014/main" id="{197A5921-8159-8B4E-B2A4-0148C088F4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0" y="5517"/>
                <a:ext cx="2635" cy="563"/>
                <a:chOff x="7294" y="2251"/>
                <a:chExt cx="2636" cy="564"/>
              </a:xfrm>
            </p:grpSpPr>
            <p:sp>
              <p:nvSpPr>
                <p:cNvPr id="35982" name="Rectangle 58">
                  <a:extLst>
                    <a:ext uri="{FF2B5EF4-FFF2-40B4-BE49-F238E27FC236}">
                      <a16:creationId xmlns:a16="http://schemas.microsoft.com/office/drawing/2014/main" id="{BA7D554F-097F-C745-86B1-FF6BFCABA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SortObj(ArrayList&lt;PetriSim&gt; listObj): ArrayList&lt;PetriSim&gt;</a:t>
                  </a: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83" name="Rectangle 59">
                  <a:extLst>
                    <a:ext uri="{FF2B5EF4-FFF2-40B4-BE49-F238E27FC236}">
                      <a16:creationId xmlns:a16="http://schemas.microsoft.com/office/drawing/2014/main" id="{9DFA569C-208D-6F49-9EF4-CE80B99E5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getListObj()</a:t>
                  </a:r>
                  <a:r>
                    <a:rPr lang="ru-RU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: </a:t>
                  </a: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ArrayList&lt;PetriSim&gt;</a:t>
                  </a: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84" name="Rectangle 60">
                  <a:extLst>
                    <a:ext uri="{FF2B5EF4-FFF2-40B4-BE49-F238E27FC236}">
                      <a16:creationId xmlns:a16="http://schemas.microsoft.com/office/drawing/2014/main" id="{E025D00B-FFA2-E541-A900-BC903460A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setListObj (ArrayList&lt;PetriSim&gt; listObj)</a:t>
                  </a: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75" name="Group 61">
                <a:extLst>
                  <a:ext uri="{FF2B5EF4-FFF2-40B4-BE49-F238E27FC236}">
                    <a16:creationId xmlns:a16="http://schemas.microsoft.com/office/drawing/2014/main" id="{9650FF47-59B5-1C4C-99EE-1DB4BC61D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0" y="4700"/>
                <a:ext cx="2635" cy="818"/>
                <a:chOff x="4010" y="4700"/>
                <a:chExt cx="2635" cy="818"/>
              </a:xfrm>
            </p:grpSpPr>
            <p:grpSp>
              <p:nvGrpSpPr>
                <p:cNvPr id="35976" name="Group 62">
                  <a:extLst>
                    <a:ext uri="{FF2B5EF4-FFF2-40B4-BE49-F238E27FC236}">
                      <a16:creationId xmlns:a16="http://schemas.microsoft.com/office/drawing/2014/main" id="{E5DEA677-D066-4348-BDBF-83D2B49364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10" y="4700"/>
                  <a:ext cx="2635" cy="648"/>
                  <a:chOff x="7294" y="1435"/>
                  <a:chExt cx="2636" cy="647"/>
                </a:xfrm>
              </p:grpSpPr>
              <p:sp>
                <p:nvSpPr>
                  <p:cNvPr id="35978" name="Rectangle 63">
                    <a:extLst>
                      <a:ext uri="{FF2B5EF4-FFF2-40B4-BE49-F238E27FC236}">
                        <a16:creationId xmlns:a16="http://schemas.microsoft.com/office/drawing/2014/main" id="{C5223E83-3AF3-3F4C-9E1D-24A1261914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895"/>
                    <a:ext cx="2636" cy="18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— t: double</a:t>
                    </a: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  <p:grpSp>
                <p:nvGrpSpPr>
                  <p:cNvPr id="35979" name="Group 64">
                    <a:extLst>
                      <a:ext uri="{FF2B5EF4-FFF2-40B4-BE49-F238E27FC236}">
                        <a16:creationId xmlns:a16="http://schemas.microsoft.com/office/drawing/2014/main" id="{5AD7C90D-149A-5549-AEDB-69A4B64C06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294" y="1435"/>
                    <a:ext cx="2636" cy="459"/>
                    <a:chOff x="7294" y="1435"/>
                    <a:chExt cx="2636" cy="459"/>
                  </a:xfrm>
                </p:grpSpPr>
                <p:sp>
                  <p:nvSpPr>
                    <p:cNvPr id="35980" name="Rectangle 65">
                      <a:extLst>
                        <a:ext uri="{FF2B5EF4-FFF2-40B4-BE49-F238E27FC236}">
                          <a16:creationId xmlns:a16="http://schemas.microsoft.com/office/drawing/2014/main" id="{28BE5D72-A676-1B41-B13E-A59221B880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94" y="1435"/>
                      <a:ext cx="2636" cy="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18900000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66751" tIns="33376" rIns="66751" bIns="33376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PetriObjModel</a:t>
                      </a:r>
                      <a:endParaRPr lang="ru-RU" altLang="uk-UA" sz="900">
                        <a:latin typeface="Arial Unicode MS" panose="020B0604020202020204" pitchFamily="34" charset="-128"/>
                      </a:endParaRPr>
                    </a:p>
                  </p:txBody>
                </p:sp>
                <p:sp>
                  <p:nvSpPr>
                    <p:cNvPr id="35981" name="Rectangle 66">
                      <a:extLst>
                        <a:ext uri="{FF2B5EF4-FFF2-40B4-BE49-F238E27FC236}">
                          <a16:creationId xmlns:a16="http://schemas.microsoft.com/office/drawing/2014/main" id="{95958C30-294C-5144-A53B-168FEC742D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94" y="1707"/>
                      <a:ext cx="2636" cy="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900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— ListObj</a:t>
                      </a:r>
                      <a:r>
                        <a:rPr lang="ru-RU" altLang="zh-CN" sz="900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: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 ArrayList&lt;PetriSim&gt; </a:t>
                      </a:r>
                      <a:endParaRPr lang="ru-RU" altLang="uk-UA" sz="900">
                        <a:latin typeface="Arial Unicode MS" panose="020B0604020202020204" pitchFamily="34" charset="-128"/>
                      </a:endParaRPr>
                    </a:p>
                  </p:txBody>
                </p:sp>
              </p:grpSp>
            </p:grpSp>
            <p:sp>
              <p:nvSpPr>
                <p:cNvPr id="35977" name="Rectangle 67">
                  <a:extLst>
                    <a:ext uri="{FF2B5EF4-FFF2-40B4-BE49-F238E27FC236}">
                      <a16:creationId xmlns:a16="http://schemas.microsoft.com/office/drawing/2014/main" id="{7C2FFCE1-F464-FE44-87B3-7D52E94B32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5349"/>
                  <a:ext cx="2635" cy="1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Go(double time)</a:t>
                  </a: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</p:grpSp>
        <p:grpSp>
          <p:nvGrpSpPr>
            <p:cNvPr id="35847" name="Group 68">
              <a:extLst>
                <a:ext uri="{FF2B5EF4-FFF2-40B4-BE49-F238E27FC236}">
                  <a16:creationId xmlns:a16="http://schemas.microsoft.com/office/drawing/2014/main" id="{714A97A9-2A02-DA49-84F7-586D443F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5" y="6118"/>
              <a:ext cx="2201" cy="1584"/>
              <a:chOff x="5235" y="6118"/>
              <a:chExt cx="2201" cy="1584"/>
            </a:xfrm>
          </p:grpSpPr>
          <p:grpSp>
            <p:nvGrpSpPr>
              <p:cNvPr id="35963" name="Group 69">
                <a:extLst>
                  <a:ext uri="{FF2B5EF4-FFF2-40B4-BE49-F238E27FC236}">
                    <a16:creationId xmlns:a16="http://schemas.microsoft.com/office/drawing/2014/main" id="{72D0E721-63D9-8B47-AF0C-6A7C7D39F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5" y="7055"/>
                <a:ext cx="2201" cy="647"/>
                <a:chOff x="7294" y="2251"/>
                <a:chExt cx="2636" cy="564"/>
              </a:xfrm>
            </p:grpSpPr>
            <p:sp>
              <p:nvSpPr>
                <p:cNvPr id="35971" name="Rectangle 70">
                  <a:extLst>
                    <a:ext uri="{FF2B5EF4-FFF2-40B4-BE49-F238E27FC236}">
                      <a16:creationId xmlns:a16="http://schemas.microsoft.com/office/drawing/2014/main" id="{79492D9D-1969-9245-98BD-3C19003A9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 dirty="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input()</a:t>
                  </a:r>
                  <a:endParaRPr lang="ru-RU" altLang="uk-UA" sz="900" dirty="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72" name="Rectangle 71">
                  <a:extLst>
                    <a:ext uri="{FF2B5EF4-FFF2-40B4-BE49-F238E27FC236}">
                      <a16:creationId xmlns:a16="http://schemas.microsoft.com/office/drawing/2014/main" id="{F794CCB9-86AD-4040-921D-5323F6132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 dirty="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output()</a:t>
                  </a:r>
                  <a:endParaRPr lang="ru-RU" altLang="uk-UA" sz="900" dirty="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73" name="Rectangle 72">
                  <a:extLst>
                    <a:ext uri="{FF2B5EF4-FFF2-40B4-BE49-F238E27FC236}">
                      <a16:creationId xmlns:a16="http://schemas.microsoft.com/office/drawing/2014/main" id="{D4575FEB-31D8-7344-A2F6-B7B37752F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 dirty="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</a:t>
                  </a:r>
                  <a:r>
                    <a:rPr lang="en-US" altLang="zh-CN" sz="900" dirty="0" err="1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doStatistica</a:t>
                  </a:r>
                  <a:r>
                    <a:rPr lang="en-US" altLang="zh-CN" sz="900" dirty="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()</a:t>
                  </a:r>
                  <a:endParaRPr lang="ru-RU" altLang="uk-UA" sz="900" dirty="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64" name="Group 73">
                <a:extLst>
                  <a:ext uri="{FF2B5EF4-FFF2-40B4-BE49-F238E27FC236}">
                    <a16:creationId xmlns:a16="http://schemas.microsoft.com/office/drawing/2014/main" id="{C6039363-AB9E-9545-BF49-7449128AA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5" y="6118"/>
                <a:ext cx="2201" cy="938"/>
                <a:chOff x="4010" y="4700"/>
                <a:chExt cx="2635" cy="818"/>
              </a:xfrm>
            </p:grpSpPr>
            <p:grpSp>
              <p:nvGrpSpPr>
                <p:cNvPr id="35965" name="Group 74">
                  <a:extLst>
                    <a:ext uri="{FF2B5EF4-FFF2-40B4-BE49-F238E27FC236}">
                      <a16:creationId xmlns:a16="http://schemas.microsoft.com/office/drawing/2014/main" id="{22B03BCF-77A4-2D41-BD21-CC94F86531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10" y="4700"/>
                  <a:ext cx="2635" cy="648"/>
                  <a:chOff x="7294" y="1435"/>
                  <a:chExt cx="2636" cy="647"/>
                </a:xfrm>
              </p:grpSpPr>
              <p:sp>
                <p:nvSpPr>
                  <p:cNvPr id="35967" name="Rectangle 75">
                    <a:extLst>
                      <a:ext uri="{FF2B5EF4-FFF2-40B4-BE49-F238E27FC236}">
                        <a16:creationId xmlns:a16="http://schemas.microsoft.com/office/drawing/2014/main" id="{FBA12924-7A6D-794D-BF31-CF6B316FDD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895"/>
                    <a:ext cx="2636" cy="18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— timeModeling: double</a:t>
                    </a: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  <p:grpSp>
                <p:nvGrpSpPr>
                  <p:cNvPr id="35968" name="Group 76">
                    <a:extLst>
                      <a:ext uri="{FF2B5EF4-FFF2-40B4-BE49-F238E27FC236}">
                        <a16:creationId xmlns:a16="http://schemas.microsoft.com/office/drawing/2014/main" id="{87FB616E-B8AA-404F-AEBB-60BBC4EAC9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294" y="1435"/>
                    <a:ext cx="2636" cy="459"/>
                    <a:chOff x="7294" y="1435"/>
                    <a:chExt cx="2636" cy="459"/>
                  </a:xfrm>
                </p:grpSpPr>
                <p:sp>
                  <p:nvSpPr>
                    <p:cNvPr id="35969" name="Rectangle 77">
                      <a:extLst>
                        <a:ext uri="{FF2B5EF4-FFF2-40B4-BE49-F238E27FC236}">
                          <a16:creationId xmlns:a16="http://schemas.microsoft.com/office/drawing/2014/main" id="{79BF191D-FE14-CA49-9ACA-7DE185AE19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94" y="1435"/>
                      <a:ext cx="2636" cy="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18900000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66751" tIns="33376" rIns="66751" bIns="33376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PetriSim</a:t>
                      </a:r>
                      <a:endParaRPr lang="ru-RU" altLang="uk-UA" sz="900">
                        <a:latin typeface="Arial Unicode MS" panose="020B0604020202020204" pitchFamily="34" charset="-128"/>
                      </a:endParaRPr>
                    </a:p>
                  </p:txBody>
                </p:sp>
                <p:sp>
                  <p:nvSpPr>
                    <p:cNvPr id="35970" name="Rectangle 78">
                      <a:extLst>
                        <a:ext uri="{FF2B5EF4-FFF2-40B4-BE49-F238E27FC236}">
                          <a16:creationId xmlns:a16="http://schemas.microsoft.com/office/drawing/2014/main" id="{4D2CE556-6BF4-4E49-98CC-38B74B41A4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94" y="1707"/>
                      <a:ext cx="2636" cy="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900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— Net: PetriNet</a:t>
                      </a:r>
                      <a:endParaRPr lang="ru-RU" altLang="uk-UA" sz="900">
                        <a:latin typeface="Arial Unicode MS" panose="020B0604020202020204" pitchFamily="34" charset="-128"/>
                      </a:endParaRPr>
                    </a:p>
                  </p:txBody>
                </p:sp>
              </p:grpSp>
            </p:grpSp>
            <p:sp>
              <p:nvSpPr>
                <p:cNvPr id="35966" name="Rectangle 79">
                  <a:extLst>
                    <a:ext uri="{FF2B5EF4-FFF2-40B4-BE49-F238E27FC236}">
                      <a16:creationId xmlns:a16="http://schemas.microsoft.com/office/drawing/2014/main" id="{BFA6F955-81AD-A545-B21A-97386A21D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5349"/>
                  <a:ext cx="2635" cy="1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 dirty="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</a:t>
                  </a:r>
                  <a:r>
                    <a:rPr lang="en-US" altLang="zh-CN" sz="900" dirty="0" err="1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doT</a:t>
                  </a:r>
                  <a:r>
                    <a:rPr lang="en-US" altLang="zh-CN" sz="900" dirty="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()</a:t>
                  </a:r>
                  <a:endParaRPr lang="ru-RU" altLang="uk-UA" sz="900" dirty="0">
                    <a:latin typeface="Arial Unicode MS" panose="020B0604020202020204" pitchFamily="34" charset="-128"/>
                  </a:endParaRPr>
                </a:p>
              </p:txBody>
            </p:sp>
          </p:grpSp>
        </p:grpSp>
        <p:sp>
          <p:nvSpPr>
            <p:cNvPr id="35848" name="Rectangle 80">
              <a:extLst>
                <a:ext uri="{FF2B5EF4-FFF2-40B4-BE49-F238E27FC236}">
                  <a16:creationId xmlns:a16="http://schemas.microsoft.com/office/drawing/2014/main" id="{33418A78-6BE2-0744-BB95-F796E8AC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5580"/>
              <a:ext cx="10575" cy="95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35849" name="Line 81">
              <a:extLst>
                <a:ext uri="{FF2B5EF4-FFF2-40B4-BE49-F238E27FC236}">
                  <a16:creationId xmlns:a16="http://schemas.microsoft.com/office/drawing/2014/main" id="{20C8B963-0B50-334E-A04D-3D5FC101B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" y="6526"/>
              <a:ext cx="95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82">
              <a:extLst>
                <a:ext uri="{FF2B5EF4-FFF2-40B4-BE49-F238E27FC236}">
                  <a16:creationId xmlns:a16="http://schemas.microsoft.com/office/drawing/2014/main" id="{69607C50-E56A-8E4A-A541-7CCF64519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" y="6526"/>
              <a:ext cx="3" cy="1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1" name="Group 83">
              <a:extLst>
                <a:ext uri="{FF2B5EF4-FFF2-40B4-BE49-F238E27FC236}">
                  <a16:creationId xmlns:a16="http://schemas.microsoft.com/office/drawing/2014/main" id="{0D9A7ABE-28FB-0241-BD7F-E023CC231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" y="11494"/>
              <a:ext cx="2679" cy="1969"/>
              <a:chOff x="8465" y="11494"/>
              <a:chExt cx="2679" cy="1969"/>
            </a:xfrm>
          </p:grpSpPr>
          <p:grpSp>
            <p:nvGrpSpPr>
              <p:cNvPr id="35951" name="Group 84">
                <a:extLst>
                  <a:ext uri="{FF2B5EF4-FFF2-40B4-BE49-F238E27FC236}">
                    <a16:creationId xmlns:a16="http://schemas.microsoft.com/office/drawing/2014/main" id="{F73F1DB9-16C4-E849-8DAC-5E4BBEB855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65" y="12434"/>
                <a:ext cx="2679" cy="647"/>
                <a:chOff x="7294" y="2251"/>
                <a:chExt cx="2636" cy="564"/>
              </a:xfrm>
            </p:grpSpPr>
            <p:sp>
              <p:nvSpPr>
                <p:cNvPr id="35960" name="Rectangle 85">
                  <a:extLst>
                    <a:ext uri="{FF2B5EF4-FFF2-40B4-BE49-F238E27FC236}">
                      <a16:creationId xmlns:a16="http://schemas.microsoft.com/office/drawing/2014/main" id="{AD5DF9E2-4A21-4341-8A06-54BA27F4F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inf: boolean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61" name="Rectangle 86">
                  <a:extLst>
                    <a:ext uri="{FF2B5EF4-FFF2-40B4-BE49-F238E27FC236}">
                      <a16:creationId xmlns:a16="http://schemas.microsoft.com/office/drawing/2014/main" id="{FFAE32A9-BC8A-8346-A3DF-94B9ED899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getNumP()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62" name="Rectangle 87">
                  <a:extLst>
                    <a:ext uri="{FF2B5EF4-FFF2-40B4-BE49-F238E27FC236}">
                      <a16:creationId xmlns:a16="http://schemas.microsoft.com/office/drawing/2014/main" id="{85AE8EE7-2FF0-224E-AD66-CD6E49512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getNumT()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52" name="Group 88">
                <a:extLst>
                  <a:ext uri="{FF2B5EF4-FFF2-40B4-BE49-F238E27FC236}">
                    <a16:creationId xmlns:a16="http://schemas.microsoft.com/office/drawing/2014/main" id="{2C6D1B1B-117C-A84C-80E6-0E1F490E2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65" y="11494"/>
                <a:ext cx="2679" cy="743"/>
                <a:chOff x="7294" y="1435"/>
                <a:chExt cx="2636" cy="647"/>
              </a:xfrm>
            </p:grpSpPr>
            <p:sp>
              <p:nvSpPr>
                <p:cNvPr id="35956" name="Rectangle 89">
                  <a:extLst>
                    <a:ext uri="{FF2B5EF4-FFF2-40B4-BE49-F238E27FC236}">
                      <a16:creationId xmlns:a16="http://schemas.microsoft.com/office/drawing/2014/main" id="{9EBE60DB-60CF-194F-BEDA-F38CD7BBF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1895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</a:t>
                  </a:r>
                  <a:r>
                    <a:rPr lang="ru-RU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 </a:t>
                  </a: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numT: Integer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grpSp>
              <p:nvGrpSpPr>
                <p:cNvPr id="35957" name="Group 90">
                  <a:extLst>
                    <a:ext uri="{FF2B5EF4-FFF2-40B4-BE49-F238E27FC236}">
                      <a16:creationId xmlns:a16="http://schemas.microsoft.com/office/drawing/2014/main" id="{B68CC4BF-DBFA-F949-85E0-D0079A5982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94" y="1435"/>
                  <a:ext cx="2636" cy="459"/>
                  <a:chOff x="7294" y="1435"/>
                  <a:chExt cx="2636" cy="459"/>
                </a:xfrm>
              </p:grpSpPr>
              <p:sp>
                <p:nvSpPr>
                  <p:cNvPr id="35958" name="Rectangle 91">
                    <a:extLst>
                      <a:ext uri="{FF2B5EF4-FFF2-40B4-BE49-F238E27FC236}">
                        <a16:creationId xmlns:a16="http://schemas.microsoft.com/office/drawing/2014/main" id="{4EA4F14D-4B0F-8445-BA89-794B29C0F5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435"/>
                    <a:ext cx="2636" cy="29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18900000" algn="ctr" rotWithShape="0">
                            <a:srgbClr val="80808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66751" tIns="33376" rIns="66751" bIns="33376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 b="1" dirty="0" err="1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ArcIn</a:t>
                    </a:r>
                    <a:endParaRPr lang="ru-RU" altLang="uk-UA" sz="900" dirty="0">
                      <a:latin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35959" name="Rectangle 92">
                    <a:extLst>
                      <a:ext uri="{FF2B5EF4-FFF2-40B4-BE49-F238E27FC236}">
                        <a16:creationId xmlns:a16="http://schemas.microsoft.com/office/drawing/2014/main" id="{4CA43CC2-7067-0B48-A734-2EF0B5187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707"/>
                    <a:ext cx="2636" cy="18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— numP: Integer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</p:grpSp>
          </p:grpSp>
          <p:sp>
            <p:nvSpPr>
              <p:cNvPr id="35953" name="Rectangle 93">
                <a:extLst>
                  <a:ext uri="{FF2B5EF4-FFF2-40B4-BE49-F238E27FC236}">
                    <a16:creationId xmlns:a16="http://schemas.microsoft.com/office/drawing/2014/main" id="{42F8DC67-197A-2648-A3A5-41357A8D7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5" y="12238"/>
                <a:ext cx="2679" cy="2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 k: Integer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9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54" name="Rectangle 94">
                <a:extLst>
                  <a:ext uri="{FF2B5EF4-FFF2-40B4-BE49-F238E27FC236}">
                    <a16:creationId xmlns:a16="http://schemas.microsoft.com/office/drawing/2014/main" id="{A0F3050F-AA92-C144-86B8-11EBE2929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5" y="13081"/>
                <a:ext cx="2679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+ setInf(boolean s)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55" name="Rectangle 95">
                <a:extLst>
                  <a:ext uri="{FF2B5EF4-FFF2-40B4-BE49-F238E27FC236}">
                    <a16:creationId xmlns:a16="http://schemas.microsoft.com/office/drawing/2014/main" id="{BA13C06D-D384-274C-A860-132175743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5" y="13269"/>
                <a:ext cx="2678" cy="1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+ getIsInf()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35852" name="Line 96">
              <a:extLst>
                <a:ext uri="{FF2B5EF4-FFF2-40B4-BE49-F238E27FC236}">
                  <a16:creationId xmlns:a16="http://schemas.microsoft.com/office/drawing/2014/main" id="{3E2C92A8-BFC2-974E-A845-FA6698029D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674" y="10137"/>
              <a:ext cx="175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Line 97">
              <a:extLst>
                <a:ext uri="{FF2B5EF4-FFF2-40B4-BE49-F238E27FC236}">
                  <a16:creationId xmlns:a16="http://schemas.microsoft.com/office/drawing/2014/main" id="{37C31BAE-F857-8540-9D55-8C06E602F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8590"/>
              <a:ext cx="4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8">
              <a:extLst>
                <a:ext uri="{FF2B5EF4-FFF2-40B4-BE49-F238E27FC236}">
                  <a16:creationId xmlns:a16="http://schemas.microsoft.com/office/drawing/2014/main" id="{2B622EDA-E8DA-9443-9069-D875AB7CD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1" y="8374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99">
              <a:extLst>
                <a:ext uri="{FF2B5EF4-FFF2-40B4-BE49-F238E27FC236}">
                  <a16:creationId xmlns:a16="http://schemas.microsoft.com/office/drawing/2014/main" id="{D5896C73-5F4B-E64E-B9CA-8716DFCB2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" y="8374"/>
              <a:ext cx="161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00">
              <a:extLst>
                <a:ext uri="{FF2B5EF4-FFF2-40B4-BE49-F238E27FC236}">
                  <a16:creationId xmlns:a16="http://schemas.microsoft.com/office/drawing/2014/main" id="{68C398BE-8916-FE4F-97E4-980191CF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" y="9828"/>
              <a:ext cx="1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01">
              <a:extLst>
                <a:ext uri="{FF2B5EF4-FFF2-40B4-BE49-F238E27FC236}">
                  <a16:creationId xmlns:a16="http://schemas.microsoft.com/office/drawing/2014/main" id="{0B82A2E1-EC1B-9046-BAF6-E4442616E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9021"/>
              <a:ext cx="16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02">
              <a:extLst>
                <a:ext uri="{FF2B5EF4-FFF2-40B4-BE49-F238E27FC236}">
                  <a16:creationId xmlns:a16="http://schemas.microsoft.com/office/drawing/2014/main" id="{36D0533D-D290-2E4A-9444-592BFD74E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9237"/>
              <a:ext cx="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03">
              <a:extLst>
                <a:ext uri="{FF2B5EF4-FFF2-40B4-BE49-F238E27FC236}">
                  <a16:creationId xmlns:a16="http://schemas.microsoft.com/office/drawing/2014/main" id="{BBD5368D-78DC-FC4E-89BD-E3313A2F4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4" y="9007"/>
              <a:ext cx="1" cy="1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04">
              <a:extLst>
                <a:ext uri="{FF2B5EF4-FFF2-40B4-BE49-F238E27FC236}">
                  <a16:creationId xmlns:a16="http://schemas.microsoft.com/office/drawing/2014/main" id="{D4481A3A-B4DC-9741-BBB4-6206048E5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4" y="10588"/>
              <a:ext cx="2123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105">
              <a:extLst>
                <a:ext uri="{FF2B5EF4-FFF2-40B4-BE49-F238E27FC236}">
                  <a16:creationId xmlns:a16="http://schemas.microsoft.com/office/drawing/2014/main" id="{B2407072-1B6F-8D42-88D9-3268F43FBB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035" y="11035"/>
              <a:ext cx="906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Rectangle 106">
              <a:extLst>
                <a:ext uri="{FF2B5EF4-FFF2-40B4-BE49-F238E27FC236}">
                  <a16:creationId xmlns:a16="http://schemas.microsoft.com/office/drawing/2014/main" id="{9502FF44-3F3D-7641-AC56-95C85CB3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5573"/>
              <a:ext cx="2047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6796" dir="17793903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66751" tIns="33376" rIns="66751" bIns="33376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PetriObj package</a:t>
              </a:r>
              <a:endParaRPr lang="ru-RU" altLang="uk-UA" sz="900">
                <a:latin typeface="Arial Unicode MS" panose="020B0604020202020204" pitchFamily="34" charset="-128"/>
              </a:endParaRPr>
            </a:p>
          </p:txBody>
        </p:sp>
        <p:grpSp>
          <p:nvGrpSpPr>
            <p:cNvPr id="35863" name="Group 107">
              <a:extLst>
                <a:ext uri="{FF2B5EF4-FFF2-40B4-BE49-F238E27FC236}">
                  <a16:creationId xmlns:a16="http://schemas.microsoft.com/office/drawing/2014/main" id="{0919F04A-AC8F-594A-9F22-26F9AC9C6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0" y="7625"/>
              <a:ext cx="1832" cy="938"/>
              <a:chOff x="4010" y="4700"/>
              <a:chExt cx="2635" cy="818"/>
            </a:xfrm>
          </p:grpSpPr>
          <p:grpSp>
            <p:nvGrpSpPr>
              <p:cNvPr id="35945" name="Group 108">
                <a:extLst>
                  <a:ext uri="{FF2B5EF4-FFF2-40B4-BE49-F238E27FC236}">
                    <a16:creationId xmlns:a16="http://schemas.microsoft.com/office/drawing/2014/main" id="{BF41C497-60A6-8E4F-B103-ADF5F53D60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0" y="4700"/>
                <a:ext cx="2635" cy="648"/>
                <a:chOff x="7294" y="1435"/>
                <a:chExt cx="2636" cy="647"/>
              </a:xfrm>
            </p:grpSpPr>
            <p:sp>
              <p:nvSpPr>
                <p:cNvPr id="35947" name="Rectangle 109">
                  <a:extLst>
                    <a:ext uri="{FF2B5EF4-FFF2-40B4-BE49-F238E27FC236}">
                      <a16:creationId xmlns:a16="http://schemas.microsoft.com/office/drawing/2014/main" id="{4AABDD74-5349-6644-BA2A-C5A8F5361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1895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+CreateNetDiscipline()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grpSp>
              <p:nvGrpSpPr>
                <p:cNvPr id="35948" name="Group 110">
                  <a:extLst>
                    <a:ext uri="{FF2B5EF4-FFF2-40B4-BE49-F238E27FC236}">
                      <a16:creationId xmlns:a16="http://schemas.microsoft.com/office/drawing/2014/main" id="{74329C3B-1EF5-8649-B7F2-5A8CE7D6A8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94" y="1435"/>
                  <a:ext cx="2636" cy="459"/>
                  <a:chOff x="7294" y="1435"/>
                  <a:chExt cx="2636" cy="459"/>
                </a:xfrm>
              </p:grpSpPr>
              <p:sp>
                <p:nvSpPr>
                  <p:cNvPr id="35949" name="Rectangle 111">
                    <a:extLst>
                      <a:ext uri="{FF2B5EF4-FFF2-40B4-BE49-F238E27FC236}">
                        <a16:creationId xmlns:a16="http://schemas.microsoft.com/office/drawing/2014/main" id="{865F89AE-B941-F441-86EB-A8424F76F7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435"/>
                    <a:ext cx="2636" cy="29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18900000" algn="ctr" rotWithShape="0">
                            <a:srgbClr val="80808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66751" tIns="33376" rIns="66751" bIns="33376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 b="1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NetLibrary</a:t>
                    </a: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35950" name="Rectangle 112">
                    <a:extLst>
                      <a:ext uri="{FF2B5EF4-FFF2-40B4-BE49-F238E27FC236}">
                        <a16:creationId xmlns:a16="http://schemas.microsoft.com/office/drawing/2014/main" id="{C1C9B4FD-87FD-3944-AD74-86CA142610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707"/>
                    <a:ext cx="2636" cy="18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+CreateNetStudent()</a:t>
                    </a: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</p:grpSp>
          </p:grpSp>
          <p:sp>
            <p:nvSpPr>
              <p:cNvPr id="35946" name="Rectangle 113">
                <a:extLst>
                  <a:ext uri="{FF2B5EF4-FFF2-40B4-BE49-F238E27FC236}">
                    <a16:creationId xmlns:a16="http://schemas.microsoft.com/office/drawing/2014/main" id="{767E1304-69A4-3C48-9377-595541AD9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5349"/>
                <a:ext cx="2635" cy="1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+CreateNetDeansOffice()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9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35864" name="Group 114">
              <a:extLst>
                <a:ext uri="{FF2B5EF4-FFF2-40B4-BE49-F238E27FC236}">
                  <a16:creationId xmlns:a16="http://schemas.microsoft.com/office/drawing/2014/main" id="{3D25AA7C-07AD-194C-87FA-76DD47EB8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0" y="13050"/>
              <a:ext cx="1833" cy="937"/>
              <a:chOff x="4010" y="4700"/>
              <a:chExt cx="2635" cy="818"/>
            </a:xfrm>
          </p:grpSpPr>
          <p:grpSp>
            <p:nvGrpSpPr>
              <p:cNvPr id="35939" name="Group 115">
                <a:extLst>
                  <a:ext uri="{FF2B5EF4-FFF2-40B4-BE49-F238E27FC236}">
                    <a16:creationId xmlns:a16="http://schemas.microsoft.com/office/drawing/2014/main" id="{847FD767-4764-7E46-8317-01EFA64B85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0" y="4700"/>
                <a:ext cx="2635" cy="648"/>
                <a:chOff x="7294" y="1435"/>
                <a:chExt cx="2636" cy="647"/>
              </a:xfrm>
            </p:grpSpPr>
            <p:sp>
              <p:nvSpPr>
                <p:cNvPr id="35941" name="Rectangle 116">
                  <a:extLst>
                    <a:ext uri="{FF2B5EF4-FFF2-40B4-BE49-F238E27FC236}">
                      <a16:creationId xmlns:a16="http://schemas.microsoft.com/office/drawing/2014/main" id="{234E067F-E37B-CD4C-B395-A2457F435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1895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+Unif(double a,double b)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grpSp>
              <p:nvGrpSpPr>
                <p:cNvPr id="35942" name="Group 117">
                  <a:extLst>
                    <a:ext uri="{FF2B5EF4-FFF2-40B4-BE49-F238E27FC236}">
                      <a16:creationId xmlns:a16="http://schemas.microsoft.com/office/drawing/2014/main" id="{2831AB4A-E715-DE42-B881-4EB36387B6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94" y="1435"/>
                  <a:ext cx="2636" cy="459"/>
                  <a:chOff x="7294" y="1435"/>
                  <a:chExt cx="2636" cy="459"/>
                </a:xfrm>
              </p:grpSpPr>
              <p:sp>
                <p:nvSpPr>
                  <p:cNvPr id="35943" name="Rectangle 118">
                    <a:extLst>
                      <a:ext uri="{FF2B5EF4-FFF2-40B4-BE49-F238E27FC236}">
                        <a16:creationId xmlns:a16="http://schemas.microsoft.com/office/drawing/2014/main" id="{F4343211-FF11-AD4E-A0E3-1976D73490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435"/>
                    <a:ext cx="2636" cy="29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18900000" algn="ctr" rotWithShape="0">
                            <a:srgbClr val="80808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66751" tIns="33376" rIns="66751" bIns="33376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 b="1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FunRand</a:t>
                    </a: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35944" name="Rectangle 119">
                    <a:extLst>
                      <a:ext uri="{FF2B5EF4-FFF2-40B4-BE49-F238E27FC236}">
                        <a16:creationId xmlns:a16="http://schemas.microsoft.com/office/drawing/2014/main" id="{B6F44792-CF84-B144-9316-4687CE5FAD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707"/>
                    <a:ext cx="2636" cy="18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+Exp(double t)</a:t>
                    </a: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</p:grpSp>
          </p:grpSp>
          <p:sp>
            <p:nvSpPr>
              <p:cNvPr id="35940" name="Rectangle 120">
                <a:extLst>
                  <a:ext uri="{FF2B5EF4-FFF2-40B4-BE49-F238E27FC236}">
                    <a16:creationId xmlns:a16="http://schemas.microsoft.com/office/drawing/2014/main" id="{3AAE97DD-DC93-4A41-B70A-ED8188406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5349"/>
                <a:ext cx="2635" cy="1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+Norm(double a,double s)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9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35865" name="Line 121">
              <a:extLst>
                <a:ext uri="{FF2B5EF4-FFF2-40B4-BE49-F238E27FC236}">
                  <a16:creationId xmlns:a16="http://schemas.microsoft.com/office/drawing/2014/main" id="{D1139268-3496-2947-AFC5-641D59914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5" y="8052"/>
              <a:ext cx="49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22">
              <a:extLst>
                <a:ext uri="{FF2B5EF4-FFF2-40B4-BE49-F238E27FC236}">
                  <a16:creationId xmlns:a16="http://schemas.microsoft.com/office/drawing/2014/main" id="{F0CC5AFA-487A-7844-A898-A4124C5BB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7" y="6228"/>
              <a:ext cx="5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23">
              <a:extLst>
                <a:ext uri="{FF2B5EF4-FFF2-40B4-BE49-F238E27FC236}">
                  <a16:creationId xmlns:a16="http://schemas.microsoft.com/office/drawing/2014/main" id="{1D80D78E-98C5-E64C-9801-2E6C56E8A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86" y="13455"/>
              <a:ext cx="4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68" name="Group 124">
              <a:extLst>
                <a:ext uri="{FF2B5EF4-FFF2-40B4-BE49-F238E27FC236}">
                  <a16:creationId xmlns:a16="http://schemas.microsoft.com/office/drawing/2014/main" id="{26C5C869-F327-E946-BB23-0D5C812FC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" y="10041"/>
              <a:ext cx="3224" cy="4963"/>
              <a:chOff x="2551" y="10041"/>
              <a:chExt cx="3224" cy="4963"/>
            </a:xfrm>
          </p:grpSpPr>
          <p:grpSp>
            <p:nvGrpSpPr>
              <p:cNvPr id="35909" name="Group 125">
                <a:extLst>
                  <a:ext uri="{FF2B5EF4-FFF2-40B4-BE49-F238E27FC236}">
                    <a16:creationId xmlns:a16="http://schemas.microsoft.com/office/drawing/2014/main" id="{BC472BA7-A457-9C4B-AC0E-1B1E4BE5AB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1805"/>
                <a:ext cx="3224" cy="646"/>
                <a:chOff x="7294" y="2251"/>
                <a:chExt cx="2636" cy="564"/>
              </a:xfrm>
            </p:grpSpPr>
            <p:sp>
              <p:nvSpPr>
                <p:cNvPr id="35936" name="Rectangle 126">
                  <a:extLst>
                    <a:ext uri="{FF2B5EF4-FFF2-40B4-BE49-F238E27FC236}">
                      <a16:creationId xmlns:a16="http://schemas.microsoft.com/office/drawing/2014/main" id="{0376E4C9-E2EB-DA49-91EF-D46C0BB85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distridution: String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37" name="Rectangle 127">
                  <a:extLst>
                    <a:ext uri="{FF2B5EF4-FFF2-40B4-BE49-F238E27FC236}">
                      <a16:creationId xmlns:a16="http://schemas.microsoft.com/office/drawing/2014/main" id="{A7080351-FD7D-E049-9FD8-BDB9BE1EB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parametr: double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38" name="Rectangle 128">
                  <a:extLst>
                    <a:ext uri="{FF2B5EF4-FFF2-40B4-BE49-F238E27FC236}">
                      <a16:creationId xmlns:a16="http://schemas.microsoft.com/office/drawing/2014/main" id="{5888029A-E324-BC43-88B8-A9DE5DC09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timeOut: ArrayList&lt;Double&gt;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sp>
            <p:nvSpPr>
              <p:cNvPr id="35910" name="Rectangle 129">
                <a:extLst>
                  <a:ext uri="{FF2B5EF4-FFF2-40B4-BE49-F238E27FC236}">
                    <a16:creationId xmlns:a16="http://schemas.microsoft.com/office/drawing/2014/main" id="{C5AA79F6-3AC9-1A41-8DF3-BAD1898D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0751"/>
                <a:ext cx="3224" cy="2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</a:t>
                </a:r>
                <a:r>
                  <a:rPr lang="ru-RU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 </a:t>
                </a: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buffer: Integer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11" name="Rectangle 130">
                <a:extLst>
                  <a:ext uri="{FF2B5EF4-FFF2-40B4-BE49-F238E27FC236}">
                    <a16:creationId xmlns:a16="http://schemas.microsoft.com/office/drawing/2014/main" id="{51301C24-9963-6141-B206-25013A360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0535"/>
                <a:ext cx="322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 number: int</a:t>
                </a: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12" name="Rectangle 131">
                <a:extLst>
                  <a:ext uri="{FF2B5EF4-FFF2-40B4-BE49-F238E27FC236}">
                    <a16:creationId xmlns:a16="http://schemas.microsoft.com/office/drawing/2014/main" id="{0E702417-3E3C-594E-A8A9-DC4E5F1ED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0967"/>
                <a:ext cx="3224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 timeServ: double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9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grpSp>
            <p:nvGrpSpPr>
              <p:cNvPr id="35913" name="Group 132">
                <a:extLst>
                  <a:ext uri="{FF2B5EF4-FFF2-40B4-BE49-F238E27FC236}">
                    <a16:creationId xmlns:a16="http://schemas.microsoft.com/office/drawing/2014/main" id="{3129BBD1-7E56-304B-A65B-8CA69E50F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1158"/>
                <a:ext cx="3224" cy="647"/>
                <a:chOff x="7294" y="2251"/>
                <a:chExt cx="2636" cy="564"/>
              </a:xfrm>
            </p:grpSpPr>
            <p:sp>
              <p:nvSpPr>
                <p:cNvPr id="35933" name="Rectangle 133">
                  <a:extLst>
                    <a:ext uri="{FF2B5EF4-FFF2-40B4-BE49-F238E27FC236}">
                      <a16:creationId xmlns:a16="http://schemas.microsoft.com/office/drawing/2014/main" id="{F54EB060-F7A8-064A-AFE7-085E7FC74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priority: int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34" name="Rectangle 134">
                  <a:extLst>
                    <a:ext uri="{FF2B5EF4-FFF2-40B4-BE49-F238E27FC236}">
                      <a16:creationId xmlns:a16="http://schemas.microsoft.com/office/drawing/2014/main" id="{ED15ADAA-EEC1-4C44-BE9F-961EFEE2C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probability: double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35" name="Rectangle 135">
                  <a:extLst>
                    <a:ext uri="{FF2B5EF4-FFF2-40B4-BE49-F238E27FC236}">
                      <a16:creationId xmlns:a16="http://schemas.microsoft.com/office/drawing/2014/main" id="{BCA7E39D-F6DA-4949-AB3E-BB6E878FF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minTime: double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14" name="Group 136">
                <a:extLst>
                  <a:ext uri="{FF2B5EF4-FFF2-40B4-BE49-F238E27FC236}">
                    <a16:creationId xmlns:a16="http://schemas.microsoft.com/office/drawing/2014/main" id="{CE686EC5-288A-E841-9023-BAD39E2B5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2451"/>
                <a:ext cx="3224" cy="647"/>
                <a:chOff x="7294" y="2251"/>
                <a:chExt cx="2636" cy="564"/>
              </a:xfrm>
            </p:grpSpPr>
            <p:sp>
              <p:nvSpPr>
                <p:cNvPr id="35930" name="Rectangle 137">
                  <a:extLst>
                    <a:ext uri="{FF2B5EF4-FFF2-40B4-BE49-F238E27FC236}">
                      <a16:creationId xmlns:a16="http://schemas.microsoft.com/office/drawing/2014/main" id="{CBA07D14-FE55-6046-8B09-687278ECFE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inP: ArrayList&lt;Integer&gt;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31" name="Rectangle 138">
                  <a:extLst>
                    <a:ext uri="{FF2B5EF4-FFF2-40B4-BE49-F238E27FC236}">
                      <a16:creationId xmlns:a16="http://schemas.microsoft.com/office/drawing/2014/main" id="{3CDAF073-A517-7C40-8C01-679CB8CB3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inPwithInf: ArrayList&lt;Integer&gt;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32" name="Rectangle 139">
                  <a:extLst>
                    <a:ext uri="{FF2B5EF4-FFF2-40B4-BE49-F238E27FC236}">
                      <a16:creationId xmlns:a16="http://schemas.microsoft.com/office/drawing/2014/main" id="{6C35F0D3-CEA0-5240-9B98-A96B6F3E4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outP: ArrayList&lt;Integer&gt;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15" name="Group 140">
                <a:extLst>
                  <a:ext uri="{FF2B5EF4-FFF2-40B4-BE49-F238E27FC236}">
                    <a16:creationId xmlns:a16="http://schemas.microsoft.com/office/drawing/2014/main" id="{49DA5272-194A-D24D-86E3-F2CCA43A13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3100"/>
                <a:ext cx="3223" cy="647"/>
                <a:chOff x="7294" y="2251"/>
                <a:chExt cx="2636" cy="564"/>
              </a:xfrm>
            </p:grpSpPr>
            <p:sp>
              <p:nvSpPr>
                <p:cNvPr id="35927" name="Rectangle 141">
                  <a:extLst>
                    <a:ext uri="{FF2B5EF4-FFF2-40B4-BE49-F238E27FC236}">
                      <a16:creationId xmlns:a16="http://schemas.microsoft.com/office/drawing/2014/main" id="{F67BAD50-56B3-BC46-89E3-842184D99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setDistribution(String s, double parametr)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28" name="Rectangle 142">
                  <a:extLst>
                    <a:ext uri="{FF2B5EF4-FFF2-40B4-BE49-F238E27FC236}">
                      <a16:creationId xmlns:a16="http://schemas.microsoft.com/office/drawing/2014/main" id="{75D801DB-1844-024F-853A-CB4BA025E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generateTimeserv(): double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29" name="Rectangle 143">
                  <a:extLst>
                    <a:ext uri="{FF2B5EF4-FFF2-40B4-BE49-F238E27FC236}">
                      <a16:creationId xmlns:a16="http://schemas.microsoft.com/office/drawing/2014/main" id="{B50CBADC-DE9D-F14D-8E30-16E8B7A0DB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getMinTime()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16" name="Group 144">
                <a:extLst>
                  <a:ext uri="{FF2B5EF4-FFF2-40B4-BE49-F238E27FC236}">
                    <a16:creationId xmlns:a16="http://schemas.microsoft.com/office/drawing/2014/main" id="{C9087431-561A-8448-9132-FEF301ABA6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3723"/>
                <a:ext cx="3223" cy="647"/>
                <a:chOff x="7294" y="2251"/>
                <a:chExt cx="2636" cy="564"/>
              </a:xfrm>
            </p:grpSpPr>
            <p:sp>
              <p:nvSpPr>
                <p:cNvPr id="35924" name="Rectangle 145">
                  <a:extLst>
                    <a:ext uri="{FF2B5EF4-FFF2-40B4-BE49-F238E27FC236}">
                      <a16:creationId xmlns:a16="http://schemas.microsoft.com/office/drawing/2014/main" id="{6E588D52-A438-5045-9AB9-EAFED4A63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CreatInP(Petri_P[] pp, TiesIn[] ties)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25" name="Rectangle 146">
                  <a:extLst>
                    <a:ext uri="{FF2B5EF4-FFF2-40B4-BE49-F238E27FC236}">
                      <a16:creationId xmlns:a16="http://schemas.microsoft.com/office/drawing/2014/main" id="{4EF2BA61-C53E-6B4A-8908-F14EF35DB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CreatOutP(Petri_P[] pp, TiesOut[] ties)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26" name="Rectangle 147">
                  <a:extLst>
                    <a:ext uri="{FF2B5EF4-FFF2-40B4-BE49-F238E27FC236}">
                      <a16:creationId xmlns:a16="http://schemas.microsoft.com/office/drawing/2014/main" id="{3905838B-0726-AC4A-BD91-D4D1E47730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Condition(PetriP[] pp): boolean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17" name="Group 148">
                <a:extLst>
                  <a:ext uri="{FF2B5EF4-FFF2-40B4-BE49-F238E27FC236}">
                    <a16:creationId xmlns:a16="http://schemas.microsoft.com/office/drawing/2014/main" id="{3328D821-A488-A544-B41C-5B0686EE32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4357"/>
                <a:ext cx="3223" cy="647"/>
                <a:chOff x="7294" y="2251"/>
                <a:chExt cx="2636" cy="564"/>
              </a:xfrm>
            </p:grpSpPr>
            <p:sp>
              <p:nvSpPr>
                <p:cNvPr id="35921" name="Rectangle 149">
                  <a:extLst>
                    <a:ext uri="{FF2B5EF4-FFF2-40B4-BE49-F238E27FC236}">
                      <a16:creationId xmlns:a16="http://schemas.microsoft.com/office/drawing/2014/main" id="{79F62E19-C072-F444-BB27-969ED25DB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ActIn(Petri_P[] pp, double currentTime)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22" name="Rectangle 150">
                  <a:extLst>
                    <a:ext uri="{FF2B5EF4-FFF2-40B4-BE49-F238E27FC236}">
                      <a16:creationId xmlns:a16="http://schemas.microsoft.com/office/drawing/2014/main" id="{37B84428-2360-6148-B982-7BDBD2B5E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ActOut(Petri_P[] pp, double currentTime)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23" name="Rectangle 151">
                  <a:extLst>
                    <a:ext uri="{FF2B5EF4-FFF2-40B4-BE49-F238E27FC236}">
                      <a16:creationId xmlns:a16="http://schemas.microsoft.com/office/drawing/2014/main" id="{C19203B8-050D-AC4C-9D3B-2CFEFD24C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minEvent()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918" name="Group 152">
                <a:extLst>
                  <a:ext uri="{FF2B5EF4-FFF2-40B4-BE49-F238E27FC236}">
                    <a16:creationId xmlns:a16="http://schemas.microsoft.com/office/drawing/2014/main" id="{7B391377-4170-FE45-B673-1249865C6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0041"/>
                <a:ext cx="3224" cy="519"/>
                <a:chOff x="2551" y="10010"/>
                <a:chExt cx="3224" cy="519"/>
              </a:xfrm>
            </p:grpSpPr>
            <p:sp>
              <p:nvSpPr>
                <p:cNvPr id="35919" name="Rectangle 153">
                  <a:extLst>
                    <a:ext uri="{FF2B5EF4-FFF2-40B4-BE49-F238E27FC236}">
                      <a16:creationId xmlns:a16="http://schemas.microsoft.com/office/drawing/2014/main" id="{5D16624E-8BBB-4048-9948-2618ED2DD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1" y="10010"/>
                  <a:ext cx="3224" cy="33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66751" tIns="33376" rIns="66751" bIns="33376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 b="1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PetriT</a:t>
                  </a: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20" name="Rectangle 154">
                  <a:extLst>
                    <a:ext uri="{FF2B5EF4-FFF2-40B4-BE49-F238E27FC236}">
                      <a16:creationId xmlns:a16="http://schemas.microsoft.com/office/drawing/2014/main" id="{D9DF16E2-F8BF-244B-A790-BFD164168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1" y="10314"/>
                  <a:ext cx="3224" cy="2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name: String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</p:grpSp>
        <p:grpSp>
          <p:nvGrpSpPr>
            <p:cNvPr id="35869" name="Group 155">
              <a:extLst>
                <a:ext uri="{FF2B5EF4-FFF2-40B4-BE49-F238E27FC236}">
                  <a16:creationId xmlns:a16="http://schemas.microsoft.com/office/drawing/2014/main" id="{73B0FF7B-BB2F-6849-A53E-491D79AE3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1" y="8217"/>
              <a:ext cx="2558" cy="2171"/>
              <a:chOff x="7871" y="8217"/>
              <a:chExt cx="2559" cy="2170"/>
            </a:xfrm>
          </p:grpSpPr>
          <p:grpSp>
            <p:nvGrpSpPr>
              <p:cNvPr id="35897" name="Group 156">
                <a:extLst>
                  <a:ext uri="{FF2B5EF4-FFF2-40B4-BE49-F238E27FC236}">
                    <a16:creationId xmlns:a16="http://schemas.microsoft.com/office/drawing/2014/main" id="{9323900C-1815-AF42-B498-E6A6E5DB12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1" y="8217"/>
                <a:ext cx="2559" cy="529"/>
                <a:chOff x="7294" y="1435"/>
                <a:chExt cx="2636" cy="459"/>
              </a:xfrm>
            </p:grpSpPr>
            <p:sp>
              <p:nvSpPr>
                <p:cNvPr id="35907" name="Rectangle 157">
                  <a:extLst>
                    <a:ext uri="{FF2B5EF4-FFF2-40B4-BE49-F238E27FC236}">
                      <a16:creationId xmlns:a16="http://schemas.microsoft.com/office/drawing/2014/main" id="{97EF2E41-D52E-2F48-B7D9-4B3BED37E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1435"/>
                  <a:ext cx="2636" cy="2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66751" tIns="33376" rIns="66751" bIns="33376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 b="1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PetriP</a:t>
                  </a: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08" name="Rectangle 158">
                  <a:extLst>
                    <a:ext uri="{FF2B5EF4-FFF2-40B4-BE49-F238E27FC236}">
                      <a16:creationId xmlns:a16="http://schemas.microsoft.com/office/drawing/2014/main" id="{1F838C47-D71D-BD44-8F29-87F506DB1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1707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name: String</a:t>
                  </a: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898" name="Group 159">
                <a:extLst>
                  <a:ext uri="{FF2B5EF4-FFF2-40B4-BE49-F238E27FC236}">
                    <a16:creationId xmlns:a16="http://schemas.microsoft.com/office/drawing/2014/main" id="{6B4C8DCA-994F-054F-9AB7-DA4D379350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1" y="9358"/>
                <a:ext cx="2559" cy="646"/>
                <a:chOff x="7294" y="2251"/>
                <a:chExt cx="2636" cy="564"/>
              </a:xfrm>
            </p:grpSpPr>
            <p:sp>
              <p:nvSpPr>
                <p:cNvPr id="35904" name="Rectangle 160">
                  <a:extLst>
                    <a:ext uri="{FF2B5EF4-FFF2-40B4-BE49-F238E27FC236}">
                      <a16:creationId xmlns:a16="http://schemas.microsoft.com/office/drawing/2014/main" id="{CBDA0731-E6FF-9D41-B8E5-B2F2C102C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ListIn: ArrayList&lt;TieIn&gt;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05" name="Rectangle 161">
                  <a:extLst>
                    <a:ext uri="{FF2B5EF4-FFF2-40B4-BE49-F238E27FC236}">
                      <a16:creationId xmlns:a16="http://schemas.microsoft.com/office/drawing/2014/main" id="{5388E7C8-B9A6-A142-952C-68190A248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ListOut: ArrayList&lt;TieOut&gt;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906" name="Rectangle 162">
                  <a:extLst>
                    <a:ext uri="{FF2B5EF4-FFF2-40B4-BE49-F238E27FC236}">
                      <a16:creationId xmlns:a16="http://schemas.microsoft.com/office/drawing/2014/main" id="{02392AD5-5C47-F041-BDC4-72A292D4A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increaseMark(int a)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sp>
            <p:nvSpPr>
              <p:cNvPr id="35899" name="Rectangle 163">
                <a:extLst>
                  <a:ext uri="{FF2B5EF4-FFF2-40B4-BE49-F238E27FC236}">
                    <a16:creationId xmlns:a16="http://schemas.microsoft.com/office/drawing/2014/main" id="{1200825A-ACF2-634B-90CB-A3985F033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" y="8946"/>
                <a:ext cx="2559" cy="2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</a:t>
                </a:r>
                <a:r>
                  <a:rPr lang="ru-RU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 </a:t>
                </a: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mark: Integer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00" name="Rectangle 164">
                <a:extLst>
                  <a:ext uri="{FF2B5EF4-FFF2-40B4-BE49-F238E27FC236}">
                    <a16:creationId xmlns:a16="http://schemas.microsoft.com/office/drawing/2014/main" id="{8994F7F3-4E20-0946-BBC0-135AA1047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" y="9162"/>
                <a:ext cx="2553" cy="2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 mean: double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9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01" name="Rectangle 165">
                <a:extLst>
                  <a:ext uri="{FF2B5EF4-FFF2-40B4-BE49-F238E27FC236}">
                    <a16:creationId xmlns:a16="http://schemas.microsoft.com/office/drawing/2014/main" id="{234564CA-B4C0-E345-98DA-317684E60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" y="10004"/>
                <a:ext cx="2559" cy="1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+ setMark(int a)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02" name="Rectangle 166">
                <a:extLst>
                  <a:ext uri="{FF2B5EF4-FFF2-40B4-BE49-F238E27FC236}">
                    <a16:creationId xmlns:a16="http://schemas.microsoft.com/office/drawing/2014/main" id="{B9CB2AC2-9FA9-5640-9D3B-18A77D894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" y="10193"/>
                <a:ext cx="2558" cy="1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+ getMark()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903" name="Rectangle 167">
                <a:extLst>
                  <a:ext uri="{FF2B5EF4-FFF2-40B4-BE49-F238E27FC236}">
                    <a16:creationId xmlns:a16="http://schemas.microsoft.com/office/drawing/2014/main" id="{458CA2EE-5F09-0041-B9F0-A52D70DF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" y="8734"/>
                <a:ext cx="2553" cy="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 number: int</a:t>
                </a: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35870" name="Group 168">
              <a:extLst>
                <a:ext uri="{FF2B5EF4-FFF2-40B4-BE49-F238E27FC236}">
                  <a16:creationId xmlns:a16="http://schemas.microsoft.com/office/drawing/2014/main" id="{4C599524-4D67-7B4F-9E85-7E3FF5A63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8" y="7941"/>
              <a:ext cx="2953" cy="1858"/>
              <a:chOff x="2748" y="7941"/>
              <a:chExt cx="2953" cy="1858"/>
            </a:xfrm>
          </p:grpSpPr>
          <p:sp>
            <p:nvSpPr>
              <p:cNvPr id="35883" name="Line 169">
                <a:extLst>
                  <a:ext uri="{FF2B5EF4-FFF2-40B4-BE49-F238E27FC236}">
                    <a16:creationId xmlns:a16="http://schemas.microsoft.com/office/drawing/2014/main" id="{F953F147-8C83-1B46-92CA-241D20D14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1" y="8805"/>
                <a:ext cx="13" cy="9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884" name="Group 170">
                <a:extLst>
                  <a:ext uri="{FF2B5EF4-FFF2-40B4-BE49-F238E27FC236}">
                    <a16:creationId xmlns:a16="http://schemas.microsoft.com/office/drawing/2014/main" id="{2A7DFF2C-4FD4-B944-9161-766C9B7C8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0" y="8885"/>
                <a:ext cx="2681" cy="647"/>
                <a:chOff x="7294" y="2251"/>
                <a:chExt cx="2636" cy="564"/>
              </a:xfrm>
            </p:grpSpPr>
            <p:sp>
              <p:nvSpPr>
                <p:cNvPr id="35894" name="Rectangle 171">
                  <a:extLst>
                    <a:ext uri="{FF2B5EF4-FFF2-40B4-BE49-F238E27FC236}">
                      <a16:creationId xmlns:a16="http://schemas.microsoft.com/office/drawing/2014/main" id="{063B5285-A883-0340-A521-493BDD448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ListIn: TieIn[]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895" name="Rectangle 172">
                  <a:extLst>
                    <a:ext uri="{FF2B5EF4-FFF2-40B4-BE49-F238E27FC236}">
                      <a16:creationId xmlns:a16="http://schemas.microsoft.com/office/drawing/2014/main" id="{36108F46-94F6-4A47-B5F7-CFC40CAEE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ListOut: TieOut[]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896" name="Rectangle 173">
                  <a:extLst>
                    <a:ext uri="{FF2B5EF4-FFF2-40B4-BE49-F238E27FC236}">
                      <a16:creationId xmlns:a16="http://schemas.microsoft.com/office/drawing/2014/main" id="{AA2C2DC3-36A8-5044-B2C5-822DBB2FD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getListP(): PetriP[]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885" name="Group 174">
                <a:extLst>
                  <a:ext uri="{FF2B5EF4-FFF2-40B4-BE49-F238E27FC236}">
                    <a16:creationId xmlns:a16="http://schemas.microsoft.com/office/drawing/2014/main" id="{B45D14F5-F862-C844-98B7-7E0AEF71F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0" y="7941"/>
                <a:ext cx="2681" cy="745"/>
                <a:chOff x="7294" y="1435"/>
                <a:chExt cx="2636" cy="647"/>
              </a:xfrm>
            </p:grpSpPr>
            <p:sp>
              <p:nvSpPr>
                <p:cNvPr id="35890" name="Rectangle 175">
                  <a:extLst>
                    <a:ext uri="{FF2B5EF4-FFF2-40B4-BE49-F238E27FC236}">
                      <a16:creationId xmlns:a16="http://schemas.microsoft.com/office/drawing/2014/main" id="{62437EE3-C849-6B48-A0D3-52E0B2ECC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1895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ListP: PetriP[]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grpSp>
              <p:nvGrpSpPr>
                <p:cNvPr id="35891" name="Group 176">
                  <a:extLst>
                    <a:ext uri="{FF2B5EF4-FFF2-40B4-BE49-F238E27FC236}">
                      <a16:creationId xmlns:a16="http://schemas.microsoft.com/office/drawing/2014/main" id="{99452E25-3AEE-864D-8C06-0EA5916928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94" y="1435"/>
                  <a:ext cx="2636" cy="459"/>
                  <a:chOff x="7294" y="1435"/>
                  <a:chExt cx="2636" cy="459"/>
                </a:xfrm>
              </p:grpSpPr>
              <p:sp>
                <p:nvSpPr>
                  <p:cNvPr id="35892" name="Rectangle 177">
                    <a:extLst>
                      <a:ext uri="{FF2B5EF4-FFF2-40B4-BE49-F238E27FC236}">
                        <a16:creationId xmlns:a16="http://schemas.microsoft.com/office/drawing/2014/main" id="{C4375F49-111D-094A-8AED-57E97AA3E0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435"/>
                    <a:ext cx="2636" cy="29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18900000" algn="ctr" rotWithShape="0">
                            <a:srgbClr val="80808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66751" tIns="33376" rIns="66751" bIns="33376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 b="1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PetriNet</a:t>
                    </a: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35893" name="Rectangle 178">
                    <a:extLst>
                      <a:ext uri="{FF2B5EF4-FFF2-40B4-BE49-F238E27FC236}">
                        <a16:creationId xmlns:a16="http://schemas.microsoft.com/office/drawing/2014/main" id="{F7A1908A-B735-E44D-926F-F8E5077132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707"/>
                    <a:ext cx="2636" cy="18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— name: String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</p:grpSp>
          </p:grpSp>
          <p:sp>
            <p:nvSpPr>
              <p:cNvPr id="35886" name="Rectangle 179">
                <a:extLst>
                  <a:ext uri="{FF2B5EF4-FFF2-40B4-BE49-F238E27FC236}">
                    <a16:creationId xmlns:a16="http://schemas.microsoft.com/office/drawing/2014/main" id="{D008513A-9453-3347-B768-1C7B3F95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8673"/>
                <a:ext cx="2680" cy="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— ListT: PetriT[]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887" name="Rectangle 180">
                <a:extLst>
                  <a:ext uri="{FF2B5EF4-FFF2-40B4-BE49-F238E27FC236}">
                    <a16:creationId xmlns:a16="http://schemas.microsoft.com/office/drawing/2014/main" id="{DDA7D3AD-4AB0-3A4E-8F16-BDDE30719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9532"/>
                <a:ext cx="2681" cy="1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+ getListT(): PetriT[]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9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35888" name="Line 181">
                <a:extLst>
                  <a:ext uri="{FF2B5EF4-FFF2-40B4-BE49-F238E27FC236}">
                    <a16:creationId xmlns:a16="http://schemas.microsoft.com/office/drawing/2014/main" id="{B498E94F-6560-004B-A98C-8A8E5278C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8805"/>
                <a:ext cx="29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9" name="Line 182">
                <a:extLst>
                  <a:ext uri="{FF2B5EF4-FFF2-40B4-BE49-F238E27FC236}">
                    <a16:creationId xmlns:a16="http://schemas.microsoft.com/office/drawing/2014/main" id="{BA84E261-7C5C-FB45-8A52-D3853CEF1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4" y="9798"/>
                <a:ext cx="49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1" name="Group 183">
              <a:extLst>
                <a:ext uri="{FF2B5EF4-FFF2-40B4-BE49-F238E27FC236}">
                  <a16:creationId xmlns:a16="http://schemas.microsoft.com/office/drawing/2014/main" id="{9CC20364-3231-E449-97F0-AF5F1AB08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8" y="11048"/>
              <a:ext cx="1832" cy="1588"/>
              <a:chOff x="3068" y="6522"/>
              <a:chExt cx="2050" cy="1385"/>
            </a:xfrm>
          </p:grpSpPr>
          <p:grpSp>
            <p:nvGrpSpPr>
              <p:cNvPr id="35872" name="Group 184">
                <a:extLst>
                  <a:ext uri="{FF2B5EF4-FFF2-40B4-BE49-F238E27FC236}">
                    <a16:creationId xmlns:a16="http://schemas.microsoft.com/office/drawing/2014/main" id="{5CF79A8D-D25B-EC43-9916-23A2C77FC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8" y="7343"/>
                <a:ext cx="2050" cy="564"/>
                <a:chOff x="7294" y="2251"/>
                <a:chExt cx="2636" cy="564"/>
              </a:xfrm>
            </p:grpSpPr>
            <p:sp>
              <p:nvSpPr>
                <p:cNvPr id="35880" name="Rectangle 185">
                  <a:extLst>
                    <a:ext uri="{FF2B5EF4-FFF2-40B4-BE49-F238E27FC236}">
                      <a16:creationId xmlns:a16="http://schemas.microsoft.com/office/drawing/2014/main" id="{801D45D0-7079-A544-B5DF-B0D8DDE73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251"/>
                  <a:ext cx="2636" cy="1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getNumP()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881" name="Rectangle 186">
                  <a:extLst>
                    <a:ext uri="{FF2B5EF4-FFF2-40B4-BE49-F238E27FC236}">
                      <a16:creationId xmlns:a16="http://schemas.microsoft.com/office/drawing/2014/main" id="{1FE880FA-AA03-D54C-8BA3-27620B379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440"/>
                  <a:ext cx="2636" cy="1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getNumT()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  <p:sp>
              <p:nvSpPr>
                <p:cNvPr id="35882" name="Rectangle 187">
                  <a:extLst>
                    <a:ext uri="{FF2B5EF4-FFF2-40B4-BE49-F238E27FC236}">
                      <a16:creationId xmlns:a16="http://schemas.microsoft.com/office/drawing/2014/main" id="{00B7BEB5-E5CE-E841-8A2B-2E2029323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4" y="2628"/>
                  <a:ext cx="2636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+ getQuantity()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  <p:grpSp>
            <p:nvGrpSpPr>
              <p:cNvPr id="35873" name="Group 188">
                <a:extLst>
                  <a:ext uri="{FF2B5EF4-FFF2-40B4-BE49-F238E27FC236}">
                    <a16:creationId xmlns:a16="http://schemas.microsoft.com/office/drawing/2014/main" id="{8C034658-DCC2-ED4B-9630-87B2C4051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8" y="6522"/>
                <a:ext cx="2050" cy="819"/>
                <a:chOff x="4010" y="4700"/>
                <a:chExt cx="2635" cy="818"/>
              </a:xfrm>
            </p:grpSpPr>
            <p:grpSp>
              <p:nvGrpSpPr>
                <p:cNvPr id="35874" name="Group 189">
                  <a:extLst>
                    <a:ext uri="{FF2B5EF4-FFF2-40B4-BE49-F238E27FC236}">
                      <a16:creationId xmlns:a16="http://schemas.microsoft.com/office/drawing/2014/main" id="{71BA1673-C0C5-EE42-B801-D2907588C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10" y="4700"/>
                  <a:ext cx="2635" cy="648"/>
                  <a:chOff x="7294" y="1435"/>
                  <a:chExt cx="2636" cy="647"/>
                </a:xfrm>
              </p:grpSpPr>
              <p:sp>
                <p:nvSpPr>
                  <p:cNvPr id="35876" name="Rectangle 190">
                    <a:extLst>
                      <a:ext uri="{FF2B5EF4-FFF2-40B4-BE49-F238E27FC236}">
                        <a16:creationId xmlns:a16="http://schemas.microsoft.com/office/drawing/2014/main" id="{D139BDE5-11FF-9940-88F0-81160B8A19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94" y="1895"/>
                    <a:ext cx="2636" cy="18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—</a:t>
                    </a:r>
                    <a:r>
                      <a:rPr lang="ru-RU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 </a:t>
                    </a:r>
                    <a:r>
                      <a:rPr lang="en-US" altLang="zh-CN" sz="900">
                        <a:solidFill>
                          <a:srgbClr val="000000"/>
                        </a:solidFill>
                        <a:latin typeface="Arial Unicode MS" panose="020B0604020202020204" pitchFamily="34" charset="-128"/>
                      </a:rPr>
                      <a:t>numT: Integer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ru-RU" altLang="uk-UA" sz="900">
                      <a:latin typeface="Arial Unicode MS" panose="020B0604020202020204" pitchFamily="34" charset="-128"/>
                    </a:endParaRPr>
                  </a:p>
                </p:txBody>
              </p:sp>
              <p:grpSp>
                <p:nvGrpSpPr>
                  <p:cNvPr id="35877" name="Group 191">
                    <a:extLst>
                      <a:ext uri="{FF2B5EF4-FFF2-40B4-BE49-F238E27FC236}">
                        <a16:creationId xmlns:a16="http://schemas.microsoft.com/office/drawing/2014/main" id="{2D6B52FE-D6D5-3640-9E80-C7A0450820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294" y="1435"/>
                    <a:ext cx="2636" cy="459"/>
                    <a:chOff x="7294" y="1435"/>
                    <a:chExt cx="2636" cy="459"/>
                  </a:xfrm>
                </p:grpSpPr>
                <p:sp>
                  <p:nvSpPr>
                    <p:cNvPr id="35878" name="Rectangle 192">
                      <a:extLst>
                        <a:ext uri="{FF2B5EF4-FFF2-40B4-BE49-F238E27FC236}">
                          <a16:creationId xmlns:a16="http://schemas.microsoft.com/office/drawing/2014/main" id="{8CC129DC-2ECF-CF48-A2A1-6AC449D374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94" y="1435"/>
                      <a:ext cx="2636" cy="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18900000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66751" tIns="33376" rIns="66751" bIns="33376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900" b="1" dirty="0" err="1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ArcOut</a:t>
                      </a:r>
                      <a:endParaRPr lang="ru-RU" altLang="uk-UA" sz="900" dirty="0">
                        <a:latin typeface="Arial Unicode MS" panose="020B0604020202020204" pitchFamily="34" charset="-128"/>
                      </a:endParaRPr>
                    </a:p>
                  </p:txBody>
                </p:sp>
                <p:sp>
                  <p:nvSpPr>
                    <p:cNvPr id="35879" name="Rectangle 193">
                      <a:extLst>
                        <a:ext uri="{FF2B5EF4-FFF2-40B4-BE49-F238E27FC236}">
                          <a16:creationId xmlns:a16="http://schemas.microsoft.com/office/drawing/2014/main" id="{97D37DA7-C9C6-5544-A3AC-FCBCADFEAD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94" y="1707"/>
                      <a:ext cx="2636" cy="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900">
                          <a:solidFill>
                            <a:srgbClr val="000000"/>
                          </a:solidFill>
                          <a:latin typeface="Arial Unicode MS" panose="020B0604020202020204" pitchFamily="34" charset="-128"/>
                        </a:rPr>
                        <a:t>— numP: Integer</a:t>
                      </a:r>
                    </a:p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uk-UA" sz="900">
                        <a:latin typeface="Arial Unicode MS" panose="020B0604020202020204" pitchFamily="34" charset="-128"/>
                      </a:endParaRPr>
                    </a:p>
                  </p:txBody>
                </p:sp>
              </p:grpSp>
            </p:grpSp>
            <p:sp>
              <p:nvSpPr>
                <p:cNvPr id="35875" name="Rectangle 194">
                  <a:extLst>
                    <a:ext uri="{FF2B5EF4-FFF2-40B4-BE49-F238E27FC236}">
                      <a16:creationId xmlns:a16="http://schemas.microsoft.com/office/drawing/2014/main" id="{A1A71115-B347-2840-885A-0A7218FF7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5349"/>
                  <a:ext cx="2635" cy="1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Arial Unicode MS" panose="020B0604020202020204" pitchFamily="34" charset="-128"/>
                    </a:rPr>
                    <a:t>— k: Integer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900">
                    <a:solidFill>
                      <a:srgbClr val="000000"/>
                    </a:solidFill>
                    <a:latin typeface="Arial Unicode MS" panose="020B0604020202020204" pitchFamily="34" charset="-128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ru-RU" altLang="uk-UA" sz="900">
                    <a:latin typeface="Arial Unicode MS" panose="020B0604020202020204" pitchFamily="34" charset="-128"/>
                  </a:endParaRPr>
                </a:p>
              </p:txBody>
            </p:sp>
          </p:grpSp>
        </p:grpSp>
      </p:grpSp>
      <p:sp>
        <p:nvSpPr>
          <p:cNvPr id="145" name="Rectangle 3">
            <a:extLst>
              <a:ext uri="{FF2B5EF4-FFF2-40B4-BE49-F238E27FC236}">
                <a16:creationId xmlns:a16="http://schemas.microsoft.com/office/drawing/2014/main" id="{487FC87D-D790-4D47-B4E3-690E0508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527" y="378586"/>
            <a:ext cx="439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 Unicode MS" panose="020B0604020202020204" pitchFamily="34" charset="-128"/>
              </a:rPr>
              <a:t>https://</a:t>
            </a:r>
            <a:r>
              <a:rPr lang="en-US" altLang="en-US" sz="1400" dirty="0" err="1">
                <a:latin typeface="Arial Unicode MS" panose="020B0604020202020204" pitchFamily="34" charset="-128"/>
              </a:rPr>
              <a:t>github.com</a:t>
            </a:r>
            <a:r>
              <a:rPr lang="en-US" altLang="en-US" sz="1400" dirty="0">
                <a:latin typeface="Arial Unicode MS" panose="020B0604020202020204" pitchFamily="34" charset="-128"/>
              </a:rPr>
              <a:t>/</a:t>
            </a:r>
            <a:r>
              <a:rPr lang="en-US" altLang="en-US" sz="1400" dirty="0" err="1">
                <a:latin typeface="Arial Unicode MS" panose="020B0604020202020204" pitchFamily="34" charset="-128"/>
              </a:rPr>
              <a:t>StetsenkoInna</a:t>
            </a:r>
            <a:r>
              <a:rPr lang="en-US" altLang="en-US" sz="1400" dirty="0">
                <a:latin typeface="Arial Unicode MS" panose="020B0604020202020204" pitchFamily="34" charset="-128"/>
              </a:rPr>
              <a:t>/</a:t>
            </a:r>
            <a:r>
              <a:rPr lang="en-US" altLang="en-US" sz="1400" dirty="0" err="1">
                <a:latin typeface="Arial Unicode MS" panose="020B0604020202020204" pitchFamily="34" charset="-128"/>
              </a:rPr>
              <a:t>PetriObjModelPaint</a:t>
            </a:r>
            <a:endParaRPr lang="en-US" altLang="en-US" sz="14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800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684DE0-D876-5942-AEC5-713A76A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368300"/>
            <a:ext cx="8245475" cy="900113"/>
          </a:xfrm>
        </p:spPr>
        <p:txBody>
          <a:bodyPr/>
          <a:lstStyle/>
          <a:p>
            <a:pPr eaLnBrk="1" fontAlgn="ctr" hangingPunct="1"/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Діаграма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зв’язків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Петрі-об’єктів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моделі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системи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управління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транспортним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рухом</a:t>
            </a:r>
            <a:endParaRPr lang="ru-RU" altLang="uk-UA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FC72332-8495-1344-8EF0-0F5EDCEB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4652963"/>
            <a:ext cx="4010025" cy="1331912"/>
          </a:xfrm>
          <a:prstGeom prst="rect">
            <a:avLst/>
          </a:prstGeom>
          <a:solidFill>
            <a:srgbClr val="FF7C80">
              <a:alpha val="70195"/>
            </a:srgb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8EEB392-3B8D-8E42-A379-AF9CD10E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535238"/>
            <a:ext cx="3132138" cy="2730500"/>
          </a:xfrm>
          <a:prstGeom prst="rect">
            <a:avLst/>
          </a:prstGeom>
          <a:solidFill>
            <a:schemeClr val="folHlink">
              <a:alpha val="39999"/>
            </a:scheme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7642DC2E-C834-3044-86B5-5683F240A6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4500" y="3981450"/>
            <a:ext cx="1425575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4D719A7-FC26-5D43-ADA8-506ED4EC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608388"/>
            <a:ext cx="1727200" cy="1735137"/>
          </a:xfrm>
          <a:prstGeom prst="rect">
            <a:avLst/>
          </a:prstGeom>
          <a:solidFill>
            <a:srgbClr val="00FF00">
              <a:alpha val="39999"/>
            </a:srgb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D16985BF-374B-8E43-B340-DC03A361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1736725"/>
            <a:ext cx="3344862" cy="1392238"/>
          </a:xfrm>
          <a:prstGeom prst="rect">
            <a:avLst/>
          </a:prstGeom>
          <a:solidFill>
            <a:srgbClr val="CCFFFF">
              <a:alpha val="54117"/>
            </a:srgb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FD9345-BC3B-9241-A619-1ACFC3CA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3" y="4881563"/>
            <a:ext cx="1606550" cy="433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СВІТЛ</a:t>
            </a:r>
            <a:r>
              <a:rPr lang="ru-RU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О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ФОРНЕ РЕГУЛ</a:t>
            </a:r>
            <a:r>
              <a:rPr lang="ru-RU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ЮВАННЯ</a:t>
            </a:r>
            <a:endParaRPr lang="ru-RU" altLang="uk-UA" sz="1400" dirty="0">
              <a:latin typeface="Arial Unicode MS" panose="020B0604020202020204" pitchFamily="34" charset="-128"/>
            </a:endParaRP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88D6CC1A-DABA-954E-9DEF-25EE87AC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39963"/>
            <a:ext cx="3286125" cy="2055812"/>
          </a:xfrm>
          <a:prstGeom prst="rect">
            <a:avLst/>
          </a:prstGeom>
          <a:solidFill>
            <a:schemeClr val="folHlink">
              <a:alpha val="39999"/>
            </a:scheme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10C9DDB3-F6DA-4F40-AE2D-1FDE6E286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9438" y="2408238"/>
            <a:ext cx="3175" cy="327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BFB64694-E568-D441-A566-3AA9EA55E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619375"/>
            <a:ext cx="511175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212E1860-F084-174E-A38F-2CD4CB845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2589213"/>
            <a:ext cx="833437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Oval 13">
            <a:extLst>
              <a:ext uri="{FF2B5EF4-FFF2-40B4-BE49-F238E27FC236}">
                <a16:creationId xmlns:a16="http://schemas.microsoft.com/office/drawing/2014/main" id="{0EF2B0B0-7BB5-3F40-A39D-62BE3B2660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30775" y="2757488"/>
            <a:ext cx="238125" cy="2333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A68E7641-D63E-F44A-8E00-91981037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1782763"/>
            <a:ext cx="3043238" cy="220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В</a:t>
            </a:r>
            <a:r>
              <a:rPr lang="ru-RU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И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Х</a:t>
            </a:r>
            <a:r>
              <a:rPr lang="ru-RU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ДНА</a:t>
            </a:r>
            <a:r>
              <a:rPr lang="ru-RU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Я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ТОЧКА ПЕРЕХРЕСТЯ</a:t>
            </a:r>
            <a:endParaRPr lang="ru-RU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 dirty="0">
              <a:latin typeface="Arial Unicode MS" panose="020B0604020202020204" pitchFamily="34" charset="-128"/>
            </a:endParaRPr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5D67FBD7-7F39-004B-BB99-E37A4B99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219450"/>
            <a:ext cx="1643063" cy="2600325"/>
          </a:xfrm>
          <a:prstGeom prst="rect">
            <a:avLst/>
          </a:prstGeom>
          <a:solidFill>
            <a:srgbClr val="C0C0C0">
              <a:alpha val="54117"/>
            </a:srgbClr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A782FA77-1ED2-4741-A8F4-F34947765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2317750"/>
            <a:ext cx="2965450" cy="222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ВХ</a:t>
            </a:r>
            <a:r>
              <a:rPr lang="ru-RU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ДНА ТОЧКА ПЕРЕХРЕСТЯ</a:t>
            </a:r>
            <a:endParaRPr lang="ru-RU" altLang="uk-UA" sz="1400" dirty="0">
              <a:latin typeface="Arial" panose="020B0604020202020204" pitchFamily="34" charset="0"/>
            </a:endParaRP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94BE74ED-99E7-AF44-BB39-C8DEDEB6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329238"/>
            <a:ext cx="1441450" cy="439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ГЕНЕРАТОР АВТО</a:t>
            </a:r>
            <a:endParaRPr lang="ru-RU" altLang="uk-UA" sz="1400" dirty="0">
              <a:latin typeface="Arial" panose="020B0604020202020204" pitchFamily="34" charset="0"/>
            </a:endParaRPr>
          </a:p>
        </p:txBody>
      </p:sp>
      <p:sp>
        <p:nvSpPr>
          <p:cNvPr id="39954" name="Oval 18">
            <a:extLst>
              <a:ext uri="{FF2B5EF4-FFF2-40B4-BE49-F238E27FC236}">
                <a16:creationId xmlns:a16="http://schemas.microsoft.com/office/drawing/2014/main" id="{B91C8F3E-76F7-1643-AA1B-3E8504DA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763963"/>
            <a:ext cx="239713" cy="231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40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55" name="Oval 19">
            <a:extLst>
              <a:ext uri="{FF2B5EF4-FFF2-40B4-BE49-F238E27FC236}">
                <a16:creationId xmlns:a16="http://schemas.microsoft.com/office/drawing/2014/main" id="{18F0C999-CB05-E446-B2AB-AE4732EE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4965700"/>
            <a:ext cx="236537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40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EA6CD11F-CC29-3342-B0B4-EF425A2E0E5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175544" y="4334669"/>
            <a:ext cx="0" cy="3413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44CE2060-73B5-2D47-9A8B-EA4DC02F3FA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85825" y="4738688"/>
            <a:ext cx="441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88B75A46-1CB2-4148-8159-58A21B7CD91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002506" y="4737894"/>
            <a:ext cx="4413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0AF434A1-A41F-964D-AA05-9CC105C7AD0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92944" y="3998119"/>
            <a:ext cx="928688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D5091B2D-BC66-0743-9F65-D23BD40D8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7563"/>
            <a:ext cx="792163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Є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авто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AE3C136B-B1C4-1345-9872-AA8F19A56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033713"/>
            <a:ext cx="1366837" cy="4143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З’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явилось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авто 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у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в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и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х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дн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й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точ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ці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endParaRPr lang="ru-RU" altLang="uk-UA" sz="1400" dirty="0">
              <a:latin typeface="Arial Unicode MS" panose="020B0604020202020204" pitchFamily="34" charset="-128"/>
            </a:endParaRPr>
          </a:p>
        </p:txBody>
      </p:sp>
      <p:sp>
        <p:nvSpPr>
          <p:cNvPr id="39962" name="Oval 26">
            <a:extLst>
              <a:ext uri="{FF2B5EF4-FFF2-40B4-BE49-F238E27FC236}">
                <a16:creationId xmlns:a16="http://schemas.microsoft.com/office/drawing/2014/main" id="{A32DCCEA-74DC-0D42-8BE5-EADFBCDF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3330575"/>
            <a:ext cx="238125" cy="231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63" name="Line 27">
            <a:extLst>
              <a:ext uri="{FF2B5EF4-FFF2-40B4-BE49-F238E27FC236}">
                <a16:creationId xmlns:a16="http://schemas.microsoft.com/office/drawing/2014/main" id="{006D42C2-75F8-9442-9765-8B819B70C8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8300" y="2716213"/>
            <a:ext cx="3175" cy="327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28">
            <a:extLst>
              <a:ext uri="{FF2B5EF4-FFF2-40B4-BE49-F238E27FC236}">
                <a16:creationId xmlns:a16="http://schemas.microsoft.com/office/drawing/2014/main" id="{5B42C069-B44C-7B4E-B3B5-5EFACA16F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4650" y="2855913"/>
            <a:ext cx="460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29">
            <a:extLst>
              <a:ext uri="{FF2B5EF4-FFF2-40B4-BE49-F238E27FC236}">
                <a16:creationId xmlns:a16="http://schemas.microsoft.com/office/drawing/2014/main" id="{2AF07D64-C808-6749-A9BC-2FE5BC814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2938463"/>
            <a:ext cx="334963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Oval 30">
            <a:extLst>
              <a:ext uri="{FF2B5EF4-FFF2-40B4-BE49-F238E27FC236}">
                <a16:creationId xmlns:a16="http://schemas.microsoft.com/office/drawing/2014/main" id="{F9DC5176-5C4D-754E-99C0-FBB1417DD0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12963" y="2727325"/>
            <a:ext cx="239712" cy="2333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67" name="Line 31">
            <a:extLst>
              <a:ext uri="{FF2B5EF4-FFF2-40B4-BE49-F238E27FC236}">
                <a16:creationId xmlns:a16="http://schemas.microsoft.com/office/drawing/2014/main" id="{BFB08AE1-EA16-BA47-87C7-273B17034D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6963" y="2838450"/>
            <a:ext cx="4603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2">
            <a:extLst>
              <a:ext uri="{FF2B5EF4-FFF2-40B4-BE49-F238E27FC236}">
                <a16:creationId xmlns:a16="http://schemas.microsoft.com/office/drawing/2014/main" id="{53F3A3A3-E356-9F44-902A-A1A2478E3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2575" y="2701925"/>
            <a:ext cx="1588" cy="3254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3">
            <a:extLst>
              <a:ext uri="{FF2B5EF4-FFF2-40B4-BE49-F238E27FC236}">
                <a16:creationId xmlns:a16="http://schemas.microsoft.com/office/drawing/2014/main" id="{4C38F311-947E-1240-B6DA-BCB981FB4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7338" y="2838450"/>
            <a:ext cx="4603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Oval 34">
            <a:extLst>
              <a:ext uri="{FF2B5EF4-FFF2-40B4-BE49-F238E27FC236}">
                <a16:creationId xmlns:a16="http://schemas.microsoft.com/office/drawing/2014/main" id="{FC7004D2-4E26-FF43-905E-6D51E4C08A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97238" y="2713038"/>
            <a:ext cx="236537" cy="231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71" name="Oval 35">
            <a:extLst>
              <a:ext uri="{FF2B5EF4-FFF2-40B4-BE49-F238E27FC236}">
                <a16:creationId xmlns:a16="http://schemas.microsoft.com/office/drawing/2014/main" id="{F3D68717-C788-2E4F-8120-9125F4FB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2659063"/>
            <a:ext cx="236537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8"/>
              </a:rPr>
              <a:t>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72" name="Line 36">
            <a:extLst>
              <a:ext uri="{FF2B5EF4-FFF2-40B4-BE49-F238E27FC236}">
                <a16:creationId xmlns:a16="http://schemas.microsoft.com/office/drawing/2014/main" id="{9EA84F6D-E955-CE44-9F01-0A096E3451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5063" y="2743200"/>
            <a:ext cx="458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Line 37">
            <a:extLst>
              <a:ext uri="{FF2B5EF4-FFF2-40B4-BE49-F238E27FC236}">
                <a16:creationId xmlns:a16="http://schemas.microsoft.com/office/drawing/2014/main" id="{81AFB852-CF13-9D4D-8479-938167DAC64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50938" y="2841625"/>
            <a:ext cx="458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Oval 38">
            <a:extLst>
              <a:ext uri="{FF2B5EF4-FFF2-40B4-BE49-F238E27FC236}">
                <a16:creationId xmlns:a16="http://schemas.microsoft.com/office/drawing/2014/main" id="{2781D46C-1469-5E48-B360-6F3146E4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2071688"/>
            <a:ext cx="238125" cy="230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8"/>
              </a:rPr>
              <a:t>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75" name="Line 39">
            <a:extLst>
              <a:ext uri="{FF2B5EF4-FFF2-40B4-BE49-F238E27FC236}">
                <a16:creationId xmlns:a16="http://schemas.microsoft.com/office/drawing/2014/main" id="{6CC31C3B-E254-5A4F-A817-241C1F408D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9438" y="2227263"/>
            <a:ext cx="368300" cy="195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Line 40">
            <a:extLst>
              <a:ext uri="{FF2B5EF4-FFF2-40B4-BE49-F238E27FC236}">
                <a16:creationId xmlns:a16="http://schemas.microsoft.com/office/drawing/2014/main" id="{45D440F9-43E4-364A-B7DF-A7D1CFAAB21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406900" y="2295525"/>
            <a:ext cx="363538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Text Box 41">
            <a:extLst>
              <a:ext uri="{FF2B5EF4-FFF2-40B4-BE49-F238E27FC236}">
                <a16:creationId xmlns:a16="http://schemas.microsoft.com/office/drawing/2014/main" id="{D1F2F842-B5DB-BC40-84C4-BA2C3E0F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2798763"/>
            <a:ext cx="787400" cy="1984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Є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авто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98DE0AAC-013B-C349-B059-BF827A8FD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113213"/>
            <a:ext cx="1296988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З’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явилось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авто 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у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в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и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х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дн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й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точ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ці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endParaRPr lang="ru-RU" altLang="uk-UA" sz="1400" dirty="0">
              <a:latin typeface="Arial Unicode MS" panose="020B0604020202020204" pitchFamily="34" charset="-128"/>
            </a:endParaRPr>
          </a:p>
        </p:txBody>
      </p:sp>
      <p:sp>
        <p:nvSpPr>
          <p:cNvPr id="39979" name="Line 43">
            <a:extLst>
              <a:ext uri="{FF2B5EF4-FFF2-40B4-BE49-F238E27FC236}">
                <a16:creationId xmlns:a16="http://schemas.microsoft.com/office/drawing/2014/main" id="{FA92F31D-F55C-EA40-9057-11D52619B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975" y="3763963"/>
            <a:ext cx="0" cy="327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44">
            <a:extLst>
              <a:ext uri="{FF2B5EF4-FFF2-40B4-BE49-F238E27FC236}">
                <a16:creationId xmlns:a16="http://schemas.microsoft.com/office/drawing/2014/main" id="{6CA6BB4D-174A-0346-9A68-779B45472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9425" y="3932238"/>
            <a:ext cx="458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45">
            <a:extLst>
              <a:ext uri="{FF2B5EF4-FFF2-40B4-BE49-F238E27FC236}">
                <a16:creationId xmlns:a16="http://schemas.microsoft.com/office/drawing/2014/main" id="{8DC72B14-A1A1-F94C-8A6E-8E480092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2981325"/>
            <a:ext cx="350837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Oval 46">
            <a:extLst>
              <a:ext uri="{FF2B5EF4-FFF2-40B4-BE49-F238E27FC236}">
                <a16:creationId xmlns:a16="http://schemas.microsoft.com/office/drawing/2014/main" id="{0FA52D01-8EC6-CB45-A4D0-42337D63DCF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27738" y="3803650"/>
            <a:ext cx="238125" cy="2333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83" name="Line 47">
            <a:extLst>
              <a:ext uri="{FF2B5EF4-FFF2-40B4-BE49-F238E27FC236}">
                <a16:creationId xmlns:a16="http://schemas.microsoft.com/office/drawing/2014/main" id="{28664F18-7F49-F64C-8F53-E7C929133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1738" y="3914775"/>
            <a:ext cx="4619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48">
            <a:extLst>
              <a:ext uri="{FF2B5EF4-FFF2-40B4-BE49-F238E27FC236}">
                <a16:creationId xmlns:a16="http://schemas.microsoft.com/office/drawing/2014/main" id="{6149C87D-D6B8-514E-A3A5-B74F224F4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350" y="3776663"/>
            <a:ext cx="1588" cy="325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49">
            <a:extLst>
              <a:ext uri="{FF2B5EF4-FFF2-40B4-BE49-F238E27FC236}">
                <a16:creationId xmlns:a16="http://schemas.microsoft.com/office/drawing/2014/main" id="{652D42E5-D0B4-2A49-A1F6-F3E7E5ACE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3700" y="3914775"/>
            <a:ext cx="4603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Oval 50">
            <a:extLst>
              <a:ext uri="{FF2B5EF4-FFF2-40B4-BE49-F238E27FC236}">
                <a16:creationId xmlns:a16="http://schemas.microsoft.com/office/drawing/2014/main" id="{2AA385C7-EADF-B647-A39F-B57341DB2F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2013" y="3789363"/>
            <a:ext cx="236537" cy="231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53994" tIns="26997" rIns="53994" bIns="26997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87" name="Oval 51">
            <a:extLst>
              <a:ext uri="{FF2B5EF4-FFF2-40B4-BE49-F238E27FC236}">
                <a16:creationId xmlns:a16="http://schemas.microsoft.com/office/drawing/2014/main" id="{2D6E4C70-EFDD-4943-B914-8E349909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9525"/>
            <a:ext cx="23495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8"/>
              </a:rPr>
              <a:t>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88" name="Line 52">
            <a:extLst>
              <a:ext uri="{FF2B5EF4-FFF2-40B4-BE49-F238E27FC236}">
                <a16:creationId xmlns:a16="http://schemas.microsoft.com/office/drawing/2014/main" id="{B065697C-25FF-A34C-B90E-3CA1FCB6B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3963" y="3903663"/>
            <a:ext cx="458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Line 53">
            <a:extLst>
              <a:ext uri="{FF2B5EF4-FFF2-40B4-BE49-F238E27FC236}">
                <a16:creationId xmlns:a16="http://schemas.microsoft.com/office/drawing/2014/main" id="{01D7C0E1-EF05-9E4E-8E94-2EE581FA160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048250" y="3998913"/>
            <a:ext cx="4587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Line 54">
            <a:extLst>
              <a:ext uri="{FF2B5EF4-FFF2-40B4-BE49-F238E27FC236}">
                <a16:creationId xmlns:a16="http://schemas.microsoft.com/office/drawing/2014/main" id="{D40A5939-B40F-3E42-A155-E5D07C9D6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0525" y="2981325"/>
            <a:ext cx="1387475" cy="823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Text Box 55">
            <a:extLst>
              <a:ext uri="{FF2B5EF4-FFF2-40B4-BE49-F238E27FC236}">
                <a16:creationId xmlns:a16="http://schemas.microsoft.com/office/drawing/2014/main" id="{1BD1EAD6-82EB-1546-8E91-BB6E2322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941388" cy="5222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Є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дозвіл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на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рух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39992" name="Line 56">
            <a:extLst>
              <a:ext uri="{FF2B5EF4-FFF2-40B4-BE49-F238E27FC236}">
                <a16:creationId xmlns:a16="http://schemas.microsoft.com/office/drawing/2014/main" id="{0CDD4DFD-BD5B-864B-BF54-5DD466CDF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3959225"/>
            <a:ext cx="190500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3" name="Line 57">
            <a:extLst>
              <a:ext uri="{FF2B5EF4-FFF2-40B4-BE49-F238E27FC236}">
                <a16:creationId xmlns:a16="http://schemas.microsoft.com/office/drawing/2014/main" id="{9F25FE62-A802-2140-B41B-C4E90F01F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8175" y="4002088"/>
            <a:ext cx="323850" cy="542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Line 58">
            <a:extLst>
              <a:ext uri="{FF2B5EF4-FFF2-40B4-BE49-F238E27FC236}">
                <a16:creationId xmlns:a16="http://schemas.microsoft.com/office/drawing/2014/main" id="{2EA86FA3-2E78-144C-B21F-C63ED1BB10B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837657" y="4418806"/>
            <a:ext cx="1588" cy="339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Line 59">
            <a:extLst>
              <a:ext uri="{FF2B5EF4-FFF2-40B4-BE49-F238E27FC236}">
                <a16:creationId xmlns:a16="http://schemas.microsoft.com/office/drawing/2014/main" id="{83763573-647B-374D-98CF-F4921086CE0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482182" y="4404518"/>
            <a:ext cx="0" cy="3413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Text Box 60">
            <a:extLst>
              <a:ext uri="{FF2B5EF4-FFF2-40B4-BE49-F238E27FC236}">
                <a16:creationId xmlns:a16="http://schemas.microsoft.com/office/drawing/2014/main" id="{252B5AF1-20CD-5346-A19C-C5973CAF5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2781300"/>
            <a:ext cx="1177925" cy="2206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Їхати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по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доро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зі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endParaRPr lang="ru-RU" altLang="uk-UA" sz="1400" dirty="0">
              <a:latin typeface="Arial Unicode MS" panose="020B0604020202020204" pitchFamily="34" charset="-128"/>
            </a:endParaRPr>
          </a:p>
        </p:txBody>
      </p:sp>
      <p:sp>
        <p:nvSpPr>
          <p:cNvPr id="39997" name="Text Box 61">
            <a:extLst>
              <a:ext uri="{FF2B5EF4-FFF2-40B4-BE49-F238E27FC236}">
                <a16:creationId xmlns:a16="http://schemas.microsoft.com/office/drawing/2014/main" id="{567CA003-D188-5B4D-8D0F-DA33AF011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664200"/>
            <a:ext cx="1606550" cy="21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РЕГУЛЮВАННЯ</a:t>
            </a:r>
            <a:endParaRPr lang="ru-RU" altLang="uk-UA" sz="1400" dirty="0">
              <a:latin typeface="Arial Unicode MS" panose="020B0604020202020204" pitchFamily="34" charset="-128"/>
            </a:endParaRPr>
          </a:p>
        </p:txBody>
      </p:sp>
      <p:sp>
        <p:nvSpPr>
          <p:cNvPr id="39998" name="Oval 62">
            <a:extLst>
              <a:ext uri="{FF2B5EF4-FFF2-40B4-BE49-F238E27FC236}">
                <a16:creationId xmlns:a16="http://schemas.microsoft.com/office/drawing/2014/main" id="{5ABE5B1B-BD44-6641-B875-F2FE9A3E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4737100"/>
            <a:ext cx="239712" cy="231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40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39999" name="Line 63">
            <a:extLst>
              <a:ext uri="{FF2B5EF4-FFF2-40B4-BE49-F238E27FC236}">
                <a16:creationId xmlns:a16="http://schemas.microsoft.com/office/drawing/2014/main" id="{72C7D79D-81C2-E84F-9DD0-994AFE1FA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1913" y="4043363"/>
            <a:ext cx="314325" cy="698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Line 64">
            <a:extLst>
              <a:ext uri="{FF2B5EF4-FFF2-40B4-BE49-F238E27FC236}">
                <a16:creationId xmlns:a16="http://schemas.microsoft.com/office/drawing/2014/main" id="{0409ACA4-F236-4D4C-B052-DA21E2F97D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5338" y="4933950"/>
            <a:ext cx="466725" cy="542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Line 65">
            <a:extLst>
              <a:ext uri="{FF2B5EF4-FFF2-40B4-BE49-F238E27FC236}">
                <a16:creationId xmlns:a16="http://schemas.microsoft.com/office/drawing/2014/main" id="{3DEF10A6-EC09-1648-B002-FC23DA357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5" y="4976813"/>
            <a:ext cx="188913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Line 66">
            <a:extLst>
              <a:ext uri="{FF2B5EF4-FFF2-40B4-BE49-F238E27FC236}">
                <a16:creationId xmlns:a16="http://schemas.microsoft.com/office/drawing/2014/main" id="{65C01924-9DE8-7D4C-A9EF-1778CE8071C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628357" y="5322094"/>
            <a:ext cx="1587" cy="339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Line 67">
            <a:extLst>
              <a:ext uri="{FF2B5EF4-FFF2-40B4-BE49-F238E27FC236}">
                <a16:creationId xmlns:a16="http://schemas.microsoft.com/office/drawing/2014/main" id="{72851427-A452-5446-92CD-33D970ECB14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374481" y="5334794"/>
            <a:ext cx="1588" cy="342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Text Box 68">
            <a:extLst>
              <a:ext uri="{FF2B5EF4-FFF2-40B4-BE49-F238E27FC236}">
                <a16:creationId xmlns:a16="http://schemas.microsoft.com/office/drawing/2014/main" id="{188B0A47-74AA-D548-81F8-3003DEEF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3286125"/>
            <a:ext cx="2851150" cy="222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ВХ</a:t>
            </a:r>
            <a:r>
              <a:rPr lang="ru-RU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altLang="zh-CN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ДНА ТОЧКА ПЕРЕХРЕСТЯ</a:t>
            </a:r>
            <a:endParaRPr lang="ru-RU" altLang="uk-UA" sz="1400" dirty="0">
              <a:latin typeface="Arial" panose="020B0604020202020204" pitchFamily="34" charset="0"/>
            </a:endParaRPr>
          </a:p>
        </p:txBody>
      </p:sp>
      <p:sp>
        <p:nvSpPr>
          <p:cNvPr id="40005" name="Text Box 69">
            <a:extLst>
              <a:ext uri="{FF2B5EF4-FFF2-40B4-BE49-F238E27FC236}">
                <a16:creationId xmlns:a16="http://schemas.microsoft.com/office/drawing/2014/main" id="{F6EC8077-1333-F84C-A774-1913B8E74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616450"/>
            <a:ext cx="971550" cy="5762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Є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дозвіл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на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рух</a:t>
            </a:r>
            <a:endParaRPr lang="ru-RU" altLang="uk-UA" sz="1200" dirty="0">
              <a:latin typeface="Arial" panose="020B0604020202020204" pitchFamily="34" charset="0"/>
            </a:endParaRPr>
          </a:p>
        </p:txBody>
      </p:sp>
      <p:sp>
        <p:nvSpPr>
          <p:cNvPr id="40006" name="Oval 70">
            <a:extLst>
              <a:ext uri="{FF2B5EF4-FFF2-40B4-BE49-F238E27FC236}">
                <a16:creationId xmlns:a16="http://schemas.microsoft.com/office/drawing/2014/main" id="{2395C4F9-F9EC-F24A-8F4D-CBE9F9AD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239712" cy="230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40007" name="Oval 71">
            <a:extLst>
              <a:ext uri="{FF2B5EF4-FFF2-40B4-BE49-F238E27FC236}">
                <a16:creationId xmlns:a16="http://schemas.microsoft.com/office/drawing/2014/main" id="{782C544B-DE9F-794A-A0CF-8CA8EC16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692650"/>
            <a:ext cx="236537" cy="2333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140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uk-UA" sz="1400">
              <a:latin typeface="Arial Unicode MS" panose="020B0604020202020204" pitchFamily="34" charset="-128"/>
            </a:endParaRPr>
          </a:p>
        </p:txBody>
      </p:sp>
      <p:sp>
        <p:nvSpPr>
          <p:cNvPr id="40008" name="Text Box 72">
            <a:extLst>
              <a:ext uri="{FF2B5EF4-FFF2-40B4-BE49-F238E27FC236}">
                <a16:creationId xmlns:a16="http://schemas.microsoft.com/office/drawing/2014/main" id="{F15BBAE5-AC5A-6640-B9D2-093FF4F0F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976813"/>
            <a:ext cx="827087" cy="5222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Загальна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кількість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авто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40009" name="Text Box 73">
            <a:extLst>
              <a:ext uri="{FF2B5EF4-FFF2-40B4-BE49-F238E27FC236}">
                <a16:creationId xmlns:a16="http://schemas.microsoft.com/office/drawing/2014/main" id="{929CDF97-9355-F448-A19E-F8DF1C69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4760913"/>
            <a:ext cx="1081088" cy="5445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Максимальн</a:t>
            </a:r>
            <a:r>
              <a:rPr lang="ru-RU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кількість</a:t>
            </a:r>
            <a:r>
              <a:rPr lang="ru-RU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авто</a:t>
            </a:r>
            <a:endParaRPr lang="ru-RU" altLang="uk-UA" sz="1200" dirty="0">
              <a:latin typeface="Arial Unicode MS" panose="020B0604020202020204" pitchFamily="34" charset="-128"/>
            </a:endParaRPr>
          </a:p>
        </p:txBody>
      </p:sp>
      <p:sp>
        <p:nvSpPr>
          <p:cNvPr id="40010" name="Line 74">
            <a:extLst>
              <a:ext uri="{FF2B5EF4-FFF2-40B4-BE49-F238E27FC236}">
                <a16:creationId xmlns:a16="http://schemas.microsoft.com/office/drawing/2014/main" id="{AC3A3614-832D-094A-A324-8162E1437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663" y="4025900"/>
            <a:ext cx="925512" cy="698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16D38B2-B0BC-9149-A3D2-F99548E9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172450" cy="720725"/>
          </a:xfrm>
        </p:spPr>
        <p:txBody>
          <a:bodyPr/>
          <a:lstStyle/>
          <a:p>
            <a:pPr eaLnBrk="1" fontAlgn="ctr" hangingPunct="1"/>
            <a:r>
              <a:rPr lang="ru-RU" altLang="zh-CN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Мережа </a:t>
            </a:r>
            <a:r>
              <a:rPr lang="ru-RU" altLang="zh-CN" sz="24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Петрі-об’єктів</a:t>
            </a:r>
            <a:r>
              <a:rPr lang="ru-RU" altLang="zh-CN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4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Вхідна</a:t>
            </a:r>
            <a:r>
              <a:rPr lang="ru-RU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та </a:t>
            </a:r>
            <a:r>
              <a:rPr lang="ru-RU" altLang="zh-CN" sz="24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Вихідна</a:t>
            </a:r>
            <a:r>
              <a:rPr lang="ru-RU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точки </a:t>
            </a:r>
            <a:r>
              <a:rPr lang="ru-RU" altLang="zh-CN" sz="24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перехрестя</a:t>
            </a:r>
            <a:r>
              <a:rPr lang="ru-RU" altLang="zh-CN" sz="2000" b="1" dirty="0"/>
              <a:t> </a:t>
            </a:r>
            <a:endParaRPr lang="ru-RU" altLang="uk-UA" sz="2000" b="1" dirty="0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38CEF709-9D93-0249-B468-6842D1448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669" y="4670538"/>
            <a:ext cx="3132137" cy="323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600" b="1" dirty="0" err="1">
                <a:latin typeface="Arial Unicode MS" panose="020B0604020202020204" pitchFamily="34" charset="-128"/>
              </a:rPr>
              <a:t>Вхідна</a:t>
            </a:r>
            <a:r>
              <a:rPr lang="ru-RU" altLang="zh-CN" sz="1600" b="1" dirty="0">
                <a:latin typeface="Arial Unicode MS" panose="020B0604020202020204" pitchFamily="34" charset="-128"/>
              </a:rPr>
              <a:t> точка </a:t>
            </a:r>
            <a:r>
              <a:rPr lang="ru-RU" altLang="zh-CN" sz="1600" b="1" dirty="0" err="1">
                <a:latin typeface="Arial Unicode MS" panose="020B0604020202020204" pitchFamily="34" charset="-128"/>
              </a:rPr>
              <a:t>перехрестя</a:t>
            </a:r>
            <a:endParaRPr lang="ru-RU" altLang="uk-UA" sz="1600" b="1" dirty="0">
              <a:latin typeface="Arial Unicode MS" panose="020B0604020202020204" pitchFamily="34" charset="-128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B842E52-C6C0-4644-ABE3-F7BC713D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273800"/>
            <a:ext cx="298926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1600" b="1" dirty="0" err="1">
                <a:latin typeface="Arial Unicode MS" panose="020B0604020202020204" pitchFamily="34" charset="-128"/>
              </a:rPr>
              <a:t>В</a:t>
            </a:r>
            <a:r>
              <a:rPr lang="ru-RU" altLang="zh-CN" sz="1600" b="1" dirty="0" err="1">
                <a:latin typeface="Arial" panose="020B0604020202020204" pitchFamily="34" charset="0"/>
              </a:rPr>
              <a:t>ихідна</a:t>
            </a:r>
            <a:r>
              <a:rPr lang="ru-RU" altLang="zh-CN" sz="1600" b="1" dirty="0">
                <a:latin typeface="Arial Unicode MS" panose="020B0604020202020204" pitchFamily="34" charset="-128"/>
              </a:rPr>
              <a:t> точка </a:t>
            </a:r>
            <a:r>
              <a:rPr lang="ru-RU" altLang="zh-CN" sz="1600" b="1" dirty="0" err="1">
                <a:latin typeface="Arial Unicode MS" panose="020B0604020202020204" pitchFamily="34" charset="-128"/>
              </a:rPr>
              <a:t>перехрестя</a:t>
            </a:r>
            <a:endParaRPr lang="ru-RU" altLang="uk-UA" sz="1600" b="1" dirty="0">
              <a:latin typeface="Arial Unicode MS" panose="020B0604020202020204" pitchFamily="34" charset="-128"/>
            </a:endParaRPr>
          </a:p>
        </p:txBody>
      </p:sp>
      <p:grpSp>
        <p:nvGrpSpPr>
          <p:cNvPr id="40965" name="Group 5">
            <a:extLst>
              <a:ext uri="{FF2B5EF4-FFF2-40B4-BE49-F238E27FC236}">
                <a16:creationId xmlns:a16="http://schemas.microsoft.com/office/drawing/2014/main" id="{841F45FA-4DC5-774C-A156-F36B1D06D1D6}"/>
              </a:ext>
            </a:extLst>
          </p:cNvPr>
          <p:cNvGrpSpPr>
            <a:grpSpLocks/>
          </p:cNvGrpSpPr>
          <p:nvPr/>
        </p:nvGrpSpPr>
        <p:grpSpPr bwMode="auto">
          <a:xfrm>
            <a:off x="5704794" y="4233987"/>
            <a:ext cx="3032125" cy="1387475"/>
            <a:chOff x="2993" y="777"/>
            <a:chExt cx="1910" cy="874"/>
          </a:xfrm>
        </p:grpSpPr>
        <p:sp>
          <p:nvSpPr>
            <p:cNvPr id="41032" name="Text Box 6">
              <a:extLst>
                <a:ext uri="{FF2B5EF4-FFF2-40B4-BE49-F238E27FC236}">
                  <a16:creationId xmlns:a16="http://schemas.microsoft.com/office/drawing/2014/main" id="{5D8C57D5-BE0F-7440-BCAE-14173CA2F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777"/>
              <a:ext cx="1195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>
                  <a:latin typeface="Arial" panose="020B0604020202020204" pitchFamily="34" charset="0"/>
                </a:rPr>
                <a:t>‘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Їхати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по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доро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зі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до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наступногоо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1033" name="Line 7">
              <a:extLst>
                <a:ext uri="{FF2B5EF4-FFF2-40B4-BE49-F238E27FC236}">
                  <a16:creationId xmlns:a16="http://schemas.microsoft.com/office/drawing/2014/main" id="{9B9074A1-A354-BA46-B6F8-7B8CC66AF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986"/>
              <a:ext cx="1" cy="1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Oval 8">
              <a:extLst>
                <a:ext uri="{FF2B5EF4-FFF2-40B4-BE49-F238E27FC236}">
                  <a16:creationId xmlns:a16="http://schemas.microsoft.com/office/drawing/2014/main" id="{F1A6838D-7940-214F-8339-B000B486B0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0" y="1015"/>
              <a:ext cx="148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1035" name="Line 9">
              <a:extLst>
                <a:ext uri="{FF2B5EF4-FFF2-40B4-BE49-F238E27FC236}">
                  <a16:creationId xmlns:a16="http://schemas.microsoft.com/office/drawing/2014/main" id="{B0EFE9F2-19EC-A243-8CC0-5E9395C90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1090"/>
              <a:ext cx="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Oval 10">
              <a:extLst>
                <a:ext uri="{FF2B5EF4-FFF2-40B4-BE49-F238E27FC236}">
                  <a16:creationId xmlns:a16="http://schemas.microsoft.com/office/drawing/2014/main" id="{DC83B381-FBF2-4B43-A444-93E43C03FA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6" y="1036"/>
              <a:ext cx="148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1037" name="Line 11">
              <a:extLst>
                <a:ext uri="{FF2B5EF4-FFF2-40B4-BE49-F238E27FC236}">
                  <a16:creationId xmlns:a16="http://schemas.microsoft.com/office/drawing/2014/main" id="{3BB969DF-45A1-3244-AD75-3EA793342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9" y="1090"/>
              <a:ext cx="3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Text Box 12">
              <a:extLst>
                <a:ext uri="{FF2B5EF4-FFF2-40B4-BE49-F238E27FC236}">
                  <a16:creationId xmlns:a16="http://schemas.microsoft.com/office/drawing/2014/main" id="{A09DD4B3-E02A-344D-AAA1-288B2BDD0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9" y="922"/>
              <a:ext cx="494" cy="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" panose="020B0604020202020204" pitchFamily="34" charset="0"/>
                </a:rPr>
                <a:t>З’явитись</a:t>
              </a:r>
              <a:r>
                <a:rPr lang="ru-RU" altLang="zh-CN" sz="800" dirty="0">
                  <a:latin typeface="Arial" panose="020B0604020202020204" pitchFamily="34" charset="0"/>
                </a:rPr>
                <a:t> у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вхідній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точ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ці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endParaRPr lang="ru-RU" altLang="uk-UA" sz="800" dirty="0">
                <a:latin typeface="Arial" panose="020B0604020202020204" pitchFamily="34" charset="0"/>
              </a:endParaRPr>
            </a:p>
          </p:txBody>
        </p:sp>
        <p:sp>
          <p:nvSpPr>
            <p:cNvPr id="41039" name="Arc 13">
              <a:extLst>
                <a:ext uri="{FF2B5EF4-FFF2-40B4-BE49-F238E27FC236}">
                  <a16:creationId xmlns:a16="http://schemas.microsoft.com/office/drawing/2014/main" id="{B7A98DCF-FA08-8A4F-B03B-38C9158A8890}"/>
                </a:ext>
              </a:extLst>
            </p:cNvPr>
            <p:cNvSpPr>
              <a:spLocks noChangeAspect="1"/>
            </p:cNvSpPr>
            <p:nvPr/>
          </p:nvSpPr>
          <p:spPr bwMode="auto">
            <a:xfrm rot="-5879028">
              <a:off x="3685" y="1191"/>
              <a:ext cx="258" cy="164"/>
            </a:xfrm>
            <a:custGeom>
              <a:avLst/>
              <a:gdLst>
                <a:gd name="T0" fmla="*/ 0 w 21600"/>
                <a:gd name="T1" fmla="*/ 0 h 19337"/>
                <a:gd name="T2" fmla="*/ 0 w 21600"/>
                <a:gd name="T3" fmla="*/ 0 h 19337"/>
                <a:gd name="T4" fmla="*/ 0 w 21600"/>
                <a:gd name="T5" fmla="*/ 0 h 193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9337" fill="none" extrusionOk="0">
                  <a:moveTo>
                    <a:pt x="9624" y="-1"/>
                  </a:moveTo>
                  <a:cubicBezTo>
                    <a:pt x="16961" y="3651"/>
                    <a:pt x="21600" y="11141"/>
                    <a:pt x="21600" y="19337"/>
                  </a:cubicBezTo>
                </a:path>
                <a:path w="21600" h="19337" stroke="0" extrusionOk="0">
                  <a:moveTo>
                    <a:pt x="9624" y="-1"/>
                  </a:moveTo>
                  <a:cubicBezTo>
                    <a:pt x="16961" y="3651"/>
                    <a:pt x="21600" y="11141"/>
                    <a:pt x="21600" y="19337"/>
                  </a:cubicBezTo>
                  <a:lnTo>
                    <a:pt x="0" y="19337"/>
                  </a:lnTo>
                  <a:lnTo>
                    <a:pt x="9624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Arc 14">
              <a:extLst>
                <a:ext uri="{FF2B5EF4-FFF2-40B4-BE49-F238E27FC236}">
                  <a16:creationId xmlns:a16="http://schemas.microsoft.com/office/drawing/2014/main" id="{7F53983B-C89F-7642-86C7-17797D82D36A}"/>
                </a:ext>
              </a:extLst>
            </p:cNvPr>
            <p:cNvSpPr>
              <a:spLocks noChangeAspect="1"/>
            </p:cNvSpPr>
            <p:nvPr/>
          </p:nvSpPr>
          <p:spPr bwMode="auto">
            <a:xfrm rot="4134045">
              <a:off x="3706" y="1199"/>
              <a:ext cx="312" cy="176"/>
            </a:xfrm>
            <a:custGeom>
              <a:avLst/>
              <a:gdLst>
                <a:gd name="T0" fmla="*/ 0 w 21600"/>
                <a:gd name="T1" fmla="*/ 0 h 25085"/>
                <a:gd name="T2" fmla="*/ 0 w 21600"/>
                <a:gd name="T3" fmla="*/ 0 h 25085"/>
                <a:gd name="T4" fmla="*/ 0 w 21600"/>
                <a:gd name="T5" fmla="*/ 0 h 250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085" fill="none" extrusionOk="0">
                  <a:moveTo>
                    <a:pt x="3116" y="0"/>
                  </a:moveTo>
                  <a:cubicBezTo>
                    <a:pt x="13730" y="1547"/>
                    <a:pt x="21600" y="10648"/>
                    <a:pt x="21600" y="21374"/>
                  </a:cubicBezTo>
                  <a:cubicBezTo>
                    <a:pt x="21600" y="22617"/>
                    <a:pt x="21492" y="23859"/>
                    <a:pt x="21278" y="25084"/>
                  </a:cubicBezTo>
                </a:path>
                <a:path w="21600" h="25085" stroke="0" extrusionOk="0">
                  <a:moveTo>
                    <a:pt x="3116" y="0"/>
                  </a:moveTo>
                  <a:cubicBezTo>
                    <a:pt x="13730" y="1547"/>
                    <a:pt x="21600" y="10648"/>
                    <a:pt x="21600" y="21374"/>
                  </a:cubicBezTo>
                  <a:cubicBezTo>
                    <a:pt x="21600" y="22617"/>
                    <a:pt x="21492" y="23859"/>
                    <a:pt x="21278" y="25084"/>
                  </a:cubicBezTo>
                  <a:lnTo>
                    <a:pt x="0" y="21374"/>
                  </a:lnTo>
                  <a:lnTo>
                    <a:pt x="311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Text Box 15">
              <a:extLst>
                <a:ext uri="{FF2B5EF4-FFF2-40B4-BE49-F238E27FC236}">
                  <a16:creationId xmlns:a16="http://schemas.microsoft.com/office/drawing/2014/main" id="{25D51F60-5672-0642-A42D-C0CC0C821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219"/>
              <a:ext cx="309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t</a:t>
              </a:r>
              <a:r>
                <a:rPr lang="ru-RU" altLang="zh-CN" sz="800" baseline="-25000">
                  <a:latin typeface="Arial Unicode MS" panose="020B0604020202020204" pitchFamily="34" charset="-128"/>
                </a:rPr>
                <a:t>переїзду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1042" name="Oval 16">
              <a:extLst>
                <a:ext uri="{FF2B5EF4-FFF2-40B4-BE49-F238E27FC236}">
                  <a16:creationId xmlns:a16="http://schemas.microsoft.com/office/drawing/2014/main" id="{2B2D74EA-D301-294D-89D5-3F25CD7807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7" y="1307"/>
              <a:ext cx="216" cy="2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800">
                  <a:latin typeface="Arial Unicode MS" panose="020B0604020202020204" pitchFamily="34" charset="-128"/>
                </a:rPr>
                <a:t>max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1043" name="Text Box 17">
              <a:extLst>
                <a:ext uri="{FF2B5EF4-FFF2-40B4-BE49-F238E27FC236}">
                  <a16:creationId xmlns:a16="http://schemas.microsoft.com/office/drawing/2014/main" id="{7C83FA67-F32B-6440-BADE-67D0BB42C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1287"/>
              <a:ext cx="611" cy="3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О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бмеження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на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авто,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що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проїжджають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одночасно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1044" name="Text Box 18">
              <a:extLst>
                <a:ext uri="{FF2B5EF4-FFF2-40B4-BE49-F238E27FC236}">
                  <a16:creationId xmlns:a16="http://schemas.microsoft.com/office/drawing/2014/main" id="{D176EAAF-EA2B-FA46-AA82-CA54C6F5A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1042"/>
              <a:ext cx="292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" panose="020B0604020202020204" pitchFamily="34" charset="0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авто 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</p:grpSp>
      <p:sp>
        <p:nvSpPr>
          <p:cNvPr id="40966" name="Text Box 19">
            <a:extLst>
              <a:ext uri="{FF2B5EF4-FFF2-40B4-BE49-F238E27FC236}">
                <a16:creationId xmlns:a16="http://schemas.microsoft.com/office/drawing/2014/main" id="{6A534A31-F321-4643-A905-94AF10C10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292600"/>
            <a:ext cx="1800225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900" dirty="0">
                <a:latin typeface="Arial Unicode MS" panose="020B0604020202020204" pitchFamily="34" charset="-128"/>
              </a:rPr>
              <a:t>Максимальн</a:t>
            </a:r>
            <a:r>
              <a:rPr lang="ru-RU" altLang="zh-CN" sz="900" dirty="0">
                <a:latin typeface="Arial" panose="020B0604020202020204" pitchFamily="34" charset="0"/>
              </a:rPr>
              <a:t>о </a:t>
            </a:r>
            <a:r>
              <a:rPr lang="ru-RU" altLang="zh-CN" sz="900" dirty="0" err="1">
                <a:latin typeface="Arial" panose="020B0604020202020204" pitchFamily="34" charset="0"/>
              </a:rPr>
              <a:t>можлива</a:t>
            </a:r>
            <a:r>
              <a:rPr lang="ru-RU" altLang="zh-CN" sz="900" dirty="0">
                <a:latin typeface="Arial" panose="020B0604020202020204" pitchFamily="34" charset="0"/>
              </a:rPr>
              <a:t> </a:t>
            </a:r>
            <a:r>
              <a:rPr lang="ru-RU" altLang="zh-CN" sz="900" dirty="0" err="1">
                <a:latin typeface="Arial" panose="020B0604020202020204" pitchFamily="34" charset="0"/>
              </a:rPr>
              <a:t>кількість</a:t>
            </a:r>
            <a:r>
              <a:rPr lang="ru-RU" altLang="zh-CN" sz="900" dirty="0">
                <a:latin typeface="Arial Unicode MS" panose="020B0604020202020204" pitchFamily="34" charset="-128"/>
              </a:rPr>
              <a:t> авто </a:t>
            </a:r>
            <a:r>
              <a:rPr lang="ru-RU" altLang="zh-CN" sz="900" dirty="0">
                <a:latin typeface="Arial" panose="020B0604020202020204" pitchFamily="34" charset="0"/>
              </a:rPr>
              <a:t>у </a:t>
            </a:r>
            <a:r>
              <a:rPr lang="ru-RU" altLang="zh-CN" sz="900" dirty="0" err="1">
                <a:latin typeface="Arial" panose="020B0604020202020204" pitchFamily="34" charset="0"/>
              </a:rPr>
              <a:t>вхідній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точ</a:t>
            </a:r>
            <a:r>
              <a:rPr lang="ru-RU" altLang="zh-CN" sz="900" dirty="0" err="1">
                <a:latin typeface="Arial" panose="020B0604020202020204" pitchFamily="34" charset="0"/>
              </a:rPr>
              <a:t>ці</a:t>
            </a:r>
            <a:r>
              <a:rPr lang="ru-RU" altLang="zh-CN" sz="900" dirty="0">
                <a:latin typeface="Arial Unicode MS" panose="020B0604020202020204" pitchFamily="34" charset="-128"/>
              </a:rPr>
              <a:t> (</a:t>
            </a:r>
            <a:r>
              <a:rPr lang="ru-RU" altLang="zh-CN" sz="900" dirty="0" err="1">
                <a:latin typeface="Arial" panose="020B0604020202020204" pitchFamily="34" charset="0"/>
              </a:rPr>
              <a:t>Спільна</a:t>
            </a:r>
            <a:r>
              <a:rPr lang="ru-RU" altLang="zh-CN" sz="900" dirty="0">
                <a:latin typeface="Arial Unicode MS" panose="020B0604020202020204" pitchFamily="34" charset="-128"/>
              </a:rPr>
              <a:t>)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0967" name="Arc 20">
            <a:extLst>
              <a:ext uri="{FF2B5EF4-FFF2-40B4-BE49-F238E27FC236}">
                <a16:creationId xmlns:a16="http://schemas.microsoft.com/office/drawing/2014/main" id="{4C06C3A8-5038-6744-9DDB-B3E7DB1C79AC}"/>
              </a:ext>
            </a:extLst>
          </p:cNvPr>
          <p:cNvSpPr>
            <a:spLocks noChangeAspect="1"/>
          </p:cNvSpPr>
          <p:nvPr/>
        </p:nvSpPr>
        <p:spPr bwMode="auto">
          <a:xfrm rot="10282762" flipH="1">
            <a:off x="2481263" y="2420938"/>
            <a:ext cx="4048125" cy="1816100"/>
          </a:xfrm>
          <a:custGeom>
            <a:avLst/>
            <a:gdLst>
              <a:gd name="T0" fmla="*/ 0 w 34498"/>
              <a:gd name="T1" fmla="*/ 2147483646 h 43069"/>
              <a:gd name="T2" fmla="*/ 2147483646 w 34498"/>
              <a:gd name="T3" fmla="*/ 2147483646 h 43069"/>
              <a:gd name="T4" fmla="*/ 2147483646 w 34498"/>
              <a:gd name="T5" fmla="*/ 2147483646 h 430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98" h="43069" fill="none" extrusionOk="0">
                <a:moveTo>
                  <a:pt x="-1" y="4273"/>
                </a:moveTo>
                <a:cubicBezTo>
                  <a:pt x="3727" y="1498"/>
                  <a:pt x="8250" y="-1"/>
                  <a:pt x="12898" y="0"/>
                </a:cubicBezTo>
                <a:cubicBezTo>
                  <a:pt x="24827" y="0"/>
                  <a:pt x="34498" y="9670"/>
                  <a:pt x="34498" y="21600"/>
                </a:cubicBezTo>
                <a:cubicBezTo>
                  <a:pt x="34498" y="32611"/>
                  <a:pt x="26214" y="41860"/>
                  <a:pt x="15269" y="43069"/>
                </a:cubicBezTo>
              </a:path>
              <a:path w="34498" h="43069" stroke="0" extrusionOk="0">
                <a:moveTo>
                  <a:pt x="-1" y="4273"/>
                </a:moveTo>
                <a:cubicBezTo>
                  <a:pt x="3727" y="1498"/>
                  <a:pt x="8250" y="-1"/>
                  <a:pt x="12898" y="0"/>
                </a:cubicBezTo>
                <a:cubicBezTo>
                  <a:pt x="24827" y="0"/>
                  <a:pt x="34498" y="9670"/>
                  <a:pt x="34498" y="21600"/>
                </a:cubicBezTo>
                <a:cubicBezTo>
                  <a:pt x="34498" y="32611"/>
                  <a:pt x="26214" y="41860"/>
                  <a:pt x="15269" y="43069"/>
                </a:cubicBezTo>
                <a:lnTo>
                  <a:pt x="12898" y="21600"/>
                </a:lnTo>
                <a:lnTo>
                  <a:pt x="-1" y="427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Arc 21">
            <a:extLst>
              <a:ext uri="{FF2B5EF4-FFF2-40B4-BE49-F238E27FC236}">
                <a16:creationId xmlns:a16="http://schemas.microsoft.com/office/drawing/2014/main" id="{582BFA64-1B4A-B84F-A219-CF860F4B591E}"/>
              </a:ext>
            </a:extLst>
          </p:cNvPr>
          <p:cNvSpPr>
            <a:spLocks noChangeAspect="1"/>
          </p:cNvSpPr>
          <p:nvPr/>
        </p:nvSpPr>
        <p:spPr bwMode="auto">
          <a:xfrm rot="-6277910">
            <a:off x="1497013" y="1831975"/>
            <a:ext cx="950912" cy="1036638"/>
          </a:xfrm>
          <a:custGeom>
            <a:avLst/>
            <a:gdLst>
              <a:gd name="T0" fmla="*/ 0 w 31644"/>
              <a:gd name="T1" fmla="*/ 2147483646 h 21600"/>
              <a:gd name="T2" fmla="*/ 2147483646 w 31644"/>
              <a:gd name="T3" fmla="*/ 2147483646 h 21600"/>
              <a:gd name="T4" fmla="*/ 2147483646 w 31644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644" h="21600" fill="none" extrusionOk="0">
                <a:moveTo>
                  <a:pt x="-1" y="3339"/>
                </a:moveTo>
                <a:cubicBezTo>
                  <a:pt x="3452" y="1158"/>
                  <a:pt x="7453" y="-1"/>
                  <a:pt x="11538" y="0"/>
                </a:cubicBezTo>
                <a:cubicBezTo>
                  <a:pt x="20420" y="0"/>
                  <a:pt x="28397" y="5437"/>
                  <a:pt x="31643" y="13706"/>
                </a:cubicBezTo>
              </a:path>
              <a:path w="31644" h="21600" stroke="0" extrusionOk="0">
                <a:moveTo>
                  <a:pt x="-1" y="3339"/>
                </a:moveTo>
                <a:cubicBezTo>
                  <a:pt x="3452" y="1158"/>
                  <a:pt x="7453" y="-1"/>
                  <a:pt x="11538" y="0"/>
                </a:cubicBezTo>
                <a:cubicBezTo>
                  <a:pt x="20420" y="0"/>
                  <a:pt x="28397" y="5437"/>
                  <a:pt x="31643" y="13706"/>
                </a:cubicBezTo>
                <a:lnTo>
                  <a:pt x="11538" y="21600"/>
                </a:lnTo>
                <a:lnTo>
                  <a:pt x="-1" y="33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Oval 22">
            <a:extLst>
              <a:ext uri="{FF2B5EF4-FFF2-40B4-BE49-F238E27FC236}">
                <a16:creationId xmlns:a16="http://schemas.microsoft.com/office/drawing/2014/main" id="{66F42319-502D-5F42-ADBC-76BD7BDE1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0" y="2463800"/>
            <a:ext cx="265113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40970" name="Line 23">
            <a:extLst>
              <a:ext uri="{FF2B5EF4-FFF2-40B4-BE49-F238E27FC236}">
                <a16:creationId xmlns:a16="http://schemas.microsoft.com/office/drawing/2014/main" id="{DE400B3A-4B6B-314E-BFC0-E42F7524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779713"/>
            <a:ext cx="1588" cy="3286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Oval 24">
            <a:extLst>
              <a:ext uri="{FF2B5EF4-FFF2-40B4-BE49-F238E27FC236}">
                <a16:creationId xmlns:a16="http://schemas.microsoft.com/office/drawing/2014/main" id="{FF2A248F-C8F0-A74A-9283-5AA3C2598B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3425" y="2854325"/>
            <a:ext cx="265113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0972" name="Line 25">
            <a:extLst>
              <a:ext uri="{FF2B5EF4-FFF2-40B4-BE49-F238E27FC236}">
                <a16:creationId xmlns:a16="http://schemas.microsoft.com/office/drawing/2014/main" id="{F664B4F3-C1A0-CE46-BE44-98460A357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2350" y="2965450"/>
            <a:ext cx="2936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Oval 26">
            <a:extLst>
              <a:ext uri="{FF2B5EF4-FFF2-40B4-BE49-F238E27FC236}">
                <a16:creationId xmlns:a16="http://schemas.microsoft.com/office/drawing/2014/main" id="{E4946029-C559-9549-8ABD-2B07CE1A9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3213" y="2852738"/>
            <a:ext cx="263525" cy="2397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40974" name="Line 27">
            <a:extLst>
              <a:ext uri="{FF2B5EF4-FFF2-40B4-BE49-F238E27FC236}">
                <a16:creationId xmlns:a16="http://schemas.microsoft.com/office/drawing/2014/main" id="{78FE9FE5-126A-9B40-A3B4-7EAACB0C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2954338"/>
            <a:ext cx="303213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28">
            <a:extLst>
              <a:ext uri="{FF2B5EF4-FFF2-40B4-BE49-F238E27FC236}">
                <a16:creationId xmlns:a16="http://schemas.microsoft.com/office/drawing/2014/main" id="{89E893B7-F317-744A-9B5B-4DEC3A2BC9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2250" y="2565400"/>
            <a:ext cx="571500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29">
            <a:extLst>
              <a:ext uri="{FF2B5EF4-FFF2-40B4-BE49-F238E27FC236}">
                <a16:creationId xmlns:a16="http://schemas.microsoft.com/office/drawing/2014/main" id="{37AB52DE-B9AD-CC4D-A740-F880A0F4A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188" y="2384425"/>
            <a:ext cx="317500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30">
            <a:extLst>
              <a:ext uri="{FF2B5EF4-FFF2-40B4-BE49-F238E27FC236}">
                <a16:creationId xmlns:a16="http://schemas.microsoft.com/office/drawing/2014/main" id="{7320BD01-219F-1D4F-8E3B-00C968DE5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2347913"/>
            <a:ext cx="158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31">
            <a:extLst>
              <a:ext uri="{FF2B5EF4-FFF2-40B4-BE49-F238E27FC236}">
                <a16:creationId xmlns:a16="http://schemas.microsoft.com/office/drawing/2014/main" id="{E1A77941-7EEB-C94C-BDAE-7CBB21BBE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825" y="3292475"/>
            <a:ext cx="0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32">
            <a:extLst>
              <a:ext uri="{FF2B5EF4-FFF2-40B4-BE49-F238E27FC236}">
                <a16:creationId xmlns:a16="http://schemas.microsoft.com/office/drawing/2014/main" id="{772C7552-AE29-4D43-82B5-0F98744A3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105150"/>
            <a:ext cx="287337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Oval 33">
            <a:extLst>
              <a:ext uri="{FF2B5EF4-FFF2-40B4-BE49-F238E27FC236}">
                <a16:creationId xmlns:a16="http://schemas.microsoft.com/office/drawing/2014/main" id="{E8FF2E57-EB0C-4843-840F-FBBE07631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0738" y="3498850"/>
            <a:ext cx="265112" cy="2428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40981" name="Line 34">
            <a:extLst>
              <a:ext uri="{FF2B5EF4-FFF2-40B4-BE49-F238E27FC236}">
                <a16:creationId xmlns:a16="http://schemas.microsoft.com/office/drawing/2014/main" id="{5C56CF0D-61DD-4245-B5CD-71761510E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3463925"/>
            <a:ext cx="558800" cy="115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Text Box 35">
            <a:extLst>
              <a:ext uri="{FF2B5EF4-FFF2-40B4-BE49-F238E27FC236}">
                <a16:creationId xmlns:a16="http://schemas.microsoft.com/office/drawing/2014/main" id="{9FE57444-0B2F-5F4F-A5FA-74704FD17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644900"/>
            <a:ext cx="1703387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 Unicode MS" panose="020B0604020202020204" pitchFamily="34" charset="-128"/>
              </a:rPr>
              <a:t>Є</a:t>
            </a:r>
            <a:r>
              <a:rPr lang="ru-RU" altLang="zh-CN" sz="900" dirty="0">
                <a:latin typeface="Arial Unicode MS" panose="020B0604020202020204" pitchFamily="34" charset="-128"/>
              </a:rPr>
              <a:t> авто в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виходной</a:t>
            </a:r>
            <a:r>
              <a:rPr lang="ru-RU" altLang="zh-CN" sz="900" dirty="0">
                <a:latin typeface="Arial Unicode MS" panose="020B0604020202020204" pitchFamily="34" charset="-128"/>
              </a:rPr>
              <a:t> точке 4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перехрестя</a:t>
            </a:r>
            <a:r>
              <a:rPr lang="ru-RU" altLang="zh-CN" sz="900" dirty="0">
                <a:latin typeface="Arial Unicode MS" panose="020B0604020202020204" pitchFamily="34" charset="-128"/>
              </a:rPr>
              <a:t> (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Спільна</a:t>
            </a:r>
            <a:r>
              <a:rPr lang="ru-RU" altLang="zh-CN" sz="900" dirty="0">
                <a:latin typeface="Arial Unicode MS" panose="020B0604020202020204" pitchFamily="34" charset="-128"/>
              </a:rPr>
              <a:t>)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0983" name="Line 36">
            <a:extLst>
              <a:ext uri="{FF2B5EF4-FFF2-40B4-BE49-F238E27FC236}">
                <a16:creationId xmlns:a16="http://schemas.microsoft.com/office/drawing/2014/main" id="{01096D56-6576-2F4D-A7C7-FD877B5F76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3650" y="2590800"/>
            <a:ext cx="195263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37">
            <a:extLst>
              <a:ext uri="{FF2B5EF4-FFF2-40B4-BE49-F238E27FC236}">
                <a16:creationId xmlns:a16="http://schemas.microsoft.com/office/drawing/2014/main" id="{0EBAEA34-2953-1345-BC9C-E277F4578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2636838"/>
            <a:ext cx="219075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Oval 38">
            <a:extLst>
              <a:ext uri="{FF2B5EF4-FFF2-40B4-BE49-F238E27FC236}">
                <a16:creationId xmlns:a16="http://schemas.microsoft.com/office/drawing/2014/main" id="{2EE37DFC-C0A8-2640-8057-845C82695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0450" y="2708275"/>
            <a:ext cx="227013" cy="2079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900">
                <a:latin typeface="Arial Unicode MS" panose="020B0604020202020204" pitchFamily="34" charset="-128"/>
              </a:rPr>
              <a:t>1</a:t>
            </a: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0986" name="Oval 39">
            <a:extLst>
              <a:ext uri="{FF2B5EF4-FFF2-40B4-BE49-F238E27FC236}">
                <a16:creationId xmlns:a16="http://schemas.microsoft.com/office/drawing/2014/main" id="{1EDB14D7-B367-8840-A6B3-D71C8E758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3068638"/>
            <a:ext cx="207962" cy="190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900">
                <a:latin typeface="Arial Unicode MS" panose="020B0604020202020204" pitchFamily="34" charset="-128"/>
              </a:rPr>
              <a:t>1</a:t>
            </a: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0987" name="Arc 40">
            <a:extLst>
              <a:ext uri="{FF2B5EF4-FFF2-40B4-BE49-F238E27FC236}">
                <a16:creationId xmlns:a16="http://schemas.microsoft.com/office/drawing/2014/main" id="{8DDA6B5B-FB90-0440-B7AC-44313EC68E17}"/>
              </a:ext>
            </a:extLst>
          </p:cNvPr>
          <p:cNvSpPr>
            <a:spLocks noChangeAspect="1"/>
          </p:cNvSpPr>
          <p:nvPr/>
        </p:nvSpPr>
        <p:spPr bwMode="auto">
          <a:xfrm rot="-5879028">
            <a:off x="2209006" y="3112295"/>
            <a:ext cx="434975" cy="296862"/>
          </a:xfrm>
          <a:custGeom>
            <a:avLst/>
            <a:gdLst>
              <a:gd name="T0" fmla="*/ 2147483646 w 21600"/>
              <a:gd name="T1" fmla="*/ 0 h 19337"/>
              <a:gd name="T2" fmla="*/ 2147483646 w 21600"/>
              <a:gd name="T3" fmla="*/ 2147483646 h 19337"/>
              <a:gd name="T4" fmla="*/ 0 w 21600"/>
              <a:gd name="T5" fmla="*/ 2147483646 h 193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337" fill="none" extrusionOk="0">
                <a:moveTo>
                  <a:pt x="9624" y="-1"/>
                </a:moveTo>
                <a:cubicBezTo>
                  <a:pt x="16961" y="3651"/>
                  <a:pt x="21600" y="11141"/>
                  <a:pt x="21600" y="19337"/>
                </a:cubicBezTo>
              </a:path>
              <a:path w="21600" h="19337" stroke="0" extrusionOk="0">
                <a:moveTo>
                  <a:pt x="9624" y="-1"/>
                </a:moveTo>
                <a:cubicBezTo>
                  <a:pt x="16961" y="3651"/>
                  <a:pt x="21600" y="11141"/>
                  <a:pt x="21600" y="19337"/>
                </a:cubicBezTo>
                <a:lnTo>
                  <a:pt x="0" y="19337"/>
                </a:lnTo>
                <a:lnTo>
                  <a:pt x="9624" y="-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Text Box 41">
            <a:extLst>
              <a:ext uri="{FF2B5EF4-FFF2-40B4-BE49-F238E27FC236}">
                <a16:creationId xmlns:a16="http://schemas.microsoft.com/office/drawing/2014/main" id="{6445B0CF-C285-0540-9A54-A343A0101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3170238"/>
            <a:ext cx="554038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900">
                <a:latin typeface="Arial Unicode MS" panose="020B0604020202020204" pitchFamily="34" charset="-128"/>
              </a:rPr>
              <a:t>t</a:t>
            </a:r>
            <a:r>
              <a:rPr lang="ru-RU" altLang="zh-CN" sz="900" baseline="-25000">
                <a:latin typeface="Arial Unicode MS" panose="020B0604020202020204" pitchFamily="34" charset="-128"/>
              </a:rPr>
              <a:t>переїзду</a:t>
            </a: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0989" name="Oval 42">
            <a:extLst>
              <a:ext uri="{FF2B5EF4-FFF2-40B4-BE49-F238E27FC236}">
                <a16:creationId xmlns:a16="http://schemas.microsoft.com/office/drawing/2014/main" id="{97DB718F-178A-DC4C-B389-A4DEDAAB7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3275" y="3319463"/>
            <a:ext cx="387350" cy="354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900">
                <a:latin typeface="Arial Unicode MS" panose="020B0604020202020204" pitchFamily="34" charset="-128"/>
              </a:rPr>
              <a:t>max</a:t>
            </a: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0990" name="Oval 43">
            <a:extLst>
              <a:ext uri="{FF2B5EF4-FFF2-40B4-BE49-F238E27FC236}">
                <a16:creationId xmlns:a16="http://schemas.microsoft.com/office/drawing/2014/main" id="{86AD0C04-45B4-6A4C-9AEE-27451BAFC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3275" y="2359025"/>
            <a:ext cx="266700" cy="2428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900">
                <a:latin typeface="Arial Unicode MS" panose="020B0604020202020204" pitchFamily="34" charset="-128"/>
              </a:rPr>
              <a:t>1</a:t>
            </a: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0991" name="Line 44">
            <a:extLst>
              <a:ext uri="{FF2B5EF4-FFF2-40B4-BE49-F238E27FC236}">
                <a16:creationId xmlns:a16="http://schemas.microsoft.com/office/drawing/2014/main" id="{CD19EEE3-2A40-0646-8654-17C4AF0A1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0" y="2574925"/>
            <a:ext cx="242888" cy="3095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Text Box 45">
            <a:extLst>
              <a:ext uri="{FF2B5EF4-FFF2-40B4-BE49-F238E27FC236}">
                <a16:creationId xmlns:a16="http://schemas.microsoft.com/office/drawing/2014/main" id="{D9EC9E23-CF22-C14D-9E20-5339CE0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960" y="2112514"/>
            <a:ext cx="1243227" cy="2465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 Unicode MS" panose="020B0604020202020204" pitchFamily="34" charset="-128"/>
              </a:rPr>
              <a:t>Дозвіл</a:t>
            </a:r>
            <a:r>
              <a:rPr lang="ru-RU" altLang="zh-CN" sz="900" dirty="0">
                <a:latin typeface="Arial Unicode MS" panose="020B0604020202020204" pitchFamily="34" charset="-128"/>
              </a:rPr>
              <a:t> на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переїзд</a:t>
            </a:r>
            <a:r>
              <a:rPr lang="ru-RU" altLang="zh-CN" sz="900" dirty="0">
                <a:latin typeface="Arial Unicode MS" panose="020B0604020202020204" pitchFamily="34" charset="-128"/>
              </a:rPr>
              <a:t>(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Спільна</a:t>
            </a:r>
            <a:r>
              <a:rPr lang="ru-RU" altLang="zh-CN" sz="900" dirty="0">
                <a:latin typeface="Arial Unicode MS" panose="020B0604020202020204" pitchFamily="34" charset="-128"/>
              </a:rPr>
              <a:t>)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0993" name="Line 46">
            <a:extLst>
              <a:ext uri="{FF2B5EF4-FFF2-40B4-BE49-F238E27FC236}">
                <a16:creationId xmlns:a16="http://schemas.microsoft.com/office/drawing/2014/main" id="{C0DB0E31-17B5-0545-BC49-7781E0F52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475" y="2813050"/>
            <a:ext cx="0" cy="328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Oval 47">
            <a:extLst>
              <a:ext uri="{FF2B5EF4-FFF2-40B4-BE49-F238E27FC236}">
                <a16:creationId xmlns:a16="http://schemas.microsoft.com/office/drawing/2014/main" id="{01FA75D1-E646-564A-8697-F6CC5AF38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1113" y="2855913"/>
            <a:ext cx="265112" cy="2428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0995" name="Line 48">
            <a:extLst>
              <a:ext uri="{FF2B5EF4-FFF2-40B4-BE49-F238E27FC236}">
                <a16:creationId xmlns:a16="http://schemas.microsoft.com/office/drawing/2014/main" id="{EFF560F3-C0A8-0443-8A3A-51F343FD1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0988" y="2976563"/>
            <a:ext cx="2174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49">
            <a:extLst>
              <a:ext uri="{FF2B5EF4-FFF2-40B4-BE49-F238E27FC236}">
                <a16:creationId xmlns:a16="http://schemas.microsoft.com/office/drawing/2014/main" id="{58AFF5AA-A846-FD4D-B428-8D199F53D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1175" y="2976563"/>
            <a:ext cx="219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Text Box 50">
            <a:extLst>
              <a:ext uri="{FF2B5EF4-FFF2-40B4-BE49-F238E27FC236}">
                <a16:creationId xmlns:a16="http://schemas.microsoft.com/office/drawing/2014/main" id="{56535013-FA15-6A4D-8761-D26AA9AD8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2495550"/>
            <a:ext cx="646112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" panose="020B0604020202020204" pitchFamily="34" charset="0"/>
              </a:rPr>
              <a:t>З’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явилось</a:t>
            </a:r>
            <a:r>
              <a:rPr lang="ru-RU" altLang="zh-CN" sz="900" dirty="0">
                <a:latin typeface="Arial Unicode MS" panose="020B0604020202020204" pitchFamily="34" charset="-128"/>
              </a:rPr>
              <a:t> авто 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0998" name="Oval 51">
            <a:extLst>
              <a:ext uri="{FF2B5EF4-FFF2-40B4-BE49-F238E27FC236}">
                <a16:creationId xmlns:a16="http://schemas.microsoft.com/office/drawing/2014/main" id="{4C9671A9-D6BC-A04B-BBBF-54A5B4FE7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5513" y="4005263"/>
            <a:ext cx="427037" cy="390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zh-CN" sz="900">
              <a:latin typeface="Arial Unicode MS" panose="020B0604020202020204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800">
                <a:latin typeface="Arial Unicode MS" panose="020B0604020202020204" pitchFamily="34" charset="-128"/>
              </a:rPr>
              <a:t>10000</a:t>
            </a:r>
            <a:endParaRPr lang="ru-RU" altLang="uk-UA" sz="800">
              <a:latin typeface="Arial Unicode MS" panose="020B0604020202020204" pitchFamily="34" charset="-128"/>
            </a:endParaRPr>
          </a:p>
        </p:txBody>
      </p:sp>
      <p:sp>
        <p:nvSpPr>
          <p:cNvPr id="40999" name="Arc 52">
            <a:extLst>
              <a:ext uri="{FF2B5EF4-FFF2-40B4-BE49-F238E27FC236}">
                <a16:creationId xmlns:a16="http://schemas.microsoft.com/office/drawing/2014/main" id="{C1898A0E-F514-7843-B3E5-ED3C68E9FB93}"/>
              </a:ext>
            </a:extLst>
          </p:cNvPr>
          <p:cNvSpPr>
            <a:spLocks noChangeAspect="1"/>
          </p:cNvSpPr>
          <p:nvPr/>
        </p:nvSpPr>
        <p:spPr bwMode="auto">
          <a:xfrm rot="-8375053">
            <a:off x="1320800" y="3294063"/>
            <a:ext cx="1104900" cy="814387"/>
          </a:xfrm>
          <a:custGeom>
            <a:avLst/>
            <a:gdLst>
              <a:gd name="T0" fmla="*/ 0 w 35279"/>
              <a:gd name="T1" fmla="*/ 2147483646 h 21949"/>
              <a:gd name="T2" fmla="*/ 2147483646 w 35279"/>
              <a:gd name="T3" fmla="*/ 2147483646 h 21949"/>
              <a:gd name="T4" fmla="*/ 2147483646 w 35279"/>
              <a:gd name="T5" fmla="*/ 2147483646 h 219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279" h="21949" fill="none" extrusionOk="0">
                <a:moveTo>
                  <a:pt x="0" y="4883"/>
                </a:moveTo>
                <a:cubicBezTo>
                  <a:pt x="3859" y="1725"/>
                  <a:pt x="8692" y="-1"/>
                  <a:pt x="13679" y="0"/>
                </a:cubicBezTo>
                <a:cubicBezTo>
                  <a:pt x="25608" y="0"/>
                  <a:pt x="35279" y="9670"/>
                  <a:pt x="35279" y="21600"/>
                </a:cubicBezTo>
                <a:cubicBezTo>
                  <a:pt x="35279" y="21716"/>
                  <a:pt x="35278" y="21832"/>
                  <a:pt x="35276" y="21949"/>
                </a:cubicBezTo>
              </a:path>
              <a:path w="35279" h="21949" stroke="0" extrusionOk="0">
                <a:moveTo>
                  <a:pt x="0" y="4883"/>
                </a:moveTo>
                <a:cubicBezTo>
                  <a:pt x="3859" y="1725"/>
                  <a:pt x="8692" y="-1"/>
                  <a:pt x="13679" y="0"/>
                </a:cubicBezTo>
                <a:cubicBezTo>
                  <a:pt x="25608" y="0"/>
                  <a:pt x="35279" y="9670"/>
                  <a:pt x="35279" y="21600"/>
                </a:cubicBezTo>
                <a:cubicBezTo>
                  <a:pt x="35279" y="21716"/>
                  <a:pt x="35278" y="21832"/>
                  <a:pt x="35276" y="21949"/>
                </a:cubicBezTo>
                <a:lnTo>
                  <a:pt x="13679" y="21600"/>
                </a:lnTo>
                <a:lnTo>
                  <a:pt x="0" y="488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Text Box 53">
            <a:extLst>
              <a:ext uri="{FF2B5EF4-FFF2-40B4-BE49-F238E27FC236}">
                <a16:creationId xmlns:a16="http://schemas.microsoft.com/office/drawing/2014/main" id="{2700F23D-23FF-C144-BEB5-E5A5EF927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284538"/>
            <a:ext cx="1122362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 Unicode MS" panose="020B0604020202020204" pitchFamily="34" charset="-128"/>
              </a:rPr>
              <a:t>О</a:t>
            </a:r>
            <a:r>
              <a:rPr lang="ru-RU" altLang="zh-CN" sz="900" dirty="0" err="1">
                <a:latin typeface="Arial" panose="020B0604020202020204" pitchFamily="34" charset="0"/>
              </a:rPr>
              <a:t>бмеження</a:t>
            </a:r>
            <a:r>
              <a:rPr lang="ru-RU" altLang="zh-CN" sz="900" dirty="0">
                <a:latin typeface="Arial" panose="020B0604020202020204" pitchFamily="34" charset="0"/>
              </a:rPr>
              <a:t> на </a:t>
            </a:r>
            <a:r>
              <a:rPr lang="ru-RU" altLang="zh-CN" sz="900" dirty="0" err="1">
                <a:latin typeface="Arial" panose="020B0604020202020204" pitchFamily="34" charset="0"/>
              </a:rPr>
              <a:t>кількість</a:t>
            </a:r>
            <a:r>
              <a:rPr lang="ru-RU" altLang="zh-CN" sz="900" dirty="0">
                <a:latin typeface="Arial Unicode MS" panose="020B0604020202020204" pitchFamily="34" charset="-128"/>
              </a:rPr>
              <a:t> авто, </a:t>
            </a:r>
            <a:r>
              <a:rPr lang="ru-RU" altLang="zh-CN" sz="900" dirty="0" err="1">
                <a:latin typeface="Arial" panose="020B0604020202020204" pitchFamily="34" charset="0"/>
              </a:rPr>
              <a:t>що</a:t>
            </a:r>
            <a:r>
              <a:rPr lang="ru-RU" altLang="zh-CN" sz="900" dirty="0">
                <a:latin typeface="Arial" panose="020B0604020202020204" pitchFamily="34" charset="0"/>
              </a:rPr>
              <a:t> </a:t>
            </a:r>
            <a:r>
              <a:rPr lang="ru-RU" altLang="zh-CN" sz="900" dirty="0" err="1">
                <a:latin typeface="Arial" panose="020B0604020202020204" pitchFamily="34" charset="0"/>
              </a:rPr>
              <a:t>проїжджають</a:t>
            </a:r>
            <a:r>
              <a:rPr lang="ru-RU" altLang="zh-CN" sz="900" dirty="0">
                <a:latin typeface="Arial" panose="020B0604020202020204" pitchFamily="34" charset="0"/>
              </a:rPr>
              <a:t> </a:t>
            </a:r>
            <a:r>
              <a:rPr lang="ru-RU" altLang="zh-CN" sz="900" dirty="0" err="1">
                <a:latin typeface="Arial" panose="020B0604020202020204" pitchFamily="34" charset="0"/>
              </a:rPr>
              <a:t>одночасно</a:t>
            </a:r>
            <a:endParaRPr lang="ru-RU" altLang="uk-UA" sz="900" dirty="0">
              <a:latin typeface="Arial" panose="020B0604020202020204" pitchFamily="34" charset="0"/>
            </a:endParaRPr>
          </a:p>
        </p:txBody>
      </p:sp>
      <p:sp>
        <p:nvSpPr>
          <p:cNvPr id="41001" name="Arc 54">
            <a:extLst>
              <a:ext uri="{FF2B5EF4-FFF2-40B4-BE49-F238E27FC236}">
                <a16:creationId xmlns:a16="http://schemas.microsoft.com/office/drawing/2014/main" id="{2DED6343-15AE-9643-8788-42844447136E}"/>
              </a:ext>
            </a:extLst>
          </p:cNvPr>
          <p:cNvSpPr>
            <a:spLocks noChangeAspect="1"/>
          </p:cNvSpPr>
          <p:nvPr/>
        </p:nvSpPr>
        <p:spPr bwMode="auto">
          <a:xfrm rot="10463631" flipH="1">
            <a:off x="2590800" y="3548063"/>
            <a:ext cx="1692275" cy="568325"/>
          </a:xfrm>
          <a:custGeom>
            <a:avLst/>
            <a:gdLst>
              <a:gd name="T0" fmla="*/ 0 w 22621"/>
              <a:gd name="T1" fmla="*/ 752851402 h 31999"/>
              <a:gd name="T2" fmla="*/ 2147483646 w 22621"/>
              <a:gd name="T3" fmla="*/ 2147483646 h 31999"/>
              <a:gd name="T4" fmla="*/ 2147483646 w 22621"/>
              <a:gd name="T5" fmla="*/ 2147483646 h 319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21" h="31999" fill="none" extrusionOk="0">
                <a:moveTo>
                  <a:pt x="0" y="24"/>
                </a:moveTo>
                <a:cubicBezTo>
                  <a:pt x="340" y="8"/>
                  <a:pt x="680" y="-1"/>
                  <a:pt x="1021" y="0"/>
                </a:cubicBezTo>
                <a:cubicBezTo>
                  <a:pt x="12950" y="0"/>
                  <a:pt x="22621" y="9670"/>
                  <a:pt x="22621" y="21600"/>
                </a:cubicBezTo>
                <a:cubicBezTo>
                  <a:pt x="22621" y="25235"/>
                  <a:pt x="21703" y="28812"/>
                  <a:pt x="19953" y="31999"/>
                </a:cubicBezTo>
              </a:path>
              <a:path w="22621" h="31999" stroke="0" extrusionOk="0">
                <a:moveTo>
                  <a:pt x="0" y="24"/>
                </a:moveTo>
                <a:cubicBezTo>
                  <a:pt x="340" y="8"/>
                  <a:pt x="680" y="-1"/>
                  <a:pt x="1021" y="0"/>
                </a:cubicBezTo>
                <a:cubicBezTo>
                  <a:pt x="12950" y="0"/>
                  <a:pt x="22621" y="9670"/>
                  <a:pt x="22621" y="21600"/>
                </a:cubicBezTo>
                <a:cubicBezTo>
                  <a:pt x="22621" y="25235"/>
                  <a:pt x="21703" y="28812"/>
                  <a:pt x="19953" y="31999"/>
                </a:cubicBezTo>
                <a:lnTo>
                  <a:pt x="1021" y="21600"/>
                </a:lnTo>
                <a:lnTo>
                  <a:pt x="0" y="2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Oval 55">
            <a:extLst>
              <a:ext uri="{FF2B5EF4-FFF2-40B4-BE49-F238E27FC236}">
                <a16:creationId xmlns:a16="http://schemas.microsoft.com/office/drawing/2014/main" id="{D2778AEF-2E0A-6249-9C41-36240BB3E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2625" y="1673225"/>
            <a:ext cx="263525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1003" name="Arc 56">
            <a:extLst>
              <a:ext uri="{FF2B5EF4-FFF2-40B4-BE49-F238E27FC236}">
                <a16:creationId xmlns:a16="http://schemas.microsoft.com/office/drawing/2014/main" id="{D634B235-2A0A-A944-8AEB-915405E578B6}"/>
              </a:ext>
            </a:extLst>
          </p:cNvPr>
          <p:cNvSpPr>
            <a:spLocks noChangeAspect="1"/>
          </p:cNvSpPr>
          <p:nvPr/>
        </p:nvSpPr>
        <p:spPr bwMode="auto">
          <a:xfrm rot="-371317">
            <a:off x="2293938" y="1668463"/>
            <a:ext cx="2032000" cy="823912"/>
          </a:xfrm>
          <a:custGeom>
            <a:avLst/>
            <a:gdLst>
              <a:gd name="T0" fmla="*/ 0 w 21705"/>
              <a:gd name="T1" fmla="*/ 0 h 32127"/>
              <a:gd name="T2" fmla="*/ 2147483646 w 21705"/>
              <a:gd name="T3" fmla="*/ 2147483646 h 32127"/>
              <a:gd name="T4" fmla="*/ 2147483646 w 21705"/>
              <a:gd name="T5" fmla="*/ 2147483646 h 321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05" h="32127" fill="none" extrusionOk="0">
                <a:moveTo>
                  <a:pt x="0" y="0"/>
                </a:moveTo>
                <a:cubicBezTo>
                  <a:pt x="35" y="0"/>
                  <a:pt x="70" y="-1"/>
                  <a:pt x="105" y="0"/>
                </a:cubicBezTo>
                <a:cubicBezTo>
                  <a:pt x="12034" y="0"/>
                  <a:pt x="21705" y="9670"/>
                  <a:pt x="21705" y="21600"/>
                </a:cubicBezTo>
                <a:cubicBezTo>
                  <a:pt x="21705" y="25285"/>
                  <a:pt x="20762" y="28909"/>
                  <a:pt x="18966" y="32127"/>
                </a:cubicBezTo>
              </a:path>
              <a:path w="21705" h="32127" stroke="0" extrusionOk="0">
                <a:moveTo>
                  <a:pt x="0" y="0"/>
                </a:moveTo>
                <a:cubicBezTo>
                  <a:pt x="35" y="0"/>
                  <a:pt x="70" y="-1"/>
                  <a:pt x="105" y="0"/>
                </a:cubicBezTo>
                <a:cubicBezTo>
                  <a:pt x="12034" y="0"/>
                  <a:pt x="21705" y="9670"/>
                  <a:pt x="21705" y="21600"/>
                </a:cubicBezTo>
                <a:cubicBezTo>
                  <a:pt x="21705" y="25285"/>
                  <a:pt x="20762" y="28909"/>
                  <a:pt x="18966" y="32127"/>
                </a:cubicBezTo>
                <a:lnTo>
                  <a:pt x="105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Arc 57">
            <a:extLst>
              <a:ext uri="{FF2B5EF4-FFF2-40B4-BE49-F238E27FC236}">
                <a16:creationId xmlns:a16="http://schemas.microsoft.com/office/drawing/2014/main" id="{69C00FBE-8C69-7F48-B82B-32DAD2CEA082}"/>
              </a:ext>
            </a:extLst>
          </p:cNvPr>
          <p:cNvSpPr>
            <a:spLocks noChangeAspect="1"/>
          </p:cNvSpPr>
          <p:nvPr/>
        </p:nvSpPr>
        <p:spPr bwMode="auto">
          <a:xfrm rot="-315675">
            <a:off x="2305050" y="1552575"/>
            <a:ext cx="3600450" cy="1827213"/>
          </a:xfrm>
          <a:custGeom>
            <a:avLst/>
            <a:gdLst>
              <a:gd name="T0" fmla="*/ 0 w 23414"/>
              <a:gd name="T1" fmla="*/ 2147483646 h 41250"/>
              <a:gd name="T2" fmla="*/ 2147483646 w 23414"/>
              <a:gd name="T3" fmla="*/ 2147483646 h 41250"/>
              <a:gd name="T4" fmla="*/ 2147483646 w 23414"/>
              <a:gd name="T5" fmla="*/ 2147483646 h 412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14" h="41250" fill="none" extrusionOk="0">
                <a:moveTo>
                  <a:pt x="0" y="76"/>
                </a:moveTo>
                <a:cubicBezTo>
                  <a:pt x="603" y="25"/>
                  <a:pt x="1208" y="-1"/>
                  <a:pt x="1814" y="0"/>
                </a:cubicBezTo>
                <a:cubicBezTo>
                  <a:pt x="13743" y="0"/>
                  <a:pt x="23414" y="9670"/>
                  <a:pt x="23414" y="21600"/>
                </a:cubicBezTo>
                <a:cubicBezTo>
                  <a:pt x="23414" y="30058"/>
                  <a:pt x="18477" y="37737"/>
                  <a:pt x="10782" y="41249"/>
                </a:cubicBezTo>
              </a:path>
              <a:path w="23414" h="41250" stroke="0" extrusionOk="0">
                <a:moveTo>
                  <a:pt x="0" y="76"/>
                </a:moveTo>
                <a:cubicBezTo>
                  <a:pt x="603" y="25"/>
                  <a:pt x="1208" y="-1"/>
                  <a:pt x="1814" y="0"/>
                </a:cubicBezTo>
                <a:cubicBezTo>
                  <a:pt x="13743" y="0"/>
                  <a:pt x="23414" y="9670"/>
                  <a:pt x="23414" y="21600"/>
                </a:cubicBezTo>
                <a:cubicBezTo>
                  <a:pt x="23414" y="30058"/>
                  <a:pt x="18477" y="37737"/>
                  <a:pt x="10782" y="41249"/>
                </a:cubicBezTo>
                <a:lnTo>
                  <a:pt x="1814" y="21600"/>
                </a:lnTo>
                <a:lnTo>
                  <a:pt x="0" y="7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Text Box 58">
            <a:extLst>
              <a:ext uri="{FF2B5EF4-FFF2-40B4-BE49-F238E27FC236}">
                <a16:creationId xmlns:a16="http://schemas.microsoft.com/office/drawing/2014/main" id="{3AB2FF39-D53C-9349-A674-C49DD07F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641" y="1341438"/>
            <a:ext cx="1310083" cy="296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 Unicode MS" panose="020B0604020202020204" pitchFamily="34" charset="-128"/>
              </a:rPr>
              <a:t>Кількість</a:t>
            </a:r>
            <a:r>
              <a:rPr lang="ru-RU" altLang="zh-CN" sz="900" dirty="0">
                <a:latin typeface="Arial Unicode MS" panose="020B0604020202020204" pitchFamily="34" charset="-128"/>
              </a:rPr>
              <a:t> авто у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вхідній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точці</a:t>
            </a:r>
            <a:r>
              <a:rPr lang="ru-RU" altLang="zh-CN" sz="900" dirty="0">
                <a:latin typeface="Arial Unicode MS" panose="020B0604020202020204" pitchFamily="34" charset="-128"/>
              </a:rPr>
              <a:t> (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Спільна</a:t>
            </a:r>
            <a:r>
              <a:rPr lang="ru-RU" altLang="zh-CN" sz="900" dirty="0">
                <a:latin typeface="Arial Unicode MS" panose="020B0604020202020204" pitchFamily="34" charset="-128"/>
              </a:rPr>
              <a:t>)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1006" name="Text Box 59">
            <a:extLst>
              <a:ext uri="{FF2B5EF4-FFF2-40B4-BE49-F238E27FC236}">
                <a16:creationId xmlns:a16="http://schemas.microsoft.com/office/drawing/2014/main" id="{C3FD3201-BFB0-7D48-A2E1-9F5EB8C5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565400"/>
            <a:ext cx="1717675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 Unicode MS" panose="020B0604020202020204" pitchFamily="34" charset="-128"/>
              </a:rPr>
              <a:t>Є</a:t>
            </a:r>
            <a:r>
              <a:rPr lang="ru-RU" altLang="zh-CN" sz="900" dirty="0">
                <a:latin typeface="Arial Unicode MS" panose="020B0604020202020204" pitchFamily="34" charset="-128"/>
              </a:rPr>
              <a:t> авто в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виходной</a:t>
            </a:r>
            <a:r>
              <a:rPr lang="ru-RU" altLang="zh-CN" sz="900" dirty="0">
                <a:latin typeface="Arial Unicode MS" panose="020B0604020202020204" pitchFamily="34" charset="-128"/>
              </a:rPr>
              <a:t>  точке 1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перехрестя</a:t>
            </a:r>
            <a:r>
              <a:rPr lang="ru-RU" altLang="zh-CN" sz="900" dirty="0">
                <a:latin typeface="Arial Unicode MS" panose="020B0604020202020204" pitchFamily="34" charset="-128"/>
              </a:rPr>
              <a:t> (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Спільна</a:t>
            </a:r>
            <a:r>
              <a:rPr lang="ru-RU" altLang="zh-CN" sz="900" dirty="0">
                <a:latin typeface="Arial Unicode MS" panose="020B0604020202020204" pitchFamily="34" charset="-128"/>
              </a:rPr>
              <a:t>)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1007" name="Text Box 60">
            <a:extLst>
              <a:ext uri="{FF2B5EF4-FFF2-40B4-BE49-F238E27FC236}">
                <a16:creationId xmlns:a16="http://schemas.microsoft.com/office/drawing/2014/main" id="{A860B4AA-580B-4242-B022-8094D5C1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690813"/>
            <a:ext cx="514350" cy="176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800" dirty="0" err="1">
                <a:latin typeface="Arial" panose="020B0604020202020204" pitchFamily="34" charset="0"/>
              </a:rPr>
              <a:t>Є</a:t>
            </a:r>
            <a:r>
              <a:rPr lang="ru-RU" altLang="zh-CN" sz="800" dirty="0">
                <a:latin typeface="Arial Unicode MS" panose="020B0604020202020204" pitchFamily="34" charset="-128"/>
              </a:rPr>
              <a:t> авто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1008" name="Text Box 61">
            <a:extLst>
              <a:ext uri="{FF2B5EF4-FFF2-40B4-BE49-F238E27FC236}">
                <a16:creationId xmlns:a16="http://schemas.microsoft.com/office/drawing/2014/main" id="{EB1F6129-9F1A-3E4A-B65C-00E3D6B8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2959100"/>
            <a:ext cx="1281112" cy="319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" panose="020B0604020202020204" pitchFamily="34" charset="0"/>
              </a:rPr>
              <a:t>ПереЇзд</a:t>
            </a:r>
            <a:r>
              <a:rPr lang="ru-RU" altLang="zh-CN" sz="900" dirty="0">
                <a:latin typeface="Arial" panose="020B0604020202020204" pitchFamily="34" charset="0"/>
              </a:rPr>
              <a:t> к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в</a:t>
            </a:r>
            <a:r>
              <a:rPr lang="ru-RU" altLang="zh-CN" sz="900" dirty="0" err="1">
                <a:latin typeface="Arial" panose="020B0604020202020204" pitchFamily="34" charset="0"/>
              </a:rPr>
              <a:t>иходной</a:t>
            </a:r>
            <a:r>
              <a:rPr lang="ru-RU" altLang="zh-CN" sz="900" dirty="0">
                <a:latin typeface="Arial Unicode MS" panose="020B0604020202020204" pitchFamily="34" charset="-128"/>
              </a:rPr>
              <a:t> точ</a:t>
            </a:r>
            <a:r>
              <a:rPr lang="ru-RU" altLang="zh-CN" sz="900" dirty="0">
                <a:latin typeface="Arial" panose="020B0604020202020204" pitchFamily="34" charset="0"/>
              </a:rPr>
              <a:t>ке</a:t>
            </a:r>
            <a:r>
              <a:rPr lang="ru-RU" altLang="zh-CN" sz="900" i="1" dirty="0">
                <a:latin typeface="Arial Unicode MS" panose="020B0604020202020204" pitchFamily="34" charset="-128"/>
              </a:rPr>
              <a:t> </a:t>
            </a:r>
            <a:r>
              <a:rPr lang="ru-RU" altLang="zh-CN" sz="900" i="1" dirty="0">
                <a:latin typeface="Arial" panose="020B0604020202020204" pitchFamily="34" charset="0"/>
              </a:rPr>
              <a:t>М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r>
              <a:rPr lang="ru-RU" altLang="zh-CN" sz="900" dirty="0">
                <a:latin typeface="Arial" panose="020B0604020202020204" pitchFamily="34" charset="0"/>
              </a:rPr>
              <a:t>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перехрестя</a:t>
            </a:r>
            <a:endParaRPr lang="ru-RU" altLang="uk-UA" sz="900" dirty="0">
              <a:latin typeface="Arial" panose="020B0604020202020204" pitchFamily="34" charset="0"/>
            </a:endParaRPr>
          </a:p>
        </p:txBody>
      </p:sp>
      <p:grpSp>
        <p:nvGrpSpPr>
          <p:cNvPr id="41009" name="Group 62">
            <a:extLst>
              <a:ext uri="{FF2B5EF4-FFF2-40B4-BE49-F238E27FC236}">
                <a16:creationId xmlns:a16="http://schemas.microsoft.com/office/drawing/2014/main" id="{AA9030B8-F577-7644-8108-3F5116C2B67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851275" y="3213100"/>
            <a:ext cx="231775" cy="182563"/>
            <a:chOff x="2418" y="2199"/>
            <a:chExt cx="146" cy="115"/>
          </a:xfrm>
        </p:grpSpPr>
        <p:sp>
          <p:nvSpPr>
            <p:cNvPr id="41030" name="Line 63">
              <a:extLst>
                <a:ext uri="{FF2B5EF4-FFF2-40B4-BE49-F238E27FC236}">
                  <a16:creationId xmlns:a16="http://schemas.microsoft.com/office/drawing/2014/main" id="{1B4D3F92-F348-8F46-A45B-2B8ABE8DD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8" y="2199"/>
              <a:ext cx="123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64">
              <a:extLst>
                <a:ext uri="{FF2B5EF4-FFF2-40B4-BE49-F238E27FC236}">
                  <a16:creationId xmlns:a16="http://schemas.microsoft.com/office/drawing/2014/main" id="{97C96813-256A-E449-83A0-1B3F9F426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228"/>
              <a:ext cx="138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0" name="Line 65">
            <a:extLst>
              <a:ext uri="{FF2B5EF4-FFF2-40B4-BE49-F238E27FC236}">
                <a16:creationId xmlns:a16="http://schemas.microsoft.com/office/drawing/2014/main" id="{FCF7ADE2-E7F4-CD40-8A2E-B3FC473F9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276475"/>
            <a:ext cx="1587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1" name="Line 66">
            <a:extLst>
              <a:ext uri="{FF2B5EF4-FFF2-40B4-BE49-F238E27FC236}">
                <a16:creationId xmlns:a16="http://schemas.microsoft.com/office/drawing/2014/main" id="{765DA07E-608F-4444-BB74-7C1F7D35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284538"/>
            <a:ext cx="1587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2" name="Text Box 67">
            <a:extLst>
              <a:ext uri="{FF2B5EF4-FFF2-40B4-BE49-F238E27FC236}">
                <a16:creationId xmlns:a16="http://schemas.microsoft.com/office/drawing/2014/main" id="{306683E7-B9AC-8548-B1F8-A8580E718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1844675"/>
            <a:ext cx="896937" cy="41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900" dirty="0">
                <a:latin typeface="Arial" panose="020B0604020202020204" pitchFamily="34" charset="0"/>
              </a:rPr>
              <a:t>Авто </a:t>
            </a:r>
            <a:r>
              <a:rPr lang="ru-RU" altLang="zh-CN" sz="900" dirty="0" err="1">
                <a:latin typeface="Arial" panose="020B0604020202020204" pitchFamily="34" charset="0"/>
              </a:rPr>
              <a:t>слідує</a:t>
            </a:r>
            <a:r>
              <a:rPr lang="ru-RU" altLang="zh-CN" sz="900" dirty="0">
                <a:latin typeface="Arial" panose="020B0604020202020204" pitchFamily="34" charset="0"/>
              </a:rPr>
              <a:t> до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в</a:t>
            </a:r>
            <a:r>
              <a:rPr lang="ru-RU" altLang="zh-CN" sz="900" dirty="0" err="1">
                <a:latin typeface="Arial" panose="020B0604020202020204" pitchFamily="34" charset="0"/>
              </a:rPr>
              <a:t>и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хідної</a:t>
            </a:r>
            <a:r>
              <a:rPr lang="ru-RU" altLang="zh-CN" sz="900" dirty="0">
                <a:latin typeface="Arial Unicode MS" panose="020B0604020202020204" pitchFamily="34" charset="-128"/>
              </a:rPr>
              <a:t> точки 1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перехрестя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1013" name="Oval 68">
            <a:extLst>
              <a:ext uri="{FF2B5EF4-FFF2-40B4-BE49-F238E27FC236}">
                <a16:creationId xmlns:a16="http://schemas.microsoft.com/office/drawing/2014/main" id="{7F8564C3-3A55-364E-8DDE-07839CB8D6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3938" y="2349500"/>
            <a:ext cx="200025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41014" name="Line 69">
            <a:extLst>
              <a:ext uri="{FF2B5EF4-FFF2-40B4-BE49-F238E27FC236}">
                <a16:creationId xmlns:a16="http://schemas.microsoft.com/office/drawing/2014/main" id="{470B51F8-EEAC-DB49-9AC9-5F8013397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2457450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5" name="Line 70">
            <a:extLst>
              <a:ext uri="{FF2B5EF4-FFF2-40B4-BE49-F238E27FC236}">
                <a16:creationId xmlns:a16="http://schemas.microsoft.com/office/drawing/2014/main" id="{AE3F2E6B-970E-CA41-8079-A98CA7924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457450"/>
            <a:ext cx="252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6" name="Oval 71">
            <a:extLst>
              <a:ext uri="{FF2B5EF4-FFF2-40B4-BE49-F238E27FC236}">
                <a16:creationId xmlns:a16="http://schemas.microsoft.com/office/drawing/2014/main" id="{2C9C4679-FD50-4B42-A657-E8C7B2ACB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3938" y="3321050"/>
            <a:ext cx="200025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41017" name="Line 72">
            <a:extLst>
              <a:ext uri="{FF2B5EF4-FFF2-40B4-BE49-F238E27FC236}">
                <a16:creationId xmlns:a16="http://schemas.microsoft.com/office/drawing/2014/main" id="{F63E75CB-B96E-F343-8DCF-E089B13E6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429000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8" name="Line 73">
            <a:extLst>
              <a:ext uri="{FF2B5EF4-FFF2-40B4-BE49-F238E27FC236}">
                <a16:creationId xmlns:a16="http://schemas.microsoft.com/office/drawing/2014/main" id="{A160AF4C-CE54-624F-85CC-AF6EB1BD3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429000"/>
            <a:ext cx="252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19" name="Group 74">
            <a:extLst>
              <a:ext uri="{FF2B5EF4-FFF2-40B4-BE49-F238E27FC236}">
                <a16:creationId xmlns:a16="http://schemas.microsoft.com/office/drawing/2014/main" id="{FEC248C6-5A6B-5C4D-B5F0-7CA01F8D5626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2852738"/>
            <a:ext cx="36512" cy="179387"/>
            <a:chOff x="2109" y="1706"/>
            <a:chExt cx="23" cy="203"/>
          </a:xfrm>
        </p:grpSpPr>
        <p:sp>
          <p:nvSpPr>
            <p:cNvPr id="41027" name="Oval 75">
              <a:extLst>
                <a:ext uri="{FF2B5EF4-FFF2-40B4-BE49-F238E27FC236}">
                  <a16:creationId xmlns:a16="http://schemas.microsoft.com/office/drawing/2014/main" id="{70818AC7-C869-E542-A463-8B13D4BBA8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9" y="1706"/>
              <a:ext cx="23" cy="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1028" name="Oval 76">
              <a:extLst>
                <a:ext uri="{FF2B5EF4-FFF2-40B4-BE49-F238E27FC236}">
                  <a16:creationId xmlns:a16="http://schemas.microsoft.com/office/drawing/2014/main" id="{5ECD877A-6A12-E048-B3B2-0BAD1E62C5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9" y="1797"/>
              <a:ext cx="23" cy="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1029" name="Oval 77">
              <a:extLst>
                <a:ext uri="{FF2B5EF4-FFF2-40B4-BE49-F238E27FC236}">
                  <a16:creationId xmlns:a16="http://schemas.microsoft.com/office/drawing/2014/main" id="{04151C20-475C-D643-B8D5-FC7A0C1D1D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9" y="1888"/>
              <a:ext cx="23" cy="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</p:grpSp>
      <p:sp>
        <p:nvSpPr>
          <p:cNvPr id="41020" name="Oval 78">
            <a:extLst>
              <a:ext uri="{FF2B5EF4-FFF2-40B4-BE49-F238E27FC236}">
                <a16:creationId xmlns:a16="http://schemas.microsoft.com/office/drawing/2014/main" id="{B441CEC2-0172-534F-A08C-FAE3E2FCDB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1952625"/>
            <a:ext cx="266700" cy="2428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900">
                <a:latin typeface="Arial Unicode MS" panose="020B0604020202020204" pitchFamily="34" charset="-128"/>
              </a:rPr>
              <a:t>1</a:t>
            </a: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1021" name="Text Box 79">
            <a:extLst>
              <a:ext uri="{FF2B5EF4-FFF2-40B4-BE49-F238E27FC236}">
                <a16:creationId xmlns:a16="http://schemas.microsoft.com/office/drawing/2014/main" id="{A563F961-54F4-6645-B921-ADF9FA04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665288"/>
            <a:ext cx="1225550" cy="287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" panose="020B0604020202020204" pitchFamily="34" charset="0"/>
              </a:rPr>
              <a:t>Немає</a:t>
            </a:r>
            <a:r>
              <a:rPr lang="ru-RU" altLang="zh-CN" sz="900" dirty="0">
                <a:latin typeface="Arial" panose="020B0604020202020204" pitchFamily="34" charset="0"/>
              </a:rPr>
              <a:t> </a:t>
            </a:r>
            <a:r>
              <a:rPr lang="ru-RU" altLang="zh-CN" sz="900" dirty="0" err="1">
                <a:latin typeface="Arial" panose="020B0604020202020204" pitchFamily="34" charset="0"/>
              </a:rPr>
              <a:t>зустрічного</a:t>
            </a:r>
            <a:r>
              <a:rPr lang="ru-RU" altLang="zh-CN" sz="900" dirty="0">
                <a:latin typeface="Arial" panose="020B0604020202020204" pitchFamily="34" charset="0"/>
              </a:rPr>
              <a:t> транспорту (</a:t>
            </a:r>
            <a:r>
              <a:rPr lang="ru-RU" altLang="zh-CN" sz="900" dirty="0" err="1">
                <a:latin typeface="Arial" panose="020B0604020202020204" pitchFamily="34" charset="0"/>
              </a:rPr>
              <a:t>Спільна</a:t>
            </a:r>
            <a:r>
              <a:rPr lang="ru-RU" altLang="zh-CN" sz="900" dirty="0">
                <a:latin typeface="Arial" panose="020B0604020202020204" pitchFamily="34" charset="0"/>
              </a:rPr>
              <a:t>)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1022" name="Line 80">
            <a:extLst>
              <a:ext uri="{FF2B5EF4-FFF2-40B4-BE49-F238E27FC236}">
                <a16:creationId xmlns:a16="http://schemas.microsoft.com/office/drawing/2014/main" id="{7A1F5643-C8AD-D741-963E-7EC9D9666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2205038"/>
            <a:ext cx="1444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3" name="Oval 81">
            <a:extLst>
              <a:ext uri="{FF2B5EF4-FFF2-40B4-BE49-F238E27FC236}">
                <a16:creationId xmlns:a16="http://schemas.microsoft.com/office/drawing/2014/main" id="{BBA50D89-1B47-EF49-B57F-195456D8F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2500" y="3644900"/>
            <a:ext cx="266700" cy="2428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zh-CN" sz="900">
                <a:latin typeface="Arial Unicode MS" panose="020B0604020202020204" pitchFamily="34" charset="-128"/>
              </a:rPr>
              <a:t>1</a:t>
            </a:r>
            <a:endParaRPr lang="ru-RU" altLang="uk-UA" sz="900">
              <a:latin typeface="Arial Unicode MS" panose="020B0604020202020204" pitchFamily="34" charset="-128"/>
            </a:endParaRPr>
          </a:p>
        </p:txBody>
      </p:sp>
      <p:sp>
        <p:nvSpPr>
          <p:cNvPr id="41024" name="Line 82">
            <a:extLst>
              <a:ext uri="{FF2B5EF4-FFF2-40B4-BE49-F238E27FC236}">
                <a16:creationId xmlns:a16="http://schemas.microsoft.com/office/drawing/2014/main" id="{F48F34E4-392B-9448-A4AF-20CABE561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3325" y="3536950"/>
            <a:ext cx="288925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5" name="Text Box 83">
            <a:extLst>
              <a:ext uri="{FF2B5EF4-FFF2-40B4-BE49-F238E27FC236}">
                <a16:creationId xmlns:a16="http://schemas.microsoft.com/office/drawing/2014/main" id="{28FC37E0-478E-CF42-A72A-C5C6D060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1413"/>
            <a:ext cx="1225550" cy="287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" panose="020B0604020202020204" pitchFamily="34" charset="0"/>
              </a:rPr>
              <a:t>Немає</a:t>
            </a:r>
            <a:r>
              <a:rPr lang="ru-RU" altLang="zh-CN" sz="900" dirty="0">
                <a:latin typeface="Arial" panose="020B0604020202020204" pitchFamily="34" charset="0"/>
              </a:rPr>
              <a:t> </a:t>
            </a:r>
            <a:r>
              <a:rPr lang="ru-RU" altLang="zh-CN" sz="900" dirty="0" err="1">
                <a:latin typeface="Arial" panose="020B0604020202020204" pitchFamily="34" charset="0"/>
              </a:rPr>
              <a:t>зустрічного</a:t>
            </a:r>
            <a:r>
              <a:rPr lang="ru-RU" altLang="zh-CN" sz="900" dirty="0">
                <a:latin typeface="Arial" panose="020B0604020202020204" pitchFamily="34" charset="0"/>
              </a:rPr>
              <a:t> транспорту (</a:t>
            </a:r>
            <a:r>
              <a:rPr lang="ru-RU" altLang="zh-CN" sz="900" dirty="0" err="1">
                <a:latin typeface="Arial" panose="020B0604020202020204" pitchFamily="34" charset="0"/>
              </a:rPr>
              <a:t>Спільна</a:t>
            </a:r>
            <a:r>
              <a:rPr lang="ru-RU" altLang="zh-CN" sz="900" dirty="0">
                <a:latin typeface="Arial" panose="020B0604020202020204" pitchFamily="34" charset="0"/>
              </a:rPr>
              <a:t>)</a:t>
            </a:r>
            <a:endParaRPr lang="ru-RU" altLang="uk-UA" sz="900" dirty="0">
              <a:latin typeface="Arial Unicode MS" panose="020B0604020202020204" pitchFamily="34" charset="-128"/>
            </a:endParaRPr>
          </a:p>
        </p:txBody>
      </p:sp>
      <p:sp>
        <p:nvSpPr>
          <p:cNvPr id="41026" name="Text Box 84">
            <a:extLst>
              <a:ext uri="{FF2B5EF4-FFF2-40B4-BE49-F238E27FC236}">
                <a16:creationId xmlns:a16="http://schemas.microsoft.com/office/drawing/2014/main" id="{502BEB13-560E-1642-ACCC-54340ACB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060574"/>
            <a:ext cx="1295400" cy="2707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900" dirty="0" err="1">
                <a:latin typeface="Arial Unicode MS" panose="020B0604020202020204" pitchFamily="34" charset="-128"/>
              </a:rPr>
              <a:t>Пер</a:t>
            </a:r>
            <a:r>
              <a:rPr lang="ru-RU" altLang="zh-CN" sz="900" dirty="0" err="1">
                <a:latin typeface="Arial" panose="020B0604020202020204" pitchFamily="34" charset="0"/>
              </a:rPr>
              <a:t>еї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зд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r>
              <a:rPr lang="ru-RU" altLang="zh-CN" sz="900" dirty="0" err="1">
                <a:latin typeface="Arial Unicode MS" panose="020B0604020202020204" pitchFamily="34" charset="-128"/>
              </a:rPr>
              <a:t>перехрестя</a:t>
            </a:r>
            <a:r>
              <a:rPr lang="ru-RU" altLang="zh-CN" sz="900" dirty="0">
                <a:latin typeface="Arial Unicode MS" panose="020B0604020202020204" pitchFamily="34" charset="-128"/>
              </a:rPr>
              <a:t> </a:t>
            </a:r>
            <a:r>
              <a:rPr lang="ru-RU" altLang="zh-CN" sz="900" dirty="0">
                <a:latin typeface="Arial" panose="020B0604020202020204" pitchFamily="34" charset="0"/>
              </a:rPr>
              <a:t>до </a:t>
            </a:r>
            <a:r>
              <a:rPr lang="ru-RU" altLang="zh-CN" sz="900" dirty="0" err="1">
                <a:latin typeface="Arial" panose="020B0604020202020204" pitchFamily="34" charset="0"/>
              </a:rPr>
              <a:t>вихідної</a:t>
            </a:r>
            <a:r>
              <a:rPr lang="ru-RU" altLang="zh-CN" sz="900" dirty="0">
                <a:latin typeface="Arial" panose="020B0604020202020204" pitchFamily="34" charset="0"/>
              </a:rPr>
              <a:t> точки 1</a:t>
            </a:r>
            <a:endParaRPr lang="ru-RU" altLang="uk-UA" sz="9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ED107D5-996C-E641-89CA-6CA070D1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569325" cy="792162"/>
          </a:xfrm>
        </p:spPr>
        <p:txBody>
          <a:bodyPr/>
          <a:lstStyle/>
          <a:p>
            <a:pPr eaLnBrk="1" fontAlgn="ctr" hangingPunct="1">
              <a:lnSpc>
                <a:spcPct val="80000"/>
              </a:lnSpc>
            </a:pP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Мережа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Петрі-об'єкта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світлофорне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регулювання</a:t>
            </a:r>
            <a:endParaRPr lang="ru-RU" altLang="uk-UA" b="1" dirty="0"/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CCDB4E3A-4B51-3243-918B-7E854CF2022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412875"/>
            <a:ext cx="5472112" cy="1943100"/>
            <a:chOff x="2245" y="550"/>
            <a:chExt cx="3291" cy="1128"/>
          </a:xfrm>
        </p:grpSpPr>
        <p:sp>
          <p:nvSpPr>
            <p:cNvPr id="42029" name="Text Box 4">
              <a:extLst>
                <a:ext uri="{FF2B5EF4-FFF2-40B4-BE49-F238E27FC236}">
                  <a16:creationId xmlns:a16="http://schemas.microsoft.com/office/drawing/2014/main" id="{2E3F05B6-314A-D14C-8FC3-C805FD103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550"/>
              <a:ext cx="483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Проміжнийтакт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2-ої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endParaRPr lang="ru-RU" altLang="uk-UA" sz="800" dirty="0">
                <a:latin typeface="Arial" panose="020B0604020202020204" pitchFamily="34" charset="0"/>
              </a:endParaRPr>
            </a:p>
          </p:txBody>
        </p:sp>
        <p:sp>
          <p:nvSpPr>
            <p:cNvPr id="42030" name="Text Box 5">
              <a:extLst>
                <a:ext uri="{FF2B5EF4-FFF2-40B4-BE49-F238E27FC236}">
                  <a16:creationId xmlns:a16="http://schemas.microsoft.com/office/drawing/2014/main" id="{D404CC86-C995-ED4F-A662-54A64D235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168"/>
              <a:ext cx="890" cy="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зелене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світло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напрямках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1 та 3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з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Дозвіл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переїзд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об'єкта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Вхідна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2031" name="Line 6">
              <a:extLst>
                <a:ext uri="{FF2B5EF4-FFF2-40B4-BE49-F238E27FC236}">
                  <a16:creationId xmlns:a16="http://schemas.microsoft.com/office/drawing/2014/main" id="{D93A51C7-E606-4A49-ACE7-9B5753B67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727"/>
              <a:ext cx="0" cy="1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Oval 7">
              <a:extLst>
                <a:ext uri="{FF2B5EF4-FFF2-40B4-BE49-F238E27FC236}">
                  <a16:creationId xmlns:a16="http://schemas.microsoft.com/office/drawing/2014/main" id="{3A244F66-4D3F-674B-B234-4B346606C3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0" y="883"/>
              <a:ext cx="148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2033" name="Oval 8">
              <a:extLst>
                <a:ext uri="{FF2B5EF4-FFF2-40B4-BE49-F238E27FC236}">
                  <a16:creationId xmlns:a16="http://schemas.microsoft.com/office/drawing/2014/main" id="{10F5FB93-8E98-7E45-BC7F-91CFEE0F6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23" y="1053"/>
              <a:ext cx="148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2034" name="Line 9">
              <a:extLst>
                <a:ext uri="{FF2B5EF4-FFF2-40B4-BE49-F238E27FC236}">
                  <a16:creationId xmlns:a16="http://schemas.microsoft.com/office/drawing/2014/main" id="{D614E1AA-6EA2-704F-8B3C-A1D025DE7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" y="1012"/>
              <a:ext cx="0" cy="1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Oval 10">
              <a:extLst>
                <a:ext uri="{FF2B5EF4-FFF2-40B4-BE49-F238E27FC236}">
                  <a16:creationId xmlns:a16="http://schemas.microsoft.com/office/drawing/2014/main" id="{679B561D-D9D2-E445-B7DE-777650097B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6" y="883"/>
              <a:ext cx="147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36" name="Line 11">
              <a:extLst>
                <a:ext uri="{FF2B5EF4-FFF2-40B4-BE49-F238E27FC236}">
                  <a16:creationId xmlns:a16="http://schemas.microsoft.com/office/drawing/2014/main" id="{54E9BA5D-9FB0-A94E-AD75-209ED5B4F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822"/>
              <a:ext cx="150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Line 12">
              <a:extLst>
                <a:ext uri="{FF2B5EF4-FFF2-40B4-BE49-F238E27FC236}">
                  <a16:creationId xmlns:a16="http://schemas.microsoft.com/office/drawing/2014/main" id="{A3DD2EEB-D190-5742-86A7-0A2496DBF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7" y="985"/>
              <a:ext cx="119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Oval 13">
              <a:extLst>
                <a:ext uri="{FF2B5EF4-FFF2-40B4-BE49-F238E27FC236}">
                  <a16:creationId xmlns:a16="http://schemas.microsoft.com/office/drawing/2014/main" id="{6B2FBC93-B0A8-D945-8C1B-783CD8F0A3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606" y="1216"/>
              <a:ext cx="147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39" name="Line 14">
              <a:extLst>
                <a:ext uri="{FF2B5EF4-FFF2-40B4-BE49-F238E27FC236}">
                  <a16:creationId xmlns:a16="http://schemas.microsoft.com/office/drawing/2014/main" id="{BAB86BC3-C849-144D-A26F-C5E74E16D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332"/>
              <a:ext cx="15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Line 15">
              <a:extLst>
                <a:ext uri="{FF2B5EF4-FFF2-40B4-BE49-F238E27FC236}">
                  <a16:creationId xmlns:a16="http://schemas.microsoft.com/office/drawing/2014/main" id="{FF99825A-9020-7E4B-9BCA-5FD72D1CD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1142"/>
              <a:ext cx="12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Line 16">
              <a:extLst>
                <a:ext uri="{FF2B5EF4-FFF2-40B4-BE49-F238E27FC236}">
                  <a16:creationId xmlns:a16="http://schemas.microsoft.com/office/drawing/2014/main" id="{C6302159-AC91-FC45-86B2-21CB2B5F8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" y="1332"/>
              <a:ext cx="0" cy="1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Line 17">
              <a:extLst>
                <a:ext uri="{FF2B5EF4-FFF2-40B4-BE49-F238E27FC236}">
                  <a16:creationId xmlns:a16="http://schemas.microsoft.com/office/drawing/2014/main" id="{36E4D20B-1690-CD4D-B278-304BAADE3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5" y="1012"/>
              <a:ext cx="1" cy="1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Line 18">
              <a:extLst>
                <a:ext uri="{FF2B5EF4-FFF2-40B4-BE49-F238E27FC236}">
                  <a16:creationId xmlns:a16="http://schemas.microsoft.com/office/drawing/2014/main" id="{29886B67-79AC-EC4F-89DA-93B16364D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2" y="829"/>
              <a:ext cx="149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Line 19">
              <a:extLst>
                <a:ext uri="{FF2B5EF4-FFF2-40B4-BE49-F238E27FC236}">
                  <a16:creationId xmlns:a16="http://schemas.microsoft.com/office/drawing/2014/main" id="{76AD5AAD-958B-CE45-A0A8-B8B73AEF1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0" y="992"/>
              <a:ext cx="119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5" name="Oval 20">
              <a:extLst>
                <a:ext uri="{FF2B5EF4-FFF2-40B4-BE49-F238E27FC236}">
                  <a16:creationId xmlns:a16="http://schemas.microsoft.com/office/drawing/2014/main" id="{E197E27F-CF90-BC47-BA4A-C021B036E6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4043" y="1223"/>
              <a:ext cx="147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46" name="Line 21">
              <a:extLst>
                <a:ext uri="{FF2B5EF4-FFF2-40B4-BE49-F238E27FC236}">
                  <a16:creationId xmlns:a16="http://schemas.microsoft.com/office/drawing/2014/main" id="{47680851-4CCD-8A42-933A-83AEB94FB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1" y="1338"/>
              <a:ext cx="15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Line 22">
              <a:extLst>
                <a:ext uri="{FF2B5EF4-FFF2-40B4-BE49-F238E27FC236}">
                  <a16:creationId xmlns:a16="http://schemas.microsoft.com/office/drawing/2014/main" id="{BCE3692E-66AA-B14B-B171-6937552C5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9" y="1149"/>
              <a:ext cx="12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Arc 23">
              <a:extLst>
                <a:ext uri="{FF2B5EF4-FFF2-40B4-BE49-F238E27FC236}">
                  <a16:creationId xmlns:a16="http://schemas.microsoft.com/office/drawing/2014/main" id="{C96602B2-D276-A549-A5BC-F995B6F4A6E0}"/>
                </a:ext>
              </a:extLst>
            </p:cNvPr>
            <p:cNvSpPr>
              <a:spLocks/>
            </p:cNvSpPr>
            <p:nvPr/>
          </p:nvSpPr>
          <p:spPr bwMode="auto">
            <a:xfrm rot="261343">
              <a:off x="3891" y="826"/>
              <a:ext cx="687" cy="575"/>
            </a:xfrm>
            <a:custGeom>
              <a:avLst/>
              <a:gdLst>
                <a:gd name="T0" fmla="*/ 0 w 16153"/>
                <a:gd name="T1" fmla="*/ 0 h 21600"/>
                <a:gd name="T2" fmla="*/ 0 w 16153"/>
                <a:gd name="T3" fmla="*/ 0 h 21600"/>
                <a:gd name="T4" fmla="*/ 0 w 161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600" fill="none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</a:path>
                <a:path w="16153" h="21600" stroke="0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Arc 24">
              <a:extLst>
                <a:ext uri="{FF2B5EF4-FFF2-40B4-BE49-F238E27FC236}">
                  <a16:creationId xmlns:a16="http://schemas.microsoft.com/office/drawing/2014/main" id="{99992594-348D-C445-AC5A-F9B170DC76CE}"/>
                </a:ext>
              </a:extLst>
            </p:cNvPr>
            <p:cNvSpPr>
              <a:spLocks/>
            </p:cNvSpPr>
            <p:nvPr/>
          </p:nvSpPr>
          <p:spPr bwMode="auto">
            <a:xfrm rot="21338657" flipV="1">
              <a:off x="3884" y="842"/>
              <a:ext cx="686" cy="576"/>
            </a:xfrm>
            <a:custGeom>
              <a:avLst/>
              <a:gdLst>
                <a:gd name="T0" fmla="*/ 0 w 16153"/>
                <a:gd name="T1" fmla="*/ 0 h 21600"/>
                <a:gd name="T2" fmla="*/ 0 w 16153"/>
                <a:gd name="T3" fmla="*/ 0 h 21600"/>
                <a:gd name="T4" fmla="*/ 0 w 161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600" fill="none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</a:path>
                <a:path w="16153" h="21600" stroke="0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50" name="Group 25">
              <a:extLst>
                <a:ext uri="{FF2B5EF4-FFF2-40B4-BE49-F238E27FC236}">
                  <a16:creationId xmlns:a16="http://schemas.microsoft.com/office/drawing/2014/main" id="{F7A924AA-0880-044D-8529-D53FCF1A9C9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29" y="822"/>
              <a:ext cx="787" cy="592"/>
              <a:chOff x="6570" y="4846"/>
              <a:chExt cx="2070" cy="1568"/>
            </a:xfrm>
          </p:grpSpPr>
          <p:sp>
            <p:nvSpPr>
              <p:cNvPr id="42055" name="Oval 26">
                <a:extLst>
                  <a:ext uri="{FF2B5EF4-FFF2-40B4-BE49-F238E27FC236}">
                    <a16:creationId xmlns:a16="http://schemas.microsoft.com/office/drawing/2014/main" id="{3FC9DB58-B101-1E41-84CE-FDA20100CE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51" y="5447"/>
                <a:ext cx="389" cy="3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8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42056" name="Arc 27">
                <a:extLst>
                  <a:ext uri="{FF2B5EF4-FFF2-40B4-BE49-F238E27FC236}">
                    <a16:creationId xmlns:a16="http://schemas.microsoft.com/office/drawing/2014/main" id="{1E372E01-7DF1-644F-AF51-16FB51F1A790}"/>
                  </a:ext>
                </a:extLst>
              </p:cNvPr>
              <p:cNvSpPr>
                <a:spLocks/>
              </p:cNvSpPr>
              <p:nvPr/>
            </p:nvSpPr>
            <p:spPr bwMode="auto">
              <a:xfrm rot="261343">
                <a:off x="6589" y="4846"/>
                <a:ext cx="1805" cy="1524"/>
              </a:xfrm>
              <a:custGeom>
                <a:avLst/>
                <a:gdLst>
                  <a:gd name="T0" fmla="*/ 0 w 16153"/>
                  <a:gd name="T1" fmla="*/ 0 h 21600"/>
                  <a:gd name="T2" fmla="*/ 0 w 16153"/>
                  <a:gd name="T3" fmla="*/ 0 h 21600"/>
                  <a:gd name="T4" fmla="*/ 0 w 1615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153" h="21600" fill="none" extrusionOk="0">
                    <a:moveTo>
                      <a:pt x="-1" y="0"/>
                    </a:moveTo>
                    <a:cubicBezTo>
                      <a:pt x="6174" y="0"/>
                      <a:pt x="12053" y="2642"/>
                      <a:pt x="16152" y="7259"/>
                    </a:cubicBezTo>
                  </a:path>
                  <a:path w="16153" h="21600" stroke="0" extrusionOk="0">
                    <a:moveTo>
                      <a:pt x="-1" y="0"/>
                    </a:moveTo>
                    <a:cubicBezTo>
                      <a:pt x="6174" y="0"/>
                      <a:pt x="12053" y="2642"/>
                      <a:pt x="16152" y="725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7" name="Arc 28">
                <a:extLst>
                  <a:ext uri="{FF2B5EF4-FFF2-40B4-BE49-F238E27FC236}">
                    <a16:creationId xmlns:a16="http://schemas.microsoft.com/office/drawing/2014/main" id="{B78014D5-BDB8-EF48-8FC6-A2BB5BA0B97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38657" flipV="1">
                <a:off x="6570" y="4889"/>
                <a:ext cx="1805" cy="1525"/>
              </a:xfrm>
              <a:custGeom>
                <a:avLst/>
                <a:gdLst>
                  <a:gd name="T0" fmla="*/ 0 w 16153"/>
                  <a:gd name="T1" fmla="*/ 0 h 21600"/>
                  <a:gd name="T2" fmla="*/ 0 w 16153"/>
                  <a:gd name="T3" fmla="*/ 0 h 21600"/>
                  <a:gd name="T4" fmla="*/ 0 w 1615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153" h="21600" fill="none" extrusionOk="0">
                    <a:moveTo>
                      <a:pt x="-1" y="0"/>
                    </a:moveTo>
                    <a:cubicBezTo>
                      <a:pt x="6174" y="0"/>
                      <a:pt x="12053" y="2642"/>
                      <a:pt x="16152" y="7259"/>
                    </a:cubicBezTo>
                  </a:path>
                  <a:path w="16153" h="21600" stroke="0" extrusionOk="0">
                    <a:moveTo>
                      <a:pt x="-1" y="0"/>
                    </a:moveTo>
                    <a:cubicBezTo>
                      <a:pt x="6174" y="0"/>
                      <a:pt x="12053" y="2642"/>
                      <a:pt x="16152" y="725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51" name="Text Box 29">
              <a:extLst>
                <a:ext uri="{FF2B5EF4-FFF2-40B4-BE49-F238E27FC236}">
                  <a16:creationId xmlns:a16="http://schemas.microsoft.com/office/drawing/2014/main" id="{53732E09-80FB-1542-BA7A-7FE4ACC6E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522"/>
              <a:ext cx="50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Проміжний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такт 1-о</a:t>
              </a:r>
              <a:r>
                <a:rPr lang="ru-RU" altLang="zh-CN" sz="800" dirty="0">
                  <a:latin typeface="Arial" panose="020B0604020202020204" pitchFamily="34" charset="0"/>
                </a:rPr>
                <a:t>ї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фази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2052" name="Text Box 30">
              <a:extLst>
                <a:ext uri="{FF2B5EF4-FFF2-40B4-BE49-F238E27FC236}">
                  <a16:creationId xmlns:a16="http://schemas.microsoft.com/office/drawing/2014/main" id="{F4FE90A0-289A-CD42-8825-2E588D887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815"/>
              <a:ext cx="435" cy="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Основн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такт 1-о</a:t>
              </a:r>
              <a:r>
                <a:rPr lang="ru-RU" altLang="zh-CN" sz="800" dirty="0">
                  <a:latin typeface="Arial" panose="020B0604020202020204" pitchFamily="34" charset="0"/>
                </a:rPr>
                <a:t>ї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endParaRPr lang="ru-RU" altLang="uk-UA" sz="800" dirty="0">
                <a:latin typeface="Arial" panose="020B0604020202020204" pitchFamily="34" charset="0"/>
              </a:endParaRPr>
            </a:p>
          </p:txBody>
        </p:sp>
        <p:sp>
          <p:nvSpPr>
            <p:cNvPr id="42053" name="Text Box 31">
              <a:extLst>
                <a:ext uri="{FF2B5EF4-FFF2-40B4-BE49-F238E27FC236}">
                  <a16:creationId xmlns:a16="http://schemas.microsoft.com/office/drawing/2014/main" id="{33EB953A-1F5D-504E-B018-5FDAEB442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1241"/>
              <a:ext cx="455" cy="1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Основний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такт 2-о</a:t>
              </a:r>
              <a:r>
                <a:rPr lang="ru-RU" altLang="zh-CN" sz="800" dirty="0">
                  <a:latin typeface="Arial" panose="020B0604020202020204" pitchFamily="34" charset="0"/>
                </a:rPr>
                <a:t>ї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фази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2054" name="Text Box 32">
              <a:extLst>
                <a:ext uri="{FF2B5EF4-FFF2-40B4-BE49-F238E27FC236}">
                  <a16:creationId xmlns:a16="http://schemas.microsoft.com/office/drawing/2014/main" id="{A5ED4085-8026-AA45-9B06-A7C19D64C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749"/>
              <a:ext cx="1068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зелене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світло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напрямках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2 та 4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з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Дозвіл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переїзд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об'єкта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Вхідна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41988" name="Group 33">
            <a:extLst>
              <a:ext uri="{FF2B5EF4-FFF2-40B4-BE49-F238E27FC236}">
                <a16:creationId xmlns:a16="http://schemas.microsoft.com/office/drawing/2014/main" id="{5D03A95B-4ABA-2D47-B6D8-78F3FA3893E2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681413"/>
            <a:ext cx="6472238" cy="2771775"/>
            <a:chOff x="544" y="2319"/>
            <a:chExt cx="4077" cy="1746"/>
          </a:xfrm>
        </p:grpSpPr>
        <p:sp>
          <p:nvSpPr>
            <p:cNvPr id="41989" name="Text Box 34">
              <a:extLst>
                <a:ext uri="{FF2B5EF4-FFF2-40B4-BE49-F238E27FC236}">
                  <a16:creationId xmlns:a16="http://schemas.microsoft.com/office/drawing/2014/main" id="{E479817F-E32B-B34E-BE22-681675502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19"/>
              <a:ext cx="494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Проміжний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такт </a:t>
              </a:r>
              <a:r>
                <a:rPr lang="en-US" altLang="zh-CN" sz="800" i="1" dirty="0">
                  <a:latin typeface="Arial Unicode MS" panose="020B0604020202020204" pitchFamily="34" charset="-128"/>
                </a:rPr>
                <a:t>N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-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о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ї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endParaRPr lang="ru-RU" altLang="uk-UA" sz="800" dirty="0">
                <a:latin typeface="Arial" panose="020B0604020202020204" pitchFamily="34" charset="0"/>
              </a:endParaRPr>
            </a:p>
          </p:txBody>
        </p:sp>
        <p:sp>
          <p:nvSpPr>
            <p:cNvPr id="41990" name="Text Box 35">
              <a:extLst>
                <a:ext uri="{FF2B5EF4-FFF2-40B4-BE49-F238E27FC236}">
                  <a16:creationId xmlns:a16="http://schemas.microsoft.com/office/drawing/2014/main" id="{A10C060A-F96C-2F4C-8917-FF22214FB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2591"/>
              <a:ext cx="1174" cy="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зелене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світло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для авто у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вхідних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точках 1,3,...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з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Дозвіл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переїзд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об'єкта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Вхідна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 1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,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об'єкта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Вхідна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 3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,...)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1991" name="Line 36">
              <a:extLst>
                <a:ext uri="{FF2B5EF4-FFF2-40B4-BE49-F238E27FC236}">
                  <a16:creationId xmlns:a16="http://schemas.microsoft.com/office/drawing/2014/main" id="{EB13EEE6-6A1C-4F41-BA2C-5EC93A7D2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2535"/>
              <a:ext cx="1" cy="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Oval 37">
              <a:extLst>
                <a:ext uri="{FF2B5EF4-FFF2-40B4-BE49-F238E27FC236}">
                  <a16:creationId xmlns:a16="http://schemas.microsoft.com/office/drawing/2014/main" id="{206ECB86-0385-3549-B3E1-BA1502D41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5" y="2695"/>
              <a:ext cx="152" cy="1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1993" name="Oval 38">
              <a:extLst>
                <a:ext uri="{FF2B5EF4-FFF2-40B4-BE49-F238E27FC236}">
                  <a16:creationId xmlns:a16="http://schemas.microsoft.com/office/drawing/2014/main" id="{38C8E03E-3461-DE40-8752-D312563E1C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55" y="2678"/>
              <a:ext cx="151" cy="1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1994" name="Line 39">
              <a:extLst>
                <a:ext uri="{FF2B5EF4-FFF2-40B4-BE49-F238E27FC236}">
                  <a16:creationId xmlns:a16="http://schemas.microsoft.com/office/drawing/2014/main" id="{754A8843-06DD-6D45-B4F0-270463239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4" y="3358"/>
              <a:ext cx="102" cy="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Oval 40">
              <a:extLst>
                <a:ext uri="{FF2B5EF4-FFF2-40B4-BE49-F238E27FC236}">
                  <a16:creationId xmlns:a16="http://schemas.microsoft.com/office/drawing/2014/main" id="{FEE564BA-3EE0-C64C-990E-4D47389612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2" y="3210"/>
              <a:ext cx="150" cy="1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1996" name="Oval 41">
              <a:extLst>
                <a:ext uri="{FF2B5EF4-FFF2-40B4-BE49-F238E27FC236}">
                  <a16:creationId xmlns:a16="http://schemas.microsoft.com/office/drawing/2014/main" id="{4AD183D0-11E8-B948-AC50-B41E3D6222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417" y="3392"/>
              <a:ext cx="151" cy="1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1997" name="Line 42">
              <a:extLst>
                <a:ext uri="{FF2B5EF4-FFF2-40B4-BE49-F238E27FC236}">
                  <a16:creationId xmlns:a16="http://schemas.microsoft.com/office/drawing/2014/main" id="{2559407E-0DC4-314E-B64C-F4B937B67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0" y="3365"/>
              <a:ext cx="103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43">
              <a:extLst>
                <a:ext uri="{FF2B5EF4-FFF2-40B4-BE49-F238E27FC236}">
                  <a16:creationId xmlns:a16="http://schemas.microsoft.com/office/drawing/2014/main" id="{5965D853-D66C-3B47-8490-7C2FC15EF4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935" y="2919"/>
              <a:ext cx="76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Oval 44">
              <a:extLst>
                <a:ext uri="{FF2B5EF4-FFF2-40B4-BE49-F238E27FC236}">
                  <a16:creationId xmlns:a16="http://schemas.microsoft.com/office/drawing/2014/main" id="{7DF4074A-73A2-5E4F-BBD2-F685143A6C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2793" y="3175"/>
              <a:ext cx="151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00" name="Arc 45">
              <a:extLst>
                <a:ext uri="{FF2B5EF4-FFF2-40B4-BE49-F238E27FC236}">
                  <a16:creationId xmlns:a16="http://schemas.microsoft.com/office/drawing/2014/main" id="{F2A4EA30-10CF-D446-949F-D271AE6D6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2575"/>
              <a:ext cx="695" cy="616"/>
            </a:xfrm>
            <a:custGeom>
              <a:avLst/>
              <a:gdLst>
                <a:gd name="T0" fmla="*/ 0 w 13318"/>
                <a:gd name="T1" fmla="*/ 0 h 21600"/>
                <a:gd name="T2" fmla="*/ 0 w 13318"/>
                <a:gd name="T3" fmla="*/ 0 h 21600"/>
                <a:gd name="T4" fmla="*/ 0 w 1331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18" h="21600" fill="none" extrusionOk="0">
                  <a:moveTo>
                    <a:pt x="-1" y="0"/>
                  </a:moveTo>
                  <a:cubicBezTo>
                    <a:pt x="4828" y="0"/>
                    <a:pt x="9517" y="1617"/>
                    <a:pt x="13318" y="4594"/>
                  </a:cubicBezTo>
                </a:path>
                <a:path w="13318" h="21600" stroke="0" extrusionOk="0">
                  <a:moveTo>
                    <a:pt x="-1" y="0"/>
                  </a:moveTo>
                  <a:cubicBezTo>
                    <a:pt x="4828" y="0"/>
                    <a:pt x="9517" y="1617"/>
                    <a:pt x="13318" y="459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Arc 46">
              <a:extLst>
                <a:ext uri="{FF2B5EF4-FFF2-40B4-BE49-F238E27FC236}">
                  <a16:creationId xmlns:a16="http://schemas.microsoft.com/office/drawing/2014/main" id="{A0A9F434-9529-584A-9343-31BAAC96B454}"/>
                </a:ext>
              </a:extLst>
            </p:cNvPr>
            <p:cNvSpPr>
              <a:spLocks/>
            </p:cNvSpPr>
            <p:nvPr/>
          </p:nvSpPr>
          <p:spPr bwMode="auto">
            <a:xfrm rot="20233940" flipV="1">
              <a:off x="2466" y="2486"/>
              <a:ext cx="903" cy="925"/>
            </a:xfrm>
            <a:custGeom>
              <a:avLst/>
              <a:gdLst>
                <a:gd name="T0" fmla="*/ 0 w 17909"/>
                <a:gd name="T1" fmla="*/ 0 h 21521"/>
                <a:gd name="T2" fmla="*/ 0 w 17909"/>
                <a:gd name="T3" fmla="*/ 0 h 21521"/>
                <a:gd name="T4" fmla="*/ 0 w 17909"/>
                <a:gd name="T5" fmla="*/ 0 h 215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909" h="21521" fill="none" extrusionOk="0">
                  <a:moveTo>
                    <a:pt x="1845" y="0"/>
                  </a:moveTo>
                  <a:cubicBezTo>
                    <a:pt x="8352" y="558"/>
                    <a:pt x="14257" y="4030"/>
                    <a:pt x="17908" y="9445"/>
                  </a:cubicBezTo>
                </a:path>
                <a:path w="17909" h="21521" stroke="0" extrusionOk="0">
                  <a:moveTo>
                    <a:pt x="1845" y="0"/>
                  </a:moveTo>
                  <a:cubicBezTo>
                    <a:pt x="8352" y="558"/>
                    <a:pt x="14257" y="4030"/>
                    <a:pt x="17908" y="9445"/>
                  </a:cubicBezTo>
                  <a:lnTo>
                    <a:pt x="0" y="21521"/>
                  </a:lnTo>
                  <a:lnTo>
                    <a:pt x="184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Oval 47">
              <a:extLst>
                <a:ext uri="{FF2B5EF4-FFF2-40B4-BE49-F238E27FC236}">
                  <a16:creationId xmlns:a16="http://schemas.microsoft.com/office/drawing/2014/main" id="{2B36CAF9-CCEC-144D-8188-F20723F192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0539605" flipH="1">
              <a:off x="1820" y="3626"/>
              <a:ext cx="151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2003" name="Arc 48">
              <a:extLst>
                <a:ext uri="{FF2B5EF4-FFF2-40B4-BE49-F238E27FC236}">
                  <a16:creationId xmlns:a16="http://schemas.microsoft.com/office/drawing/2014/main" id="{BC6EA5FF-B02C-0548-88F8-5E89D56D7D04}"/>
                </a:ext>
              </a:extLst>
            </p:cNvPr>
            <p:cNvSpPr>
              <a:spLocks/>
            </p:cNvSpPr>
            <p:nvPr/>
          </p:nvSpPr>
          <p:spPr bwMode="auto">
            <a:xfrm rot="18160323" flipH="1">
              <a:off x="1753" y="3080"/>
              <a:ext cx="735" cy="675"/>
            </a:xfrm>
            <a:custGeom>
              <a:avLst/>
              <a:gdLst>
                <a:gd name="T0" fmla="*/ 0 w 16153"/>
                <a:gd name="T1" fmla="*/ 0 h 21274"/>
                <a:gd name="T2" fmla="*/ 0 w 16153"/>
                <a:gd name="T3" fmla="*/ 0 h 21274"/>
                <a:gd name="T4" fmla="*/ 0 w 16153"/>
                <a:gd name="T5" fmla="*/ 0 h 21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274" fill="none" extrusionOk="0">
                  <a:moveTo>
                    <a:pt x="3737" y="-1"/>
                  </a:moveTo>
                  <a:cubicBezTo>
                    <a:pt x="8539" y="843"/>
                    <a:pt x="12915" y="3287"/>
                    <a:pt x="16152" y="6933"/>
                  </a:cubicBezTo>
                </a:path>
                <a:path w="16153" h="21274" stroke="0" extrusionOk="0">
                  <a:moveTo>
                    <a:pt x="3737" y="-1"/>
                  </a:moveTo>
                  <a:cubicBezTo>
                    <a:pt x="8539" y="843"/>
                    <a:pt x="12915" y="3287"/>
                    <a:pt x="16152" y="6933"/>
                  </a:cubicBezTo>
                  <a:lnTo>
                    <a:pt x="0" y="21274"/>
                  </a:lnTo>
                  <a:lnTo>
                    <a:pt x="3737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Arc 49">
              <a:extLst>
                <a:ext uri="{FF2B5EF4-FFF2-40B4-BE49-F238E27FC236}">
                  <a16:creationId xmlns:a16="http://schemas.microsoft.com/office/drawing/2014/main" id="{7EB2C3F7-F228-2D43-A549-8D73CA6271B2}"/>
                </a:ext>
              </a:extLst>
            </p:cNvPr>
            <p:cNvSpPr>
              <a:spLocks/>
            </p:cNvSpPr>
            <p:nvPr/>
          </p:nvSpPr>
          <p:spPr bwMode="auto">
            <a:xfrm rot="-1268661" flipH="1" flipV="1">
              <a:off x="1880" y="3078"/>
              <a:ext cx="784" cy="628"/>
            </a:xfrm>
            <a:custGeom>
              <a:avLst/>
              <a:gdLst>
                <a:gd name="T0" fmla="*/ 0 w 13199"/>
                <a:gd name="T1" fmla="*/ 0 h 21600"/>
                <a:gd name="T2" fmla="*/ 0 w 13199"/>
                <a:gd name="T3" fmla="*/ 0 h 21600"/>
                <a:gd name="T4" fmla="*/ 0 w 1319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99" h="21600" fill="none" extrusionOk="0">
                  <a:moveTo>
                    <a:pt x="-1" y="0"/>
                  </a:moveTo>
                  <a:cubicBezTo>
                    <a:pt x="4776" y="0"/>
                    <a:pt x="9418" y="1583"/>
                    <a:pt x="13199" y="4501"/>
                  </a:cubicBezTo>
                </a:path>
                <a:path w="13199" h="21600" stroke="0" extrusionOk="0">
                  <a:moveTo>
                    <a:pt x="-1" y="0"/>
                  </a:moveTo>
                  <a:cubicBezTo>
                    <a:pt x="4776" y="0"/>
                    <a:pt x="9418" y="1583"/>
                    <a:pt x="13199" y="450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Text Box 50">
              <a:extLst>
                <a:ext uri="{FF2B5EF4-FFF2-40B4-BE49-F238E27FC236}">
                  <a16:creationId xmlns:a16="http://schemas.microsoft.com/office/drawing/2014/main" id="{39365F7B-9F51-AB43-AAB5-4C49DC4AE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" y="3551"/>
              <a:ext cx="515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Проміжний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такт 1-о</a:t>
              </a:r>
              <a:r>
                <a:rPr lang="ru-RU" altLang="zh-CN" sz="800" dirty="0">
                  <a:latin typeface="Arial" panose="020B0604020202020204" pitchFamily="34" charset="0"/>
                </a:rPr>
                <a:t>ї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endParaRPr lang="ru-RU" altLang="uk-UA" sz="800" dirty="0">
                <a:latin typeface="Arial" panose="020B0604020202020204" pitchFamily="34" charset="0"/>
              </a:endParaRPr>
            </a:p>
          </p:txBody>
        </p:sp>
        <p:sp>
          <p:nvSpPr>
            <p:cNvPr id="42006" name="Text Box 51">
              <a:extLst>
                <a:ext uri="{FF2B5EF4-FFF2-40B4-BE49-F238E27FC236}">
                  <a16:creationId xmlns:a16="http://schemas.microsoft.com/office/drawing/2014/main" id="{CAFB0872-6CFD-E24E-8800-4D4C1CD75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2914"/>
              <a:ext cx="51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>
                  <a:latin typeface="Arial Unicode MS" panose="020B0604020202020204" pitchFamily="34" charset="-128"/>
                </a:rPr>
                <a:t>Основн</a:t>
              </a:r>
              <a:r>
                <a:rPr lang="ru-RU" altLang="zh-CN" sz="800" dirty="0">
                  <a:latin typeface="Arial" panose="020B0604020202020204" pitchFamily="34" charset="0"/>
                </a:rPr>
                <a:t>ой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такт 1-о</a:t>
              </a:r>
              <a:r>
                <a:rPr lang="ru-RU" altLang="zh-CN" sz="800" dirty="0">
                  <a:latin typeface="Arial" panose="020B0604020202020204" pitchFamily="34" charset="0"/>
                </a:rPr>
                <a:t>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endParaRPr lang="ru-RU" altLang="uk-UA" sz="800" dirty="0">
                <a:latin typeface="Arial" panose="020B0604020202020204" pitchFamily="34" charset="0"/>
              </a:endParaRPr>
            </a:p>
          </p:txBody>
        </p:sp>
        <p:sp>
          <p:nvSpPr>
            <p:cNvPr id="42007" name="Text Box 52">
              <a:extLst>
                <a:ext uri="{FF2B5EF4-FFF2-40B4-BE49-F238E27FC236}">
                  <a16:creationId xmlns:a16="http://schemas.microsoft.com/office/drawing/2014/main" id="{95D2C2EA-BE3D-A54A-AAAD-F55D51BF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3183"/>
              <a:ext cx="501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Основн</a:t>
              </a:r>
              <a:r>
                <a:rPr lang="ru-RU" altLang="zh-CN" sz="800">
                  <a:latin typeface="Arial" panose="020B0604020202020204" pitchFamily="34" charset="0"/>
                </a:rPr>
                <a:t>о</a:t>
              </a:r>
              <a:r>
                <a:rPr lang="ru-RU" altLang="zh-CN" sz="800">
                  <a:latin typeface="Arial Unicode MS" panose="020B0604020202020204" pitchFamily="34" charset="-128"/>
                </a:rPr>
                <a:t>й так</a:t>
              </a:r>
              <a:r>
                <a:rPr lang="ru-RU" altLang="zh-CN" sz="800">
                  <a:latin typeface="Arial" panose="020B0604020202020204" pitchFamily="34" charset="0"/>
                </a:rPr>
                <a:t>т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 2-о</a:t>
              </a:r>
              <a:r>
                <a:rPr lang="ru-RU" altLang="zh-CN" sz="800">
                  <a:latin typeface="Arial" panose="020B0604020202020204" pitchFamily="34" charset="0"/>
                </a:rPr>
                <a:t>й</a:t>
              </a:r>
              <a:r>
                <a:rPr lang="ru-RU" altLang="zh-CN" sz="800">
                  <a:latin typeface="Arial Unicode MS" panose="020B0604020202020204" pitchFamily="34" charset="-128"/>
                </a:rPr>
                <a:t> фази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2008" name="Arc 53">
              <a:extLst>
                <a:ext uri="{FF2B5EF4-FFF2-40B4-BE49-F238E27FC236}">
                  <a16:creationId xmlns:a16="http://schemas.microsoft.com/office/drawing/2014/main" id="{CB5B5955-3070-534A-A583-2C986DF7766B}"/>
                </a:ext>
              </a:extLst>
            </p:cNvPr>
            <p:cNvSpPr>
              <a:spLocks/>
            </p:cNvSpPr>
            <p:nvPr/>
          </p:nvSpPr>
          <p:spPr bwMode="auto">
            <a:xfrm rot="-1939550">
              <a:off x="2471" y="2667"/>
              <a:ext cx="233" cy="177"/>
            </a:xfrm>
            <a:custGeom>
              <a:avLst/>
              <a:gdLst>
                <a:gd name="T0" fmla="*/ 0 w 21103"/>
                <a:gd name="T1" fmla="*/ 0 h 16749"/>
                <a:gd name="T2" fmla="*/ 0 w 21103"/>
                <a:gd name="T3" fmla="*/ 0 h 16749"/>
                <a:gd name="T4" fmla="*/ 0 w 21103"/>
                <a:gd name="T5" fmla="*/ 0 h 167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03" h="16749" fill="none" extrusionOk="0">
                  <a:moveTo>
                    <a:pt x="13639" y="-1"/>
                  </a:moveTo>
                  <a:cubicBezTo>
                    <a:pt x="17429" y="3086"/>
                    <a:pt x="20061" y="7367"/>
                    <a:pt x="21103" y="12143"/>
                  </a:cubicBezTo>
                </a:path>
                <a:path w="21103" h="16749" stroke="0" extrusionOk="0">
                  <a:moveTo>
                    <a:pt x="13639" y="-1"/>
                  </a:moveTo>
                  <a:cubicBezTo>
                    <a:pt x="17429" y="3086"/>
                    <a:pt x="20061" y="7367"/>
                    <a:pt x="21103" y="12143"/>
                  </a:cubicBezTo>
                  <a:lnTo>
                    <a:pt x="0" y="16749"/>
                  </a:lnTo>
                  <a:lnTo>
                    <a:pt x="1363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Arc 54">
              <a:extLst>
                <a:ext uri="{FF2B5EF4-FFF2-40B4-BE49-F238E27FC236}">
                  <a16:creationId xmlns:a16="http://schemas.microsoft.com/office/drawing/2014/main" id="{5F89EBD3-371E-7544-A731-79060793C7B6}"/>
                </a:ext>
              </a:extLst>
            </p:cNvPr>
            <p:cNvSpPr>
              <a:spLocks/>
            </p:cNvSpPr>
            <p:nvPr/>
          </p:nvSpPr>
          <p:spPr bwMode="auto">
            <a:xfrm rot="1460403">
              <a:off x="2746" y="2847"/>
              <a:ext cx="227" cy="169"/>
            </a:xfrm>
            <a:custGeom>
              <a:avLst/>
              <a:gdLst>
                <a:gd name="T0" fmla="*/ 0 w 20620"/>
                <a:gd name="T1" fmla="*/ 0 h 21119"/>
                <a:gd name="T2" fmla="*/ 0 w 20620"/>
                <a:gd name="T3" fmla="*/ 0 h 21119"/>
                <a:gd name="T4" fmla="*/ 0 w 20620"/>
                <a:gd name="T5" fmla="*/ 0 h 211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20" h="21119" fill="none" extrusionOk="0">
                  <a:moveTo>
                    <a:pt x="4532" y="0"/>
                  </a:moveTo>
                  <a:cubicBezTo>
                    <a:pt x="12152" y="1635"/>
                    <a:pt x="18299" y="7247"/>
                    <a:pt x="20620" y="14686"/>
                  </a:cubicBezTo>
                </a:path>
                <a:path w="20620" h="21119" stroke="0" extrusionOk="0">
                  <a:moveTo>
                    <a:pt x="4532" y="0"/>
                  </a:moveTo>
                  <a:cubicBezTo>
                    <a:pt x="12152" y="1635"/>
                    <a:pt x="18299" y="7247"/>
                    <a:pt x="20620" y="14686"/>
                  </a:cubicBezTo>
                  <a:lnTo>
                    <a:pt x="0" y="21119"/>
                  </a:lnTo>
                  <a:lnTo>
                    <a:pt x="4532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Arc 55">
              <a:extLst>
                <a:ext uri="{FF2B5EF4-FFF2-40B4-BE49-F238E27FC236}">
                  <a16:creationId xmlns:a16="http://schemas.microsoft.com/office/drawing/2014/main" id="{F24A8FA7-65A9-764A-9B51-B3366FF04EE2}"/>
                </a:ext>
              </a:extLst>
            </p:cNvPr>
            <p:cNvSpPr>
              <a:spLocks/>
            </p:cNvSpPr>
            <p:nvPr/>
          </p:nvSpPr>
          <p:spPr bwMode="auto">
            <a:xfrm rot="2605703">
              <a:off x="2780" y="2983"/>
              <a:ext cx="237" cy="135"/>
            </a:xfrm>
            <a:custGeom>
              <a:avLst/>
              <a:gdLst>
                <a:gd name="T0" fmla="*/ 0 w 21600"/>
                <a:gd name="T1" fmla="*/ 0 h 16966"/>
                <a:gd name="T2" fmla="*/ 0 w 21600"/>
                <a:gd name="T3" fmla="*/ 0 h 16966"/>
                <a:gd name="T4" fmla="*/ 0 w 21600"/>
                <a:gd name="T5" fmla="*/ 0 h 169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966" fill="none" extrusionOk="0">
                  <a:moveTo>
                    <a:pt x="13639" y="-1"/>
                  </a:moveTo>
                  <a:cubicBezTo>
                    <a:pt x="18676" y="4101"/>
                    <a:pt x="21600" y="10252"/>
                    <a:pt x="21600" y="16749"/>
                  </a:cubicBezTo>
                  <a:cubicBezTo>
                    <a:pt x="21600" y="16821"/>
                    <a:pt x="21599" y="16893"/>
                    <a:pt x="21598" y="16965"/>
                  </a:cubicBezTo>
                </a:path>
                <a:path w="21600" h="16966" stroke="0" extrusionOk="0">
                  <a:moveTo>
                    <a:pt x="13639" y="-1"/>
                  </a:moveTo>
                  <a:cubicBezTo>
                    <a:pt x="18676" y="4101"/>
                    <a:pt x="21600" y="10252"/>
                    <a:pt x="21600" y="16749"/>
                  </a:cubicBezTo>
                  <a:cubicBezTo>
                    <a:pt x="21600" y="16821"/>
                    <a:pt x="21599" y="16893"/>
                    <a:pt x="21598" y="16965"/>
                  </a:cubicBezTo>
                  <a:lnTo>
                    <a:pt x="0" y="16749"/>
                  </a:lnTo>
                  <a:lnTo>
                    <a:pt x="1363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Arc 56">
              <a:extLst>
                <a:ext uri="{FF2B5EF4-FFF2-40B4-BE49-F238E27FC236}">
                  <a16:creationId xmlns:a16="http://schemas.microsoft.com/office/drawing/2014/main" id="{EC355894-D507-0A4A-AD9F-92265FFE2F49}"/>
                </a:ext>
              </a:extLst>
            </p:cNvPr>
            <p:cNvSpPr>
              <a:spLocks/>
            </p:cNvSpPr>
            <p:nvPr/>
          </p:nvSpPr>
          <p:spPr bwMode="auto">
            <a:xfrm rot="5049402">
              <a:off x="2635" y="3238"/>
              <a:ext cx="243" cy="170"/>
            </a:xfrm>
            <a:custGeom>
              <a:avLst/>
              <a:gdLst>
                <a:gd name="T0" fmla="*/ 0 w 21103"/>
                <a:gd name="T1" fmla="*/ 0 h 16749"/>
                <a:gd name="T2" fmla="*/ 0 w 21103"/>
                <a:gd name="T3" fmla="*/ 0 h 16749"/>
                <a:gd name="T4" fmla="*/ 0 w 21103"/>
                <a:gd name="T5" fmla="*/ 0 h 167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03" h="16749" fill="none" extrusionOk="0">
                  <a:moveTo>
                    <a:pt x="13639" y="-1"/>
                  </a:moveTo>
                  <a:cubicBezTo>
                    <a:pt x="17429" y="3086"/>
                    <a:pt x="20061" y="7367"/>
                    <a:pt x="21103" y="12143"/>
                  </a:cubicBezTo>
                </a:path>
                <a:path w="21103" h="16749" stroke="0" extrusionOk="0">
                  <a:moveTo>
                    <a:pt x="13639" y="-1"/>
                  </a:moveTo>
                  <a:cubicBezTo>
                    <a:pt x="17429" y="3086"/>
                    <a:pt x="20061" y="7367"/>
                    <a:pt x="21103" y="12143"/>
                  </a:cubicBezTo>
                  <a:lnTo>
                    <a:pt x="0" y="16749"/>
                  </a:lnTo>
                  <a:lnTo>
                    <a:pt x="1363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Arc 57">
              <a:extLst>
                <a:ext uri="{FF2B5EF4-FFF2-40B4-BE49-F238E27FC236}">
                  <a16:creationId xmlns:a16="http://schemas.microsoft.com/office/drawing/2014/main" id="{35E0F749-CC27-274A-AE8E-5E816F2047AD}"/>
                </a:ext>
              </a:extLst>
            </p:cNvPr>
            <p:cNvSpPr>
              <a:spLocks/>
            </p:cNvSpPr>
            <p:nvPr/>
          </p:nvSpPr>
          <p:spPr bwMode="auto">
            <a:xfrm rot="6534558">
              <a:off x="2520" y="3300"/>
              <a:ext cx="244" cy="170"/>
            </a:xfrm>
            <a:custGeom>
              <a:avLst/>
              <a:gdLst>
                <a:gd name="T0" fmla="*/ 0 w 21103"/>
                <a:gd name="T1" fmla="*/ 0 h 16749"/>
                <a:gd name="T2" fmla="*/ 0 w 21103"/>
                <a:gd name="T3" fmla="*/ 0 h 16749"/>
                <a:gd name="T4" fmla="*/ 0 w 21103"/>
                <a:gd name="T5" fmla="*/ 0 h 167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03" h="16749" fill="none" extrusionOk="0">
                  <a:moveTo>
                    <a:pt x="13639" y="-1"/>
                  </a:moveTo>
                  <a:cubicBezTo>
                    <a:pt x="17429" y="3086"/>
                    <a:pt x="20061" y="7367"/>
                    <a:pt x="21103" y="12143"/>
                  </a:cubicBezTo>
                </a:path>
                <a:path w="21103" h="16749" stroke="0" extrusionOk="0">
                  <a:moveTo>
                    <a:pt x="13639" y="-1"/>
                  </a:moveTo>
                  <a:cubicBezTo>
                    <a:pt x="17429" y="3086"/>
                    <a:pt x="20061" y="7367"/>
                    <a:pt x="21103" y="12143"/>
                  </a:cubicBezTo>
                  <a:lnTo>
                    <a:pt x="0" y="16749"/>
                  </a:lnTo>
                  <a:lnTo>
                    <a:pt x="1363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Arc 58">
              <a:extLst>
                <a:ext uri="{FF2B5EF4-FFF2-40B4-BE49-F238E27FC236}">
                  <a16:creationId xmlns:a16="http://schemas.microsoft.com/office/drawing/2014/main" id="{3465DE36-4F33-DD4C-A235-29571874CE6E}"/>
                </a:ext>
              </a:extLst>
            </p:cNvPr>
            <p:cNvSpPr>
              <a:spLocks/>
            </p:cNvSpPr>
            <p:nvPr/>
          </p:nvSpPr>
          <p:spPr bwMode="auto">
            <a:xfrm rot="8034375">
              <a:off x="2252" y="3324"/>
              <a:ext cx="249" cy="175"/>
            </a:xfrm>
            <a:custGeom>
              <a:avLst/>
              <a:gdLst>
                <a:gd name="T0" fmla="*/ 0 w 21600"/>
                <a:gd name="T1" fmla="*/ 0 h 17290"/>
                <a:gd name="T2" fmla="*/ 0 w 21600"/>
                <a:gd name="T3" fmla="*/ 0 h 17290"/>
                <a:gd name="T4" fmla="*/ 0 w 21600"/>
                <a:gd name="T5" fmla="*/ 0 h 172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90" fill="none" extrusionOk="0">
                  <a:moveTo>
                    <a:pt x="13639" y="-1"/>
                  </a:moveTo>
                  <a:cubicBezTo>
                    <a:pt x="18676" y="4101"/>
                    <a:pt x="21600" y="10252"/>
                    <a:pt x="21600" y="16749"/>
                  </a:cubicBezTo>
                  <a:cubicBezTo>
                    <a:pt x="21600" y="16929"/>
                    <a:pt x="21597" y="17109"/>
                    <a:pt x="21593" y="17290"/>
                  </a:cubicBezTo>
                </a:path>
                <a:path w="21600" h="17290" stroke="0" extrusionOk="0">
                  <a:moveTo>
                    <a:pt x="13639" y="-1"/>
                  </a:moveTo>
                  <a:cubicBezTo>
                    <a:pt x="18676" y="4101"/>
                    <a:pt x="21600" y="10252"/>
                    <a:pt x="21600" y="16749"/>
                  </a:cubicBezTo>
                  <a:cubicBezTo>
                    <a:pt x="21600" y="16929"/>
                    <a:pt x="21597" y="17109"/>
                    <a:pt x="21593" y="17290"/>
                  </a:cubicBezTo>
                  <a:lnTo>
                    <a:pt x="0" y="16749"/>
                  </a:lnTo>
                  <a:lnTo>
                    <a:pt x="1363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Arc 59">
              <a:extLst>
                <a:ext uri="{FF2B5EF4-FFF2-40B4-BE49-F238E27FC236}">
                  <a16:creationId xmlns:a16="http://schemas.microsoft.com/office/drawing/2014/main" id="{51F090B2-F007-674C-9983-7D6ACF14A180}"/>
                </a:ext>
              </a:extLst>
            </p:cNvPr>
            <p:cNvSpPr>
              <a:spLocks/>
            </p:cNvSpPr>
            <p:nvPr/>
          </p:nvSpPr>
          <p:spPr bwMode="auto">
            <a:xfrm rot="10175245">
              <a:off x="2121" y="3261"/>
              <a:ext cx="228" cy="177"/>
            </a:xfrm>
            <a:custGeom>
              <a:avLst/>
              <a:gdLst>
                <a:gd name="T0" fmla="*/ 0 w 20689"/>
                <a:gd name="T1" fmla="*/ 0 h 16749"/>
                <a:gd name="T2" fmla="*/ 0 w 20689"/>
                <a:gd name="T3" fmla="*/ 0 h 16749"/>
                <a:gd name="T4" fmla="*/ 0 w 20689"/>
                <a:gd name="T5" fmla="*/ 0 h 167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89" h="16749" fill="none" extrusionOk="0">
                  <a:moveTo>
                    <a:pt x="13639" y="-1"/>
                  </a:moveTo>
                  <a:cubicBezTo>
                    <a:pt x="16990" y="2729"/>
                    <a:pt x="19446" y="6401"/>
                    <a:pt x="20688" y="10542"/>
                  </a:cubicBezTo>
                </a:path>
                <a:path w="20689" h="16749" stroke="0" extrusionOk="0">
                  <a:moveTo>
                    <a:pt x="13639" y="-1"/>
                  </a:moveTo>
                  <a:cubicBezTo>
                    <a:pt x="16990" y="2729"/>
                    <a:pt x="19446" y="6401"/>
                    <a:pt x="20688" y="10542"/>
                  </a:cubicBezTo>
                  <a:lnTo>
                    <a:pt x="0" y="16749"/>
                  </a:lnTo>
                  <a:lnTo>
                    <a:pt x="1363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Arc 60">
              <a:extLst>
                <a:ext uri="{FF2B5EF4-FFF2-40B4-BE49-F238E27FC236}">
                  <a16:creationId xmlns:a16="http://schemas.microsoft.com/office/drawing/2014/main" id="{09E8F6CA-827B-9347-890D-79CD5412454E}"/>
                </a:ext>
              </a:extLst>
            </p:cNvPr>
            <p:cNvSpPr>
              <a:spLocks/>
            </p:cNvSpPr>
            <p:nvPr/>
          </p:nvSpPr>
          <p:spPr bwMode="auto">
            <a:xfrm rot="-9517273">
              <a:off x="1994" y="3109"/>
              <a:ext cx="238" cy="159"/>
            </a:xfrm>
            <a:custGeom>
              <a:avLst/>
              <a:gdLst>
                <a:gd name="T0" fmla="*/ 0 w 21600"/>
                <a:gd name="T1" fmla="*/ 0 h 14991"/>
                <a:gd name="T2" fmla="*/ 0 w 21600"/>
                <a:gd name="T3" fmla="*/ 0 h 14991"/>
                <a:gd name="T4" fmla="*/ 0 w 21600"/>
                <a:gd name="T5" fmla="*/ 0 h 149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4991" fill="none" extrusionOk="0">
                  <a:moveTo>
                    <a:pt x="16054" y="0"/>
                  </a:moveTo>
                  <a:cubicBezTo>
                    <a:pt x="19624" y="3966"/>
                    <a:pt x="21600" y="9113"/>
                    <a:pt x="21600" y="14450"/>
                  </a:cubicBezTo>
                  <a:cubicBezTo>
                    <a:pt x="21600" y="14630"/>
                    <a:pt x="21597" y="14810"/>
                    <a:pt x="21593" y="14991"/>
                  </a:cubicBezTo>
                </a:path>
                <a:path w="21600" h="14991" stroke="0" extrusionOk="0">
                  <a:moveTo>
                    <a:pt x="16054" y="0"/>
                  </a:moveTo>
                  <a:cubicBezTo>
                    <a:pt x="19624" y="3966"/>
                    <a:pt x="21600" y="9113"/>
                    <a:pt x="21600" y="14450"/>
                  </a:cubicBezTo>
                  <a:cubicBezTo>
                    <a:pt x="21600" y="14630"/>
                    <a:pt x="21597" y="14810"/>
                    <a:pt x="21593" y="14991"/>
                  </a:cubicBezTo>
                  <a:lnTo>
                    <a:pt x="0" y="14450"/>
                  </a:lnTo>
                  <a:lnTo>
                    <a:pt x="16054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61">
              <a:extLst>
                <a:ext uri="{FF2B5EF4-FFF2-40B4-BE49-F238E27FC236}">
                  <a16:creationId xmlns:a16="http://schemas.microsoft.com/office/drawing/2014/main" id="{7BCC992F-7294-8143-AE71-6A1BBD175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9" y="3032"/>
              <a:ext cx="196" cy="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Arc 62">
              <a:extLst>
                <a:ext uri="{FF2B5EF4-FFF2-40B4-BE49-F238E27FC236}">
                  <a16:creationId xmlns:a16="http://schemas.microsoft.com/office/drawing/2014/main" id="{864B5D95-2FD9-CE46-8F45-064157D91A44}"/>
                </a:ext>
              </a:extLst>
            </p:cNvPr>
            <p:cNvSpPr>
              <a:spLocks/>
            </p:cNvSpPr>
            <p:nvPr/>
          </p:nvSpPr>
          <p:spPr bwMode="auto">
            <a:xfrm rot="-709588">
              <a:off x="2368" y="2657"/>
              <a:ext cx="208" cy="228"/>
            </a:xfrm>
            <a:custGeom>
              <a:avLst/>
              <a:gdLst>
                <a:gd name="T0" fmla="*/ 0 w 18841"/>
                <a:gd name="T1" fmla="*/ 0 h 21600"/>
                <a:gd name="T2" fmla="*/ 0 w 18841"/>
                <a:gd name="T3" fmla="*/ 0 h 21600"/>
                <a:gd name="T4" fmla="*/ 0 w 1884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41" h="21600" fill="none" extrusionOk="0">
                  <a:moveTo>
                    <a:pt x="0" y="1555"/>
                  </a:moveTo>
                  <a:cubicBezTo>
                    <a:pt x="2558" y="527"/>
                    <a:pt x="5290" y="-1"/>
                    <a:pt x="8048" y="0"/>
                  </a:cubicBezTo>
                  <a:cubicBezTo>
                    <a:pt x="11836" y="0"/>
                    <a:pt x="15559" y="996"/>
                    <a:pt x="18841" y="2889"/>
                  </a:cubicBezTo>
                </a:path>
                <a:path w="18841" h="21600" stroke="0" extrusionOk="0">
                  <a:moveTo>
                    <a:pt x="0" y="1555"/>
                  </a:moveTo>
                  <a:cubicBezTo>
                    <a:pt x="2558" y="527"/>
                    <a:pt x="5290" y="-1"/>
                    <a:pt x="8048" y="0"/>
                  </a:cubicBezTo>
                  <a:cubicBezTo>
                    <a:pt x="11836" y="0"/>
                    <a:pt x="15559" y="996"/>
                    <a:pt x="18841" y="2889"/>
                  </a:cubicBezTo>
                  <a:lnTo>
                    <a:pt x="8048" y="21600"/>
                  </a:lnTo>
                  <a:lnTo>
                    <a:pt x="0" y="155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Arc 63">
              <a:extLst>
                <a:ext uri="{FF2B5EF4-FFF2-40B4-BE49-F238E27FC236}">
                  <a16:creationId xmlns:a16="http://schemas.microsoft.com/office/drawing/2014/main" id="{E97B3568-CB55-4345-967B-D0051AFDC480}"/>
                </a:ext>
              </a:extLst>
            </p:cNvPr>
            <p:cNvSpPr>
              <a:spLocks/>
            </p:cNvSpPr>
            <p:nvPr/>
          </p:nvSpPr>
          <p:spPr bwMode="auto">
            <a:xfrm rot="-7059452">
              <a:off x="1947" y="3010"/>
              <a:ext cx="364" cy="152"/>
            </a:xfrm>
            <a:custGeom>
              <a:avLst/>
              <a:gdLst>
                <a:gd name="T0" fmla="*/ 0 w 21600"/>
                <a:gd name="T1" fmla="*/ 0 h 14991"/>
                <a:gd name="T2" fmla="*/ 0 w 21600"/>
                <a:gd name="T3" fmla="*/ 0 h 14991"/>
                <a:gd name="T4" fmla="*/ 0 w 21600"/>
                <a:gd name="T5" fmla="*/ 0 h 149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4991" fill="none" extrusionOk="0">
                  <a:moveTo>
                    <a:pt x="16054" y="0"/>
                  </a:moveTo>
                  <a:cubicBezTo>
                    <a:pt x="19624" y="3966"/>
                    <a:pt x="21600" y="9113"/>
                    <a:pt x="21600" y="14450"/>
                  </a:cubicBezTo>
                  <a:cubicBezTo>
                    <a:pt x="21600" y="14630"/>
                    <a:pt x="21597" y="14810"/>
                    <a:pt x="21593" y="14991"/>
                  </a:cubicBezTo>
                </a:path>
                <a:path w="21600" h="14991" stroke="0" extrusionOk="0">
                  <a:moveTo>
                    <a:pt x="16054" y="0"/>
                  </a:moveTo>
                  <a:cubicBezTo>
                    <a:pt x="19624" y="3966"/>
                    <a:pt x="21600" y="9113"/>
                    <a:pt x="21600" y="14450"/>
                  </a:cubicBezTo>
                  <a:cubicBezTo>
                    <a:pt x="21600" y="14630"/>
                    <a:pt x="21597" y="14810"/>
                    <a:pt x="21593" y="14991"/>
                  </a:cubicBezTo>
                  <a:lnTo>
                    <a:pt x="0" y="14450"/>
                  </a:lnTo>
                  <a:lnTo>
                    <a:pt x="16054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Text Box 64">
              <a:extLst>
                <a:ext uri="{FF2B5EF4-FFF2-40B4-BE49-F238E27FC236}">
                  <a16:creationId xmlns:a16="http://schemas.microsoft.com/office/drawing/2014/main" id="{F307844A-0B0A-7A4B-B1B9-6CC24E7D3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2918"/>
              <a:ext cx="495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Проміжний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такт 2-</a:t>
              </a:r>
              <a:r>
                <a:rPr lang="ru-RU" altLang="zh-CN" sz="800" dirty="0">
                  <a:latin typeface="Arial" panose="020B0604020202020204" pitchFamily="34" charset="0"/>
                </a:rPr>
                <a:t>ої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фаз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endParaRPr lang="ru-RU" altLang="uk-UA" sz="800" dirty="0">
                <a:latin typeface="Arial" panose="020B0604020202020204" pitchFamily="34" charset="0"/>
              </a:endParaRPr>
            </a:p>
          </p:txBody>
        </p:sp>
        <p:sp>
          <p:nvSpPr>
            <p:cNvPr id="42020" name="Arc 65">
              <a:extLst>
                <a:ext uri="{FF2B5EF4-FFF2-40B4-BE49-F238E27FC236}">
                  <a16:creationId xmlns:a16="http://schemas.microsoft.com/office/drawing/2014/main" id="{02B6D5E9-900B-664B-A8D9-03BA333BA9FB}"/>
                </a:ext>
              </a:extLst>
            </p:cNvPr>
            <p:cNvSpPr>
              <a:spLocks/>
            </p:cNvSpPr>
            <p:nvPr/>
          </p:nvSpPr>
          <p:spPr bwMode="auto">
            <a:xfrm rot="580316">
              <a:off x="2329" y="2531"/>
              <a:ext cx="207" cy="228"/>
            </a:xfrm>
            <a:custGeom>
              <a:avLst/>
              <a:gdLst>
                <a:gd name="T0" fmla="*/ 0 w 18841"/>
                <a:gd name="T1" fmla="*/ 0 h 21600"/>
                <a:gd name="T2" fmla="*/ 0 w 18841"/>
                <a:gd name="T3" fmla="*/ 0 h 21600"/>
                <a:gd name="T4" fmla="*/ 0 w 1884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41" h="21600" fill="none" extrusionOk="0">
                  <a:moveTo>
                    <a:pt x="0" y="1555"/>
                  </a:moveTo>
                  <a:cubicBezTo>
                    <a:pt x="2558" y="527"/>
                    <a:pt x="5290" y="-1"/>
                    <a:pt x="8048" y="0"/>
                  </a:cubicBezTo>
                  <a:cubicBezTo>
                    <a:pt x="11836" y="0"/>
                    <a:pt x="15559" y="996"/>
                    <a:pt x="18841" y="2889"/>
                  </a:cubicBezTo>
                </a:path>
                <a:path w="18841" h="21600" stroke="0" extrusionOk="0">
                  <a:moveTo>
                    <a:pt x="0" y="1555"/>
                  </a:moveTo>
                  <a:cubicBezTo>
                    <a:pt x="2558" y="527"/>
                    <a:pt x="5290" y="-1"/>
                    <a:pt x="8048" y="0"/>
                  </a:cubicBezTo>
                  <a:cubicBezTo>
                    <a:pt x="11836" y="0"/>
                    <a:pt x="15559" y="996"/>
                    <a:pt x="18841" y="2889"/>
                  </a:cubicBezTo>
                  <a:lnTo>
                    <a:pt x="8048" y="21600"/>
                  </a:lnTo>
                  <a:lnTo>
                    <a:pt x="0" y="155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Arc 66">
              <a:extLst>
                <a:ext uri="{FF2B5EF4-FFF2-40B4-BE49-F238E27FC236}">
                  <a16:creationId xmlns:a16="http://schemas.microsoft.com/office/drawing/2014/main" id="{9452E0F2-CDD6-DB4E-B4FE-BCBCE2FA5C16}"/>
                </a:ext>
              </a:extLst>
            </p:cNvPr>
            <p:cNvSpPr>
              <a:spLocks/>
            </p:cNvSpPr>
            <p:nvPr/>
          </p:nvSpPr>
          <p:spPr bwMode="auto">
            <a:xfrm rot="-5632539">
              <a:off x="1922" y="2802"/>
              <a:ext cx="216" cy="219"/>
            </a:xfrm>
            <a:custGeom>
              <a:avLst/>
              <a:gdLst>
                <a:gd name="T0" fmla="*/ 0 w 18841"/>
                <a:gd name="T1" fmla="*/ 0 h 21600"/>
                <a:gd name="T2" fmla="*/ 0 w 18841"/>
                <a:gd name="T3" fmla="*/ 0 h 21600"/>
                <a:gd name="T4" fmla="*/ 0 w 1884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41" h="21600" fill="none" extrusionOk="0">
                  <a:moveTo>
                    <a:pt x="0" y="1555"/>
                  </a:moveTo>
                  <a:cubicBezTo>
                    <a:pt x="2558" y="527"/>
                    <a:pt x="5290" y="-1"/>
                    <a:pt x="8048" y="0"/>
                  </a:cubicBezTo>
                  <a:cubicBezTo>
                    <a:pt x="11836" y="0"/>
                    <a:pt x="15559" y="996"/>
                    <a:pt x="18841" y="2889"/>
                  </a:cubicBezTo>
                </a:path>
                <a:path w="18841" h="21600" stroke="0" extrusionOk="0">
                  <a:moveTo>
                    <a:pt x="0" y="1555"/>
                  </a:moveTo>
                  <a:cubicBezTo>
                    <a:pt x="2558" y="527"/>
                    <a:pt x="5290" y="-1"/>
                    <a:pt x="8048" y="0"/>
                  </a:cubicBezTo>
                  <a:cubicBezTo>
                    <a:pt x="11836" y="0"/>
                    <a:pt x="15559" y="996"/>
                    <a:pt x="18841" y="2889"/>
                  </a:cubicBezTo>
                  <a:lnTo>
                    <a:pt x="8048" y="21600"/>
                  </a:lnTo>
                  <a:lnTo>
                    <a:pt x="0" y="155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Oval 67">
              <a:extLst>
                <a:ext uri="{FF2B5EF4-FFF2-40B4-BE49-F238E27FC236}">
                  <a16:creationId xmlns:a16="http://schemas.microsoft.com/office/drawing/2014/main" id="{7FA758F7-61FD-5342-B31C-F2CE888A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723"/>
              <a:ext cx="12" cy="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23" name="Oval 68">
              <a:extLst>
                <a:ext uri="{FF2B5EF4-FFF2-40B4-BE49-F238E27FC236}">
                  <a16:creationId xmlns:a16="http://schemas.microsoft.com/office/drawing/2014/main" id="{4280DEFB-1A45-FF44-9FB9-0D04CC5E8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809"/>
              <a:ext cx="11" cy="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24" name="Oval 69">
              <a:extLst>
                <a:ext uri="{FF2B5EF4-FFF2-40B4-BE49-F238E27FC236}">
                  <a16:creationId xmlns:a16="http://schemas.microsoft.com/office/drawing/2014/main" id="{462B17F7-BB7F-DC4C-9749-7DF6A6CA3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783"/>
              <a:ext cx="12" cy="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25" name="Oval 70">
              <a:extLst>
                <a:ext uri="{FF2B5EF4-FFF2-40B4-BE49-F238E27FC236}">
                  <a16:creationId xmlns:a16="http://schemas.microsoft.com/office/drawing/2014/main" id="{135456AB-F737-2147-812E-1899A59F9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757"/>
              <a:ext cx="11" cy="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26" name="Oval 71">
              <a:extLst>
                <a:ext uri="{FF2B5EF4-FFF2-40B4-BE49-F238E27FC236}">
                  <a16:creationId xmlns:a16="http://schemas.microsoft.com/office/drawing/2014/main" id="{85038923-D92D-2D41-B7C2-94861D5D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660"/>
              <a:ext cx="12" cy="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27" name="Oval 72">
              <a:extLst>
                <a:ext uri="{FF2B5EF4-FFF2-40B4-BE49-F238E27FC236}">
                  <a16:creationId xmlns:a16="http://schemas.microsoft.com/office/drawing/2014/main" id="{5F734E4C-6FE3-5447-85E5-C395A223B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603"/>
              <a:ext cx="12" cy="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2028" name="Text Box 73">
              <a:extLst>
                <a:ext uri="{FF2B5EF4-FFF2-40B4-BE49-F238E27FC236}">
                  <a16:creationId xmlns:a16="http://schemas.microsoft.com/office/drawing/2014/main" id="{B87A2221-E6E4-F14C-A130-A0B56C25C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3584"/>
              <a:ext cx="1186" cy="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" panose="020B0604020202020204" pitchFamily="34" charset="0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зелен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е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світло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для авто</a:t>
              </a:r>
              <a:r>
                <a:rPr lang="ru-RU" altLang="zh-CN" sz="800" dirty="0">
                  <a:latin typeface="Arial" panose="020B0604020202020204" pitchFamily="34" charset="0"/>
                </a:rPr>
                <a:t> 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дн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и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точках 2,4,...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(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Спільна</a:t>
              </a:r>
              <a:r>
                <a:rPr lang="ru-RU" altLang="zh-CN" sz="800" dirty="0">
                  <a:latin typeface="Arial" panose="020B0604020202020204" pitchFamily="34" charset="0"/>
                </a:rPr>
                <a:t> з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Дозвіл</a:t>
              </a:r>
              <a:r>
                <a:rPr lang="ru-RU" altLang="zh-CN" sz="800" dirty="0">
                  <a:latin typeface="Arial" panose="020B0604020202020204" pitchFamily="34" charset="0"/>
                </a:rPr>
                <a:t> на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переїзд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об'єкта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ід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 2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,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об'єкта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Вх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і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точка 4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перехрестя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,...)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A5C9D1-51F2-A94B-9930-BAD466C0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569325" cy="792162"/>
          </a:xfrm>
        </p:spPr>
        <p:txBody>
          <a:bodyPr/>
          <a:lstStyle/>
          <a:p>
            <a:pPr eaLnBrk="1" fontAlgn="ctr" hangingPunct="1">
              <a:lnSpc>
                <a:spcPct val="80000"/>
              </a:lnSpc>
            </a:pP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Сет</a:t>
            </a:r>
            <a:r>
              <a:rPr lang="ru-RU" altLang="zh-CN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ь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Петри-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об'єкта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Регулювання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знаками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дорожнього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руху</a:t>
            </a:r>
            <a:r>
              <a:rPr lang="ru-RU" altLang="zh-CN" sz="4000" dirty="0"/>
              <a:t> </a:t>
            </a:r>
            <a:endParaRPr lang="ru-RU" altLang="uk-UA" sz="4000" dirty="0"/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3C59DF04-41B9-0E46-993C-4D069ADD1047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1628775"/>
            <a:ext cx="5897563" cy="3249613"/>
            <a:chOff x="777" y="6135"/>
            <a:chExt cx="9660" cy="5302"/>
          </a:xfrm>
        </p:grpSpPr>
        <p:sp>
          <p:nvSpPr>
            <p:cNvPr id="43012" name="Line 4">
              <a:extLst>
                <a:ext uri="{FF2B5EF4-FFF2-40B4-BE49-F238E27FC236}">
                  <a16:creationId xmlns:a16="http://schemas.microsoft.com/office/drawing/2014/main" id="{5B6EF710-9968-B34F-9DAB-45B3C44C3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" y="6988"/>
              <a:ext cx="2" cy="4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Oval 5">
              <a:extLst>
                <a:ext uri="{FF2B5EF4-FFF2-40B4-BE49-F238E27FC236}">
                  <a16:creationId xmlns:a16="http://schemas.microsoft.com/office/drawing/2014/main" id="{9B3D1546-1254-7345-B4DD-E4A556CB0B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27" y="8532"/>
              <a:ext cx="350" cy="3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14" name="Arc 6">
              <a:extLst>
                <a:ext uri="{FF2B5EF4-FFF2-40B4-BE49-F238E27FC236}">
                  <a16:creationId xmlns:a16="http://schemas.microsoft.com/office/drawing/2014/main" id="{18DF348F-6C3B-DC4D-B823-9A3A212D320A}"/>
                </a:ext>
              </a:extLst>
            </p:cNvPr>
            <p:cNvSpPr>
              <a:spLocks/>
            </p:cNvSpPr>
            <p:nvPr/>
          </p:nvSpPr>
          <p:spPr bwMode="auto">
            <a:xfrm rot="261343">
              <a:off x="5486" y="7266"/>
              <a:ext cx="2696" cy="3294"/>
            </a:xfrm>
            <a:custGeom>
              <a:avLst/>
              <a:gdLst>
                <a:gd name="T0" fmla="*/ 0 w 16473"/>
                <a:gd name="T1" fmla="*/ 0 h 21600"/>
                <a:gd name="T2" fmla="*/ 0 w 16473"/>
                <a:gd name="T3" fmla="*/ 0 h 21600"/>
                <a:gd name="T4" fmla="*/ 0 w 164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473" h="21600" fill="none" extrusionOk="0">
                  <a:moveTo>
                    <a:pt x="-1" y="0"/>
                  </a:moveTo>
                  <a:cubicBezTo>
                    <a:pt x="6344" y="0"/>
                    <a:pt x="12368" y="2789"/>
                    <a:pt x="16472" y="7628"/>
                  </a:cubicBezTo>
                </a:path>
                <a:path w="16473" h="21600" stroke="0" extrusionOk="0">
                  <a:moveTo>
                    <a:pt x="-1" y="0"/>
                  </a:moveTo>
                  <a:cubicBezTo>
                    <a:pt x="6344" y="0"/>
                    <a:pt x="12368" y="2789"/>
                    <a:pt x="16472" y="762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Oval 7">
              <a:extLst>
                <a:ext uri="{FF2B5EF4-FFF2-40B4-BE49-F238E27FC236}">
                  <a16:creationId xmlns:a16="http://schemas.microsoft.com/office/drawing/2014/main" id="{0457D2C4-D67E-694F-BD09-43D2E07BB3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740" y="8449"/>
              <a:ext cx="351" cy="3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16" name="Arc 8">
              <a:extLst>
                <a:ext uri="{FF2B5EF4-FFF2-40B4-BE49-F238E27FC236}">
                  <a16:creationId xmlns:a16="http://schemas.microsoft.com/office/drawing/2014/main" id="{AB919C6A-727D-5340-A4DB-B0C4CDD91E1F}"/>
                </a:ext>
              </a:extLst>
            </p:cNvPr>
            <p:cNvSpPr>
              <a:spLocks/>
            </p:cNvSpPr>
            <p:nvPr/>
          </p:nvSpPr>
          <p:spPr bwMode="auto">
            <a:xfrm rot="21338657" flipH="1">
              <a:off x="3005" y="7286"/>
              <a:ext cx="2668" cy="3104"/>
            </a:xfrm>
            <a:custGeom>
              <a:avLst/>
              <a:gdLst>
                <a:gd name="T0" fmla="*/ 0 w 16153"/>
                <a:gd name="T1" fmla="*/ 0 h 21600"/>
                <a:gd name="T2" fmla="*/ 0 w 16153"/>
                <a:gd name="T3" fmla="*/ 0 h 21600"/>
                <a:gd name="T4" fmla="*/ 0 w 161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600" fill="none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</a:path>
                <a:path w="16153" h="21600" stroke="0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4B57FA0C-EAAC-3645-9333-A58E1C22A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8267"/>
              <a:ext cx="1764" cy="5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" panose="020B0604020202020204" pitchFamily="34" charset="0"/>
                </a:rPr>
                <a:t>Дозволити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рух</a:t>
              </a:r>
              <a:r>
                <a:rPr lang="ru-RU" altLang="zh-CN" sz="800" dirty="0">
                  <a:latin typeface="Arial" panose="020B0604020202020204" pitchFamily="34" charset="0"/>
                </a:rPr>
                <a:t> в </a:t>
              </a:r>
              <a:r>
                <a:rPr lang="ru-RU" altLang="zh-CN" sz="800" dirty="0" err="1">
                  <a:latin typeface="Arial" panose="020B0604020202020204" pitchFamily="34" charset="0"/>
                </a:rPr>
                <a:t>напрямках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гл</a:t>
              </a:r>
              <a:r>
                <a:rPr lang="ru-RU" altLang="zh-CN" sz="800" dirty="0">
                  <a:latin typeface="Arial" panose="020B0604020202020204" pitchFamily="34" charset="0"/>
                </a:rPr>
                <a:t>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вно</a:t>
              </a:r>
              <a:r>
                <a:rPr lang="ru-RU" altLang="zh-CN" sz="800" dirty="0">
                  <a:latin typeface="Arial" panose="020B0604020202020204" pitchFamily="34" charset="0"/>
                </a:rPr>
                <a:t>й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дороги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18" name="Oval 10">
              <a:extLst>
                <a:ext uri="{FF2B5EF4-FFF2-40B4-BE49-F238E27FC236}">
                  <a16:creationId xmlns:a16="http://schemas.microsoft.com/office/drawing/2014/main" id="{01D31662-398F-6D44-BB65-ED1757994E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7" y="6623"/>
              <a:ext cx="350" cy="3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3019" name="Oval 11">
              <a:extLst>
                <a:ext uri="{FF2B5EF4-FFF2-40B4-BE49-F238E27FC236}">
                  <a16:creationId xmlns:a16="http://schemas.microsoft.com/office/drawing/2014/main" id="{9517CBCC-3B82-5E46-94D9-8871A1A7A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5" y="8499"/>
              <a:ext cx="350" cy="3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ACB8CC45-AF6B-B143-9E78-0EB18E87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" y="7768"/>
              <a:ext cx="2" cy="4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Arc 13">
              <a:extLst>
                <a:ext uri="{FF2B5EF4-FFF2-40B4-BE49-F238E27FC236}">
                  <a16:creationId xmlns:a16="http://schemas.microsoft.com/office/drawing/2014/main" id="{BC12C28C-40E6-054C-8EFC-537F1458776E}"/>
                </a:ext>
              </a:extLst>
            </p:cNvPr>
            <p:cNvSpPr>
              <a:spLocks/>
            </p:cNvSpPr>
            <p:nvPr/>
          </p:nvSpPr>
          <p:spPr bwMode="auto">
            <a:xfrm rot="261343">
              <a:off x="5554" y="8118"/>
              <a:ext cx="1635" cy="1406"/>
            </a:xfrm>
            <a:custGeom>
              <a:avLst/>
              <a:gdLst>
                <a:gd name="T0" fmla="*/ 0 w 16153"/>
                <a:gd name="T1" fmla="*/ 0 h 21600"/>
                <a:gd name="T2" fmla="*/ 0 w 16153"/>
                <a:gd name="T3" fmla="*/ 0 h 21600"/>
                <a:gd name="T4" fmla="*/ 0 w 161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600" fill="none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</a:path>
                <a:path w="16153" h="21600" stroke="0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Oval 14">
              <a:extLst>
                <a:ext uri="{FF2B5EF4-FFF2-40B4-BE49-F238E27FC236}">
                  <a16:creationId xmlns:a16="http://schemas.microsoft.com/office/drawing/2014/main" id="{9405CCDB-9A1F-4248-99CB-E91CDE4161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743" y="8465"/>
              <a:ext cx="351" cy="3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23" name="Arc 15">
              <a:extLst>
                <a:ext uri="{FF2B5EF4-FFF2-40B4-BE49-F238E27FC236}">
                  <a16:creationId xmlns:a16="http://schemas.microsoft.com/office/drawing/2014/main" id="{C93FC486-23C1-E648-847B-C2CEB734F7DC}"/>
                </a:ext>
              </a:extLst>
            </p:cNvPr>
            <p:cNvSpPr>
              <a:spLocks/>
            </p:cNvSpPr>
            <p:nvPr/>
          </p:nvSpPr>
          <p:spPr bwMode="auto">
            <a:xfrm rot="21338657" flipH="1">
              <a:off x="4096" y="8130"/>
              <a:ext cx="1539" cy="1504"/>
            </a:xfrm>
            <a:custGeom>
              <a:avLst/>
              <a:gdLst>
                <a:gd name="T0" fmla="*/ 0 w 15216"/>
                <a:gd name="T1" fmla="*/ 0 h 21600"/>
                <a:gd name="T2" fmla="*/ 0 w 15216"/>
                <a:gd name="T3" fmla="*/ 0 h 21600"/>
                <a:gd name="T4" fmla="*/ 0 w 152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16" h="21600" fill="none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</a:path>
                <a:path w="15216" h="21600" stroke="0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Oval 16">
              <a:extLst>
                <a:ext uri="{FF2B5EF4-FFF2-40B4-BE49-F238E27FC236}">
                  <a16:creationId xmlns:a16="http://schemas.microsoft.com/office/drawing/2014/main" id="{8DC74338-3A25-984E-ADAA-BA72F3ED79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6" y="7021"/>
              <a:ext cx="351" cy="3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3025" name="Text Box 17">
              <a:extLst>
                <a:ext uri="{FF2B5EF4-FFF2-40B4-BE49-F238E27FC236}">
                  <a16:creationId xmlns:a16="http://schemas.microsoft.com/office/drawing/2014/main" id="{FFB3B66F-8674-A843-B9E3-32B79F616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6135"/>
              <a:ext cx="1739" cy="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1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75574026-609E-214F-87F4-5D7FE20C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6952"/>
              <a:ext cx="1906" cy="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3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27" name="Arc 19">
              <a:extLst>
                <a:ext uri="{FF2B5EF4-FFF2-40B4-BE49-F238E27FC236}">
                  <a16:creationId xmlns:a16="http://schemas.microsoft.com/office/drawing/2014/main" id="{90ACB363-349D-CE42-B732-2DDA9A743C19}"/>
                </a:ext>
              </a:extLst>
            </p:cNvPr>
            <p:cNvSpPr>
              <a:spLocks/>
            </p:cNvSpPr>
            <p:nvPr/>
          </p:nvSpPr>
          <p:spPr bwMode="auto">
            <a:xfrm rot="20312812" flipH="1">
              <a:off x="3985" y="7585"/>
              <a:ext cx="1925" cy="1506"/>
            </a:xfrm>
            <a:custGeom>
              <a:avLst/>
              <a:gdLst>
                <a:gd name="T0" fmla="*/ 0 w 16153"/>
                <a:gd name="T1" fmla="*/ 0 h 21600"/>
                <a:gd name="T2" fmla="*/ 0 w 16153"/>
                <a:gd name="T3" fmla="*/ 0 h 21600"/>
                <a:gd name="T4" fmla="*/ 0 w 161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600" fill="none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</a:path>
                <a:path w="16153" h="21600" stroke="0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Arc 20">
              <a:extLst>
                <a:ext uri="{FF2B5EF4-FFF2-40B4-BE49-F238E27FC236}">
                  <a16:creationId xmlns:a16="http://schemas.microsoft.com/office/drawing/2014/main" id="{88061C3F-4BDE-1C41-94FB-5F7906D71E90}"/>
                </a:ext>
              </a:extLst>
            </p:cNvPr>
            <p:cNvSpPr>
              <a:spLocks/>
            </p:cNvSpPr>
            <p:nvPr/>
          </p:nvSpPr>
          <p:spPr bwMode="auto">
            <a:xfrm rot="1144005" flipH="1">
              <a:off x="3082" y="7583"/>
              <a:ext cx="2228" cy="2122"/>
            </a:xfrm>
            <a:custGeom>
              <a:avLst/>
              <a:gdLst>
                <a:gd name="T0" fmla="*/ 0 w 19988"/>
                <a:gd name="T1" fmla="*/ 0 h 21600"/>
                <a:gd name="T2" fmla="*/ 0 w 19988"/>
                <a:gd name="T3" fmla="*/ 0 h 21600"/>
                <a:gd name="T4" fmla="*/ 0 w 1998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88" h="21600" fill="none" extrusionOk="0">
                  <a:moveTo>
                    <a:pt x="-1" y="0"/>
                  </a:moveTo>
                  <a:cubicBezTo>
                    <a:pt x="8767" y="0"/>
                    <a:pt x="16665" y="5299"/>
                    <a:pt x="19988" y="13412"/>
                  </a:cubicBezTo>
                </a:path>
                <a:path w="19988" h="21600" stroke="0" extrusionOk="0">
                  <a:moveTo>
                    <a:pt x="-1" y="0"/>
                  </a:moveTo>
                  <a:cubicBezTo>
                    <a:pt x="8767" y="0"/>
                    <a:pt x="16665" y="5299"/>
                    <a:pt x="19988" y="1341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Arc 21">
              <a:extLst>
                <a:ext uri="{FF2B5EF4-FFF2-40B4-BE49-F238E27FC236}">
                  <a16:creationId xmlns:a16="http://schemas.microsoft.com/office/drawing/2014/main" id="{F0DF5E75-0E94-744A-8A0D-5476DC12F1A3}"/>
                </a:ext>
              </a:extLst>
            </p:cNvPr>
            <p:cNvSpPr>
              <a:spLocks/>
            </p:cNvSpPr>
            <p:nvPr/>
          </p:nvSpPr>
          <p:spPr bwMode="auto">
            <a:xfrm rot="1163847">
              <a:off x="5335" y="7684"/>
              <a:ext cx="1926" cy="1407"/>
            </a:xfrm>
            <a:custGeom>
              <a:avLst/>
              <a:gdLst>
                <a:gd name="T0" fmla="*/ 0 w 16153"/>
                <a:gd name="T1" fmla="*/ 0 h 21600"/>
                <a:gd name="T2" fmla="*/ 0 w 16153"/>
                <a:gd name="T3" fmla="*/ 0 h 21600"/>
                <a:gd name="T4" fmla="*/ 0 w 161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600" fill="none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</a:path>
                <a:path w="16153" h="21600" stroke="0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Text Box 22">
              <a:extLst>
                <a:ext uri="{FF2B5EF4-FFF2-40B4-BE49-F238E27FC236}">
                  <a16:creationId xmlns:a16="http://schemas.microsoft.com/office/drawing/2014/main" id="{4736DF64-71EC-B246-9A36-7158663A0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2" y="8461"/>
              <a:ext cx="1885" cy="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дозвіл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рух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>
                  <a:latin typeface="Arial" panose="020B0604020202020204" pitchFamily="34" charset="0"/>
                </a:rPr>
                <a:t>2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31" name="Line 23">
              <a:extLst>
                <a:ext uri="{FF2B5EF4-FFF2-40B4-BE49-F238E27FC236}">
                  <a16:creationId xmlns:a16="http://schemas.microsoft.com/office/drawing/2014/main" id="{DE304D47-7D6A-DA4C-A8D6-DD45758F3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" y="9312"/>
              <a:ext cx="2" cy="4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Text Box 24">
              <a:extLst>
                <a:ext uri="{FF2B5EF4-FFF2-40B4-BE49-F238E27FC236}">
                  <a16:creationId xmlns:a16="http://schemas.microsoft.com/office/drawing/2014/main" id="{12B4A016-02FC-C64D-B9BB-A9F2A6CB7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8" y="9825"/>
              <a:ext cx="2655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Дозволити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рух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напрямках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неглавной дороги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33" name="Arc 25">
              <a:extLst>
                <a:ext uri="{FF2B5EF4-FFF2-40B4-BE49-F238E27FC236}">
                  <a16:creationId xmlns:a16="http://schemas.microsoft.com/office/drawing/2014/main" id="{C958581C-CBB4-5246-8D2B-1546CA77AA87}"/>
                </a:ext>
              </a:extLst>
            </p:cNvPr>
            <p:cNvSpPr>
              <a:spLocks/>
            </p:cNvSpPr>
            <p:nvPr/>
          </p:nvSpPr>
          <p:spPr bwMode="auto">
            <a:xfrm rot="261343" flipH="1" flipV="1">
              <a:off x="4082" y="7768"/>
              <a:ext cx="1539" cy="1505"/>
            </a:xfrm>
            <a:custGeom>
              <a:avLst/>
              <a:gdLst>
                <a:gd name="T0" fmla="*/ 0 w 15216"/>
                <a:gd name="T1" fmla="*/ 0 h 21600"/>
                <a:gd name="T2" fmla="*/ 0 w 15216"/>
                <a:gd name="T3" fmla="*/ 0 h 21600"/>
                <a:gd name="T4" fmla="*/ 0 w 152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16" h="21600" fill="none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</a:path>
                <a:path w="15216" h="21600" stroke="0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Arc 26">
              <a:extLst>
                <a:ext uri="{FF2B5EF4-FFF2-40B4-BE49-F238E27FC236}">
                  <a16:creationId xmlns:a16="http://schemas.microsoft.com/office/drawing/2014/main" id="{E2D3098E-3CDF-AC4E-90DF-D58F915D8D03}"/>
                </a:ext>
              </a:extLst>
            </p:cNvPr>
            <p:cNvSpPr>
              <a:spLocks/>
            </p:cNvSpPr>
            <p:nvPr/>
          </p:nvSpPr>
          <p:spPr bwMode="auto">
            <a:xfrm rot="21338657" flipV="1">
              <a:off x="5603" y="7902"/>
              <a:ext cx="1634" cy="1406"/>
            </a:xfrm>
            <a:custGeom>
              <a:avLst/>
              <a:gdLst>
                <a:gd name="T0" fmla="*/ 0 w 16153"/>
                <a:gd name="T1" fmla="*/ 0 h 21600"/>
                <a:gd name="T2" fmla="*/ 0 w 16153"/>
                <a:gd name="T3" fmla="*/ 0 h 21600"/>
                <a:gd name="T4" fmla="*/ 0 w 161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153" h="21600" fill="none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</a:path>
                <a:path w="16153" h="21600" stroke="0" extrusionOk="0">
                  <a:moveTo>
                    <a:pt x="-1" y="0"/>
                  </a:moveTo>
                  <a:cubicBezTo>
                    <a:pt x="6174" y="0"/>
                    <a:pt x="12053" y="2642"/>
                    <a:pt x="16152" y="72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Arc 27">
              <a:extLst>
                <a:ext uri="{FF2B5EF4-FFF2-40B4-BE49-F238E27FC236}">
                  <a16:creationId xmlns:a16="http://schemas.microsoft.com/office/drawing/2014/main" id="{9BE91236-8995-D042-967E-B772FCDE5331}"/>
                </a:ext>
              </a:extLst>
            </p:cNvPr>
            <p:cNvSpPr>
              <a:spLocks/>
            </p:cNvSpPr>
            <p:nvPr/>
          </p:nvSpPr>
          <p:spPr bwMode="auto">
            <a:xfrm rot="21338657" flipV="1">
              <a:off x="5552" y="6802"/>
              <a:ext cx="2509" cy="2667"/>
            </a:xfrm>
            <a:custGeom>
              <a:avLst/>
              <a:gdLst>
                <a:gd name="T0" fmla="*/ 0 w 13738"/>
                <a:gd name="T1" fmla="*/ 0 h 21600"/>
                <a:gd name="T2" fmla="*/ 1 w 13738"/>
                <a:gd name="T3" fmla="*/ 0 h 21600"/>
                <a:gd name="T4" fmla="*/ 0 w 1373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738" h="21600" fill="none" extrusionOk="0">
                  <a:moveTo>
                    <a:pt x="-1" y="0"/>
                  </a:moveTo>
                  <a:cubicBezTo>
                    <a:pt x="5012" y="0"/>
                    <a:pt x="9869" y="1743"/>
                    <a:pt x="13738" y="4931"/>
                  </a:cubicBezTo>
                </a:path>
                <a:path w="13738" h="21600" stroke="0" extrusionOk="0">
                  <a:moveTo>
                    <a:pt x="-1" y="0"/>
                  </a:moveTo>
                  <a:cubicBezTo>
                    <a:pt x="5012" y="0"/>
                    <a:pt x="9869" y="1743"/>
                    <a:pt x="13738" y="493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Arc 28">
              <a:extLst>
                <a:ext uri="{FF2B5EF4-FFF2-40B4-BE49-F238E27FC236}">
                  <a16:creationId xmlns:a16="http://schemas.microsoft.com/office/drawing/2014/main" id="{19DA426E-2B46-2A4D-BACD-7C24F25626C7}"/>
                </a:ext>
              </a:extLst>
            </p:cNvPr>
            <p:cNvSpPr>
              <a:spLocks/>
            </p:cNvSpPr>
            <p:nvPr/>
          </p:nvSpPr>
          <p:spPr bwMode="auto">
            <a:xfrm rot="-240667" flipH="1" flipV="1">
              <a:off x="2901" y="6490"/>
              <a:ext cx="2546" cy="3137"/>
            </a:xfrm>
            <a:custGeom>
              <a:avLst/>
              <a:gdLst>
                <a:gd name="T0" fmla="*/ 0 w 15216"/>
                <a:gd name="T1" fmla="*/ 0 h 21600"/>
                <a:gd name="T2" fmla="*/ 0 w 15216"/>
                <a:gd name="T3" fmla="*/ 0 h 21600"/>
                <a:gd name="T4" fmla="*/ 0 w 152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16" h="21600" fill="none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</a:path>
                <a:path w="15216" h="21600" stroke="0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Text Box 29">
              <a:extLst>
                <a:ext uri="{FF2B5EF4-FFF2-40B4-BE49-F238E27FC236}">
                  <a16:creationId xmlns:a16="http://schemas.microsoft.com/office/drawing/2014/main" id="{C8B91E38-04C7-A946-9906-FA7C0EE2B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8375"/>
              <a:ext cx="1906" cy="4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дозвіл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на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Рух в</a:t>
              </a:r>
              <a:r>
                <a:rPr lang="ru-RU" altLang="zh-CN" sz="800" dirty="0">
                  <a:latin typeface="Arial" panose="020B0604020202020204" pitchFamily="34" charset="0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1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EA13DA60-4EED-3546-855C-EA6E4E219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5" y="8934"/>
              <a:ext cx="1472" cy="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дозвіл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рух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4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39" name="Arc 31">
              <a:extLst>
                <a:ext uri="{FF2B5EF4-FFF2-40B4-BE49-F238E27FC236}">
                  <a16:creationId xmlns:a16="http://schemas.microsoft.com/office/drawing/2014/main" id="{3C6B033A-A018-4848-AAD1-B5C498172824}"/>
                </a:ext>
              </a:extLst>
            </p:cNvPr>
            <p:cNvSpPr>
              <a:spLocks/>
            </p:cNvSpPr>
            <p:nvPr/>
          </p:nvSpPr>
          <p:spPr bwMode="auto">
            <a:xfrm rot="235522">
              <a:off x="5586" y="7966"/>
              <a:ext cx="2542" cy="1419"/>
            </a:xfrm>
            <a:custGeom>
              <a:avLst/>
              <a:gdLst>
                <a:gd name="T0" fmla="*/ 0 w 17543"/>
                <a:gd name="T1" fmla="*/ 0 h 21600"/>
                <a:gd name="T2" fmla="*/ 0 w 17543"/>
                <a:gd name="T3" fmla="*/ 0 h 21600"/>
                <a:gd name="T4" fmla="*/ 0 w 1754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43" h="21600" fill="none" extrusionOk="0">
                  <a:moveTo>
                    <a:pt x="-1" y="0"/>
                  </a:moveTo>
                  <a:cubicBezTo>
                    <a:pt x="6955" y="0"/>
                    <a:pt x="13485" y="3349"/>
                    <a:pt x="17543" y="8998"/>
                  </a:cubicBezTo>
                </a:path>
                <a:path w="17543" h="21600" stroke="0" extrusionOk="0">
                  <a:moveTo>
                    <a:pt x="-1" y="0"/>
                  </a:moveTo>
                  <a:cubicBezTo>
                    <a:pt x="6955" y="0"/>
                    <a:pt x="13485" y="3349"/>
                    <a:pt x="17543" y="89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Oval 32">
              <a:extLst>
                <a:ext uri="{FF2B5EF4-FFF2-40B4-BE49-F238E27FC236}">
                  <a16:creationId xmlns:a16="http://schemas.microsoft.com/office/drawing/2014/main" id="{9FFA3091-3F36-ED4F-AE31-81E218E189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871" y="10408"/>
              <a:ext cx="352" cy="3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41" name="Oval 33">
              <a:extLst>
                <a:ext uri="{FF2B5EF4-FFF2-40B4-BE49-F238E27FC236}">
                  <a16:creationId xmlns:a16="http://schemas.microsoft.com/office/drawing/2014/main" id="{D83622FF-4CF9-B344-9893-D83E062A0E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114" y="10806"/>
              <a:ext cx="353" cy="3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42" name="Arc 34">
              <a:extLst>
                <a:ext uri="{FF2B5EF4-FFF2-40B4-BE49-F238E27FC236}">
                  <a16:creationId xmlns:a16="http://schemas.microsoft.com/office/drawing/2014/main" id="{49E8E1E2-2E43-4746-9FD2-C0CB12695C5A}"/>
                </a:ext>
              </a:extLst>
            </p:cNvPr>
            <p:cNvSpPr>
              <a:spLocks/>
            </p:cNvSpPr>
            <p:nvPr/>
          </p:nvSpPr>
          <p:spPr bwMode="auto">
            <a:xfrm rot="-2716106">
              <a:off x="4463" y="9684"/>
              <a:ext cx="1579" cy="1465"/>
            </a:xfrm>
            <a:custGeom>
              <a:avLst/>
              <a:gdLst>
                <a:gd name="T0" fmla="*/ 0 w 15216"/>
                <a:gd name="T1" fmla="*/ 0 h 21600"/>
                <a:gd name="T2" fmla="*/ 0 w 15216"/>
                <a:gd name="T3" fmla="*/ 0 h 21600"/>
                <a:gd name="T4" fmla="*/ 0 w 152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16" h="21600" fill="none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</a:path>
                <a:path w="15216" h="21600" stroke="0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5">
              <a:extLst>
                <a:ext uri="{FF2B5EF4-FFF2-40B4-BE49-F238E27FC236}">
                  <a16:creationId xmlns:a16="http://schemas.microsoft.com/office/drawing/2014/main" id="{6D748A9A-6E80-BA43-B5A6-E7C7B026B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" y="10010"/>
              <a:ext cx="0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Text Box 36">
              <a:extLst>
                <a:ext uri="{FF2B5EF4-FFF2-40B4-BE49-F238E27FC236}">
                  <a16:creationId xmlns:a16="http://schemas.microsoft.com/office/drawing/2014/main" id="{D3A354AC-4C61-B842-A6A3-1CD1C45AC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9777"/>
              <a:ext cx="501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10000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45" name="Arc 37">
              <a:extLst>
                <a:ext uri="{FF2B5EF4-FFF2-40B4-BE49-F238E27FC236}">
                  <a16:creationId xmlns:a16="http://schemas.microsoft.com/office/drawing/2014/main" id="{B9233024-BF74-594B-A71F-DAD19C70D5E6}"/>
                </a:ext>
              </a:extLst>
            </p:cNvPr>
            <p:cNvSpPr>
              <a:spLocks/>
            </p:cNvSpPr>
            <p:nvPr/>
          </p:nvSpPr>
          <p:spPr bwMode="auto">
            <a:xfrm rot="-3525850">
              <a:off x="4642" y="9816"/>
              <a:ext cx="1578" cy="1467"/>
            </a:xfrm>
            <a:custGeom>
              <a:avLst/>
              <a:gdLst>
                <a:gd name="T0" fmla="*/ 0 w 15216"/>
                <a:gd name="T1" fmla="*/ 0 h 21600"/>
                <a:gd name="T2" fmla="*/ 0 w 15216"/>
                <a:gd name="T3" fmla="*/ 0 h 21600"/>
                <a:gd name="T4" fmla="*/ 0 w 152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16" h="21600" fill="none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</a:path>
                <a:path w="15216" h="21600" stroke="0" extrusionOk="0">
                  <a:moveTo>
                    <a:pt x="-1" y="0"/>
                  </a:moveTo>
                  <a:cubicBezTo>
                    <a:pt x="5700" y="0"/>
                    <a:pt x="11169" y="2253"/>
                    <a:pt x="15215" y="626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8">
              <a:extLst>
                <a:ext uri="{FF2B5EF4-FFF2-40B4-BE49-F238E27FC236}">
                  <a16:creationId xmlns:a16="http://schemas.microsoft.com/office/drawing/2014/main" id="{2A0372C4-A7CE-A341-A1F4-463F33E0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10308"/>
              <a:ext cx="1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Text Box 39">
              <a:extLst>
                <a:ext uri="{FF2B5EF4-FFF2-40B4-BE49-F238E27FC236}">
                  <a16:creationId xmlns:a16="http://schemas.microsoft.com/office/drawing/2014/main" id="{7825B3BB-6BC8-104B-ADA4-FD648F6AF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" y="10109"/>
              <a:ext cx="501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800">
                  <a:latin typeface="Arial Unicode MS" panose="020B0604020202020204" pitchFamily="34" charset="-128"/>
                </a:rPr>
                <a:t>10000</a:t>
              </a:r>
              <a:endParaRPr lang="ru-RU" altLang="uk-UA" sz="800">
                <a:latin typeface="Arial Unicode MS" panose="020B0604020202020204" pitchFamily="34" charset="-128"/>
              </a:endParaRPr>
            </a:p>
          </p:txBody>
        </p:sp>
        <p:sp>
          <p:nvSpPr>
            <p:cNvPr id="43048" name="Text Box 40">
              <a:extLst>
                <a:ext uri="{FF2B5EF4-FFF2-40B4-BE49-F238E27FC236}">
                  <a16:creationId xmlns:a16="http://schemas.microsoft.com/office/drawing/2014/main" id="{C12C8786-0574-9E49-830B-F6B1E4DB6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10253"/>
              <a:ext cx="2664" cy="5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>
                  <a:latin typeface="Arial Unicode MS" panose="020B0604020202020204" pitchFamily="34" charset="-128"/>
                </a:rPr>
                <a:t>Максимально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можлива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1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49" name="Text Box 41">
              <a:extLst>
                <a:ext uri="{FF2B5EF4-FFF2-40B4-BE49-F238E27FC236}">
                  <a16:creationId xmlns:a16="http://schemas.microsoft.com/office/drawing/2014/main" id="{30BCF4EE-383B-3C43-827F-D37C99CD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0873"/>
              <a:ext cx="2727" cy="5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800" dirty="0">
                  <a:latin typeface="Arial Unicode MS" panose="020B0604020202020204" pitchFamily="34" charset="-128"/>
                </a:rPr>
                <a:t>Максимально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можлива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4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50" name="Arc 42">
              <a:extLst>
                <a:ext uri="{FF2B5EF4-FFF2-40B4-BE49-F238E27FC236}">
                  <a16:creationId xmlns:a16="http://schemas.microsoft.com/office/drawing/2014/main" id="{706EF69F-CC65-8443-8385-0DFF0A9F188D}"/>
                </a:ext>
              </a:extLst>
            </p:cNvPr>
            <p:cNvSpPr>
              <a:spLocks/>
            </p:cNvSpPr>
            <p:nvPr/>
          </p:nvSpPr>
          <p:spPr bwMode="auto">
            <a:xfrm rot="2245974" flipV="1">
              <a:off x="4778" y="6369"/>
              <a:ext cx="1208" cy="1508"/>
            </a:xfrm>
            <a:custGeom>
              <a:avLst/>
              <a:gdLst>
                <a:gd name="T0" fmla="*/ 0 w 13324"/>
                <a:gd name="T1" fmla="*/ 0 h 21600"/>
                <a:gd name="T2" fmla="*/ 0 w 13324"/>
                <a:gd name="T3" fmla="*/ 0 h 21600"/>
                <a:gd name="T4" fmla="*/ 0 w 1332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24" h="21600" fill="none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</a:path>
                <a:path w="13324" h="21600" stroke="0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Text Box 43">
              <a:extLst>
                <a:ext uri="{FF2B5EF4-FFF2-40B4-BE49-F238E27FC236}">
                  <a16:creationId xmlns:a16="http://schemas.microsoft.com/office/drawing/2014/main" id="{90EFB6B5-DC30-A74B-A0A4-8563D74A1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8847"/>
              <a:ext cx="1533" cy="7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800" dirty="0" err="1">
                  <a:latin typeface="Arial Unicode MS" panose="020B0604020202020204" pitchFamily="34" charset="-128"/>
                </a:rPr>
                <a:t>Є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дозвіл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на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рух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 3 (</a:t>
              </a:r>
              <a:r>
                <a:rPr lang="ru-RU" altLang="zh-CN" sz="800" dirty="0" err="1">
                  <a:latin typeface="Arial Unicode MS" panose="020B0604020202020204" pitchFamily="34" charset="-128"/>
                </a:rPr>
                <a:t>Спільна</a:t>
              </a:r>
              <a:r>
                <a:rPr lang="ru-RU" altLang="zh-CN" sz="800" dirty="0">
                  <a:latin typeface="Arial Unicode MS" panose="020B0604020202020204" pitchFamily="34" charset="-128"/>
                </a:rPr>
                <a:t>)</a:t>
              </a:r>
              <a:endParaRPr lang="ru-RU" altLang="uk-UA" sz="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3052" name="Line 44">
              <a:extLst>
                <a:ext uri="{FF2B5EF4-FFF2-40B4-BE49-F238E27FC236}">
                  <a16:creationId xmlns:a16="http://schemas.microsoft.com/office/drawing/2014/main" id="{55B78B94-9DBC-0843-BD17-05CC2B4BE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" y="6920"/>
              <a:ext cx="347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DAD6DB0-49F4-B144-8ACC-A917E0BC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43" y="168075"/>
            <a:ext cx="8461375" cy="720725"/>
          </a:xfrm>
        </p:spPr>
        <p:txBody>
          <a:bodyPr/>
          <a:lstStyle/>
          <a:p>
            <a:pPr eaLnBrk="1" fontAlgn="ctr" hangingPunct="1"/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Мережа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Петрі-об'єкта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Регулювання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(правило «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Пропустити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авто справа»)</a:t>
            </a:r>
            <a:endParaRPr lang="ru-RU" altLang="uk-UA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F16CF9DC-536D-C74B-A90D-C843DAF36D4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125538"/>
            <a:ext cx="5689600" cy="5543550"/>
            <a:chOff x="1292" y="709"/>
            <a:chExt cx="3448" cy="3333"/>
          </a:xfrm>
        </p:grpSpPr>
        <p:sp>
          <p:nvSpPr>
            <p:cNvPr id="44036" name="Arc 4">
              <a:extLst>
                <a:ext uri="{FF2B5EF4-FFF2-40B4-BE49-F238E27FC236}">
                  <a16:creationId xmlns:a16="http://schemas.microsoft.com/office/drawing/2014/main" id="{DF331567-D8AF-5C42-AEF3-53320B92A2B4}"/>
                </a:ext>
              </a:extLst>
            </p:cNvPr>
            <p:cNvSpPr>
              <a:spLocks/>
            </p:cNvSpPr>
            <p:nvPr/>
          </p:nvSpPr>
          <p:spPr bwMode="auto">
            <a:xfrm rot="16208434" flipH="1">
              <a:off x="833" y="1956"/>
              <a:ext cx="2704" cy="1369"/>
            </a:xfrm>
            <a:custGeom>
              <a:avLst/>
              <a:gdLst>
                <a:gd name="T0" fmla="*/ 0 w 41600"/>
                <a:gd name="T1" fmla="*/ 0 h 21600"/>
                <a:gd name="T2" fmla="*/ 0 w 41600"/>
                <a:gd name="T3" fmla="*/ 0 h 21600"/>
                <a:gd name="T4" fmla="*/ 0 w 4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600" h="21600" fill="none" extrusionOk="0">
                  <a:moveTo>
                    <a:pt x="0" y="18829"/>
                  </a:moveTo>
                  <a:cubicBezTo>
                    <a:pt x="1393" y="8060"/>
                    <a:pt x="10563" y="-1"/>
                    <a:pt x="21422" y="0"/>
                  </a:cubicBezTo>
                  <a:cubicBezTo>
                    <a:pt x="30377" y="0"/>
                    <a:pt x="38403" y="5525"/>
                    <a:pt x="41599" y="13891"/>
                  </a:cubicBezTo>
                </a:path>
                <a:path w="41600" h="21600" stroke="0" extrusionOk="0">
                  <a:moveTo>
                    <a:pt x="0" y="18829"/>
                  </a:moveTo>
                  <a:cubicBezTo>
                    <a:pt x="1393" y="8060"/>
                    <a:pt x="10563" y="-1"/>
                    <a:pt x="21422" y="0"/>
                  </a:cubicBezTo>
                  <a:cubicBezTo>
                    <a:pt x="30377" y="0"/>
                    <a:pt x="38403" y="5525"/>
                    <a:pt x="41599" y="13891"/>
                  </a:cubicBezTo>
                  <a:lnTo>
                    <a:pt x="21422" y="21600"/>
                  </a:lnTo>
                  <a:lnTo>
                    <a:pt x="0" y="1882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Arc 5">
              <a:extLst>
                <a:ext uri="{FF2B5EF4-FFF2-40B4-BE49-F238E27FC236}">
                  <a16:creationId xmlns:a16="http://schemas.microsoft.com/office/drawing/2014/main" id="{D2DA359F-F5B1-4649-980F-438CA1143982}"/>
                </a:ext>
              </a:extLst>
            </p:cNvPr>
            <p:cNvSpPr>
              <a:spLocks/>
            </p:cNvSpPr>
            <p:nvPr/>
          </p:nvSpPr>
          <p:spPr bwMode="auto">
            <a:xfrm rot="5075024">
              <a:off x="2899" y="1656"/>
              <a:ext cx="1150" cy="1262"/>
            </a:xfrm>
            <a:custGeom>
              <a:avLst/>
              <a:gdLst>
                <a:gd name="T0" fmla="*/ 0 w 42163"/>
                <a:gd name="T1" fmla="*/ 0 h 29684"/>
                <a:gd name="T2" fmla="*/ 0 w 42163"/>
                <a:gd name="T3" fmla="*/ 0 h 29684"/>
                <a:gd name="T4" fmla="*/ 0 w 42163"/>
                <a:gd name="T5" fmla="*/ 0 h 296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63" h="29684" fill="none" extrusionOk="0">
                  <a:moveTo>
                    <a:pt x="-1" y="14987"/>
                  </a:moveTo>
                  <a:cubicBezTo>
                    <a:pt x="2871" y="6056"/>
                    <a:pt x="11181" y="-1"/>
                    <a:pt x="20563" y="0"/>
                  </a:cubicBezTo>
                  <a:cubicBezTo>
                    <a:pt x="32492" y="0"/>
                    <a:pt x="42163" y="9670"/>
                    <a:pt x="42163" y="21600"/>
                  </a:cubicBezTo>
                  <a:cubicBezTo>
                    <a:pt x="42163" y="24370"/>
                    <a:pt x="41630" y="27114"/>
                    <a:pt x="40593" y="29684"/>
                  </a:cubicBezTo>
                </a:path>
                <a:path w="42163" h="29684" stroke="0" extrusionOk="0">
                  <a:moveTo>
                    <a:pt x="-1" y="14987"/>
                  </a:moveTo>
                  <a:cubicBezTo>
                    <a:pt x="2871" y="6056"/>
                    <a:pt x="11181" y="-1"/>
                    <a:pt x="20563" y="0"/>
                  </a:cubicBezTo>
                  <a:cubicBezTo>
                    <a:pt x="32492" y="0"/>
                    <a:pt x="42163" y="9670"/>
                    <a:pt x="42163" y="21600"/>
                  </a:cubicBezTo>
                  <a:cubicBezTo>
                    <a:pt x="42163" y="24370"/>
                    <a:pt x="41630" y="27114"/>
                    <a:pt x="40593" y="29684"/>
                  </a:cubicBezTo>
                  <a:lnTo>
                    <a:pt x="20563" y="21600"/>
                  </a:lnTo>
                  <a:lnTo>
                    <a:pt x="-1" y="1498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8" name="Arc 6">
              <a:extLst>
                <a:ext uri="{FF2B5EF4-FFF2-40B4-BE49-F238E27FC236}">
                  <a16:creationId xmlns:a16="http://schemas.microsoft.com/office/drawing/2014/main" id="{375ACF10-E63F-C443-96BD-DC07E35B3F34}"/>
                </a:ext>
              </a:extLst>
            </p:cNvPr>
            <p:cNvSpPr>
              <a:spLocks/>
            </p:cNvSpPr>
            <p:nvPr/>
          </p:nvSpPr>
          <p:spPr bwMode="auto">
            <a:xfrm rot="5075024">
              <a:off x="2895" y="884"/>
              <a:ext cx="1090" cy="1270"/>
            </a:xfrm>
            <a:custGeom>
              <a:avLst/>
              <a:gdLst>
                <a:gd name="T0" fmla="*/ 0 w 41825"/>
                <a:gd name="T1" fmla="*/ 0 h 29684"/>
                <a:gd name="T2" fmla="*/ 0 w 41825"/>
                <a:gd name="T3" fmla="*/ 0 h 29684"/>
                <a:gd name="T4" fmla="*/ 0 w 41825"/>
                <a:gd name="T5" fmla="*/ 0 h 296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825" h="29684" fill="none" extrusionOk="0">
                  <a:moveTo>
                    <a:pt x="0" y="14016"/>
                  </a:moveTo>
                  <a:cubicBezTo>
                    <a:pt x="3161" y="5585"/>
                    <a:pt x="11221" y="-1"/>
                    <a:pt x="20225" y="0"/>
                  </a:cubicBezTo>
                  <a:cubicBezTo>
                    <a:pt x="32154" y="0"/>
                    <a:pt x="41825" y="9670"/>
                    <a:pt x="41825" y="21600"/>
                  </a:cubicBezTo>
                  <a:cubicBezTo>
                    <a:pt x="41825" y="24370"/>
                    <a:pt x="41292" y="27114"/>
                    <a:pt x="40255" y="29684"/>
                  </a:cubicBezTo>
                </a:path>
                <a:path w="41825" h="29684" stroke="0" extrusionOk="0">
                  <a:moveTo>
                    <a:pt x="0" y="14016"/>
                  </a:moveTo>
                  <a:cubicBezTo>
                    <a:pt x="3161" y="5585"/>
                    <a:pt x="11221" y="-1"/>
                    <a:pt x="20225" y="0"/>
                  </a:cubicBezTo>
                  <a:cubicBezTo>
                    <a:pt x="32154" y="0"/>
                    <a:pt x="41825" y="9670"/>
                    <a:pt x="41825" y="21600"/>
                  </a:cubicBezTo>
                  <a:cubicBezTo>
                    <a:pt x="41825" y="24370"/>
                    <a:pt x="41292" y="27114"/>
                    <a:pt x="40255" y="29684"/>
                  </a:cubicBezTo>
                  <a:lnTo>
                    <a:pt x="20225" y="21600"/>
                  </a:lnTo>
                  <a:lnTo>
                    <a:pt x="0" y="1401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EDA6D21F-5A9A-7B4A-AFF3-87A64DCB0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865"/>
              <a:ext cx="1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Text Box 8">
              <a:extLst>
                <a:ext uri="{FF2B5EF4-FFF2-40B4-BE49-F238E27FC236}">
                  <a16:creationId xmlns:a16="http://schemas.microsoft.com/office/drawing/2014/main" id="{73729DAE-CAC2-9241-8304-312DFEC06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1076"/>
              <a:ext cx="822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Дозволити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рух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1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2439467C-D0D0-7646-A1D7-EF9FA98F0B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5" y="709"/>
              <a:ext cx="146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42" name="Oval 10">
              <a:extLst>
                <a:ext uri="{FF2B5EF4-FFF2-40B4-BE49-F238E27FC236}">
                  <a16:creationId xmlns:a16="http://schemas.microsoft.com/office/drawing/2014/main" id="{205E14F3-CE6A-684A-856C-7B2263C6FF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686" y="1209"/>
              <a:ext cx="147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43" name="Oval 11">
              <a:extLst>
                <a:ext uri="{FF2B5EF4-FFF2-40B4-BE49-F238E27FC236}">
                  <a16:creationId xmlns:a16="http://schemas.microsoft.com/office/drawing/2014/main" id="{CCD36BAA-6EA1-EE4B-AB33-14ECCFF870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9" y="1008"/>
              <a:ext cx="146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44" name="Text Box 12">
              <a:extLst>
                <a:ext uri="{FF2B5EF4-FFF2-40B4-BE49-F238E27FC236}">
                  <a16:creationId xmlns:a16="http://schemas.microsoft.com/office/drawing/2014/main" id="{3259C215-FB4D-1549-9343-98949967A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975"/>
              <a:ext cx="1414" cy="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1 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45" name="Arc 13">
              <a:extLst>
                <a:ext uri="{FF2B5EF4-FFF2-40B4-BE49-F238E27FC236}">
                  <a16:creationId xmlns:a16="http://schemas.microsoft.com/office/drawing/2014/main" id="{E51F520D-2B22-8D4A-85A0-2486028D06F0}"/>
                </a:ext>
              </a:extLst>
            </p:cNvPr>
            <p:cNvSpPr>
              <a:spLocks/>
            </p:cNvSpPr>
            <p:nvPr/>
          </p:nvSpPr>
          <p:spPr bwMode="auto">
            <a:xfrm rot="20856286" flipH="1">
              <a:off x="2854" y="1060"/>
              <a:ext cx="598" cy="526"/>
            </a:xfrm>
            <a:custGeom>
              <a:avLst/>
              <a:gdLst>
                <a:gd name="T0" fmla="*/ 0 w 12024"/>
                <a:gd name="T1" fmla="*/ 0 h 21600"/>
                <a:gd name="T2" fmla="*/ 0 w 12024"/>
                <a:gd name="T3" fmla="*/ 0 h 21600"/>
                <a:gd name="T4" fmla="*/ 0 w 1202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24" h="21600" fill="none" extrusionOk="0">
                  <a:moveTo>
                    <a:pt x="-1" y="0"/>
                  </a:moveTo>
                  <a:cubicBezTo>
                    <a:pt x="4281" y="0"/>
                    <a:pt x="8466" y="1272"/>
                    <a:pt x="12023" y="3656"/>
                  </a:cubicBezTo>
                </a:path>
                <a:path w="12024" h="21600" stroke="0" extrusionOk="0">
                  <a:moveTo>
                    <a:pt x="-1" y="0"/>
                  </a:moveTo>
                  <a:cubicBezTo>
                    <a:pt x="4281" y="0"/>
                    <a:pt x="8466" y="1272"/>
                    <a:pt x="12023" y="365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Text Box 14">
              <a:extLst>
                <a:ext uri="{FF2B5EF4-FFF2-40B4-BE49-F238E27FC236}">
                  <a16:creationId xmlns:a16="http://schemas.microsoft.com/office/drawing/2014/main" id="{2D7F03CD-C261-BB4B-A8DB-B7933A496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165"/>
              <a:ext cx="1026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 Unicode MS" panose="020B0604020202020204" pitchFamily="34" charset="-128"/>
                </a:rPr>
                <a:t>Рух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1 дозволено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47" name="Arc 15">
              <a:extLst>
                <a:ext uri="{FF2B5EF4-FFF2-40B4-BE49-F238E27FC236}">
                  <a16:creationId xmlns:a16="http://schemas.microsoft.com/office/drawing/2014/main" id="{248094A4-4309-B34F-B8CD-124DD5523A91}"/>
                </a:ext>
              </a:extLst>
            </p:cNvPr>
            <p:cNvSpPr>
              <a:spLocks/>
            </p:cNvSpPr>
            <p:nvPr/>
          </p:nvSpPr>
          <p:spPr bwMode="auto">
            <a:xfrm rot="-1669460">
              <a:off x="2998" y="906"/>
              <a:ext cx="505" cy="561"/>
            </a:xfrm>
            <a:custGeom>
              <a:avLst/>
              <a:gdLst>
                <a:gd name="T0" fmla="*/ 0 w 13324"/>
                <a:gd name="T1" fmla="*/ 0 h 21600"/>
                <a:gd name="T2" fmla="*/ 0 w 13324"/>
                <a:gd name="T3" fmla="*/ 0 h 21600"/>
                <a:gd name="T4" fmla="*/ 0 w 1332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24" h="21600" fill="none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</a:path>
                <a:path w="13324" h="21600" stroke="0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Arc 16">
              <a:extLst>
                <a:ext uri="{FF2B5EF4-FFF2-40B4-BE49-F238E27FC236}">
                  <a16:creationId xmlns:a16="http://schemas.microsoft.com/office/drawing/2014/main" id="{EB367099-36EF-A94B-BD3B-A0E7C2D68D77}"/>
                </a:ext>
              </a:extLst>
            </p:cNvPr>
            <p:cNvSpPr>
              <a:spLocks/>
            </p:cNvSpPr>
            <p:nvPr/>
          </p:nvSpPr>
          <p:spPr bwMode="auto">
            <a:xfrm rot="1958048" flipV="1">
              <a:off x="3208" y="732"/>
              <a:ext cx="223" cy="125"/>
            </a:xfrm>
            <a:custGeom>
              <a:avLst/>
              <a:gdLst>
                <a:gd name="T0" fmla="*/ 0 w 8372"/>
                <a:gd name="T1" fmla="*/ 0 h 21464"/>
                <a:gd name="T2" fmla="*/ 0 w 8372"/>
                <a:gd name="T3" fmla="*/ 0 h 21464"/>
                <a:gd name="T4" fmla="*/ 0 w 8372"/>
                <a:gd name="T5" fmla="*/ 0 h 21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72" h="21464" fill="none" extrusionOk="0">
                  <a:moveTo>
                    <a:pt x="2418" y="-1"/>
                  </a:moveTo>
                  <a:cubicBezTo>
                    <a:pt x="4466" y="230"/>
                    <a:pt x="6471" y="753"/>
                    <a:pt x="8372" y="1552"/>
                  </a:cubicBezTo>
                </a:path>
                <a:path w="8372" h="21464" stroke="0" extrusionOk="0">
                  <a:moveTo>
                    <a:pt x="2418" y="-1"/>
                  </a:moveTo>
                  <a:cubicBezTo>
                    <a:pt x="4466" y="230"/>
                    <a:pt x="6471" y="753"/>
                    <a:pt x="8372" y="1552"/>
                  </a:cubicBezTo>
                  <a:lnTo>
                    <a:pt x="0" y="21464"/>
                  </a:lnTo>
                  <a:lnTo>
                    <a:pt x="2418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>
              <a:extLst>
                <a:ext uri="{FF2B5EF4-FFF2-40B4-BE49-F238E27FC236}">
                  <a16:creationId xmlns:a16="http://schemas.microsoft.com/office/drawing/2014/main" id="{B39276CE-FDC7-794D-AC42-89D6C216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1598"/>
              <a:ext cx="1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Text Box 18">
              <a:extLst>
                <a:ext uri="{FF2B5EF4-FFF2-40B4-BE49-F238E27FC236}">
                  <a16:creationId xmlns:a16="http://schemas.microsoft.com/office/drawing/2014/main" id="{5FEEA0E8-ED25-6F4A-BB05-3A6F4D2DD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797"/>
              <a:ext cx="816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Дозволити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рух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2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51" name="Oval 19">
              <a:extLst>
                <a:ext uri="{FF2B5EF4-FFF2-40B4-BE49-F238E27FC236}">
                  <a16:creationId xmlns:a16="http://schemas.microsoft.com/office/drawing/2014/main" id="{067B3C43-B317-AD45-A22B-CE7FEC887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2" y="1468"/>
              <a:ext cx="146" cy="1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52" name="Oval 20">
              <a:extLst>
                <a:ext uri="{FF2B5EF4-FFF2-40B4-BE49-F238E27FC236}">
                  <a16:creationId xmlns:a16="http://schemas.microsoft.com/office/drawing/2014/main" id="{0BC0B686-3F1D-3548-BA7D-8AA94B7176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707" y="2025"/>
              <a:ext cx="146" cy="1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53" name="Oval 21">
              <a:extLst>
                <a:ext uri="{FF2B5EF4-FFF2-40B4-BE49-F238E27FC236}">
                  <a16:creationId xmlns:a16="http://schemas.microsoft.com/office/drawing/2014/main" id="{C8789B08-0688-2A4C-B76F-ED36097C37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41"/>
              <a:ext cx="146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54" name="Text Box 22">
              <a:extLst>
                <a:ext uri="{FF2B5EF4-FFF2-40B4-BE49-F238E27FC236}">
                  <a16:creationId xmlns:a16="http://schemas.microsoft.com/office/drawing/2014/main" id="{BBB1B2DB-6390-7B4B-A70C-BBC95D710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456"/>
              <a:ext cx="1204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 Unicode MS" panose="020B0604020202020204" pitchFamily="34" charset="-128"/>
                </a:rPr>
                <a:t>Максимально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можлива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3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55" name="Text Box 23">
              <a:extLst>
                <a:ext uri="{FF2B5EF4-FFF2-40B4-BE49-F238E27FC236}">
                  <a16:creationId xmlns:a16="http://schemas.microsoft.com/office/drawing/2014/main" id="{7860AEC7-F727-1642-B3E2-329DF2A55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722"/>
              <a:ext cx="63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2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56" name="Arc 24">
              <a:extLst>
                <a:ext uri="{FF2B5EF4-FFF2-40B4-BE49-F238E27FC236}">
                  <a16:creationId xmlns:a16="http://schemas.microsoft.com/office/drawing/2014/main" id="{EF9FE173-B0B3-2745-B814-A553A94F62CD}"/>
                </a:ext>
              </a:extLst>
            </p:cNvPr>
            <p:cNvSpPr>
              <a:spLocks/>
            </p:cNvSpPr>
            <p:nvPr/>
          </p:nvSpPr>
          <p:spPr bwMode="auto">
            <a:xfrm rot="20312812" flipH="1">
              <a:off x="2870" y="1796"/>
              <a:ext cx="655" cy="562"/>
            </a:xfrm>
            <a:custGeom>
              <a:avLst/>
              <a:gdLst>
                <a:gd name="T0" fmla="*/ 0 w 13168"/>
                <a:gd name="T1" fmla="*/ 0 h 21600"/>
                <a:gd name="T2" fmla="*/ 0 w 13168"/>
                <a:gd name="T3" fmla="*/ 0 h 21600"/>
                <a:gd name="T4" fmla="*/ 0 w 1316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68" h="21600" fill="none" extrusionOk="0">
                  <a:moveTo>
                    <a:pt x="-1" y="0"/>
                  </a:moveTo>
                  <a:cubicBezTo>
                    <a:pt x="4763" y="0"/>
                    <a:pt x="9392" y="1574"/>
                    <a:pt x="13168" y="4477"/>
                  </a:cubicBezTo>
                </a:path>
                <a:path w="13168" h="21600" stroke="0" extrusionOk="0">
                  <a:moveTo>
                    <a:pt x="-1" y="0"/>
                  </a:moveTo>
                  <a:cubicBezTo>
                    <a:pt x="4763" y="0"/>
                    <a:pt x="9392" y="1574"/>
                    <a:pt x="13168" y="44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Text Box 25">
              <a:extLst>
                <a:ext uri="{FF2B5EF4-FFF2-40B4-BE49-F238E27FC236}">
                  <a16:creationId xmlns:a16="http://schemas.microsoft.com/office/drawing/2014/main" id="{5F95999C-F365-0345-8CD6-1F2C33FA1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044"/>
              <a:ext cx="985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 Unicode MS" panose="020B0604020202020204" pitchFamily="34" charset="-128"/>
                </a:rPr>
                <a:t>Рух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2 дозволено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58" name="Arc 26">
              <a:extLst>
                <a:ext uri="{FF2B5EF4-FFF2-40B4-BE49-F238E27FC236}">
                  <a16:creationId xmlns:a16="http://schemas.microsoft.com/office/drawing/2014/main" id="{1D0661A0-DF9A-1544-9CC4-B7B10B4FB48A}"/>
                </a:ext>
              </a:extLst>
            </p:cNvPr>
            <p:cNvSpPr>
              <a:spLocks/>
            </p:cNvSpPr>
            <p:nvPr/>
          </p:nvSpPr>
          <p:spPr bwMode="auto">
            <a:xfrm rot="-1669460">
              <a:off x="2997" y="1648"/>
              <a:ext cx="504" cy="562"/>
            </a:xfrm>
            <a:custGeom>
              <a:avLst/>
              <a:gdLst>
                <a:gd name="T0" fmla="*/ 0 w 13324"/>
                <a:gd name="T1" fmla="*/ 0 h 21600"/>
                <a:gd name="T2" fmla="*/ 0 w 13324"/>
                <a:gd name="T3" fmla="*/ 0 h 21600"/>
                <a:gd name="T4" fmla="*/ 0 w 1332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24" h="21600" fill="none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</a:path>
                <a:path w="13324" h="21600" stroke="0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Arc 27">
              <a:extLst>
                <a:ext uri="{FF2B5EF4-FFF2-40B4-BE49-F238E27FC236}">
                  <a16:creationId xmlns:a16="http://schemas.microsoft.com/office/drawing/2014/main" id="{6C503830-9FFA-E14F-A217-9EB535395ABF}"/>
                </a:ext>
              </a:extLst>
            </p:cNvPr>
            <p:cNvSpPr>
              <a:spLocks/>
            </p:cNvSpPr>
            <p:nvPr/>
          </p:nvSpPr>
          <p:spPr bwMode="auto">
            <a:xfrm rot="1958048" flipV="1">
              <a:off x="3369" y="1177"/>
              <a:ext cx="169" cy="496"/>
            </a:xfrm>
            <a:custGeom>
              <a:avLst/>
              <a:gdLst>
                <a:gd name="T0" fmla="*/ 0 w 8372"/>
                <a:gd name="T1" fmla="*/ 0 h 21600"/>
                <a:gd name="T2" fmla="*/ 0 w 8372"/>
                <a:gd name="T3" fmla="*/ 0 h 21600"/>
                <a:gd name="T4" fmla="*/ 0 w 837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72" h="21600" fill="none" extrusionOk="0">
                  <a:moveTo>
                    <a:pt x="-1" y="0"/>
                  </a:moveTo>
                  <a:cubicBezTo>
                    <a:pt x="2875" y="0"/>
                    <a:pt x="5721" y="574"/>
                    <a:pt x="8372" y="1688"/>
                  </a:cubicBezTo>
                </a:path>
                <a:path w="8372" h="21600" stroke="0" extrusionOk="0">
                  <a:moveTo>
                    <a:pt x="-1" y="0"/>
                  </a:moveTo>
                  <a:cubicBezTo>
                    <a:pt x="2875" y="0"/>
                    <a:pt x="5721" y="574"/>
                    <a:pt x="8372" y="16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Arc 28">
              <a:extLst>
                <a:ext uri="{FF2B5EF4-FFF2-40B4-BE49-F238E27FC236}">
                  <a16:creationId xmlns:a16="http://schemas.microsoft.com/office/drawing/2014/main" id="{BA329EBA-AC08-9F49-B8B1-76E97D92738D}"/>
                </a:ext>
              </a:extLst>
            </p:cNvPr>
            <p:cNvSpPr>
              <a:spLocks/>
            </p:cNvSpPr>
            <p:nvPr/>
          </p:nvSpPr>
          <p:spPr bwMode="auto">
            <a:xfrm rot="399843" flipH="1">
              <a:off x="2760" y="2137"/>
              <a:ext cx="905" cy="256"/>
            </a:xfrm>
            <a:custGeom>
              <a:avLst/>
              <a:gdLst>
                <a:gd name="T0" fmla="*/ 0 w 21600"/>
                <a:gd name="T1" fmla="*/ 0 h 35356"/>
                <a:gd name="T2" fmla="*/ 0 w 21600"/>
                <a:gd name="T3" fmla="*/ 0 h 35356"/>
                <a:gd name="T4" fmla="*/ 0 w 21600"/>
                <a:gd name="T5" fmla="*/ 0 h 353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5356" fill="none" extrusionOk="0">
                  <a:moveTo>
                    <a:pt x="5026" y="35355"/>
                  </a:moveTo>
                  <a:cubicBezTo>
                    <a:pt x="1779" y="31470"/>
                    <a:pt x="0" y="26567"/>
                    <a:pt x="0" y="21504"/>
                  </a:cubicBezTo>
                  <a:cubicBezTo>
                    <a:pt x="-1" y="10363"/>
                    <a:pt x="8472" y="1050"/>
                    <a:pt x="19563" y="0"/>
                  </a:cubicBezTo>
                </a:path>
                <a:path w="21600" h="35356" stroke="0" extrusionOk="0">
                  <a:moveTo>
                    <a:pt x="5026" y="35355"/>
                  </a:moveTo>
                  <a:cubicBezTo>
                    <a:pt x="1779" y="31470"/>
                    <a:pt x="0" y="26567"/>
                    <a:pt x="0" y="21504"/>
                  </a:cubicBezTo>
                  <a:cubicBezTo>
                    <a:pt x="-1" y="10363"/>
                    <a:pt x="8472" y="1050"/>
                    <a:pt x="19563" y="0"/>
                  </a:cubicBezTo>
                  <a:lnTo>
                    <a:pt x="21600" y="21504"/>
                  </a:lnTo>
                  <a:lnTo>
                    <a:pt x="5026" y="3535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29">
              <a:extLst>
                <a:ext uri="{FF2B5EF4-FFF2-40B4-BE49-F238E27FC236}">
                  <a16:creationId xmlns:a16="http://schemas.microsoft.com/office/drawing/2014/main" id="{2A250AF5-9C02-A449-B4E4-11C068646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403"/>
              <a:ext cx="1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Oval 30">
              <a:extLst>
                <a:ext uri="{FF2B5EF4-FFF2-40B4-BE49-F238E27FC236}">
                  <a16:creationId xmlns:a16="http://schemas.microsoft.com/office/drawing/2014/main" id="{74BDA728-C519-1C45-871D-42FB287496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6" y="2273"/>
              <a:ext cx="146" cy="1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63" name="Oval 31">
              <a:extLst>
                <a:ext uri="{FF2B5EF4-FFF2-40B4-BE49-F238E27FC236}">
                  <a16:creationId xmlns:a16="http://schemas.microsoft.com/office/drawing/2014/main" id="{8196AB21-738B-C047-B452-23DE3BC96E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741" y="2830"/>
              <a:ext cx="146" cy="1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64" name="Oval 32">
              <a:extLst>
                <a:ext uri="{FF2B5EF4-FFF2-40B4-BE49-F238E27FC236}">
                  <a16:creationId xmlns:a16="http://schemas.microsoft.com/office/drawing/2014/main" id="{33029D85-C181-614F-B417-E025BACB2C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8" y="2545"/>
              <a:ext cx="146" cy="1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65" name="Text Box 33">
              <a:extLst>
                <a:ext uri="{FF2B5EF4-FFF2-40B4-BE49-F238E27FC236}">
                  <a16:creationId xmlns:a16="http://schemas.microsoft.com/office/drawing/2014/main" id="{E1199A0D-9073-314D-B3E3-650E5C26B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261"/>
              <a:ext cx="1245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 Unicode MS" panose="020B0604020202020204" pitchFamily="34" charset="-128"/>
                </a:rPr>
                <a:t>Максимально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можлива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4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66" name="Text Box 34">
              <a:extLst>
                <a:ext uri="{FF2B5EF4-FFF2-40B4-BE49-F238E27FC236}">
                  <a16:creationId xmlns:a16="http://schemas.microsoft.com/office/drawing/2014/main" id="{BDDBA7A6-4B5E-C849-BF54-589467CC9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2527"/>
              <a:ext cx="635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3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67" name="Arc 35">
              <a:extLst>
                <a:ext uri="{FF2B5EF4-FFF2-40B4-BE49-F238E27FC236}">
                  <a16:creationId xmlns:a16="http://schemas.microsoft.com/office/drawing/2014/main" id="{B3FA8E01-3EB1-7B4F-B731-D6F9AE807307}"/>
                </a:ext>
              </a:extLst>
            </p:cNvPr>
            <p:cNvSpPr>
              <a:spLocks/>
            </p:cNvSpPr>
            <p:nvPr/>
          </p:nvSpPr>
          <p:spPr bwMode="auto">
            <a:xfrm rot="20312812" flipH="1">
              <a:off x="2904" y="2601"/>
              <a:ext cx="655" cy="562"/>
            </a:xfrm>
            <a:custGeom>
              <a:avLst/>
              <a:gdLst>
                <a:gd name="T0" fmla="*/ 0 w 13168"/>
                <a:gd name="T1" fmla="*/ 0 h 21600"/>
                <a:gd name="T2" fmla="*/ 0 w 13168"/>
                <a:gd name="T3" fmla="*/ 0 h 21600"/>
                <a:gd name="T4" fmla="*/ 0 w 1316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68" h="21600" fill="none" extrusionOk="0">
                  <a:moveTo>
                    <a:pt x="-1" y="0"/>
                  </a:moveTo>
                  <a:cubicBezTo>
                    <a:pt x="4763" y="0"/>
                    <a:pt x="9392" y="1574"/>
                    <a:pt x="13168" y="4477"/>
                  </a:cubicBezTo>
                </a:path>
                <a:path w="13168" h="21600" stroke="0" extrusionOk="0">
                  <a:moveTo>
                    <a:pt x="-1" y="0"/>
                  </a:moveTo>
                  <a:cubicBezTo>
                    <a:pt x="4763" y="0"/>
                    <a:pt x="9392" y="1574"/>
                    <a:pt x="13168" y="44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Text Box 36">
              <a:extLst>
                <a:ext uri="{FF2B5EF4-FFF2-40B4-BE49-F238E27FC236}">
                  <a16:creationId xmlns:a16="http://schemas.microsoft.com/office/drawing/2014/main" id="{C41BA9CD-D3E0-7642-8210-DFF0B39A8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818"/>
              <a:ext cx="1105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 Unicode MS" panose="020B0604020202020204" pitchFamily="34" charset="-128"/>
                </a:rPr>
                <a:t>Рух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3 дозволено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69" name="Arc 37">
              <a:extLst>
                <a:ext uri="{FF2B5EF4-FFF2-40B4-BE49-F238E27FC236}">
                  <a16:creationId xmlns:a16="http://schemas.microsoft.com/office/drawing/2014/main" id="{1CFB9CB9-13B0-A140-8D2A-EE1D07ABD53E}"/>
                </a:ext>
              </a:extLst>
            </p:cNvPr>
            <p:cNvSpPr>
              <a:spLocks/>
            </p:cNvSpPr>
            <p:nvPr/>
          </p:nvSpPr>
          <p:spPr bwMode="auto">
            <a:xfrm rot="-1669460">
              <a:off x="3031" y="2452"/>
              <a:ext cx="504" cy="563"/>
            </a:xfrm>
            <a:custGeom>
              <a:avLst/>
              <a:gdLst>
                <a:gd name="T0" fmla="*/ 0 w 13324"/>
                <a:gd name="T1" fmla="*/ 0 h 21600"/>
                <a:gd name="T2" fmla="*/ 0 w 13324"/>
                <a:gd name="T3" fmla="*/ 0 h 21600"/>
                <a:gd name="T4" fmla="*/ 0 w 1332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24" h="21600" fill="none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</a:path>
                <a:path w="13324" h="21600" stroke="0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Arc 38">
              <a:extLst>
                <a:ext uri="{FF2B5EF4-FFF2-40B4-BE49-F238E27FC236}">
                  <a16:creationId xmlns:a16="http://schemas.microsoft.com/office/drawing/2014/main" id="{E0CAC56B-220F-BB49-BFB6-FB6421FBF96E}"/>
                </a:ext>
              </a:extLst>
            </p:cNvPr>
            <p:cNvSpPr>
              <a:spLocks/>
            </p:cNvSpPr>
            <p:nvPr/>
          </p:nvSpPr>
          <p:spPr bwMode="auto">
            <a:xfrm rot="1958048" flipV="1">
              <a:off x="3402" y="1982"/>
              <a:ext cx="170" cy="497"/>
            </a:xfrm>
            <a:custGeom>
              <a:avLst/>
              <a:gdLst>
                <a:gd name="T0" fmla="*/ 0 w 8372"/>
                <a:gd name="T1" fmla="*/ 0 h 21600"/>
                <a:gd name="T2" fmla="*/ 0 w 8372"/>
                <a:gd name="T3" fmla="*/ 0 h 21600"/>
                <a:gd name="T4" fmla="*/ 0 w 837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72" h="21600" fill="none" extrusionOk="0">
                  <a:moveTo>
                    <a:pt x="-1" y="0"/>
                  </a:moveTo>
                  <a:cubicBezTo>
                    <a:pt x="2875" y="0"/>
                    <a:pt x="5721" y="574"/>
                    <a:pt x="8372" y="1688"/>
                  </a:cubicBezTo>
                </a:path>
                <a:path w="8372" h="21600" stroke="0" extrusionOk="0">
                  <a:moveTo>
                    <a:pt x="-1" y="0"/>
                  </a:moveTo>
                  <a:cubicBezTo>
                    <a:pt x="2875" y="0"/>
                    <a:pt x="5721" y="574"/>
                    <a:pt x="8372" y="16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Arc 39">
              <a:extLst>
                <a:ext uri="{FF2B5EF4-FFF2-40B4-BE49-F238E27FC236}">
                  <a16:creationId xmlns:a16="http://schemas.microsoft.com/office/drawing/2014/main" id="{6CE3FBF4-592B-2643-B0A9-7C541F2BB785}"/>
                </a:ext>
              </a:extLst>
            </p:cNvPr>
            <p:cNvSpPr>
              <a:spLocks/>
            </p:cNvSpPr>
            <p:nvPr/>
          </p:nvSpPr>
          <p:spPr bwMode="auto">
            <a:xfrm rot="399843" flipH="1">
              <a:off x="2747" y="1338"/>
              <a:ext cx="905" cy="256"/>
            </a:xfrm>
            <a:custGeom>
              <a:avLst/>
              <a:gdLst>
                <a:gd name="T0" fmla="*/ 0 w 21600"/>
                <a:gd name="T1" fmla="*/ 0 h 35356"/>
                <a:gd name="T2" fmla="*/ 0 w 21600"/>
                <a:gd name="T3" fmla="*/ 0 h 35356"/>
                <a:gd name="T4" fmla="*/ 0 w 21600"/>
                <a:gd name="T5" fmla="*/ 0 h 353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5356" fill="none" extrusionOk="0">
                  <a:moveTo>
                    <a:pt x="5026" y="35355"/>
                  </a:moveTo>
                  <a:cubicBezTo>
                    <a:pt x="1779" y="31470"/>
                    <a:pt x="0" y="26567"/>
                    <a:pt x="0" y="21504"/>
                  </a:cubicBezTo>
                  <a:cubicBezTo>
                    <a:pt x="-1" y="10363"/>
                    <a:pt x="8472" y="1050"/>
                    <a:pt x="19563" y="0"/>
                  </a:cubicBezTo>
                </a:path>
                <a:path w="21600" h="35356" stroke="0" extrusionOk="0">
                  <a:moveTo>
                    <a:pt x="5026" y="35355"/>
                  </a:moveTo>
                  <a:cubicBezTo>
                    <a:pt x="1779" y="31470"/>
                    <a:pt x="0" y="26567"/>
                    <a:pt x="0" y="21504"/>
                  </a:cubicBezTo>
                  <a:cubicBezTo>
                    <a:pt x="-1" y="10363"/>
                    <a:pt x="8472" y="1050"/>
                    <a:pt x="19563" y="0"/>
                  </a:cubicBezTo>
                  <a:lnTo>
                    <a:pt x="21600" y="21504"/>
                  </a:lnTo>
                  <a:lnTo>
                    <a:pt x="5026" y="3535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40">
              <a:extLst>
                <a:ext uri="{FF2B5EF4-FFF2-40B4-BE49-F238E27FC236}">
                  <a16:creationId xmlns:a16="http://schemas.microsoft.com/office/drawing/2014/main" id="{FB28FFA7-F586-FE4A-8F72-561AF371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3189"/>
              <a:ext cx="1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Oval 41">
              <a:extLst>
                <a:ext uri="{FF2B5EF4-FFF2-40B4-BE49-F238E27FC236}">
                  <a16:creationId xmlns:a16="http://schemas.microsoft.com/office/drawing/2014/main" id="{4FF6F957-7877-6B45-BFE2-47527C5D32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7" y="3060"/>
              <a:ext cx="145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74" name="Oval 42">
              <a:extLst>
                <a:ext uri="{FF2B5EF4-FFF2-40B4-BE49-F238E27FC236}">
                  <a16:creationId xmlns:a16="http://schemas.microsoft.com/office/drawing/2014/main" id="{045675D2-44EB-F045-A38C-B78474E253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781" y="3617"/>
              <a:ext cx="147" cy="1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75" name="Oval 43">
              <a:extLst>
                <a:ext uri="{FF2B5EF4-FFF2-40B4-BE49-F238E27FC236}">
                  <a16:creationId xmlns:a16="http://schemas.microsoft.com/office/drawing/2014/main" id="{93A78D9A-AE0B-234D-A24F-CB66AA842D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8" y="3331"/>
              <a:ext cx="146" cy="1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uk-UA" altLang="uk-UA" sz="1200">
                <a:latin typeface="Arial Unicode MS" panose="020B0604020202020204" pitchFamily="34" charset="-128"/>
              </a:endParaRPr>
            </a:p>
          </p:txBody>
        </p:sp>
        <p:sp>
          <p:nvSpPr>
            <p:cNvPr id="44076" name="Text Box 44">
              <a:extLst>
                <a:ext uri="{FF2B5EF4-FFF2-40B4-BE49-F238E27FC236}">
                  <a16:creationId xmlns:a16="http://schemas.microsoft.com/office/drawing/2014/main" id="{DFEB1449-F89F-8A4E-A872-1633E1418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3045"/>
              <a:ext cx="1278" cy="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 Unicode MS" panose="020B0604020202020204" pitchFamily="34" charset="-128"/>
                </a:rPr>
                <a:t>Максимально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можлива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1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77" name="Text Box 45">
              <a:extLst>
                <a:ext uri="{FF2B5EF4-FFF2-40B4-BE49-F238E27FC236}">
                  <a16:creationId xmlns:a16="http://schemas.microsoft.com/office/drawing/2014/main" id="{7CB4F185-27D4-B949-94B4-3502D2D2B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3313"/>
              <a:ext cx="977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Кількість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авто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4 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78" name="Arc 46">
              <a:extLst>
                <a:ext uri="{FF2B5EF4-FFF2-40B4-BE49-F238E27FC236}">
                  <a16:creationId xmlns:a16="http://schemas.microsoft.com/office/drawing/2014/main" id="{5F7E4B6E-B7B4-064F-87F2-C9078250C15F}"/>
                </a:ext>
              </a:extLst>
            </p:cNvPr>
            <p:cNvSpPr>
              <a:spLocks/>
            </p:cNvSpPr>
            <p:nvPr/>
          </p:nvSpPr>
          <p:spPr bwMode="auto">
            <a:xfrm rot="20312812" flipH="1">
              <a:off x="2945" y="3387"/>
              <a:ext cx="655" cy="562"/>
            </a:xfrm>
            <a:custGeom>
              <a:avLst/>
              <a:gdLst>
                <a:gd name="T0" fmla="*/ 0 w 13168"/>
                <a:gd name="T1" fmla="*/ 0 h 21600"/>
                <a:gd name="T2" fmla="*/ 0 w 13168"/>
                <a:gd name="T3" fmla="*/ 0 h 21600"/>
                <a:gd name="T4" fmla="*/ 0 w 1316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68" h="21600" fill="none" extrusionOk="0">
                  <a:moveTo>
                    <a:pt x="-1" y="0"/>
                  </a:moveTo>
                  <a:cubicBezTo>
                    <a:pt x="4763" y="0"/>
                    <a:pt x="9392" y="1574"/>
                    <a:pt x="13168" y="4477"/>
                  </a:cubicBezTo>
                </a:path>
                <a:path w="13168" h="21600" stroke="0" extrusionOk="0">
                  <a:moveTo>
                    <a:pt x="-1" y="0"/>
                  </a:moveTo>
                  <a:cubicBezTo>
                    <a:pt x="4763" y="0"/>
                    <a:pt x="9392" y="1574"/>
                    <a:pt x="13168" y="44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Text Box 47">
              <a:extLst>
                <a:ext uri="{FF2B5EF4-FFF2-40B4-BE49-F238E27FC236}">
                  <a16:creationId xmlns:a16="http://schemas.microsoft.com/office/drawing/2014/main" id="{2A4AC909-8C1E-C146-9A7C-6698102AA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3589"/>
              <a:ext cx="108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latin typeface="Arial Unicode MS" panose="020B0604020202020204" pitchFamily="34" charset="-128"/>
                </a:rPr>
                <a:t>Рух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4 дозволено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80" name="Arc 48">
              <a:extLst>
                <a:ext uri="{FF2B5EF4-FFF2-40B4-BE49-F238E27FC236}">
                  <a16:creationId xmlns:a16="http://schemas.microsoft.com/office/drawing/2014/main" id="{A84C62BE-F3B7-964F-B5C1-FB9ECFF97F55}"/>
                </a:ext>
              </a:extLst>
            </p:cNvPr>
            <p:cNvSpPr>
              <a:spLocks/>
            </p:cNvSpPr>
            <p:nvPr/>
          </p:nvSpPr>
          <p:spPr bwMode="auto">
            <a:xfrm rot="-1669460">
              <a:off x="3071" y="3239"/>
              <a:ext cx="505" cy="562"/>
            </a:xfrm>
            <a:custGeom>
              <a:avLst/>
              <a:gdLst>
                <a:gd name="T0" fmla="*/ 0 w 13324"/>
                <a:gd name="T1" fmla="*/ 0 h 21600"/>
                <a:gd name="T2" fmla="*/ 0 w 13324"/>
                <a:gd name="T3" fmla="*/ 0 h 21600"/>
                <a:gd name="T4" fmla="*/ 0 w 1332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24" h="21600" fill="none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</a:path>
                <a:path w="13324" h="21600" stroke="0" extrusionOk="0">
                  <a:moveTo>
                    <a:pt x="-1" y="0"/>
                  </a:moveTo>
                  <a:cubicBezTo>
                    <a:pt x="4830" y="0"/>
                    <a:pt x="9521" y="1619"/>
                    <a:pt x="13323" y="45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Arc 49">
              <a:extLst>
                <a:ext uri="{FF2B5EF4-FFF2-40B4-BE49-F238E27FC236}">
                  <a16:creationId xmlns:a16="http://schemas.microsoft.com/office/drawing/2014/main" id="{CD50237A-0E6A-384A-83D1-732FF56BE4FC}"/>
                </a:ext>
              </a:extLst>
            </p:cNvPr>
            <p:cNvSpPr>
              <a:spLocks/>
            </p:cNvSpPr>
            <p:nvPr/>
          </p:nvSpPr>
          <p:spPr bwMode="auto">
            <a:xfrm rot="1958048" flipV="1">
              <a:off x="3443" y="2769"/>
              <a:ext cx="170" cy="496"/>
            </a:xfrm>
            <a:custGeom>
              <a:avLst/>
              <a:gdLst>
                <a:gd name="T0" fmla="*/ 0 w 8372"/>
                <a:gd name="T1" fmla="*/ 0 h 21600"/>
                <a:gd name="T2" fmla="*/ 0 w 8372"/>
                <a:gd name="T3" fmla="*/ 0 h 21600"/>
                <a:gd name="T4" fmla="*/ 0 w 837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72" h="21600" fill="none" extrusionOk="0">
                  <a:moveTo>
                    <a:pt x="-1" y="0"/>
                  </a:moveTo>
                  <a:cubicBezTo>
                    <a:pt x="2875" y="0"/>
                    <a:pt x="5721" y="574"/>
                    <a:pt x="8372" y="1688"/>
                  </a:cubicBezTo>
                </a:path>
                <a:path w="8372" h="21600" stroke="0" extrusionOk="0">
                  <a:moveTo>
                    <a:pt x="-1" y="0"/>
                  </a:moveTo>
                  <a:cubicBezTo>
                    <a:pt x="2875" y="0"/>
                    <a:pt x="5721" y="574"/>
                    <a:pt x="8372" y="16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Arc 50">
              <a:extLst>
                <a:ext uri="{FF2B5EF4-FFF2-40B4-BE49-F238E27FC236}">
                  <a16:creationId xmlns:a16="http://schemas.microsoft.com/office/drawing/2014/main" id="{B27DA295-59FB-3146-8E0B-36004DDB1626}"/>
                </a:ext>
              </a:extLst>
            </p:cNvPr>
            <p:cNvSpPr>
              <a:spLocks/>
            </p:cNvSpPr>
            <p:nvPr/>
          </p:nvSpPr>
          <p:spPr bwMode="auto">
            <a:xfrm rot="399843" flipH="1">
              <a:off x="2808" y="2936"/>
              <a:ext cx="904" cy="256"/>
            </a:xfrm>
            <a:custGeom>
              <a:avLst/>
              <a:gdLst>
                <a:gd name="T0" fmla="*/ 0 w 21600"/>
                <a:gd name="T1" fmla="*/ 0 h 35356"/>
                <a:gd name="T2" fmla="*/ 0 w 21600"/>
                <a:gd name="T3" fmla="*/ 0 h 35356"/>
                <a:gd name="T4" fmla="*/ 0 w 21600"/>
                <a:gd name="T5" fmla="*/ 0 h 353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5356" fill="none" extrusionOk="0">
                  <a:moveTo>
                    <a:pt x="5026" y="35355"/>
                  </a:moveTo>
                  <a:cubicBezTo>
                    <a:pt x="1779" y="31470"/>
                    <a:pt x="0" y="26567"/>
                    <a:pt x="0" y="21504"/>
                  </a:cubicBezTo>
                  <a:cubicBezTo>
                    <a:pt x="-1" y="10363"/>
                    <a:pt x="8472" y="1050"/>
                    <a:pt x="19563" y="0"/>
                  </a:cubicBezTo>
                </a:path>
                <a:path w="21600" h="35356" stroke="0" extrusionOk="0">
                  <a:moveTo>
                    <a:pt x="5026" y="35355"/>
                  </a:moveTo>
                  <a:cubicBezTo>
                    <a:pt x="1779" y="31470"/>
                    <a:pt x="0" y="26567"/>
                    <a:pt x="0" y="21504"/>
                  </a:cubicBezTo>
                  <a:cubicBezTo>
                    <a:pt x="-1" y="10363"/>
                    <a:pt x="8472" y="1050"/>
                    <a:pt x="19563" y="0"/>
                  </a:cubicBezTo>
                  <a:lnTo>
                    <a:pt x="21600" y="21504"/>
                  </a:lnTo>
                  <a:lnTo>
                    <a:pt x="5026" y="3535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Arc 51">
              <a:extLst>
                <a:ext uri="{FF2B5EF4-FFF2-40B4-BE49-F238E27FC236}">
                  <a16:creationId xmlns:a16="http://schemas.microsoft.com/office/drawing/2014/main" id="{CC1B2D83-A506-1748-9EBF-7C49C4DF5785}"/>
                </a:ext>
              </a:extLst>
            </p:cNvPr>
            <p:cNvSpPr>
              <a:spLocks/>
            </p:cNvSpPr>
            <p:nvPr/>
          </p:nvSpPr>
          <p:spPr bwMode="auto">
            <a:xfrm rot="5075024">
              <a:off x="2925" y="2516"/>
              <a:ext cx="1133" cy="1208"/>
            </a:xfrm>
            <a:custGeom>
              <a:avLst/>
              <a:gdLst>
                <a:gd name="T0" fmla="*/ 0 w 41936"/>
                <a:gd name="T1" fmla="*/ 0 h 29684"/>
                <a:gd name="T2" fmla="*/ 0 w 41936"/>
                <a:gd name="T3" fmla="*/ 0 h 29684"/>
                <a:gd name="T4" fmla="*/ 0 w 41936"/>
                <a:gd name="T5" fmla="*/ 0 h 296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936" h="29684" fill="none" extrusionOk="0">
                  <a:moveTo>
                    <a:pt x="-1" y="14319"/>
                  </a:moveTo>
                  <a:cubicBezTo>
                    <a:pt x="3074" y="5731"/>
                    <a:pt x="11213" y="-1"/>
                    <a:pt x="20336" y="0"/>
                  </a:cubicBezTo>
                  <a:cubicBezTo>
                    <a:pt x="32265" y="0"/>
                    <a:pt x="41936" y="9670"/>
                    <a:pt x="41936" y="21600"/>
                  </a:cubicBezTo>
                  <a:cubicBezTo>
                    <a:pt x="41936" y="24370"/>
                    <a:pt x="41403" y="27114"/>
                    <a:pt x="40366" y="29684"/>
                  </a:cubicBezTo>
                </a:path>
                <a:path w="41936" h="29684" stroke="0" extrusionOk="0">
                  <a:moveTo>
                    <a:pt x="-1" y="14319"/>
                  </a:moveTo>
                  <a:cubicBezTo>
                    <a:pt x="3074" y="5731"/>
                    <a:pt x="11213" y="-1"/>
                    <a:pt x="20336" y="0"/>
                  </a:cubicBezTo>
                  <a:cubicBezTo>
                    <a:pt x="32265" y="0"/>
                    <a:pt x="41936" y="9670"/>
                    <a:pt x="41936" y="21600"/>
                  </a:cubicBezTo>
                  <a:cubicBezTo>
                    <a:pt x="41936" y="24370"/>
                    <a:pt x="41403" y="27114"/>
                    <a:pt x="40366" y="29684"/>
                  </a:cubicBezTo>
                  <a:lnTo>
                    <a:pt x="20336" y="21600"/>
                  </a:lnTo>
                  <a:lnTo>
                    <a:pt x="-1" y="1431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Arc 52">
              <a:extLst>
                <a:ext uri="{FF2B5EF4-FFF2-40B4-BE49-F238E27FC236}">
                  <a16:creationId xmlns:a16="http://schemas.microsoft.com/office/drawing/2014/main" id="{B6F268F9-49BC-6C45-9532-E14011C96695}"/>
                </a:ext>
              </a:extLst>
            </p:cNvPr>
            <p:cNvSpPr>
              <a:spLocks/>
            </p:cNvSpPr>
            <p:nvPr/>
          </p:nvSpPr>
          <p:spPr bwMode="auto">
            <a:xfrm rot="5075024">
              <a:off x="2866" y="2795"/>
              <a:ext cx="698" cy="1795"/>
            </a:xfrm>
            <a:custGeom>
              <a:avLst/>
              <a:gdLst>
                <a:gd name="T0" fmla="*/ 0 w 41232"/>
                <a:gd name="T1" fmla="*/ 0 h 38709"/>
                <a:gd name="T2" fmla="*/ 0 w 41232"/>
                <a:gd name="T3" fmla="*/ 0 h 38709"/>
                <a:gd name="T4" fmla="*/ 0 w 41232"/>
                <a:gd name="T5" fmla="*/ 0 h 387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32" h="38709" fill="none" extrusionOk="0">
                  <a:moveTo>
                    <a:pt x="0" y="12591"/>
                  </a:moveTo>
                  <a:cubicBezTo>
                    <a:pt x="3521" y="4918"/>
                    <a:pt x="11189" y="-1"/>
                    <a:pt x="19632" y="0"/>
                  </a:cubicBezTo>
                  <a:cubicBezTo>
                    <a:pt x="31561" y="0"/>
                    <a:pt x="41232" y="9670"/>
                    <a:pt x="41232" y="21600"/>
                  </a:cubicBezTo>
                  <a:cubicBezTo>
                    <a:pt x="41232" y="28299"/>
                    <a:pt x="38123" y="34619"/>
                    <a:pt x="32816" y="38708"/>
                  </a:cubicBezTo>
                </a:path>
                <a:path w="41232" h="38709" stroke="0" extrusionOk="0">
                  <a:moveTo>
                    <a:pt x="0" y="12591"/>
                  </a:moveTo>
                  <a:cubicBezTo>
                    <a:pt x="3521" y="4918"/>
                    <a:pt x="11189" y="-1"/>
                    <a:pt x="19632" y="0"/>
                  </a:cubicBezTo>
                  <a:cubicBezTo>
                    <a:pt x="31561" y="0"/>
                    <a:pt x="41232" y="9670"/>
                    <a:pt x="41232" y="21600"/>
                  </a:cubicBezTo>
                  <a:cubicBezTo>
                    <a:pt x="41232" y="28299"/>
                    <a:pt x="38123" y="34619"/>
                    <a:pt x="32816" y="38708"/>
                  </a:cubicBezTo>
                  <a:lnTo>
                    <a:pt x="19632" y="21600"/>
                  </a:lnTo>
                  <a:lnTo>
                    <a:pt x="0" y="1259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Arc 53">
              <a:extLst>
                <a:ext uri="{FF2B5EF4-FFF2-40B4-BE49-F238E27FC236}">
                  <a16:creationId xmlns:a16="http://schemas.microsoft.com/office/drawing/2014/main" id="{FC6E6CDB-CE2F-6E48-B9DB-4DE414CA1488}"/>
                </a:ext>
              </a:extLst>
            </p:cNvPr>
            <p:cNvSpPr>
              <a:spLocks/>
            </p:cNvSpPr>
            <p:nvPr/>
          </p:nvSpPr>
          <p:spPr bwMode="auto">
            <a:xfrm rot="5181059">
              <a:off x="2292" y="1404"/>
              <a:ext cx="2959" cy="1936"/>
            </a:xfrm>
            <a:custGeom>
              <a:avLst/>
              <a:gdLst>
                <a:gd name="T0" fmla="*/ 0 w 43168"/>
                <a:gd name="T1" fmla="*/ 0 h 31877"/>
                <a:gd name="T2" fmla="*/ 0 w 43168"/>
                <a:gd name="T3" fmla="*/ 0 h 31877"/>
                <a:gd name="T4" fmla="*/ 0 w 43168"/>
                <a:gd name="T5" fmla="*/ 0 h 318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68" h="31877" fill="none" extrusionOk="0">
                  <a:moveTo>
                    <a:pt x="0" y="20423"/>
                  </a:moveTo>
                  <a:cubicBezTo>
                    <a:pt x="625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cubicBezTo>
                    <a:pt x="43168" y="25188"/>
                    <a:pt x="42273" y="28720"/>
                    <a:pt x="40566" y="31876"/>
                  </a:cubicBezTo>
                </a:path>
                <a:path w="43168" h="31877" stroke="0" extrusionOk="0">
                  <a:moveTo>
                    <a:pt x="0" y="20423"/>
                  </a:moveTo>
                  <a:cubicBezTo>
                    <a:pt x="625" y="8968"/>
                    <a:pt x="10095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cubicBezTo>
                    <a:pt x="43168" y="25188"/>
                    <a:pt x="42273" y="28720"/>
                    <a:pt x="40566" y="31876"/>
                  </a:cubicBezTo>
                  <a:lnTo>
                    <a:pt x="21568" y="21600"/>
                  </a:lnTo>
                  <a:lnTo>
                    <a:pt x="0" y="2042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Line 54">
              <a:extLst>
                <a:ext uri="{FF2B5EF4-FFF2-40B4-BE49-F238E27FC236}">
                  <a16:creationId xmlns:a16="http://schemas.microsoft.com/office/drawing/2014/main" id="{21879526-CE9A-D240-9310-84943A4D4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819"/>
              <a:ext cx="3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Text Box 55">
              <a:extLst>
                <a:ext uri="{FF2B5EF4-FFF2-40B4-BE49-F238E27FC236}">
                  <a16:creationId xmlns:a16="http://schemas.microsoft.com/office/drawing/2014/main" id="{169A0D70-C902-9248-84ED-7D096BAC6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731"/>
              <a:ext cx="326" cy="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10000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88" name="Line 56">
              <a:extLst>
                <a:ext uri="{FF2B5EF4-FFF2-40B4-BE49-F238E27FC236}">
                  <a16:creationId xmlns:a16="http://schemas.microsoft.com/office/drawing/2014/main" id="{253DA7D1-EBBC-0F47-B041-BFCB66526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1592"/>
              <a:ext cx="33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Text Box 57">
              <a:extLst>
                <a:ext uri="{FF2B5EF4-FFF2-40B4-BE49-F238E27FC236}">
                  <a16:creationId xmlns:a16="http://schemas.microsoft.com/office/drawing/2014/main" id="{B8C26052-D852-8844-B30A-8DA5EEA46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1502"/>
              <a:ext cx="348" cy="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10000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90" name="Line 58">
              <a:extLst>
                <a:ext uri="{FF2B5EF4-FFF2-40B4-BE49-F238E27FC236}">
                  <a16:creationId xmlns:a16="http://schemas.microsoft.com/office/drawing/2014/main" id="{B43561ED-8672-C548-8ABF-5C4106D6E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1" y="2373"/>
              <a:ext cx="33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1" name="Text Box 59">
              <a:extLst>
                <a:ext uri="{FF2B5EF4-FFF2-40B4-BE49-F238E27FC236}">
                  <a16:creationId xmlns:a16="http://schemas.microsoft.com/office/drawing/2014/main" id="{57E6F1C1-17F0-3E41-B6F9-7BC66AE2B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2296"/>
              <a:ext cx="262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10000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92" name="Line 60">
              <a:extLst>
                <a:ext uri="{FF2B5EF4-FFF2-40B4-BE49-F238E27FC236}">
                  <a16:creationId xmlns:a16="http://schemas.microsoft.com/office/drawing/2014/main" id="{4A43DE75-2FFF-A44E-9814-71E020FF7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3177"/>
              <a:ext cx="33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Text Box 61">
              <a:extLst>
                <a:ext uri="{FF2B5EF4-FFF2-40B4-BE49-F238E27FC236}">
                  <a16:creationId xmlns:a16="http://schemas.microsoft.com/office/drawing/2014/main" id="{68ADD989-6FED-8F41-ACFA-FD44BC31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067"/>
              <a:ext cx="303" cy="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latin typeface="Arial Unicode MS" panose="020B0604020202020204" pitchFamily="34" charset="-128"/>
                </a:rPr>
                <a:t>10000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44094" name="Text Box 62">
              <a:extLst>
                <a:ext uri="{FF2B5EF4-FFF2-40B4-BE49-F238E27FC236}">
                  <a16:creationId xmlns:a16="http://schemas.microsoft.com/office/drawing/2014/main" id="{8936D3A5-B637-4C4C-A6EC-E3C175D59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3407"/>
              <a:ext cx="81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Дозволити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рух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4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44095" name="Text Box 63">
              <a:extLst>
                <a:ext uri="{FF2B5EF4-FFF2-40B4-BE49-F238E27FC236}">
                  <a16:creationId xmlns:a16="http://schemas.microsoft.com/office/drawing/2014/main" id="{22A54597-FC9C-5245-8F51-2625E018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614"/>
              <a:ext cx="839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zh-CN" sz="1000" dirty="0" err="1">
                  <a:latin typeface="Arial Unicode MS" panose="020B0604020202020204" pitchFamily="34" charset="-128"/>
                </a:rPr>
                <a:t>Дозволити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Рух в </a:t>
              </a:r>
              <a:r>
                <a:rPr lang="ru-RU" altLang="zh-CN" sz="1000" dirty="0" err="1">
                  <a:latin typeface="Arial Unicode MS" panose="020B0604020202020204" pitchFamily="34" charset="-128"/>
                </a:rPr>
                <a:t>напрямку</a:t>
              </a:r>
              <a:r>
                <a:rPr lang="ru-RU" altLang="zh-CN" sz="1000" dirty="0">
                  <a:latin typeface="Arial Unicode MS" panose="020B0604020202020204" pitchFamily="34" charset="-128"/>
                </a:rPr>
                <a:t> 3</a:t>
              </a:r>
              <a:endParaRPr lang="ru-RU" altLang="uk-UA" sz="1000" dirty="0">
                <a:latin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5342A-D68A-6B43-A955-3434ECDD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4920F-F385-F243-ACA5-CA07C328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494769"/>
            <a:ext cx="8532440" cy="585213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6448217-4FAD-6C4D-A29B-725EB11A6627}"/>
              </a:ext>
            </a:extLst>
          </p:cNvPr>
          <p:cNvSpPr txBox="1">
            <a:spLocks/>
          </p:cNvSpPr>
          <p:nvPr/>
        </p:nvSpPr>
        <p:spPr>
          <a:xfrm>
            <a:off x="321250" y="0"/>
            <a:ext cx="8605837" cy="800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ctr"/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Документація</a:t>
            </a:r>
            <a:endParaRPr lang="ru-RU" altLang="uk-UA" dirty="0"/>
          </a:p>
        </p:txBody>
      </p:sp>
    </p:spTree>
    <p:extLst>
      <p:ext uri="{BB962C8B-B14F-4D97-AF65-F5344CB8AC3E}">
        <p14:creationId xmlns:p14="http://schemas.microsoft.com/office/powerpoint/2010/main" val="235116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6D2F-7B02-2646-B708-A881AFBB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4644"/>
            <a:ext cx="8604956" cy="396044"/>
          </a:xfrm>
        </p:spPr>
        <p:txBody>
          <a:bodyPr/>
          <a:lstStyle/>
          <a:p>
            <a:r>
              <a:rPr lang="uk-UA" dirty="0"/>
              <a:t>Метод </a:t>
            </a:r>
            <a:r>
              <a:rPr lang="en-US" dirty="0"/>
              <a:t>go()</a:t>
            </a:r>
            <a:r>
              <a:rPr lang="uk-UA" dirty="0"/>
              <a:t> об’єкту</a:t>
            </a:r>
            <a:r>
              <a:rPr lang="en-US" dirty="0"/>
              <a:t> </a:t>
            </a:r>
            <a:r>
              <a:rPr lang="en-US" dirty="0" err="1"/>
              <a:t>PetriObjModel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4C1E-C01C-D743-9E10-9DDC8B3D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836712"/>
            <a:ext cx="9335380" cy="1483364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go(double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timeModeling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min;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this.setSimulationTime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timeModeling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(0.0);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().sort(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PetriSim.getComparatorByPriority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Random r = new Random();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this.getSimulationTime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conflictObj.clear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min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().get(0).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e.getTimeMin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min)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min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e.getTimeMin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B9B8-16FD-4C4D-999C-340B38CA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5821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6D2F-7B02-2646-B708-A881AFBB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4644"/>
            <a:ext cx="8604956" cy="396044"/>
          </a:xfrm>
        </p:spPr>
        <p:txBody>
          <a:bodyPr/>
          <a:lstStyle/>
          <a:p>
            <a:r>
              <a:rPr lang="uk-UA" dirty="0"/>
              <a:t>Метод </a:t>
            </a:r>
            <a:r>
              <a:rPr lang="en-US" dirty="0"/>
              <a:t>go()</a:t>
            </a:r>
            <a:r>
              <a:rPr lang="uk-UA" dirty="0"/>
              <a:t> об’єкту</a:t>
            </a:r>
            <a:r>
              <a:rPr lang="en-US" dirty="0"/>
              <a:t> </a:t>
            </a:r>
            <a:r>
              <a:rPr lang="en-US" dirty="0" err="1"/>
              <a:t>PetriObjModel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4C1E-C01C-D743-9E10-9DDC8B3D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1520788"/>
            <a:ext cx="8784976" cy="4212468"/>
          </a:xfrm>
        </p:spPr>
        <p:txBody>
          <a:bodyPr/>
          <a:lstStyle/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isStatistics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if (min &gt; 0)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if(min&lt;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this.getSimulationTime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e.doStatistics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((min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/ min); 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e.doStatistics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this.getSimulationTime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/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this.getSimulationTime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(min);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B9B8-16FD-4C4D-999C-340B38CA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99922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6D2F-7B02-2646-B708-A881AFBB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4644"/>
            <a:ext cx="8604956" cy="396044"/>
          </a:xfrm>
        </p:spPr>
        <p:txBody>
          <a:bodyPr/>
          <a:lstStyle/>
          <a:p>
            <a:r>
              <a:rPr lang="uk-UA" dirty="0"/>
              <a:t>Метод </a:t>
            </a:r>
            <a:r>
              <a:rPr lang="en-US" dirty="0"/>
              <a:t>go()</a:t>
            </a:r>
            <a:r>
              <a:rPr lang="uk-UA" dirty="0"/>
              <a:t> об’єкту</a:t>
            </a:r>
            <a:r>
              <a:rPr lang="en-US" dirty="0"/>
              <a:t> </a:t>
            </a:r>
            <a:r>
              <a:rPr lang="en-US" dirty="0" err="1"/>
              <a:t>PetriObjModel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4C1E-C01C-D743-9E10-9DDC8B3D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524" y="872716"/>
            <a:ext cx="8604956" cy="5436604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this.getSimulationTime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sim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sim.getTimeMin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(sim);                          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 { //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вибір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об'єкта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запускається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PetriSim.getComparatorByPriority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                         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	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getPriority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getPriority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max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(max == 0) {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}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(max);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 else {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B9B8-16FD-4C4D-999C-340B38CA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5856" y="637878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 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010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6D2F-7B02-2646-B708-A881AFBB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4644"/>
            <a:ext cx="8604956" cy="396044"/>
          </a:xfrm>
        </p:spPr>
        <p:txBody>
          <a:bodyPr/>
          <a:lstStyle/>
          <a:p>
            <a:r>
              <a:rPr lang="uk-UA" dirty="0"/>
              <a:t>Метод </a:t>
            </a:r>
            <a:r>
              <a:rPr lang="en-US" dirty="0"/>
              <a:t>go()</a:t>
            </a:r>
            <a:r>
              <a:rPr lang="uk-UA" dirty="0"/>
              <a:t> об’єкту</a:t>
            </a:r>
            <a:r>
              <a:rPr lang="en-US" dirty="0"/>
              <a:t> </a:t>
            </a:r>
            <a:r>
              <a:rPr lang="en-US" dirty="0" err="1"/>
              <a:t>PetriObjModel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4C1E-C01C-D743-9E10-9DDC8B3D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524" y="872716"/>
            <a:ext cx="8604956" cy="5112568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sim: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sim.getNumObj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conflictObj.get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sim.doT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sim.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().sort(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PetriSim.getComparatorByPriority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().sort(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PetriSim.getComparatorByNum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B9B8-16FD-4C4D-999C-340B38CA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1860" y="628266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 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0329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F9B92E1D-A8FE-0646-BA2D-779888E0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sz="3200"/>
              <a:t>Приклад розробки Петрі-об’єктної моделі з використанням бібліотеки </a:t>
            </a:r>
            <a:r>
              <a:rPr lang="en-US" altLang="en-US" sz="3200"/>
              <a:t>Petri</a:t>
            </a:r>
            <a:r>
              <a:rPr lang="uk-UA" altLang="en-US" sz="3200"/>
              <a:t>О</a:t>
            </a:r>
            <a:r>
              <a:rPr lang="en-US" altLang="en-US" sz="3200"/>
              <a:t>bjLib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1A82-CD2A-2748-8B29-31B0750F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CA48C911-3977-9E44-8CC4-A9551028A282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2204864"/>
            <a:ext cx="4332288" cy="2735263"/>
            <a:chOff x="129" y="618"/>
            <a:chExt cx="2729" cy="1723"/>
          </a:xfrm>
        </p:grpSpPr>
        <p:sp>
          <p:nvSpPr>
            <p:cNvPr id="6" name="Line 38">
              <a:extLst>
                <a:ext uri="{FF2B5EF4-FFF2-40B4-BE49-F238E27FC236}">
                  <a16:creationId xmlns:a16="http://schemas.microsoft.com/office/drawing/2014/main" id="{FBDDB8E0-6854-9241-97E1-76F15716A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" y="1067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" name="Line 39">
              <a:extLst>
                <a:ext uri="{FF2B5EF4-FFF2-40B4-BE49-F238E27FC236}">
                  <a16:creationId xmlns:a16="http://schemas.microsoft.com/office/drawing/2014/main" id="{FEC56DBD-CD75-9B4A-937D-BADA951A8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" y="1067"/>
              <a:ext cx="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" name="Line 41">
              <a:extLst>
                <a:ext uri="{FF2B5EF4-FFF2-40B4-BE49-F238E27FC236}">
                  <a16:creationId xmlns:a16="http://schemas.microsoft.com/office/drawing/2014/main" id="{E1AD3A93-3501-664B-A197-ADCE11D5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1908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Line 43">
              <a:extLst>
                <a:ext uri="{FF2B5EF4-FFF2-40B4-BE49-F238E27FC236}">
                  <a16:creationId xmlns:a16="http://schemas.microsoft.com/office/drawing/2014/main" id="{C818A415-61AC-0148-97FE-FE34D7F2D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0" name="Line 44">
              <a:extLst>
                <a:ext uri="{FF2B5EF4-FFF2-40B4-BE49-F238E27FC236}">
                  <a16:creationId xmlns:a16="http://schemas.microsoft.com/office/drawing/2014/main" id="{E79C8542-FBC6-2E41-905D-3F157589D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45">
              <a:extLst>
                <a:ext uri="{FF2B5EF4-FFF2-40B4-BE49-F238E27FC236}">
                  <a16:creationId xmlns:a16="http://schemas.microsoft.com/office/drawing/2014/main" id="{1EFA3B8A-285D-6740-A9AB-F582F550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Line 46">
              <a:extLst>
                <a:ext uri="{FF2B5EF4-FFF2-40B4-BE49-F238E27FC236}">
                  <a16:creationId xmlns:a16="http://schemas.microsoft.com/office/drawing/2014/main" id="{A1E51135-AF26-7F41-B97F-32A60AA94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" name="Line 47">
              <a:extLst>
                <a:ext uri="{FF2B5EF4-FFF2-40B4-BE49-F238E27FC236}">
                  <a16:creationId xmlns:a16="http://schemas.microsoft.com/office/drawing/2014/main" id="{276551E9-732D-C144-B0CC-4D4DAA883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Line 48">
              <a:extLst>
                <a:ext uri="{FF2B5EF4-FFF2-40B4-BE49-F238E27FC236}">
                  <a16:creationId xmlns:a16="http://schemas.microsoft.com/office/drawing/2014/main" id="{D37550D8-2E61-974C-9CE9-53013EE7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5" name="Line 49">
              <a:extLst>
                <a:ext uri="{FF2B5EF4-FFF2-40B4-BE49-F238E27FC236}">
                  <a16:creationId xmlns:a16="http://schemas.microsoft.com/office/drawing/2014/main" id="{979C7926-52EF-3B40-8C4B-0E8FCD70A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Line 50">
              <a:extLst>
                <a:ext uri="{FF2B5EF4-FFF2-40B4-BE49-F238E27FC236}">
                  <a16:creationId xmlns:a16="http://schemas.microsoft.com/office/drawing/2014/main" id="{696B469A-2098-9F46-8224-58265A6B3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" name="Line 51">
              <a:extLst>
                <a:ext uri="{FF2B5EF4-FFF2-40B4-BE49-F238E27FC236}">
                  <a16:creationId xmlns:a16="http://schemas.microsoft.com/office/drawing/2014/main" id="{561D1912-E075-C841-BCCA-B5C21A3C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6" y="2020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8" name="Line 52">
              <a:extLst>
                <a:ext uri="{FF2B5EF4-FFF2-40B4-BE49-F238E27FC236}">
                  <a16:creationId xmlns:a16="http://schemas.microsoft.com/office/drawing/2014/main" id="{E9339425-6F7A-5347-A8F9-9D37FC36D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6" y="1739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932DAE33-6336-1D41-B866-42E83A621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6" y="1739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C3567CB2-8C81-8C49-A55B-C8970B49A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" y="101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2F2877A3-799F-4F47-B73A-C35C37B7A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" y="1235"/>
              <a:ext cx="9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177DAF6A-6B98-1044-A08C-EF8F7B78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1010"/>
              <a:ext cx="11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2CE5BFCE-0C7B-B443-8680-14BC8F94E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01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4" name="Oval 60">
              <a:extLst>
                <a:ext uri="{FF2B5EF4-FFF2-40B4-BE49-F238E27FC236}">
                  <a16:creationId xmlns:a16="http://schemas.microsoft.com/office/drawing/2014/main" id="{3FF99169-D67A-2E46-84BD-9E547D720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076"/>
              <a:ext cx="234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900">
                  <a:latin typeface="Arial Unicode MS" panose="020B0604020202020204" pitchFamily="34" charset="-128"/>
                </a:rPr>
                <a:t>К</a:t>
              </a:r>
              <a:r>
                <a:rPr lang="en-US" altLang="zh-CN" sz="900" baseline="-25000">
                  <a:latin typeface="Arial Unicode MS" panose="020B0604020202020204" pitchFamily="34" charset="-128"/>
                </a:rPr>
                <a:t>4</a:t>
              </a:r>
              <a:endParaRPr lang="ru-RU" altLang="uk-UA" sz="1800">
                <a:latin typeface="Arial Unicode MS" panose="020B0604020202020204" pitchFamily="34" charset="-128"/>
              </a:endParaRPr>
            </a:p>
          </p:txBody>
        </p:sp>
        <p:sp>
          <p:nvSpPr>
            <p:cNvPr id="25" name="Line 61">
              <a:extLst>
                <a:ext uri="{FF2B5EF4-FFF2-40B4-BE49-F238E27FC236}">
                  <a16:creationId xmlns:a16="http://schemas.microsoft.com/office/drawing/2014/main" id="{54CB6283-746D-C343-9261-B4B12D31F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2188"/>
              <a:ext cx="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6" name="Line 62">
              <a:extLst>
                <a:ext uri="{FF2B5EF4-FFF2-40B4-BE49-F238E27FC236}">
                  <a16:creationId xmlns:a16="http://schemas.microsoft.com/office/drawing/2014/main" id="{0E8905AD-52E2-4B4C-AD0B-1E32F407E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6" y="2188"/>
              <a:ext cx="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9EC9B013-104C-F745-BBA7-1DCF2D413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" y="1908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EE15D2F8-465C-064E-8C67-931BA0671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1908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" name="Oval 65">
              <a:extLst>
                <a:ext uri="{FF2B5EF4-FFF2-40B4-BE49-F238E27FC236}">
                  <a16:creationId xmlns:a16="http://schemas.microsoft.com/office/drawing/2014/main" id="{C70E0D20-36E2-E34D-B0AD-D25DFB00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1795"/>
              <a:ext cx="234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900">
                  <a:latin typeface="Arial Unicode MS" panose="020B0604020202020204" pitchFamily="34" charset="-128"/>
                </a:rPr>
                <a:t>К</a:t>
              </a:r>
              <a:r>
                <a:rPr lang="en-US" altLang="zh-CN" sz="900" baseline="-25000">
                  <a:latin typeface="Arial Unicode MS" panose="020B0604020202020204" pitchFamily="34" charset="-128"/>
                </a:rPr>
                <a:t>4</a:t>
              </a:r>
              <a:endParaRPr lang="ru-RU" altLang="uk-UA" sz="1800">
                <a:latin typeface="Arial Unicode MS" panose="020B0604020202020204" pitchFamily="34" charset="-128"/>
              </a:endParaRPr>
            </a:p>
          </p:txBody>
        </p:sp>
        <p:sp>
          <p:nvSpPr>
            <p:cNvPr id="30" name="Line 68">
              <a:extLst>
                <a:ext uri="{FF2B5EF4-FFF2-40B4-BE49-F238E27FC236}">
                  <a16:creationId xmlns:a16="http://schemas.microsoft.com/office/drawing/2014/main" id="{25814525-9B6B-D344-90CA-F81DCE846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0" y="1908"/>
              <a:ext cx="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Line 69">
              <a:extLst>
                <a:ext uri="{FF2B5EF4-FFF2-40B4-BE49-F238E27FC236}">
                  <a16:creationId xmlns:a16="http://schemas.microsoft.com/office/drawing/2014/main" id="{E7350F3D-2ED8-1143-8717-F820D74C1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010"/>
              <a:ext cx="0" cy="8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6E84F1E-0453-C741-8FA3-5C68D0ACC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123"/>
              <a:ext cx="234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900" dirty="0">
                  <a:latin typeface="Arial Unicode MS" panose="020B0604020202020204" pitchFamily="34" charset="-128"/>
                </a:rPr>
                <a:t>К</a:t>
              </a:r>
              <a:r>
                <a:rPr lang="en-US" altLang="zh-CN" sz="900" baseline="-25000" dirty="0">
                  <a:latin typeface="Arial Unicode MS" panose="020B0604020202020204" pitchFamily="34" charset="-128"/>
                </a:rPr>
                <a:t>2</a:t>
              </a:r>
              <a:endParaRPr lang="ru-RU" altLang="uk-UA" sz="1800" dirty="0">
                <a:latin typeface="Arial Unicode MS" panose="020B0604020202020204" pitchFamily="34" charset="-128"/>
              </a:endParaRPr>
            </a:p>
          </p:txBody>
        </p:sp>
        <p:sp>
          <p:nvSpPr>
            <p:cNvPr id="33" name="Line 72">
              <a:extLst>
                <a:ext uri="{FF2B5EF4-FFF2-40B4-BE49-F238E27FC236}">
                  <a16:creationId xmlns:a16="http://schemas.microsoft.com/office/drawing/2014/main" id="{C08FDD95-DA52-0F49-81CF-29C029891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1235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34" name="Group 73">
              <a:extLst>
                <a:ext uri="{FF2B5EF4-FFF2-40B4-BE49-F238E27FC236}">
                  <a16:creationId xmlns:a16="http://schemas.microsoft.com/office/drawing/2014/main" id="{42BF7E34-5FCB-D642-A36B-6E14D97398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0" y="1067"/>
              <a:ext cx="234" cy="280"/>
              <a:chOff x="6912" y="2304"/>
              <a:chExt cx="2592" cy="2736"/>
            </a:xfrm>
          </p:grpSpPr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0322624-3A2F-0347-A75A-90AB6278F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9FE06AB1-3197-DA46-8EBD-F7AE3EF4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0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24358AED-4595-4D48-A181-1403CA8B8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8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0DE54602-D6D2-8646-BCBC-7812897C1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6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F88E9E00-E42A-C046-A247-88961F570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4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0A57590-4AF4-6B46-A04B-DFFC9BD23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92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AAD813D-EC8E-6E4B-8DED-9B0D01D19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0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F04CBF11-3035-7B42-88C7-26C0ED3C4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48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48BDD7D1-F76E-7049-8D35-D79F7096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2" y="5040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E0B37FBF-07F8-2343-99D2-3B2208033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2" y="230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5302C1A5-E53B-4043-ACCE-7EAA6F53B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2304"/>
                <a:ext cx="0" cy="2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Line 85">
              <a:extLst>
                <a:ext uri="{FF2B5EF4-FFF2-40B4-BE49-F238E27FC236}">
                  <a16:creationId xmlns:a16="http://schemas.microsoft.com/office/drawing/2014/main" id="{221204E5-92C8-014B-8F2B-75E727A0F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4" y="123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36" name="Group 86">
              <a:extLst>
                <a:ext uri="{FF2B5EF4-FFF2-40B4-BE49-F238E27FC236}">
                  <a16:creationId xmlns:a16="http://schemas.microsoft.com/office/drawing/2014/main" id="{3DD856DC-1BBF-F245-99B2-64C9A0043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" y="842"/>
              <a:ext cx="234" cy="281"/>
              <a:chOff x="3744" y="2160"/>
              <a:chExt cx="2736" cy="3024"/>
            </a:xfrm>
          </p:grpSpPr>
          <p:sp>
            <p:nvSpPr>
              <p:cNvPr id="71" name="Line 87">
                <a:extLst>
                  <a:ext uri="{FF2B5EF4-FFF2-40B4-BE49-F238E27FC236}">
                    <a16:creationId xmlns:a16="http://schemas.microsoft.com/office/drawing/2014/main" id="{7A34FD5D-55F8-524C-872D-FE4CC91CC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2" name="Line 88">
                <a:extLst>
                  <a:ext uri="{FF2B5EF4-FFF2-40B4-BE49-F238E27FC236}">
                    <a16:creationId xmlns:a16="http://schemas.microsoft.com/office/drawing/2014/main" id="{7738D4DD-4631-CD4D-B4F0-A6B5226F6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3" name="Line 89">
                <a:extLst>
                  <a:ext uri="{FF2B5EF4-FFF2-40B4-BE49-F238E27FC236}">
                    <a16:creationId xmlns:a16="http://schemas.microsoft.com/office/drawing/2014/main" id="{2F7B1C57-0662-2F48-B8C1-435A2872A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4" name="Line 90">
                <a:extLst>
                  <a:ext uri="{FF2B5EF4-FFF2-40B4-BE49-F238E27FC236}">
                    <a16:creationId xmlns:a16="http://schemas.microsoft.com/office/drawing/2014/main" id="{0474E09E-A8E0-0F44-BBC7-A487B50BD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5" name="Line 91">
                <a:extLst>
                  <a:ext uri="{FF2B5EF4-FFF2-40B4-BE49-F238E27FC236}">
                    <a16:creationId xmlns:a16="http://schemas.microsoft.com/office/drawing/2014/main" id="{A8E984FF-4D88-544F-B935-C40F560D9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0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6" name="Line 92">
                <a:extLst>
                  <a:ext uri="{FF2B5EF4-FFF2-40B4-BE49-F238E27FC236}">
                    <a16:creationId xmlns:a16="http://schemas.microsoft.com/office/drawing/2014/main" id="{A16DDB00-A1A0-5047-A319-D29608CB2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7" name="Line 93">
                <a:extLst>
                  <a:ext uri="{FF2B5EF4-FFF2-40B4-BE49-F238E27FC236}">
                    <a16:creationId xmlns:a16="http://schemas.microsoft.com/office/drawing/2014/main" id="{1D2AC4C7-F64C-2748-BABF-076BA02EB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8" name="Line 94">
                <a:extLst>
                  <a:ext uri="{FF2B5EF4-FFF2-40B4-BE49-F238E27FC236}">
                    <a16:creationId xmlns:a16="http://schemas.microsoft.com/office/drawing/2014/main" id="{A2880EB4-50E8-5747-9DFA-8B779A973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79" name="Line 95">
                <a:extLst>
                  <a:ext uri="{FF2B5EF4-FFF2-40B4-BE49-F238E27FC236}">
                    <a16:creationId xmlns:a16="http://schemas.microsoft.com/office/drawing/2014/main" id="{839C69B3-A2AF-2642-BA24-6ADA08331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518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0" name="Line 96">
                <a:extLst>
                  <a:ext uri="{FF2B5EF4-FFF2-40B4-BE49-F238E27FC236}">
                    <a16:creationId xmlns:a16="http://schemas.microsoft.com/office/drawing/2014/main" id="{1109D43F-FEC4-EA4E-8D10-38DD9B9D5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81" name="Line 97">
                <a:extLst>
                  <a:ext uri="{FF2B5EF4-FFF2-40B4-BE49-F238E27FC236}">
                    <a16:creationId xmlns:a16="http://schemas.microsoft.com/office/drawing/2014/main" id="{66AE8FF0-AC9A-3746-A7B7-1AEDA6A18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0" cy="30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98">
              <a:extLst>
                <a:ext uri="{FF2B5EF4-FFF2-40B4-BE49-F238E27FC236}">
                  <a16:creationId xmlns:a16="http://schemas.microsoft.com/office/drawing/2014/main" id="{19B0DB57-6C84-1F48-AA80-20A0D781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867"/>
              <a:ext cx="233" cy="2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900" dirty="0">
                  <a:latin typeface="Arial Unicode MS" panose="020B0604020202020204" pitchFamily="34" charset="-128"/>
                </a:rPr>
                <a:t>К</a:t>
              </a:r>
              <a:r>
                <a:rPr lang="en-US" altLang="zh-CN" sz="900" baseline="-25000" dirty="0">
                  <a:latin typeface="Arial Unicode MS" panose="020B0604020202020204" pitchFamily="34" charset="-128"/>
                </a:rPr>
                <a:t>1</a:t>
              </a:r>
              <a:endParaRPr lang="ru-RU" altLang="uk-UA" sz="1800" dirty="0">
                <a:latin typeface="Arial Unicode MS" panose="020B0604020202020204" pitchFamily="34" charset="-128"/>
              </a:endParaRPr>
            </a:p>
          </p:txBody>
        </p:sp>
        <p:grpSp>
          <p:nvGrpSpPr>
            <p:cNvPr id="38" name="Group 99">
              <a:extLst>
                <a:ext uri="{FF2B5EF4-FFF2-40B4-BE49-F238E27FC236}">
                  <a16:creationId xmlns:a16="http://schemas.microsoft.com/office/drawing/2014/main" id="{15687E8A-336B-D14E-A4EC-01FAB4E49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618"/>
              <a:ext cx="2044" cy="1290"/>
              <a:chOff x="1584" y="7632"/>
              <a:chExt cx="5040" cy="3312"/>
            </a:xfrm>
          </p:grpSpPr>
          <p:sp>
            <p:nvSpPr>
              <p:cNvPr id="47" name="Line 100">
                <a:extLst>
                  <a:ext uri="{FF2B5EF4-FFF2-40B4-BE49-F238E27FC236}">
                    <a16:creationId xmlns:a16="http://schemas.microsoft.com/office/drawing/2014/main" id="{AE12DE06-9C74-4848-A3A2-EE42C428C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8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8" name="Line 101">
                <a:extLst>
                  <a:ext uri="{FF2B5EF4-FFF2-40B4-BE49-F238E27FC236}">
                    <a16:creationId xmlns:a16="http://schemas.microsoft.com/office/drawing/2014/main" id="{F9182019-6C95-A840-B657-FB9F4F084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84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9" name="Line 102">
                <a:extLst>
                  <a:ext uri="{FF2B5EF4-FFF2-40B4-BE49-F238E27FC236}">
                    <a16:creationId xmlns:a16="http://schemas.microsoft.com/office/drawing/2014/main" id="{7FE0A853-19A1-6149-9F16-B34CDDF1A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864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50" name="Oval 103">
                <a:extLst>
                  <a:ext uri="{FF2B5EF4-FFF2-40B4-BE49-F238E27FC236}">
                    <a16:creationId xmlns:a16="http://schemas.microsoft.com/office/drawing/2014/main" id="{DBC610B7-A158-9440-A6DC-12B3D0CF0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792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zh-CN" sz="900" dirty="0">
                    <a:latin typeface="Arial Unicode MS" panose="020B0604020202020204" pitchFamily="34" charset="-128"/>
                  </a:rPr>
                  <a:t>К</a:t>
                </a:r>
                <a:r>
                  <a:rPr lang="en-US" altLang="zh-CN" sz="900" baseline="-25000" dirty="0">
                    <a:latin typeface="Arial Unicode MS" panose="020B0604020202020204" pitchFamily="34" charset="-128"/>
                  </a:rPr>
                  <a:t>3</a:t>
                </a:r>
                <a:endParaRPr lang="ru-RU" altLang="uk-UA" sz="1800" dirty="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51" name="Line 104">
                <a:extLst>
                  <a:ext uri="{FF2B5EF4-FFF2-40B4-BE49-F238E27FC236}">
                    <a16:creationId xmlns:a16="http://schemas.microsoft.com/office/drawing/2014/main" id="{3A7C3F55-5BFF-F84F-83DB-C3BADE8A4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008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52" name="Line 105">
                <a:extLst>
                  <a:ext uri="{FF2B5EF4-FFF2-40B4-BE49-F238E27FC236}">
                    <a16:creationId xmlns:a16="http://schemas.microsoft.com/office/drawing/2014/main" id="{D630F19B-892C-9E43-BDD6-BDAF645C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0080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106">
                <a:extLst>
                  <a:ext uri="{FF2B5EF4-FFF2-40B4-BE49-F238E27FC236}">
                    <a16:creationId xmlns:a16="http://schemas.microsoft.com/office/drawing/2014/main" id="{541A46DE-9F3C-B246-97E3-E7BD22BCA2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9648"/>
                <a:ext cx="576" cy="720"/>
                <a:chOff x="6912" y="2304"/>
                <a:chExt cx="2592" cy="2736"/>
              </a:xfrm>
            </p:grpSpPr>
            <p:sp>
              <p:nvSpPr>
                <p:cNvPr id="60" name="Line 107">
                  <a:extLst>
                    <a:ext uri="{FF2B5EF4-FFF2-40B4-BE49-F238E27FC236}">
                      <a16:creationId xmlns:a16="http://schemas.microsoft.com/office/drawing/2014/main" id="{FCD6B512-8A81-3045-9022-3E756901E8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52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Line 108">
                  <a:extLst>
                    <a:ext uri="{FF2B5EF4-FFF2-40B4-BE49-F238E27FC236}">
                      <a16:creationId xmlns:a16="http://schemas.microsoft.com/office/drawing/2014/main" id="{20EB4E3F-E29F-3740-A696-7AEFAAA6C3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0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Line 109">
                  <a:extLst>
                    <a:ext uri="{FF2B5EF4-FFF2-40B4-BE49-F238E27FC236}">
                      <a16:creationId xmlns:a16="http://schemas.microsoft.com/office/drawing/2014/main" id="{80867D95-5213-804A-8BFF-9B944BBC2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08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Line 110">
                  <a:extLst>
                    <a:ext uri="{FF2B5EF4-FFF2-40B4-BE49-F238E27FC236}">
                      <a16:creationId xmlns:a16="http://schemas.microsoft.com/office/drawing/2014/main" id="{062A6219-BF83-C643-A6C6-E64C4F906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6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Line 111">
                  <a:extLst>
                    <a:ext uri="{FF2B5EF4-FFF2-40B4-BE49-F238E27FC236}">
                      <a16:creationId xmlns:a16="http://schemas.microsoft.com/office/drawing/2014/main" id="{50924D3A-73C9-154B-9C99-87841CFB3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64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Line 112">
                  <a:extLst>
                    <a:ext uri="{FF2B5EF4-FFF2-40B4-BE49-F238E27FC236}">
                      <a16:creationId xmlns:a16="http://schemas.microsoft.com/office/drawing/2014/main" id="{8C539EEE-25AD-A242-AA09-71DB06798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92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Line 113">
                  <a:extLst>
                    <a:ext uri="{FF2B5EF4-FFF2-40B4-BE49-F238E27FC236}">
                      <a16:creationId xmlns:a16="http://schemas.microsoft.com/office/drawing/2014/main" id="{0C5DBF23-D87B-944D-9E46-5FD543862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20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Line 114">
                  <a:extLst>
                    <a:ext uri="{FF2B5EF4-FFF2-40B4-BE49-F238E27FC236}">
                      <a16:creationId xmlns:a16="http://schemas.microsoft.com/office/drawing/2014/main" id="{D69233C9-8CC9-D94F-8495-9B7FB42F64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48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Line 115">
                  <a:extLst>
                    <a:ext uri="{FF2B5EF4-FFF2-40B4-BE49-F238E27FC236}">
                      <a16:creationId xmlns:a16="http://schemas.microsoft.com/office/drawing/2014/main" id="{D60AB61C-58D0-1D47-992F-594C14FD9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12" y="5040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Line 116">
                  <a:extLst>
                    <a:ext uri="{FF2B5EF4-FFF2-40B4-BE49-F238E27FC236}">
                      <a16:creationId xmlns:a16="http://schemas.microsoft.com/office/drawing/2014/main" id="{02F1B444-A9F0-714F-A739-E57ED3E50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12" y="2304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Line 117">
                  <a:extLst>
                    <a:ext uri="{FF2B5EF4-FFF2-40B4-BE49-F238E27FC236}">
                      <a16:creationId xmlns:a16="http://schemas.microsoft.com/office/drawing/2014/main" id="{3418F3C9-CA4A-9A4E-B3B6-E56E33AA36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912" y="2304"/>
                  <a:ext cx="0" cy="27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Line 118">
                <a:extLst>
                  <a:ext uri="{FF2B5EF4-FFF2-40B4-BE49-F238E27FC236}">
                    <a16:creationId xmlns:a16="http://schemas.microsoft.com/office/drawing/2014/main" id="{DF507F54-5CA1-0F4C-9F74-5ADA1B6B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0080"/>
                <a:ext cx="1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55" name="Line 119">
                <a:extLst>
                  <a:ext uri="{FF2B5EF4-FFF2-40B4-BE49-F238E27FC236}">
                    <a16:creationId xmlns:a16="http://schemas.microsoft.com/office/drawing/2014/main" id="{8511018D-953C-2044-B235-3276FF0AF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094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56" name="Line 120">
                <a:extLst>
                  <a:ext uri="{FF2B5EF4-FFF2-40B4-BE49-F238E27FC236}">
                    <a16:creationId xmlns:a16="http://schemas.microsoft.com/office/drawing/2014/main" id="{155DE1D1-D4EE-6D4B-8DE4-5FC2D45AB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864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57" name="Line 121">
                <a:extLst>
                  <a:ext uri="{FF2B5EF4-FFF2-40B4-BE49-F238E27FC236}">
                    <a16:creationId xmlns:a16="http://schemas.microsoft.com/office/drawing/2014/main" id="{C6C8C9B2-46D3-0E44-98FA-7FDBDDE69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8496"/>
                <a:ext cx="0" cy="24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58" name="Line 122">
                <a:extLst>
                  <a:ext uri="{FF2B5EF4-FFF2-40B4-BE49-F238E27FC236}">
                    <a16:creationId xmlns:a16="http://schemas.microsoft.com/office/drawing/2014/main" id="{FFC15ED2-307B-1641-A906-CC265324F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7632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59" name="Text Box 123">
                <a:extLst>
                  <a:ext uri="{FF2B5EF4-FFF2-40B4-BE49-F238E27FC236}">
                    <a16:creationId xmlns:a16="http://schemas.microsoft.com/office/drawing/2014/main" id="{39D7C7AA-3469-0C4D-9F27-520464665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7632"/>
                <a:ext cx="567" cy="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1800"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39" name="Text Box 124">
              <a:extLst>
                <a:ext uri="{FF2B5EF4-FFF2-40B4-BE49-F238E27FC236}">
                  <a16:creationId xmlns:a16="http://schemas.microsoft.com/office/drawing/2014/main" id="{FDD7A0D1-F1B8-1947-84AD-DBA460528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1820"/>
              <a:ext cx="45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12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14</a:t>
              </a: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=0,3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0" name="Text Box 126">
              <a:extLst>
                <a:ext uri="{FF2B5EF4-FFF2-40B4-BE49-F238E27FC236}">
                  <a16:creationId xmlns:a16="http://schemas.microsoft.com/office/drawing/2014/main" id="{9B78C200-BF1E-E349-BF47-0E1D6E7C1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693"/>
              <a:ext cx="34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sz="1200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0</a:t>
              </a:r>
              <a:r>
                <a:rPr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=2</a:t>
              </a:r>
            </a:p>
          </p:txBody>
        </p:sp>
        <p:sp>
          <p:nvSpPr>
            <p:cNvPr id="41" name="Text Box 127">
              <a:extLst>
                <a:ext uri="{FF2B5EF4-FFF2-40B4-BE49-F238E27FC236}">
                  <a16:creationId xmlns:a16="http://schemas.microsoft.com/office/drawing/2014/main" id="{4DBDD044-FC6A-7E40-A8D2-449C1186D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071"/>
              <a:ext cx="3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sz="14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=</a:t>
              </a:r>
              <a:r>
                <a:rPr lang="ru-RU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0,6</a:t>
              </a:r>
              <a:endParaRPr lang="en-US" altLang="zh-CN" sz="12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" name="Text Box 130">
              <a:extLst>
                <a:ext uri="{FF2B5EF4-FFF2-40B4-BE49-F238E27FC236}">
                  <a16:creationId xmlns:a16="http://schemas.microsoft.com/office/drawing/2014/main" id="{10F375A8-CE71-C345-BD5E-60003EDA3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298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sz="14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=0,3</a:t>
              </a:r>
            </a:p>
          </p:txBody>
        </p:sp>
        <p:sp>
          <p:nvSpPr>
            <p:cNvPr id="43" name="Text Box 131">
              <a:extLst>
                <a:ext uri="{FF2B5EF4-FFF2-40B4-BE49-F238E27FC236}">
                  <a16:creationId xmlns:a16="http://schemas.microsoft.com/office/drawing/2014/main" id="{CC0159A7-7A49-F64C-AECD-10A53375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16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sz="14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=0,4</a:t>
              </a:r>
            </a:p>
          </p:txBody>
        </p:sp>
        <p:sp>
          <p:nvSpPr>
            <p:cNvPr id="44" name="Text Box 132">
              <a:extLst>
                <a:ext uri="{FF2B5EF4-FFF2-40B4-BE49-F238E27FC236}">
                  <a16:creationId xmlns:a16="http://schemas.microsoft.com/office/drawing/2014/main" id="{E6261097-8C1E-CD4F-9D39-120FA8541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137"/>
              <a:ext cx="4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sz="14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=0,</a:t>
              </a:r>
              <a:r>
                <a:rPr lang="ru-RU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ru-RU" altLang="uk-UA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5" name="Text Box 133">
              <a:extLst>
                <a:ext uri="{FF2B5EF4-FFF2-40B4-BE49-F238E27FC236}">
                  <a16:creationId xmlns:a16="http://schemas.microsoft.com/office/drawing/2014/main" id="{F535B973-DE8E-8B40-9E47-D9E0E339F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139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12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12</a:t>
              </a: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=0,1</a:t>
              </a:r>
              <a:r>
                <a:rPr lang="uk-UA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  <a:endParaRPr lang="en-US" altLang="zh-CN" sz="12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6" name="Text Box 134">
              <a:extLst>
                <a:ext uri="{FF2B5EF4-FFF2-40B4-BE49-F238E27FC236}">
                  <a16:creationId xmlns:a16="http://schemas.microsoft.com/office/drawing/2014/main" id="{56F9A0D4-5291-D048-B460-175F22437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457"/>
              <a:ext cx="52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12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13</a:t>
              </a:r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=0,13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3" name="Group 184">
            <a:extLst>
              <a:ext uri="{FF2B5EF4-FFF2-40B4-BE49-F238E27FC236}">
                <a16:creationId xmlns:a16="http://schemas.microsoft.com/office/drawing/2014/main" id="{9C5CCBC8-E5AC-DA4D-8FD3-E56C50EB270E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636664"/>
            <a:ext cx="3960812" cy="2232025"/>
            <a:chOff x="3039" y="890"/>
            <a:chExt cx="2495" cy="1406"/>
          </a:xfrm>
        </p:grpSpPr>
        <p:sp>
          <p:nvSpPr>
            <p:cNvPr id="94" name="Rectangle 137">
              <a:extLst>
                <a:ext uri="{FF2B5EF4-FFF2-40B4-BE49-F238E27FC236}">
                  <a16:creationId xmlns:a16="http://schemas.microsoft.com/office/drawing/2014/main" id="{C612ABBD-2E2B-8A45-A7A6-FCC152D6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819"/>
              <a:ext cx="885" cy="477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800">
                <a:latin typeface="Arial" panose="020B0604020202020204" pitchFamily="34" charset="0"/>
              </a:endParaRPr>
            </a:p>
          </p:txBody>
        </p:sp>
        <p:sp>
          <p:nvSpPr>
            <p:cNvPr id="95" name="Rectangle 138">
              <a:extLst>
                <a:ext uri="{FF2B5EF4-FFF2-40B4-BE49-F238E27FC236}">
                  <a16:creationId xmlns:a16="http://schemas.microsoft.com/office/drawing/2014/main" id="{590459AC-5172-C246-B423-2C78E8C7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1542"/>
              <a:ext cx="952" cy="578"/>
            </a:xfrm>
            <a:prstGeom prst="rect">
              <a:avLst/>
            </a:prstGeom>
            <a:solidFill>
              <a:schemeClr val="folHlink">
                <a:alpha val="52940"/>
              </a:scheme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800">
                <a:latin typeface="Arial" panose="020B0604020202020204" pitchFamily="34" charset="0"/>
              </a:endParaRPr>
            </a:p>
          </p:txBody>
        </p:sp>
        <p:sp>
          <p:nvSpPr>
            <p:cNvPr id="96" name="Rectangle 139">
              <a:extLst>
                <a:ext uri="{FF2B5EF4-FFF2-40B4-BE49-F238E27FC236}">
                  <a16:creationId xmlns:a16="http://schemas.microsoft.com/office/drawing/2014/main" id="{E28630B3-D3FA-0249-AE99-2AC387B89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912"/>
              <a:ext cx="584" cy="979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800">
                <a:latin typeface="Arial" panose="020B0604020202020204" pitchFamily="34" charset="0"/>
              </a:endParaRPr>
            </a:p>
          </p:txBody>
        </p:sp>
        <p:sp>
          <p:nvSpPr>
            <p:cNvPr id="97" name="Text Box 140">
              <a:extLst>
                <a:ext uri="{FF2B5EF4-FFF2-40B4-BE49-F238E27FC236}">
                  <a16:creationId xmlns:a16="http://schemas.microsoft.com/office/drawing/2014/main" id="{45D45935-86CC-3541-999B-F35F17BFC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568"/>
              <a:ext cx="23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СМО 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98" name="Text Box 141">
              <a:extLst>
                <a:ext uri="{FF2B5EF4-FFF2-40B4-BE49-F238E27FC236}">
                  <a16:creationId xmlns:a16="http://schemas.microsoft.com/office/drawing/2014/main" id="{5665B504-E396-D344-B06D-FB84911C9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975"/>
              <a:ext cx="545" cy="1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ГЕНЕРАТОР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99" name="Oval 142">
              <a:extLst>
                <a:ext uri="{FF2B5EF4-FFF2-40B4-BE49-F238E27FC236}">
                  <a16:creationId xmlns:a16="http://schemas.microsoft.com/office/drawing/2014/main" id="{C1BFE184-64FE-B148-A3E3-62A30BA1E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1146"/>
              <a:ext cx="121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100" name="Line 143">
              <a:extLst>
                <a:ext uri="{FF2B5EF4-FFF2-40B4-BE49-F238E27FC236}">
                  <a16:creationId xmlns:a16="http://schemas.microsoft.com/office/drawing/2014/main" id="{69A3C003-0F7A-214F-9A42-B2C160E744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497" y="1357"/>
              <a:ext cx="0" cy="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44">
              <a:extLst>
                <a:ext uri="{FF2B5EF4-FFF2-40B4-BE49-F238E27FC236}">
                  <a16:creationId xmlns:a16="http://schemas.microsoft.com/office/drawing/2014/main" id="{9A7B5A96-54D0-D345-8BF3-7FD0D56EF7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358" y="1592"/>
              <a:ext cx="2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45">
              <a:extLst>
                <a:ext uri="{FF2B5EF4-FFF2-40B4-BE49-F238E27FC236}">
                  <a16:creationId xmlns:a16="http://schemas.microsoft.com/office/drawing/2014/main" id="{81A077E5-9D75-4348-BF0B-577D81DD0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363" y="1336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147">
              <a:extLst>
                <a:ext uri="{FF2B5EF4-FFF2-40B4-BE49-F238E27FC236}">
                  <a16:creationId xmlns:a16="http://schemas.microsoft.com/office/drawing/2014/main" id="{1DDA7C5B-0C2B-FA43-986F-5A31E29B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741"/>
              <a:ext cx="123" cy="1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3994" tIns="26997" rIns="53994" bIns="26997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zh-CN" sz="10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104" name="Line 148">
              <a:extLst>
                <a:ext uri="{FF2B5EF4-FFF2-40B4-BE49-F238E27FC236}">
                  <a16:creationId xmlns:a16="http://schemas.microsoft.com/office/drawing/2014/main" id="{E540C75F-A4D5-EB47-8542-FC54DA882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1" y="1744"/>
              <a:ext cx="1" cy="1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9">
              <a:extLst>
                <a:ext uri="{FF2B5EF4-FFF2-40B4-BE49-F238E27FC236}">
                  <a16:creationId xmlns:a16="http://schemas.microsoft.com/office/drawing/2014/main" id="{61C17747-B3A0-D448-8B14-71E071F39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3" y="1817"/>
              <a:ext cx="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50">
              <a:extLst>
                <a:ext uri="{FF2B5EF4-FFF2-40B4-BE49-F238E27FC236}">
                  <a16:creationId xmlns:a16="http://schemas.microsoft.com/office/drawing/2014/main" id="{D1800634-0721-D94A-A912-4120391924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54" y="1934"/>
              <a:ext cx="123" cy="1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3994" tIns="26997" rIns="53994" bIns="26997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zh-CN" sz="1000">
                <a:solidFill>
                  <a:srgbClr val="000000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107" name="Oval 151">
              <a:extLst>
                <a:ext uri="{FF2B5EF4-FFF2-40B4-BE49-F238E27FC236}">
                  <a16:creationId xmlns:a16="http://schemas.microsoft.com/office/drawing/2014/main" id="{17880A66-B55F-CC4A-94D3-8A360E13F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1969"/>
              <a:ext cx="121" cy="1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108" name="Rectangle 152">
              <a:extLst>
                <a:ext uri="{FF2B5EF4-FFF2-40B4-BE49-F238E27FC236}">
                  <a16:creationId xmlns:a16="http://schemas.microsoft.com/office/drawing/2014/main" id="{7CB46D5E-DCC6-184F-A19C-85229BD2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890"/>
              <a:ext cx="868" cy="128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1270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800">
                <a:latin typeface="Arial" panose="020B0604020202020204" pitchFamily="34" charset="0"/>
              </a:endParaRPr>
            </a:p>
          </p:txBody>
        </p:sp>
        <p:sp>
          <p:nvSpPr>
            <p:cNvPr id="109" name="Text Box 153">
              <a:extLst>
                <a:ext uri="{FF2B5EF4-FFF2-40B4-BE49-F238E27FC236}">
                  <a16:creationId xmlns:a16="http://schemas.microsoft.com/office/drawing/2014/main" id="{EC7B5FAC-F546-9B49-97A0-85FF0D3A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932"/>
              <a:ext cx="823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ВИБ</a:t>
              </a:r>
              <a:r>
                <a:rPr lang="uk-UA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І</a:t>
              </a:r>
              <a:r>
                <a:rPr lang="ru-RU" altLang="zh-CN" sz="10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Р МАРШРУТ</a:t>
              </a:r>
              <a:r>
                <a:rPr lang="ru-RU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У</a:t>
              </a:r>
              <a:endParaRPr lang="ru-RU" altLang="uk-UA" sz="1000" dirty="0">
                <a:latin typeface="Arial" panose="020B0604020202020204" pitchFamily="34" charset="0"/>
              </a:endParaRPr>
            </a:p>
          </p:txBody>
        </p:sp>
        <p:grpSp>
          <p:nvGrpSpPr>
            <p:cNvPr id="110" name="Group 154">
              <a:extLst>
                <a:ext uri="{FF2B5EF4-FFF2-40B4-BE49-F238E27FC236}">
                  <a16:creationId xmlns:a16="http://schemas.microsoft.com/office/drawing/2014/main" id="{82BA7139-CC99-B84D-BC49-A991E781897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993" y="1180"/>
              <a:ext cx="974" cy="777"/>
              <a:chOff x="3364" y="1091"/>
              <a:chExt cx="1037" cy="767"/>
            </a:xfrm>
          </p:grpSpPr>
          <p:sp>
            <p:nvSpPr>
              <p:cNvPr id="122" name="Oval 155">
                <a:extLst>
                  <a:ext uri="{FF2B5EF4-FFF2-40B4-BE49-F238E27FC236}">
                    <a16:creationId xmlns:a16="http://schemas.microsoft.com/office/drawing/2014/main" id="{3DAF7D99-0A48-FA4D-A54B-8AFD63FF9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1091"/>
                <a:ext cx="144" cy="1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10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23" name="Line 156">
                <a:extLst>
                  <a:ext uri="{FF2B5EF4-FFF2-40B4-BE49-F238E27FC236}">
                    <a16:creationId xmlns:a16="http://schemas.microsoft.com/office/drawing/2014/main" id="{A5D6B047-3D1F-1046-8D13-04FD3B500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200"/>
                <a:ext cx="114" cy="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157">
                <a:extLst>
                  <a:ext uri="{FF2B5EF4-FFF2-40B4-BE49-F238E27FC236}">
                    <a16:creationId xmlns:a16="http://schemas.microsoft.com/office/drawing/2014/main" id="{F2624D42-06BC-AE4F-835A-FD0B71478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9" y="1230"/>
                <a:ext cx="68" cy="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58">
                <a:extLst>
                  <a:ext uri="{FF2B5EF4-FFF2-40B4-BE49-F238E27FC236}">
                    <a16:creationId xmlns:a16="http://schemas.microsoft.com/office/drawing/2014/main" id="{061243BB-0FEF-074B-8513-D49F0B67E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465" y="1450"/>
                <a:ext cx="1" cy="2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59">
                <a:extLst>
                  <a:ext uri="{FF2B5EF4-FFF2-40B4-BE49-F238E27FC236}">
                    <a16:creationId xmlns:a16="http://schemas.microsoft.com/office/drawing/2014/main" id="{FED5A56E-4B0D-234D-A1B9-DFF2BE6D9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715" y="1440"/>
                <a:ext cx="0" cy="2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60">
                <a:extLst>
                  <a:ext uri="{FF2B5EF4-FFF2-40B4-BE49-F238E27FC236}">
                    <a16:creationId xmlns:a16="http://schemas.microsoft.com/office/drawing/2014/main" id="{609F89AD-8648-5F4E-89B6-FB29F46DD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004" y="1445"/>
                <a:ext cx="0" cy="2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61">
                <a:extLst>
                  <a:ext uri="{FF2B5EF4-FFF2-40B4-BE49-F238E27FC236}">
                    <a16:creationId xmlns:a16="http://schemas.microsoft.com/office/drawing/2014/main" id="{3D2B4D4C-B4FA-A642-B09C-5E1A5DF58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299" y="1445"/>
                <a:ext cx="0" cy="2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162">
                <a:extLst>
                  <a:ext uri="{FF2B5EF4-FFF2-40B4-BE49-F238E27FC236}">
                    <a16:creationId xmlns:a16="http://schemas.microsoft.com/office/drawing/2014/main" id="{AC4B497D-217C-4043-AE1B-44A8E6978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5" y="1207"/>
                <a:ext cx="317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63">
                <a:extLst>
                  <a:ext uri="{FF2B5EF4-FFF2-40B4-BE49-F238E27FC236}">
                    <a16:creationId xmlns:a16="http://schemas.microsoft.com/office/drawing/2014/main" id="{EBBECD36-297B-354D-879E-A58D5888C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1162"/>
                <a:ext cx="590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Oval 164">
                <a:extLst>
                  <a:ext uri="{FF2B5EF4-FFF2-40B4-BE49-F238E27FC236}">
                    <a16:creationId xmlns:a16="http://schemas.microsoft.com/office/drawing/2014/main" id="{BD4F78B5-F41D-E541-B060-E014AF166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729"/>
                <a:ext cx="144" cy="1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10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32" name="Line 165">
                <a:extLst>
                  <a:ext uri="{FF2B5EF4-FFF2-40B4-BE49-F238E27FC236}">
                    <a16:creationId xmlns:a16="http://schemas.microsoft.com/office/drawing/2014/main" id="{B2EAD04E-08D4-B348-B491-F9916E1B8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8" y="1570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166">
                <a:extLst>
                  <a:ext uri="{FF2B5EF4-FFF2-40B4-BE49-F238E27FC236}">
                    <a16:creationId xmlns:a16="http://schemas.microsoft.com/office/drawing/2014/main" id="{D4022ECD-6F2A-E849-B8B6-152138A59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9" y="1706"/>
                <a:ext cx="144" cy="1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10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34" name="Line 167">
                <a:extLst>
                  <a:ext uri="{FF2B5EF4-FFF2-40B4-BE49-F238E27FC236}">
                    <a16:creationId xmlns:a16="http://schemas.microsoft.com/office/drawing/2014/main" id="{E001DB2E-8996-4440-BA53-035BABE2F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1547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Oval 168">
                <a:extLst>
                  <a:ext uri="{FF2B5EF4-FFF2-40B4-BE49-F238E27FC236}">
                    <a16:creationId xmlns:a16="http://schemas.microsoft.com/office/drawing/2014/main" id="{43B85C9F-F307-F246-847A-B8EE6339F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706"/>
                <a:ext cx="144" cy="1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10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36" name="Line 169">
                <a:extLst>
                  <a:ext uri="{FF2B5EF4-FFF2-40B4-BE49-F238E27FC236}">
                    <a16:creationId xmlns:a16="http://schemas.microsoft.com/office/drawing/2014/main" id="{957E967B-5C44-F34A-8919-BFC131E1D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2" y="1547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Oval 170">
                <a:extLst>
                  <a:ext uri="{FF2B5EF4-FFF2-40B4-BE49-F238E27FC236}">
                    <a16:creationId xmlns:a16="http://schemas.microsoft.com/office/drawing/2014/main" id="{8FC16A5F-363E-014F-90AC-D5DA6E1D1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1706"/>
                <a:ext cx="144" cy="1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1000"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38" name="Line 171">
                <a:extLst>
                  <a:ext uri="{FF2B5EF4-FFF2-40B4-BE49-F238E27FC236}">
                    <a16:creationId xmlns:a16="http://schemas.microsoft.com/office/drawing/2014/main" id="{8689E3E1-17BE-0A42-B74C-1CB4339B1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0" y="1547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" name="Line 172">
              <a:extLst>
                <a:ext uri="{FF2B5EF4-FFF2-40B4-BE49-F238E27FC236}">
                  <a16:creationId xmlns:a16="http://schemas.microsoft.com/office/drawing/2014/main" id="{364A3A07-A52A-4540-807F-84943B17D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8" y="1977"/>
              <a:ext cx="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73">
              <a:extLst>
                <a:ext uri="{FF2B5EF4-FFF2-40B4-BE49-F238E27FC236}">
                  <a16:creationId xmlns:a16="http://schemas.microsoft.com/office/drawing/2014/main" id="{4F1FBE70-4B7F-4A43-B6F2-0F0D210E2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" y="1913"/>
              <a:ext cx="1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74">
              <a:extLst>
                <a:ext uri="{FF2B5EF4-FFF2-40B4-BE49-F238E27FC236}">
                  <a16:creationId xmlns:a16="http://schemas.microsoft.com/office/drawing/2014/main" id="{FF42C581-6482-7E43-8877-27E0ED866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4" y="1986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175">
              <a:extLst>
                <a:ext uri="{FF2B5EF4-FFF2-40B4-BE49-F238E27FC236}">
                  <a16:creationId xmlns:a16="http://schemas.microsoft.com/office/drawing/2014/main" id="{52B250C0-C446-0B45-B726-C49A2ABD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2115"/>
              <a:ext cx="234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zh-CN" sz="100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СМО</a:t>
              </a: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115" name="Oval 176">
              <a:extLst>
                <a:ext uri="{FF2B5EF4-FFF2-40B4-BE49-F238E27FC236}">
                  <a16:creationId xmlns:a16="http://schemas.microsoft.com/office/drawing/2014/main" id="{71DF7FF7-6ABE-B946-A7CE-780580D1F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120"/>
              <a:ext cx="120" cy="1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ru-RU" altLang="uk-UA" sz="1000">
                <a:latin typeface="Arial Unicode MS" panose="020B0604020202020204" pitchFamily="34" charset="-128"/>
              </a:endParaRPr>
            </a:p>
          </p:txBody>
        </p:sp>
        <p:sp>
          <p:nvSpPr>
            <p:cNvPr id="116" name="Line 177">
              <a:extLst>
                <a:ext uri="{FF2B5EF4-FFF2-40B4-BE49-F238E27FC236}">
                  <a16:creationId xmlns:a16="http://schemas.microsoft.com/office/drawing/2014/main" id="{EA643EFF-CE12-1F4E-9F69-9EB212957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4" y="2070"/>
              <a:ext cx="72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78">
              <a:extLst>
                <a:ext uri="{FF2B5EF4-FFF2-40B4-BE49-F238E27FC236}">
                  <a16:creationId xmlns:a16="http://schemas.microsoft.com/office/drawing/2014/main" id="{FD7856BB-2714-E94E-BFA6-9369137F4A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010" y="2019"/>
              <a:ext cx="96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79">
              <a:extLst>
                <a:ext uri="{FF2B5EF4-FFF2-40B4-BE49-F238E27FC236}">
                  <a16:creationId xmlns:a16="http://schemas.microsoft.com/office/drawing/2014/main" id="{707F067D-EFA3-D440-812B-27081A5BD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7" y="1843"/>
              <a:ext cx="146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80">
              <a:extLst>
                <a:ext uri="{FF2B5EF4-FFF2-40B4-BE49-F238E27FC236}">
                  <a16:creationId xmlns:a16="http://schemas.microsoft.com/office/drawing/2014/main" id="{68A9EBBA-4DF4-8E47-A83A-4073601E5E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712" y="1894"/>
              <a:ext cx="121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81">
              <a:extLst>
                <a:ext uri="{FF2B5EF4-FFF2-40B4-BE49-F238E27FC236}">
                  <a16:creationId xmlns:a16="http://schemas.microsoft.com/office/drawing/2014/main" id="{17565F26-848A-DC41-96BA-2D33D5DE9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4" y="1806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82">
              <a:extLst>
                <a:ext uri="{FF2B5EF4-FFF2-40B4-BE49-F238E27FC236}">
                  <a16:creationId xmlns:a16="http://schemas.microsoft.com/office/drawing/2014/main" id="{D007E298-7C69-8B4F-B0B2-F786515AC3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1336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Лекція 11" id="{DE6D561E-9D40-1042-8E22-FD8BE606E3DE}" vid="{F8FF8B82-C2ED-334E-B3A3-0347CA2BFF2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40</TotalTime>
  <Words>3584</Words>
  <Application>Microsoft Macintosh PowerPoint</Application>
  <PresentationFormat>On-screen Show (4:3)</PresentationFormat>
  <Paragraphs>590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Arial</vt:lpstr>
      <vt:lpstr>Arial Cyr</vt:lpstr>
      <vt:lpstr>Calibri</vt:lpstr>
      <vt:lpstr>Courier New</vt:lpstr>
      <vt:lpstr>Times New Roman</vt:lpstr>
      <vt:lpstr>Wingdings</vt:lpstr>
      <vt:lpstr>Тема Office</vt:lpstr>
      <vt:lpstr>Формула</vt:lpstr>
      <vt:lpstr>PowerPoint Presentation</vt:lpstr>
      <vt:lpstr>Алгоритм імітації Петрі-об’єктної моделі </vt:lpstr>
      <vt:lpstr>PowerPoint Presentation</vt:lpstr>
      <vt:lpstr>PowerPoint Presentation</vt:lpstr>
      <vt:lpstr>Метод go() об’єкту PetriObjModel</vt:lpstr>
      <vt:lpstr>Метод go() об’єкту PetriObjModel</vt:lpstr>
      <vt:lpstr>Метод go() об’єкту PetriObjModel</vt:lpstr>
      <vt:lpstr>Метод go() об’єкту PetriObjModel</vt:lpstr>
      <vt:lpstr>Приклад розробки Петрі-об’єктної моделі з використанням бібліотеки PetriОbjLib</vt:lpstr>
      <vt:lpstr>Використання графічного редактора для розробки мережі Петрі</vt:lpstr>
      <vt:lpstr>Конструювання мережі Петрі</vt:lpstr>
      <vt:lpstr>Конструювання Петрі-об’єктів</vt:lpstr>
      <vt:lpstr>Графічний редактор Петрі-об’єктної моделі</vt:lpstr>
      <vt:lpstr>Конструювання Петрі-об’єктної моделі</vt:lpstr>
      <vt:lpstr>Точність результатів моделювання</vt:lpstr>
      <vt:lpstr>Дослідження ефективності алгоритму імітації Петрі-об’єктної моделі прі зростанні складності  об’єктів</vt:lpstr>
      <vt:lpstr>Дослідження ефективності алгоритму імітації Петрі-об’єктної моделі</vt:lpstr>
      <vt:lpstr>Петрі-об’єктна модель</vt:lpstr>
      <vt:lpstr>Практичне застосування Петрі-об’єктного моделювання</vt:lpstr>
      <vt:lpstr>Петрі-об’єктна модель системи управління розподіленими обчислювальними ресурсами</vt:lpstr>
      <vt:lpstr>Петрі-об’єктна модель системи управління розподіленими обчислювальними ресурсами</vt:lpstr>
      <vt:lpstr>Петрі-об’єктна модель системи управління розподіленими обчислювальними ресурсами</vt:lpstr>
      <vt:lpstr>Петрі-об’єктна модель системи управління розподіленими обчислювальними ресурсами</vt:lpstr>
      <vt:lpstr>Петрі-об’єктна модель системи управління розподіленими обчислювальними ресурсами</vt:lpstr>
      <vt:lpstr>Мережа Петрі-об’єкта «планувальник»</vt:lpstr>
      <vt:lpstr>Результати дослідження впливу типу управління на ефективність функціонування системи</vt:lpstr>
      <vt:lpstr>Петрі-об’єктна модель системи управління транспортним рухом. Постановка задачі</vt:lpstr>
      <vt:lpstr>Схема ділянки дорожного руху</vt:lpstr>
      <vt:lpstr>Діаграма класів Петрі-об’єктної моделі системи управління дорожнім рухом</vt:lpstr>
      <vt:lpstr>Діаграма зв’язків Петрі-об’єктів моделі системи управління транспортним рухом</vt:lpstr>
      <vt:lpstr>Мережа Петрі-об’єктів Вхідна та Вихідна точки перехрестя </vt:lpstr>
      <vt:lpstr>Мережа Петрі-об'єкта світлофорне регулювання</vt:lpstr>
      <vt:lpstr>Сеть Петри-об'єкта Регулювання знаками дорожнього руху </vt:lpstr>
      <vt:lpstr>Мережа Петрі-об'єкта Регулювання (правило «Пропустити авто справа»)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2019-03-12T17:17:35Z</dcterms:created>
  <dcterms:modified xsi:type="dcterms:W3CDTF">2023-11-14T10:00:56Z</dcterms:modified>
</cp:coreProperties>
</file>