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88" r:id="rId3"/>
    <p:sldId id="259" r:id="rId4"/>
    <p:sldId id="275" r:id="rId5"/>
    <p:sldId id="276" r:id="rId6"/>
    <p:sldId id="277" r:id="rId7"/>
    <p:sldId id="262" r:id="rId8"/>
    <p:sldId id="263" r:id="rId9"/>
    <p:sldId id="265" r:id="rId10"/>
    <p:sldId id="272" r:id="rId11"/>
    <p:sldId id="278" r:id="rId12"/>
    <p:sldId id="273" r:id="rId13"/>
    <p:sldId id="264" r:id="rId14"/>
    <p:sldId id="266" r:id="rId15"/>
    <p:sldId id="267" r:id="rId16"/>
    <p:sldId id="268" r:id="rId17"/>
    <p:sldId id="286" r:id="rId18"/>
    <p:sldId id="279" r:id="rId19"/>
    <p:sldId id="280" r:id="rId20"/>
    <p:sldId id="287" r:id="rId21"/>
    <p:sldId id="269" r:id="rId22"/>
    <p:sldId id="284" r:id="rId23"/>
    <p:sldId id="281" r:id="rId24"/>
    <p:sldId id="283" r:id="rId25"/>
    <p:sldId id="282" r:id="rId26"/>
    <p:sldId id="285" r:id="rId27"/>
    <p:sldId id="270" r:id="rId28"/>
  </p:sldIdLst>
  <p:sldSz cx="9144000" cy="6858000" type="screen4x3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Светлый стиль 1 -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Светлый стиль 3 - акцент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Средний стиль 4 -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324"/>
    <p:restoredTop sz="94519"/>
  </p:normalViewPr>
  <p:slideViewPr>
    <p:cSldViewPr>
      <p:cViewPr varScale="1">
        <p:scale>
          <a:sx n="95" d="100"/>
          <a:sy n="95" d="100"/>
        </p:scale>
        <p:origin x="200" y="4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1C552B-76D8-3749-9A3A-AC12166FBF83}" type="datetimeFigureOut">
              <a:rPr lang="en-US" smtClean="0"/>
              <a:t>10/20/22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99C755-AE74-954C-BD59-BF88E6744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414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94A8B-0590-784C-BDDF-1036172FF5E3}" type="datetime1">
              <a:rPr lang="en-US" smtClean="0"/>
              <a:t>10/20/22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uk-UA"/>
              <a:t>© І.В.Стеценко НТУУ "КПІ ім. Ігоря Сікорського"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1F504-9AA4-4D71-9F7A-E9F1A46D63D7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92330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0F512-FDA0-BA42-8865-B8B149997B27}" type="datetime1">
              <a:rPr lang="en-US" smtClean="0"/>
              <a:t>10/20/22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uk-UA"/>
              <a:t>© І.В.Стеценко НТУУ "КПІ ім. Ігоря Сікорського"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1F504-9AA4-4D71-9F7A-E9F1A46D63D7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27519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64CBA-63D4-5F42-B398-2A0D8198FB39}" type="datetime1">
              <a:rPr lang="en-US" smtClean="0"/>
              <a:t>10/20/22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uk-UA"/>
              <a:t>© І.В.Стеценко НТУУ "КПІ ім. Ігоря Сікорського"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1F504-9AA4-4D71-9F7A-E9F1A46D63D7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0388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87AE7-7A41-814D-8AD2-5DA0848054CB}" type="datetime1">
              <a:rPr lang="en-US" smtClean="0"/>
              <a:t>10/20/22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uk-UA"/>
              <a:t>© І.В.Стеценко НТУУ "КПІ ім. Ігоря Сікорського"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1F504-9AA4-4D71-9F7A-E9F1A46D63D7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82301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AAACF-B58B-D74C-BB73-32C74EEF4F92}" type="datetime1">
              <a:rPr lang="en-US" smtClean="0"/>
              <a:t>10/20/22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uk-UA"/>
              <a:t>© І.В.Стеценко НТУУ "КПІ ім. Ігоря Сікорського"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1F504-9AA4-4D71-9F7A-E9F1A46D63D7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26091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D3990-663E-DD45-BF49-0AA80A3D3579}" type="datetime1">
              <a:rPr lang="en-US" smtClean="0"/>
              <a:t>10/20/22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uk-UA"/>
              <a:t>© І.В.Стеценко НТУУ "КПІ ім. Ігоря Сікорського"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1F504-9AA4-4D71-9F7A-E9F1A46D63D7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40956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5C594-8EF0-FF4F-9505-B3E2E209EDC3}" type="datetime1">
              <a:rPr lang="en-US" smtClean="0"/>
              <a:t>10/20/22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uk-UA"/>
              <a:t>© І.В.Стеценко НТУУ "КПІ ім. Ігоря Сікорського"</a:t>
            </a: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1F504-9AA4-4D71-9F7A-E9F1A46D63D7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11146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B80E3-72D1-8C48-B05E-2CB86F73A01F}" type="datetime1">
              <a:rPr lang="en-US" smtClean="0"/>
              <a:t>10/20/22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uk-UA"/>
              <a:t>© І.В.Стеценко НТУУ "КПІ ім. Ігоря Сікорського"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1F504-9AA4-4D71-9F7A-E9F1A46D63D7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46577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0242A-3E0B-2940-833A-CCE4044C45A0}" type="datetime1">
              <a:rPr lang="en-US" smtClean="0"/>
              <a:t>10/20/22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uk-UA"/>
              <a:t>© І.В.Стеценко НТУУ "КПІ ім. Ігоря Сікорського"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1F504-9AA4-4D71-9F7A-E9F1A46D63D7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00269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95CB9-D8F3-5546-BE35-02635C7F2739}" type="datetime1">
              <a:rPr lang="en-US" smtClean="0"/>
              <a:t>10/20/22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uk-UA"/>
              <a:t>© І.В.Стеценко НТУУ "КПІ ім. Ігоря Сікорського"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1F504-9AA4-4D71-9F7A-E9F1A46D63D7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05173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93DE2-7BAA-2643-A931-973ED69C5C50}" type="datetime1">
              <a:rPr lang="en-US" smtClean="0"/>
              <a:t>10/20/22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uk-UA"/>
              <a:t>© І.В.Стеценко НТУУ "КПІ ім. Ігоря Сікорського"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1F504-9AA4-4D71-9F7A-E9F1A46D63D7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57860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163C4F-87E5-0F4F-8A96-811659D1649B}" type="datetime1">
              <a:rPr lang="en-US" smtClean="0"/>
              <a:t>10/20/22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uk-UA"/>
              <a:t>© І.В.Стеценко НТУУ "КПІ ім. Ігоря Сікорського"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01F504-9AA4-4D71-9F7A-E9F1A46D63D7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05553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 dirty="0"/>
              <a:t>Математична теорія класичних мереж Петрі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A2DA95-E0D4-8F4D-99D7-ABF8D8BD6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uk-UA" dirty="0"/>
              <a:t>© </a:t>
            </a:r>
            <a:r>
              <a:rPr lang="uk-UA" dirty="0" err="1"/>
              <a:t>І.В.Стеценко</a:t>
            </a:r>
            <a:r>
              <a:rPr lang="uk-UA"/>
              <a:t> НТУУ "КПІ ім. Ігоря Сікорського"</a:t>
            </a:r>
          </a:p>
        </p:txBody>
      </p:sp>
    </p:spTree>
    <p:extLst>
      <p:ext uri="{BB962C8B-B14F-4D97-AF65-F5344CB8AC3E}">
        <p14:creationId xmlns:p14="http://schemas.microsoft.com/office/powerpoint/2010/main" val="42903599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D6250-5F85-584B-B68C-890942610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 –</a:t>
            </a:r>
            <a:r>
              <a:rPr lang="uk-UA"/>
              <a:t> інваріант мережі Петрі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94DE9A9-A083-084E-AFDB-1016066BBC4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1520" y="1268760"/>
                <a:ext cx="8712968" cy="5314602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 algn="just">
                  <a:buNone/>
                </a:pPr>
                <a:r>
                  <a:rPr lang="uk-UA"/>
                  <a:t>Розв</a:t>
                </a:r>
                <a:r>
                  <a:rPr lang="en-US"/>
                  <a:t>’</a:t>
                </a:r>
                <a:r>
                  <a:rPr lang="uk-UA" err="1"/>
                  <a:t>язки</a:t>
                </a:r>
                <a:r>
                  <a:rPr lang="uk-UA"/>
                  <a:t> рівняння</a:t>
                </a:r>
              </a:p>
              <a:p>
                <a:pPr marL="0" indent="0" algn="ctr">
                  <a:buNone/>
                </a:pPr>
                <a:r>
                  <a:rPr lang="uk-UA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𝒂</m:t>
                        </m:r>
                      </m:e>
                      <m:sup>
                        <m:r>
                          <a:rPr lang="uk-UA" b="1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Т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∙</m:t>
                    </m:r>
                    <m:r>
                      <a:rPr lang="en-US" b="1" i="1">
                        <a:latin typeface="Cambria Math" panose="02040503050406030204" pitchFamily="18" charset="0"/>
                        <a:cs typeface="Times New Roman" pitchFamily="18" charset="0"/>
                      </a:rPr>
                      <m:t>𝒘</m:t>
                    </m:r>
                    <m:r>
                      <a:rPr lang="uk-UA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b="1">
                        <a:ea typeface="Cambria Math" panose="02040503050406030204" pitchFamily="18" charset="0"/>
                        <a:cs typeface="Times New Roman" pitchFamily="18" charset="0"/>
                      </a:rPr>
                      <m:t>0</m:t>
                    </m:r>
                    <m:r>
                      <a:rPr lang="uk-UA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, </m:t>
                    </m:r>
                  </m:oMath>
                </a14:m>
                <a:endParaRPr lang="en-US" i="1" u="sng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uk-UA" b="1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</a:rPr>
                        <m:t>де</m:t>
                      </m:r>
                      <m:r>
                        <a:rPr lang="uk-UA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</a:rPr>
                        <m:t> </m:t>
                      </m:r>
                      <m:r>
                        <a:rPr lang="en-US" b="1" i="1">
                          <a:latin typeface="Cambria Math" panose="02040503050406030204" pitchFamily="18" charset="0"/>
                          <a:cs typeface="Times New Roman" pitchFamily="18" charset="0"/>
                        </a:rPr>
                        <m:t>𝒘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</a:rPr>
                        <m:t>−</m:t>
                      </m:r>
                      <m:r>
                        <a:rPr lang="uk-UA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</a:rPr>
                        <m:t>невідомий вектор розміру </m:t>
                      </m:r>
                      <m:d>
                        <m:dPr>
                          <m:begChr m:val="|"/>
                          <m:endChr m:val="|"/>
                          <m:ctrlPr>
                            <a:rPr lang="uk-U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uk-U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Р</m:t>
                          </m:r>
                        </m:e>
                      </m:d>
                      <m:r>
                        <a:rPr lang="uk-UA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</a:rPr>
                        <m:t>×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</a:rPr>
                        <m:t>1</m:t>
                      </m:r>
                      <m:r>
                        <a:rPr lang="uk-UA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</a:rPr>
                        <m:t> </m:t>
                      </m:r>
                    </m:oMath>
                  </m:oMathPara>
                </a14:m>
                <a:endParaRPr lang="uk-UA" i="1">
                  <a:latin typeface="Cambria Math" panose="02040503050406030204" pitchFamily="18" charset="0"/>
                  <a:ea typeface="Cambria Math" panose="02040503050406030204" pitchFamily="18" charset="0"/>
                  <a:cs typeface="Times New Roman" pitchFamily="18" charset="0"/>
                </a:endParaRPr>
              </a:p>
              <a:p>
                <a:pPr marL="0" indent="0" algn="just">
                  <a:buNone/>
                </a:pPr>
                <a14:m>
                  <m:oMath xmlns:m="http://schemas.openxmlformats.org/officeDocument/2006/math">
                    <m:r>
                      <a:rPr lang="uk-UA" i="1">
                        <a:latin typeface="Cambria Math" panose="02040503050406030204" pitchFamily="18" charset="0"/>
                      </a:rPr>
                      <m:t>називають </m:t>
                    </m:r>
                  </m:oMath>
                </a14:m>
                <a:r>
                  <a:rPr lang="en-US" b="1" i="1" u="sng">
                    <a:solidFill>
                      <a:schemeClr val="tx2"/>
                    </a:solidFill>
                  </a:rPr>
                  <a:t>S –</a:t>
                </a:r>
                <a:r>
                  <a:rPr lang="uk-UA" b="1" i="1" u="sng">
                    <a:solidFill>
                      <a:schemeClr val="tx2"/>
                    </a:solidFill>
                  </a:rPr>
                  <a:t> інваріантом </a:t>
                </a:r>
                <a:r>
                  <a:rPr lang="uk-UA"/>
                  <a:t>мережі Петрі.</a:t>
                </a:r>
                <a:r>
                  <a:rPr lang="en-US" b="1">
                    <a:solidFill>
                      <a:schemeClr val="tx2"/>
                    </a:solidFill>
                  </a:rPr>
                  <a:t> </a:t>
                </a:r>
              </a:p>
              <a:p>
                <a:pPr marL="0" indent="0" algn="just">
                  <a:buNone/>
                </a:pPr>
                <a:endParaRPr lang="uk-UA" i="1"/>
              </a:p>
              <a:p>
                <a:pPr marL="0" indent="0" algn="just">
                  <a:buNone/>
                </a:pPr>
                <a:r>
                  <a:rPr lang="uk-UA" i="1" err="1"/>
                  <a:t>S</a:t>
                </a:r>
                <a:r>
                  <a:rPr lang="uk-UA"/>
                  <a:t>-інваріант, або </a:t>
                </a:r>
                <a:r>
                  <a:rPr lang="uk-UA">
                    <a:solidFill>
                      <a:schemeClr val="tx2"/>
                    </a:solidFill>
                  </a:rPr>
                  <a:t>інваріант стану</a:t>
                </a:r>
                <a:r>
                  <a:rPr lang="uk-UA"/>
                  <a:t>, дозволяє досліджувати консервативність системи. </a:t>
                </a:r>
              </a:p>
              <a:p>
                <a:pPr marL="0" indent="0" algn="just">
                  <a:buNone/>
                </a:pPr>
                <a:r>
                  <a:rPr lang="uk-UA" i="1">
                    <a:solidFill>
                      <a:schemeClr val="tx2"/>
                    </a:solidFill>
                  </a:rPr>
                  <a:t>Консервативність</a:t>
                </a:r>
                <a:r>
                  <a:rPr lang="uk-UA"/>
                  <a:t> означає, що існує зважена сума маркірувань позицій мережі Петрі, яка для будь-якого досяжного маркірування залишається незмінною.</a:t>
                </a:r>
              </a:p>
              <a:p>
                <a:pPr marL="0" indent="0" algn="just">
                  <a:buNone/>
                </a:pPr>
                <a:endParaRPr lang="uk-UA"/>
              </a:p>
              <a:p>
                <a:pPr marL="0" indent="0" algn="just">
                  <a:buNone/>
                </a:pPr>
                <a:r>
                  <a:rPr lang="uk-UA"/>
                  <a:t>Рівняння, які </a:t>
                </a:r>
                <a:r>
                  <a:rPr lang="uk-UA" err="1"/>
                  <a:t>формулюються</a:t>
                </a:r>
                <a:r>
                  <a:rPr lang="uk-UA"/>
                  <a:t> і </a:t>
                </a:r>
                <a:r>
                  <a:rPr lang="uk-UA" err="1"/>
                  <a:t>розв</a:t>
                </a:r>
                <a:r>
                  <a:rPr lang="en-US"/>
                  <a:t>’</a:t>
                </a:r>
                <a:r>
                  <a:rPr lang="uk-UA" err="1"/>
                  <a:t>язуються</a:t>
                </a:r>
                <a:r>
                  <a:rPr lang="uk-UA"/>
                  <a:t> в термінах цілих чисел, називають </a:t>
                </a:r>
                <a:r>
                  <a:rPr lang="uk-UA" i="1" err="1">
                    <a:solidFill>
                      <a:schemeClr val="tx2"/>
                    </a:solidFill>
                  </a:rPr>
                  <a:t>діофантовими</a:t>
                </a:r>
                <a:r>
                  <a:rPr lang="uk-UA" i="1"/>
                  <a:t>.</a:t>
                </a:r>
                <a:endParaRPr lang="en-US" i="1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94DE9A9-A083-084E-AFDB-1016066BBC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1268760"/>
                <a:ext cx="8712968" cy="5314602"/>
              </a:xfrm>
              <a:blipFill>
                <a:blip r:embed="rId2"/>
                <a:stretch>
                  <a:fillRect l="-1310" t="-2387" r="-11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76213A-0775-3946-A716-620C8B1A5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uk-UA"/>
              <a:t>© І.В.Стеценко НТУУ "КПІ ім. Ігоря Сікорського"</a:t>
            </a:r>
          </a:p>
        </p:txBody>
      </p:sp>
    </p:spTree>
    <p:extLst>
      <p:ext uri="{BB962C8B-B14F-4D97-AF65-F5344CB8AC3E}">
        <p14:creationId xmlns:p14="http://schemas.microsoft.com/office/powerpoint/2010/main" val="1410720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1927" y="320418"/>
            <a:ext cx="8229600" cy="1143000"/>
          </a:xfrm>
        </p:spPr>
        <p:txBody>
          <a:bodyPr/>
          <a:lstStyle/>
          <a:p>
            <a:r>
              <a:rPr lang="uk-UA"/>
              <a:t>Циклічність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/>
              <p:cNvSpPr/>
              <p:nvPr/>
            </p:nvSpPr>
            <p:spPr>
              <a:xfrm>
                <a:off x="681927" y="1094086"/>
                <a:ext cx="8282561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uk-UA" u="sng">
                    <a:cs typeface="Times New Roman" pitchFamily="18" charset="0"/>
                  </a:rPr>
                  <a:t>Означення.</a:t>
                </a:r>
                <a:r>
                  <a:rPr lang="uk-UA">
                    <a:cs typeface="Times New Roman" pitchFamily="18" charset="0"/>
                  </a:rPr>
                  <a:t> Якщо існує послідовність запусків переходів, така що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 </m:t>
                    </m:r>
                  </m:oMath>
                </a14:m>
                <a:r>
                  <a:rPr lang="uk-UA" b="0" i="0">
                    <a:cs typeface="Times New Roman" pitchFamily="18" charset="0"/>
                  </a:rPr>
                  <a:t>мережа повертається в початкове маркірування</a:t>
                </a:r>
                <a14:m>
                  <m:oMath xmlns:m="http://schemas.openxmlformats.org/officeDocument/2006/math">
                    <m:r>
                      <a:rPr lang="uk-UA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,</m:t>
                    </m:r>
                  </m:oMath>
                </a14:m>
                <a:r>
                  <a:rPr lang="en-US" b="1">
                    <a:cs typeface="Times New Roman" pitchFamily="18" charset="0"/>
                  </a:rPr>
                  <a:t> </a:t>
                </a:r>
                <a:r>
                  <a:rPr lang="uk-UA">
                    <a:cs typeface="Times New Roman" pitchFamily="18" charset="0"/>
                  </a:rPr>
                  <a:t>то функціонування мережі Петрі є циклічним</a:t>
                </a:r>
              </a:p>
            </p:txBody>
          </p:sp>
        </mc:Choice>
        <mc:Fallback xmlns=""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927" y="1094086"/>
                <a:ext cx="8282561" cy="923330"/>
              </a:xfrm>
              <a:prstGeom prst="rect">
                <a:avLst/>
              </a:prstGeom>
              <a:blipFill>
                <a:blip r:embed="rId2"/>
                <a:stretch>
                  <a:fillRect l="-613" t="-1351" b="-94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15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4"/>
              <p:cNvSpPr>
                <a:spLocks noChangeArrowheads="1"/>
              </p:cNvSpPr>
              <p:nvPr/>
            </p:nvSpPr>
            <p:spPr bwMode="auto">
              <a:xfrm>
                <a:off x="602871" y="3962586"/>
                <a:ext cx="7938258" cy="923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uk-UA" b="0" i="0" u="sng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Твердження.</a:t>
                </a:r>
                <a:r>
                  <a:rPr lang="uk-UA" dirty="0"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 Функціонування м</a:t>
                </a:r>
                <a:r>
                  <a:rPr kumimoji="0" lang="uk-UA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ережі Петрі є циклічним </a:t>
                </a:r>
                <a:r>
                  <a:rPr kumimoji="0" lang="uk-UA" b="1" i="0" u="sng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тоді і тільки тоді</a:t>
                </a:r>
                <a:r>
                  <a:rPr kumimoji="0" lang="uk-UA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, коли існує вектор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𝒗</m:t>
                    </m:r>
                  </m:oMath>
                </a14:m>
                <a:r>
                  <a:rPr kumimoji="0" lang="uk-UA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, компоненти якого </a:t>
                </a:r>
                <a:r>
                  <a:rPr kumimoji="0" lang="uk-UA" b="0" i="0" u="sng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цілі</a:t>
                </a:r>
                <a:r>
                  <a:rPr kumimoji="0" lang="uk-UA" b="0" i="0" u="sng" strike="noStrike" cap="none" normalizeH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 невід</a:t>
                </a:r>
                <a:r>
                  <a:rPr lang="en-US" u="sng" dirty="0"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’</a:t>
                </a:r>
                <a:r>
                  <a:rPr kumimoji="0" lang="uk-UA" b="0" i="0" u="sng" strike="noStrike" cap="none" normalizeH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ємні</a:t>
                </a:r>
                <a:r>
                  <a:rPr kumimoji="0" lang="en-US" b="0" i="0" u="sng" strike="noStrike" cap="none" normalizeH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 </a:t>
                </a:r>
                <a:r>
                  <a:rPr kumimoji="0" lang="uk-UA" b="0" i="0" u="sng" strike="noStrike" cap="none" normalizeH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числа</a:t>
                </a:r>
                <a:r>
                  <a:rPr kumimoji="0" lang="uk-UA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, такий, що</a:t>
                </a:r>
                <a14:m>
                  <m:oMath xmlns:m="http://schemas.openxmlformats.org/officeDocument/2006/math">
                    <m:r>
                      <a:rPr lang="uk-UA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   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𝒂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∙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𝒗</m:t>
                    </m:r>
                    <m:r>
                      <a:rPr lang="uk-UA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=</m:t>
                    </m:r>
                    <m:r>
                      <a:rPr lang="uk-UA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𝟎</m:t>
                    </m:r>
                    <m:r>
                      <a:rPr lang="uk-UA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,</m:t>
                    </m:r>
                    <m:sSub>
                      <m:sSubPr>
                        <m:ctrlPr>
                          <a:rPr lang="uk-U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𝒗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uk-UA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uk-U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b>
                    </m:sSub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17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2871" y="3962586"/>
                <a:ext cx="7938258" cy="923330"/>
              </a:xfrm>
              <a:prstGeom prst="rect">
                <a:avLst/>
              </a:prstGeom>
              <a:blipFill>
                <a:blip r:embed="rId3"/>
                <a:stretch>
                  <a:fillRect l="-478" t="-2740" b="-821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5"/>
          <p:cNvSpPr>
            <a:spLocks noChangeArrowheads="1"/>
          </p:cNvSpPr>
          <p:nvPr/>
        </p:nvSpPr>
        <p:spPr bwMode="auto">
          <a:xfrm>
            <a:off x="0" y="6381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sz="1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sz="15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,</a:t>
            </a:r>
            <a:r>
              <a:rPr kumimoji="0" lang="uk-UA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uk-UA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D91C58E5-C1CE-C04C-BB94-614725D74BBB}"/>
                  </a:ext>
                </a:extLst>
              </p:cNvPr>
              <p:cNvSpPr/>
              <p:nvPr/>
            </p:nvSpPr>
            <p:spPr>
              <a:xfrm>
                <a:off x="1259632" y="2350854"/>
                <a:ext cx="103586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</a:rPr>
                        <m:t>𝑴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</a:rPr>
                        <m:t>′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</a:rPr>
                        <m:t>𝑴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D91C58E5-C1CE-C04C-BB94-614725D74B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2350854"/>
                <a:ext cx="103586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F6790EEA-3AAF-A546-B845-DB29A19A338A}"/>
                  </a:ext>
                </a:extLst>
              </p:cNvPr>
              <p:cNvSpPr/>
              <p:nvPr/>
            </p:nvSpPr>
            <p:spPr>
              <a:xfrm>
                <a:off x="1259632" y="2797006"/>
                <a:ext cx="212269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𝑴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+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𝒂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∙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𝒗</m:t>
                    </m:r>
                    <m:r>
                      <a:rPr lang="en-US" b="1" i="1">
                        <a:latin typeface="Cambria Math" panose="02040503050406030204" pitchFamily="18" charset="0"/>
                        <a:cs typeface="Times New Roman" pitchFamily="18" charset="0"/>
                      </a:rPr>
                      <m:t>=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𝑴</m:t>
                    </m:r>
                  </m:oMath>
                </a14:m>
                <a:r>
                  <a:rPr lang="en-US" b="1"/>
                  <a:t>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b="1">
                    <a:ea typeface="Cambria Math" panose="02040503050406030204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𝒗</m:t>
                    </m:r>
                  </m:oMath>
                </a14:m>
                <a:r>
                  <a:rPr lang="en-US" b="1"/>
                  <a:t> </a:t>
                </a:r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F6790EEA-3AAF-A546-B845-DB29A19A3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2797006"/>
                <a:ext cx="2122697" cy="369332"/>
              </a:xfrm>
              <a:prstGeom prst="rect">
                <a:avLst/>
              </a:prstGeom>
              <a:blipFill>
                <a:blip r:embed="rId5"/>
                <a:stretch>
                  <a:fillRect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AD5C9B20-8410-1E46-8BD4-A7D45A4598E0}"/>
                  </a:ext>
                </a:extLst>
              </p:cNvPr>
              <p:cNvSpPr/>
              <p:nvPr/>
            </p:nvSpPr>
            <p:spPr>
              <a:xfrm>
                <a:off x="1259632" y="3333497"/>
                <a:ext cx="139974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>
                    <a:ea typeface="Cambria Math" panose="02040503050406030204" pitchFamily="18" charset="0"/>
                    <a:cs typeface="Times New Roman" pitchFamily="18" charset="0"/>
                  </a:rPr>
                  <a:t>0</a:t>
                </a:r>
                <a14:m>
                  <m:oMath xmlns:m="http://schemas.openxmlformats.org/officeDocument/2006/math">
                    <m:r>
                      <a:rPr lang="uk-UA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=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𝒂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∙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𝒗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,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𝒗</m:t>
                    </m:r>
                  </m:oMath>
                </a14:m>
                <a:endParaRPr lang="en-US" b="1"/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AD5C9B20-8410-1E46-8BD4-A7D45A4598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3333497"/>
                <a:ext cx="1399742" cy="369332"/>
              </a:xfrm>
              <a:prstGeom prst="rect">
                <a:avLst/>
              </a:prstGeom>
              <a:blipFill>
                <a:blip r:embed="rId6"/>
                <a:stretch>
                  <a:fillRect l="-2703" t="-3226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D7AD85-0BB1-CF46-A4A0-23B0CE58A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uk-UA"/>
              <a:t>© І.В.Стеценко НТУУ "КПІ ім. Ігоря Сікорського"</a:t>
            </a:r>
          </a:p>
        </p:txBody>
      </p:sp>
    </p:spTree>
    <p:extLst>
      <p:ext uri="{BB962C8B-B14F-4D97-AF65-F5344CB8AC3E}">
        <p14:creationId xmlns:p14="http://schemas.microsoft.com/office/powerpoint/2010/main" val="10711128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D6250-5F85-584B-B68C-890942610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Т</a:t>
            </a:r>
            <a:r>
              <a:rPr lang="en-US"/>
              <a:t> –</a:t>
            </a:r>
            <a:r>
              <a:rPr lang="uk-UA"/>
              <a:t> інваріант мережі Петрі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94DE9A9-A083-084E-AFDB-1016066BBC4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8396" y="1484784"/>
                <a:ext cx="7787208" cy="4857403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 algn="just">
                  <a:buNone/>
                </a:pPr>
                <a:r>
                  <a:rPr lang="uk-UA"/>
                  <a:t>Розв</a:t>
                </a:r>
                <a:r>
                  <a:rPr lang="en-US"/>
                  <a:t>’</a:t>
                </a:r>
                <a:r>
                  <a:rPr lang="uk-UA" err="1"/>
                  <a:t>язки</a:t>
                </a:r>
                <a:r>
                  <a:rPr lang="uk-UA"/>
                  <a:t> рівняння</a:t>
                </a:r>
              </a:p>
              <a:p>
                <a:pPr marL="0" indent="0" algn="ctr">
                  <a:buNone/>
                </a:pPr>
                <a:r>
                  <a:rPr lang="uk-UA"/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𝒂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∙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𝒗</m:t>
                    </m:r>
                    <m:r>
                      <a:rPr lang="uk-UA" i="1">
                        <a:latin typeface="Cambria Math" panose="02040503050406030204" pitchFamily="18" charset="0"/>
                        <a:cs typeface="Times New Roman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b="1">
                        <a:ea typeface="Cambria Math" panose="02040503050406030204" pitchFamily="18" charset="0"/>
                        <a:cs typeface="Times New Roman" pitchFamily="18" charset="0"/>
                      </a:rPr>
                      <m:t>0</m:t>
                    </m:r>
                    <m:r>
                      <m:rPr>
                        <m:nor/>
                      </m:rPr>
                      <a:rPr lang="en-US" b="1" i="0" smtClean="0">
                        <a:ea typeface="Cambria Math" panose="02040503050406030204" pitchFamily="18" charset="0"/>
                        <a:cs typeface="Times New Roman" pitchFamily="18" charset="0"/>
                      </a:rPr>
                      <m:t>,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    </m:t>
                    </m:r>
                  </m:oMath>
                </a14:m>
                <a:endParaRPr lang="uk-UA" b="1" i="1">
                  <a:latin typeface="Cambria Math" panose="02040503050406030204" pitchFamily="18" charset="0"/>
                  <a:ea typeface="Cambria Math" panose="02040503050406030204" pitchFamily="18" charset="0"/>
                  <a:cs typeface="Times New Roman" pitchFamily="18" charset="0"/>
                </a:endParaRPr>
              </a:p>
              <a:p>
                <a:pPr marL="0" indent="0" algn="just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uk-UA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</a:rPr>
                        <m:t>де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</a:rPr>
                        <m:t> 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</a:rPr>
                        <m:t>𝒗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</a:rPr>
                        <m:t>−</m:t>
                      </m:r>
                      <m:r>
                        <a:rPr lang="uk-U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</a:rPr>
                        <m:t>невідомий вектор розміру </m:t>
                      </m:r>
                      <m:d>
                        <m:dPr>
                          <m:begChr m:val="|"/>
                          <m:endChr m:val="|"/>
                          <m:ctrlPr>
                            <a:rPr lang="uk-U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uk-U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Т</m:t>
                          </m:r>
                        </m:e>
                      </m:d>
                      <m:r>
                        <a:rPr lang="uk-U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</a:rPr>
                        <m:t>1</m:t>
                      </m:r>
                      <m:r>
                        <a:rPr lang="uk-U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</a:rPr>
                        <m:t> </m:t>
                      </m:r>
                    </m:oMath>
                  </m:oMathPara>
                </a14:m>
                <a:endParaRPr lang="uk-UA" b="0" i="1">
                  <a:latin typeface="Cambria Math" panose="02040503050406030204" pitchFamily="18" charset="0"/>
                  <a:ea typeface="Cambria Math" panose="02040503050406030204" pitchFamily="18" charset="0"/>
                  <a:cs typeface="Times New Roman" pitchFamily="18" charset="0"/>
                </a:endParaRPr>
              </a:p>
              <a:p>
                <a:pPr marL="0" indent="0" algn="just">
                  <a:buNone/>
                </a:pPr>
                <a14:m>
                  <m:oMath xmlns:m="http://schemas.openxmlformats.org/officeDocument/2006/math">
                    <m:r>
                      <a:rPr lang="uk-UA" i="1">
                        <a:latin typeface="Cambria Math" panose="02040503050406030204" pitchFamily="18" charset="0"/>
                      </a:rPr>
                      <m:t>н</m:t>
                    </m:r>
                    <m:r>
                      <a:rPr lang="uk-UA" b="0" i="1" smtClean="0">
                        <a:latin typeface="Cambria Math" panose="02040503050406030204" pitchFamily="18" charset="0"/>
                      </a:rPr>
                      <m:t>азивають</m:t>
                    </m:r>
                  </m:oMath>
                </a14:m>
                <a:r>
                  <a:rPr lang="uk-UA" i="1" u="sng"/>
                  <a:t> </a:t>
                </a:r>
                <a:r>
                  <a:rPr lang="uk-UA" b="1" i="1" u="sng" err="1">
                    <a:solidFill>
                      <a:schemeClr val="tx2"/>
                    </a:solidFill>
                  </a:rPr>
                  <a:t>Т</a:t>
                </a:r>
                <a:r>
                  <a:rPr lang="en-US" b="1" i="1" u="sng">
                    <a:solidFill>
                      <a:schemeClr val="tx2"/>
                    </a:solidFill>
                  </a:rPr>
                  <a:t>–</a:t>
                </a:r>
                <a:r>
                  <a:rPr lang="uk-UA" b="1" i="1" u="sng">
                    <a:solidFill>
                      <a:schemeClr val="tx2"/>
                    </a:solidFill>
                  </a:rPr>
                  <a:t> інваріантом</a:t>
                </a:r>
                <a:r>
                  <a:rPr lang="en-US" b="1" i="1" u="sng">
                    <a:solidFill>
                      <a:schemeClr val="tx2"/>
                    </a:solidFill>
                  </a:rPr>
                  <a:t> </a:t>
                </a:r>
                <a:r>
                  <a:rPr lang="uk-UA"/>
                  <a:t>мережі Петрі</a:t>
                </a:r>
                <a:r>
                  <a:rPr lang="en-US"/>
                  <a:t>.</a:t>
                </a:r>
                <a:endParaRPr lang="uk-UA"/>
              </a:p>
              <a:p>
                <a:pPr marL="0" indent="0" algn="just">
                  <a:buNone/>
                </a:pPr>
                <a:endParaRPr lang="uk-UA"/>
              </a:p>
              <a:p>
                <a:pPr marL="0" indent="0" algn="just">
                  <a:buNone/>
                </a:pPr>
                <a:r>
                  <a:rPr lang="uk-UA" i="1" err="1"/>
                  <a:t>Т</a:t>
                </a:r>
                <a:r>
                  <a:rPr lang="uk-UA"/>
                  <a:t>-інваріант, або </a:t>
                </a:r>
                <a:r>
                  <a:rPr lang="uk-UA">
                    <a:solidFill>
                      <a:schemeClr val="tx2"/>
                    </a:solidFill>
                  </a:rPr>
                  <a:t>інваріант функціонування</a:t>
                </a:r>
                <a:r>
                  <a:rPr lang="uk-UA"/>
                  <a:t>, означає досяжність початкового маркірування.</a:t>
                </a:r>
              </a:p>
              <a:p>
                <a:pPr marL="0" indent="0" algn="just">
                  <a:buNone/>
                </a:pPr>
                <a:r>
                  <a:rPr lang="uk-UA"/>
                  <a:t>Цей інваріант є важливим для дослідження циклічності процесів функціонування. </a:t>
                </a:r>
              </a:p>
              <a:p>
                <a:pPr marL="0" indent="0" algn="just">
                  <a:buNone/>
                </a:pPr>
                <a:r>
                  <a:rPr lang="uk-UA">
                    <a:solidFill>
                      <a:schemeClr val="tx2"/>
                    </a:solidFill>
                  </a:rPr>
                  <a:t>Циклічність</a:t>
                </a:r>
                <a:r>
                  <a:rPr lang="uk-UA"/>
                  <a:t> означає існування такої послідовності запусків переходів, що мережа Петрі повертається в початкове маркірування. Наявність </a:t>
                </a:r>
                <a:r>
                  <a:rPr lang="uk-UA" i="1" err="1"/>
                  <a:t>Т</a:t>
                </a:r>
                <a:r>
                  <a:rPr lang="uk-UA"/>
                  <a:t>-інваріантів гарантує циклічність функціонування системи.</a:t>
                </a:r>
                <a:r>
                  <a:rPr lang="en-US"/>
                  <a:t> </a:t>
                </a:r>
                <a:endParaRPr lang="uk-UA"/>
              </a:p>
              <a:p>
                <a:pPr marL="0" indent="0" algn="just">
                  <a:buNone/>
                </a:pPr>
                <a:endParaRPr lang="uk-UA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94DE9A9-A083-084E-AFDB-1016066BBC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8396" y="1484784"/>
                <a:ext cx="7787208" cy="4857403"/>
              </a:xfrm>
              <a:blipFill>
                <a:blip r:embed="rId2"/>
                <a:stretch>
                  <a:fillRect l="-1138" t="-2089" r="-11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F3C826-D97B-6446-91E2-BA6C66F6F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uk-UA"/>
              <a:t>© І.В.Стеценко НТУУ "КПІ ім. Ігоря Сікорського"</a:t>
            </a:r>
          </a:p>
        </p:txBody>
      </p:sp>
    </p:spTree>
    <p:extLst>
      <p:ext uri="{BB962C8B-B14F-4D97-AF65-F5344CB8AC3E}">
        <p14:creationId xmlns:p14="http://schemas.microsoft.com/office/powerpoint/2010/main" val="325650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Досяжність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/>
              <p:cNvSpPr/>
              <p:nvPr/>
            </p:nvSpPr>
            <p:spPr>
              <a:xfrm>
                <a:off x="755576" y="1412776"/>
                <a:ext cx="7526600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uk-UA"/>
                  <a:t>Існування невід’ємного цілого вектора запуску переходів, що задовольняє рівнянню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𝑴</m:t>
                    </m:r>
                  </m:oMath>
                </a14:m>
                <a:r>
                  <a:rPr lang="en-US" i="1"/>
                  <a:t>’=</a:t>
                </a:r>
                <a:r>
                  <a:rPr lang="en-US" b="1">
                    <a:ea typeface="Cambria Math" panose="02040503050406030204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𝑴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+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𝒂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∙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𝒗</m:t>
                    </m:r>
                  </m:oMath>
                </a14:m>
                <a:r>
                  <a:rPr lang="uk-UA"/>
                  <a:t>, є тільки </a:t>
                </a:r>
                <a:r>
                  <a:rPr lang="uk-UA" u="sng"/>
                  <a:t>необхідною</a:t>
                </a:r>
                <a:r>
                  <a:rPr lang="uk-UA"/>
                  <a:t>, але не достатньою умовою</a:t>
                </a:r>
              </a:p>
            </p:txBody>
          </p:sp>
        </mc:Choice>
        <mc:Fallback xmlns=""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1412776"/>
                <a:ext cx="7526600" cy="646331"/>
              </a:xfrm>
              <a:prstGeom prst="rect">
                <a:avLst/>
              </a:prstGeom>
              <a:blipFill>
                <a:blip r:embed="rId2"/>
                <a:stretch>
                  <a:fillRect l="-505" t="-3846" r="-168" b="-13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Полотно 2805"/>
          <p:cNvGrpSpPr/>
          <p:nvPr/>
        </p:nvGrpSpPr>
        <p:grpSpPr>
          <a:xfrm>
            <a:off x="1005226" y="2196365"/>
            <a:ext cx="4281805" cy="2102485"/>
            <a:chOff x="0" y="0"/>
            <a:chExt cx="4281805" cy="2102485"/>
          </a:xfrm>
        </p:grpSpPr>
        <p:sp>
          <p:nvSpPr>
            <p:cNvPr id="7" name="Прямоугольник 6"/>
            <p:cNvSpPr/>
            <p:nvPr/>
          </p:nvSpPr>
          <p:spPr>
            <a:xfrm>
              <a:off x="0" y="0"/>
              <a:ext cx="4281805" cy="2102485"/>
            </a:xfrm>
            <a:prstGeom prst="rect">
              <a:avLst/>
            </a:prstGeom>
            <a:noFill/>
            <a:ln>
              <a:noFill/>
            </a:ln>
          </p:spPr>
        </p:sp>
        <p:cxnSp>
          <p:nvCxnSpPr>
            <p:cNvPr id="8" name="Line 2807"/>
            <p:cNvCxnSpPr/>
            <p:nvPr/>
          </p:nvCxnSpPr>
          <p:spPr bwMode="auto">
            <a:xfrm rot="2700000">
              <a:off x="2737202" y="747711"/>
              <a:ext cx="284454" cy="28385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" name="Oval 2808"/>
            <p:cNvSpPr>
              <a:spLocks noChangeArrowheads="1"/>
            </p:cNvSpPr>
            <p:nvPr/>
          </p:nvSpPr>
          <p:spPr bwMode="auto">
            <a:xfrm>
              <a:off x="1920170" y="1085047"/>
              <a:ext cx="274781" cy="27538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cxnSp>
          <p:nvCxnSpPr>
            <p:cNvPr id="10" name="Line 2809"/>
            <p:cNvCxnSpPr/>
            <p:nvPr/>
          </p:nvCxnSpPr>
          <p:spPr bwMode="auto">
            <a:xfrm flipV="1">
              <a:off x="1173391" y="693408"/>
              <a:ext cx="825" cy="375149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" name="Oval 2810"/>
            <p:cNvSpPr>
              <a:spLocks noChangeArrowheads="1"/>
            </p:cNvSpPr>
            <p:nvPr/>
          </p:nvSpPr>
          <p:spPr bwMode="auto">
            <a:xfrm>
              <a:off x="1920170" y="338047"/>
              <a:ext cx="273956" cy="27373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grpSp>
          <p:nvGrpSpPr>
            <p:cNvPr id="12" name="Group 2811"/>
            <p:cNvGrpSpPr>
              <a:grpSpLocks/>
            </p:cNvGrpSpPr>
            <p:nvPr/>
          </p:nvGrpSpPr>
          <p:grpSpPr bwMode="auto">
            <a:xfrm>
              <a:off x="551213" y="711547"/>
              <a:ext cx="273956" cy="271262"/>
              <a:chOff x="5512" y="2747"/>
              <a:chExt cx="332" cy="333"/>
            </a:xfrm>
          </p:grpSpPr>
          <p:sp>
            <p:nvSpPr>
              <p:cNvPr id="27" name="Oval 2812"/>
              <p:cNvSpPr>
                <a:spLocks noChangeArrowheads="1"/>
              </p:cNvSpPr>
              <p:nvPr/>
            </p:nvSpPr>
            <p:spPr bwMode="auto">
              <a:xfrm>
                <a:off x="5512" y="2747"/>
                <a:ext cx="332" cy="333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uk-UA"/>
              </a:p>
            </p:txBody>
          </p:sp>
          <p:sp>
            <p:nvSpPr>
              <p:cNvPr id="28" name="Oval 2813"/>
              <p:cNvSpPr>
                <a:spLocks noChangeArrowheads="1"/>
              </p:cNvSpPr>
              <p:nvPr/>
            </p:nvSpPr>
            <p:spPr bwMode="auto">
              <a:xfrm>
                <a:off x="5676" y="2901"/>
                <a:ext cx="44" cy="44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uk-UA"/>
              </a:p>
            </p:txBody>
          </p:sp>
        </p:grpSp>
        <p:sp>
          <p:nvSpPr>
            <p:cNvPr id="13" name="Text Box 2814"/>
            <p:cNvSpPr txBox="1">
              <a:spLocks noChangeArrowheads="1"/>
            </p:cNvSpPr>
            <p:nvPr/>
          </p:nvSpPr>
          <p:spPr bwMode="auto">
            <a:xfrm>
              <a:off x="3662103" y="764315"/>
              <a:ext cx="337494" cy="28445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ctr">
                <a:lnSpc>
                  <a:spcPts val="1800"/>
                </a:lnSpc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Р</a:t>
              </a:r>
              <a:r>
                <a:rPr lang="ru-RU" sz="1400" baseline="-25000">
                  <a:effectLst/>
                  <a:latin typeface="Times New Roman"/>
                  <a:ea typeface="Times New Roman"/>
                </a:rPr>
                <a:t>4</a:t>
              </a:r>
              <a:endParaRPr lang="uk-UA" sz="120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14" name="Line 2815"/>
            <p:cNvCxnSpPr/>
            <p:nvPr/>
          </p:nvCxnSpPr>
          <p:spPr bwMode="auto">
            <a:xfrm>
              <a:off x="817743" y="853362"/>
              <a:ext cx="355648" cy="8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" name="Line 2817"/>
            <p:cNvCxnSpPr/>
            <p:nvPr/>
          </p:nvCxnSpPr>
          <p:spPr bwMode="auto">
            <a:xfrm flipV="1">
              <a:off x="1191545" y="479861"/>
              <a:ext cx="711296" cy="26796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" name="Line 2818"/>
            <p:cNvCxnSpPr/>
            <p:nvPr/>
          </p:nvCxnSpPr>
          <p:spPr bwMode="auto">
            <a:xfrm flipH="1" flipV="1">
              <a:off x="1191545" y="942408"/>
              <a:ext cx="711296" cy="28445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" name="Line 2819"/>
            <p:cNvCxnSpPr/>
            <p:nvPr/>
          </p:nvCxnSpPr>
          <p:spPr bwMode="auto">
            <a:xfrm>
              <a:off x="2204853" y="462547"/>
              <a:ext cx="657660" cy="30176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" name="Line 2820"/>
            <p:cNvCxnSpPr/>
            <p:nvPr/>
          </p:nvCxnSpPr>
          <p:spPr bwMode="auto">
            <a:xfrm flipH="1">
              <a:off x="2204853" y="924269"/>
              <a:ext cx="675814" cy="28527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" name="Line 2821"/>
            <p:cNvCxnSpPr/>
            <p:nvPr/>
          </p:nvCxnSpPr>
          <p:spPr bwMode="auto">
            <a:xfrm flipV="1">
              <a:off x="2897996" y="853362"/>
              <a:ext cx="515731" cy="8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1" name="Oval 2822"/>
            <p:cNvSpPr>
              <a:spLocks noChangeArrowheads="1"/>
            </p:cNvSpPr>
            <p:nvPr/>
          </p:nvSpPr>
          <p:spPr bwMode="auto">
            <a:xfrm>
              <a:off x="3396398" y="728861"/>
              <a:ext cx="273956" cy="27538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22" name="Text Box 2823"/>
            <p:cNvSpPr txBox="1">
              <a:spLocks noChangeArrowheads="1"/>
            </p:cNvSpPr>
            <p:nvPr/>
          </p:nvSpPr>
          <p:spPr bwMode="auto">
            <a:xfrm>
              <a:off x="1884687" y="53593"/>
              <a:ext cx="320991" cy="26631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ctr">
                <a:lnSpc>
                  <a:spcPts val="1800"/>
                </a:lnSpc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Р</a:t>
              </a:r>
              <a:r>
                <a:rPr lang="ru-RU" sz="1400" baseline="-25000">
                  <a:effectLst/>
                  <a:latin typeface="Times New Roman"/>
                  <a:ea typeface="Times New Roman"/>
                </a:rPr>
                <a:t>2</a:t>
              </a:r>
              <a:endParaRPr lang="uk-UA" sz="12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23" name="Text Box 2824"/>
            <p:cNvSpPr txBox="1">
              <a:spLocks noChangeArrowheads="1"/>
            </p:cNvSpPr>
            <p:nvPr/>
          </p:nvSpPr>
          <p:spPr bwMode="auto">
            <a:xfrm>
              <a:off x="1938323" y="1386816"/>
              <a:ext cx="320166" cy="26713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ctr">
                <a:lnSpc>
                  <a:spcPts val="1800"/>
                </a:lnSpc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Р</a:t>
              </a:r>
              <a:r>
                <a:rPr lang="ru-RU" sz="1400" baseline="-25000">
                  <a:effectLst/>
                  <a:latin typeface="Times New Roman"/>
                  <a:ea typeface="Times New Roman"/>
                </a:rPr>
                <a:t>3</a:t>
              </a:r>
              <a:endParaRPr lang="uk-UA" sz="12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24" name="Text Box 2825"/>
            <p:cNvSpPr txBox="1">
              <a:spLocks noChangeArrowheads="1"/>
            </p:cNvSpPr>
            <p:nvPr/>
          </p:nvSpPr>
          <p:spPr bwMode="auto">
            <a:xfrm>
              <a:off x="195565" y="728861"/>
              <a:ext cx="320991" cy="26713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ctr">
                <a:lnSpc>
                  <a:spcPts val="1800"/>
                </a:lnSpc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Р</a:t>
              </a:r>
              <a:r>
                <a:rPr lang="ru-RU" sz="1400" baseline="-25000">
                  <a:effectLst/>
                  <a:latin typeface="Times New Roman"/>
                  <a:ea typeface="Times New Roman"/>
                </a:rPr>
                <a:t>1</a:t>
              </a:r>
              <a:endParaRPr lang="uk-UA" sz="12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25" name="Text Box 2826"/>
            <p:cNvSpPr txBox="1">
              <a:spLocks noChangeArrowheads="1"/>
            </p:cNvSpPr>
            <p:nvPr/>
          </p:nvSpPr>
          <p:spPr bwMode="auto">
            <a:xfrm>
              <a:off x="1013308" y="391639"/>
              <a:ext cx="320991" cy="26631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ctr">
                <a:lnSpc>
                  <a:spcPts val="1800"/>
                </a:lnSpc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Т</a:t>
              </a:r>
              <a:r>
                <a:rPr lang="ru-RU" sz="1400" baseline="-25000">
                  <a:effectLst/>
                  <a:latin typeface="Times New Roman"/>
                  <a:ea typeface="Times New Roman"/>
                </a:rPr>
                <a:t>1</a:t>
              </a:r>
              <a:endParaRPr lang="uk-UA" sz="12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26" name="Text Box 2827"/>
            <p:cNvSpPr txBox="1">
              <a:spLocks noChangeArrowheads="1"/>
            </p:cNvSpPr>
            <p:nvPr/>
          </p:nvSpPr>
          <p:spPr bwMode="auto">
            <a:xfrm>
              <a:off x="2773395" y="408954"/>
              <a:ext cx="321816" cy="26713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ctr">
                <a:lnSpc>
                  <a:spcPts val="1800"/>
                </a:lnSpc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Т</a:t>
              </a:r>
              <a:r>
                <a:rPr lang="ru-RU" sz="1400" baseline="-25000">
                  <a:effectLst/>
                  <a:latin typeface="Times New Roman"/>
                  <a:ea typeface="Times New Roman"/>
                </a:rPr>
                <a:t>2</a:t>
              </a:r>
              <a:endParaRPr lang="uk-UA" sz="1200">
                <a:effectLst/>
                <a:latin typeface="Times New Roman"/>
                <a:ea typeface="Times New Roman"/>
              </a:endParaRPr>
            </a:p>
          </p:txBody>
        </p:sp>
      </p:grpSp>
      <p:sp>
        <p:nvSpPr>
          <p:cNvPr id="2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3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33" name="Прямоугольник 32"/>
          <p:cNvSpPr/>
          <p:nvPr/>
        </p:nvSpPr>
        <p:spPr>
          <a:xfrm>
            <a:off x="605009" y="5891800"/>
            <a:ext cx="7526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/>
              <a:t>Проте запуск переходів неможливий оскільки умова запуску не виконана.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885BD1C0-A7E3-5847-9872-EB0D8FAA4205}"/>
                  </a:ext>
                </a:extLst>
              </p:cNvPr>
              <p:cNvSpPr/>
              <p:nvPr/>
            </p:nvSpPr>
            <p:spPr>
              <a:xfrm>
                <a:off x="5422359" y="2460354"/>
                <a:ext cx="1360181" cy="10762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𝒂</m:t>
                    </m:r>
                  </m:oMath>
                </a14:m>
                <a:r>
                  <a:rPr lang="ru-RU"/>
                  <a:t>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ru-RU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ru-RU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ru-RU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ru-RU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mr>
                            </m:m>
                          </m:e>
                          <m:e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eqArr>
                        <m:eqArr>
                          <m:eqArr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ru-RU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ru-RU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ru-RU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  <m:e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eqArr>
                      </m:e>
                    </m:d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885BD1C0-A7E3-5847-9872-EB0D8FAA42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2359" y="2460354"/>
                <a:ext cx="1360181" cy="10762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36D0060-EA1A-7045-A2EC-3AC4BF495DBA}"/>
                  </a:ext>
                </a:extLst>
              </p:cNvPr>
              <p:cNvSpPr/>
              <p:nvPr/>
            </p:nvSpPr>
            <p:spPr>
              <a:xfrm>
                <a:off x="712334" y="3811928"/>
                <a:ext cx="7419275" cy="19508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𝑴</m:t>
                    </m:r>
                  </m:oMath>
                </a14:m>
                <a:r>
                  <a:rPr lang="en-US" i="1"/>
                  <a:t>’=</a:t>
                </a:r>
                <a:r>
                  <a:rPr lang="en-US" b="1">
                    <a:ea typeface="Cambria Math" panose="02040503050406030204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𝑴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+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𝒂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∙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𝒗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⟹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ru-RU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ru-RU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ru-RU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  <m:e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eqArr>
                      </m:e>
                    </m:d>
                    <m:r>
                      <a:rPr lang="ru-RU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=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ru-RU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  <m:e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eqArr>
                      </m:e>
                    </m:d>
                    <m:r>
                      <a:rPr lang="ru-RU" b="1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mr>
                            </m:m>
                          </m:e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eqArr>
                        <m:eqArr>
                          <m:eqArr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eqArr>
                      </m:e>
                    </m:d>
                    <m:d>
                      <m:d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ru-RU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ru-RU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ru-RU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ru-RU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⟹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eqArr>
                      </m:e>
                    </m:d>
                    <m:r>
                      <a:rPr lang="ru-RU" b="1" i="1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ru-RU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ru-RU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  <m:e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ru-RU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endParaRPr lang="ru-RU"/>
              </a:p>
              <a:p>
                <a:r>
                  <a:rPr lang="ru-RU"/>
                  <a:t> </a:t>
                </a:r>
                <a14:m>
                  <m:oMath xmlns:m="http://schemas.openxmlformats.org/officeDocument/2006/math">
                    <m:r>
                      <a:rPr lang="ru-RU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                           </m:t>
                    </m:r>
                    <m:r>
                      <a:rPr lang="ru-RU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       </m:t>
                    </m:r>
                  </m:oMath>
                </a14:m>
                <a:endParaRPr lang="ru-RU" b="1" i="1">
                  <a:latin typeface="Cambria Math" panose="02040503050406030204" pitchFamily="18" charset="0"/>
                  <a:ea typeface="Cambria Math" panose="02040503050406030204" pitchFamily="18" charset="0"/>
                  <a:cs typeface="Times New Roman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⟹</m:t>
                    </m:r>
                    <m:d>
                      <m:dPr>
                        <m:begChr m:val="{"/>
                        <m:endChr m:val=""/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ru-RU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itchFamily="18" charset="0"/>
                              </a:rPr>
                              <m:t>=1</m:t>
                            </m:r>
                          </m:e>
                          <m:e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ru-RU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ru-RU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itchFamily="18" charset="0"/>
                              </a:rPr>
                              <m:t>=1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b="1">
                    <a:ea typeface="Cambria Math" panose="02040503050406030204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⟹</m:t>
                    </m:r>
                  </m:oMath>
                </a14:m>
                <a:r>
                  <a:rPr lang="en-US" b="1">
                    <a:ea typeface="Cambria Math" panose="02040503050406030204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𝒗</m:t>
                    </m:r>
                  </m:oMath>
                </a14:m>
                <a:r>
                  <a:rPr lang="ru-RU"/>
                  <a:t>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36D0060-EA1A-7045-A2EC-3AC4BF495D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334" y="3811928"/>
                <a:ext cx="7419275" cy="1950855"/>
              </a:xfrm>
              <a:prstGeom prst="rect">
                <a:avLst/>
              </a:prstGeom>
              <a:blipFill>
                <a:blip r:embed="rId4"/>
                <a:stretch>
                  <a:fillRect l="-9744" t="-8442" b="-1012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488B6D0F-B04F-CB49-AFC0-19BC790E9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uk-UA"/>
              <a:t>© І.В.Стеценко НТУУ "КПІ ім. Ігоря Сікорського"</a:t>
            </a:r>
          </a:p>
        </p:txBody>
      </p:sp>
    </p:spTree>
    <p:extLst>
      <p:ext uri="{BB962C8B-B14F-4D97-AF65-F5344CB8AC3E}">
        <p14:creationId xmlns:p14="http://schemas.microsoft.com/office/powerpoint/2010/main" val="1502939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Активність</a:t>
            </a: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9223161"/>
              </p:ext>
            </p:extLst>
          </p:nvPr>
        </p:nvGraphicFramePr>
        <p:xfrm>
          <a:off x="457200" y="1600200"/>
          <a:ext cx="7859216" cy="41249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0985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uk-UA"/>
                        <a:t>Рівень активності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/>
                        <a:t>Перехід Т має рівень активності А,</a:t>
                      </a:r>
                      <a:r>
                        <a:rPr lang="uk-UA" baseline="0"/>
                        <a:t> якщо</a:t>
                      </a:r>
                      <a:endParaRPr lang="uk-U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800" kern="1200">
                          <a:effectLst/>
                        </a:rPr>
                        <a:t>він ніколи не може бути запущений</a:t>
                      </a:r>
                      <a:endParaRPr lang="uk-U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800" kern="1200">
                          <a:effectLst/>
                        </a:rPr>
                        <a:t>існує маркірування (досяжне з початкового) , яке дозволяє запуск цього переходу Т</a:t>
                      </a:r>
                      <a:endParaRPr lang="uk-UA" i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800" kern="1200">
                          <a:effectLst/>
                        </a:rPr>
                        <a:t>для довільного цілого числа n існує послідовність запусків переходів, в якій перехід Т присутній принаймні n раз</a:t>
                      </a:r>
                      <a:endParaRPr lang="uk-U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800" kern="1200">
                          <a:effectLst/>
                        </a:rPr>
                        <a:t>існує нескінченна послідовність запусків переходів, в якій перехід T</a:t>
                      </a:r>
                      <a:r>
                        <a:rPr lang="uk-UA" sz="1800" kern="1200" baseline="-25000">
                          <a:effectLst/>
                        </a:rPr>
                        <a:t> </a:t>
                      </a:r>
                      <a:r>
                        <a:rPr lang="uk-UA" sz="1800" kern="1200" baseline="0">
                          <a:effectLst/>
                        </a:rPr>
                        <a:t> </a:t>
                      </a:r>
                      <a:r>
                        <a:rPr lang="uk-UA" sz="1800" kern="1200">
                          <a:effectLst/>
                        </a:rPr>
                        <a:t>присутній необмежено багато разів</a:t>
                      </a:r>
                      <a:endParaRPr lang="uk-U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800" kern="1200">
                          <a:effectLst/>
                        </a:rPr>
                        <a:t>якщо для довільного маркірування М, що є досяжним з початкового маркірування, існує послідовність запусків переходів, яка призводить до маркірування, що дозволяє запуск переходу Т</a:t>
                      </a:r>
                      <a:endParaRPr lang="uk-UA" i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70FC5A-E6C9-DD4F-B7FB-20575C777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uk-UA"/>
              <a:t>© І.В.Стеценко НТУУ "КПІ ім. Ігоря Сікорського"</a:t>
            </a:r>
          </a:p>
        </p:txBody>
      </p:sp>
    </p:spTree>
    <p:extLst>
      <p:ext uri="{BB962C8B-B14F-4D97-AF65-F5344CB8AC3E}">
        <p14:creationId xmlns:p14="http://schemas.microsoft.com/office/powerpoint/2010/main" val="4391947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3807" y="260648"/>
            <a:ext cx="8229600" cy="1143000"/>
          </a:xfrm>
        </p:spPr>
        <p:txBody>
          <a:bodyPr/>
          <a:lstStyle/>
          <a:p>
            <a:r>
              <a:rPr lang="uk-UA"/>
              <a:t>Приклад визначення активності</a:t>
            </a:r>
          </a:p>
        </p:txBody>
      </p:sp>
      <p:grpSp>
        <p:nvGrpSpPr>
          <p:cNvPr id="4" name="Полотно 2773"/>
          <p:cNvGrpSpPr/>
          <p:nvPr/>
        </p:nvGrpSpPr>
        <p:grpSpPr>
          <a:xfrm>
            <a:off x="441493" y="1581377"/>
            <a:ext cx="5108166" cy="3821554"/>
            <a:chOff x="0" y="0"/>
            <a:chExt cx="3974465" cy="3038475"/>
          </a:xfrm>
        </p:grpSpPr>
        <p:sp>
          <p:nvSpPr>
            <p:cNvPr id="5" name="Прямоугольник 4"/>
            <p:cNvSpPr/>
            <p:nvPr/>
          </p:nvSpPr>
          <p:spPr>
            <a:xfrm>
              <a:off x="0" y="0"/>
              <a:ext cx="3974465" cy="3038475"/>
            </a:xfrm>
            <a:prstGeom prst="rect">
              <a:avLst/>
            </a:prstGeom>
            <a:noFill/>
            <a:ln>
              <a:noFill/>
            </a:ln>
          </p:spPr>
        </p:sp>
        <p:sp>
          <p:nvSpPr>
            <p:cNvPr id="6" name="Oval 2775"/>
            <p:cNvSpPr>
              <a:spLocks noChangeArrowheads="1"/>
            </p:cNvSpPr>
            <p:nvPr/>
          </p:nvSpPr>
          <p:spPr bwMode="auto">
            <a:xfrm>
              <a:off x="1564373" y="2240525"/>
              <a:ext cx="274755" cy="27532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cxnSp>
          <p:nvCxnSpPr>
            <p:cNvPr id="7" name="Line 2776"/>
            <p:cNvCxnSpPr/>
            <p:nvPr/>
          </p:nvCxnSpPr>
          <p:spPr bwMode="auto">
            <a:xfrm flipV="1">
              <a:off x="1707114" y="1244736"/>
              <a:ext cx="825" cy="37589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" name="Oval 2777"/>
            <p:cNvSpPr>
              <a:spLocks noChangeArrowheads="1"/>
            </p:cNvSpPr>
            <p:nvPr/>
          </p:nvSpPr>
          <p:spPr bwMode="auto">
            <a:xfrm>
              <a:off x="1618004" y="409691"/>
              <a:ext cx="273105" cy="273677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10" name="Text Box 2781"/>
            <p:cNvSpPr txBox="1">
              <a:spLocks noChangeArrowheads="1"/>
            </p:cNvSpPr>
            <p:nvPr/>
          </p:nvSpPr>
          <p:spPr bwMode="auto">
            <a:xfrm>
              <a:off x="2808611" y="1316453"/>
              <a:ext cx="337462" cy="28439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ctr">
                <a:lnSpc>
                  <a:spcPts val="1800"/>
                </a:lnSpc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Р</a:t>
              </a:r>
              <a:r>
                <a:rPr lang="ru-RU" sz="1400" baseline="-25000">
                  <a:effectLst/>
                  <a:latin typeface="Times New Roman"/>
                  <a:ea typeface="Times New Roman"/>
                </a:rPr>
                <a:t>4</a:t>
              </a:r>
              <a:endParaRPr lang="uk-UA" sz="120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11" name="Line 2782"/>
            <p:cNvCxnSpPr/>
            <p:nvPr/>
          </p:nvCxnSpPr>
          <p:spPr bwMode="auto">
            <a:xfrm>
              <a:off x="817666" y="1440102"/>
              <a:ext cx="853144" cy="8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" name="Line 2784"/>
            <p:cNvCxnSpPr/>
            <p:nvPr/>
          </p:nvCxnSpPr>
          <p:spPr bwMode="auto">
            <a:xfrm flipV="1">
              <a:off x="693077" y="534165"/>
              <a:ext cx="924927" cy="33879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" name="Line 2785"/>
            <p:cNvCxnSpPr/>
            <p:nvPr/>
          </p:nvCxnSpPr>
          <p:spPr bwMode="auto">
            <a:xfrm>
              <a:off x="1902661" y="551476"/>
              <a:ext cx="693077" cy="30252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" name="Line 2786"/>
            <p:cNvCxnSpPr/>
            <p:nvPr/>
          </p:nvCxnSpPr>
          <p:spPr bwMode="auto">
            <a:xfrm flipH="1">
              <a:off x="1778072" y="1547265"/>
              <a:ext cx="711229" cy="42617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" name="Line 2787"/>
            <p:cNvCxnSpPr/>
            <p:nvPr/>
          </p:nvCxnSpPr>
          <p:spPr bwMode="auto">
            <a:xfrm flipV="1">
              <a:off x="1742593" y="1440926"/>
              <a:ext cx="693077" cy="8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" name="Oval 2788"/>
            <p:cNvSpPr>
              <a:spLocks noChangeArrowheads="1"/>
            </p:cNvSpPr>
            <p:nvPr/>
          </p:nvSpPr>
          <p:spPr bwMode="auto">
            <a:xfrm>
              <a:off x="2471149" y="1280182"/>
              <a:ext cx="273105" cy="27615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18" name="Text Box 2789"/>
            <p:cNvSpPr txBox="1">
              <a:spLocks noChangeArrowheads="1"/>
            </p:cNvSpPr>
            <p:nvPr/>
          </p:nvSpPr>
          <p:spPr bwMode="auto">
            <a:xfrm>
              <a:off x="1582525" y="107163"/>
              <a:ext cx="320135" cy="26625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ctr">
                <a:lnSpc>
                  <a:spcPts val="1800"/>
                </a:lnSpc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Р</a:t>
              </a:r>
              <a:r>
                <a:rPr lang="ru-RU" sz="1400" baseline="-25000">
                  <a:effectLst/>
                  <a:latin typeface="Times New Roman"/>
                  <a:ea typeface="Times New Roman"/>
                </a:rPr>
                <a:t>2</a:t>
              </a:r>
              <a:endParaRPr lang="uk-UA" sz="12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19" name="Text Box 2790"/>
            <p:cNvSpPr txBox="1">
              <a:spLocks noChangeArrowheads="1"/>
            </p:cNvSpPr>
            <p:nvPr/>
          </p:nvSpPr>
          <p:spPr bwMode="auto">
            <a:xfrm>
              <a:off x="1902661" y="2329552"/>
              <a:ext cx="320135" cy="26708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ctr">
                <a:lnSpc>
                  <a:spcPts val="1800"/>
                </a:lnSpc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Р</a:t>
              </a:r>
              <a:r>
                <a:rPr lang="ru-RU" sz="1400" baseline="-25000">
                  <a:effectLst/>
                  <a:latin typeface="Times New Roman"/>
                  <a:ea typeface="Times New Roman"/>
                </a:rPr>
                <a:t>3</a:t>
              </a:r>
              <a:endParaRPr lang="uk-UA" sz="12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20" name="Text Box 2791"/>
            <p:cNvSpPr txBox="1">
              <a:spLocks noChangeArrowheads="1"/>
            </p:cNvSpPr>
            <p:nvPr/>
          </p:nvSpPr>
          <p:spPr bwMode="auto">
            <a:xfrm>
              <a:off x="195547" y="1315628"/>
              <a:ext cx="320961" cy="26708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ctr">
                <a:lnSpc>
                  <a:spcPts val="1800"/>
                </a:lnSpc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Р</a:t>
              </a:r>
              <a:r>
                <a:rPr lang="ru-RU" sz="1400" baseline="-25000">
                  <a:effectLst/>
                  <a:latin typeface="Times New Roman"/>
                  <a:ea typeface="Times New Roman"/>
                </a:rPr>
                <a:t>1</a:t>
              </a:r>
              <a:endParaRPr lang="uk-UA" sz="12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21" name="Text Box 2792"/>
            <p:cNvSpPr txBox="1">
              <a:spLocks noChangeArrowheads="1"/>
            </p:cNvSpPr>
            <p:nvPr/>
          </p:nvSpPr>
          <p:spPr bwMode="auto">
            <a:xfrm>
              <a:off x="203548" y="818558"/>
              <a:ext cx="320961" cy="26625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ctr">
                <a:lnSpc>
                  <a:spcPts val="1800"/>
                </a:lnSpc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Т</a:t>
              </a:r>
              <a:r>
                <a:rPr lang="ru-RU" sz="1400" baseline="-25000">
                  <a:latin typeface="Times New Roman"/>
                  <a:ea typeface="Times New Roman"/>
                </a:rPr>
                <a:t>2</a:t>
              </a:r>
              <a:endParaRPr lang="uk-UA" sz="120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22" name="Line 2793"/>
            <p:cNvCxnSpPr/>
            <p:nvPr/>
          </p:nvCxnSpPr>
          <p:spPr bwMode="auto">
            <a:xfrm flipV="1">
              <a:off x="640271" y="924897"/>
              <a:ext cx="825" cy="37342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" name="Line 2794"/>
            <p:cNvCxnSpPr/>
            <p:nvPr/>
          </p:nvCxnSpPr>
          <p:spPr bwMode="auto">
            <a:xfrm flipV="1">
              <a:off x="711229" y="924897"/>
              <a:ext cx="825" cy="37342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" name="Line 2795"/>
            <p:cNvCxnSpPr/>
            <p:nvPr/>
          </p:nvCxnSpPr>
          <p:spPr bwMode="auto">
            <a:xfrm flipV="1">
              <a:off x="515682" y="906761"/>
              <a:ext cx="355614" cy="1649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5" name="Text Box 2796"/>
            <p:cNvSpPr txBox="1">
              <a:spLocks noChangeArrowheads="1"/>
            </p:cNvSpPr>
            <p:nvPr/>
          </p:nvSpPr>
          <p:spPr bwMode="auto">
            <a:xfrm>
              <a:off x="2826763" y="783112"/>
              <a:ext cx="321786" cy="26625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ctr">
                <a:lnSpc>
                  <a:spcPts val="1800"/>
                </a:lnSpc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Т</a:t>
              </a:r>
              <a:r>
                <a:rPr lang="ru-RU" sz="1400" baseline="-25000">
                  <a:latin typeface="Times New Roman"/>
                  <a:ea typeface="Times New Roman"/>
                </a:rPr>
                <a:t>3</a:t>
              </a:r>
              <a:endParaRPr lang="uk-UA" sz="120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26" name="Line 2797"/>
            <p:cNvCxnSpPr/>
            <p:nvPr/>
          </p:nvCxnSpPr>
          <p:spPr bwMode="auto">
            <a:xfrm flipV="1">
              <a:off x="2576760" y="889450"/>
              <a:ext cx="1650" cy="37342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" name="Line 2798"/>
            <p:cNvCxnSpPr/>
            <p:nvPr/>
          </p:nvCxnSpPr>
          <p:spPr bwMode="auto">
            <a:xfrm flipV="1">
              <a:off x="2649368" y="889450"/>
              <a:ext cx="825" cy="37342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" name="Line 2799"/>
            <p:cNvCxnSpPr/>
            <p:nvPr/>
          </p:nvCxnSpPr>
          <p:spPr bwMode="auto">
            <a:xfrm flipV="1">
              <a:off x="2453822" y="889450"/>
              <a:ext cx="353964" cy="82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" name="Line 2800"/>
            <p:cNvCxnSpPr/>
            <p:nvPr/>
          </p:nvCxnSpPr>
          <p:spPr bwMode="auto">
            <a:xfrm flipV="1">
              <a:off x="1475263" y="2009713"/>
              <a:ext cx="462876" cy="82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" name="Line 2801"/>
            <p:cNvCxnSpPr/>
            <p:nvPr/>
          </p:nvCxnSpPr>
          <p:spPr bwMode="auto">
            <a:xfrm>
              <a:off x="835818" y="1529129"/>
              <a:ext cx="764035" cy="44348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" name="Line 2802"/>
            <p:cNvCxnSpPr/>
            <p:nvPr/>
          </p:nvCxnSpPr>
          <p:spPr bwMode="auto">
            <a:xfrm flipV="1">
              <a:off x="1707114" y="2027024"/>
              <a:ext cx="825" cy="19619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2" name="Text Box 2803"/>
            <p:cNvSpPr txBox="1">
              <a:spLocks noChangeArrowheads="1"/>
            </p:cNvSpPr>
            <p:nvPr/>
          </p:nvSpPr>
          <p:spPr bwMode="auto">
            <a:xfrm>
              <a:off x="1990945" y="1902550"/>
              <a:ext cx="321786" cy="26625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ctr">
                <a:lnSpc>
                  <a:spcPts val="1800"/>
                </a:lnSpc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Т</a:t>
              </a:r>
              <a:r>
                <a:rPr lang="ru-RU" sz="1400" baseline="-25000">
                  <a:effectLst/>
                  <a:latin typeface="Times New Roman"/>
                  <a:ea typeface="Times New Roman"/>
                </a:rPr>
                <a:t>4</a:t>
              </a:r>
              <a:endParaRPr lang="uk-UA" sz="12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33" name="Text Box 2804"/>
            <p:cNvSpPr txBox="1">
              <a:spLocks noChangeArrowheads="1"/>
            </p:cNvSpPr>
            <p:nvPr/>
          </p:nvSpPr>
          <p:spPr bwMode="auto">
            <a:xfrm>
              <a:off x="1547046" y="977654"/>
              <a:ext cx="320961" cy="26543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ctr">
                <a:lnSpc>
                  <a:spcPts val="1800"/>
                </a:lnSpc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Т</a:t>
              </a:r>
              <a:r>
                <a:rPr lang="ru-RU" sz="1400" baseline="-25000">
                  <a:effectLst/>
                  <a:latin typeface="Times New Roman"/>
                  <a:ea typeface="Times New Roman"/>
                </a:rPr>
                <a:t>1</a:t>
              </a:r>
              <a:endParaRPr lang="uk-UA" sz="1200">
                <a:effectLst/>
                <a:latin typeface="Times New Roman"/>
                <a:ea typeface="Times New Roman"/>
              </a:endParaRPr>
            </a:p>
          </p:txBody>
        </p:sp>
      </p:grpSp>
      <p:sp>
        <p:nvSpPr>
          <p:cNvPr id="36" name="Oval 35">
            <a:extLst>
              <a:ext uri="{FF2B5EF4-FFF2-40B4-BE49-F238E27FC236}">
                <a16:creationId xmlns:a16="http://schemas.microsoft.com/office/drawing/2014/main" id="{E8F74C92-C3EB-5145-B8E5-0856624507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8048" y="3235120"/>
            <a:ext cx="324496" cy="301614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0" tIns="0" rIns="0" bIns="0" anchor="t" anchorCtr="0" upright="1">
            <a:noAutofit/>
          </a:bodyPr>
          <a:lstStyle/>
          <a:p>
            <a:pPr algn="ctr"/>
            <a:r>
              <a:rPr lang="uk-UA" sz="1400"/>
              <a:t>1</a:t>
            </a:r>
            <a:endParaRPr lang="en-US" sz="140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549873-D392-874A-B159-88CB782D5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uk-UA"/>
              <a:t>© І.В.Стеценко НТУУ "КПІ ім. Ігоря Сікорського"</a:t>
            </a:r>
          </a:p>
        </p:txBody>
      </p:sp>
    </p:spTree>
    <p:extLst>
      <p:ext uri="{BB962C8B-B14F-4D97-AF65-F5344CB8AC3E}">
        <p14:creationId xmlns:p14="http://schemas.microsoft.com/office/powerpoint/2010/main" val="28977737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3807" y="260648"/>
            <a:ext cx="8229600" cy="1143000"/>
          </a:xfrm>
        </p:spPr>
        <p:txBody>
          <a:bodyPr/>
          <a:lstStyle/>
          <a:p>
            <a:r>
              <a:rPr lang="uk-UA"/>
              <a:t>Приклад визначення активності</a:t>
            </a:r>
          </a:p>
        </p:txBody>
      </p:sp>
      <p:grpSp>
        <p:nvGrpSpPr>
          <p:cNvPr id="4" name="Полотно 2773"/>
          <p:cNvGrpSpPr/>
          <p:nvPr/>
        </p:nvGrpSpPr>
        <p:grpSpPr>
          <a:xfrm>
            <a:off x="441493" y="1581377"/>
            <a:ext cx="5108166" cy="3821554"/>
            <a:chOff x="0" y="0"/>
            <a:chExt cx="3974465" cy="3038475"/>
          </a:xfrm>
        </p:grpSpPr>
        <p:sp>
          <p:nvSpPr>
            <p:cNvPr id="5" name="Прямоугольник 4"/>
            <p:cNvSpPr/>
            <p:nvPr/>
          </p:nvSpPr>
          <p:spPr>
            <a:xfrm>
              <a:off x="0" y="0"/>
              <a:ext cx="3974465" cy="3038475"/>
            </a:xfrm>
            <a:prstGeom prst="rect">
              <a:avLst/>
            </a:prstGeom>
            <a:noFill/>
            <a:ln>
              <a:noFill/>
            </a:ln>
          </p:spPr>
        </p:sp>
        <p:sp>
          <p:nvSpPr>
            <p:cNvPr id="6" name="Oval 2775"/>
            <p:cNvSpPr>
              <a:spLocks noChangeArrowheads="1"/>
            </p:cNvSpPr>
            <p:nvPr/>
          </p:nvSpPr>
          <p:spPr bwMode="auto">
            <a:xfrm>
              <a:off x="1564373" y="2240525"/>
              <a:ext cx="274755" cy="27532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cxnSp>
          <p:nvCxnSpPr>
            <p:cNvPr id="7" name="Line 2776"/>
            <p:cNvCxnSpPr/>
            <p:nvPr/>
          </p:nvCxnSpPr>
          <p:spPr bwMode="auto">
            <a:xfrm flipV="1">
              <a:off x="1707114" y="1244736"/>
              <a:ext cx="825" cy="37589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" name="Oval 2777"/>
            <p:cNvSpPr>
              <a:spLocks noChangeArrowheads="1"/>
            </p:cNvSpPr>
            <p:nvPr/>
          </p:nvSpPr>
          <p:spPr bwMode="auto">
            <a:xfrm>
              <a:off x="1618004" y="409691"/>
              <a:ext cx="273105" cy="273677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10" name="Text Box 2781"/>
            <p:cNvSpPr txBox="1">
              <a:spLocks noChangeArrowheads="1"/>
            </p:cNvSpPr>
            <p:nvPr/>
          </p:nvSpPr>
          <p:spPr bwMode="auto">
            <a:xfrm>
              <a:off x="2808611" y="1316453"/>
              <a:ext cx="337462" cy="28439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ctr">
                <a:lnSpc>
                  <a:spcPts val="1800"/>
                </a:lnSpc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Р</a:t>
              </a:r>
              <a:r>
                <a:rPr lang="ru-RU" sz="1400" baseline="-25000">
                  <a:effectLst/>
                  <a:latin typeface="Times New Roman"/>
                  <a:ea typeface="Times New Roman"/>
                </a:rPr>
                <a:t>4</a:t>
              </a:r>
              <a:endParaRPr lang="uk-UA" sz="120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11" name="Line 2782"/>
            <p:cNvCxnSpPr/>
            <p:nvPr/>
          </p:nvCxnSpPr>
          <p:spPr bwMode="auto">
            <a:xfrm>
              <a:off x="817666" y="1440102"/>
              <a:ext cx="853144" cy="8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" name="Line 2784"/>
            <p:cNvCxnSpPr/>
            <p:nvPr/>
          </p:nvCxnSpPr>
          <p:spPr bwMode="auto">
            <a:xfrm flipV="1">
              <a:off x="693077" y="534165"/>
              <a:ext cx="924927" cy="33879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" name="Line 2785"/>
            <p:cNvCxnSpPr/>
            <p:nvPr/>
          </p:nvCxnSpPr>
          <p:spPr bwMode="auto">
            <a:xfrm>
              <a:off x="1902661" y="551476"/>
              <a:ext cx="693077" cy="30252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" name="Line 2786"/>
            <p:cNvCxnSpPr/>
            <p:nvPr/>
          </p:nvCxnSpPr>
          <p:spPr bwMode="auto">
            <a:xfrm flipH="1">
              <a:off x="1778072" y="1547265"/>
              <a:ext cx="711229" cy="42617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" name="Line 2787"/>
            <p:cNvCxnSpPr/>
            <p:nvPr/>
          </p:nvCxnSpPr>
          <p:spPr bwMode="auto">
            <a:xfrm flipV="1">
              <a:off x="1742593" y="1440926"/>
              <a:ext cx="693077" cy="8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" name="Oval 2788"/>
            <p:cNvSpPr>
              <a:spLocks noChangeArrowheads="1"/>
            </p:cNvSpPr>
            <p:nvPr/>
          </p:nvSpPr>
          <p:spPr bwMode="auto">
            <a:xfrm>
              <a:off x="2471149" y="1280182"/>
              <a:ext cx="273105" cy="27615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18" name="Text Box 2789"/>
            <p:cNvSpPr txBox="1">
              <a:spLocks noChangeArrowheads="1"/>
            </p:cNvSpPr>
            <p:nvPr/>
          </p:nvSpPr>
          <p:spPr bwMode="auto">
            <a:xfrm>
              <a:off x="1582525" y="107163"/>
              <a:ext cx="320135" cy="26625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ctr">
                <a:lnSpc>
                  <a:spcPts val="1800"/>
                </a:lnSpc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Р</a:t>
              </a:r>
              <a:r>
                <a:rPr lang="ru-RU" sz="1400" baseline="-25000">
                  <a:effectLst/>
                  <a:latin typeface="Times New Roman"/>
                  <a:ea typeface="Times New Roman"/>
                </a:rPr>
                <a:t>2</a:t>
              </a:r>
              <a:endParaRPr lang="uk-UA" sz="12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19" name="Text Box 2790"/>
            <p:cNvSpPr txBox="1">
              <a:spLocks noChangeArrowheads="1"/>
            </p:cNvSpPr>
            <p:nvPr/>
          </p:nvSpPr>
          <p:spPr bwMode="auto">
            <a:xfrm>
              <a:off x="1902661" y="2329552"/>
              <a:ext cx="320135" cy="26708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ctr">
                <a:lnSpc>
                  <a:spcPts val="1800"/>
                </a:lnSpc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Р</a:t>
              </a:r>
              <a:r>
                <a:rPr lang="ru-RU" sz="1400" baseline="-25000">
                  <a:effectLst/>
                  <a:latin typeface="Times New Roman"/>
                  <a:ea typeface="Times New Roman"/>
                </a:rPr>
                <a:t>3</a:t>
              </a:r>
              <a:endParaRPr lang="uk-UA" sz="12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20" name="Text Box 2791"/>
            <p:cNvSpPr txBox="1">
              <a:spLocks noChangeArrowheads="1"/>
            </p:cNvSpPr>
            <p:nvPr/>
          </p:nvSpPr>
          <p:spPr bwMode="auto">
            <a:xfrm>
              <a:off x="195547" y="1315628"/>
              <a:ext cx="320961" cy="26708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ctr">
                <a:lnSpc>
                  <a:spcPts val="1800"/>
                </a:lnSpc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Р</a:t>
              </a:r>
              <a:r>
                <a:rPr lang="ru-RU" sz="1400" baseline="-25000">
                  <a:effectLst/>
                  <a:latin typeface="Times New Roman"/>
                  <a:ea typeface="Times New Roman"/>
                </a:rPr>
                <a:t>1</a:t>
              </a:r>
              <a:endParaRPr lang="uk-UA" sz="12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21" name="Text Box 2792"/>
            <p:cNvSpPr txBox="1">
              <a:spLocks noChangeArrowheads="1"/>
            </p:cNvSpPr>
            <p:nvPr/>
          </p:nvSpPr>
          <p:spPr bwMode="auto">
            <a:xfrm>
              <a:off x="177395" y="818558"/>
              <a:ext cx="320961" cy="26625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ctr">
                <a:lnSpc>
                  <a:spcPts val="1800"/>
                </a:lnSpc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Т</a:t>
              </a:r>
              <a:r>
                <a:rPr lang="ru-RU" sz="1400" baseline="-25000">
                  <a:latin typeface="Times New Roman"/>
                  <a:ea typeface="Times New Roman"/>
                </a:rPr>
                <a:t>2</a:t>
              </a:r>
              <a:endParaRPr lang="uk-UA" sz="120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22" name="Line 2793"/>
            <p:cNvCxnSpPr/>
            <p:nvPr/>
          </p:nvCxnSpPr>
          <p:spPr bwMode="auto">
            <a:xfrm flipV="1">
              <a:off x="640271" y="924897"/>
              <a:ext cx="825" cy="37342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" name="Line 2794"/>
            <p:cNvCxnSpPr/>
            <p:nvPr/>
          </p:nvCxnSpPr>
          <p:spPr bwMode="auto">
            <a:xfrm flipV="1">
              <a:off x="711229" y="924897"/>
              <a:ext cx="825" cy="37342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" name="Line 2795"/>
            <p:cNvCxnSpPr/>
            <p:nvPr/>
          </p:nvCxnSpPr>
          <p:spPr bwMode="auto">
            <a:xfrm flipV="1">
              <a:off x="515682" y="906761"/>
              <a:ext cx="355614" cy="1649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5" name="Text Box 2796"/>
            <p:cNvSpPr txBox="1">
              <a:spLocks noChangeArrowheads="1"/>
            </p:cNvSpPr>
            <p:nvPr/>
          </p:nvSpPr>
          <p:spPr bwMode="auto">
            <a:xfrm>
              <a:off x="2826763" y="783112"/>
              <a:ext cx="321786" cy="26625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ctr">
                <a:lnSpc>
                  <a:spcPts val="1800"/>
                </a:lnSpc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Т</a:t>
              </a:r>
              <a:r>
                <a:rPr lang="ru-RU" sz="1400" baseline="-25000">
                  <a:latin typeface="Times New Roman"/>
                  <a:ea typeface="Times New Roman"/>
                </a:rPr>
                <a:t>3</a:t>
              </a:r>
              <a:endParaRPr lang="uk-UA" sz="120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26" name="Line 2797"/>
            <p:cNvCxnSpPr/>
            <p:nvPr/>
          </p:nvCxnSpPr>
          <p:spPr bwMode="auto">
            <a:xfrm flipV="1">
              <a:off x="2576760" y="889450"/>
              <a:ext cx="1650" cy="37342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" name="Line 2798"/>
            <p:cNvCxnSpPr/>
            <p:nvPr/>
          </p:nvCxnSpPr>
          <p:spPr bwMode="auto">
            <a:xfrm flipV="1">
              <a:off x="2649368" y="889450"/>
              <a:ext cx="825" cy="37342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" name="Line 2799"/>
            <p:cNvCxnSpPr/>
            <p:nvPr/>
          </p:nvCxnSpPr>
          <p:spPr bwMode="auto">
            <a:xfrm flipV="1">
              <a:off x="2453822" y="889450"/>
              <a:ext cx="353964" cy="82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" name="Line 2800"/>
            <p:cNvCxnSpPr/>
            <p:nvPr/>
          </p:nvCxnSpPr>
          <p:spPr bwMode="auto">
            <a:xfrm flipV="1">
              <a:off x="1475263" y="2009713"/>
              <a:ext cx="462876" cy="82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" name="Line 2801"/>
            <p:cNvCxnSpPr/>
            <p:nvPr/>
          </p:nvCxnSpPr>
          <p:spPr bwMode="auto">
            <a:xfrm>
              <a:off x="835818" y="1529129"/>
              <a:ext cx="764035" cy="44348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" name="Line 2802"/>
            <p:cNvCxnSpPr/>
            <p:nvPr/>
          </p:nvCxnSpPr>
          <p:spPr bwMode="auto">
            <a:xfrm flipV="1">
              <a:off x="1707114" y="2027024"/>
              <a:ext cx="825" cy="19619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2" name="Text Box 2803"/>
            <p:cNvSpPr txBox="1">
              <a:spLocks noChangeArrowheads="1"/>
            </p:cNvSpPr>
            <p:nvPr/>
          </p:nvSpPr>
          <p:spPr bwMode="auto">
            <a:xfrm>
              <a:off x="1990945" y="1902550"/>
              <a:ext cx="321786" cy="26625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ctr">
                <a:lnSpc>
                  <a:spcPts val="1800"/>
                </a:lnSpc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Т</a:t>
              </a:r>
              <a:r>
                <a:rPr lang="ru-RU" sz="1400" baseline="-25000">
                  <a:effectLst/>
                  <a:latin typeface="Times New Roman"/>
                  <a:ea typeface="Times New Roman"/>
                </a:rPr>
                <a:t>4</a:t>
              </a:r>
              <a:endParaRPr lang="uk-UA" sz="12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33" name="Text Box 2804"/>
            <p:cNvSpPr txBox="1">
              <a:spLocks noChangeArrowheads="1"/>
            </p:cNvSpPr>
            <p:nvPr/>
          </p:nvSpPr>
          <p:spPr bwMode="auto">
            <a:xfrm>
              <a:off x="1547046" y="977654"/>
              <a:ext cx="320961" cy="26543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ctr">
                <a:lnSpc>
                  <a:spcPts val="1800"/>
                </a:lnSpc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Т</a:t>
              </a:r>
              <a:r>
                <a:rPr lang="ru-RU" sz="1400" baseline="-25000">
                  <a:effectLst/>
                  <a:latin typeface="Times New Roman"/>
                  <a:ea typeface="Times New Roman"/>
                </a:rPr>
                <a:t>1</a:t>
              </a:r>
              <a:endParaRPr lang="uk-UA" sz="1200">
                <a:effectLst/>
                <a:latin typeface="Times New Roman"/>
                <a:ea typeface="Times New Roman"/>
              </a:endParaRPr>
            </a:p>
          </p:txBody>
        </p:sp>
      </p:grpSp>
      <p:graphicFrame>
        <p:nvGraphicFramePr>
          <p:cNvPr id="36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9470930"/>
              </p:ext>
            </p:extLst>
          </p:nvPr>
        </p:nvGraphicFramePr>
        <p:xfrm>
          <a:off x="4484972" y="4110071"/>
          <a:ext cx="4104456" cy="203517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950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535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8191">
                <a:tc>
                  <a:txBody>
                    <a:bodyPr/>
                    <a:lstStyle/>
                    <a:p>
                      <a:r>
                        <a:rPr lang="uk-UA"/>
                        <a:t>Рівень активності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/>
                        <a:t>Перехід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8191">
                <a:tc>
                  <a:txBody>
                    <a:bodyPr/>
                    <a:lstStyle/>
                    <a:p>
                      <a:pPr algn="ctr"/>
                      <a:r>
                        <a:rPr lang="uk-UA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>
                          <a:effectLst/>
                          <a:latin typeface="Times New Roman"/>
                          <a:ea typeface="Times New Roman"/>
                        </a:rPr>
                        <a:t>Т</a:t>
                      </a:r>
                      <a:r>
                        <a:rPr lang="ru-RU" sz="1800" baseline="-25000">
                          <a:effectLst/>
                          <a:latin typeface="Times New Roman"/>
                          <a:ea typeface="Times New Roman"/>
                        </a:rPr>
                        <a:t>4</a:t>
                      </a:r>
                      <a:endParaRPr lang="uk-UA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1850">
                <a:tc>
                  <a:txBody>
                    <a:bodyPr/>
                    <a:lstStyle/>
                    <a:p>
                      <a:pPr algn="ctr"/>
                      <a:r>
                        <a:rPr lang="uk-UA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>
                          <a:effectLst/>
                          <a:latin typeface="Times New Roman"/>
                          <a:ea typeface="Times New Roman"/>
                        </a:rPr>
                        <a:t>Т</a:t>
                      </a:r>
                      <a:r>
                        <a:rPr lang="ru-RU" sz="1800" baseline="-25000">
                          <a:effectLst/>
                          <a:latin typeface="Times New Roman"/>
                          <a:ea typeface="Times New Roman"/>
                        </a:rPr>
                        <a:t>1</a:t>
                      </a:r>
                      <a:endParaRPr lang="uk-UA" i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6042">
                <a:tc>
                  <a:txBody>
                    <a:bodyPr/>
                    <a:lstStyle/>
                    <a:p>
                      <a:pPr algn="ctr"/>
                      <a:r>
                        <a:rPr lang="uk-UA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>
                          <a:effectLst/>
                          <a:latin typeface="Times New Roman"/>
                          <a:ea typeface="Times New Roman"/>
                        </a:rPr>
                        <a:t>Т</a:t>
                      </a:r>
                      <a:r>
                        <a:rPr lang="ru-RU" sz="1800" baseline="-25000">
                          <a:effectLst/>
                          <a:latin typeface="Times New Roman"/>
                          <a:ea typeface="Times New Roman"/>
                        </a:rPr>
                        <a:t>3</a:t>
                      </a:r>
                      <a:endParaRPr lang="uk-U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8191">
                <a:tc>
                  <a:txBody>
                    <a:bodyPr/>
                    <a:lstStyle/>
                    <a:p>
                      <a:pPr algn="ctr"/>
                      <a:r>
                        <a:rPr lang="uk-UA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>
                          <a:effectLst/>
                          <a:latin typeface="Times New Roman"/>
                          <a:ea typeface="Times New Roman"/>
                        </a:rPr>
                        <a:t>Т</a:t>
                      </a:r>
                      <a:r>
                        <a:rPr lang="ru-RU" sz="1800" baseline="-25000">
                          <a:effectLst/>
                          <a:latin typeface="Times New Roman"/>
                          <a:ea typeface="Times New Roman"/>
                        </a:rPr>
                        <a:t>2</a:t>
                      </a:r>
                      <a:endParaRPr lang="uk-U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7" name="Oval 36">
            <a:extLst>
              <a:ext uri="{FF2B5EF4-FFF2-40B4-BE49-F238E27FC236}">
                <a16:creationId xmlns:a16="http://schemas.microsoft.com/office/drawing/2014/main" id="{406D744C-5ED8-FF41-89CD-6BBF32C887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8048" y="3235120"/>
            <a:ext cx="324496" cy="301614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0" tIns="0" rIns="0" bIns="0" anchor="t" anchorCtr="0" upright="1">
            <a:noAutofit/>
          </a:bodyPr>
          <a:lstStyle/>
          <a:p>
            <a:pPr algn="ctr"/>
            <a:r>
              <a:rPr lang="uk-UA" sz="1400"/>
              <a:t>1</a:t>
            </a:r>
            <a:endParaRPr lang="en-US" sz="140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78F3C3-9598-774F-8D49-3A5CD601B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uk-UA"/>
              <a:t>© І.В.Стеценко НТУУ "КПІ ім. Ігоря Сікорського"</a:t>
            </a:r>
          </a:p>
        </p:txBody>
      </p:sp>
    </p:spTree>
    <p:extLst>
      <p:ext uri="{BB962C8B-B14F-4D97-AF65-F5344CB8AC3E}">
        <p14:creationId xmlns:p14="http://schemas.microsoft.com/office/powerpoint/2010/main" val="22588526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A0B41-28D2-4E4F-987B-E04A245A9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/>
              <a:t>Приклад </a:t>
            </a:r>
            <a:r>
              <a:rPr lang="uk-UA" err="1"/>
              <a:t>д</a:t>
            </a:r>
            <a:r>
              <a:rPr lang="ru-RU" err="1"/>
              <a:t>ослідження</a:t>
            </a:r>
            <a:r>
              <a:rPr lang="ru-RU"/>
              <a:t> Т-</a:t>
            </a:r>
            <a:r>
              <a:rPr lang="ru-RU" err="1"/>
              <a:t>інваріантів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471D4DD-2BD7-A441-8FF8-834799B6D2D5}"/>
                  </a:ext>
                </a:extLst>
              </p:cNvPr>
              <p:cNvSpPr/>
              <p:nvPr/>
            </p:nvSpPr>
            <p:spPr>
              <a:xfrm>
                <a:off x="3374372" y="1817542"/>
                <a:ext cx="1847300" cy="10559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𝒂</m:t>
                    </m:r>
                  </m:oMath>
                </a14:m>
                <a:r>
                  <a:rPr lang="ru-RU"/>
                  <a:t>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uk-UA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uk-UA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uk-UA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uk-UA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  <m:e>
                            <m:r>
                              <a:rPr lang="uk-UA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eqArr>
                        <m:eqArr>
                          <m:eqArr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uk-UA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uk-UA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  <m:e>
                            <m:r>
                              <a:rPr lang="uk-UA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eqArr>
                        <m:eqArr>
                          <m:eqArr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uk-UA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uk-UA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uk-UA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  <m:e>
                            <m:r>
                              <a:rPr lang="uk-UA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eqArr>
                        <m:eqArr>
                          <m:eqArr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ru-RU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uk-UA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uk-UA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uk-UA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uk-UA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  <m:e>
                            <m:r>
                              <a:rPr lang="uk-UA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eqArr>
                      </m:e>
                    </m:d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471D4DD-2BD7-A441-8FF8-834799B6D2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4372" y="1817542"/>
                <a:ext cx="1847300" cy="1055995"/>
              </a:xfrm>
              <a:prstGeom prst="rect">
                <a:avLst/>
              </a:prstGeom>
              <a:blipFill>
                <a:blip r:embed="rId2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5BD1C5A7-7733-1245-8123-07C0C3CD003D}"/>
              </a:ext>
            </a:extLst>
          </p:cNvPr>
          <p:cNvGrpSpPr/>
          <p:nvPr/>
        </p:nvGrpSpPr>
        <p:grpSpPr>
          <a:xfrm>
            <a:off x="611560" y="1532413"/>
            <a:ext cx="3137899" cy="2423687"/>
            <a:chOff x="611560" y="1532413"/>
            <a:chExt cx="3137899" cy="2423687"/>
          </a:xfrm>
        </p:grpSpPr>
        <p:grpSp>
          <p:nvGrpSpPr>
            <p:cNvPr id="5" name="Полотно 2773">
              <a:extLst>
                <a:ext uri="{FF2B5EF4-FFF2-40B4-BE49-F238E27FC236}">
                  <a16:creationId xmlns:a16="http://schemas.microsoft.com/office/drawing/2014/main" id="{56F1D57F-B177-5244-9BBE-034373AEC11E}"/>
                </a:ext>
              </a:extLst>
            </p:cNvPr>
            <p:cNvGrpSpPr/>
            <p:nvPr/>
          </p:nvGrpSpPr>
          <p:grpSpPr>
            <a:xfrm>
              <a:off x="611560" y="1532413"/>
              <a:ext cx="3137899" cy="2423687"/>
              <a:chOff x="0" y="0"/>
              <a:chExt cx="3974465" cy="3038475"/>
            </a:xfrm>
          </p:grpSpPr>
          <p:sp>
            <p:nvSpPr>
              <p:cNvPr id="6" name="Прямоугольник 4">
                <a:extLst>
                  <a:ext uri="{FF2B5EF4-FFF2-40B4-BE49-F238E27FC236}">
                    <a16:creationId xmlns:a16="http://schemas.microsoft.com/office/drawing/2014/main" id="{A93F7C5B-293C-5848-BEF4-E88CDE4E5378}"/>
                  </a:ext>
                </a:extLst>
              </p:cNvPr>
              <p:cNvSpPr/>
              <p:nvPr/>
            </p:nvSpPr>
            <p:spPr>
              <a:xfrm>
                <a:off x="0" y="0"/>
                <a:ext cx="3974465" cy="3038475"/>
              </a:xfrm>
              <a:prstGeom prst="rect">
                <a:avLst/>
              </a:prstGeom>
              <a:noFill/>
              <a:ln>
                <a:noFill/>
              </a:ln>
            </p:spPr>
          </p:sp>
          <p:sp>
            <p:nvSpPr>
              <p:cNvPr id="7" name="Oval 2775">
                <a:extLst>
                  <a:ext uri="{FF2B5EF4-FFF2-40B4-BE49-F238E27FC236}">
                    <a16:creationId xmlns:a16="http://schemas.microsoft.com/office/drawing/2014/main" id="{70ACEA01-8076-7D4C-B348-2EBD7D9209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64373" y="2240525"/>
                <a:ext cx="274755" cy="27532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uk-UA"/>
              </a:p>
            </p:txBody>
          </p:sp>
          <p:cxnSp>
            <p:nvCxnSpPr>
              <p:cNvPr id="8" name="Line 2776">
                <a:extLst>
                  <a:ext uri="{FF2B5EF4-FFF2-40B4-BE49-F238E27FC236}">
                    <a16:creationId xmlns:a16="http://schemas.microsoft.com/office/drawing/2014/main" id="{50C18F98-8D75-3740-B003-E726A3AC853C}"/>
                  </a:ext>
                </a:extLst>
              </p:cNvPr>
              <p:cNvCxnSpPr/>
              <p:nvPr/>
            </p:nvCxnSpPr>
            <p:spPr bwMode="auto">
              <a:xfrm flipV="1">
                <a:off x="1707114" y="1244736"/>
                <a:ext cx="825" cy="375894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9" name="Oval 2777">
                <a:extLst>
                  <a:ext uri="{FF2B5EF4-FFF2-40B4-BE49-F238E27FC236}">
                    <a16:creationId xmlns:a16="http://schemas.microsoft.com/office/drawing/2014/main" id="{06061DC7-2908-0A4E-B24B-0223DF706C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8004" y="409691"/>
                <a:ext cx="273105" cy="273677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uk-UA"/>
              </a:p>
            </p:txBody>
          </p:sp>
          <p:sp>
            <p:nvSpPr>
              <p:cNvPr id="11" name="Text Box 2781">
                <a:extLst>
                  <a:ext uri="{FF2B5EF4-FFF2-40B4-BE49-F238E27FC236}">
                    <a16:creationId xmlns:a16="http://schemas.microsoft.com/office/drawing/2014/main" id="{981A0333-A0F1-7C4A-948F-AA404010348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08611" y="1316453"/>
                <a:ext cx="337462" cy="284393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rot="0" vert="horz" wrap="square" lIns="0" tIns="0" rIns="0" bIns="0" anchor="t" anchorCtr="0" upright="1">
                <a:noAutofit/>
              </a:bodyPr>
              <a:lstStyle/>
              <a:p>
                <a:pPr algn="ctr">
                  <a:lnSpc>
                    <a:spcPts val="1800"/>
                  </a:lnSpc>
                  <a:spcAft>
                    <a:spcPts val="0"/>
                  </a:spcAft>
                </a:pPr>
                <a:r>
                  <a:rPr lang="ru-RU" sz="1400">
                    <a:effectLst/>
                    <a:latin typeface="Times New Roman"/>
                    <a:ea typeface="Times New Roman"/>
                  </a:rPr>
                  <a:t>Р</a:t>
                </a:r>
                <a:r>
                  <a:rPr lang="ru-RU" sz="1400" baseline="-25000">
                    <a:effectLst/>
                    <a:latin typeface="Times New Roman"/>
                    <a:ea typeface="Times New Roman"/>
                  </a:rPr>
                  <a:t>4</a:t>
                </a:r>
                <a:endParaRPr lang="uk-UA" sz="1200">
                  <a:effectLst/>
                  <a:latin typeface="Times New Roman"/>
                  <a:ea typeface="Times New Roman"/>
                </a:endParaRPr>
              </a:p>
            </p:txBody>
          </p:sp>
          <p:cxnSp>
            <p:nvCxnSpPr>
              <p:cNvPr id="12" name="Line 2782">
                <a:extLst>
                  <a:ext uri="{FF2B5EF4-FFF2-40B4-BE49-F238E27FC236}">
                    <a16:creationId xmlns:a16="http://schemas.microsoft.com/office/drawing/2014/main" id="{985F65E0-1CD6-644A-977B-25F5796CD8EB}"/>
                  </a:ext>
                </a:extLst>
              </p:cNvPr>
              <p:cNvCxnSpPr/>
              <p:nvPr/>
            </p:nvCxnSpPr>
            <p:spPr bwMode="auto">
              <a:xfrm>
                <a:off x="817666" y="1440102"/>
                <a:ext cx="853144" cy="82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3" name="Line 2784">
                <a:extLst>
                  <a:ext uri="{FF2B5EF4-FFF2-40B4-BE49-F238E27FC236}">
                    <a16:creationId xmlns:a16="http://schemas.microsoft.com/office/drawing/2014/main" id="{7E0D1207-C1BE-4249-BA24-48914D583389}"/>
                  </a:ext>
                </a:extLst>
              </p:cNvPr>
              <p:cNvCxnSpPr/>
              <p:nvPr/>
            </p:nvCxnSpPr>
            <p:spPr bwMode="auto">
              <a:xfrm flipV="1">
                <a:off x="693077" y="534165"/>
                <a:ext cx="924927" cy="33879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" name="Line 2785">
                <a:extLst>
                  <a:ext uri="{FF2B5EF4-FFF2-40B4-BE49-F238E27FC236}">
                    <a16:creationId xmlns:a16="http://schemas.microsoft.com/office/drawing/2014/main" id="{5A30ED31-7CD5-B545-98AA-F5E58272C9EF}"/>
                  </a:ext>
                </a:extLst>
              </p:cNvPr>
              <p:cNvCxnSpPr/>
              <p:nvPr/>
            </p:nvCxnSpPr>
            <p:spPr bwMode="auto">
              <a:xfrm>
                <a:off x="1902661" y="551476"/>
                <a:ext cx="693077" cy="30252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5" name="Line 2786">
                <a:extLst>
                  <a:ext uri="{FF2B5EF4-FFF2-40B4-BE49-F238E27FC236}">
                    <a16:creationId xmlns:a16="http://schemas.microsoft.com/office/drawing/2014/main" id="{D1EC56F1-F960-3B45-B077-990D845319CA}"/>
                  </a:ext>
                </a:extLst>
              </p:cNvPr>
              <p:cNvCxnSpPr/>
              <p:nvPr/>
            </p:nvCxnSpPr>
            <p:spPr bwMode="auto">
              <a:xfrm flipH="1">
                <a:off x="1778072" y="1547265"/>
                <a:ext cx="711229" cy="42617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6" name="Line 2787">
                <a:extLst>
                  <a:ext uri="{FF2B5EF4-FFF2-40B4-BE49-F238E27FC236}">
                    <a16:creationId xmlns:a16="http://schemas.microsoft.com/office/drawing/2014/main" id="{FD929082-6295-AB43-AA94-37BA1C792392}"/>
                  </a:ext>
                </a:extLst>
              </p:cNvPr>
              <p:cNvCxnSpPr/>
              <p:nvPr/>
            </p:nvCxnSpPr>
            <p:spPr bwMode="auto">
              <a:xfrm flipV="1">
                <a:off x="1742593" y="1440926"/>
                <a:ext cx="693077" cy="82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7" name="Oval 2788">
                <a:extLst>
                  <a:ext uri="{FF2B5EF4-FFF2-40B4-BE49-F238E27FC236}">
                    <a16:creationId xmlns:a16="http://schemas.microsoft.com/office/drawing/2014/main" id="{4C02EBFA-CE1A-5146-9ECA-DBF7F98DB0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71149" y="1280182"/>
                <a:ext cx="273105" cy="27615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uk-UA"/>
              </a:p>
            </p:txBody>
          </p:sp>
          <p:sp>
            <p:nvSpPr>
              <p:cNvPr id="18" name="Text Box 2789">
                <a:extLst>
                  <a:ext uri="{FF2B5EF4-FFF2-40B4-BE49-F238E27FC236}">
                    <a16:creationId xmlns:a16="http://schemas.microsoft.com/office/drawing/2014/main" id="{6174BE3C-6BAC-2541-BF25-18B53925CFD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82525" y="107163"/>
                <a:ext cx="320135" cy="26625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rot="0" vert="horz" wrap="square" lIns="0" tIns="0" rIns="0" bIns="0" anchor="t" anchorCtr="0" upright="1">
                <a:noAutofit/>
              </a:bodyPr>
              <a:lstStyle/>
              <a:p>
                <a:pPr algn="ctr">
                  <a:lnSpc>
                    <a:spcPts val="1800"/>
                  </a:lnSpc>
                  <a:spcAft>
                    <a:spcPts val="0"/>
                  </a:spcAft>
                </a:pPr>
                <a:r>
                  <a:rPr lang="ru-RU" sz="1400">
                    <a:effectLst/>
                    <a:latin typeface="Times New Roman"/>
                    <a:ea typeface="Times New Roman"/>
                  </a:rPr>
                  <a:t>Р</a:t>
                </a:r>
                <a:r>
                  <a:rPr lang="ru-RU" sz="1400" baseline="-25000">
                    <a:effectLst/>
                    <a:latin typeface="Times New Roman"/>
                    <a:ea typeface="Times New Roman"/>
                  </a:rPr>
                  <a:t>2</a:t>
                </a:r>
                <a:endParaRPr lang="uk-UA" sz="1200">
                  <a:effectLst/>
                  <a:latin typeface="Times New Roman"/>
                  <a:ea typeface="Times New Roman"/>
                </a:endParaRPr>
              </a:p>
            </p:txBody>
          </p:sp>
          <p:sp>
            <p:nvSpPr>
              <p:cNvPr id="19" name="Text Box 2790">
                <a:extLst>
                  <a:ext uri="{FF2B5EF4-FFF2-40B4-BE49-F238E27FC236}">
                    <a16:creationId xmlns:a16="http://schemas.microsoft.com/office/drawing/2014/main" id="{47DF725A-7513-5043-8C46-069E1D61BB2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02661" y="2329552"/>
                <a:ext cx="320135" cy="26708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rot="0" vert="horz" wrap="square" lIns="0" tIns="0" rIns="0" bIns="0" anchor="t" anchorCtr="0" upright="1">
                <a:noAutofit/>
              </a:bodyPr>
              <a:lstStyle/>
              <a:p>
                <a:pPr algn="ctr">
                  <a:lnSpc>
                    <a:spcPts val="1800"/>
                  </a:lnSpc>
                  <a:spcAft>
                    <a:spcPts val="0"/>
                  </a:spcAft>
                </a:pPr>
                <a:r>
                  <a:rPr lang="ru-RU" sz="1400">
                    <a:effectLst/>
                    <a:latin typeface="Times New Roman"/>
                    <a:ea typeface="Times New Roman"/>
                  </a:rPr>
                  <a:t>Р</a:t>
                </a:r>
                <a:r>
                  <a:rPr lang="ru-RU" sz="1400" baseline="-25000">
                    <a:effectLst/>
                    <a:latin typeface="Times New Roman"/>
                    <a:ea typeface="Times New Roman"/>
                  </a:rPr>
                  <a:t>3</a:t>
                </a:r>
                <a:endParaRPr lang="uk-UA" sz="1200">
                  <a:effectLst/>
                  <a:latin typeface="Times New Roman"/>
                  <a:ea typeface="Times New Roman"/>
                </a:endParaRPr>
              </a:p>
            </p:txBody>
          </p:sp>
          <p:sp>
            <p:nvSpPr>
              <p:cNvPr id="20" name="Text Box 2791">
                <a:extLst>
                  <a:ext uri="{FF2B5EF4-FFF2-40B4-BE49-F238E27FC236}">
                    <a16:creationId xmlns:a16="http://schemas.microsoft.com/office/drawing/2014/main" id="{ED7B3FE0-77DE-8048-9F29-8354E1E45D5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5547" y="1315628"/>
                <a:ext cx="320961" cy="26708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rot="0" vert="horz" wrap="square" lIns="0" tIns="0" rIns="0" bIns="0" anchor="t" anchorCtr="0" upright="1">
                <a:noAutofit/>
              </a:bodyPr>
              <a:lstStyle/>
              <a:p>
                <a:pPr algn="ctr">
                  <a:lnSpc>
                    <a:spcPts val="1800"/>
                  </a:lnSpc>
                  <a:spcAft>
                    <a:spcPts val="0"/>
                  </a:spcAft>
                </a:pPr>
                <a:r>
                  <a:rPr lang="ru-RU" sz="1400">
                    <a:effectLst/>
                    <a:latin typeface="Times New Roman"/>
                    <a:ea typeface="Times New Roman"/>
                  </a:rPr>
                  <a:t>Р</a:t>
                </a:r>
                <a:r>
                  <a:rPr lang="ru-RU" sz="1400" baseline="-25000">
                    <a:effectLst/>
                    <a:latin typeface="Times New Roman"/>
                    <a:ea typeface="Times New Roman"/>
                  </a:rPr>
                  <a:t>1</a:t>
                </a:r>
                <a:endParaRPr lang="uk-UA" sz="1200">
                  <a:effectLst/>
                  <a:latin typeface="Times New Roman"/>
                  <a:ea typeface="Times New Roman"/>
                </a:endParaRPr>
              </a:p>
            </p:txBody>
          </p:sp>
          <p:sp>
            <p:nvSpPr>
              <p:cNvPr id="21" name="Text Box 2792">
                <a:extLst>
                  <a:ext uri="{FF2B5EF4-FFF2-40B4-BE49-F238E27FC236}">
                    <a16:creationId xmlns:a16="http://schemas.microsoft.com/office/drawing/2014/main" id="{F7A08A6B-E5AA-704E-A3FE-9972BF0E369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7395" y="818558"/>
                <a:ext cx="320961" cy="26625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rot="0" vert="horz" wrap="square" lIns="0" tIns="0" rIns="0" bIns="0" anchor="t" anchorCtr="0" upright="1">
                <a:noAutofit/>
              </a:bodyPr>
              <a:lstStyle/>
              <a:p>
                <a:pPr algn="ctr">
                  <a:lnSpc>
                    <a:spcPts val="1800"/>
                  </a:lnSpc>
                  <a:spcAft>
                    <a:spcPts val="0"/>
                  </a:spcAft>
                </a:pPr>
                <a:r>
                  <a:rPr lang="ru-RU" sz="1400">
                    <a:effectLst/>
                    <a:latin typeface="Times New Roman"/>
                    <a:ea typeface="Times New Roman"/>
                  </a:rPr>
                  <a:t>Т</a:t>
                </a:r>
                <a:r>
                  <a:rPr lang="ru-RU" sz="1400" baseline="-25000">
                    <a:latin typeface="Times New Roman"/>
                    <a:ea typeface="Times New Roman"/>
                  </a:rPr>
                  <a:t>2</a:t>
                </a:r>
                <a:endParaRPr lang="uk-UA" sz="1200">
                  <a:effectLst/>
                  <a:latin typeface="Times New Roman"/>
                  <a:ea typeface="Times New Roman"/>
                </a:endParaRPr>
              </a:p>
            </p:txBody>
          </p:sp>
          <p:cxnSp>
            <p:nvCxnSpPr>
              <p:cNvPr id="22" name="Line 2793">
                <a:extLst>
                  <a:ext uri="{FF2B5EF4-FFF2-40B4-BE49-F238E27FC236}">
                    <a16:creationId xmlns:a16="http://schemas.microsoft.com/office/drawing/2014/main" id="{8D85F2B4-8551-8543-B58A-2ACA7630458D}"/>
                  </a:ext>
                </a:extLst>
              </p:cNvPr>
              <p:cNvCxnSpPr/>
              <p:nvPr/>
            </p:nvCxnSpPr>
            <p:spPr bwMode="auto">
              <a:xfrm flipV="1">
                <a:off x="640271" y="924897"/>
                <a:ext cx="825" cy="37342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3" name="Line 2794">
                <a:extLst>
                  <a:ext uri="{FF2B5EF4-FFF2-40B4-BE49-F238E27FC236}">
                    <a16:creationId xmlns:a16="http://schemas.microsoft.com/office/drawing/2014/main" id="{F63D4CF5-C8A6-DA47-8B08-1FFBF0656A27}"/>
                  </a:ext>
                </a:extLst>
              </p:cNvPr>
              <p:cNvCxnSpPr/>
              <p:nvPr/>
            </p:nvCxnSpPr>
            <p:spPr bwMode="auto">
              <a:xfrm flipV="1">
                <a:off x="711229" y="924897"/>
                <a:ext cx="825" cy="37342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stealth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4" name="Line 2795">
                <a:extLst>
                  <a:ext uri="{FF2B5EF4-FFF2-40B4-BE49-F238E27FC236}">
                    <a16:creationId xmlns:a16="http://schemas.microsoft.com/office/drawing/2014/main" id="{6B9098C4-A9E4-794D-9399-B9D7E46B01D7}"/>
                  </a:ext>
                </a:extLst>
              </p:cNvPr>
              <p:cNvCxnSpPr/>
              <p:nvPr/>
            </p:nvCxnSpPr>
            <p:spPr bwMode="auto">
              <a:xfrm flipV="1">
                <a:off x="515682" y="906761"/>
                <a:ext cx="355614" cy="1649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5" name="Text Box 2796">
                <a:extLst>
                  <a:ext uri="{FF2B5EF4-FFF2-40B4-BE49-F238E27FC236}">
                    <a16:creationId xmlns:a16="http://schemas.microsoft.com/office/drawing/2014/main" id="{C16E649B-809B-E643-B406-0162F30ADEB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26763" y="783112"/>
                <a:ext cx="321786" cy="26625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rot="0" vert="horz" wrap="square" lIns="0" tIns="0" rIns="0" bIns="0" anchor="t" anchorCtr="0" upright="1">
                <a:noAutofit/>
              </a:bodyPr>
              <a:lstStyle/>
              <a:p>
                <a:pPr algn="ctr">
                  <a:lnSpc>
                    <a:spcPts val="1800"/>
                  </a:lnSpc>
                  <a:spcAft>
                    <a:spcPts val="0"/>
                  </a:spcAft>
                </a:pPr>
                <a:r>
                  <a:rPr lang="ru-RU" sz="1400">
                    <a:effectLst/>
                    <a:latin typeface="Times New Roman"/>
                    <a:ea typeface="Times New Roman"/>
                  </a:rPr>
                  <a:t>Т</a:t>
                </a:r>
                <a:r>
                  <a:rPr lang="ru-RU" sz="1400" baseline="-25000">
                    <a:latin typeface="Times New Roman"/>
                    <a:ea typeface="Times New Roman"/>
                  </a:rPr>
                  <a:t>3</a:t>
                </a:r>
                <a:endParaRPr lang="uk-UA" sz="1200">
                  <a:effectLst/>
                  <a:latin typeface="Times New Roman"/>
                  <a:ea typeface="Times New Roman"/>
                </a:endParaRPr>
              </a:p>
            </p:txBody>
          </p:sp>
          <p:cxnSp>
            <p:nvCxnSpPr>
              <p:cNvPr id="26" name="Line 2797">
                <a:extLst>
                  <a:ext uri="{FF2B5EF4-FFF2-40B4-BE49-F238E27FC236}">
                    <a16:creationId xmlns:a16="http://schemas.microsoft.com/office/drawing/2014/main" id="{C83C656D-4BE9-014F-B80D-BAC754A4449D}"/>
                  </a:ext>
                </a:extLst>
              </p:cNvPr>
              <p:cNvCxnSpPr/>
              <p:nvPr/>
            </p:nvCxnSpPr>
            <p:spPr bwMode="auto">
              <a:xfrm flipV="1">
                <a:off x="2576760" y="889450"/>
                <a:ext cx="1650" cy="37342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7" name="Line 2798">
                <a:extLst>
                  <a:ext uri="{FF2B5EF4-FFF2-40B4-BE49-F238E27FC236}">
                    <a16:creationId xmlns:a16="http://schemas.microsoft.com/office/drawing/2014/main" id="{C1D25B4C-26B2-744C-B1DD-2420FD18536C}"/>
                  </a:ext>
                </a:extLst>
              </p:cNvPr>
              <p:cNvCxnSpPr/>
              <p:nvPr/>
            </p:nvCxnSpPr>
            <p:spPr bwMode="auto">
              <a:xfrm flipV="1">
                <a:off x="2649368" y="889450"/>
                <a:ext cx="825" cy="37342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stealth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8" name="Line 2799">
                <a:extLst>
                  <a:ext uri="{FF2B5EF4-FFF2-40B4-BE49-F238E27FC236}">
                    <a16:creationId xmlns:a16="http://schemas.microsoft.com/office/drawing/2014/main" id="{730EEE11-4077-8541-B54B-67D1AA37FF44}"/>
                  </a:ext>
                </a:extLst>
              </p:cNvPr>
              <p:cNvCxnSpPr/>
              <p:nvPr/>
            </p:nvCxnSpPr>
            <p:spPr bwMode="auto">
              <a:xfrm flipV="1">
                <a:off x="2453822" y="889450"/>
                <a:ext cx="353964" cy="824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9" name="Line 2800">
                <a:extLst>
                  <a:ext uri="{FF2B5EF4-FFF2-40B4-BE49-F238E27FC236}">
                    <a16:creationId xmlns:a16="http://schemas.microsoft.com/office/drawing/2014/main" id="{9D5E2AC1-9223-0442-A37E-1036FE3D7F9C}"/>
                  </a:ext>
                </a:extLst>
              </p:cNvPr>
              <p:cNvCxnSpPr/>
              <p:nvPr/>
            </p:nvCxnSpPr>
            <p:spPr bwMode="auto">
              <a:xfrm flipV="1">
                <a:off x="1475263" y="2009713"/>
                <a:ext cx="462876" cy="824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0" name="Line 2801">
                <a:extLst>
                  <a:ext uri="{FF2B5EF4-FFF2-40B4-BE49-F238E27FC236}">
                    <a16:creationId xmlns:a16="http://schemas.microsoft.com/office/drawing/2014/main" id="{887B33FA-7617-6444-90C5-AEC6C6E9BB85}"/>
                  </a:ext>
                </a:extLst>
              </p:cNvPr>
              <p:cNvCxnSpPr/>
              <p:nvPr/>
            </p:nvCxnSpPr>
            <p:spPr bwMode="auto">
              <a:xfrm>
                <a:off x="835818" y="1529129"/>
                <a:ext cx="764035" cy="44348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1" name="Line 2802">
                <a:extLst>
                  <a:ext uri="{FF2B5EF4-FFF2-40B4-BE49-F238E27FC236}">
                    <a16:creationId xmlns:a16="http://schemas.microsoft.com/office/drawing/2014/main" id="{BF3739CD-234E-034D-A510-D4B817813F0D}"/>
                  </a:ext>
                </a:extLst>
              </p:cNvPr>
              <p:cNvCxnSpPr/>
              <p:nvPr/>
            </p:nvCxnSpPr>
            <p:spPr bwMode="auto">
              <a:xfrm flipV="1">
                <a:off x="1707114" y="2027024"/>
                <a:ext cx="825" cy="19619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stealth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2" name="Text Box 2803">
                <a:extLst>
                  <a:ext uri="{FF2B5EF4-FFF2-40B4-BE49-F238E27FC236}">
                    <a16:creationId xmlns:a16="http://schemas.microsoft.com/office/drawing/2014/main" id="{DCEC2F21-0266-DC44-A56A-2AA380760C8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90945" y="1902550"/>
                <a:ext cx="321786" cy="26625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rot="0" vert="horz" wrap="square" lIns="0" tIns="0" rIns="0" bIns="0" anchor="t" anchorCtr="0" upright="1">
                <a:noAutofit/>
              </a:bodyPr>
              <a:lstStyle/>
              <a:p>
                <a:pPr algn="ctr">
                  <a:lnSpc>
                    <a:spcPts val="1800"/>
                  </a:lnSpc>
                  <a:spcAft>
                    <a:spcPts val="0"/>
                  </a:spcAft>
                </a:pPr>
                <a:r>
                  <a:rPr lang="ru-RU" sz="1400">
                    <a:effectLst/>
                    <a:latin typeface="Times New Roman"/>
                    <a:ea typeface="Times New Roman"/>
                  </a:rPr>
                  <a:t>Т</a:t>
                </a:r>
                <a:r>
                  <a:rPr lang="ru-RU" sz="1400" baseline="-25000">
                    <a:effectLst/>
                    <a:latin typeface="Times New Roman"/>
                    <a:ea typeface="Times New Roman"/>
                  </a:rPr>
                  <a:t>4</a:t>
                </a:r>
                <a:endParaRPr lang="uk-UA" sz="1200">
                  <a:effectLst/>
                  <a:latin typeface="Times New Roman"/>
                  <a:ea typeface="Times New Roman"/>
                </a:endParaRPr>
              </a:p>
            </p:txBody>
          </p:sp>
          <p:sp>
            <p:nvSpPr>
              <p:cNvPr id="33" name="Text Box 2804">
                <a:extLst>
                  <a:ext uri="{FF2B5EF4-FFF2-40B4-BE49-F238E27FC236}">
                    <a16:creationId xmlns:a16="http://schemas.microsoft.com/office/drawing/2014/main" id="{97C8293B-2248-9B40-B86B-4DED8AFF12B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47046" y="977654"/>
                <a:ext cx="320961" cy="26543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rot="0" vert="horz" wrap="square" lIns="0" tIns="0" rIns="0" bIns="0" anchor="t" anchorCtr="0" upright="1">
                <a:noAutofit/>
              </a:bodyPr>
              <a:lstStyle/>
              <a:p>
                <a:pPr algn="ctr">
                  <a:lnSpc>
                    <a:spcPts val="1800"/>
                  </a:lnSpc>
                  <a:spcAft>
                    <a:spcPts val="0"/>
                  </a:spcAft>
                </a:pPr>
                <a:r>
                  <a:rPr lang="ru-RU" sz="1400">
                    <a:effectLst/>
                    <a:latin typeface="Times New Roman"/>
                    <a:ea typeface="Times New Roman"/>
                  </a:rPr>
                  <a:t>Т</a:t>
                </a:r>
                <a:r>
                  <a:rPr lang="ru-RU" sz="1400" baseline="-25000">
                    <a:effectLst/>
                    <a:latin typeface="Times New Roman"/>
                    <a:ea typeface="Times New Roman"/>
                  </a:rPr>
                  <a:t>1</a:t>
                </a:r>
                <a:endParaRPr lang="uk-UA" sz="1200">
                  <a:effectLst/>
                  <a:latin typeface="Times New Roman"/>
                  <a:ea typeface="Times New Roman"/>
                </a:endParaRPr>
              </a:p>
            </p:txBody>
          </p:sp>
        </p:grp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FE1562DC-ABB5-0E41-BF75-8EEE6C98A2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1595" y="2568038"/>
              <a:ext cx="214319" cy="20580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ctr"/>
              <a:r>
                <a:rPr lang="uk-UA" sz="1200"/>
                <a:t>1</a:t>
              </a:r>
              <a:endParaRPr lang="en-US" sz="1200"/>
            </a:p>
          </p:txBody>
        </p:sp>
      </p:grp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6FD76A-966C-7E45-B14D-9398B00EA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uk-UA"/>
              <a:t>© І.В.Стеценко НТУУ "КПІ ім. Ігоря Сікорського"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EEC2016C-E1D5-C340-A6A3-42655E56E7B9}"/>
              </a:ext>
            </a:extLst>
          </p:cNvPr>
          <p:cNvGrpSpPr/>
          <p:nvPr/>
        </p:nvGrpSpPr>
        <p:grpSpPr>
          <a:xfrm>
            <a:off x="3816581" y="2929025"/>
            <a:ext cx="3137899" cy="2423687"/>
            <a:chOff x="611560" y="1532413"/>
            <a:chExt cx="3137899" cy="2423687"/>
          </a:xfrm>
        </p:grpSpPr>
        <p:grpSp>
          <p:nvGrpSpPr>
            <p:cNvPr id="64" name="Полотно 2773">
              <a:extLst>
                <a:ext uri="{FF2B5EF4-FFF2-40B4-BE49-F238E27FC236}">
                  <a16:creationId xmlns:a16="http://schemas.microsoft.com/office/drawing/2014/main" id="{9561C604-7537-1441-8222-A88C01917990}"/>
                </a:ext>
              </a:extLst>
            </p:cNvPr>
            <p:cNvGrpSpPr/>
            <p:nvPr/>
          </p:nvGrpSpPr>
          <p:grpSpPr>
            <a:xfrm>
              <a:off x="611560" y="1532413"/>
              <a:ext cx="3137899" cy="2423687"/>
              <a:chOff x="0" y="0"/>
              <a:chExt cx="3974465" cy="3038475"/>
            </a:xfrm>
          </p:grpSpPr>
          <p:sp>
            <p:nvSpPr>
              <p:cNvPr id="66" name="Прямоугольник 4">
                <a:extLst>
                  <a:ext uri="{FF2B5EF4-FFF2-40B4-BE49-F238E27FC236}">
                    <a16:creationId xmlns:a16="http://schemas.microsoft.com/office/drawing/2014/main" id="{2725A48C-0AD3-C448-9A60-C81BA8B24988}"/>
                  </a:ext>
                </a:extLst>
              </p:cNvPr>
              <p:cNvSpPr/>
              <p:nvPr/>
            </p:nvSpPr>
            <p:spPr>
              <a:xfrm>
                <a:off x="0" y="0"/>
                <a:ext cx="3974465" cy="3038475"/>
              </a:xfrm>
              <a:prstGeom prst="rect">
                <a:avLst/>
              </a:prstGeom>
              <a:noFill/>
              <a:ln>
                <a:noFill/>
              </a:ln>
            </p:spPr>
          </p:sp>
          <p:sp>
            <p:nvSpPr>
              <p:cNvPr id="67" name="Oval 2775">
                <a:extLst>
                  <a:ext uri="{FF2B5EF4-FFF2-40B4-BE49-F238E27FC236}">
                    <a16:creationId xmlns:a16="http://schemas.microsoft.com/office/drawing/2014/main" id="{3DDA9384-7FC4-E149-9944-AD84BA7834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64373" y="2240525"/>
                <a:ext cx="274755" cy="27532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uk-UA"/>
              </a:p>
            </p:txBody>
          </p:sp>
          <p:cxnSp>
            <p:nvCxnSpPr>
              <p:cNvPr id="68" name="Line 2776">
                <a:extLst>
                  <a:ext uri="{FF2B5EF4-FFF2-40B4-BE49-F238E27FC236}">
                    <a16:creationId xmlns:a16="http://schemas.microsoft.com/office/drawing/2014/main" id="{DA2D3B03-46CE-D246-8012-C7F8FBA37CAD}"/>
                  </a:ext>
                </a:extLst>
              </p:cNvPr>
              <p:cNvCxnSpPr/>
              <p:nvPr/>
            </p:nvCxnSpPr>
            <p:spPr bwMode="auto">
              <a:xfrm flipV="1">
                <a:off x="1707114" y="1244736"/>
                <a:ext cx="825" cy="375894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69" name="Oval 2777">
                <a:extLst>
                  <a:ext uri="{FF2B5EF4-FFF2-40B4-BE49-F238E27FC236}">
                    <a16:creationId xmlns:a16="http://schemas.microsoft.com/office/drawing/2014/main" id="{4D7BE38A-9C60-BA41-AA3A-7B1A28F0AF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8004" y="409691"/>
                <a:ext cx="273105" cy="273677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uk-UA"/>
              </a:p>
            </p:txBody>
          </p:sp>
          <p:sp>
            <p:nvSpPr>
              <p:cNvPr id="70" name="Text Box 2781">
                <a:extLst>
                  <a:ext uri="{FF2B5EF4-FFF2-40B4-BE49-F238E27FC236}">
                    <a16:creationId xmlns:a16="http://schemas.microsoft.com/office/drawing/2014/main" id="{395936A4-2BC8-F049-B8D1-DF756026252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08611" y="1316453"/>
                <a:ext cx="337462" cy="284393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rot="0" vert="horz" wrap="square" lIns="0" tIns="0" rIns="0" bIns="0" anchor="t" anchorCtr="0" upright="1">
                <a:noAutofit/>
              </a:bodyPr>
              <a:lstStyle/>
              <a:p>
                <a:pPr algn="ctr">
                  <a:lnSpc>
                    <a:spcPts val="1800"/>
                  </a:lnSpc>
                  <a:spcAft>
                    <a:spcPts val="0"/>
                  </a:spcAft>
                </a:pPr>
                <a:r>
                  <a:rPr lang="ru-RU" sz="1400">
                    <a:effectLst/>
                    <a:latin typeface="Times New Roman"/>
                    <a:ea typeface="Times New Roman"/>
                  </a:rPr>
                  <a:t>Р</a:t>
                </a:r>
                <a:r>
                  <a:rPr lang="ru-RU" sz="1400" baseline="-25000">
                    <a:effectLst/>
                    <a:latin typeface="Times New Roman"/>
                    <a:ea typeface="Times New Roman"/>
                  </a:rPr>
                  <a:t>4</a:t>
                </a:r>
                <a:endParaRPr lang="uk-UA" sz="1200">
                  <a:effectLst/>
                  <a:latin typeface="Times New Roman"/>
                  <a:ea typeface="Times New Roman"/>
                </a:endParaRPr>
              </a:p>
            </p:txBody>
          </p:sp>
          <p:cxnSp>
            <p:nvCxnSpPr>
              <p:cNvPr id="71" name="Line 2782">
                <a:extLst>
                  <a:ext uri="{FF2B5EF4-FFF2-40B4-BE49-F238E27FC236}">
                    <a16:creationId xmlns:a16="http://schemas.microsoft.com/office/drawing/2014/main" id="{E384B265-1B26-2A44-B08C-CA5959CE143D}"/>
                  </a:ext>
                </a:extLst>
              </p:cNvPr>
              <p:cNvCxnSpPr/>
              <p:nvPr/>
            </p:nvCxnSpPr>
            <p:spPr bwMode="auto">
              <a:xfrm>
                <a:off x="817666" y="1440102"/>
                <a:ext cx="853144" cy="82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2" name="Line 2784">
                <a:extLst>
                  <a:ext uri="{FF2B5EF4-FFF2-40B4-BE49-F238E27FC236}">
                    <a16:creationId xmlns:a16="http://schemas.microsoft.com/office/drawing/2014/main" id="{8467A70B-46B0-0B40-ADA7-CBA8EEBB0AF6}"/>
                  </a:ext>
                </a:extLst>
              </p:cNvPr>
              <p:cNvCxnSpPr/>
              <p:nvPr/>
            </p:nvCxnSpPr>
            <p:spPr bwMode="auto">
              <a:xfrm flipV="1">
                <a:off x="693077" y="534165"/>
                <a:ext cx="924927" cy="33879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3" name="Line 2785">
                <a:extLst>
                  <a:ext uri="{FF2B5EF4-FFF2-40B4-BE49-F238E27FC236}">
                    <a16:creationId xmlns:a16="http://schemas.microsoft.com/office/drawing/2014/main" id="{812DDFE5-3039-154D-9060-5671C072079F}"/>
                  </a:ext>
                </a:extLst>
              </p:cNvPr>
              <p:cNvCxnSpPr/>
              <p:nvPr/>
            </p:nvCxnSpPr>
            <p:spPr bwMode="auto">
              <a:xfrm>
                <a:off x="1902661" y="551476"/>
                <a:ext cx="693077" cy="30252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4" name="Line 2786">
                <a:extLst>
                  <a:ext uri="{FF2B5EF4-FFF2-40B4-BE49-F238E27FC236}">
                    <a16:creationId xmlns:a16="http://schemas.microsoft.com/office/drawing/2014/main" id="{CB356429-A87C-564D-BF8C-1EB0F02EDF93}"/>
                  </a:ext>
                </a:extLst>
              </p:cNvPr>
              <p:cNvCxnSpPr/>
              <p:nvPr/>
            </p:nvCxnSpPr>
            <p:spPr bwMode="auto">
              <a:xfrm flipH="1">
                <a:off x="1778072" y="1547265"/>
                <a:ext cx="711229" cy="42617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5" name="Line 2787">
                <a:extLst>
                  <a:ext uri="{FF2B5EF4-FFF2-40B4-BE49-F238E27FC236}">
                    <a16:creationId xmlns:a16="http://schemas.microsoft.com/office/drawing/2014/main" id="{2C5C5E5E-8C96-804A-AECE-4EC400C6C577}"/>
                  </a:ext>
                </a:extLst>
              </p:cNvPr>
              <p:cNvCxnSpPr/>
              <p:nvPr/>
            </p:nvCxnSpPr>
            <p:spPr bwMode="auto">
              <a:xfrm flipV="1">
                <a:off x="1742593" y="1440926"/>
                <a:ext cx="693077" cy="82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76" name="Oval 2788">
                <a:extLst>
                  <a:ext uri="{FF2B5EF4-FFF2-40B4-BE49-F238E27FC236}">
                    <a16:creationId xmlns:a16="http://schemas.microsoft.com/office/drawing/2014/main" id="{725D2454-CE48-B74C-A7EB-60D6044C8A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71149" y="1280182"/>
                <a:ext cx="273105" cy="27615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uk-UA"/>
              </a:p>
            </p:txBody>
          </p:sp>
          <p:sp>
            <p:nvSpPr>
              <p:cNvPr id="77" name="Text Box 2789">
                <a:extLst>
                  <a:ext uri="{FF2B5EF4-FFF2-40B4-BE49-F238E27FC236}">
                    <a16:creationId xmlns:a16="http://schemas.microsoft.com/office/drawing/2014/main" id="{6A2D9708-A43E-2941-B93D-76B18A1CF50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82525" y="107163"/>
                <a:ext cx="320135" cy="26625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rot="0" vert="horz" wrap="square" lIns="0" tIns="0" rIns="0" bIns="0" anchor="t" anchorCtr="0" upright="1">
                <a:noAutofit/>
              </a:bodyPr>
              <a:lstStyle/>
              <a:p>
                <a:pPr algn="ctr">
                  <a:lnSpc>
                    <a:spcPts val="1800"/>
                  </a:lnSpc>
                  <a:spcAft>
                    <a:spcPts val="0"/>
                  </a:spcAft>
                </a:pPr>
                <a:r>
                  <a:rPr lang="ru-RU" sz="1400">
                    <a:effectLst/>
                    <a:latin typeface="Times New Roman"/>
                    <a:ea typeface="Times New Roman"/>
                  </a:rPr>
                  <a:t>Р</a:t>
                </a:r>
                <a:r>
                  <a:rPr lang="ru-RU" sz="1400" baseline="-25000">
                    <a:effectLst/>
                    <a:latin typeface="Times New Roman"/>
                    <a:ea typeface="Times New Roman"/>
                  </a:rPr>
                  <a:t>2</a:t>
                </a:r>
                <a:endParaRPr lang="uk-UA" sz="1200">
                  <a:effectLst/>
                  <a:latin typeface="Times New Roman"/>
                  <a:ea typeface="Times New Roman"/>
                </a:endParaRPr>
              </a:p>
            </p:txBody>
          </p:sp>
          <p:sp>
            <p:nvSpPr>
              <p:cNvPr id="78" name="Text Box 2790">
                <a:extLst>
                  <a:ext uri="{FF2B5EF4-FFF2-40B4-BE49-F238E27FC236}">
                    <a16:creationId xmlns:a16="http://schemas.microsoft.com/office/drawing/2014/main" id="{188D9A8C-3190-2645-8C35-5A491431290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02661" y="2329552"/>
                <a:ext cx="320135" cy="26708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rot="0" vert="horz" wrap="square" lIns="0" tIns="0" rIns="0" bIns="0" anchor="t" anchorCtr="0" upright="1">
                <a:noAutofit/>
              </a:bodyPr>
              <a:lstStyle/>
              <a:p>
                <a:pPr algn="ctr">
                  <a:lnSpc>
                    <a:spcPts val="1800"/>
                  </a:lnSpc>
                  <a:spcAft>
                    <a:spcPts val="0"/>
                  </a:spcAft>
                </a:pPr>
                <a:r>
                  <a:rPr lang="ru-RU" sz="1400">
                    <a:effectLst/>
                    <a:latin typeface="Times New Roman"/>
                    <a:ea typeface="Times New Roman"/>
                  </a:rPr>
                  <a:t>Р</a:t>
                </a:r>
                <a:r>
                  <a:rPr lang="ru-RU" sz="1400" baseline="-25000">
                    <a:effectLst/>
                    <a:latin typeface="Times New Roman"/>
                    <a:ea typeface="Times New Roman"/>
                  </a:rPr>
                  <a:t>3</a:t>
                </a:r>
                <a:endParaRPr lang="uk-UA" sz="1200">
                  <a:effectLst/>
                  <a:latin typeface="Times New Roman"/>
                  <a:ea typeface="Times New Roman"/>
                </a:endParaRPr>
              </a:p>
            </p:txBody>
          </p:sp>
          <p:sp>
            <p:nvSpPr>
              <p:cNvPr id="79" name="Text Box 2791">
                <a:extLst>
                  <a:ext uri="{FF2B5EF4-FFF2-40B4-BE49-F238E27FC236}">
                    <a16:creationId xmlns:a16="http://schemas.microsoft.com/office/drawing/2014/main" id="{0D82F77A-5632-904E-BB6F-B4E3379DCB0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5547" y="1315628"/>
                <a:ext cx="320961" cy="26708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rot="0" vert="horz" wrap="square" lIns="0" tIns="0" rIns="0" bIns="0" anchor="t" anchorCtr="0" upright="1">
                <a:noAutofit/>
              </a:bodyPr>
              <a:lstStyle/>
              <a:p>
                <a:pPr algn="ctr">
                  <a:lnSpc>
                    <a:spcPts val="1800"/>
                  </a:lnSpc>
                  <a:spcAft>
                    <a:spcPts val="0"/>
                  </a:spcAft>
                </a:pPr>
                <a:r>
                  <a:rPr lang="ru-RU" sz="1400">
                    <a:effectLst/>
                    <a:latin typeface="Times New Roman"/>
                    <a:ea typeface="Times New Roman"/>
                  </a:rPr>
                  <a:t>Р</a:t>
                </a:r>
                <a:r>
                  <a:rPr lang="ru-RU" sz="1400" baseline="-25000">
                    <a:effectLst/>
                    <a:latin typeface="Times New Roman"/>
                    <a:ea typeface="Times New Roman"/>
                  </a:rPr>
                  <a:t>1</a:t>
                </a:r>
                <a:endParaRPr lang="uk-UA" sz="1200">
                  <a:effectLst/>
                  <a:latin typeface="Times New Roman"/>
                  <a:ea typeface="Times New Roman"/>
                </a:endParaRPr>
              </a:p>
            </p:txBody>
          </p:sp>
          <p:sp>
            <p:nvSpPr>
              <p:cNvPr id="80" name="Text Box 2792">
                <a:extLst>
                  <a:ext uri="{FF2B5EF4-FFF2-40B4-BE49-F238E27FC236}">
                    <a16:creationId xmlns:a16="http://schemas.microsoft.com/office/drawing/2014/main" id="{A44D1484-9C56-5244-8D6A-E5300F6219F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7395" y="818558"/>
                <a:ext cx="320961" cy="26625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rot="0" vert="horz" wrap="square" lIns="0" tIns="0" rIns="0" bIns="0" anchor="t" anchorCtr="0" upright="1">
                <a:noAutofit/>
              </a:bodyPr>
              <a:lstStyle/>
              <a:p>
                <a:pPr algn="ctr">
                  <a:lnSpc>
                    <a:spcPts val="1800"/>
                  </a:lnSpc>
                  <a:spcAft>
                    <a:spcPts val="0"/>
                  </a:spcAft>
                </a:pPr>
                <a:r>
                  <a:rPr lang="ru-RU" sz="1400">
                    <a:effectLst/>
                    <a:latin typeface="Times New Roman"/>
                    <a:ea typeface="Times New Roman"/>
                  </a:rPr>
                  <a:t>Т</a:t>
                </a:r>
                <a:r>
                  <a:rPr lang="ru-RU" sz="1400" baseline="-25000">
                    <a:latin typeface="Times New Roman"/>
                    <a:ea typeface="Times New Roman"/>
                  </a:rPr>
                  <a:t>2</a:t>
                </a:r>
                <a:endParaRPr lang="uk-UA" sz="1200">
                  <a:effectLst/>
                  <a:latin typeface="Times New Roman"/>
                  <a:ea typeface="Times New Roman"/>
                </a:endParaRPr>
              </a:p>
            </p:txBody>
          </p:sp>
          <p:cxnSp>
            <p:nvCxnSpPr>
              <p:cNvPr id="81" name="Line 2793">
                <a:extLst>
                  <a:ext uri="{FF2B5EF4-FFF2-40B4-BE49-F238E27FC236}">
                    <a16:creationId xmlns:a16="http://schemas.microsoft.com/office/drawing/2014/main" id="{E3E1AC47-C2AB-1449-A867-4AF36CCBE064}"/>
                  </a:ext>
                </a:extLst>
              </p:cNvPr>
              <p:cNvCxnSpPr/>
              <p:nvPr/>
            </p:nvCxnSpPr>
            <p:spPr bwMode="auto">
              <a:xfrm flipV="1">
                <a:off x="640271" y="924897"/>
                <a:ext cx="825" cy="37342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3" name="Line 2795">
                <a:extLst>
                  <a:ext uri="{FF2B5EF4-FFF2-40B4-BE49-F238E27FC236}">
                    <a16:creationId xmlns:a16="http://schemas.microsoft.com/office/drawing/2014/main" id="{5E319BBF-C963-B54D-91E8-065458839D66}"/>
                  </a:ext>
                </a:extLst>
              </p:cNvPr>
              <p:cNvCxnSpPr/>
              <p:nvPr/>
            </p:nvCxnSpPr>
            <p:spPr bwMode="auto">
              <a:xfrm flipV="1">
                <a:off x="515682" y="906761"/>
                <a:ext cx="355614" cy="1649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84" name="Text Box 2796">
                <a:extLst>
                  <a:ext uri="{FF2B5EF4-FFF2-40B4-BE49-F238E27FC236}">
                    <a16:creationId xmlns:a16="http://schemas.microsoft.com/office/drawing/2014/main" id="{70452E74-B9D2-B54A-9386-31D5D471E99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26763" y="783112"/>
                <a:ext cx="321786" cy="26625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rot="0" vert="horz" wrap="square" lIns="0" tIns="0" rIns="0" bIns="0" anchor="t" anchorCtr="0" upright="1">
                <a:noAutofit/>
              </a:bodyPr>
              <a:lstStyle/>
              <a:p>
                <a:pPr algn="ctr">
                  <a:lnSpc>
                    <a:spcPts val="1800"/>
                  </a:lnSpc>
                  <a:spcAft>
                    <a:spcPts val="0"/>
                  </a:spcAft>
                </a:pPr>
                <a:r>
                  <a:rPr lang="ru-RU" sz="1400">
                    <a:effectLst/>
                    <a:latin typeface="Times New Roman"/>
                    <a:ea typeface="Times New Roman"/>
                  </a:rPr>
                  <a:t>Т</a:t>
                </a:r>
                <a:r>
                  <a:rPr lang="ru-RU" sz="1400" baseline="-25000">
                    <a:latin typeface="Times New Roman"/>
                    <a:ea typeface="Times New Roman"/>
                  </a:rPr>
                  <a:t>3</a:t>
                </a:r>
                <a:endParaRPr lang="uk-UA" sz="1200">
                  <a:effectLst/>
                  <a:latin typeface="Times New Roman"/>
                  <a:ea typeface="Times New Roman"/>
                </a:endParaRPr>
              </a:p>
            </p:txBody>
          </p:sp>
          <p:cxnSp>
            <p:nvCxnSpPr>
              <p:cNvPr id="86" name="Line 2798">
                <a:extLst>
                  <a:ext uri="{FF2B5EF4-FFF2-40B4-BE49-F238E27FC236}">
                    <a16:creationId xmlns:a16="http://schemas.microsoft.com/office/drawing/2014/main" id="{61B51629-6076-E14A-95CC-69DE11202652}"/>
                  </a:ext>
                </a:extLst>
              </p:cNvPr>
              <p:cNvCxnSpPr/>
              <p:nvPr/>
            </p:nvCxnSpPr>
            <p:spPr bwMode="auto">
              <a:xfrm flipV="1">
                <a:off x="2649368" y="889450"/>
                <a:ext cx="825" cy="37342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stealth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7" name="Line 2799">
                <a:extLst>
                  <a:ext uri="{FF2B5EF4-FFF2-40B4-BE49-F238E27FC236}">
                    <a16:creationId xmlns:a16="http://schemas.microsoft.com/office/drawing/2014/main" id="{80D19C23-A76C-3C4B-AD08-4A532BE16C42}"/>
                  </a:ext>
                </a:extLst>
              </p:cNvPr>
              <p:cNvCxnSpPr/>
              <p:nvPr/>
            </p:nvCxnSpPr>
            <p:spPr bwMode="auto">
              <a:xfrm flipV="1">
                <a:off x="2453822" y="889450"/>
                <a:ext cx="353964" cy="824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8" name="Line 2800">
                <a:extLst>
                  <a:ext uri="{FF2B5EF4-FFF2-40B4-BE49-F238E27FC236}">
                    <a16:creationId xmlns:a16="http://schemas.microsoft.com/office/drawing/2014/main" id="{809EA7D8-ADAE-0D41-B8FC-F0FF7D194DB3}"/>
                  </a:ext>
                </a:extLst>
              </p:cNvPr>
              <p:cNvCxnSpPr/>
              <p:nvPr/>
            </p:nvCxnSpPr>
            <p:spPr bwMode="auto">
              <a:xfrm flipV="1">
                <a:off x="1475263" y="2009713"/>
                <a:ext cx="462876" cy="824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9" name="Line 2801">
                <a:extLst>
                  <a:ext uri="{FF2B5EF4-FFF2-40B4-BE49-F238E27FC236}">
                    <a16:creationId xmlns:a16="http://schemas.microsoft.com/office/drawing/2014/main" id="{382EE2FE-6814-424E-808B-D52418F52B99}"/>
                  </a:ext>
                </a:extLst>
              </p:cNvPr>
              <p:cNvCxnSpPr/>
              <p:nvPr/>
            </p:nvCxnSpPr>
            <p:spPr bwMode="auto">
              <a:xfrm>
                <a:off x="835818" y="1529129"/>
                <a:ext cx="764035" cy="44348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0" name="Line 2802">
                <a:extLst>
                  <a:ext uri="{FF2B5EF4-FFF2-40B4-BE49-F238E27FC236}">
                    <a16:creationId xmlns:a16="http://schemas.microsoft.com/office/drawing/2014/main" id="{16D78B6D-FC98-8A47-B4FD-1D056028E8D2}"/>
                  </a:ext>
                </a:extLst>
              </p:cNvPr>
              <p:cNvCxnSpPr/>
              <p:nvPr/>
            </p:nvCxnSpPr>
            <p:spPr bwMode="auto">
              <a:xfrm flipV="1">
                <a:off x="1707114" y="2027024"/>
                <a:ext cx="825" cy="19619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stealth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91" name="Text Box 2803">
                <a:extLst>
                  <a:ext uri="{FF2B5EF4-FFF2-40B4-BE49-F238E27FC236}">
                    <a16:creationId xmlns:a16="http://schemas.microsoft.com/office/drawing/2014/main" id="{41F8C4FA-AF91-E84A-8765-D0A5E9C213E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90945" y="1902550"/>
                <a:ext cx="321786" cy="26625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rot="0" vert="horz" wrap="square" lIns="0" tIns="0" rIns="0" bIns="0" anchor="t" anchorCtr="0" upright="1">
                <a:noAutofit/>
              </a:bodyPr>
              <a:lstStyle/>
              <a:p>
                <a:pPr algn="ctr">
                  <a:lnSpc>
                    <a:spcPts val="1800"/>
                  </a:lnSpc>
                  <a:spcAft>
                    <a:spcPts val="0"/>
                  </a:spcAft>
                </a:pPr>
                <a:r>
                  <a:rPr lang="ru-RU" sz="1400">
                    <a:effectLst/>
                    <a:latin typeface="Times New Roman"/>
                    <a:ea typeface="Times New Roman"/>
                  </a:rPr>
                  <a:t>Т</a:t>
                </a:r>
                <a:r>
                  <a:rPr lang="ru-RU" sz="1400" baseline="-25000">
                    <a:effectLst/>
                    <a:latin typeface="Times New Roman"/>
                    <a:ea typeface="Times New Roman"/>
                  </a:rPr>
                  <a:t>4</a:t>
                </a:r>
                <a:endParaRPr lang="uk-UA" sz="1200">
                  <a:effectLst/>
                  <a:latin typeface="Times New Roman"/>
                  <a:ea typeface="Times New Roman"/>
                </a:endParaRPr>
              </a:p>
            </p:txBody>
          </p:sp>
          <p:sp>
            <p:nvSpPr>
              <p:cNvPr id="92" name="Text Box 2804">
                <a:extLst>
                  <a:ext uri="{FF2B5EF4-FFF2-40B4-BE49-F238E27FC236}">
                    <a16:creationId xmlns:a16="http://schemas.microsoft.com/office/drawing/2014/main" id="{A73BB6EE-8A62-D040-BB98-CCBCA0B9499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47046" y="977654"/>
                <a:ext cx="320961" cy="26543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rot="0" vert="horz" wrap="square" lIns="0" tIns="0" rIns="0" bIns="0" anchor="t" anchorCtr="0" upright="1">
                <a:noAutofit/>
              </a:bodyPr>
              <a:lstStyle/>
              <a:p>
                <a:pPr algn="ctr">
                  <a:lnSpc>
                    <a:spcPts val="1800"/>
                  </a:lnSpc>
                  <a:spcAft>
                    <a:spcPts val="0"/>
                  </a:spcAft>
                </a:pPr>
                <a:r>
                  <a:rPr lang="ru-RU" sz="1400">
                    <a:effectLst/>
                    <a:latin typeface="Times New Roman"/>
                    <a:ea typeface="Times New Roman"/>
                  </a:rPr>
                  <a:t>Т</a:t>
                </a:r>
                <a:r>
                  <a:rPr lang="ru-RU" sz="1400" baseline="-25000">
                    <a:effectLst/>
                    <a:latin typeface="Times New Roman"/>
                    <a:ea typeface="Times New Roman"/>
                  </a:rPr>
                  <a:t>1</a:t>
                </a:r>
                <a:endParaRPr lang="uk-UA" sz="1200">
                  <a:effectLst/>
                  <a:latin typeface="Times New Roman"/>
                  <a:ea typeface="Times New Roman"/>
                </a:endParaRPr>
              </a:p>
            </p:txBody>
          </p:sp>
        </p:grp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7E06F28F-C80B-3E4A-A47A-8C88ABADAE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1595" y="2568038"/>
              <a:ext cx="214319" cy="20580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ctr"/>
              <a:r>
                <a:rPr lang="uk-UA" sz="1200"/>
                <a:t>1</a:t>
              </a:r>
              <a:endParaRPr lang="en-US" sz="1200"/>
            </a:p>
          </p:txBody>
        </p:sp>
      </p:grpSp>
    </p:spTree>
    <p:extLst>
      <p:ext uri="{BB962C8B-B14F-4D97-AF65-F5344CB8AC3E}">
        <p14:creationId xmlns:p14="http://schemas.microsoft.com/office/powerpoint/2010/main" val="13884460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A0B41-28D2-4E4F-987B-E04A245A9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/>
              <a:t>Приклад </a:t>
            </a:r>
            <a:r>
              <a:rPr lang="uk-UA" err="1"/>
              <a:t>д</a:t>
            </a:r>
            <a:r>
              <a:rPr lang="ru-RU" err="1"/>
              <a:t>ослідження</a:t>
            </a:r>
            <a:r>
              <a:rPr lang="ru-RU"/>
              <a:t> Т-</a:t>
            </a:r>
            <a:r>
              <a:rPr lang="ru-RU" err="1"/>
              <a:t>інваріантів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471D4DD-2BD7-A441-8FF8-834799B6D2D5}"/>
                  </a:ext>
                </a:extLst>
              </p:cNvPr>
              <p:cNvSpPr/>
              <p:nvPr/>
            </p:nvSpPr>
            <p:spPr>
              <a:xfrm>
                <a:off x="3374372" y="1817542"/>
                <a:ext cx="1847300" cy="10559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𝒂</m:t>
                    </m:r>
                  </m:oMath>
                </a14:m>
                <a:r>
                  <a:rPr lang="ru-RU"/>
                  <a:t>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uk-UA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uk-UA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uk-UA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uk-UA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  <m:e>
                            <m:r>
                              <a:rPr lang="uk-UA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eqArr>
                        <m:eqArr>
                          <m:eqArr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uk-UA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uk-UA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  <m:e>
                            <m:r>
                              <a:rPr lang="uk-UA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eqArr>
                        <m:eqArr>
                          <m:eqArr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uk-UA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uk-UA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uk-UA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  <m:e>
                            <m:r>
                              <a:rPr lang="uk-UA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eqArr>
                        <m:eqArr>
                          <m:eqArr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ru-RU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uk-UA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uk-UA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uk-UA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uk-UA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  <m:e>
                            <m:r>
                              <a:rPr lang="uk-UA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eqArr>
                      </m:e>
                    </m:d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471D4DD-2BD7-A441-8FF8-834799B6D2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4372" y="1817542"/>
                <a:ext cx="1847300" cy="1055995"/>
              </a:xfrm>
              <a:prstGeom prst="rect">
                <a:avLst/>
              </a:prstGeom>
              <a:blipFill>
                <a:blip r:embed="rId2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Полотно 2773">
            <a:extLst>
              <a:ext uri="{FF2B5EF4-FFF2-40B4-BE49-F238E27FC236}">
                <a16:creationId xmlns:a16="http://schemas.microsoft.com/office/drawing/2014/main" id="{56F1D57F-B177-5244-9BBE-034373AEC11E}"/>
              </a:ext>
            </a:extLst>
          </p:cNvPr>
          <p:cNvGrpSpPr/>
          <p:nvPr/>
        </p:nvGrpSpPr>
        <p:grpSpPr>
          <a:xfrm>
            <a:off x="611560" y="1532413"/>
            <a:ext cx="3137899" cy="2423687"/>
            <a:chOff x="0" y="0"/>
            <a:chExt cx="3974465" cy="3038475"/>
          </a:xfrm>
        </p:grpSpPr>
        <p:sp>
          <p:nvSpPr>
            <p:cNvPr id="6" name="Прямоугольник 4">
              <a:extLst>
                <a:ext uri="{FF2B5EF4-FFF2-40B4-BE49-F238E27FC236}">
                  <a16:creationId xmlns:a16="http://schemas.microsoft.com/office/drawing/2014/main" id="{A93F7C5B-293C-5848-BEF4-E88CDE4E5378}"/>
                </a:ext>
              </a:extLst>
            </p:cNvPr>
            <p:cNvSpPr/>
            <p:nvPr/>
          </p:nvSpPr>
          <p:spPr>
            <a:xfrm>
              <a:off x="0" y="0"/>
              <a:ext cx="3974465" cy="3038475"/>
            </a:xfrm>
            <a:prstGeom prst="rect">
              <a:avLst/>
            </a:prstGeom>
            <a:noFill/>
            <a:ln>
              <a:noFill/>
            </a:ln>
          </p:spPr>
        </p:sp>
        <p:sp>
          <p:nvSpPr>
            <p:cNvPr id="7" name="Oval 2775">
              <a:extLst>
                <a:ext uri="{FF2B5EF4-FFF2-40B4-BE49-F238E27FC236}">
                  <a16:creationId xmlns:a16="http://schemas.microsoft.com/office/drawing/2014/main" id="{70ACEA01-8076-7D4C-B348-2EBD7D9209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4373" y="2240525"/>
              <a:ext cx="274755" cy="27532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cxnSp>
          <p:nvCxnSpPr>
            <p:cNvPr id="8" name="Line 2776">
              <a:extLst>
                <a:ext uri="{FF2B5EF4-FFF2-40B4-BE49-F238E27FC236}">
                  <a16:creationId xmlns:a16="http://schemas.microsoft.com/office/drawing/2014/main" id="{50C18F98-8D75-3740-B003-E726A3AC853C}"/>
                </a:ext>
              </a:extLst>
            </p:cNvPr>
            <p:cNvCxnSpPr/>
            <p:nvPr/>
          </p:nvCxnSpPr>
          <p:spPr bwMode="auto">
            <a:xfrm flipV="1">
              <a:off x="1707114" y="1244736"/>
              <a:ext cx="825" cy="37589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" name="Oval 2777">
              <a:extLst>
                <a:ext uri="{FF2B5EF4-FFF2-40B4-BE49-F238E27FC236}">
                  <a16:creationId xmlns:a16="http://schemas.microsoft.com/office/drawing/2014/main" id="{06061DC7-2908-0A4E-B24B-0223DF706C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8004" y="409691"/>
              <a:ext cx="273105" cy="273677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11" name="Text Box 2781">
              <a:extLst>
                <a:ext uri="{FF2B5EF4-FFF2-40B4-BE49-F238E27FC236}">
                  <a16:creationId xmlns:a16="http://schemas.microsoft.com/office/drawing/2014/main" id="{981A0333-A0F1-7C4A-948F-AA40401034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08611" y="1316453"/>
              <a:ext cx="337462" cy="28439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ctr">
                <a:lnSpc>
                  <a:spcPts val="1800"/>
                </a:lnSpc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Р</a:t>
              </a:r>
              <a:r>
                <a:rPr lang="ru-RU" sz="1400" baseline="-25000">
                  <a:effectLst/>
                  <a:latin typeface="Times New Roman"/>
                  <a:ea typeface="Times New Roman"/>
                </a:rPr>
                <a:t>4</a:t>
              </a:r>
              <a:endParaRPr lang="uk-UA" sz="120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12" name="Line 2782">
              <a:extLst>
                <a:ext uri="{FF2B5EF4-FFF2-40B4-BE49-F238E27FC236}">
                  <a16:creationId xmlns:a16="http://schemas.microsoft.com/office/drawing/2014/main" id="{985F65E0-1CD6-644A-977B-25F5796CD8EB}"/>
                </a:ext>
              </a:extLst>
            </p:cNvPr>
            <p:cNvCxnSpPr/>
            <p:nvPr/>
          </p:nvCxnSpPr>
          <p:spPr bwMode="auto">
            <a:xfrm>
              <a:off x="817666" y="1440102"/>
              <a:ext cx="853144" cy="8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" name="Line 2784">
              <a:extLst>
                <a:ext uri="{FF2B5EF4-FFF2-40B4-BE49-F238E27FC236}">
                  <a16:creationId xmlns:a16="http://schemas.microsoft.com/office/drawing/2014/main" id="{7E0D1207-C1BE-4249-BA24-48914D583389}"/>
                </a:ext>
              </a:extLst>
            </p:cNvPr>
            <p:cNvCxnSpPr/>
            <p:nvPr/>
          </p:nvCxnSpPr>
          <p:spPr bwMode="auto">
            <a:xfrm flipV="1">
              <a:off x="693077" y="534165"/>
              <a:ext cx="924927" cy="33879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" name="Line 2785">
              <a:extLst>
                <a:ext uri="{FF2B5EF4-FFF2-40B4-BE49-F238E27FC236}">
                  <a16:creationId xmlns:a16="http://schemas.microsoft.com/office/drawing/2014/main" id="{5A30ED31-7CD5-B545-98AA-F5E58272C9EF}"/>
                </a:ext>
              </a:extLst>
            </p:cNvPr>
            <p:cNvCxnSpPr/>
            <p:nvPr/>
          </p:nvCxnSpPr>
          <p:spPr bwMode="auto">
            <a:xfrm>
              <a:off x="1902661" y="551476"/>
              <a:ext cx="693077" cy="30252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" name="Line 2786">
              <a:extLst>
                <a:ext uri="{FF2B5EF4-FFF2-40B4-BE49-F238E27FC236}">
                  <a16:creationId xmlns:a16="http://schemas.microsoft.com/office/drawing/2014/main" id="{D1EC56F1-F960-3B45-B077-990D845319CA}"/>
                </a:ext>
              </a:extLst>
            </p:cNvPr>
            <p:cNvCxnSpPr/>
            <p:nvPr/>
          </p:nvCxnSpPr>
          <p:spPr bwMode="auto">
            <a:xfrm flipH="1">
              <a:off x="1778072" y="1547265"/>
              <a:ext cx="711229" cy="42617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" name="Line 2787">
              <a:extLst>
                <a:ext uri="{FF2B5EF4-FFF2-40B4-BE49-F238E27FC236}">
                  <a16:creationId xmlns:a16="http://schemas.microsoft.com/office/drawing/2014/main" id="{FD929082-6295-AB43-AA94-37BA1C792392}"/>
                </a:ext>
              </a:extLst>
            </p:cNvPr>
            <p:cNvCxnSpPr/>
            <p:nvPr/>
          </p:nvCxnSpPr>
          <p:spPr bwMode="auto">
            <a:xfrm flipV="1">
              <a:off x="1742593" y="1440926"/>
              <a:ext cx="693077" cy="8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" name="Oval 2788">
              <a:extLst>
                <a:ext uri="{FF2B5EF4-FFF2-40B4-BE49-F238E27FC236}">
                  <a16:creationId xmlns:a16="http://schemas.microsoft.com/office/drawing/2014/main" id="{4C02EBFA-CE1A-5146-9ECA-DBF7F98DB0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1149" y="1280182"/>
              <a:ext cx="273105" cy="27615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18" name="Text Box 2789">
              <a:extLst>
                <a:ext uri="{FF2B5EF4-FFF2-40B4-BE49-F238E27FC236}">
                  <a16:creationId xmlns:a16="http://schemas.microsoft.com/office/drawing/2014/main" id="{6174BE3C-6BAC-2541-BF25-18B53925CF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2525" y="107163"/>
              <a:ext cx="320135" cy="26625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ctr">
                <a:lnSpc>
                  <a:spcPts val="1800"/>
                </a:lnSpc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Р</a:t>
              </a:r>
              <a:r>
                <a:rPr lang="ru-RU" sz="1400" baseline="-25000">
                  <a:effectLst/>
                  <a:latin typeface="Times New Roman"/>
                  <a:ea typeface="Times New Roman"/>
                </a:rPr>
                <a:t>2</a:t>
              </a:r>
              <a:endParaRPr lang="uk-UA" sz="12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19" name="Text Box 2790">
              <a:extLst>
                <a:ext uri="{FF2B5EF4-FFF2-40B4-BE49-F238E27FC236}">
                  <a16:creationId xmlns:a16="http://schemas.microsoft.com/office/drawing/2014/main" id="{47DF725A-7513-5043-8C46-069E1D61BB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02661" y="2329552"/>
              <a:ext cx="320135" cy="26708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ctr">
                <a:lnSpc>
                  <a:spcPts val="1800"/>
                </a:lnSpc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Р</a:t>
              </a:r>
              <a:r>
                <a:rPr lang="ru-RU" sz="1400" baseline="-25000">
                  <a:effectLst/>
                  <a:latin typeface="Times New Roman"/>
                  <a:ea typeface="Times New Roman"/>
                </a:rPr>
                <a:t>3</a:t>
              </a:r>
              <a:endParaRPr lang="uk-UA" sz="12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20" name="Text Box 2791">
              <a:extLst>
                <a:ext uri="{FF2B5EF4-FFF2-40B4-BE49-F238E27FC236}">
                  <a16:creationId xmlns:a16="http://schemas.microsoft.com/office/drawing/2014/main" id="{ED7B3FE0-77DE-8048-9F29-8354E1E45D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5547" y="1315628"/>
              <a:ext cx="320961" cy="26708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ctr">
                <a:lnSpc>
                  <a:spcPts val="1800"/>
                </a:lnSpc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Р</a:t>
              </a:r>
              <a:r>
                <a:rPr lang="ru-RU" sz="1400" baseline="-25000">
                  <a:effectLst/>
                  <a:latin typeface="Times New Roman"/>
                  <a:ea typeface="Times New Roman"/>
                </a:rPr>
                <a:t>1</a:t>
              </a:r>
              <a:endParaRPr lang="uk-UA" sz="12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21" name="Text Box 2792">
              <a:extLst>
                <a:ext uri="{FF2B5EF4-FFF2-40B4-BE49-F238E27FC236}">
                  <a16:creationId xmlns:a16="http://schemas.microsoft.com/office/drawing/2014/main" id="{F7A08A6B-E5AA-704E-A3FE-9972BF0E36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395" y="818558"/>
              <a:ext cx="320961" cy="26625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ctr">
                <a:lnSpc>
                  <a:spcPts val="1800"/>
                </a:lnSpc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Т</a:t>
              </a:r>
              <a:r>
                <a:rPr lang="ru-RU" sz="1400" baseline="-25000">
                  <a:latin typeface="Times New Roman"/>
                  <a:ea typeface="Times New Roman"/>
                </a:rPr>
                <a:t>2</a:t>
              </a:r>
              <a:endParaRPr lang="uk-UA" sz="120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22" name="Line 2793">
              <a:extLst>
                <a:ext uri="{FF2B5EF4-FFF2-40B4-BE49-F238E27FC236}">
                  <a16:creationId xmlns:a16="http://schemas.microsoft.com/office/drawing/2014/main" id="{8D85F2B4-8551-8543-B58A-2ACA7630458D}"/>
                </a:ext>
              </a:extLst>
            </p:cNvPr>
            <p:cNvCxnSpPr/>
            <p:nvPr/>
          </p:nvCxnSpPr>
          <p:spPr bwMode="auto">
            <a:xfrm flipV="1">
              <a:off x="640271" y="924897"/>
              <a:ext cx="825" cy="37342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" name="Line 2794">
              <a:extLst>
                <a:ext uri="{FF2B5EF4-FFF2-40B4-BE49-F238E27FC236}">
                  <a16:creationId xmlns:a16="http://schemas.microsoft.com/office/drawing/2014/main" id="{F63D4CF5-C8A6-DA47-8B08-1FFBF0656A27}"/>
                </a:ext>
              </a:extLst>
            </p:cNvPr>
            <p:cNvCxnSpPr/>
            <p:nvPr/>
          </p:nvCxnSpPr>
          <p:spPr bwMode="auto">
            <a:xfrm flipV="1">
              <a:off x="711229" y="924897"/>
              <a:ext cx="825" cy="37342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" name="Line 2795">
              <a:extLst>
                <a:ext uri="{FF2B5EF4-FFF2-40B4-BE49-F238E27FC236}">
                  <a16:creationId xmlns:a16="http://schemas.microsoft.com/office/drawing/2014/main" id="{6B9098C4-A9E4-794D-9399-B9D7E46B01D7}"/>
                </a:ext>
              </a:extLst>
            </p:cNvPr>
            <p:cNvCxnSpPr/>
            <p:nvPr/>
          </p:nvCxnSpPr>
          <p:spPr bwMode="auto">
            <a:xfrm flipV="1">
              <a:off x="515682" y="906761"/>
              <a:ext cx="355614" cy="1649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5" name="Text Box 2796">
              <a:extLst>
                <a:ext uri="{FF2B5EF4-FFF2-40B4-BE49-F238E27FC236}">
                  <a16:creationId xmlns:a16="http://schemas.microsoft.com/office/drawing/2014/main" id="{C16E649B-809B-E643-B406-0162F30ADE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26763" y="783112"/>
              <a:ext cx="321786" cy="26625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ctr">
                <a:lnSpc>
                  <a:spcPts val="1800"/>
                </a:lnSpc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Т</a:t>
              </a:r>
              <a:r>
                <a:rPr lang="ru-RU" sz="1400" baseline="-25000">
                  <a:latin typeface="Times New Roman"/>
                  <a:ea typeface="Times New Roman"/>
                </a:rPr>
                <a:t>3</a:t>
              </a:r>
              <a:endParaRPr lang="uk-UA" sz="120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26" name="Line 2797">
              <a:extLst>
                <a:ext uri="{FF2B5EF4-FFF2-40B4-BE49-F238E27FC236}">
                  <a16:creationId xmlns:a16="http://schemas.microsoft.com/office/drawing/2014/main" id="{C83C656D-4BE9-014F-B80D-BAC754A4449D}"/>
                </a:ext>
              </a:extLst>
            </p:cNvPr>
            <p:cNvCxnSpPr/>
            <p:nvPr/>
          </p:nvCxnSpPr>
          <p:spPr bwMode="auto">
            <a:xfrm flipV="1">
              <a:off x="2576760" y="889450"/>
              <a:ext cx="1650" cy="37342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" name="Line 2798">
              <a:extLst>
                <a:ext uri="{FF2B5EF4-FFF2-40B4-BE49-F238E27FC236}">
                  <a16:creationId xmlns:a16="http://schemas.microsoft.com/office/drawing/2014/main" id="{C1D25B4C-26B2-744C-B1DD-2420FD18536C}"/>
                </a:ext>
              </a:extLst>
            </p:cNvPr>
            <p:cNvCxnSpPr/>
            <p:nvPr/>
          </p:nvCxnSpPr>
          <p:spPr bwMode="auto">
            <a:xfrm flipV="1">
              <a:off x="2649368" y="889450"/>
              <a:ext cx="825" cy="37342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" name="Line 2799">
              <a:extLst>
                <a:ext uri="{FF2B5EF4-FFF2-40B4-BE49-F238E27FC236}">
                  <a16:creationId xmlns:a16="http://schemas.microsoft.com/office/drawing/2014/main" id="{730EEE11-4077-8541-B54B-67D1AA37FF44}"/>
                </a:ext>
              </a:extLst>
            </p:cNvPr>
            <p:cNvCxnSpPr/>
            <p:nvPr/>
          </p:nvCxnSpPr>
          <p:spPr bwMode="auto">
            <a:xfrm flipV="1">
              <a:off x="2453822" y="889450"/>
              <a:ext cx="353964" cy="82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" name="Line 2800">
              <a:extLst>
                <a:ext uri="{FF2B5EF4-FFF2-40B4-BE49-F238E27FC236}">
                  <a16:creationId xmlns:a16="http://schemas.microsoft.com/office/drawing/2014/main" id="{9D5E2AC1-9223-0442-A37E-1036FE3D7F9C}"/>
                </a:ext>
              </a:extLst>
            </p:cNvPr>
            <p:cNvCxnSpPr/>
            <p:nvPr/>
          </p:nvCxnSpPr>
          <p:spPr bwMode="auto">
            <a:xfrm flipV="1">
              <a:off x="1475263" y="2009713"/>
              <a:ext cx="462876" cy="82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" name="Line 2801">
              <a:extLst>
                <a:ext uri="{FF2B5EF4-FFF2-40B4-BE49-F238E27FC236}">
                  <a16:creationId xmlns:a16="http://schemas.microsoft.com/office/drawing/2014/main" id="{887B33FA-7617-6444-90C5-AEC6C6E9BB85}"/>
                </a:ext>
              </a:extLst>
            </p:cNvPr>
            <p:cNvCxnSpPr/>
            <p:nvPr/>
          </p:nvCxnSpPr>
          <p:spPr bwMode="auto">
            <a:xfrm>
              <a:off x="835818" y="1529129"/>
              <a:ext cx="764035" cy="44348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" name="Line 2802">
              <a:extLst>
                <a:ext uri="{FF2B5EF4-FFF2-40B4-BE49-F238E27FC236}">
                  <a16:creationId xmlns:a16="http://schemas.microsoft.com/office/drawing/2014/main" id="{BF3739CD-234E-034D-A510-D4B817813F0D}"/>
                </a:ext>
              </a:extLst>
            </p:cNvPr>
            <p:cNvCxnSpPr/>
            <p:nvPr/>
          </p:nvCxnSpPr>
          <p:spPr bwMode="auto">
            <a:xfrm flipV="1">
              <a:off x="1707114" y="2027024"/>
              <a:ext cx="825" cy="19619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2" name="Text Box 2803">
              <a:extLst>
                <a:ext uri="{FF2B5EF4-FFF2-40B4-BE49-F238E27FC236}">
                  <a16:creationId xmlns:a16="http://schemas.microsoft.com/office/drawing/2014/main" id="{DCEC2F21-0266-DC44-A56A-2AA380760C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90945" y="1902550"/>
              <a:ext cx="321786" cy="26625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ctr">
                <a:lnSpc>
                  <a:spcPts val="1800"/>
                </a:lnSpc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Т</a:t>
              </a:r>
              <a:r>
                <a:rPr lang="ru-RU" sz="1400" baseline="-25000">
                  <a:effectLst/>
                  <a:latin typeface="Times New Roman"/>
                  <a:ea typeface="Times New Roman"/>
                </a:rPr>
                <a:t>4</a:t>
              </a:r>
              <a:endParaRPr lang="uk-UA" sz="12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33" name="Text Box 2804">
              <a:extLst>
                <a:ext uri="{FF2B5EF4-FFF2-40B4-BE49-F238E27FC236}">
                  <a16:creationId xmlns:a16="http://schemas.microsoft.com/office/drawing/2014/main" id="{97C8293B-2248-9B40-B86B-4DED8AFF12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47046" y="977654"/>
              <a:ext cx="320961" cy="26543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ctr">
                <a:lnSpc>
                  <a:spcPts val="1800"/>
                </a:lnSpc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Т</a:t>
              </a:r>
              <a:r>
                <a:rPr lang="ru-RU" sz="1400" baseline="-25000">
                  <a:effectLst/>
                  <a:latin typeface="Times New Roman"/>
                  <a:ea typeface="Times New Roman"/>
                </a:rPr>
                <a:t>1</a:t>
              </a:r>
              <a:endParaRPr lang="uk-UA" sz="1200">
                <a:effectLst/>
                <a:latin typeface="Times New Roman"/>
                <a:ea typeface="Times New Roman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88F6E823-78ED-334F-AA7B-0A5DEFC6FEAD}"/>
                  </a:ext>
                </a:extLst>
              </p:cNvPr>
              <p:cNvSpPr/>
              <p:nvPr/>
            </p:nvSpPr>
            <p:spPr>
              <a:xfrm>
                <a:off x="611560" y="3763779"/>
                <a:ext cx="7995907" cy="24836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𝒂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∙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𝒗</m:t>
                    </m:r>
                    <m:r>
                      <a:rPr lang="uk-UA" i="1">
                        <a:latin typeface="Cambria Math" panose="02040503050406030204" pitchFamily="18" charset="0"/>
                        <a:cs typeface="Times New Roman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b="1">
                        <a:ea typeface="Cambria Math" panose="02040503050406030204" pitchFamily="18" charset="0"/>
                        <a:cs typeface="Times New Roman" pitchFamily="18" charset="0"/>
                      </a:rPr>
                      <m:t>0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⟹</m:t>
                    </m:r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uk-UA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uk-UA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uk-UA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uk-UA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  <m:e>
                            <m:r>
                              <a:rPr lang="uk-UA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eqArr>
                        <m:eqArr>
                          <m:eqArr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uk-UA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uk-UA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  <m:e>
                            <m:r>
                              <a:rPr lang="uk-UA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eqArr>
                        <m:eqArr>
                          <m:eqArr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uk-UA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uk-UA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uk-UA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  <m:e>
                            <m:r>
                              <a:rPr lang="uk-UA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eqArr>
                        <m:eqArr>
                          <m:eqArr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uk-UA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uk-UA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uk-UA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uk-UA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  <m:e>
                            <m:r>
                              <a:rPr lang="uk-UA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eqArr>
                      </m:e>
                    </m:d>
                  </m:oMath>
                </a14:m>
                <a:r>
                  <a:rPr lang="ru-RU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uk-UA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uk-UA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eqArr>
                      </m:e>
                    </m:d>
                    <m:r>
                      <a:rPr lang="uk-U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=</m:t>
                    </m:r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uk-UA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uk-UA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uk-UA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uk-UA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eqArr>
                      </m:e>
                    </m:d>
                  </m:oMath>
                </a14:m>
                <a:r>
                  <a:rPr lang="en-US" b="1">
                    <a:ea typeface="Cambria Math" panose="02040503050406030204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⟹</m:t>
                    </m:r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uk-UA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uk-UA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uk-UA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  <m:e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r>
                  <a:rPr lang="uk-UA"/>
                  <a:t>=</a:t>
                </a:r>
                <a:r>
                  <a:rPr lang="ru-RU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uk-UA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uk-UA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uk-UA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uk-UA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eqArr>
                      </m:e>
                    </m:d>
                  </m:oMath>
                </a14:m>
                <a:r>
                  <a:rPr lang="en-US" b="1">
                    <a:ea typeface="Cambria Math" panose="02040503050406030204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⟹</m:t>
                    </m:r>
                  </m:oMath>
                </a14:m>
                <a:endParaRPr lang="uk-UA" i="1">
                  <a:latin typeface="Cambria Math" panose="02040503050406030204" pitchFamily="18" charset="0"/>
                  <a:ea typeface="Cambria Math" panose="02040503050406030204" pitchFamily="18" charset="0"/>
                  <a:cs typeface="Times New Roman" pitchFamily="18" charset="0"/>
                </a:endParaRPr>
              </a:p>
              <a:p>
                <a:endParaRPr lang="uk-UA" b="1" i="1">
                  <a:latin typeface="Cambria Math" panose="02040503050406030204" pitchFamily="18" charset="0"/>
                  <a:ea typeface="Cambria Math" panose="02040503050406030204" pitchFamily="18" charset="0"/>
                  <a:cs typeface="Times New Roman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</a:rPr>
                        <m:t>⟹ 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ru-RU" b="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uk-UA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uk-UA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uk-UA" b="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uk-UA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uk-UA" b="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r>
                                <a:rPr lang="uk-UA" b="0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eqArr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⟹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−</m:t>
                          </m:r>
                          <m:r>
                            <a:rPr lang="uk-U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інварінтів не існує</m:t>
                          </m:r>
                        </m:e>
                      </m:d>
                      <m:r>
                        <a:rPr lang="uk-U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</a:rPr>
                        <m:t>. Отже, циклічність не гарантується.</m:t>
                      </m:r>
                    </m:oMath>
                  </m:oMathPara>
                </a14:m>
                <a:endParaRPr lang="en-US" i="1"/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88F6E823-78ED-334F-AA7B-0A5DEFC6FE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3763779"/>
                <a:ext cx="7995907" cy="2483693"/>
              </a:xfrm>
              <a:prstGeom prst="rect">
                <a:avLst/>
              </a:prstGeom>
              <a:blipFill>
                <a:blip r:embed="rId3"/>
                <a:stretch>
                  <a:fillRect l="-18413" t="-44162" b="-1299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Oval 36">
            <a:extLst>
              <a:ext uri="{FF2B5EF4-FFF2-40B4-BE49-F238E27FC236}">
                <a16:creationId xmlns:a16="http://schemas.microsoft.com/office/drawing/2014/main" id="{FE1562DC-ABB5-0E41-BF75-8EEE6C98A2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1595" y="2568038"/>
            <a:ext cx="214319" cy="205808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0" tIns="0" rIns="0" bIns="0" anchor="t" anchorCtr="0" upright="1">
            <a:noAutofit/>
          </a:bodyPr>
          <a:lstStyle/>
          <a:p>
            <a:pPr algn="ctr"/>
            <a:r>
              <a:rPr lang="uk-UA" sz="1200"/>
              <a:t>1</a:t>
            </a:r>
            <a:endParaRPr lang="en-US" sz="120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E04F5E-B383-3D4E-8B16-BFE93B05B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uk-UA"/>
              <a:t>© І.В.Стеценко НТУУ "КПІ ім. Ігоря Сікорського"</a:t>
            </a:r>
          </a:p>
        </p:txBody>
      </p:sp>
    </p:spTree>
    <p:extLst>
      <p:ext uri="{BB962C8B-B14F-4D97-AF65-F5344CB8AC3E}">
        <p14:creationId xmlns:p14="http://schemas.microsoft.com/office/powerpoint/2010/main" val="34932264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A0B41-28D2-4E4F-987B-E04A245A9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/>
              <a:t>Приклад </a:t>
            </a:r>
            <a:r>
              <a:rPr lang="uk-UA" err="1"/>
              <a:t>д</a:t>
            </a:r>
            <a:r>
              <a:rPr lang="ru-RU" err="1"/>
              <a:t>ослідження</a:t>
            </a:r>
            <a:r>
              <a:rPr lang="ru-RU"/>
              <a:t> </a:t>
            </a:r>
            <a:r>
              <a:rPr lang="en-US"/>
              <a:t>S-</a:t>
            </a:r>
            <a:r>
              <a:rPr lang="ru-RU" err="1"/>
              <a:t>інваріантів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471D4DD-2BD7-A441-8FF8-834799B6D2D5}"/>
                  </a:ext>
                </a:extLst>
              </p:cNvPr>
              <p:cNvSpPr/>
              <p:nvPr/>
            </p:nvSpPr>
            <p:spPr>
              <a:xfrm>
                <a:off x="3374372" y="1817542"/>
                <a:ext cx="1847300" cy="10559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𝒂</m:t>
                    </m:r>
                  </m:oMath>
                </a14:m>
                <a:r>
                  <a:rPr lang="ru-RU"/>
                  <a:t>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uk-UA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uk-UA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uk-UA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uk-UA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  <m:e>
                            <m:r>
                              <a:rPr lang="uk-UA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eqArr>
                        <m:eqArr>
                          <m:eqArr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uk-UA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uk-UA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  <m:e>
                            <m:r>
                              <a:rPr lang="uk-UA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eqArr>
                        <m:eqArr>
                          <m:eqArr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uk-UA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uk-UA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uk-UA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  <m:e>
                            <m:r>
                              <a:rPr lang="uk-UA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eqArr>
                        <m:eqArr>
                          <m:eqArr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ru-RU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uk-UA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uk-UA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uk-UA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uk-UA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  <m:e>
                            <m:r>
                              <a:rPr lang="uk-UA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eqArr>
                      </m:e>
                    </m:d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471D4DD-2BD7-A441-8FF8-834799B6D2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4372" y="1817542"/>
                <a:ext cx="1847300" cy="1055995"/>
              </a:xfrm>
              <a:prstGeom prst="rect">
                <a:avLst/>
              </a:prstGeom>
              <a:blipFill>
                <a:blip r:embed="rId2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Полотно 2773">
            <a:extLst>
              <a:ext uri="{FF2B5EF4-FFF2-40B4-BE49-F238E27FC236}">
                <a16:creationId xmlns:a16="http://schemas.microsoft.com/office/drawing/2014/main" id="{56F1D57F-B177-5244-9BBE-034373AEC11E}"/>
              </a:ext>
            </a:extLst>
          </p:cNvPr>
          <p:cNvGrpSpPr/>
          <p:nvPr/>
        </p:nvGrpSpPr>
        <p:grpSpPr>
          <a:xfrm>
            <a:off x="611560" y="1532413"/>
            <a:ext cx="3137899" cy="2423687"/>
            <a:chOff x="0" y="0"/>
            <a:chExt cx="3974465" cy="3038475"/>
          </a:xfrm>
        </p:grpSpPr>
        <p:sp>
          <p:nvSpPr>
            <p:cNvPr id="6" name="Прямоугольник 4">
              <a:extLst>
                <a:ext uri="{FF2B5EF4-FFF2-40B4-BE49-F238E27FC236}">
                  <a16:creationId xmlns:a16="http://schemas.microsoft.com/office/drawing/2014/main" id="{A93F7C5B-293C-5848-BEF4-E88CDE4E5378}"/>
                </a:ext>
              </a:extLst>
            </p:cNvPr>
            <p:cNvSpPr/>
            <p:nvPr/>
          </p:nvSpPr>
          <p:spPr>
            <a:xfrm>
              <a:off x="0" y="0"/>
              <a:ext cx="3974465" cy="3038475"/>
            </a:xfrm>
            <a:prstGeom prst="rect">
              <a:avLst/>
            </a:prstGeom>
            <a:noFill/>
            <a:ln>
              <a:noFill/>
            </a:ln>
          </p:spPr>
        </p:sp>
        <p:sp>
          <p:nvSpPr>
            <p:cNvPr id="7" name="Oval 2775">
              <a:extLst>
                <a:ext uri="{FF2B5EF4-FFF2-40B4-BE49-F238E27FC236}">
                  <a16:creationId xmlns:a16="http://schemas.microsoft.com/office/drawing/2014/main" id="{70ACEA01-8076-7D4C-B348-2EBD7D9209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4373" y="2240525"/>
              <a:ext cx="274755" cy="27532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cxnSp>
          <p:nvCxnSpPr>
            <p:cNvPr id="8" name="Line 2776">
              <a:extLst>
                <a:ext uri="{FF2B5EF4-FFF2-40B4-BE49-F238E27FC236}">
                  <a16:creationId xmlns:a16="http://schemas.microsoft.com/office/drawing/2014/main" id="{50C18F98-8D75-3740-B003-E726A3AC853C}"/>
                </a:ext>
              </a:extLst>
            </p:cNvPr>
            <p:cNvCxnSpPr/>
            <p:nvPr/>
          </p:nvCxnSpPr>
          <p:spPr bwMode="auto">
            <a:xfrm flipV="1">
              <a:off x="1707114" y="1244736"/>
              <a:ext cx="825" cy="37589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" name="Oval 2777">
              <a:extLst>
                <a:ext uri="{FF2B5EF4-FFF2-40B4-BE49-F238E27FC236}">
                  <a16:creationId xmlns:a16="http://schemas.microsoft.com/office/drawing/2014/main" id="{06061DC7-2908-0A4E-B24B-0223DF706C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8004" y="409691"/>
              <a:ext cx="273105" cy="273677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35" name="Oval 2780">
              <a:extLst>
                <a:ext uri="{FF2B5EF4-FFF2-40B4-BE49-F238E27FC236}">
                  <a16:creationId xmlns:a16="http://schemas.microsoft.com/office/drawing/2014/main" id="{38A237A7-B915-8941-A049-F954BB5BD1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6476" y="1423739"/>
              <a:ext cx="36305" cy="35835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11" name="Text Box 2781">
              <a:extLst>
                <a:ext uri="{FF2B5EF4-FFF2-40B4-BE49-F238E27FC236}">
                  <a16:creationId xmlns:a16="http://schemas.microsoft.com/office/drawing/2014/main" id="{981A0333-A0F1-7C4A-948F-AA40401034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08611" y="1316453"/>
              <a:ext cx="337462" cy="28439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ctr">
                <a:lnSpc>
                  <a:spcPts val="1800"/>
                </a:lnSpc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Р</a:t>
              </a:r>
              <a:r>
                <a:rPr lang="ru-RU" sz="1400" baseline="-25000">
                  <a:effectLst/>
                  <a:latin typeface="Times New Roman"/>
                  <a:ea typeface="Times New Roman"/>
                </a:rPr>
                <a:t>4</a:t>
              </a:r>
              <a:endParaRPr lang="uk-UA" sz="120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12" name="Line 2782">
              <a:extLst>
                <a:ext uri="{FF2B5EF4-FFF2-40B4-BE49-F238E27FC236}">
                  <a16:creationId xmlns:a16="http://schemas.microsoft.com/office/drawing/2014/main" id="{985F65E0-1CD6-644A-977B-25F5796CD8EB}"/>
                </a:ext>
              </a:extLst>
            </p:cNvPr>
            <p:cNvCxnSpPr/>
            <p:nvPr/>
          </p:nvCxnSpPr>
          <p:spPr bwMode="auto">
            <a:xfrm>
              <a:off x="817666" y="1440102"/>
              <a:ext cx="853144" cy="8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" name="Line 2784">
              <a:extLst>
                <a:ext uri="{FF2B5EF4-FFF2-40B4-BE49-F238E27FC236}">
                  <a16:creationId xmlns:a16="http://schemas.microsoft.com/office/drawing/2014/main" id="{7E0D1207-C1BE-4249-BA24-48914D583389}"/>
                </a:ext>
              </a:extLst>
            </p:cNvPr>
            <p:cNvCxnSpPr/>
            <p:nvPr/>
          </p:nvCxnSpPr>
          <p:spPr bwMode="auto">
            <a:xfrm flipV="1">
              <a:off x="693077" y="534165"/>
              <a:ext cx="924927" cy="33879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" name="Line 2785">
              <a:extLst>
                <a:ext uri="{FF2B5EF4-FFF2-40B4-BE49-F238E27FC236}">
                  <a16:creationId xmlns:a16="http://schemas.microsoft.com/office/drawing/2014/main" id="{5A30ED31-7CD5-B545-98AA-F5E58272C9EF}"/>
                </a:ext>
              </a:extLst>
            </p:cNvPr>
            <p:cNvCxnSpPr/>
            <p:nvPr/>
          </p:nvCxnSpPr>
          <p:spPr bwMode="auto">
            <a:xfrm>
              <a:off x="1902661" y="551476"/>
              <a:ext cx="693077" cy="30252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" name="Line 2786">
              <a:extLst>
                <a:ext uri="{FF2B5EF4-FFF2-40B4-BE49-F238E27FC236}">
                  <a16:creationId xmlns:a16="http://schemas.microsoft.com/office/drawing/2014/main" id="{D1EC56F1-F960-3B45-B077-990D845319CA}"/>
                </a:ext>
              </a:extLst>
            </p:cNvPr>
            <p:cNvCxnSpPr/>
            <p:nvPr/>
          </p:nvCxnSpPr>
          <p:spPr bwMode="auto">
            <a:xfrm flipH="1">
              <a:off x="1778072" y="1547265"/>
              <a:ext cx="711229" cy="42617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" name="Line 2787">
              <a:extLst>
                <a:ext uri="{FF2B5EF4-FFF2-40B4-BE49-F238E27FC236}">
                  <a16:creationId xmlns:a16="http://schemas.microsoft.com/office/drawing/2014/main" id="{FD929082-6295-AB43-AA94-37BA1C792392}"/>
                </a:ext>
              </a:extLst>
            </p:cNvPr>
            <p:cNvCxnSpPr/>
            <p:nvPr/>
          </p:nvCxnSpPr>
          <p:spPr bwMode="auto">
            <a:xfrm flipV="1">
              <a:off x="1742593" y="1440926"/>
              <a:ext cx="693077" cy="8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" name="Oval 2788">
              <a:extLst>
                <a:ext uri="{FF2B5EF4-FFF2-40B4-BE49-F238E27FC236}">
                  <a16:creationId xmlns:a16="http://schemas.microsoft.com/office/drawing/2014/main" id="{4C02EBFA-CE1A-5146-9ECA-DBF7F98DB0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1149" y="1280182"/>
              <a:ext cx="273105" cy="27615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18" name="Text Box 2789">
              <a:extLst>
                <a:ext uri="{FF2B5EF4-FFF2-40B4-BE49-F238E27FC236}">
                  <a16:creationId xmlns:a16="http://schemas.microsoft.com/office/drawing/2014/main" id="{6174BE3C-6BAC-2541-BF25-18B53925CF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2525" y="107163"/>
              <a:ext cx="320135" cy="26625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ctr">
                <a:lnSpc>
                  <a:spcPts val="1800"/>
                </a:lnSpc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Р</a:t>
              </a:r>
              <a:r>
                <a:rPr lang="ru-RU" sz="1400" baseline="-25000">
                  <a:effectLst/>
                  <a:latin typeface="Times New Roman"/>
                  <a:ea typeface="Times New Roman"/>
                </a:rPr>
                <a:t>2</a:t>
              </a:r>
              <a:endParaRPr lang="uk-UA" sz="12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19" name="Text Box 2790">
              <a:extLst>
                <a:ext uri="{FF2B5EF4-FFF2-40B4-BE49-F238E27FC236}">
                  <a16:creationId xmlns:a16="http://schemas.microsoft.com/office/drawing/2014/main" id="{47DF725A-7513-5043-8C46-069E1D61BB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02661" y="2329552"/>
              <a:ext cx="320135" cy="26708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ctr">
                <a:lnSpc>
                  <a:spcPts val="1800"/>
                </a:lnSpc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Р</a:t>
              </a:r>
              <a:r>
                <a:rPr lang="ru-RU" sz="1400" baseline="-25000">
                  <a:effectLst/>
                  <a:latin typeface="Times New Roman"/>
                  <a:ea typeface="Times New Roman"/>
                </a:rPr>
                <a:t>3</a:t>
              </a:r>
              <a:endParaRPr lang="uk-UA" sz="12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20" name="Text Box 2791">
              <a:extLst>
                <a:ext uri="{FF2B5EF4-FFF2-40B4-BE49-F238E27FC236}">
                  <a16:creationId xmlns:a16="http://schemas.microsoft.com/office/drawing/2014/main" id="{ED7B3FE0-77DE-8048-9F29-8354E1E45D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5547" y="1315628"/>
              <a:ext cx="320961" cy="26708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ctr">
                <a:lnSpc>
                  <a:spcPts val="1800"/>
                </a:lnSpc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Р</a:t>
              </a:r>
              <a:r>
                <a:rPr lang="ru-RU" sz="1400" baseline="-25000">
                  <a:effectLst/>
                  <a:latin typeface="Times New Roman"/>
                  <a:ea typeface="Times New Roman"/>
                </a:rPr>
                <a:t>1</a:t>
              </a:r>
              <a:endParaRPr lang="uk-UA" sz="12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21" name="Text Box 2792">
              <a:extLst>
                <a:ext uri="{FF2B5EF4-FFF2-40B4-BE49-F238E27FC236}">
                  <a16:creationId xmlns:a16="http://schemas.microsoft.com/office/drawing/2014/main" id="{F7A08A6B-E5AA-704E-A3FE-9972BF0E36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395" y="818558"/>
              <a:ext cx="320961" cy="26625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ctr">
                <a:lnSpc>
                  <a:spcPts val="1800"/>
                </a:lnSpc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Т</a:t>
              </a:r>
              <a:r>
                <a:rPr lang="ru-RU" sz="1400" baseline="-25000">
                  <a:latin typeface="Times New Roman"/>
                  <a:ea typeface="Times New Roman"/>
                </a:rPr>
                <a:t>2</a:t>
              </a:r>
              <a:endParaRPr lang="uk-UA" sz="120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22" name="Line 2793">
              <a:extLst>
                <a:ext uri="{FF2B5EF4-FFF2-40B4-BE49-F238E27FC236}">
                  <a16:creationId xmlns:a16="http://schemas.microsoft.com/office/drawing/2014/main" id="{8D85F2B4-8551-8543-B58A-2ACA7630458D}"/>
                </a:ext>
              </a:extLst>
            </p:cNvPr>
            <p:cNvCxnSpPr/>
            <p:nvPr/>
          </p:nvCxnSpPr>
          <p:spPr bwMode="auto">
            <a:xfrm flipV="1">
              <a:off x="640271" y="924897"/>
              <a:ext cx="825" cy="37342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" name="Line 2794">
              <a:extLst>
                <a:ext uri="{FF2B5EF4-FFF2-40B4-BE49-F238E27FC236}">
                  <a16:creationId xmlns:a16="http://schemas.microsoft.com/office/drawing/2014/main" id="{F63D4CF5-C8A6-DA47-8B08-1FFBF0656A27}"/>
                </a:ext>
              </a:extLst>
            </p:cNvPr>
            <p:cNvCxnSpPr/>
            <p:nvPr/>
          </p:nvCxnSpPr>
          <p:spPr bwMode="auto">
            <a:xfrm flipV="1">
              <a:off x="711229" y="924897"/>
              <a:ext cx="825" cy="37342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" name="Line 2795">
              <a:extLst>
                <a:ext uri="{FF2B5EF4-FFF2-40B4-BE49-F238E27FC236}">
                  <a16:creationId xmlns:a16="http://schemas.microsoft.com/office/drawing/2014/main" id="{6B9098C4-A9E4-794D-9399-B9D7E46B01D7}"/>
                </a:ext>
              </a:extLst>
            </p:cNvPr>
            <p:cNvCxnSpPr/>
            <p:nvPr/>
          </p:nvCxnSpPr>
          <p:spPr bwMode="auto">
            <a:xfrm flipV="1">
              <a:off x="515682" y="906761"/>
              <a:ext cx="355614" cy="1649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5" name="Text Box 2796">
              <a:extLst>
                <a:ext uri="{FF2B5EF4-FFF2-40B4-BE49-F238E27FC236}">
                  <a16:creationId xmlns:a16="http://schemas.microsoft.com/office/drawing/2014/main" id="{C16E649B-809B-E643-B406-0162F30ADE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26763" y="783112"/>
              <a:ext cx="321786" cy="26625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ctr">
                <a:lnSpc>
                  <a:spcPts val="1800"/>
                </a:lnSpc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Т</a:t>
              </a:r>
              <a:r>
                <a:rPr lang="ru-RU" sz="1400" baseline="-25000">
                  <a:latin typeface="Times New Roman"/>
                  <a:ea typeface="Times New Roman"/>
                </a:rPr>
                <a:t>3</a:t>
              </a:r>
              <a:endParaRPr lang="uk-UA" sz="120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26" name="Line 2797">
              <a:extLst>
                <a:ext uri="{FF2B5EF4-FFF2-40B4-BE49-F238E27FC236}">
                  <a16:creationId xmlns:a16="http://schemas.microsoft.com/office/drawing/2014/main" id="{C83C656D-4BE9-014F-B80D-BAC754A4449D}"/>
                </a:ext>
              </a:extLst>
            </p:cNvPr>
            <p:cNvCxnSpPr/>
            <p:nvPr/>
          </p:nvCxnSpPr>
          <p:spPr bwMode="auto">
            <a:xfrm flipV="1">
              <a:off x="2576760" y="889450"/>
              <a:ext cx="1650" cy="37342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" name="Line 2798">
              <a:extLst>
                <a:ext uri="{FF2B5EF4-FFF2-40B4-BE49-F238E27FC236}">
                  <a16:creationId xmlns:a16="http://schemas.microsoft.com/office/drawing/2014/main" id="{C1D25B4C-26B2-744C-B1DD-2420FD18536C}"/>
                </a:ext>
              </a:extLst>
            </p:cNvPr>
            <p:cNvCxnSpPr/>
            <p:nvPr/>
          </p:nvCxnSpPr>
          <p:spPr bwMode="auto">
            <a:xfrm flipV="1">
              <a:off x="2649368" y="889450"/>
              <a:ext cx="825" cy="37342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" name="Line 2799">
              <a:extLst>
                <a:ext uri="{FF2B5EF4-FFF2-40B4-BE49-F238E27FC236}">
                  <a16:creationId xmlns:a16="http://schemas.microsoft.com/office/drawing/2014/main" id="{730EEE11-4077-8541-B54B-67D1AA37FF44}"/>
                </a:ext>
              </a:extLst>
            </p:cNvPr>
            <p:cNvCxnSpPr/>
            <p:nvPr/>
          </p:nvCxnSpPr>
          <p:spPr bwMode="auto">
            <a:xfrm flipV="1">
              <a:off x="2453822" y="889450"/>
              <a:ext cx="353964" cy="82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" name="Line 2800">
              <a:extLst>
                <a:ext uri="{FF2B5EF4-FFF2-40B4-BE49-F238E27FC236}">
                  <a16:creationId xmlns:a16="http://schemas.microsoft.com/office/drawing/2014/main" id="{9D5E2AC1-9223-0442-A37E-1036FE3D7F9C}"/>
                </a:ext>
              </a:extLst>
            </p:cNvPr>
            <p:cNvCxnSpPr/>
            <p:nvPr/>
          </p:nvCxnSpPr>
          <p:spPr bwMode="auto">
            <a:xfrm flipV="1">
              <a:off x="1475263" y="2009713"/>
              <a:ext cx="462876" cy="82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" name="Line 2801">
              <a:extLst>
                <a:ext uri="{FF2B5EF4-FFF2-40B4-BE49-F238E27FC236}">
                  <a16:creationId xmlns:a16="http://schemas.microsoft.com/office/drawing/2014/main" id="{887B33FA-7617-6444-90C5-AEC6C6E9BB85}"/>
                </a:ext>
              </a:extLst>
            </p:cNvPr>
            <p:cNvCxnSpPr/>
            <p:nvPr/>
          </p:nvCxnSpPr>
          <p:spPr bwMode="auto">
            <a:xfrm>
              <a:off x="835818" y="1529129"/>
              <a:ext cx="764035" cy="44348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" name="Line 2802">
              <a:extLst>
                <a:ext uri="{FF2B5EF4-FFF2-40B4-BE49-F238E27FC236}">
                  <a16:creationId xmlns:a16="http://schemas.microsoft.com/office/drawing/2014/main" id="{BF3739CD-234E-034D-A510-D4B817813F0D}"/>
                </a:ext>
              </a:extLst>
            </p:cNvPr>
            <p:cNvCxnSpPr/>
            <p:nvPr/>
          </p:nvCxnSpPr>
          <p:spPr bwMode="auto">
            <a:xfrm flipV="1">
              <a:off x="1707114" y="2027024"/>
              <a:ext cx="825" cy="19619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2" name="Text Box 2803">
              <a:extLst>
                <a:ext uri="{FF2B5EF4-FFF2-40B4-BE49-F238E27FC236}">
                  <a16:creationId xmlns:a16="http://schemas.microsoft.com/office/drawing/2014/main" id="{DCEC2F21-0266-DC44-A56A-2AA380760C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90945" y="1902550"/>
              <a:ext cx="321786" cy="26625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ctr">
                <a:lnSpc>
                  <a:spcPts val="1800"/>
                </a:lnSpc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Т</a:t>
              </a:r>
              <a:r>
                <a:rPr lang="ru-RU" sz="1400" baseline="-25000">
                  <a:effectLst/>
                  <a:latin typeface="Times New Roman"/>
                  <a:ea typeface="Times New Roman"/>
                </a:rPr>
                <a:t>4</a:t>
              </a:r>
              <a:endParaRPr lang="uk-UA" sz="12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33" name="Text Box 2804">
              <a:extLst>
                <a:ext uri="{FF2B5EF4-FFF2-40B4-BE49-F238E27FC236}">
                  <a16:creationId xmlns:a16="http://schemas.microsoft.com/office/drawing/2014/main" id="{97C8293B-2248-9B40-B86B-4DED8AFF12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47046" y="977654"/>
              <a:ext cx="320961" cy="26543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ctr">
                <a:lnSpc>
                  <a:spcPts val="1800"/>
                </a:lnSpc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Т</a:t>
              </a:r>
              <a:r>
                <a:rPr lang="ru-RU" sz="1400" baseline="-25000">
                  <a:effectLst/>
                  <a:latin typeface="Times New Roman"/>
                  <a:ea typeface="Times New Roman"/>
                </a:rPr>
                <a:t>1</a:t>
              </a:r>
              <a:endParaRPr lang="uk-UA" sz="1200">
                <a:effectLst/>
                <a:latin typeface="Times New Roman"/>
                <a:ea typeface="Times New Roman"/>
              </a:endParaRPr>
            </a:p>
          </p:txBody>
        </p:sp>
      </p:grpSp>
      <p:sp>
        <p:nvSpPr>
          <p:cNvPr id="37" name="Oval 36">
            <a:extLst>
              <a:ext uri="{FF2B5EF4-FFF2-40B4-BE49-F238E27FC236}">
                <a16:creationId xmlns:a16="http://schemas.microsoft.com/office/drawing/2014/main" id="{B76D7E45-3784-A54D-8547-5011BD5802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1595" y="2568038"/>
            <a:ext cx="214319" cy="205808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0" tIns="0" rIns="0" bIns="0" anchor="t" anchorCtr="0" upright="1">
            <a:noAutofit/>
          </a:bodyPr>
          <a:lstStyle/>
          <a:p>
            <a:pPr algn="ctr"/>
            <a:r>
              <a:rPr lang="uk-UA" sz="1200"/>
              <a:t>1</a:t>
            </a:r>
            <a:endParaRPr lang="en-US" sz="120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35EA30-4F1A-AD4A-B8D7-984224E9F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uk-UA"/>
              <a:t>© І.В.Стеценко НТУУ "КПІ ім. Ігоря Сікорського"</a:t>
            </a:r>
          </a:p>
        </p:txBody>
      </p:sp>
    </p:spTree>
    <p:extLst>
      <p:ext uri="{BB962C8B-B14F-4D97-AF65-F5344CB8AC3E}">
        <p14:creationId xmlns:p14="http://schemas.microsoft.com/office/powerpoint/2010/main" val="3492531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34606-6825-5A4B-8691-AFF60AEEF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Базові публікації</a:t>
            </a:r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A8F46AC-8116-FC4A-B8A6-401FF92B0102}"/>
              </a:ext>
            </a:extLst>
          </p:cNvPr>
          <p:cNvSpPr/>
          <p:nvPr/>
        </p:nvSpPr>
        <p:spPr>
          <a:xfrm>
            <a:off x="474960" y="2060848"/>
            <a:ext cx="852746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/>
              <a:t>Murata T. Petri Nets: Properties, Analysis and Applications. // Proceedings of IEEE. – 1989. - Vol.77, No.4. - P.541-580.</a:t>
            </a:r>
            <a:endParaRPr lang="uk-UA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9F24CB-4504-D74C-9491-337855CF5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uk-UA"/>
              <a:t>© І.В.Стеценко НТУУ "КПІ ім. Ігоря Сікорського"</a:t>
            </a:r>
          </a:p>
        </p:txBody>
      </p:sp>
    </p:spTree>
    <p:extLst>
      <p:ext uri="{BB962C8B-B14F-4D97-AF65-F5344CB8AC3E}">
        <p14:creationId xmlns:p14="http://schemas.microsoft.com/office/powerpoint/2010/main" val="9270528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A0B41-28D2-4E4F-987B-E04A245A9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/>
              <a:t>Приклад </a:t>
            </a:r>
            <a:r>
              <a:rPr lang="uk-UA" err="1"/>
              <a:t>д</a:t>
            </a:r>
            <a:r>
              <a:rPr lang="ru-RU" err="1"/>
              <a:t>ослідження</a:t>
            </a:r>
            <a:r>
              <a:rPr lang="ru-RU"/>
              <a:t> </a:t>
            </a:r>
            <a:r>
              <a:rPr lang="en-US"/>
              <a:t>S-</a:t>
            </a:r>
            <a:r>
              <a:rPr lang="ru-RU" err="1"/>
              <a:t>інваріантів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471D4DD-2BD7-A441-8FF8-834799B6D2D5}"/>
                  </a:ext>
                </a:extLst>
              </p:cNvPr>
              <p:cNvSpPr/>
              <p:nvPr/>
            </p:nvSpPr>
            <p:spPr>
              <a:xfrm>
                <a:off x="3374372" y="1817542"/>
                <a:ext cx="1847300" cy="10559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𝒂</m:t>
                    </m:r>
                  </m:oMath>
                </a14:m>
                <a:r>
                  <a:rPr lang="ru-RU"/>
                  <a:t>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uk-UA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uk-UA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uk-UA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uk-UA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  <m:e>
                            <m:r>
                              <a:rPr lang="uk-UA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eqArr>
                        <m:eqArr>
                          <m:eqArr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uk-UA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uk-UA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  <m:e>
                            <m:r>
                              <a:rPr lang="uk-UA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eqArr>
                        <m:eqArr>
                          <m:eqArr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uk-UA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uk-UA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uk-UA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  <m:e>
                            <m:r>
                              <a:rPr lang="uk-UA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eqArr>
                        <m:eqArr>
                          <m:eqArr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ru-RU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uk-UA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uk-UA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uk-UA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uk-UA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  <m:e>
                            <m:r>
                              <a:rPr lang="uk-UA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eqArr>
                      </m:e>
                    </m:d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471D4DD-2BD7-A441-8FF8-834799B6D2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4372" y="1817542"/>
                <a:ext cx="1847300" cy="1055995"/>
              </a:xfrm>
              <a:prstGeom prst="rect">
                <a:avLst/>
              </a:prstGeom>
              <a:blipFill>
                <a:blip r:embed="rId2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Полотно 2773">
            <a:extLst>
              <a:ext uri="{FF2B5EF4-FFF2-40B4-BE49-F238E27FC236}">
                <a16:creationId xmlns:a16="http://schemas.microsoft.com/office/drawing/2014/main" id="{56F1D57F-B177-5244-9BBE-034373AEC11E}"/>
              </a:ext>
            </a:extLst>
          </p:cNvPr>
          <p:cNvGrpSpPr/>
          <p:nvPr/>
        </p:nvGrpSpPr>
        <p:grpSpPr>
          <a:xfrm>
            <a:off x="611560" y="1532413"/>
            <a:ext cx="3137899" cy="2423687"/>
            <a:chOff x="0" y="0"/>
            <a:chExt cx="3974465" cy="3038475"/>
          </a:xfrm>
        </p:grpSpPr>
        <p:sp>
          <p:nvSpPr>
            <p:cNvPr id="6" name="Прямоугольник 4">
              <a:extLst>
                <a:ext uri="{FF2B5EF4-FFF2-40B4-BE49-F238E27FC236}">
                  <a16:creationId xmlns:a16="http://schemas.microsoft.com/office/drawing/2014/main" id="{A93F7C5B-293C-5848-BEF4-E88CDE4E5378}"/>
                </a:ext>
              </a:extLst>
            </p:cNvPr>
            <p:cNvSpPr/>
            <p:nvPr/>
          </p:nvSpPr>
          <p:spPr>
            <a:xfrm>
              <a:off x="0" y="0"/>
              <a:ext cx="3974465" cy="3038475"/>
            </a:xfrm>
            <a:prstGeom prst="rect">
              <a:avLst/>
            </a:prstGeom>
            <a:noFill/>
            <a:ln>
              <a:noFill/>
            </a:ln>
          </p:spPr>
        </p:sp>
        <p:sp>
          <p:nvSpPr>
            <p:cNvPr id="7" name="Oval 2775">
              <a:extLst>
                <a:ext uri="{FF2B5EF4-FFF2-40B4-BE49-F238E27FC236}">
                  <a16:creationId xmlns:a16="http://schemas.microsoft.com/office/drawing/2014/main" id="{70ACEA01-8076-7D4C-B348-2EBD7D9209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4373" y="2240525"/>
              <a:ext cx="274755" cy="27532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cxnSp>
          <p:nvCxnSpPr>
            <p:cNvPr id="8" name="Line 2776">
              <a:extLst>
                <a:ext uri="{FF2B5EF4-FFF2-40B4-BE49-F238E27FC236}">
                  <a16:creationId xmlns:a16="http://schemas.microsoft.com/office/drawing/2014/main" id="{50C18F98-8D75-3740-B003-E726A3AC853C}"/>
                </a:ext>
              </a:extLst>
            </p:cNvPr>
            <p:cNvCxnSpPr/>
            <p:nvPr/>
          </p:nvCxnSpPr>
          <p:spPr bwMode="auto">
            <a:xfrm flipV="1">
              <a:off x="1707114" y="1244736"/>
              <a:ext cx="825" cy="37589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" name="Oval 2777">
              <a:extLst>
                <a:ext uri="{FF2B5EF4-FFF2-40B4-BE49-F238E27FC236}">
                  <a16:creationId xmlns:a16="http://schemas.microsoft.com/office/drawing/2014/main" id="{06061DC7-2908-0A4E-B24B-0223DF706C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8004" y="409691"/>
              <a:ext cx="273105" cy="273677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35" name="Oval 2780">
              <a:extLst>
                <a:ext uri="{FF2B5EF4-FFF2-40B4-BE49-F238E27FC236}">
                  <a16:creationId xmlns:a16="http://schemas.microsoft.com/office/drawing/2014/main" id="{38A237A7-B915-8941-A049-F954BB5BD1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6476" y="1423739"/>
              <a:ext cx="36305" cy="35835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11" name="Text Box 2781">
              <a:extLst>
                <a:ext uri="{FF2B5EF4-FFF2-40B4-BE49-F238E27FC236}">
                  <a16:creationId xmlns:a16="http://schemas.microsoft.com/office/drawing/2014/main" id="{981A0333-A0F1-7C4A-948F-AA40401034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08611" y="1316453"/>
              <a:ext cx="337462" cy="28439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ctr">
                <a:lnSpc>
                  <a:spcPts val="1800"/>
                </a:lnSpc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Р</a:t>
              </a:r>
              <a:r>
                <a:rPr lang="ru-RU" sz="1400" baseline="-25000">
                  <a:effectLst/>
                  <a:latin typeface="Times New Roman"/>
                  <a:ea typeface="Times New Roman"/>
                </a:rPr>
                <a:t>4</a:t>
              </a:r>
              <a:endParaRPr lang="uk-UA" sz="120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12" name="Line 2782">
              <a:extLst>
                <a:ext uri="{FF2B5EF4-FFF2-40B4-BE49-F238E27FC236}">
                  <a16:creationId xmlns:a16="http://schemas.microsoft.com/office/drawing/2014/main" id="{985F65E0-1CD6-644A-977B-25F5796CD8EB}"/>
                </a:ext>
              </a:extLst>
            </p:cNvPr>
            <p:cNvCxnSpPr/>
            <p:nvPr/>
          </p:nvCxnSpPr>
          <p:spPr bwMode="auto">
            <a:xfrm>
              <a:off x="817666" y="1440102"/>
              <a:ext cx="853144" cy="8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" name="Line 2784">
              <a:extLst>
                <a:ext uri="{FF2B5EF4-FFF2-40B4-BE49-F238E27FC236}">
                  <a16:creationId xmlns:a16="http://schemas.microsoft.com/office/drawing/2014/main" id="{7E0D1207-C1BE-4249-BA24-48914D583389}"/>
                </a:ext>
              </a:extLst>
            </p:cNvPr>
            <p:cNvCxnSpPr/>
            <p:nvPr/>
          </p:nvCxnSpPr>
          <p:spPr bwMode="auto">
            <a:xfrm flipV="1">
              <a:off x="693077" y="534165"/>
              <a:ext cx="924927" cy="33879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" name="Line 2785">
              <a:extLst>
                <a:ext uri="{FF2B5EF4-FFF2-40B4-BE49-F238E27FC236}">
                  <a16:creationId xmlns:a16="http://schemas.microsoft.com/office/drawing/2014/main" id="{5A30ED31-7CD5-B545-98AA-F5E58272C9EF}"/>
                </a:ext>
              </a:extLst>
            </p:cNvPr>
            <p:cNvCxnSpPr/>
            <p:nvPr/>
          </p:nvCxnSpPr>
          <p:spPr bwMode="auto">
            <a:xfrm>
              <a:off x="1902661" y="551476"/>
              <a:ext cx="693077" cy="30252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" name="Line 2786">
              <a:extLst>
                <a:ext uri="{FF2B5EF4-FFF2-40B4-BE49-F238E27FC236}">
                  <a16:creationId xmlns:a16="http://schemas.microsoft.com/office/drawing/2014/main" id="{D1EC56F1-F960-3B45-B077-990D845319CA}"/>
                </a:ext>
              </a:extLst>
            </p:cNvPr>
            <p:cNvCxnSpPr/>
            <p:nvPr/>
          </p:nvCxnSpPr>
          <p:spPr bwMode="auto">
            <a:xfrm flipH="1">
              <a:off x="1778072" y="1547265"/>
              <a:ext cx="711229" cy="42617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" name="Line 2787">
              <a:extLst>
                <a:ext uri="{FF2B5EF4-FFF2-40B4-BE49-F238E27FC236}">
                  <a16:creationId xmlns:a16="http://schemas.microsoft.com/office/drawing/2014/main" id="{FD929082-6295-AB43-AA94-37BA1C792392}"/>
                </a:ext>
              </a:extLst>
            </p:cNvPr>
            <p:cNvCxnSpPr/>
            <p:nvPr/>
          </p:nvCxnSpPr>
          <p:spPr bwMode="auto">
            <a:xfrm flipV="1">
              <a:off x="1742593" y="1440926"/>
              <a:ext cx="693077" cy="8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" name="Oval 2788">
              <a:extLst>
                <a:ext uri="{FF2B5EF4-FFF2-40B4-BE49-F238E27FC236}">
                  <a16:creationId xmlns:a16="http://schemas.microsoft.com/office/drawing/2014/main" id="{4C02EBFA-CE1A-5146-9ECA-DBF7F98DB0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1149" y="1280182"/>
              <a:ext cx="273105" cy="27615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18" name="Text Box 2789">
              <a:extLst>
                <a:ext uri="{FF2B5EF4-FFF2-40B4-BE49-F238E27FC236}">
                  <a16:creationId xmlns:a16="http://schemas.microsoft.com/office/drawing/2014/main" id="{6174BE3C-6BAC-2541-BF25-18B53925CF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2525" y="107163"/>
              <a:ext cx="320135" cy="26625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ctr">
                <a:lnSpc>
                  <a:spcPts val="1800"/>
                </a:lnSpc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Р</a:t>
              </a:r>
              <a:r>
                <a:rPr lang="ru-RU" sz="1400" baseline="-25000">
                  <a:effectLst/>
                  <a:latin typeface="Times New Roman"/>
                  <a:ea typeface="Times New Roman"/>
                </a:rPr>
                <a:t>2</a:t>
              </a:r>
              <a:endParaRPr lang="uk-UA" sz="12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19" name="Text Box 2790">
              <a:extLst>
                <a:ext uri="{FF2B5EF4-FFF2-40B4-BE49-F238E27FC236}">
                  <a16:creationId xmlns:a16="http://schemas.microsoft.com/office/drawing/2014/main" id="{47DF725A-7513-5043-8C46-069E1D61BB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02661" y="2329552"/>
              <a:ext cx="320135" cy="26708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ctr">
                <a:lnSpc>
                  <a:spcPts val="1800"/>
                </a:lnSpc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Р</a:t>
              </a:r>
              <a:r>
                <a:rPr lang="ru-RU" sz="1400" baseline="-25000">
                  <a:effectLst/>
                  <a:latin typeface="Times New Roman"/>
                  <a:ea typeface="Times New Roman"/>
                </a:rPr>
                <a:t>3</a:t>
              </a:r>
              <a:endParaRPr lang="uk-UA" sz="12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20" name="Text Box 2791">
              <a:extLst>
                <a:ext uri="{FF2B5EF4-FFF2-40B4-BE49-F238E27FC236}">
                  <a16:creationId xmlns:a16="http://schemas.microsoft.com/office/drawing/2014/main" id="{ED7B3FE0-77DE-8048-9F29-8354E1E45D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5547" y="1315628"/>
              <a:ext cx="320961" cy="26708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ctr">
                <a:lnSpc>
                  <a:spcPts val="1800"/>
                </a:lnSpc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Р</a:t>
              </a:r>
              <a:r>
                <a:rPr lang="ru-RU" sz="1400" baseline="-25000">
                  <a:effectLst/>
                  <a:latin typeface="Times New Roman"/>
                  <a:ea typeface="Times New Roman"/>
                </a:rPr>
                <a:t>1</a:t>
              </a:r>
              <a:endParaRPr lang="uk-UA" sz="12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21" name="Text Box 2792">
              <a:extLst>
                <a:ext uri="{FF2B5EF4-FFF2-40B4-BE49-F238E27FC236}">
                  <a16:creationId xmlns:a16="http://schemas.microsoft.com/office/drawing/2014/main" id="{F7A08A6B-E5AA-704E-A3FE-9972BF0E36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395" y="818558"/>
              <a:ext cx="320961" cy="26625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ctr">
                <a:lnSpc>
                  <a:spcPts val="1800"/>
                </a:lnSpc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Т</a:t>
              </a:r>
              <a:r>
                <a:rPr lang="ru-RU" sz="1400" baseline="-25000">
                  <a:latin typeface="Times New Roman"/>
                  <a:ea typeface="Times New Roman"/>
                </a:rPr>
                <a:t>2</a:t>
              </a:r>
              <a:endParaRPr lang="uk-UA" sz="120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22" name="Line 2793">
              <a:extLst>
                <a:ext uri="{FF2B5EF4-FFF2-40B4-BE49-F238E27FC236}">
                  <a16:creationId xmlns:a16="http://schemas.microsoft.com/office/drawing/2014/main" id="{8D85F2B4-8551-8543-B58A-2ACA7630458D}"/>
                </a:ext>
              </a:extLst>
            </p:cNvPr>
            <p:cNvCxnSpPr/>
            <p:nvPr/>
          </p:nvCxnSpPr>
          <p:spPr bwMode="auto">
            <a:xfrm flipV="1">
              <a:off x="640271" y="924897"/>
              <a:ext cx="825" cy="37342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" name="Line 2794">
              <a:extLst>
                <a:ext uri="{FF2B5EF4-FFF2-40B4-BE49-F238E27FC236}">
                  <a16:creationId xmlns:a16="http://schemas.microsoft.com/office/drawing/2014/main" id="{F63D4CF5-C8A6-DA47-8B08-1FFBF0656A27}"/>
                </a:ext>
              </a:extLst>
            </p:cNvPr>
            <p:cNvCxnSpPr/>
            <p:nvPr/>
          </p:nvCxnSpPr>
          <p:spPr bwMode="auto">
            <a:xfrm flipV="1">
              <a:off x="711229" y="924897"/>
              <a:ext cx="825" cy="37342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" name="Line 2795">
              <a:extLst>
                <a:ext uri="{FF2B5EF4-FFF2-40B4-BE49-F238E27FC236}">
                  <a16:creationId xmlns:a16="http://schemas.microsoft.com/office/drawing/2014/main" id="{6B9098C4-A9E4-794D-9399-B9D7E46B01D7}"/>
                </a:ext>
              </a:extLst>
            </p:cNvPr>
            <p:cNvCxnSpPr/>
            <p:nvPr/>
          </p:nvCxnSpPr>
          <p:spPr bwMode="auto">
            <a:xfrm flipV="1">
              <a:off x="515682" y="906761"/>
              <a:ext cx="355614" cy="1649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5" name="Text Box 2796">
              <a:extLst>
                <a:ext uri="{FF2B5EF4-FFF2-40B4-BE49-F238E27FC236}">
                  <a16:creationId xmlns:a16="http://schemas.microsoft.com/office/drawing/2014/main" id="{C16E649B-809B-E643-B406-0162F30ADE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26763" y="783112"/>
              <a:ext cx="321786" cy="26625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ctr">
                <a:lnSpc>
                  <a:spcPts val="1800"/>
                </a:lnSpc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Т</a:t>
              </a:r>
              <a:r>
                <a:rPr lang="ru-RU" sz="1400" baseline="-25000">
                  <a:latin typeface="Times New Roman"/>
                  <a:ea typeface="Times New Roman"/>
                </a:rPr>
                <a:t>3</a:t>
              </a:r>
              <a:endParaRPr lang="uk-UA" sz="120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26" name="Line 2797">
              <a:extLst>
                <a:ext uri="{FF2B5EF4-FFF2-40B4-BE49-F238E27FC236}">
                  <a16:creationId xmlns:a16="http://schemas.microsoft.com/office/drawing/2014/main" id="{C83C656D-4BE9-014F-B80D-BAC754A4449D}"/>
                </a:ext>
              </a:extLst>
            </p:cNvPr>
            <p:cNvCxnSpPr/>
            <p:nvPr/>
          </p:nvCxnSpPr>
          <p:spPr bwMode="auto">
            <a:xfrm flipV="1">
              <a:off x="2576760" y="889450"/>
              <a:ext cx="1650" cy="37342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" name="Line 2798">
              <a:extLst>
                <a:ext uri="{FF2B5EF4-FFF2-40B4-BE49-F238E27FC236}">
                  <a16:creationId xmlns:a16="http://schemas.microsoft.com/office/drawing/2014/main" id="{C1D25B4C-26B2-744C-B1DD-2420FD18536C}"/>
                </a:ext>
              </a:extLst>
            </p:cNvPr>
            <p:cNvCxnSpPr/>
            <p:nvPr/>
          </p:nvCxnSpPr>
          <p:spPr bwMode="auto">
            <a:xfrm flipV="1">
              <a:off x="2649368" y="889450"/>
              <a:ext cx="825" cy="37342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" name="Line 2799">
              <a:extLst>
                <a:ext uri="{FF2B5EF4-FFF2-40B4-BE49-F238E27FC236}">
                  <a16:creationId xmlns:a16="http://schemas.microsoft.com/office/drawing/2014/main" id="{730EEE11-4077-8541-B54B-67D1AA37FF44}"/>
                </a:ext>
              </a:extLst>
            </p:cNvPr>
            <p:cNvCxnSpPr/>
            <p:nvPr/>
          </p:nvCxnSpPr>
          <p:spPr bwMode="auto">
            <a:xfrm flipV="1">
              <a:off x="2453822" y="889450"/>
              <a:ext cx="353964" cy="82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" name="Line 2800">
              <a:extLst>
                <a:ext uri="{FF2B5EF4-FFF2-40B4-BE49-F238E27FC236}">
                  <a16:creationId xmlns:a16="http://schemas.microsoft.com/office/drawing/2014/main" id="{9D5E2AC1-9223-0442-A37E-1036FE3D7F9C}"/>
                </a:ext>
              </a:extLst>
            </p:cNvPr>
            <p:cNvCxnSpPr/>
            <p:nvPr/>
          </p:nvCxnSpPr>
          <p:spPr bwMode="auto">
            <a:xfrm flipV="1">
              <a:off x="1475263" y="2009713"/>
              <a:ext cx="462876" cy="82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" name="Line 2801">
              <a:extLst>
                <a:ext uri="{FF2B5EF4-FFF2-40B4-BE49-F238E27FC236}">
                  <a16:creationId xmlns:a16="http://schemas.microsoft.com/office/drawing/2014/main" id="{887B33FA-7617-6444-90C5-AEC6C6E9BB85}"/>
                </a:ext>
              </a:extLst>
            </p:cNvPr>
            <p:cNvCxnSpPr/>
            <p:nvPr/>
          </p:nvCxnSpPr>
          <p:spPr bwMode="auto">
            <a:xfrm>
              <a:off x="835818" y="1529129"/>
              <a:ext cx="764035" cy="44348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" name="Line 2802">
              <a:extLst>
                <a:ext uri="{FF2B5EF4-FFF2-40B4-BE49-F238E27FC236}">
                  <a16:creationId xmlns:a16="http://schemas.microsoft.com/office/drawing/2014/main" id="{BF3739CD-234E-034D-A510-D4B817813F0D}"/>
                </a:ext>
              </a:extLst>
            </p:cNvPr>
            <p:cNvCxnSpPr/>
            <p:nvPr/>
          </p:nvCxnSpPr>
          <p:spPr bwMode="auto">
            <a:xfrm flipV="1">
              <a:off x="1707114" y="2027024"/>
              <a:ext cx="825" cy="19619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2" name="Text Box 2803">
              <a:extLst>
                <a:ext uri="{FF2B5EF4-FFF2-40B4-BE49-F238E27FC236}">
                  <a16:creationId xmlns:a16="http://schemas.microsoft.com/office/drawing/2014/main" id="{DCEC2F21-0266-DC44-A56A-2AA380760C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90945" y="1902550"/>
              <a:ext cx="321786" cy="26625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ctr">
                <a:lnSpc>
                  <a:spcPts val="1800"/>
                </a:lnSpc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Т</a:t>
              </a:r>
              <a:r>
                <a:rPr lang="ru-RU" sz="1400" baseline="-25000">
                  <a:effectLst/>
                  <a:latin typeface="Times New Roman"/>
                  <a:ea typeface="Times New Roman"/>
                </a:rPr>
                <a:t>4</a:t>
              </a:r>
              <a:endParaRPr lang="uk-UA" sz="12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33" name="Text Box 2804">
              <a:extLst>
                <a:ext uri="{FF2B5EF4-FFF2-40B4-BE49-F238E27FC236}">
                  <a16:creationId xmlns:a16="http://schemas.microsoft.com/office/drawing/2014/main" id="{97C8293B-2248-9B40-B86B-4DED8AFF12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47046" y="977654"/>
              <a:ext cx="320961" cy="26543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ctr">
                <a:lnSpc>
                  <a:spcPts val="1800"/>
                </a:lnSpc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Т</a:t>
              </a:r>
              <a:r>
                <a:rPr lang="ru-RU" sz="1400" baseline="-25000">
                  <a:effectLst/>
                  <a:latin typeface="Times New Roman"/>
                  <a:ea typeface="Times New Roman"/>
                </a:rPr>
                <a:t>1</a:t>
              </a:r>
              <a:endParaRPr lang="uk-UA" sz="1200">
                <a:effectLst/>
                <a:latin typeface="Times New Roman"/>
                <a:ea typeface="Times New Roman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88F6E823-78ED-334F-AA7B-0A5DEFC6FEAD}"/>
                  </a:ext>
                </a:extLst>
              </p:cNvPr>
              <p:cNvSpPr/>
              <p:nvPr/>
            </p:nvSpPr>
            <p:spPr>
              <a:xfrm>
                <a:off x="611560" y="3763779"/>
                <a:ext cx="7777963" cy="24712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𝒂</m:t>
                        </m:r>
                      </m:e>
                      <m:sup>
                        <m:r>
                          <a:rPr lang="uk-UA" b="1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Т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∙</m:t>
                    </m:r>
                    <m:r>
                      <a:rPr lang="en-US" b="1" i="1">
                        <a:latin typeface="Cambria Math" panose="02040503050406030204" pitchFamily="18" charset="0"/>
                        <a:cs typeface="Times New Roman" pitchFamily="18" charset="0"/>
                      </a:rPr>
                      <m:t>𝒘</m:t>
                    </m:r>
                    <m:r>
                      <a:rPr lang="uk-UA" i="1">
                        <a:latin typeface="Cambria Math" panose="02040503050406030204" pitchFamily="18" charset="0"/>
                        <a:cs typeface="Times New Roman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b="1">
                        <a:ea typeface="Cambria Math" panose="02040503050406030204" pitchFamily="18" charset="0"/>
                        <a:cs typeface="Times New Roman" pitchFamily="18" charset="0"/>
                      </a:rPr>
                      <m:t>0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⟹</m:t>
                    </m:r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uk-UA" b="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uk-UA" b="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uk-UA" b="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uk-UA" b="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uk-UA" b="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eqArr>
                        <m:eqArr>
                          <m:eqArr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ru-RU" b="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uk-UA" b="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mr>
                            </m:m>
                          </m:e>
                          <m:e>
                            <m:r>
                              <a:rPr lang="uk-UA" b="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eqArr>
                        <m:eqArr>
                          <m:eqArrPr>
                            <m:ctrlPr>
                              <a:rPr lang="ru-RU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uk-UA" b="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eqArr>
                        <m:eqArr>
                          <m:eqArr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uk-UA" b="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  <m:e>
                            <m:r>
                              <a:rPr lang="uk-UA" b="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eqArr>
                      </m:e>
                    </m:d>
                  </m:oMath>
                </a14:m>
                <a:r>
                  <a:rPr lang="ru-RU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uk-UA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uk-UA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eqArr>
                      </m:e>
                    </m:d>
                    <m:r>
                      <a:rPr lang="uk-U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=</m:t>
                    </m:r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uk-UA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uk-UA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uk-UA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uk-UA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eqArr>
                      </m:e>
                    </m:d>
                  </m:oMath>
                </a14:m>
                <a:r>
                  <a:rPr lang="en-US" b="1">
                    <a:ea typeface="Cambria Math" panose="02040503050406030204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⟹</m:t>
                    </m:r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uk-UA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uk-UA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  <m:e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uk-UA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r>
                  <a:rPr lang="uk-UA"/>
                  <a:t>=</a:t>
                </a:r>
                <a:r>
                  <a:rPr lang="ru-RU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uk-UA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uk-UA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uk-UA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uk-UA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eqArr>
                      </m:e>
                    </m:d>
                  </m:oMath>
                </a14:m>
                <a:r>
                  <a:rPr lang="en-US" b="1">
                    <a:ea typeface="Cambria Math" panose="02040503050406030204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⟹</m:t>
                    </m:r>
                  </m:oMath>
                </a14:m>
                <a:endParaRPr lang="uk-UA" i="1">
                  <a:latin typeface="Cambria Math" panose="02040503050406030204" pitchFamily="18" charset="0"/>
                  <a:ea typeface="Cambria Math" panose="02040503050406030204" pitchFamily="18" charset="0"/>
                  <a:cs typeface="Times New Roman" pitchFamily="18" charset="0"/>
                </a:endParaRPr>
              </a:p>
              <a:p>
                <a:endParaRPr lang="uk-UA" b="1" i="1">
                  <a:latin typeface="Cambria Math" panose="02040503050406030204" pitchFamily="18" charset="0"/>
                  <a:ea typeface="Cambria Math" panose="02040503050406030204" pitchFamily="18" charset="0"/>
                  <a:cs typeface="Times New Roman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</a:rPr>
                        <m:t>⟹ 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ru-RU" b="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uk-UA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uk-UA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uk-UA" b="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ru-RU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uk-UA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uk-UA" b="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r>
                                <a:rPr lang="uk-UA" b="0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eqArr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⟹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−</m:t>
                          </m:r>
                          <m:r>
                            <a:rPr lang="uk-U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інварінтів не існує</m:t>
                          </m:r>
                        </m:e>
                      </m:d>
                      <m:r>
                        <a:rPr lang="uk-U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</a:rPr>
                        <m:t>. Отже, консерватівність відсутня.</m:t>
                      </m:r>
                    </m:oMath>
                  </m:oMathPara>
                </a14:m>
                <a:endParaRPr lang="en-US" i="1"/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88F6E823-78ED-334F-AA7B-0A5DEFC6FE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3763779"/>
                <a:ext cx="7777963" cy="2471254"/>
              </a:xfrm>
              <a:prstGeom prst="rect">
                <a:avLst/>
              </a:prstGeom>
              <a:blipFill>
                <a:blip r:embed="rId3"/>
                <a:stretch>
                  <a:fillRect l="-18923" t="-41837" b="-1336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Oval 36">
            <a:extLst>
              <a:ext uri="{FF2B5EF4-FFF2-40B4-BE49-F238E27FC236}">
                <a16:creationId xmlns:a16="http://schemas.microsoft.com/office/drawing/2014/main" id="{B76D7E45-3784-A54D-8547-5011BD5802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1595" y="2568038"/>
            <a:ext cx="214319" cy="205808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0" tIns="0" rIns="0" bIns="0" anchor="t" anchorCtr="0" upright="1">
            <a:noAutofit/>
          </a:bodyPr>
          <a:lstStyle/>
          <a:p>
            <a:pPr algn="ctr"/>
            <a:r>
              <a:rPr lang="uk-UA" sz="1200"/>
              <a:t>1</a:t>
            </a:r>
            <a:endParaRPr lang="en-US" sz="120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7298AF-3E63-9848-BC13-8D2D7EA58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uk-UA"/>
              <a:t>© І.В.Стеценко НТУУ "КПІ ім. Ігоря Сікорського"</a:t>
            </a:r>
          </a:p>
        </p:txBody>
      </p:sp>
    </p:spTree>
    <p:extLst>
      <p:ext uri="{BB962C8B-B14F-4D97-AF65-F5344CB8AC3E}">
        <p14:creationId xmlns:p14="http://schemas.microsoft.com/office/powerpoint/2010/main" val="3973737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5238"/>
          </a:xfrm>
        </p:spPr>
        <p:txBody>
          <a:bodyPr>
            <a:normAutofit fontScale="90000"/>
          </a:bodyPr>
          <a:lstStyle/>
          <a:p>
            <a:r>
              <a:rPr lang="uk-UA"/>
              <a:t>Дерево досяжності</a:t>
            </a:r>
          </a:p>
        </p:txBody>
      </p:sp>
      <p:grpSp>
        <p:nvGrpSpPr>
          <p:cNvPr id="4" name="Полотно 3181"/>
          <p:cNvGrpSpPr/>
          <p:nvPr/>
        </p:nvGrpSpPr>
        <p:grpSpPr>
          <a:xfrm>
            <a:off x="731085" y="1086332"/>
            <a:ext cx="4037330" cy="2514600"/>
            <a:chOff x="0" y="0"/>
            <a:chExt cx="4037330" cy="2514600"/>
          </a:xfrm>
        </p:grpSpPr>
        <p:sp>
          <p:nvSpPr>
            <p:cNvPr id="5" name="Прямоугольник 4"/>
            <p:cNvSpPr/>
            <p:nvPr/>
          </p:nvSpPr>
          <p:spPr>
            <a:xfrm>
              <a:off x="0" y="0"/>
              <a:ext cx="4037330" cy="2514600"/>
            </a:xfrm>
            <a:prstGeom prst="rect">
              <a:avLst/>
            </a:prstGeom>
            <a:noFill/>
            <a:ln>
              <a:noFill/>
            </a:ln>
          </p:spPr>
        </p:sp>
        <p:sp>
          <p:nvSpPr>
            <p:cNvPr id="6" name="Text Box 3183"/>
            <p:cNvSpPr txBox="1">
              <a:spLocks noChangeArrowheads="1"/>
            </p:cNvSpPr>
            <p:nvPr/>
          </p:nvSpPr>
          <p:spPr bwMode="auto">
            <a:xfrm>
              <a:off x="266460" y="1368978"/>
              <a:ext cx="320908" cy="26703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ctr">
                <a:lnSpc>
                  <a:spcPts val="1800"/>
                </a:lnSpc>
                <a:spcAft>
                  <a:spcPts val="0"/>
                </a:spcAft>
              </a:pPr>
              <a:r>
                <a:rPr lang="ru-RU" sz="1400" i="1">
                  <a:effectLst/>
                  <a:latin typeface="Times New Roman"/>
                  <a:ea typeface="Times New Roman"/>
                </a:rPr>
                <a:t>Р</a:t>
              </a:r>
              <a:r>
                <a:rPr lang="ru-RU" sz="1400" baseline="-25000">
                  <a:effectLst/>
                  <a:latin typeface="Times New Roman"/>
                  <a:ea typeface="Times New Roman"/>
                </a:rPr>
                <a:t>1</a:t>
              </a:r>
              <a:endParaRPr lang="uk-UA" sz="120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7" name="Line 3184"/>
            <p:cNvCxnSpPr/>
            <p:nvPr/>
          </p:nvCxnSpPr>
          <p:spPr bwMode="auto">
            <a:xfrm flipV="1">
              <a:off x="1351276" y="1279965"/>
              <a:ext cx="825" cy="37583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" name="Oval 3185"/>
            <p:cNvSpPr>
              <a:spLocks noChangeArrowheads="1"/>
            </p:cNvSpPr>
            <p:nvPr/>
          </p:nvSpPr>
          <p:spPr bwMode="auto">
            <a:xfrm>
              <a:off x="1617737" y="390665"/>
              <a:ext cx="273060" cy="27363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10" name="Text Box 3189"/>
            <p:cNvSpPr txBox="1">
              <a:spLocks noChangeArrowheads="1"/>
            </p:cNvSpPr>
            <p:nvPr/>
          </p:nvSpPr>
          <p:spPr bwMode="auto">
            <a:xfrm>
              <a:off x="2879918" y="1368978"/>
              <a:ext cx="337407" cy="28434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ctr">
                <a:lnSpc>
                  <a:spcPts val="1800"/>
                </a:lnSpc>
                <a:spcAft>
                  <a:spcPts val="0"/>
                </a:spcAft>
              </a:pPr>
              <a:r>
                <a:rPr lang="ru-RU" sz="1400" i="1">
                  <a:effectLst/>
                  <a:latin typeface="Times New Roman"/>
                  <a:ea typeface="Times New Roman"/>
                </a:rPr>
                <a:t>Р</a:t>
              </a:r>
              <a:r>
                <a:rPr lang="ru-RU" sz="1400" baseline="-25000">
                  <a:effectLst/>
                  <a:latin typeface="Times New Roman"/>
                  <a:ea typeface="Times New Roman"/>
                </a:rPr>
                <a:t>3</a:t>
              </a:r>
              <a:endParaRPr lang="uk-UA" sz="120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11" name="Line 3190"/>
            <p:cNvCxnSpPr/>
            <p:nvPr/>
          </p:nvCxnSpPr>
          <p:spPr bwMode="auto">
            <a:xfrm>
              <a:off x="817530" y="1439858"/>
              <a:ext cx="515597" cy="8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" name="Line 3192"/>
            <p:cNvCxnSpPr/>
            <p:nvPr/>
          </p:nvCxnSpPr>
          <p:spPr bwMode="auto">
            <a:xfrm flipV="1">
              <a:off x="1386749" y="1421726"/>
              <a:ext cx="1279505" cy="181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" name="Oval 3193"/>
            <p:cNvSpPr>
              <a:spLocks noChangeArrowheads="1"/>
            </p:cNvSpPr>
            <p:nvPr/>
          </p:nvSpPr>
          <p:spPr bwMode="auto">
            <a:xfrm>
              <a:off x="2666255" y="1279965"/>
              <a:ext cx="273885" cy="27610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15" name="Text Box 3194"/>
            <p:cNvSpPr txBox="1">
              <a:spLocks noChangeArrowheads="1"/>
            </p:cNvSpPr>
            <p:nvPr/>
          </p:nvSpPr>
          <p:spPr bwMode="auto">
            <a:xfrm>
              <a:off x="1582264" y="107145"/>
              <a:ext cx="320083" cy="26621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ctr">
                <a:lnSpc>
                  <a:spcPts val="1800"/>
                </a:lnSpc>
                <a:spcAft>
                  <a:spcPts val="0"/>
                </a:spcAft>
              </a:pPr>
              <a:r>
                <a:rPr lang="ru-RU" sz="1400" i="1">
                  <a:effectLst/>
                  <a:latin typeface="Times New Roman"/>
                  <a:ea typeface="Times New Roman"/>
                </a:rPr>
                <a:t>Р</a:t>
              </a:r>
              <a:r>
                <a:rPr lang="ru-RU" sz="1400" baseline="-25000">
                  <a:effectLst/>
                  <a:latin typeface="Times New Roman"/>
                  <a:ea typeface="Times New Roman"/>
                </a:rPr>
                <a:t>2</a:t>
              </a:r>
              <a:endParaRPr lang="uk-UA" sz="12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16" name="Text Box 3195"/>
            <p:cNvSpPr txBox="1">
              <a:spLocks noChangeArrowheads="1"/>
            </p:cNvSpPr>
            <p:nvPr/>
          </p:nvSpPr>
          <p:spPr bwMode="auto">
            <a:xfrm>
              <a:off x="106419" y="782155"/>
              <a:ext cx="321732" cy="26621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ctr">
                <a:lnSpc>
                  <a:spcPts val="1800"/>
                </a:lnSpc>
                <a:spcAft>
                  <a:spcPts val="0"/>
                </a:spcAft>
              </a:pPr>
              <a:r>
                <a:rPr lang="ru-RU" sz="1400" i="1">
                  <a:effectLst/>
                  <a:latin typeface="Times New Roman"/>
                  <a:ea typeface="Times New Roman"/>
                </a:rPr>
                <a:t>Т</a:t>
              </a:r>
              <a:r>
                <a:rPr lang="ru-RU" sz="1400" baseline="-25000">
                  <a:effectLst/>
                  <a:latin typeface="Times New Roman"/>
                  <a:ea typeface="Times New Roman"/>
                </a:rPr>
                <a:t>1</a:t>
              </a:r>
              <a:endParaRPr lang="uk-UA" sz="120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17" name="Line 3196"/>
            <p:cNvCxnSpPr/>
            <p:nvPr/>
          </p:nvCxnSpPr>
          <p:spPr bwMode="auto">
            <a:xfrm flipV="1">
              <a:off x="640165" y="924740"/>
              <a:ext cx="825" cy="37335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" name="Line 3197"/>
            <p:cNvCxnSpPr/>
            <p:nvPr/>
          </p:nvCxnSpPr>
          <p:spPr bwMode="auto">
            <a:xfrm flipV="1">
              <a:off x="711111" y="924740"/>
              <a:ext cx="825" cy="37335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" name="Line 3198"/>
            <p:cNvCxnSpPr/>
            <p:nvPr/>
          </p:nvCxnSpPr>
          <p:spPr bwMode="auto">
            <a:xfrm flipV="1">
              <a:off x="444651" y="888476"/>
              <a:ext cx="443826" cy="247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" name="Text Box 3199"/>
            <p:cNvSpPr txBox="1">
              <a:spLocks noChangeArrowheads="1"/>
            </p:cNvSpPr>
            <p:nvPr/>
          </p:nvSpPr>
          <p:spPr bwMode="auto">
            <a:xfrm>
              <a:off x="3075432" y="782979"/>
              <a:ext cx="320908" cy="26621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ctr">
                <a:lnSpc>
                  <a:spcPts val="1800"/>
                </a:lnSpc>
                <a:spcAft>
                  <a:spcPts val="0"/>
                </a:spcAft>
              </a:pPr>
              <a:r>
                <a:rPr lang="ru-RU" sz="1400" i="1">
                  <a:effectLst/>
                  <a:latin typeface="Times New Roman"/>
                  <a:ea typeface="Times New Roman"/>
                </a:rPr>
                <a:t>Т</a:t>
              </a:r>
              <a:r>
                <a:rPr lang="ru-RU" sz="1400" baseline="-25000">
                  <a:effectLst/>
                  <a:latin typeface="Times New Roman"/>
                  <a:ea typeface="Times New Roman"/>
                </a:rPr>
                <a:t>3</a:t>
              </a:r>
              <a:endParaRPr lang="uk-UA" sz="120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21" name="Line 3200"/>
            <p:cNvCxnSpPr/>
            <p:nvPr/>
          </p:nvCxnSpPr>
          <p:spPr bwMode="auto">
            <a:xfrm flipV="1">
              <a:off x="2773499" y="888476"/>
              <a:ext cx="1650" cy="37335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Line 3201"/>
            <p:cNvCxnSpPr/>
            <p:nvPr/>
          </p:nvCxnSpPr>
          <p:spPr bwMode="auto">
            <a:xfrm flipV="1">
              <a:off x="2879918" y="906608"/>
              <a:ext cx="825" cy="37335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" name="Line 3202"/>
            <p:cNvCxnSpPr/>
            <p:nvPr/>
          </p:nvCxnSpPr>
          <p:spPr bwMode="auto">
            <a:xfrm flipV="1">
              <a:off x="2613458" y="888476"/>
              <a:ext cx="443826" cy="82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4" name="Text Box 3203"/>
            <p:cNvSpPr txBox="1">
              <a:spLocks noChangeArrowheads="1"/>
            </p:cNvSpPr>
            <p:nvPr/>
          </p:nvSpPr>
          <p:spPr bwMode="auto">
            <a:xfrm>
              <a:off x="1155762" y="1688763"/>
              <a:ext cx="320908" cy="26538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ctr">
                <a:lnSpc>
                  <a:spcPts val="1800"/>
                </a:lnSpc>
                <a:spcAft>
                  <a:spcPts val="0"/>
                </a:spcAft>
              </a:pPr>
              <a:r>
                <a:rPr lang="ru-RU" sz="1400" i="1">
                  <a:effectLst/>
                  <a:latin typeface="Times New Roman"/>
                  <a:ea typeface="Times New Roman"/>
                </a:rPr>
                <a:t>Т</a:t>
              </a:r>
              <a:r>
                <a:rPr lang="ru-RU" sz="1400" baseline="-25000">
                  <a:effectLst/>
                  <a:latin typeface="Times New Roman"/>
                  <a:ea typeface="Times New Roman"/>
                </a:rPr>
                <a:t>2</a:t>
              </a:r>
              <a:endParaRPr lang="uk-UA" sz="12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25" name="Arc 3204"/>
            <p:cNvSpPr>
              <a:spLocks/>
            </p:cNvSpPr>
            <p:nvPr/>
          </p:nvSpPr>
          <p:spPr bwMode="auto">
            <a:xfrm rot="5113005">
              <a:off x="1094320" y="665737"/>
              <a:ext cx="923916" cy="446301"/>
            </a:xfrm>
            <a:custGeom>
              <a:avLst/>
              <a:gdLst>
                <a:gd name="G0" fmla="+- 0 0 0"/>
                <a:gd name="G1" fmla="+- 20698 0 0"/>
                <a:gd name="G2" fmla="+- 21600 0 0"/>
                <a:gd name="T0" fmla="*/ 6176 w 21600"/>
                <a:gd name="T1" fmla="*/ 0 h 20698"/>
                <a:gd name="T2" fmla="*/ 21600 w 21600"/>
                <a:gd name="T3" fmla="*/ 20698 h 20698"/>
                <a:gd name="T4" fmla="*/ 0 w 21600"/>
                <a:gd name="T5" fmla="*/ 20698 h 20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0698" fill="none" extrusionOk="0">
                  <a:moveTo>
                    <a:pt x="6176" y="-1"/>
                  </a:moveTo>
                  <a:cubicBezTo>
                    <a:pt x="15327" y="2730"/>
                    <a:pt x="21600" y="11147"/>
                    <a:pt x="21600" y="20698"/>
                  </a:cubicBezTo>
                </a:path>
                <a:path w="21600" h="20698" stroke="0" extrusionOk="0">
                  <a:moveTo>
                    <a:pt x="6176" y="-1"/>
                  </a:moveTo>
                  <a:cubicBezTo>
                    <a:pt x="15327" y="2730"/>
                    <a:pt x="21600" y="11147"/>
                    <a:pt x="21600" y="20698"/>
                  </a:cubicBezTo>
                  <a:lnTo>
                    <a:pt x="0" y="20698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26" name="Arc 3205"/>
            <p:cNvSpPr>
              <a:spLocks/>
            </p:cNvSpPr>
            <p:nvPr/>
          </p:nvSpPr>
          <p:spPr bwMode="auto">
            <a:xfrm rot="16717511">
              <a:off x="1118074" y="19125"/>
              <a:ext cx="559624" cy="1410673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19956"/>
                <a:gd name="T1" fmla="*/ 0 h 21600"/>
                <a:gd name="T2" fmla="*/ 19956 w 19956"/>
                <a:gd name="T3" fmla="*/ 13333 h 21600"/>
                <a:gd name="T4" fmla="*/ 0 w 19956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956" h="21600" fill="none" extrusionOk="0">
                  <a:moveTo>
                    <a:pt x="0" y="0"/>
                  </a:moveTo>
                  <a:cubicBezTo>
                    <a:pt x="8736" y="0"/>
                    <a:pt x="16611" y="5262"/>
                    <a:pt x="19955" y="13333"/>
                  </a:cubicBezTo>
                </a:path>
                <a:path w="19956" h="21600" stroke="0" extrusionOk="0">
                  <a:moveTo>
                    <a:pt x="0" y="0"/>
                  </a:moveTo>
                  <a:cubicBezTo>
                    <a:pt x="8736" y="0"/>
                    <a:pt x="16611" y="5262"/>
                    <a:pt x="19955" y="13333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27" name="Arc 3206"/>
            <p:cNvSpPr>
              <a:spLocks/>
            </p:cNvSpPr>
            <p:nvPr/>
          </p:nvSpPr>
          <p:spPr bwMode="auto">
            <a:xfrm rot="4882489" flipH="1">
              <a:off x="1811861" y="19125"/>
              <a:ext cx="559624" cy="1410673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19956"/>
                <a:gd name="T1" fmla="*/ 0 h 21600"/>
                <a:gd name="T2" fmla="*/ 19956 w 19956"/>
                <a:gd name="T3" fmla="*/ 13333 h 21600"/>
                <a:gd name="T4" fmla="*/ 0 w 19956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956" h="21600" fill="none" extrusionOk="0">
                  <a:moveTo>
                    <a:pt x="0" y="0"/>
                  </a:moveTo>
                  <a:cubicBezTo>
                    <a:pt x="8736" y="0"/>
                    <a:pt x="16611" y="5262"/>
                    <a:pt x="19955" y="13333"/>
                  </a:cubicBezTo>
                </a:path>
                <a:path w="19956" h="21600" stroke="0" extrusionOk="0">
                  <a:moveTo>
                    <a:pt x="0" y="0"/>
                  </a:moveTo>
                  <a:cubicBezTo>
                    <a:pt x="8736" y="0"/>
                    <a:pt x="16611" y="5262"/>
                    <a:pt x="19955" y="13333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</p:grpSp>
      <p:grpSp>
        <p:nvGrpSpPr>
          <p:cNvPr id="30" name="Полотно 3153"/>
          <p:cNvGrpSpPr/>
          <p:nvPr/>
        </p:nvGrpSpPr>
        <p:grpSpPr>
          <a:xfrm>
            <a:off x="-22819" y="3332749"/>
            <a:ext cx="5671820" cy="3075940"/>
            <a:chOff x="0" y="0"/>
            <a:chExt cx="5671820" cy="3075940"/>
          </a:xfrm>
        </p:grpSpPr>
        <p:sp>
          <p:nvSpPr>
            <p:cNvPr id="31" name="Прямоугольник 30"/>
            <p:cNvSpPr/>
            <p:nvPr/>
          </p:nvSpPr>
          <p:spPr>
            <a:xfrm>
              <a:off x="0" y="0"/>
              <a:ext cx="5671820" cy="3075940"/>
            </a:xfrm>
            <a:prstGeom prst="rect">
              <a:avLst/>
            </a:prstGeom>
            <a:noFill/>
            <a:ln>
              <a:noFill/>
            </a:ln>
          </p:spPr>
        </p:sp>
        <p:sp>
          <p:nvSpPr>
            <p:cNvPr id="32" name="Text Box 3155"/>
            <p:cNvSpPr txBox="1">
              <a:spLocks noChangeArrowheads="1"/>
            </p:cNvSpPr>
            <p:nvPr/>
          </p:nvSpPr>
          <p:spPr bwMode="auto">
            <a:xfrm>
              <a:off x="3253768" y="426939"/>
              <a:ext cx="320097" cy="26374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ctr">
                <a:lnSpc>
                  <a:spcPts val="1800"/>
                </a:lnSpc>
                <a:spcAft>
                  <a:spcPts val="0"/>
                </a:spcAft>
              </a:pPr>
              <a:r>
                <a:rPr lang="ru-RU" sz="1400" i="1">
                  <a:effectLst/>
                  <a:latin typeface="Times New Roman"/>
                  <a:ea typeface="Times New Roman"/>
                </a:rPr>
                <a:t>Т</a:t>
              </a:r>
              <a:r>
                <a:rPr lang="ru-RU" sz="1400" baseline="-25000">
                  <a:effectLst/>
                  <a:latin typeface="Times New Roman"/>
                  <a:ea typeface="Times New Roman"/>
                </a:rPr>
                <a:t>2</a:t>
              </a:r>
              <a:endParaRPr lang="uk-UA" sz="12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33" name="Text Box 3156"/>
            <p:cNvSpPr txBox="1">
              <a:spLocks noChangeArrowheads="1"/>
            </p:cNvSpPr>
            <p:nvPr/>
          </p:nvSpPr>
          <p:spPr bwMode="auto">
            <a:xfrm>
              <a:off x="2453526" y="89014"/>
              <a:ext cx="747443" cy="21347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ctr">
                <a:lnSpc>
                  <a:spcPts val="1800"/>
                </a:lnSpc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(1,0,0)</a:t>
              </a:r>
              <a:endParaRPr lang="uk-UA" sz="120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35" name="Line 3158"/>
            <p:cNvCxnSpPr/>
            <p:nvPr/>
          </p:nvCxnSpPr>
          <p:spPr bwMode="auto">
            <a:xfrm>
              <a:off x="2933672" y="319792"/>
              <a:ext cx="693818" cy="6041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6" name="Text Box 3160"/>
            <p:cNvSpPr txBox="1">
              <a:spLocks noChangeArrowheads="1"/>
            </p:cNvSpPr>
            <p:nvPr/>
          </p:nvSpPr>
          <p:spPr bwMode="auto">
            <a:xfrm>
              <a:off x="4021194" y="1984279"/>
              <a:ext cx="1031240" cy="26621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ctr">
                <a:lnSpc>
                  <a:spcPts val="1800"/>
                </a:lnSpc>
                <a:spcAft>
                  <a:spcPts val="0"/>
                </a:spcAft>
              </a:pPr>
              <a:r>
                <a:rPr lang="ru-RU" sz="1400" i="1" err="1">
                  <a:effectLst/>
                  <a:latin typeface="Times New Roman"/>
                  <a:ea typeface="Times New Roman"/>
                </a:rPr>
                <a:t>термінальне</a:t>
              </a:r>
              <a:endParaRPr lang="uk-UA" sz="120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37" name="Line 3161"/>
            <p:cNvCxnSpPr/>
            <p:nvPr/>
          </p:nvCxnSpPr>
          <p:spPr bwMode="auto">
            <a:xfrm flipV="1">
              <a:off x="1937906" y="355233"/>
              <a:ext cx="748268" cy="44507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8" name="Text Box 3162"/>
            <p:cNvSpPr txBox="1">
              <a:spLocks noChangeArrowheads="1"/>
            </p:cNvSpPr>
            <p:nvPr/>
          </p:nvSpPr>
          <p:spPr bwMode="auto">
            <a:xfrm>
              <a:off x="3431967" y="942068"/>
              <a:ext cx="747443" cy="21347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ctr">
                <a:lnSpc>
                  <a:spcPts val="1800"/>
                </a:lnSpc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(0,1,1)</a:t>
              </a:r>
              <a:endParaRPr lang="uk-UA" sz="12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39" name="Text Box 3163"/>
            <p:cNvSpPr txBox="1">
              <a:spLocks noChangeArrowheads="1"/>
            </p:cNvSpPr>
            <p:nvPr/>
          </p:nvSpPr>
          <p:spPr bwMode="auto">
            <a:xfrm>
              <a:off x="1565010" y="835746"/>
              <a:ext cx="747443" cy="21347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ctr">
                <a:lnSpc>
                  <a:spcPts val="1800"/>
                </a:lnSpc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(1,</a:t>
              </a:r>
              <a:r>
                <a:rPr lang="ru-RU" sz="1400" i="1">
                  <a:effectLst/>
                  <a:latin typeface="Times New Roman"/>
                  <a:ea typeface="Times New Roman"/>
                </a:rPr>
                <a:t>ω</a:t>
              </a:r>
              <a:r>
                <a:rPr lang="ru-RU" sz="1400">
                  <a:effectLst/>
                  <a:latin typeface="Times New Roman"/>
                  <a:ea typeface="Times New Roman"/>
                </a:rPr>
                <a:t>,0)</a:t>
              </a:r>
              <a:endParaRPr lang="uk-UA" sz="12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40" name="Text Box 3164"/>
            <p:cNvSpPr txBox="1">
              <a:spLocks noChangeArrowheads="1"/>
            </p:cNvSpPr>
            <p:nvPr/>
          </p:nvSpPr>
          <p:spPr bwMode="auto">
            <a:xfrm>
              <a:off x="1187163" y="984927"/>
              <a:ext cx="320922" cy="26457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ctr">
                <a:lnSpc>
                  <a:spcPts val="1800"/>
                </a:lnSpc>
                <a:spcAft>
                  <a:spcPts val="0"/>
                </a:spcAft>
              </a:pPr>
              <a:r>
                <a:rPr lang="ru-RU" sz="1400" i="1">
                  <a:effectLst/>
                  <a:latin typeface="Times New Roman"/>
                  <a:ea typeface="Times New Roman"/>
                </a:rPr>
                <a:t>Т</a:t>
              </a:r>
              <a:r>
                <a:rPr lang="ru-RU" sz="1400" baseline="-25000">
                  <a:effectLst/>
                  <a:latin typeface="Times New Roman"/>
                  <a:ea typeface="Times New Roman"/>
                </a:rPr>
                <a:t>1</a:t>
              </a:r>
              <a:endParaRPr lang="uk-UA" sz="120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41" name="Line 3165"/>
            <p:cNvCxnSpPr/>
            <p:nvPr/>
          </p:nvCxnSpPr>
          <p:spPr bwMode="auto">
            <a:xfrm flipV="1">
              <a:off x="1031240" y="1031083"/>
              <a:ext cx="748268" cy="44424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2" name="Text Box 3166"/>
            <p:cNvSpPr txBox="1">
              <a:spLocks noChangeArrowheads="1"/>
            </p:cNvSpPr>
            <p:nvPr/>
          </p:nvSpPr>
          <p:spPr bwMode="auto">
            <a:xfrm>
              <a:off x="2328952" y="1138230"/>
              <a:ext cx="320097" cy="26374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ctr">
                <a:lnSpc>
                  <a:spcPts val="1800"/>
                </a:lnSpc>
                <a:spcAft>
                  <a:spcPts val="0"/>
                </a:spcAft>
              </a:pPr>
              <a:r>
                <a:rPr lang="ru-RU" sz="1400" i="1">
                  <a:effectLst/>
                  <a:latin typeface="Times New Roman"/>
                  <a:ea typeface="Times New Roman"/>
                </a:rPr>
                <a:t>Т</a:t>
              </a:r>
              <a:r>
                <a:rPr lang="ru-RU" sz="1400" baseline="-25000">
                  <a:effectLst/>
                  <a:latin typeface="Times New Roman"/>
                  <a:ea typeface="Times New Roman"/>
                </a:rPr>
                <a:t>2</a:t>
              </a:r>
              <a:endParaRPr lang="uk-UA" sz="120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43" name="Line 3167"/>
            <p:cNvCxnSpPr/>
            <p:nvPr/>
          </p:nvCxnSpPr>
          <p:spPr bwMode="auto">
            <a:xfrm>
              <a:off x="2008856" y="1031083"/>
              <a:ext cx="498295" cy="44424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4" name="Text Box 3168"/>
            <p:cNvSpPr txBox="1">
              <a:spLocks noChangeArrowheads="1"/>
            </p:cNvSpPr>
            <p:nvPr/>
          </p:nvSpPr>
          <p:spPr bwMode="auto">
            <a:xfrm>
              <a:off x="2791773" y="2169312"/>
              <a:ext cx="747443" cy="21347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ctr">
                <a:lnSpc>
                  <a:spcPts val="1800"/>
                </a:lnSpc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(0,</a:t>
              </a:r>
              <a:r>
                <a:rPr lang="ru-RU" sz="1400" i="1">
                  <a:effectLst/>
                  <a:latin typeface="Times New Roman"/>
                  <a:ea typeface="Times New Roman"/>
                </a:rPr>
                <a:t>ω</a:t>
              </a:r>
              <a:r>
                <a:rPr lang="ru-RU" sz="1400">
                  <a:effectLst/>
                  <a:latin typeface="Times New Roman"/>
                  <a:ea typeface="Times New Roman"/>
                </a:rPr>
                <a:t>,1)</a:t>
              </a:r>
              <a:endParaRPr lang="uk-UA" sz="12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45" name="Text Box 3169"/>
            <p:cNvSpPr txBox="1">
              <a:spLocks noChangeArrowheads="1"/>
            </p:cNvSpPr>
            <p:nvPr/>
          </p:nvSpPr>
          <p:spPr bwMode="auto">
            <a:xfrm>
              <a:off x="2116104" y="1493463"/>
              <a:ext cx="747443" cy="21347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ctr">
                <a:lnSpc>
                  <a:spcPts val="1800"/>
                </a:lnSpc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(0,</a:t>
              </a:r>
              <a:r>
                <a:rPr lang="ru-RU" sz="1400" i="1">
                  <a:effectLst/>
                  <a:latin typeface="Times New Roman"/>
                  <a:ea typeface="Times New Roman"/>
                </a:rPr>
                <a:t>ω</a:t>
              </a:r>
              <a:r>
                <a:rPr lang="ru-RU" sz="1400">
                  <a:effectLst/>
                  <a:latin typeface="Times New Roman"/>
                  <a:ea typeface="Times New Roman"/>
                </a:rPr>
                <a:t>,1)</a:t>
              </a:r>
              <a:endParaRPr lang="uk-UA" sz="12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46" name="Text Box 3170"/>
            <p:cNvSpPr txBox="1">
              <a:spLocks noChangeArrowheads="1"/>
            </p:cNvSpPr>
            <p:nvPr/>
          </p:nvSpPr>
          <p:spPr bwMode="auto">
            <a:xfrm>
              <a:off x="711143" y="1493463"/>
              <a:ext cx="747443" cy="21347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ctr">
                <a:lnSpc>
                  <a:spcPts val="1800"/>
                </a:lnSpc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(1,</a:t>
              </a:r>
              <a:r>
                <a:rPr lang="ru-RU" sz="1400" i="1">
                  <a:effectLst/>
                  <a:latin typeface="Times New Roman"/>
                  <a:ea typeface="Times New Roman"/>
                </a:rPr>
                <a:t>ω</a:t>
              </a:r>
              <a:r>
                <a:rPr lang="ru-RU" sz="1400">
                  <a:effectLst/>
                  <a:latin typeface="Times New Roman"/>
                  <a:ea typeface="Times New Roman"/>
                </a:rPr>
                <a:t>,0)</a:t>
              </a:r>
              <a:endParaRPr lang="uk-UA" sz="12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47" name="Text Box 3171"/>
            <p:cNvSpPr txBox="1">
              <a:spLocks noChangeArrowheads="1"/>
            </p:cNvSpPr>
            <p:nvPr/>
          </p:nvSpPr>
          <p:spPr bwMode="auto">
            <a:xfrm>
              <a:off x="2880872" y="1795947"/>
              <a:ext cx="320097" cy="26374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ctr">
                <a:lnSpc>
                  <a:spcPts val="1800"/>
                </a:lnSpc>
                <a:spcAft>
                  <a:spcPts val="0"/>
                </a:spcAft>
              </a:pPr>
              <a:r>
                <a:rPr lang="ru-RU" sz="1400" i="1">
                  <a:effectLst/>
                  <a:latin typeface="Times New Roman"/>
                  <a:ea typeface="Times New Roman"/>
                </a:rPr>
                <a:t>Т</a:t>
              </a:r>
              <a:r>
                <a:rPr lang="ru-RU" sz="1400" baseline="-25000">
                  <a:effectLst/>
                  <a:latin typeface="Times New Roman"/>
                  <a:ea typeface="Times New Roman"/>
                </a:rPr>
                <a:t>3</a:t>
              </a:r>
              <a:endParaRPr lang="uk-UA" sz="120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48" name="Line 3172"/>
            <p:cNvCxnSpPr/>
            <p:nvPr/>
          </p:nvCxnSpPr>
          <p:spPr bwMode="auto">
            <a:xfrm>
              <a:off x="2559950" y="1688800"/>
              <a:ext cx="499120" cy="44342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9" name="Text Box 3173"/>
            <p:cNvSpPr txBox="1">
              <a:spLocks noChangeArrowheads="1"/>
            </p:cNvSpPr>
            <p:nvPr/>
          </p:nvSpPr>
          <p:spPr bwMode="auto">
            <a:xfrm>
              <a:off x="4143110" y="1279993"/>
              <a:ext cx="320922" cy="26374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ctr">
                <a:lnSpc>
                  <a:spcPts val="1800"/>
                </a:lnSpc>
                <a:spcAft>
                  <a:spcPts val="0"/>
                </a:spcAft>
              </a:pPr>
              <a:r>
                <a:rPr lang="ru-RU" sz="1400" i="1">
                  <a:effectLst/>
                  <a:latin typeface="Times New Roman"/>
                  <a:ea typeface="Times New Roman"/>
                </a:rPr>
                <a:t>Т</a:t>
              </a:r>
              <a:r>
                <a:rPr lang="ru-RU" sz="1400" baseline="-25000">
                  <a:effectLst/>
                  <a:latin typeface="Times New Roman"/>
                  <a:ea typeface="Times New Roman"/>
                </a:rPr>
                <a:t>3</a:t>
              </a:r>
              <a:endParaRPr lang="uk-UA" sz="120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50" name="Line 3174"/>
            <p:cNvCxnSpPr/>
            <p:nvPr/>
          </p:nvCxnSpPr>
          <p:spPr bwMode="auto">
            <a:xfrm>
              <a:off x="3822188" y="1172846"/>
              <a:ext cx="499120" cy="44424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1" name="Text Box 3175"/>
            <p:cNvSpPr txBox="1">
              <a:spLocks noChangeArrowheads="1"/>
            </p:cNvSpPr>
            <p:nvPr/>
          </p:nvSpPr>
          <p:spPr bwMode="auto">
            <a:xfrm>
              <a:off x="4072161" y="1636051"/>
              <a:ext cx="747443" cy="21347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ctr">
                <a:lnSpc>
                  <a:spcPts val="1800"/>
                </a:lnSpc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(0,0,1)</a:t>
              </a:r>
              <a:endParaRPr lang="uk-UA" sz="120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52" name="Line 3176"/>
            <p:cNvCxnSpPr/>
            <p:nvPr/>
          </p:nvCxnSpPr>
          <p:spPr bwMode="auto">
            <a:xfrm>
              <a:off x="4054011" y="1884961"/>
              <a:ext cx="924816" cy="82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3" name="Text Box 3177"/>
            <p:cNvSpPr txBox="1">
              <a:spLocks noChangeArrowheads="1"/>
            </p:cNvSpPr>
            <p:nvPr/>
          </p:nvSpPr>
          <p:spPr bwMode="auto">
            <a:xfrm>
              <a:off x="2756298" y="2418223"/>
              <a:ext cx="1032065" cy="26621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ctr">
                <a:lnSpc>
                  <a:spcPts val="1800"/>
                </a:lnSpc>
                <a:spcAft>
                  <a:spcPts val="0"/>
                </a:spcAft>
              </a:pPr>
              <a:r>
                <a:rPr lang="ru-RU" sz="1400" i="1">
                  <a:effectLst/>
                  <a:latin typeface="Times New Roman"/>
                  <a:ea typeface="Times New Roman"/>
                </a:rPr>
                <a:t>дублююче</a:t>
              </a:r>
              <a:endParaRPr lang="uk-UA" sz="120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54" name="Line 3178"/>
            <p:cNvCxnSpPr/>
            <p:nvPr/>
          </p:nvCxnSpPr>
          <p:spPr bwMode="auto">
            <a:xfrm>
              <a:off x="2775273" y="2382782"/>
              <a:ext cx="924816" cy="82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5" name="Text Box 3179"/>
            <p:cNvSpPr txBox="1">
              <a:spLocks noChangeArrowheads="1"/>
            </p:cNvSpPr>
            <p:nvPr/>
          </p:nvSpPr>
          <p:spPr bwMode="auto">
            <a:xfrm>
              <a:off x="622044" y="1760506"/>
              <a:ext cx="1032890" cy="26621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ctr">
                <a:lnSpc>
                  <a:spcPts val="1800"/>
                </a:lnSpc>
                <a:spcAft>
                  <a:spcPts val="0"/>
                </a:spcAft>
              </a:pPr>
              <a:r>
                <a:rPr lang="ru-RU" sz="1400" i="1">
                  <a:effectLst/>
                  <a:latin typeface="Times New Roman"/>
                  <a:ea typeface="Times New Roman"/>
                </a:rPr>
                <a:t>дублююче</a:t>
              </a:r>
              <a:endParaRPr lang="uk-UA" sz="120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56" name="Line 3180"/>
            <p:cNvCxnSpPr/>
            <p:nvPr/>
          </p:nvCxnSpPr>
          <p:spPr bwMode="auto">
            <a:xfrm>
              <a:off x="641019" y="1725065"/>
              <a:ext cx="925641" cy="82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7" name="Text Box 3159"/>
            <p:cNvSpPr txBox="1">
              <a:spLocks noChangeArrowheads="1"/>
            </p:cNvSpPr>
            <p:nvPr/>
          </p:nvSpPr>
          <p:spPr bwMode="auto">
            <a:xfrm>
              <a:off x="2095480" y="251383"/>
              <a:ext cx="320922" cy="26539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ctr">
                <a:lnSpc>
                  <a:spcPts val="1800"/>
                </a:lnSpc>
                <a:spcAft>
                  <a:spcPts val="0"/>
                </a:spcAft>
              </a:pPr>
              <a:r>
                <a:rPr lang="ru-RU" sz="1400" i="1">
                  <a:effectLst/>
                  <a:latin typeface="Times New Roman"/>
                  <a:ea typeface="Times New Roman"/>
                </a:rPr>
                <a:t>Т</a:t>
              </a:r>
              <a:r>
                <a:rPr lang="ru-RU" sz="1400" baseline="-25000">
                  <a:effectLst/>
                  <a:latin typeface="Times New Roman"/>
                  <a:ea typeface="Times New Roman"/>
                </a:rPr>
                <a:t>1</a:t>
              </a:r>
              <a:endParaRPr lang="uk-UA" sz="1200">
                <a:effectLst/>
                <a:latin typeface="Times New Roman"/>
                <a:ea typeface="Times New Roman"/>
              </a:endParaRP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0A67F394-CC31-A24F-8B73-110172534AFE}"/>
              </a:ext>
            </a:extLst>
          </p:cNvPr>
          <p:cNvSpPr/>
          <p:nvPr/>
        </p:nvSpPr>
        <p:spPr>
          <a:xfrm>
            <a:off x="5363324" y="1145710"/>
            <a:ext cx="36445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uk-UA" sz="1400" i="1">
                <a:ea typeface="Times New Roman" panose="02020603050405020304" pitchFamily="18" charset="0"/>
              </a:rPr>
              <a:t>Дерево досяжності</a:t>
            </a:r>
            <a:r>
              <a:rPr lang="uk-UA" sz="1400">
                <a:ea typeface="Times New Roman" panose="02020603050405020304" pitchFamily="18" charset="0"/>
              </a:rPr>
              <a:t> представляє множину досяжних маркірувань мережі Петрі. Дерево досяжності розпочинається з початкового маркірування, а закінчується термінальним або дублюючим маркіруванням. </a:t>
            </a:r>
          </a:p>
          <a:p>
            <a:pPr algn="just"/>
            <a:endParaRPr lang="uk-UA" sz="1400">
              <a:ea typeface="Times New Roman" panose="02020603050405020304" pitchFamily="18" charset="0"/>
            </a:endParaRPr>
          </a:p>
          <a:p>
            <a:pPr algn="just"/>
            <a:r>
              <a:rPr lang="uk-UA" sz="1400" i="1">
                <a:ea typeface="Times New Roman" panose="02020603050405020304" pitchFamily="18" charset="0"/>
              </a:rPr>
              <a:t>Термінальним</a:t>
            </a:r>
            <a:r>
              <a:rPr lang="uk-UA" sz="1400">
                <a:ea typeface="Times New Roman" panose="02020603050405020304" pitchFamily="18" charset="0"/>
              </a:rPr>
              <a:t> маркіруванням називається маркірування, в якому жоден з переходів мережі Петрі не запускається. </a:t>
            </a:r>
          </a:p>
          <a:p>
            <a:pPr algn="just"/>
            <a:endParaRPr lang="uk-UA" sz="1400">
              <a:ea typeface="Times New Roman" panose="02020603050405020304" pitchFamily="18" charset="0"/>
            </a:endParaRPr>
          </a:p>
          <a:p>
            <a:pPr algn="just"/>
            <a:r>
              <a:rPr lang="uk-UA" sz="1400" i="1">
                <a:ea typeface="Times New Roman" panose="02020603050405020304" pitchFamily="18" charset="0"/>
              </a:rPr>
              <a:t>Дублюючим</a:t>
            </a:r>
            <a:r>
              <a:rPr lang="uk-UA" sz="1400">
                <a:ea typeface="Times New Roman" panose="02020603050405020304" pitchFamily="18" charset="0"/>
              </a:rPr>
              <a:t> маркіруванням називається маркірування, що раніше зустрічалося в дереві досяжності</a:t>
            </a:r>
            <a:r>
              <a:rPr lang="en-US" sz="1400"/>
              <a:t> </a:t>
            </a:r>
            <a:endParaRPr lang="uk-UA" sz="1400"/>
          </a:p>
          <a:p>
            <a:pPr algn="just"/>
            <a:endParaRPr lang="uk-UA" sz="1400"/>
          </a:p>
          <a:p>
            <a:pPr algn="just"/>
            <a:r>
              <a:rPr lang="uk-UA" sz="1400"/>
              <a:t>Символ </a:t>
            </a:r>
            <a:r>
              <a:rPr lang="uk-UA" sz="1400" i="1" err="1"/>
              <a:t>ω</a:t>
            </a:r>
            <a:r>
              <a:rPr lang="uk-UA" sz="1400"/>
              <a:t> в позиції </a:t>
            </a:r>
            <a:r>
              <a:rPr lang="uk-UA" sz="1400" i="1" err="1"/>
              <a:t>М</a:t>
            </a:r>
            <a:r>
              <a:rPr lang="uk-UA" sz="1400" i="1" baseline="-25000" err="1"/>
              <a:t>j</a:t>
            </a:r>
            <a:r>
              <a:rPr lang="uk-UA" sz="1400" i="1"/>
              <a:t> </a:t>
            </a:r>
            <a:r>
              <a:rPr lang="uk-UA" sz="1400"/>
              <a:t>маркірування </a:t>
            </a:r>
            <a:r>
              <a:rPr lang="uk-UA" sz="1400" i="1"/>
              <a:t>М</a:t>
            </a:r>
            <a:r>
              <a:rPr lang="uk-UA" sz="1400"/>
              <a:t> з’являється тоді, коли на шляху до маркірування </a:t>
            </a:r>
            <a:r>
              <a:rPr lang="uk-UA" sz="1400" i="1"/>
              <a:t>М</a:t>
            </a:r>
            <a:r>
              <a:rPr lang="uk-UA" sz="1400"/>
              <a:t> спостерігається маркірування </a:t>
            </a:r>
            <a:r>
              <a:rPr lang="uk-UA" sz="1400" i="1"/>
              <a:t>М′</a:t>
            </a:r>
            <a:r>
              <a:rPr lang="uk-UA" sz="1400"/>
              <a:t>, в якому всі значення, крім </a:t>
            </a:r>
            <a:r>
              <a:rPr lang="uk-UA" sz="1400" i="1" err="1"/>
              <a:t>j</a:t>
            </a:r>
            <a:r>
              <a:rPr lang="uk-UA" sz="1400"/>
              <a:t>-ого, не перевищують значення маркірування </a:t>
            </a:r>
            <a:r>
              <a:rPr lang="uk-UA" sz="1400" i="1"/>
              <a:t>М, а </a:t>
            </a:r>
            <a:r>
              <a:rPr lang="uk-UA" sz="1400" i="1" err="1"/>
              <a:t>j</a:t>
            </a:r>
            <a:r>
              <a:rPr lang="uk-UA" sz="1400"/>
              <a:t>-е значення є меншим. Одного разу з’явившись, символ </a:t>
            </a:r>
            <a:r>
              <a:rPr lang="uk-UA" sz="1400" i="1" err="1"/>
              <a:t>ω</a:t>
            </a:r>
            <a:r>
              <a:rPr lang="uk-UA" sz="1400"/>
              <a:t> уже не змінюється і не зникає в дереві досяжності: додавання або віднімання від нескінченності є нескінченність.</a:t>
            </a:r>
            <a:r>
              <a:rPr lang="en-US" sz="1400"/>
              <a:t> 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FF3C501A-025F-4C4A-825E-7B5706110A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1430" y="2383050"/>
            <a:ext cx="282078" cy="259349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0" tIns="0" rIns="0" bIns="0" anchor="t" anchorCtr="0" upright="1">
            <a:noAutofit/>
          </a:bodyPr>
          <a:lstStyle/>
          <a:p>
            <a:pPr algn="ctr"/>
            <a:r>
              <a:rPr lang="uk-UA" sz="1200"/>
              <a:t>1</a:t>
            </a:r>
            <a:endParaRPr lang="en-US" sz="1200"/>
          </a:p>
        </p:txBody>
      </p:sp>
      <p:cxnSp>
        <p:nvCxnSpPr>
          <p:cNvPr id="64" name="Line 3176">
            <a:extLst>
              <a:ext uri="{FF2B5EF4-FFF2-40B4-BE49-F238E27FC236}">
                <a16:creationId xmlns:a16="http://schemas.microsoft.com/office/drawing/2014/main" id="{3F0BABEB-26CB-434F-B09C-FA77FA106A7E}"/>
              </a:ext>
            </a:extLst>
          </p:cNvPr>
          <p:cNvCxnSpPr/>
          <p:nvPr/>
        </p:nvCxnSpPr>
        <p:spPr bwMode="auto">
          <a:xfrm>
            <a:off x="4037152" y="5252909"/>
            <a:ext cx="924816" cy="824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BB78D40-C547-0649-AE9C-91E735CE9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uk-UA"/>
              <a:t>© І.В.Стеценко НТУУ "КПІ ім. Ігоря Сікорського"</a:t>
            </a:r>
          </a:p>
        </p:txBody>
      </p:sp>
    </p:spTree>
    <p:extLst>
      <p:ext uri="{BB962C8B-B14F-4D97-AF65-F5344CB8AC3E}">
        <p14:creationId xmlns:p14="http://schemas.microsoft.com/office/powerpoint/2010/main" val="14862494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D1B4D-6B03-0942-A7E7-723F3C9E7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360" y="185273"/>
            <a:ext cx="8917136" cy="564982"/>
          </a:xfrm>
        </p:spPr>
        <p:txBody>
          <a:bodyPr>
            <a:noAutofit/>
          </a:bodyPr>
          <a:lstStyle/>
          <a:p>
            <a:r>
              <a:rPr lang="uk-UA" sz="3000"/>
              <a:t>Приклад  «Три основні та один резервний пристрій»</a:t>
            </a:r>
            <a:endParaRPr lang="en-US" sz="3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47DFCEFE-DA10-1540-9025-441C1BF5F5E6}"/>
                  </a:ext>
                </a:extLst>
              </p:cNvPr>
              <p:cNvSpPr/>
              <p:nvPr/>
            </p:nvSpPr>
            <p:spPr>
              <a:xfrm>
                <a:off x="4988189" y="1456287"/>
                <a:ext cx="1847300" cy="10780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𝒂</m:t>
                    </m:r>
                  </m:oMath>
                </a14:m>
                <a:r>
                  <a:rPr lang="ru-RU"/>
                  <a:t>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uk-UA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uk-UA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uk-UA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uk-UA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  <m:e>
                            <m:r>
                              <a:rPr lang="uk-UA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eqArr>
                        <m:eqArr>
                          <m:eqArr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uk-UA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uk-UA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  <m:e>
                            <m:r>
                              <a:rPr lang="uk-UA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eqArr>
                        <m:eqArr>
                          <m:eqArrPr>
                            <m:ctrlPr>
                              <a:rPr lang="ru-RU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uk-UA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uk-UA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uk-UA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mr>
                            </m:m>
                          </m:e>
                          <m:e>
                            <m:r>
                              <a:rPr lang="uk-UA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eqArr>
                      </m:e>
                    </m:d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47DFCEFE-DA10-1540-9025-441C1BF5F5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8189" y="1456287"/>
                <a:ext cx="1847300" cy="107805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1" name="Group 70">
            <a:extLst>
              <a:ext uri="{FF2B5EF4-FFF2-40B4-BE49-F238E27FC236}">
                <a16:creationId xmlns:a16="http://schemas.microsoft.com/office/drawing/2014/main" id="{62D113B3-5E37-2E4D-AF89-ADF293D49343}"/>
              </a:ext>
            </a:extLst>
          </p:cNvPr>
          <p:cNvGrpSpPr/>
          <p:nvPr/>
        </p:nvGrpSpPr>
        <p:grpSpPr>
          <a:xfrm>
            <a:off x="262105" y="928679"/>
            <a:ext cx="3812395" cy="2204204"/>
            <a:chOff x="262105" y="928679"/>
            <a:chExt cx="3812395" cy="2204204"/>
          </a:xfrm>
        </p:grpSpPr>
        <p:sp>
          <p:nvSpPr>
            <p:cNvPr id="6" name="Text Box 10500">
              <a:extLst>
                <a:ext uri="{FF2B5EF4-FFF2-40B4-BE49-F238E27FC236}">
                  <a16:creationId xmlns:a16="http://schemas.microsoft.com/office/drawing/2014/main" id="{0B6473FE-AD8E-1041-A211-6CD2170F8D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10813" y="928679"/>
              <a:ext cx="391099" cy="28449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ctr">
                <a:lnSpc>
                  <a:spcPts val="1800"/>
                </a:lnSpc>
                <a:spcAft>
                  <a:spcPts val="0"/>
                </a:spcAft>
              </a:pPr>
              <a:r>
                <a:rPr lang="en-US" sz="14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T</a:t>
              </a:r>
              <a:r>
                <a:rPr lang="en-US" sz="1400" baseline="-250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1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7" name="Text Box 10501">
              <a:extLst>
                <a:ext uri="{FF2B5EF4-FFF2-40B4-BE49-F238E27FC236}">
                  <a16:creationId xmlns:a16="http://schemas.microsoft.com/office/drawing/2014/main" id="{C8B55658-932C-234E-B2CC-EF624CE90B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95825" y="2351145"/>
              <a:ext cx="408427" cy="24985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ctr">
                <a:lnSpc>
                  <a:spcPts val="1800"/>
                </a:lnSpc>
                <a:spcAft>
                  <a:spcPts val="0"/>
                </a:spcAft>
              </a:pPr>
              <a:r>
                <a:rPr lang="en-US" sz="14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T</a:t>
              </a:r>
              <a:r>
                <a:rPr lang="en-US" sz="1400" baseline="-250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3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8" name="Text Box 10502">
              <a:extLst>
                <a:ext uri="{FF2B5EF4-FFF2-40B4-BE49-F238E27FC236}">
                  <a16:creationId xmlns:a16="http://schemas.microsoft.com/office/drawing/2014/main" id="{D748B294-1154-DD40-AEDC-2FAA82E5BB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9035" y="1852251"/>
              <a:ext cx="533017" cy="28531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ctr">
                <a:lnSpc>
                  <a:spcPts val="1800"/>
                </a:lnSpc>
                <a:spcAft>
                  <a:spcPts val="0"/>
                </a:spcAft>
              </a:pPr>
              <a:r>
                <a:rPr lang="en-US" sz="14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P</a:t>
              </a:r>
              <a:r>
                <a:rPr lang="en-US" sz="1400" baseline="-250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2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9" name="Text Box 10503">
              <a:extLst>
                <a:ext uri="{FF2B5EF4-FFF2-40B4-BE49-F238E27FC236}">
                  <a16:creationId xmlns:a16="http://schemas.microsoft.com/office/drawing/2014/main" id="{E1959668-EA15-FD47-AB7E-258995E941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75211" y="1799475"/>
              <a:ext cx="391925" cy="30181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ctr">
                <a:lnSpc>
                  <a:spcPts val="1800"/>
                </a:lnSpc>
                <a:spcAft>
                  <a:spcPts val="0"/>
                </a:spcAft>
              </a:pPr>
              <a:r>
                <a:rPr lang="en-US" sz="14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P</a:t>
              </a:r>
              <a:r>
                <a:rPr lang="en-US" sz="1400" baseline="-250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3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10" name="Line 10504">
              <a:extLst>
                <a:ext uri="{FF2B5EF4-FFF2-40B4-BE49-F238E27FC236}">
                  <a16:creationId xmlns:a16="http://schemas.microsoft.com/office/drawing/2014/main" id="{319AD95E-EEA5-234A-B47E-06225C55F509}"/>
                </a:ext>
              </a:extLst>
            </p:cNvPr>
            <p:cNvCxnSpPr/>
            <p:nvPr/>
          </p:nvCxnSpPr>
          <p:spPr bwMode="auto">
            <a:xfrm rot="2700000">
              <a:off x="3480085" y="1354933"/>
              <a:ext cx="248210" cy="24918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28855219-4FF9-884D-9254-DD54825350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5351" y="2546579"/>
              <a:ext cx="274760" cy="27459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cxnSp>
          <p:nvCxnSpPr>
            <p:cNvPr id="12" name="Line 10506">
              <a:extLst>
                <a:ext uri="{FF2B5EF4-FFF2-40B4-BE49-F238E27FC236}">
                  <a16:creationId xmlns:a16="http://schemas.microsoft.com/office/drawing/2014/main" id="{C4E3E5BA-56AA-9846-B632-630254963D0A}"/>
                </a:ext>
              </a:extLst>
            </p:cNvPr>
            <p:cNvCxnSpPr/>
            <p:nvPr/>
          </p:nvCxnSpPr>
          <p:spPr bwMode="auto">
            <a:xfrm flipV="1">
              <a:off x="1470883" y="1212347"/>
              <a:ext cx="1650" cy="26717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0CDAA2D-F1ED-2D40-B8EE-D98EACB619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7532" y="1888534"/>
              <a:ext cx="274760" cy="27377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cxnSp>
          <p:nvCxnSpPr>
            <p:cNvPr id="14" name="Line 10508">
              <a:extLst>
                <a:ext uri="{FF2B5EF4-FFF2-40B4-BE49-F238E27FC236}">
                  <a16:creationId xmlns:a16="http://schemas.microsoft.com/office/drawing/2014/main" id="{9AE5B298-E9BF-D541-800B-0F0046AD56AD}"/>
                </a:ext>
              </a:extLst>
            </p:cNvPr>
            <p:cNvCxnSpPr/>
            <p:nvPr/>
          </p:nvCxnSpPr>
          <p:spPr bwMode="auto">
            <a:xfrm>
              <a:off x="2093012" y="2439379"/>
              <a:ext cx="355620" cy="82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A360140F-2206-E44C-BE7C-8763AA8D11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468" y="1781334"/>
              <a:ext cx="273110" cy="27459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ctr"/>
              <a:r>
                <a:rPr lang="uk-UA" sz="1400"/>
                <a:t>3</a:t>
              </a:r>
              <a:endParaRPr lang="en-US" sz="1400"/>
            </a:p>
          </p:txBody>
        </p:sp>
        <p:sp>
          <p:nvSpPr>
            <p:cNvPr id="17" name="Text Box 10517">
              <a:extLst>
                <a:ext uri="{FF2B5EF4-FFF2-40B4-BE49-F238E27FC236}">
                  <a16:creationId xmlns:a16="http://schemas.microsoft.com/office/drawing/2014/main" id="{77FEAB82-0CFA-304F-B28D-B9084C61D5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2105" y="1834934"/>
              <a:ext cx="442256" cy="28449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ctr">
                <a:lnSpc>
                  <a:spcPts val="1800"/>
                </a:lnSpc>
                <a:spcAft>
                  <a:spcPts val="0"/>
                </a:spcAft>
              </a:pPr>
              <a:r>
                <a:rPr lang="en-US" sz="14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P</a:t>
              </a:r>
              <a:r>
                <a:rPr lang="en-US" sz="1400" baseline="-250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1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8" name="Text Box 10518">
              <a:extLst>
                <a:ext uri="{FF2B5EF4-FFF2-40B4-BE49-F238E27FC236}">
                  <a16:creationId xmlns:a16="http://schemas.microsoft.com/office/drawing/2014/main" id="{3EA3D0B9-DB9E-6541-A4D2-53EF03B2B5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59871" y="2848390"/>
              <a:ext cx="462884" cy="28449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ctr">
                <a:lnSpc>
                  <a:spcPts val="1800"/>
                </a:lnSpc>
                <a:spcAft>
                  <a:spcPts val="0"/>
                </a:spcAft>
              </a:pPr>
              <a:r>
                <a:rPr lang="en-US" sz="14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P</a:t>
              </a:r>
              <a:r>
                <a:rPr lang="en-US" sz="1400" baseline="-250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4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9" name="Text Box 10519">
              <a:extLst>
                <a:ext uri="{FF2B5EF4-FFF2-40B4-BE49-F238E27FC236}">
                  <a16:creationId xmlns:a16="http://schemas.microsoft.com/office/drawing/2014/main" id="{CD3CE60D-8679-4F44-831D-5A89CB44F5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7205" y="982279"/>
              <a:ext cx="338293" cy="30181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ctr">
                <a:lnSpc>
                  <a:spcPts val="1800"/>
                </a:lnSpc>
                <a:spcAft>
                  <a:spcPts val="0"/>
                </a:spcAft>
              </a:pPr>
              <a:r>
                <a:rPr lang="en-US" sz="14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T</a:t>
              </a:r>
              <a:r>
                <a:rPr lang="en-US" sz="1400" baseline="-250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2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0" name="Arc 10520">
              <a:extLst>
                <a:ext uri="{FF2B5EF4-FFF2-40B4-BE49-F238E27FC236}">
                  <a16:creationId xmlns:a16="http://schemas.microsoft.com/office/drawing/2014/main" id="{4C7F107A-5068-854F-B2EB-70A64C94CB55}"/>
                </a:ext>
              </a:extLst>
            </p:cNvPr>
            <p:cNvSpPr>
              <a:spLocks/>
            </p:cNvSpPr>
            <p:nvPr/>
          </p:nvSpPr>
          <p:spPr bwMode="auto">
            <a:xfrm rot="5207941">
              <a:off x="3160222" y="1753933"/>
              <a:ext cx="1189099" cy="639456"/>
            </a:xfrm>
            <a:custGeom>
              <a:avLst/>
              <a:gdLst>
                <a:gd name="G0" fmla="+- 20023 0 0"/>
                <a:gd name="G1" fmla="+- 21600 0 0"/>
                <a:gd name="G2" fmla="+- 21600 0 0"/>
                <a:gd name="T0" fmla="*/ 0 w 41623"/>
                <a:gd name="T1" fmla="*/ 13499 h 21600"/>
                <a:gd name="T2" fmla="*/ 41623 w 41623"/>
                <a:gd name="T3" fmla="*/ 21600 h 21600"/>
                <a:gd name="T4" fmla="*/ 20023 w 41623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623" h="21600" fill="none" extrusionOk="0">
                  <a:moveTo>
                    <a:pt x="-1" y="13498"/>
                  </a:moveTo>
                  <a:cubicBezTo>
                    <a:pt x="3300" y="5340"/>
                    <a:pt x="11221" y="0"/>
                    <a:pt x="20023" y="0"/>
                  </a:cubicBezTo>
                  <a:cubicBezTo>
                    <a:pt x="31952" y="0"/>
                    <a:pt x="41623" y="9670"/>
                    <a:pt x="41623" y="21600"/>
                  </a:cubicBezTo>
                </a:path>
                <a:path w="41623" h="21600" stroke="0" extrusionOk="0">
                  <a:moveTo>
                    <a:pt x="-1" y="13498"/>
                  </a:moveTo>
                  <a:cubicBezTo>
                    <a:pt x="3300" y="5340"/>
                    <a:pt x="11221" y="0"/>
                    <a:pt x="20023" y="0"/>
                  </a:cubicBezTo>
                  <a:cubicBezTo>
                    <a:pt x="31952" y="0"/>
                    <a:pt x="41623" y="9670"/>
                    <a:pt x="41623" y="21600"/>
                  </a:cubicBezTo>
                  <a:lnTo>
                    <a:pt x="20023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1" name="Arc 10521">
              <a:extLst>
                <a:ext uri="{FF2B5EF4-FFF2-40B4-BE49-F238E27FC236}">
                  <a16:creationId xmlns:a16="http://schemas.microsoft.com/office/drawing/2014/main" id="{170235D2-9195-064E-8196-FB47853B6E52}"/>
                </a:ext>
              </a:extLst>
            </p:cNvPr>
            <p:cNvSpPr>
              <a:spLocks/>
            </p:cNvSpPr>
            <p:nvPr/>
          </p:nvSpPr>
          <p:spPr bwMode="auto">
            <a:xfrm rot="21440917">
              <a:off x="2819929" y="1454785"/>
              <a:ext cx="808602" cy="599497"/>
            </a:xfrm>
            <a:custGeom>
              <a:avLst/>
              <a:gdLst>
                <a:gd name="G0" fmla="+- 18876 0 0"/>
                <a:gd name="G1" fmla="+- 21600 0 0"/>
                <a:gd name="G2" fmla="+- 21600 0 0"/>
                <a:gd name="T0" fmla="*/ 0 w 25544"/>
                <a:gd name="T1" fmla="*/ 11100 h 21600"/>
                <a:gd name="T2" fmla="*/ 25544 w 25544"/>
                <a:gd name="T3" fmla="*/ 1055 h 21600"/>
                <a:gd name="T4" fmla="*/ 18876 w 25544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544" h="21600" fill="none" extrusionOk="0">
                  <a:moveTo>
                    <a:pt x="-1" y="11099"/>
                  </a:moveTo>
                  <a:cubicBezTo>
                    <a:pt x="3811" y="4248"/>
                    <a:pt x="11035" y="0"/>
                    <a:pt x="18876" y="0"/>
                  </a:cubicBezTo>
                  <a:cubicBezTo>
                    <a:pt x="21140" y="0"/>
                    <a:pt x="23390" y="356"/>
                    <a:pt x="25544" y="1054"/>
                  </a:cubicBezTo>
                </a:path>
                <a:path w="25544" h="21600" stroke="0" extrusionOk="0">
                  <a:moveTo>
                    <a:pt x="-1" y="11099"/>
                  </a:moveTo>
                  <a:cubicBezTo>
                    <a:pt x="3811" y="4248"/>
                    <a:pt x="11035" y="0"/>
                    <a:pt x="18876" y="0"/>
                  </a:cubicBezTo>
                  <a:cubicBezTo>
                    <a:pt x="21140" y="0"/>
                    <a:pt x="23390" y="356"/>
                    <a:pt x="25544" y="1054"/>
                  </a:cubicBezTo>
                  <a:lnTo>
                    <a:pt x="18876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2" name="Arc 10522">
              <a:extLst>
                <a:ext uri="{FF2B5EF4-FFF2-40B4-BE49-F238E27FC236}">
                  <a16:creationId xmlns:a16="http://schemas.microsoft.com/office/drawing/2014/main" id="{0A4684B7-B48A-2D42-BEB0-870EFEE0F809}"/>
                </a:ext>
              </a:extLst>
            </p:cNvPr>
            <p:cNvSpPr>
              <a:spLocks/>
            </p:cNvSpPr>
            <p:nvPr/>
          </p:nvSpPr>
          <p:spPr bwMode="auto">
            <a:xfrm rot="16866038">
              <a:off x="2603935" y="1828045"/>
              <a:ext cx="621762" cy="992600"/>
            </a:xfrm>
            <a:custGeom>
              <a:avLst/>
              <a:gdLst>
                <a:gd name="G0" fmla="+- 0 0 0"/>
                <a:gd name="G1" fmla="+- 21518 0 0"/>
                <a:gd name="G2" fmla="+- 21600 0 0"/>
                <a:gd name="T0" fmla="*/ 1884 w 10844"/>
                <a:gd name="T1" fmla="*/ 0 h 21518"/>
                <a:gd name="T2" fmla="*/ 10844 w 10844"/>
                <a:gd name="T3" fmla="*/ 2837 h 21518"/>
                <a:gd name="T4" fmla="*/ 0 w 10844"/>
                <a:gd name="T5" fmla="*/ 21518 h 215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844" h="21518" fill="none" extrusionOk="0">
                  <a:moveTo>
                    <a:pt x="1883" y="0"/>
                  </a:moveTo>
                  <a:cubicBezTo>
                    <a:pt x="5042" y="276"/>
                    <a:pt x="8101" y="1245"/>
                    <a:pt x="10843" y="2837"/>
                  </a:cubicBezTo>
                </a:path>
                <a:path w="10844" h="21518" stroke="0" extrusionOk="0">
                  <a:moveTo>
                    <a:pt x="1883" y="0"/>
                  </a:moveTo>
                  <a:cubicBezTo>
                    <a:pt x="5042" y="276"/>
                    <a:pt x="8101" y="1245"/>
                    <a:pt x="10843" y="2837"/>
                  </a:cubicBezTo>
                  <a:lnTo>
                    <a:pt x="0" y="21518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3" name="Arc 10523">
              <a:extLst>
                <a:ext uri="{FF2B5EF4-FFF2-40B4-BE49-F238E27FC236}">
                  <a16:creationId xmlns:a16="http://schemas.microsoft.com/office/drawing/2014/main" id="{8EBA0B37-B155-4B43-BBBF-C7AF5EB87460}"/>
                </a:ext>
              </a:extLst>
            </p:cNvPr>
            <p:cNvSpPr>
              <a:spLocks/>
            </p:cNvSpPr>
            <p:nvPr/>
          </p:nvSpPr>
          <p:spPr bwMode="auto">
            <a:xfrm rot="1452737">
              <a:off x="1349593" y="1451487"/>
              <a:ext cx="785499" cy="607744"/>
            </a:xfrm>
            <a:custGeom>
              <a:avLst/>
              <a:gdLst>
                <a:gd name="G0" fmla="+- 7600 0 0"/>
                <a:gd name="G1" fmla="+- 21600 0 0"/>
                <a:gd name="G2" fmla="+- 21600 0 0"/>
                <a:gd name="T0" fmla="*/ 0 w 24821"/>
                <a:gd name="T1" fmla="*/ 1381 h 21600"/>
                <a:gd name="T2" fmla="*/ 24821 w 24821"/>
                <a:gd name="T3" fmla="*/ 8561 h 21600"/>
                <a:gd name="T4" fmla="*/ 7600 w 24821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821" h="21600" fill="none" extrusionOk="0">
                  <a:moveTo>
                    <a:pt x="0" y="1381"/>
                  </a:moveTo>
                  <a:cubicBezTo>
                    <a:pt x="2429" y="467"/>
                    <a:pt x="5004" y="0"/>
                    <a:pt x="7600" y="0"/>
                  </a:cubicBezTo>
                  <a:cubicBezTo>
                    <a:pt x="14364" y="0"/>
                    <a:pt x="20737" y="3168"/>
                    <a:pt x="24820" y="8561"/>
                  </a:cubicBezTo>
                </a:path>
                <a:path w="24821" h="21600" stroke="0" extrusionOk="0">
                  <a:moveTo>
                    <a:pt x="0" y="1381"/>
                  </a:moveTo>
                  <a:cubicBezTo>
                    <a:pt x="2429" y="467"/>
                    <a:pt x="5004" y="0"/>
                    <a:pt x="7600" y="0"/>
                  </a:cubicBezTo>
                  <a:cubicBezTo>
                    <a:pt x="14364" y="0"/>
                    <a:pt x="20737" y="3168"/>
                    <a:pt x="24820" y="8561"/>
                  </a:cubicBezTo>
                  <a:lnTo>
                    <a:pt x="7600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4" name="Arc 10524">
              <a:extLst>
                <a:ext uri="{FF2B5EF4-FFF2-40B4-BE49-F238E27FC236}">
                  <a16:creationId xmlns:a16="http://schemas.microsoft.com/office/drawing/2014/main" id="{6A477A32-8698-BB46-9800-D72EDE3680C2}"/>
                </a:ext>
              </a:extLst>
            </p:cNvPr>
            <p:cNvSpPr>
              <a:spLocks/>
            </p:cNvSpPr>
            <p:nvPr/>
          </p:nvSpPr>
          <p:spPr bwMode="auto">
            <a:xfrm rot="10980896">
              <a:off x="2377673" y="2056756"/>
              <a:ext cx="822629" cy="686907"/>
            </a:xfrm>
            <a:custGeom>
              <a:avLst/>
              <a:gdLst>
                <a:gd name="G0" fmla="+- 5656 0 0"/>
                <a:gd name="G1" fmla="+- 21600 0 0"/>
                <a:gd name="G2" fmla="+- 21600 0 0"/>
                <a:gd name="T0" fmla="*/ 0 w 22706"/>
                <a:gd name="T1" fmla="*/ 754 h 21600"/>
                <a:gd name="T2" fmla="*/ 22706 w 22706"/>
                <a:gd name="T3" fmla="*/ 8339 h 21600"/>
                <a:gd name="T4" fmla="*/ 5656 w 22706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706" h="21600" fill="none" extrusionOk="0">
                  <a:moveTo>
                    <a:pt x="-1" y="753"/>
                  </a:moveTo>
                  <a:cubicBezTo>
                    <a:pt x="1843" y="253"/>
                    <a:pt x="3745" y="0"/>
                    <a:pt x="5656" y="0"/>
                  </a:cubicBezTo>
                  <a:cubicBezTo>
                    <a:pt x="12321" y="0"/>
                    <a:pt x="18613" y="3077"/>
                    <a:pt x="22706" y="8338"/>
                  </a:cubicBezTo>
                </a:path>
                <a:path w="22706" h="21600" stroke="0" extrusionOk="0">
                  <a:moveTo>
                    <a:pt x="-1" y="753"/>
                  </a:moveTo>
                  <a:cubicBezTo>
                    <a:pt x="1843" y="253"/>
                    <a:pt x="3745" y="0"/>
                    <a:pt x="5656" y="0"/>
                  </a:cubicBezTo>
                  <a:cubicBezTo>
                    <a:pt x="12321" y="0"/>
                    <a:pt x="18613" y="3077"/>
                    <a:pt x="22706" y="8338"/>
                  </a:cubicBezTo>
                  <a:lnTo>
                    <a:pt x="5656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5" name="Arc 10525">
              <a:extLst>
                <a:ext uri="{FF2B5EF4-FFF2-40B4-BE49-F238E27FC236}">
                  <a16:creationId xmlns:a16="http://schemas.microsoft.com/office/drawing/2014/main" id="{C98031ED-0BA9-D940-894D-15C37F00E5DF}"/>
                </a:ext>
              </a:extLst>
            </p:cNvPr>
            <p:cNvSpPr>
              <a:spLocks/>
            </p:cNvSpPr>
            <p:nvPr/>
          </p:nvSpPr>
          <p:spPr bwMode="auto">
            <a:xfrm rot="7379199">
              <a:off x="1094842" y="1714157"/>
              <a:ext cx="701750" cy="1299539"/>
            </a:xfrm>
            <a:custGeom>
              <a:avLst/>
              <a:gdLst>
                <a:gd name="G0" fmla="+- 0 0 0"/>
                <a:gd name="G1" fmla="+- 21518 0 0"/>
                <a:gd name="G2" fmla="+- 21600 0 0"/>
                <a:gd name="T0" fmla="*/ 1884 w 21600"/>
                <a:gd name="T1" fmla="*/ 0 h 39068"/>
                <a:gd name="T2" fmla="*/ 12592 w 21600"/>
                <a:gd name="T3" fmla="*/ 39068 h 39068"/>
                <a:gd name="T4" fmla="*/ 0 w 21600"/>
                <a:gd name="T5" fmla="*/ 21518 h 390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39068" fill="none" extrusionOk="0">
                  <a:moveTo>
                    <a:pt x="1883" y="0"/>
                  </a:moveTo>
                  <a:cubicBezTo>
                    <a:pt x="13040" y="977"/>
                    <a:pt x="21600" y="10318"/>
                    <a:pt x="21600" y="21518"/>
                  </a:cubicBezTo>
                  <a:cubicBezTo>
                    <a:pt x="21600" y="28477"/>
                    <a:pt x="18246" y="35010"/>
                    <a:pt x="12591" y="39067"/>
                  </a:cubicBezTo>
                </a:path>
                <a:path w="21600" h="39068" stroke="0" extrusionOk="0">
                  <a:moveTo>
                    <a:pt x="1883" y="0"/>
                  </a:moveTo>
                  <a:cubicBezTo>
                    <a:pt x="13040" y="977"/>
                    <a:pt x="21600" y="10318"/>
                    <a:pt x="21600" y="21518"/>
                  </a:cubicBezTo>
                  <a:cubicBezTo>
                    <a:pt x="21600" y="28477"/>
                    <a:pt x="18246" y="35010"/>
                    <a:pt x="12591" y="39067"/>
                  </a:cubicBezTo>
                  <a:lnTo>
                    <a:pt x="0" y="21518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6" name="Arc 10526">
              <a:extLst>
                <a:ext uri="{FF2B5EF4-FFF2-40B4-BE49-F238E27FC236}">
                  <a16:creationId xmlns:a16="http://schemas.microsoft.com/office/drawing/2014/main" id="{98E02E45-F238-4B4C-81ED-63C7F28F6D5E}"/>
                </a:ext>
              </a:extLst>
            </p:cNvPr>
            <p:cNvSpPr>
              <a:spLocks/>
            </p:cNvSpPr>
            <p:nvPr/>
          </p:nvSpPr>
          <p:spPr bwMode="auto">
            <a:xfrm rot="16866038">
              <a:off x="971030" y="1281427"/>
              <a:ext cx="542599" cy="638631"/>
            </a:xfrm>
            <a:custGeom>
              <a:avLst/>
              <a:gdLst>
                <a:gd name="G0" fmla="+- 0 0 0"/>
                <a:gd name="G1" fmla="+- 21518 0 0"/>
                <a:gd name="G2" fmla="+- 21600 0 0"/>
                <a:gd name="T0" fmla="*/ 1884 w 20951"/>
                <a:gd name="T1" fmla="*/ 0 h 21518"/>
                <a:gd name="T2" fmla="*/ 20951 w 20951"/>
                <a:gd name="T3" fmla="*/ 16263 h 21518"/>
                <a:gd name="T4" fmla="*/ 0 w 20951"/>
                <a:gd name="T5" fmla="*/ 21518 h 215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951" h="21518" fill="none" extrusionOk="0">
                  <a:moveTo>
                    <a:pt x="1883" y="0"/>
                  </a:moveTo>
                  <a:cubicBezTo>
                    <a:pt x="11056" y="803"/>
                    <a:pt x="18711" y="7332"/>
                    <a:pt x="20951" y="16262"/>
                  </a:cubicBezTo>
                </a:path>
                <a:path w="20951" h="21518" stroke="0" extrusionOk="0">
                  <a:moveTo>
                    <a:pt x="1883" y="0"/>
                  </a:moveTo>
                  <a:cubicBezTo>
                    <a:pt x="11056" y="803"/>
                    <a:pt x="18711" y="7332"/>
                    <a:pt x="20951" y="16262"/>
                  </a:cubicBezTo>
                  <a:lnTo>
                    <a:pt x="0" y="21518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cxnSp>
          <p:nvCxnSpPr>
            <p:cNvPr id="27" name="Line 10527">
              <a:extLst>
                <a:ext uri="{FF2B5EF4-FFF2-40B4-BE49-F238E27FC236}">
                  <a16:creationId xmlns:a16="http://schemas.microsoft.com/office/drawing/2014/main" id="{569DD44C-550F-CD44-8DE7-59D70E401E83}"/>
                </a:ext>
              </a:extLst>
            </p:cNvPr>
            <p:cNvCxnSpPr/>
            <p:nvPr/>
          </p:nvCxnSpPr>
          <p:spPr bwMode="auto">
            <a:xfrm>
              <a:off x="2200275" y="2154886"/>
              <a:ext cx="825" cy="2671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99EFB6B8-C4E6-7B43-8B31-6AA76EA603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4923" y="1729683"/>
              <a:ext cx="273110" cy="27459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ctr"/>
              <a:r>
                <a:rPr lang="uk-UA" sz="1400"/>
                <a:t>1</a:t>
              </a:r>
              <a:endParaRPr lang="en-US" sz="1400"/>
            </a:p>
          </p:txBody>
        </p:sp>
      </p:grp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F217F4-0012-A149-B559-BC99EE0B1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uk-UA"/>
              <a:t>© І.В.Стеценко НТУУ "КПІ ім. Ігоря Сікорського"</a:t>
            </a:r>
          </a:p>
        </p:txBody>
      </p:sp>
    </p:spTree>
    <p:extLst>
      <p:ext uri="{BB962C8B-B14F-4D97-AF65-F5344CB8AC3E}">
        <p14:creationId xmlns:p14="http://schemas.microsoft.com/office/powerpoint/2010/main" val="29690658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D1B4D-6B03-0942-A7E7-723F3C9E7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360" y="185273"/>
            <a:ext cx="8917136" cy="564982"/>
          </a:xfrm>
        </p:spPr>
        <p:txBody>
          <a:bodyPr>
            <a:noAutofit/>
          </a:bodyPr>
          <a:lstStyle/>
          <a:p>
            <a:r>
              <a:rPr lang="uk-UA" sz="3000"/>
              <a:t>Приклад  «Три основні та один резервний пристрій»</a:t>
            </a:r>
            <a:endParaRPr lang="en-US" sz="3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634202F1-82F8-5D46-9270-E536613DD6BF}"/>
                  </a:ext>
                </a:extLst>
              </p:cNvPr>
              <p:cNvSpPr/>
              <p:nvPr/>
            </p:nvSpPr>
            <p:spPr>
              <a:xfrm>
                <a:off x="119360" y="3046298"/>
                <a:ext cx="9349184" cy="143661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𝒂</m:t>
                        </m:r>
                      </m:e>
                      <m:sup>
                        <m:r>
                          <a:rPr lang="uk-UA" b="1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Т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∙</m:t>
                    </m:r>
                    <m:r>
                      <a:rPr lang="en-US" b="1" i="1">
                        <a:latin typeface="Cambria Math" panose="02040503050406030204" pitchFamily="18" charset="0"/>
                        <a:cs typeface="Times New Roman" pitchFamily="18" charset="0"/>
                      </a:rPr>
                      <m:t>𝒘</m:t>
                    </m:r>
                    <m:r>
                      <a:rPr lang="uk-UA" i="1">
                        <a:latin typeface="Cambria Math" panose="02040503050406030204" pitchFamily="18" charset="0"/>
                        <a:cs typeface="Times New Roman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b="1">
                        <a:ea typeface="Cambria Math" panose="02040503050406030204" pitchFamily="18" charset="0"/>
                        <a:cs typeface="Times New Roman" pitchFamily="18" charset="0"/>
                      </a:rPr>
                      <m:t>0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⟹</m:t>
                    </m:r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ru-RU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uk-UA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uk-UA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uk-UA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uk-UA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uk-UA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uk-UA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uk-UA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uk-UA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uk-UA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uk-UA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uk-UA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uk-UA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uk-UA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ru-RU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uk-UA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uk-UA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eqArr>
                      </m:e>
                    </m:d>
                    <m:r>
                      <a:rPr lang="uk-U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=</m:t>
                    </m:r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ru-RU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uk-UA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uk-UA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uk-UA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b="1">
                    <a:ea typeface="Cambria Math" panose="02040503050406030204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⟹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uk-UA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uk-UA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uk-UA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uk-U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uk-UA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uk-UA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uk-UA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uk-UA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uk-UA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uk-UA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uk-UA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uk-UA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uk-UA"/>
                  <a:t>=</a:t>
                </a:r>
                <a:r>
                  <a:rPr lang="ru-RU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uk-UA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uk-UA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uk-UA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uk-UA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eqArr>
                      </m:e>
                    </m:d>
                  </m:oMath>
                </a14:m>
                <a:r>
                  <a:rPr lang="en-US" b="1">
                    <a:ea typeface="Cambria Math" panose="02040503050406030204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⟹</m:t>
                    </m:r>
                  </m:oMath>
                </a14:m>
                <a:r>
                  <a:rPr lang="en-US">
                    <a:ea typeface="Cambria Math" panose="02040503050406030204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uk-UA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uk-UA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uk-UA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uk-UA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  <m:e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uk-UA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uk-UA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  <m:e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itchFamily="18" charset="0"/>
                                  </a:rPr>
                                  <m:t>4</m:t>
                                </m:r>
                              </m:sub>
                            </m:sSub>
                            <m:r>
                              <a:rPr lang="uk-UA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eqArr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⟹</m:t>
                        </m:r>
                      </m:e>
                    </m:d>
                  </m:oMath>
                </a14:m>
                <a:endParaRPr lang="uk-UA" b="1" i="1">
                  <a:latin typeface="Cambria Math" panose="02040503050406030204" pitchFamily="18" charset="0"/>
                  <a:ea typeface="Cambria Math" panose="02040503050406030204" pitchFamily="18" charset="0"/>
                  <a:cs typeface="Times New Roman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</a:rPr>
                        <m:t>⟹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</a:rPr>
                        <m:t>𝑆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</a:rPr>
                        <m:t>−</m:t>
                      </m:r>
                      <m:r>
                        <a:rPr lang="uk-UA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</a:rPr>
                        <m:t>інварінт існує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</a:rPr>
                        <m:t>. </m:t>
                      </m:r>
                      <m:r>
                        <a:rPr lang="uk-UA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</a:rPr>
                        <m:t>Отже, консерватівність присутня.</m:t>
                      </m:r>
                      <m:r>
                        <a:rPr lang="uk-U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</a:rPr>
                        <m:t> </m:t>
                      </m:r>
                    </m:oMath>
                  </m:oMathPara>
                </a14:m>
                <a:endParaRPr lang="en-US" i="1"/>
              </a:p>
            </p:txBody>
          </p:sp>
        </mc:Choice>
        <mc:Fallback xmlns="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634202F1-82F8-5D46-9270-E536613DD6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360" y="3046298"/>
                <a:ext cx="9349184" cy="1436612"/>
              </a:xfrm>
              <a:prstGeom prst="rect">
                <a:avLst/>
              </a:prstGeom>
              <a:blipFill>
                <a:blip r:embed="rId2"/>
                <a:stretch>
                  <a:fillRect t="-163717" r="-4607" b="-2132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47DFCEFE-DA10-1540-9025-441C1BF5F5E6}"/>
                  </a:ext>
                </a:extLst>
              </p:cNvPr>
              <p:cNvSpPr/>
              <p:nvPr/>
            </p:nvSpPr>
            <p:spPr>
              <a:xfrm>
                <a:off x="4988189" y="1456287"/>
                <a:ext cx="1847300" cy="10780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𝒂</m:t>
                    </m:r>
                  </m:oMath>
                </a14:m>
                <a:r>
                  <a:rPr lang="ru-RU"/>
                  <a:t>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uk-UA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uk-UA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uk-UA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uk-UA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  <m:e>
                            <m:r>
                              <a:rPr lang="uk-UA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eqArr>
                        <m:eqArr>
                          <m:eqArr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uk-UA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uk-UA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  <m:e>
                            <m:r>
                              <a:rPr lang="uk-UA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eqArr>
                        <m:eqArr>
                          <m:eqArrPr>
                            <m:ctrlPr>
                              <a:rPr lang="ru-RU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uk-UA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uk-UA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uk-UA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mr>
                            </m:m>
                          </m:e>
                          <m:e>
                            <m:r>
                              <a:rPr lang="uk-UA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eqArr>
                      </m:e>
                    </m:d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47DFCEFE-DA10-1540-9025-441C1BF5F5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8189" y="1456287"/>
                <a:ext cx="1847300" cy="107805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1" name="Group 70">
            <a:extLst>
              <a:ext uri="{FF2B5EF4-FFF2-40B4-BE49-F238E27FC236}">
                <a16:creationId xmlns:a16="http://schemas.microsoft.com/office/drawing/2014/main" id="{62D113B3-5E37-2E4D-AF89-ADF293D49343}"/>
              </a:ext>
            </a:extLst>
          </p:cNvPr>
          <p:cNvGrpSpPr/>
          <p:nvPr/>
        </p:nvGrpSpPr>
        <p:grpSpPr>
          <a:xfrm>
            <a:off x="262105" y="928679"/>
            <a:ext cx="3812395" cy="2204204"/>
            <a:chOff x="262105" y="928679"/>
            <a:chExt cx="3812395" cy="2204204"/>
          </a:xfrm>
        </p:grpSpPr>
        <p:sp>
          <p:nvSpPr>
            <p:cNvPr id="6" name="Text Box 10500">
              <a:extLst>
                <a:ext uri="{FF2B5EF4-FFF2-40B4-BE49-F238E27FC236}">
                  <a16:creationId xmlns:a16="http://schemas.microsoft.com/office/drawing/2014/main" id="{0B6473FE-AD8E-1041-A211-6CD2170F8D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10813" y="928679"/>
              <a:ext cx="391099" cy="28449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ctr">
                <a:lnSpc>
                  <a:spcPts val="1800"/>
                </a:lnSpc>
                <a:spcAft>
                  <a:spcPts val="0"/>
                </a:spcAft>
              </a:pPr>
              <a:r>
                <a:rPr lang="en-US" sz="14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T</a:t>
              </a:r>
              <a:r>
                <a:rPr lang="en-US" sz="1400" baseline="-250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1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7" name="Text Box 10501">
              <a:extLst>
                <a:ext uri="{FF2B5EF4-FFF2-40B4-BE49-F238E27FC236}">
                  <a16:creationId xmlns:a16="http://schemas.microsoft.com/office/drawing/2014/main" id="{C8B55658-932C-234E-B2CC-EF624CE90B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95825" y="2351145"/>
              <a:ext cx="408427" cy="24985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ctr">
                <a:lnSpc>
                  <a:spcPts val="1800"/>
                </a:lnSpc>
                <a:spcAft>
                  <a:spcPts val="0"/>
                </a:spcAft>
              </a:pPr>
              <a:r>
                <a:rPr lang="en-US" sz="14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T</a:t>
              </a:r>
              <a:r>
                <a:rPr lang="en-US" sz="1400" baseline="-250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3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8" name="Text Box 10502">
              <a:extLst>
                <a:ext uri="{FF2B5EF4-FFF2-40B4-BE49-F238E27FC236}">
                  <a16:creationId xmlns:a16="http://schemas.microsoft.com/office/drawing/2014/main" id="{D748B294-1154-DD40-AEDC-2FAA82E5BB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9035" y="1852251"/>
              <a:ext cx="533017" cy="28531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ctr">
                <a:lnSpc>
                  <a:spcPts val="1800"/>
                </a:lnSpc>
                <a:spcAft>
                  <a:spcPts val="0"/>
                </a:spcAft>
              </a:pPr>
              <a:r>
                <a:rPr lang="en-US" sz="14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P</a:t>
              </a:r>
              <a:r>
                <a:rPr lang="en-US" sz="1400" baseline="-250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2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9" name="Text Box 10503">
              <a:extLst>
                <a:ext uri="{FF2B5EF4-FFF2-40B4-BE49-F238E27FC236}">
                  <a16:creationId xmlns:a16="http://schemas.microsoft.com/office/drawing/2014/main" id="{E1959668-EA15-FD47-AB7E-258995E941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75211" y="1799475"/>
              <a:ext cx="391925" cy="30181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ctr">
                <a:lnSpc>
                  <a:spcPts val="1800"/>
                </a:lnSpc>
                <a:spcAft>
                  <a:spcPts val="0"/>
                </a:spcAft>
              </a:pPr>
              <a:r>
                <a:rPr lang="en-US" sz="14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P</a:t>
              </a:r>
              <a:r>
                <a:rPr lang="en-US" sz="1400" baseline="-250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3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10" name="Line 10504">
              <a:extLst>
                <a:ext uri="{FF2B5EF4-FFF2-40B4-BE49-F238E27FC236}">
                  <a16:creationId xmlns:a16="http://schemas.microsoft.com/office/drawing/2014/main" id="{319AD95E-EEA5-234A-B47E-06225C55F509}"/>
                </a:ext>
              </a:extLst>
            </p:cNvPr>
            <p:cNvCxnSpPr/>
            <p:nvPr/>
          </p:nvCxnSpPr>
          <p:spPr bwMode="auto">
            <a:xfrm rot="2700000">
              <a:off x="3480085" y="1354933"/>
              <a:ext cx="248210" cy="24918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28855219-4FF9-884D-9254-DD54825350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5351" y="2546579"/>
              <a:ext cx="274760" cy="27459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cxnSp>
          <p:nvCxnSpPr>
            <p:cNvPr id="12" name="Line 10506">
              <a:extLst>
                <a:ext uri="{FF2B5EF4-FFF2-40B4-BE49-F238E27FC236}">
                  <a16:creationId xmlns:a16="http://schemas.microsoft.com/office/drawing/2014/main" id="{C4E3E5BA-56AA-9846-B632-630254963D0A}"/>
                </a:ext>
              </a:extLst>
            </p:cNvPr>
            <p:cNvCxnSpPr/>
            <p:nvPr/>
          </p:nvCxnSpPr>
          <p:spPr bwMode="auto">
            <a:xfrm flipV="1">
              <a:off x="1470883" y="1212347"/>
              <a:ext cx="1650" cy="26717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0CDAA2D-F1ED-2D40-B8EE-D98EACB619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7532" y="1888534"/>
              <a:ext cx="274760" cy="27377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cxnSp>
          <p:nvCxnSpPr>
            <p:cNvPr id="14" name="Line 10508">
              <a:extLst>
                <a:ext uri="{FF2B5EF4-FFF2-40B4-BE49-F238E27FC236}">
                  <a16:creationId xmlns:a16="http://schemas.microsoft.com/office/drawing/2014/main" id="{9AE5B298-E9BF-D541-800B-0F0046AD56AD}"/>
                </a:ext>
              </a:extLst>
            </p:cNvPr>
            <p:cNvCxnSpPr/>
            <p:nvPr/>
          </p:nvCxnSpPr>
          <p:spPr bwMode="auto">
            <a:xfrm>
              <a:off x="2093012" y="2439379"/>
              <a:ext cx="355620" cy="82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A360140F-2206-E44C-BE7C-8763AA8D11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468" y="1781334"/>
              <a:ext cx="273110" cy="27459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ctr"/>
              <a:r>
                <a:rPr lang="uk-UA" sz="1400"/>
                <a:t>3</a:t>
              </a:r>
              <a:endParaRPr lang="en-US" sz="1400"/>
            </a:p>
          </p:txBody>
        </p:sp>
        <p:sp>
          <p:nvSpPr>
            <p:cNvPr id="17" name="Text Box 10517">
              <a:extLst>
                <a:ext uri="{FF2B5EF4-FFF2-40B4-BE49-F238E27FC236}">
                  <a16:creationId xmlns:a16="http://schemas.microsoft.com/office/drawing/2014/main" id="{77FEAB82-0CFA-304F-B28D-B9084C61D5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2105" y="1834934"/>
              <a:ext cx="442256" cy="28449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ctr">
                <a:lnSpc>
                  <a:spcPts val="1800"/>
                </a:lnSpc>
                <a:spcAft>
                  <a:spcPts val="0"/>
                </a:spcAft>
              </a:pPr>
              <a:r>
                <a:rPr lang="en-US" sz="14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P</a:t>
              </a:r>
              <a:r>
                <a:rPr lang="en-US" sz="1400" baseline="-250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1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8" name="Text Box 10518">
              <a:extLst>
                <a:ext uri="{FF2B5EF4-FFF2-40B4-BE49-F238E27FC236}">
                  <a16:creationId xmlns:a16="http://schemas.microsoft.com/office/drawing/2014/main" id="{3EA3D0B9-DB9E-6541-A4D2-53EF03B2B5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59871" y="2848390"/>
              <a:ext cx="462884" cy="28449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ctr">
                <a:lnSpc>
                  <a:spcPts val="1800"/>
                </a:lnSpc>
                <a:spcAft>
                  <a:spcPts val="0"/>
                </a:spcAft>
              </a:pPr>
              <a:r>
                <a:rPr lang="en-US" sz="14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P</a:t>
              </a:r>
              <a:r>
                <a:rPr lang="en-US" sz="1400" baseline="-250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4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9" name="Text Box 10519">
              <a:extLst>
                <a:ext uri="{FF2B5EF4-FFF2-40B4-BE49-F238E27FC236}">
                  <a16:creationId xmlns:a16="http://schemas.microsoft.com/office/drawing/2014/main" id="{CD3CE60D-8679-4F44-831D-5A89CB44F5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7205" y="982279"/>
              <a:ext cx="338293" cy="30181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ctr">
                <a:lnSpc>
                  <a:spcPts val="1800"/>
                </a:lnSpc>
                <a:spcAft>
                  <a:spcPts val="0"/>
                </a:spcAft>
              </a:pPr>
              <a:r>
                <a:rPr lang="en-US" sz="14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T</a:t>
              </a:r>
              <a:r>
                <a:rPr lang="en-US" sz="1400" baseline="-250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2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0" name="Arc 10520">
              <a:extLst>
                <a:ext uri="{FF2B5EF4-FFF2-40B4-BE49-F238E27FC236}">
                  <a16:creationId xmlns:a16="http://schemas.microsoft.com/office/drawing/2014/main" id="{4C7F107A-5068-854F-B2EB-70A64C94CB55}"/>
                </a:ext>
              </a:extLst>
            </p:cNvPr>
            <p:cNvSpPr>
              <a:spLocks/>
            </p:cNvSpPr>
            <p:nvPr/>
          </p:nvSpPr>
          <p:spPr bwMode="auto">
            <a:xfrm rot="5207941">
              <a:off x="3160222" y="1753933"/>
              <a:ext cx="1189099" cy="639456"/>
            </a:xfrm>
            <a:custGeom>
              <a:avLst/>
              <a:gdLst>
                <a:gd name="G0" fmla="+- 20023 0 0"/>
                <a:gd name="G1" fmla="+- 21600 0 0"/>
                <a:gd name="G2" fmla="+- 21600 0 0"/>
                <a:gd name="T0" fmla="*/ 0 w 41623"/>
                <a:gd name="T1" fmla="*/ 13499 h 21600"/>
                <a:gd name="T2" fmla="*/ 41623 w 41623"/>
                <a:gd name="T3" fmla="*/ 21600 h 21600"/>
                <a:gd name="T4" fmla="*/ 20023 w 41623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623" h="21600" fill="none" extrusionOk="0">
                  <a:moveTo>
                    <a:pt x="-1" y="13498"/>
                  </a:moveTo>
                  <a:cubicBezTo>
                    <a:pt x="3300" y="5340"/>
                    <a:pt x="11221" y="0"/>
                    <a:pt x="20023" y="0"/>
                  </a:cubicBezTo>
                  <a:cubicBezTo>
                    <a:pt x="31952" y="0"/>
                    <a:pt x="41623" y="9670"/>
                    <a:pt x="41623" y="21600"/>
                  </a:cubicBezTo>
                </a:path>
                <a:path w="41623" h="21600" stroke="0" extrusionOk="0">
                  <a:moveTo>
                    <a:pt x="-1" y="13498"/>
                  </a:moveTo>
                  <a:cubicBezTo>
                    <a:pt x="3300" y="5340"/>
                    <a:pt x="11221" y="0"/>
                    <a:pt x="20023" y="0"/>
                  </a:cubicBezTo>
                  <a:cubicBezTo>
                    <a:pt x="31952" y="0"/>
                    <a:pt x="41623" y="9670"/>
                    <a:pt x="41623" y="21600"/>
                  </a:cubicBezTo>
                  <a:lnTo>
                    <a:pt x="20023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1" name="Arc 10521">
              <a:extLst>
                <a:ext uri="{FF2B5EF4-FFF2-40B4-BE49-F238E27FC236}">
                  <a16:creationId xmlns:a16="http://schemas.microsoft.com/office/drawing/2014/main" id="{170235D2-9195-064E-8196-FB47853B6E52}"/>
                </a:ext>
              </a:extLst>
            </p:cNvPr>
            <p:cNvSpPr>
              <a:spLocks/>
            </p:cNvSpPr>
            <p:nvPr/>
          </p:nvSpPr>
          <p:spPr bwMode="auto">
            <a:xfrm rot="21440917">
              <a:off x="2819929" y="1454785"/>
              <a:ext cx="808602" cy="599497"/>
            </a:xfrm>
            <a:custGeom>
              <a:avLst/>
              <a:gdLst>
                <a:gd name="G0" fmla="+- 18876 0 0"/>
                <a:gd name="G1" fmla="+- 21600 0 0"/>
                <a:gd name="G2" fmla="+- 21600 0 0"/>
                <a:gd name="T0" fmla="*/ 0 w 25544"/>
                <a:gd name="T1" fmla="*/ 11100 h 21600"/>
                <a:gd name="T2" fmla="*/ 25544 w 25544"/>
                <a:gd name="T3" fmla="*/ 1055 h 21600"/>
                <a:gd name="T4" fmla="*/ 18876 w 25544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544" h="21600" fill="none" extrusionOk="0">
                  <a:moveTo>
                    <a:pt x="-1" y="11099"/>
                  </a:moveTo>
                  <a:cubicBezTo>
                    <a:pt x="3811" y="4248"/>
                    <a:pt x="11035" y="0"/>
                    <a:pt x="18876" y="0"/>
                  </a:cubicBezTo>
                  <a:cubicBezTo>
                    <a:pt x="21140" y="0"/>
                    <a:pt x="23390" y="356"/>
                    <a:pt x="25544" y="1054"/>
                  </a:cubicBezTo>
                </a:path>
                <a:path w="25544" h="21600" stroke="0" extrusionOk="0">
                  <a:moveTo>
                    <a:pt x="-1" y="11099"/>
                  </a:moveTo>
                  <a:cubicBezTo>
                    <a:pt x="3811" y="4248"/>
                    <a:pt x="11035" y="0"/>
                    <a:pt x="18876" y="0"/>
                  </a:cubicBezTo>
                  <a:cubicBezTo>
                    <a:pt x="21140" y="0"/>
                    <a:pt x="23390" y="356"/>
                    <a:pt x="25544" y="1054"/>
                  </a:cubicBezTo>
                  <a:lnTo>
                    <a:pt x="18876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2" name="Arc 10522">
              <a:extLst>
                <a:ext uri="{FF2B5EF4-FFF2-40B4-BE49-F238E27FC236}">
                  <a16:creationId xmlns:a16="http://schemas.microsoft.com/office/drawing/2014/main" id="{0A4684B7-B48A-2D42-BEB0-870EFEE0F809}"/>
                </a:ext>
              </a:extLst>
            </p:cNvPr>
            <p:cNvSpPr>
              <a:spLocks/>
            </p:cNvSpPr>
            <p:nvPr/>
          </p:nvSpPr>
          <p:spPr bwMode="auto">
            <a:xfrm rot="16866038">
              <a:off x="2603935" y="1828045"/>
              <a:ext cx="621762" cy="992600"/>
            </a:xfrm>
            <a:custGeom>
              <a:avLst/>
              <a:gdLst>
                <a:gd name="G0" fmla="+- 0 0 0"/>
                <a:gd name="G1" fmla="+- 21518 0 0"/>
                <a:gd name="G2" fmla="+- 21600 0 0"/>
                <a:gd name="T0" fmla="*/ 1884 w 10844"/>
                <a:gd name="T1" fmla="*/ 0 h 21518"/>
                <a:gd name="T2" fmla="*/ 10844 w 10844"/>
                <a:gd name="T3" fmla="*/ 2837 h 21518"/>
                <a:gd name="T4" fmla="*/ 0 w 10844"/>
                <a:gd name="T5" fmla="*/ 21518 h 215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844" h="21518" fill="none" extrusionOk="0">
                  <a:moveTo>
                    <a:pt x="1883" y="0"/>
                  </a:moveTo>
                  <a:cubicBezTo>
                    <a:pt x="5042" y="276"/>
                    <a:pt x="8101" y="1245"/>
                    <a:pt x="10843" y="2837"/>
                  </a:cubicBezTo>
                </a:path>
                <a:path w="10844" h="21518" stroke="0" extrusionOk="0">
                  <a:moveTo>
                    <a:pt x="1883" y="0"/>
                  </a:moveTo>
                  <a:cubicBezTo>
                    <a:pt x="5042" y="276"/>
                    <a:pt x="8101" y="1245"/>
                    <a:pt x="10843" y="2837"/>
                  </a:cubicBezTo>
                  <a:lnTo>
                    <a:pt x="0" y="21518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3" name="Arc 10523">
              <a:extLst>
                <a:ext uri="{FF2B5EF4-FFF2-40B4-BE49-F238E27FC236}">
                  <a16:creationId xmlns:a16="http://schemas.microsoft.com/office/drawing/2014/main" id="{8EBA0B37-B155-4B43-BBBF-C7AF5EB87460}"/>
                </a:ext>
              </a:extLst>
            </p:cNvPr>
            <p:cNvSpPr>
              <a:spLocks/>
            </p:cNvSpPr>
            <p:nvPr/>
          </p:nvSpPr>
          <p:spPr bwMode="auto">
            <a:xfrm rot="1452737">
              <a:off x="1349593" y="1451487"/>
              <a:ext cx="785499" cy="607744"/>
            </a:xfrm>
            <a:custGeom>
              <a:avLst/>
              <a:gdLst>
                <a:gd name="G0" fmla="+- 7600 0 0"/>
                <a:gd name="G1" fmla="+- 21600 0 0"/>
                <a:gd name="G2" fmla="+- 21600 0 0"/>
                <a:gd name="T0" fmla="*/ 0 w 24821"/>
                <a:gd name="T1" fmla="*/ 1381 h 21600"/>
                <a:gd name="T2" fmla="*/ 24821 w 24821"/>
                <a:gd name="T3" fmla="*/ 8561 h 21600"/>
                <a:gd name="T4" fmla="*/ 7600 w 24821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821" h="21600" fill="none" extrusionOk="0">
                  <a:moveTo>
                    <a:pt x="0" y="1381"/>
                  </a:moveTo>
                  <a:cubicBezTo>
                    <a:pt x="2429" y="467"/>
                    <a:pt x="5004" y="0"/>
                    <a:pt x="7600" y="0"/>
                  </a:cubicBezTo>
                  <a:cubicBezTo>
                    <a:pt x="14364" y="0"/>
                    <a:pt x="20737" y="3168"/>
                    <a:pt x="24820" y="8561"/>
                  </a:cubicBezTo>
                </a:path>
                <a:path w="24821" h="21600" stroke="0" extrusionOk="0">
                  <a:moveTo>
                    <a:pt x="0" y="1381"/>
                  </a:moveTo>
                  <a:cubicBezTo>
                    <a:pt x="2429" y="467"/>
                    <a:pt x="5004" y="0"/>
                    <a:pt x="7600" y="0"/>
                  </a:cubicBezTo>
                  <a:cubicBezTo>
                    <a:pt x="14364" y="0"/>
                    <a:pt x="20737" y="3168"/>
                    <a:pt x="24820" y="8561"/>
                  </a:cubicBezTo>
                  <a:lnTo>
                    <a:pt x="7600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4" name="Arc 10524">
              <a:extLst>
                <a:ext uri="{FF2B5EF4-FFF2-40B4-BE49-F238E27FC236}">
                  <a16:creationId xmlns:a16="http://schemas.microsoft.com/office/drawing/2014/main" id="{6A477A32-8698-BB46-9800-D72EDE3680C2}"/>
                </a:ext>
              </a:extLst>
            </p:cNvPr>
            <p:cNvSpPr>
              <a:spLocks/>
            </p:cNvSpPr>
            <p:nvPr/>
          </p:nvSpPr>
          <p:spPr bwMode="auto">
            <a:xfrm rot="10980896">
              <a:off x="2377673" y="2056756"/>
              <a:ext cx="822629" cy="686907"/>
            </a:xfrm>
            <a:custGeom>
              <a:avLst/>
              <a:gdLst>
                <a:gd name="G0" fmla="+- 5656 0 0"/>
                <a:gd name="G1" fmla="+- 21600 0 0"/>
                <a:gd name="G2" fmla="+- 21600 0 0"/>
                <a:gd name="T0" fmla="*/ 0 w 22706"/>
                <a:gd name="T1" fmla="*/ 754 h 21600"/>
                <a:gd name="T2" fmla="*/ 22706 w 22706"/>
                <a:gd name="T3" fmla="*/ 8339 h 21600"/>
                <a:gd name="T4" fmla="*/ 5656 w 22706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706" h="21600" fill="none" extrusionOk="0">
                  <a:moveTo>
                    <a:pt x="-1" y="753"/>
                  </a:moveTo>
                  <a:cubicBezTo>
                    <a:pt x="1843" y="253"/>
                    <a:pt x="3745" y="0"/>
                    <a:pt x="5656" y="0"/>
                  </a:cubicBezTo>
                  <a:cubicBezTo>
                    <a:pt x="12321" y="0"/>
                    <a:pt x="18613" y="3077"/>
                    <a:pt x="22706" y="8338"/>
                  </a:cubicBezTo>
                </a:path>
                <a:path w="22706" h="21600" stroke="0" extrusionOk="0">
                  <a:moveTo>
                    <a:pt x="-1" y="753"/>
                  </a:moveTo>
                  <a:cubicBezTo>
                    <a:pt x="1843" y="253"/>
                    <a:pt x="3745" y="0"/>
                    <a:pt x="5656" y="0"/>
                  </a:cubicBezTo>
                  <a:cubicBezTo>
                    <a:pt x="12321" y="0"/>
                    <a:pt x="18613" y="3077"/>
                    <a:pt x="22706" y="8338"/>
                  </a:cubicBezTo>
                  <a:lnTo>
                    <a:pt x="5656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5" name="Arc 10525">
              <a:extLst>
                <a:ext uri="{FF2B5EF4-FFF2-40B4-BE49-F238E27FC236}">
                  <a16:creationId xmlns:a16="http://schemas.microsoft.com/office/drawing/2014/main" id="{C98031ED-0BA9-D940-894D-15C37F00E5DF}"/>
                </a:ext>
              </a:extLst>
            </p:cNvPr>
            <p:cNvSpPr>
              <a:spLocks/>
            </p:cNvSpPr>
            <p:nvPr/>
          </p:nvSpPr>
          <p:spPr bwMode="auto">
            <a:xfrm rot="7379199">
              <a:off x="1094842" y="1714157"/>
              <a:ext cx="701750" cy="1299539"/>
            </a:xfrm>
            <a:custGeom>
              <a:avLst/>
              <a:gdLst>
                <a:gd name="G0" fmla="+- 0 0 0"/>
                <a:gd name="G1" fmla="+- 21518 0 0"/>
                <a:gd name="G2" fmla="+- 21600 0 0"/>
                <a:gd name="T0" fmla="*/ 1884 w 21600"/>
                <a:gd name="T1" fmla="*/ 0 h 39068"/>
                <a:gd name="T2" fmla="*/ 12592 w 21600"/>
                <a:gd name="T3" fmla="*/ 39068 h 39068"/>
                <a:gd name="T4" fmla="*/ 0 w 21600"/>
                <a:gd name="T5" fmla="*/ 21518 h 390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39068" fill="none" extrusionOk="0">
                  <a:moveTo>
                    <a:pt x="1883" y="0"/>
                  </a:moveTo>
                  <a:cubicBezTo>
                    <a:pt x="13040" y="977"/>
                    <a:pt x="21600" y="10318"/>
                    <a:pt x="21600" y="21518"/>
                  </a:cubicBezTo>
                  <a:cubicBezTo>
                    <a:pt x="21600" y="28477"/>
                    <a:pt x="18246" y="35010"/>
                    <a:pt x="12591" y="39067"/>
                  </a:cubicBezTo>
                </a:path>
                <a:path w="21600" h="39068" stroke="0" extrusionOk="0">
                  <a:moveTo>
                    <a:pt x="1883" y="0"/>
                  </a:moveTo>
                  <a:cubicBezTo>
                    <a:pt x="13040" y="977"/>
                    <a:pt x="21600" y="10318"/>
                    <a:pt x="21600" y="21518"/>
                  </a:cubicBezTo>
                  <a:cubicBezTo>
                    <a:pt x="21600" y="28477"/>
                    <a:pt x="18246" y="35010"/>
                    <a:pt x="12591" y="39067"/>
                  </a:cubicBezTo>
                  <a:lnTo>
                    <a:pt x="0" y="21518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6" name="Arc 10526">
              <a:extLst>
                <a:ext uri="{FF2B5EF4-FFF2-40B4-BE49-F238E27FC236}">
                  <a16:creationId xmlns:a16="http://schemas.microsoft.com/office/drawing/2014/main" id="{98E02E45-F238-4B4C-81ED-63C7F28F6D5E}"/>
                </a:ext>
              </a:extLst>
            </p:cNvPr>
            <p:cNvSpPr>
              <a:spLocks/>
            </p:cNvSpPr>
            <p:nvPr/>
          </p:nvSpPr>
          <p:spPr bwMode="auto">
            <a:xfrm rot="16866038">
              <a:off x="971030" y="1281427"/>
              <a:ext cx="542599" cy="638631"/>
            </a:xfrm>
            <a:custGeom>
              <a:avLst/>
              <a:gdLst>
                <a:gd name="G0" fmla="+- 0 0 0"/>
                <a:gd name="G1" fmla="+- 21518 0 0"/>
                <a:gd name="G2" fmla="+- 21600 0 0"/>
                <a:gd name="T0" fmla="*/ 1884 w 20951"/>
                <a:gd name="T1" fmla="*/ 0 h 21518"/>
                <a:gd name="T2" fmla="*/ 20951 w 20951"/>
                <a:gd name="T3" fmla="*/ 16263 h 21518"/>
                <a:gd name="T4" fmla="*/ 0 w 20951"/>
                <a:gd name="T5" fmla="*/ 21518 h 215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951" h="21518" fill="none" extrusionOk="0">
                  <a:moveTo>
                    <a:pt x="1883" y="0"/>
                  </a:moveTo>
                  <a:cubicBezTo>
                    <a:pt x="11056" y="803"/>
                    <a:pt x="18711" y="7332"/>
                    <a:pt x="20951" y="16262"/>
                  </a:cubicBezTo>
                </a:path>
                <a:path w="20951" h="21518" stroke="0" extrusionOk="0">
                  <a:moveTo>
                    <a:pt x="1883" y="0"/>
                  </a:moveTo>
                  <a:cubicBezTo>
                    <a:pt x="11056" y="803"/>
                    <a:pt x="18711" y="7332"/>
                    <a:pt x="20951" y="16262"/>
                  </a:cubicBezTo>
                  <a:lnTo>
                    <a:pt x="0" y="21518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cxnSp>
          <p:nvCxnSpPr>
            <p:cNvPr id="27" name="Line 10527">
              <a:extLst>
                <a:ext uri="{FF2B5EF4-FFF2-40B4-BE49-F238E27FC236}">
                  <a16:creationId xmlns:a16="http://schemas.microsoft.com/office/drawing/2014/main" id="{569DD44C-550F-CD44-8DE7-59D70E401E83}"/>
                </a:ext>
              </a:extLst>
            </p:cNvPr>
            <p:cNvCxnSpPr/>
            <p:nvPr/>
          </p:nvCxnSpPr>
          <p:spPr bwMode="auto">
            <a:xfrm>
              <a:off x="2200275" y="2154886"/>
              <a:ext cx="825" cy="2671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99EFB6B8-C4E6-7B43-8B31-6AA76EA603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4923" y="1729683"/>
              <a:ext cx="273110" cy="27459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ctr"/>
              <a:r>
                <a:rPr lang="uk-UA" sz="1400"/>
                <a:t>1</a:t>
              </a:r>
              <a:endParaRPr lang="en-US" sz="1400"/>
            </a:p>
          </p:txBody>
        </p:sp>
      </p:grp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33C1A9-3099-3B43-AB7E-241DB9E4C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uk-UA"/>
              <a:t>© І.В.Стеценко НТУУ "КПІ ім. Ігоря Сікорського"</a:t>
            </a:r>
          </a:p>
        </p:txBody>
      </p:sp>
    </p:spTree>
    <p:extLst>
      <p:ext uri="{BB962C8B-B14F-4D97-AF65-F5344CB8AC3E}">
        <p14:creationId xmlns:p14="http://schemas.microsoft.com/office/powerpoint/2010/main" val="37657043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D1B4D-6B03-0942-A7E7-723F3C9E7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360" y="185273"/>
            <a:ext cx="8917136" cy="564982"/>
          </a:xfrm>
        </p:spPr>
        <p:txBody>
          <a:bodyPr>
            <a:noAutofit/>
          </a:bodyPr>
          <a:lstStyle/>
          <a:p>
            <a:r>
              <a:rPr lang="uk-UA" sz="3000"/>
              <a:t>Приклад  «Три основні та один резервний пристрій»</a:t>
            </a:r>
            <a:endParaRPr lang="en-US" sz="3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634202F1-82F8-5D46-9270-E536613DD6BF}"/>
                  </a:ext>
                </a:extLst>
              </p:cNvPr>
              <p:cNvSpPr/>
              <p:nvPr/>
            </p:nvSpPr>
            <p:spPr>
              <a:xfrm>
                <a:off x="119360" y="3046298"/>
                <a:ext cx="9349184" cy="143661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𝒂</m:t>
                        </m:r>
                      </m:e>
                      <m:sup>
                        <m:r>
                          <a:rPr lang="uk-UA" b="1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Т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∙</m:t>
                    </m:r>
                    <m:r>
                      <a:rPr lang="en-US" b="1" i="1">
                        <a:latin typeface="Cambria Math" panose="02040503050406030204" pitchFamily="18" charset="0"/>
                        <a:cs typeface="Times New Roman" pitchFamily="18" charset="0"/>
                      </a:rPr>
                      <m:t>𝒘</m:t>
                    </m:r>
                    <m:r>
                      <a:rPr lang="uk-UA" i="1">
                        <a:latin typeface="Cambria Math" panose="02040503050406030204" pitchFamily="18" charset="0"/>
                        <a:cs typeface="Times New Roman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b="1">
                        <a:ea typeface="Cambria Math" panose="02040503050406030204" pitchFamily="18" charset="0"/>
                        <a:cs typeface="Times New Roman" pitchFamily="18" charset="0"/>
                      </a:rPr>
                      <m:t>0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⟹</m:t>
                    </m:r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ru-RU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uk-UA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uk-UA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uk-UA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uk-UA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uk-UA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uk-UA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uk-UA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uk-UA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uk-UA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uk-UA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uk-UA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uk-UA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uk-UA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ru-RU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uk-UA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uk-UA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eqArr>
                      </m:e>
                    </m:d>
                    <m:r>
                      <a:rPr lang="uk-U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=</m:t>
                    </m:r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ru-RU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uk-UA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uk-UA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uk-UA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b="1">
                    <a:ea typeface="Cambria Math" panose="02040503050406030204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⟹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uk-UA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uk-UA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uk-UA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uk-U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uk-UA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uk-UA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uk-UA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uk-UA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uk-UA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uk-UA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uk-UA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uk-UA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uk-UA"/>
                  <a:t>=</a:t>
                </a:r>
                <a:r>
                  <a:rPr lang="ru-RU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uk-UA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uk-UA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uk-UA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uk-UA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eqArr>
                      </m:e>
                    </m:d>
                  </m:oMath>
                </a14:m>
                <a:r>
                  <a:rPr lang="en-US" b="1">
                    <a:ea typeface="Cambria Math" panose="02040503050406030204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⟹</m:t>
                    </m:r>
                  </m:oMath>
                </a14:m>
                <a:r>
                  <a:rPr lang="en-US">
                    <a:ea typeface="Cambria Math" panose="02040503050406030204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uk-UA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uk-UA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uk-UA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uk-UA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  <m:e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uk-UA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uk-UA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  <m:e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itchFamily="18" charset="0"/>
                                  </a:rPr>
                                  <m:t>4</m:t>
                                </m:r>
                              </m:sub>
                            </m:sSub>
                            <m:r>
                              <a:rPr lang="uk-UA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eqArr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⟹</m:t>
                        </m:r>
                      </m:e>
                    </m:d>
                  </m:oMath>
                </a14:m>
                <a:endParaRPr lang="uk-UA" b="1" i="1">
                  <a:latin typeface="Cambria Math" panose="02040503050406030204" pitchFamily="18" charset="0"/>
                  <a:ea typeface="Cambria Math" panose="02040503050406030204" pitchFamily="18" charset="0"/>
                  <a:cs typeface="Times New Roman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</a:rPr>
                        <m:t>⟹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</a:rPr>
                        <m:t>𝑆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</a:rPr>
                        <m:t>−</m:t>
                      </m:r>
                      <m:r>
                        <a:rPr lang="uk-UA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</a:rPr>
                        <m:t>інварінт існує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</a:rPr>
                        <m:t>. </m:t>
                      </m:r>
                      <m:r>
                        <a:rPr lang="uk-UA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</a:rPr>
                        <m:t>Отже, консерватівність присутня.</m:t>
                      </m:r>
                      <m:r>
                        <a:rPr lang="uk-U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</a:rPr>
                        <m:t> </m:t>
                      </m:r>
                    </m:oMath>
                  </m:oMathPara>
                </a14:m>
                <a:endParaRPr lang="en-US" i="1"/>
              </a:p>
            </p:txBody>
          </p:sp>
        </mc:Choice>
        <mc:Fallback xmlns="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634202F1-82F8-5D46-9270-E536613DD6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360" y="3046298"/>
                <a:ext cx="9349184" cy="1436612"/>
              </a:xfrm>
              <a:prstGeom prst="rect">
                <a:avLst/>
              </a:prstGeom>
              <a:blipFill>
                <a:blip r:embed="rId2"/>
                <a:stretch>
                  <a:fillRect t="-163717" r="-4607" b="-2132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47DFCEFE-DA10-1540-9025-441C1BF5F5E6}"/>
                  </a:ext>
                </a:extLst>
              </p:cNvPr>
              <p:cNvSpPr/>
              <p:nvPr/>
            </p:nvSpPr>
            <p:spPr>
              <a:xfrm>
                <a:off x="4988189" y="1456287"/>
                <a:ext cx="1847300" cy="10780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𝒂</m:t>
                    </m:r>
                  </m:oMath>
                </a14:m>
                <a:r>
                  <a:rPr lang="ru-RU"/>
                  <a:t>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uk-UA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uk-UA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uk-UA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uk-UA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  <m:e>
                            <m:r>
                              <a:rPr lang="uk-UA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eqArr>
                        <m:eqArr>
                          <m:eqArr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uk-UA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uk-UA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  <m:e>
                            <m:r>
                              <a:rPr lang="uk-UA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eqArr>
                        <m:eqArr>
                          <m:eqArrPr>
                            <m:ctrlPr>
                              <a:rPr lang="ru-RU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uk-UA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uk-UA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uk-UA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mr>
                            </m:m>
                          </m:e>
                          <m:e>
                            <m:r>
                              <a:rPr lang="uk-UA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eqArr>
                      </m:e>
                    </m:d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47DFCEFE-DA10-1540-9025-441C1BF5F5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8189" y="1456287"/>
                <a:ext cx="1847300" cy="107805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1" name="Group 70">
            <a:extLst>
              <a:ext uri="{FF2B5EF4-FFF2-40B4-BE49-F238E27FC236}">
                <a16:creationId xmlns:a16="http://schemas.microsoft.com/office/drawing/2014/main" id="{62D113B3-5E37-2E4D-AF89-ADF293D49343}"/>
              </a:ext>
            </a:extLst>
          </p:cNvPr>
          <p:cNvGrpSpPr/>
          <p:nvPr/>
        </p:nvGrpSpPr>
        <p:grpSpPr>
          <a:xfrm>
            <a:off x="262105" y="928679"/>
            <a:ext cx="3812395" cy="2204204"/>
            <a:chOff x="262105" y="928679"/>
            <a:chExt cx="3812395" cy="2204204"/>
          </a:xfrm>
        </p:grpSpPr>
        <p:sp>
          <p:nvSpPr>
            <p:cNvPr id="6" name="Text Box 10500">
              <a:extLst>
                <a:ext uri="{FF2B5EF4-FFF2-40B4-BE49-F238E27FC236}">
                  <a16:creationId xmlns:a16="http://schemas.microsoft.com/office/drawing/2014/main" id="{0B6473FE-AD8E-1041-A211-6CD2170F8D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10813" y="928679"/>
              <a:ext cx="391099" cy="28449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ctr">
                <a:lnSpc>
                  <a:spcPts val="1800"/>
                </a:lnSpc>
                <a:spcAft>
                  <a:spcPts val="0"/>
                </a:spcAft>
              </a:pPr>
              <a:r>
                <a:rPr lang="en-US" sz="14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T</a:t>
              </a:r>
              <a:r>
                <a:rPr lang="en-US" sz="1400" baseline="-250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1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7" name="Text Box 10501">
              <a:extLst>
                <a:ext uri="{FF2B5EF4-FFF2-40B4-BE49-F238E27FC236}">
                  <a16:creationId xmlns:a16="http://schemas.microsoft.com/office/drawing/2014/main" id="{C8B55658-932C-234E-B2CC-EF624CE90B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95825" y="2351145"/>
              <a:ext cx="408427" cy="24985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ctr">
                <a:lnSpc>
                  <a:spcPts val="1800"/>
                </a:lnSpc>
                <a:spcAft>
                  <a:spcPts val="0"/>
                </a:spcAft>
              </a:pPr>
              <a:r>
                <a:rPr lang="en-US" sz="14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T</a:t>
              </a:r>
              <a:r>
                <a:rPr lang="en-US" sz="1400" baseline="-250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3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8" name="Text Box 10502">
              <a:extLst>
                <a:ext uri="{FF2B5EF4-FFF2-40B4-BE49-F238E27FC236}">
                  <a16:creationId xmlns:a16="http://schemas.microsoft.com/office/drawing/2014/main" id="{D748B294-1154-DD40-AEDC-2FAA82E5BB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9035" y="1852251"/>
              <a:ext cx="533017" cy="28531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ctr">
                <a:lnSpc>
                  <a:spcPts val="1800"/>
                </a:lnSpc>
                <a:spcAft>
                  <a:spcPts val="0"/>
                </a:spcAft>
              </a:pPr>
              <a:r>
                <a:rPr lang="en-US" sz="14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P</a:t>
              </a:r>
              <a:r>
                <a:rPr lang="en-US" sz="1400" baseline="-250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2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9" name="Text Box 10503">
              <a:extLst>
                <a:ext uri="{FF2B5EF4-FFF2-40B4-BE49-F238E27FC236}">
                  <a16:creationId xmlns:a16="http://schemas.microsoft.com/office/drawing/2014/main" id="{E1959668-EA15-FD47-AB7E-258995E941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75211" y="1799475"/>
              <a:ext cx="391925" cy="30181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ctr">
                <a:lnSpc>
                  <a:spcPts val="1800"/>
                </a:lnSpc>
                <a:spcAft>
                  <a:spcPts val="0"/>
                </a:spcAft>
              </a:pPr>
              <a:r>
                <a:rPr lang="en-US" sz="14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P</a:t>
              </a:r>
              <a:r>
                <a:rPr lang="en-US" sz="1400" baseline="-250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3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10" name="Line 10504">
              <a:extLst>
                <a:ext uri="{FF2B5EF4-FFF2-40B4-BE49-F238E27FC236}">
                  <a16:creationId xmlns:a16="http://schemas.microsoft.com/office/drawing/2014/main" id="{319AD95E-EEA5-234A-B47E-06225C55F509}"/>
                </a:ext>
              </a:extLst>
            </p:cNvPr>
            <p:cNvCxnSpPr/>
            <p:nvPr/>
          </p:nvCxnSpPr>
          <p:spPr bwMode="auto">
            <a:xfrm rot="2700000">
              <a:off x="3480085" y="1354933"/>
              <a:ext cx="248210" cy="24918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28855219-4FF9-884D-9254-DD54825350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5351" y="2546579"/>
              <a:ext cx="274760" cy="27459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cxnSp>
          <p:nvCxnSpPr>
            <p:cNvPr id="12" name="Line 10506">
              <a:extLst>
                <a:ext uri="{FF2B5EF4-FFF2-40B4-BE49-F238E27FC236}">
                  <a16:creationId xmlns:a16="http://schemas.microsoft.com/office/drawing/2014/main" id="{C4E3E5BA-56AA-9846-B632-630254963D0A}"/>
                </a:ext>
              </a:extLst>
            </p:cNvPr>
            <p:cNvCxnSpPr/>
            <p:nvPr/>
          </p:nvCxnSpPr>
          <p:spPr bwMode="auto">
            <a:xfrm flipV="1">
              <a:off x="1470883" y="1212347"/>
              <a:ext cx="1650" cy="26717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0CDAA2D-F1ED-2D40-B8EE-D98EACB619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7532" y="1888534"/>
              <a:ext cx="274760" cy="27377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cxnSp>
          <p:nvCxnSpPr>
            <p:cNvPr id="14" name="Line 10508">
              <a:extLst>
                <a:ext uri="{FF2B5EF4-FFF2-40B4-BE49-F238E27FC236}">
                  <a16:creationId xmlns:a16="http://schemas.microsoft.com/office/drawing/2014/main" id="{9AE5B298-E9BF-D541-800B-0F0046AD56AD}"/>
                </a:ext>
              </a:extLst>
            </p:cNvPr>
            <p:cNvCxnSpPr/>
            <p:nvPr/>
          </p:nvCxnSpPr>
          <p:spPr bwMode="auto">
            <a:xfrm>
              <a:off x="2093012" y="2439379"/>
              <a:ext cx="355620" cy="82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A360140F-2206-E44C-BE7C-8763AA8D11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468" y="1781334"/>
              <a:ext cx="273110" cy="27459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ctr"/>
              <a:r>
                <a:rPr lang="uk-UA" sz="1400"/>
                <a:t>3</a:t>
              </a:r>
              <a:endParaRPr lang="en-US" sz="1400"/>
            </a:p>
          </p:txBody>
        </p:sp>
        <p:sp>
          <p:nvSpPr>
            <p:cNvPr id="17" name="Text Box 10517">
              <a:extLst>
                <a:ext uri="{FF2B5EF4-FFF2-40B4-BE49-F238E27FC236}">
                  <a16:creationId xmlns:a16="http://schemas.microsoft.com/office/drawing/2014/main" id="{77FEAB82-0CFA-304F-B28D-B9084C61D5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2105" y="1834934"/>
              <a:ext cx="442256" cy="28449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ctr">
                <a:lnSpc>
                  <a:spcPts val="1800"/>
                </a:lnSpc>
                <a:spcAft>
                  <a:spcPts val="0"/>
                </a:spcAft>
              </a:pPr>
              <a:r>
                <a:rPr lang="en-US" sz="14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P</a:t>
              </a:r>
              <a:r>
                <a:rPr lang="en-US" sz="1400" baseline="-250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1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8" name="Text Box 10518">
              <a:extLst>
                <a:ext uri="{FF2B5EF4-FFF2-40B4-BE49-F238E27FC236}">
                  <a16:creationId xmlns:a16="http://schemas.microsoft.com/office/drawing/2014/main" id="{3EA3D0B9-DB9E-6541-A4D2-53EF03B2B5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59871" y="2848390"/>
              <a:ext cx="462884" cy="28449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ctr">
                <a:lnSpc>
                  <a:spcPts val="1800"/>
                </a:lnSpc>
                <a:spcAft>
                  <a:spcPts val="0"/>
                </a:spcAft>
              </a:pPr>
              <a:r>
                <a:rPr lang="en-US" sz="14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P</a:t>
              </a:r>
              <a:r>
                <a:rPr lang="en-US" sz="1400" baseline="-250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4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9" name="Text Box 10519">
              <a:extLst>
                <a:ext uri="{FF2B5EF4-FFF2-40B4-BE49-F238E27FC236}">
                  <a16:creationId xmlns:a16="http://schemas.microsoft.com/office/drawing/2014/main" id="{CD3CE60D-8679-4F44-831D-5A89CB44F5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7205" y="982279"/>
              <a:ext cx="338293" cy="30181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ctr">
                <a:lnSpc>
                  <a:spcPts val="1800"/>
                </a:lnSpc>
                <a:spcAft>
                  <a:spcPts val="0"/>
                </a:spcAft>
              </a:pPr>
              <a:r>
                <a:rPr lang="en-US" sz="14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T</a:t>
              </a:r>
              <a:r>
                <a:rPr lang="en-US" sz="1400" baseline="-250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2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0" name="Arc 10520">
              <a:extLst>
                <a:ext uri="{FF2B5EF4-FFF2-40B4-BE49-F238E27FC236}">
                  <a16:creationId xmlns:a16="http://schemas.microsoft.com/office/drawing/2014/main" id="{4C7F107A-5068-854F-B2EB-70A64C94CB55}"/>
                </a:ext>
              </a:extLst>
            </p:cNvPr>
            <p:cNvSpPr>
              <a:spLocks/>
            </p:cNvSpPr>
            <p:nvPr/>
          </p:nvSpPr>
          <p:spPr bwMode="auto">
            <a:xfrm rot="5207941">
              <a:off x="3160222" y="1753933"/>
              <a:ext cx="1189099" cy="639456"/>
            </a:xfrm>
            <a:custGeom>
              <a:avLst/>
              <a:gdLst>
                <a:gd name="G0" fmla="+- 20023 0 0"/>
                <a:gd name="G1" fmla="+- 21600 0 0"/>
                <a:gd name="G2" fmla="+- 21600 0 0"/>
                <a:gd name="T0" fmla="*/ 0 w 41623"/>
                <a:gd name="T1" fmla="*/ 13499 h 21600"/>
                <a:gd name="T2" fmla="*/ 41623 w 41623"/>
                <a:gd name="T3" fmla="*/ 21600 h 21600"/>
                <a:gd name="T4" fmla="*/ 20023 w 41623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623" h="21600" fill="none" extrusionOk="0">
                  <a:moveTo>
                    <a:pt x="-1" y="13498"/>
                  </a:moveTo>
                  <a:cubicBezTo>
                    <a:pt x="3300" y="5340"/>
                    <a:pt x="11221" y="0"/>
                    <a:pt x="20023" y="0"/>
                  </a:cubicBezTo>
                  <a:cubicBezTo>
                    <a:pt x="31952" y="0"/>
                    <a:pt x="41623" y="9670"/>
                    <a:pt x="41623" y="21600"/>
                  </a:cubicBezTo>
                </a:path>
                <a:path w="41623" h="21600" stroke="0" extrusionOk="0">
                  <a:moveTo>
                    <a:pt x="-1" y="13498"/>
                  </a:moveTo>
                  <a:cubicBezTo>
                    <a:pt x="3300" y="5340"/>
                    <a:pt x="11221" y="0"/>
                    <a:pt x="20023" y="0"/>
                  </a:cubicBezTo>
                  <a:cubicBezTo>
                    <a:pt x="31952" y="0"/>
                    <a:pt x="41623" y="9670"/>
                    <a:pt x="41623" y="21600"/>
                  </a:cubicBezTo>
                  <a:lnTo>
                    <a:pt x="20023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1" name="Arc 10521">
              <a:extLst>
                <a:ext uri="{FF2B5EF4-FFF2-40B4-BE49-F238E27FC236}">
                  <a16:creationId xmlns:a16="http://schemas.microsoft.com/office/drawing/2014/main" id="{170235D2-9195-064E-8196-FB47853B6E52}"/>
                </a:ext>
              </a:extLst>
            </p:cNvPr>
            <p:cNvSpPr>
              <a:spLocks/>
            </p:cNvSpPr>
            <p:nvPr/>
          </p:nvSpPr>
          <p:spPr bwMode="auto">
            <a:xfrm rot="21440917">
              <a:off x="2819929" y="1454785"/>
              <a:ext cx="808602" cy="599497"/>
            </a:xfrm>
            <a:custGeom>
              <a:avLst/>
              <a:gdLst>
                <a:gd name="G0" fmla="+- 18876 0 0"/>
                <a:gd name="G1" fmla="+- 21600 0 0"/>
                <a:gd name="G2" fmla="+- 21600 0 0"/>
                <a:gd name="T0" fmla="*/ 0 w 25544"/>
                <a:gd name="T1" fmla="*/ 11100 h 21600"/>
                <a:gd name="T2" fmla="*/ 25544 w 25544"/>
                <a:gd name="T3" fmla="*/ 1055 h 21600"/>
                <a:gd name="T4" fmla="*/ 18876 w 25544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544" h="21600" fill="none" extrusionOk="0">
                  <a:moveTo>
                    <a:pt x="-1" y="11099"/>
                  </a:moveTo>
                  <a:cubicBezTo>
                    <a:pt x="3811" y="4248"/>
                    <a:pt x="11035" y="0"/>
                    <a:pt x="18876" y="0"/>
                  </a:cubicBezTo>
                  <a:cubicBezTo>
                    <a:pt x="21140" y="0"/>
                    <a:pt x="23390" y="356"/>
                    <a:pt x="25544" y="1054"/>
                  </a:cubicBezTo>
                </a:path>
                <a:path w="25544" h="21600" stroke="0" extrusionOk="0">
                  <a:moveTo>
                    <a:pt x="-1" y="11099"/>
                  </a:moveTo>
                  <a:cubicBezTo>
                    <a:pt x="3811" y="4248"/>
                    <a:pt x="11035" y="0"/>
                    <a:pt x="18876" y="0"/>
                  </a:cubicBezTo>
                  <a:cubicBezTo>
                    <a:pt x="21140" y="0"/>
                    <a:pt x="23390" y="356"/>
                    <a:pt x="25544" y="1054"/>
                  </a:cubicBezTo>
                  <a:lnTo>
                    <a:pt x="18876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2" name="Arc 10522">
              <a:extLst>
                <a:ext uri="{FF2B5EF4-FFF2-40B4-BE49-F238E27FC236}">
                  <a16:creationId xmlns:a16="http://schemas.microsoft.com/office/drawing/2014/main" id="{0A4684B7-B48A-2D42-BEB0-870EFEE0F809}"/>
                </a:ext>
              </a:extLst>
            </p:cNvPr>
            <p:cNvSpPr>
              <a:spLocks/>
            </p:cNvSpPr>
            <p:nvPr/>
          </p:nvSpPr>
          <p:spPr bwMode="auto">
            <a:xfrm rot="16866038">
              <a:off x="2603935" y="1828045"/>
              <a:ext cx="621762" cy="992600"/>
            </a:xfrm>
            <a:custGeom>
              <a:avLst/>
              <a:gdLst>
                <a:gd name="G0" fmla="+- 0 0 0"/>
                <a:gd name="G1" fmla="+- 21518 0 0"/>
                <a:gd name="G2" fmla="+- 21600 0 0"/>
                <a:gd name="T0" fmla="*/ 1884 w 10844"/>
                <a:gd name="T1" fmla="*/ 0 h 21518"/>
                <a:gd name="T2" fmla="*/ 10844 w 10844"/>
                <a:gd name="T3" fmla="*/ 2837 h 21518"/>
                <a:gd name="T4" fmla="*/ 0 w 10844"/>
                <a:gd name="T5" fmla="*/ 21518 h 215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844" h="21518" fill="none" extrusionOk="0">
                  <a:moveTo>
                    <a:pt x="1883" y="0"/>
                  </a:moveTo>
                  <a:cubicBezTo>
                    <a:pt x="5042" y="276"/>
                    <a:pt x="8101" y="1245"/>
                    <a:pt x="10843" y="2837"/>
                  </a:cubicBezTo>
                </a:path>
                <a:path w="10844" h="21518" stroke="0" extrusionOk="0">
                  <a:moveTo>
                    <a:pt x="1883" y="0"/>
                  </a:moveTo>
                  <a:cubicBezTo>
                    <a:pt x="5042" y="276"/>
                    <a:pt x="8101" y="1245"/>
                    <a:pt x="10843" y="2837"/>
                  </a:cubicBezTo>
                  <a:lnTo>
                    <a:pt x="0" y="21518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3" name="Arc 10523">
              <a:extLst>
                <a:ext uri="{FF2B5EF4-FFF2-40B4-BE49-F238E27FC236}">
                  <a16:creationId xmlns:a16="http://schemas.microsoft.com/office/drawing/2014/main" id="{8EBA0B37-B155-4B43-BBBF-C7AF5EB87460}"/>
                </a:ext>
              </a:extLst>
            </p:cNvPr>
            <p:cNvSpPr>
              <a:spLocks/>
            </p:cNvSpPr>
            <p:nvPr/>
          </p:nvSpPr>
          <p:spPr bwMode="auto">
            <a:xfrm rot="1452737">
              <a:off x="1349593" y="1451487"/>
              <a:ext cx="785499" cy="607744"/>
            </a:xfrm>
            <a:custGeom>
              <a:avLst/>
              <a:gdLst>
                <a:gd name="G0" fmla="+- 7600 0 0"/>
                <a:gd name="G1" fmla="+- 21600 0 0"/>
                <a:gd name="G2" fmla="+- 21600 0 0"/>
                <a:gd name="T0" fmla="*/ 0 w 24821"/>
                <a:gd name="T1" fmla="*/ 1381 h 21600"/>
                <a:gd name="T2" fmla="*/ 24821 w 24821"/>
                <a:gd name="T3" fmla="*/ 8561 h 21600"/>
                <a:gd name="T4" fmla="*/ 7600 w 24821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821" h="21600" fill="none" extrusionOk="0">
                  <a:moveTo>
                    <a:pt x="0" y="1381"/>
                  </a:moveTo>
                  <a:cubicBezTo>
                    <a:pt x="2429" y="467"/>
                    <a:pt x="5004" y="0"/>
                    <a:pt x="7600" y="0"/>
                  </a:cubicBezTo>
                  <a:cubicBezTo>
                    <a:pt x="14364" y="0"/>
                    <a:pt x="20737" y="3168"/>
                    <a:pt x="24820" y="8561"/>
                  </a:cubicBezTo>
                </a:path>
                <a:path w="24821" h="21600" stroke="0" extrusionOk="0">
                  <a:moveTo>
                    <a:pt x="0" y="1381"/>
                  </a:moveTo>
                  <a:cubicBezTo>
                    <a:pt x="2429" y="467"/>
                    <a:pt x="5004" y="0"/>
                    <a:pt x="7600" y="0"/>
                  </a:cubicBezTo>
                  <a:cubicBezTo>
                    <a:pt x="14364" y="0"/>
                    <a:pt x="20737" y="3168"/>
                    <a:pt x="24820" y="8561"/>
                  </a:cubicBezTo>
                  <a:lnTo>
                    <a:pt x="7600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4" name="Arc 10524">
              <a:extLst>
                <a:ext uri="{FF2B5EF4-FFF2-40B4-BE49-F238E27FC236}">
                  <a16:creationId xmlns:a16="http://schemas.microsoft.com/office/drawing/2014/main" id="{6A477A32-8698-BB46-9800-D72EDE3680C2}"/>
                </a:ext>
              </a:extLst>
            </p:cNvPr>
            <p:cNvSpPr>
              <a:spLocks/>
            </p:cNvSpPr>
            <p:nvPr/>
          </p:nvSpPr>
          <p:spPr bwMode="auto">
            <a:xfrm rot="10980896">
              <a:off x="2377673" y="2056756"/>
              <a:ext cx="822629" cy="686907"/>
            </a:xfrm>
            <a:custGeom>
              <a:avLst/>
              <a:gdLst>
                <a:gd name="G0" fmla="+- 5656 0 0"/>
                <a:gd name="G1" fmla="+- 21600 0 0"/>
                <a:gd name="G2" fmla="+- 21600 0 0"/>
                <a:gd name="T0" fmla="*/ 0 w 22706"/>
                <a:gd name="T1" fmla="*/ 754 h 21600"/>
                <a:gd name="T2" fmla="*/ 22706 w 22706"/>
                <a:gd name="T3" fmla="*/ 8339 h 21600"/>
                <a:gd name="T4" fmla="*/ 5656 w 22706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706" h="21600" fill="none" extrusionOk="0">
                  <a:moveTo>
                    <a:pt x="-1" y="753"/>
                  </a:moveTo>
                  <a:cubicBezTo>
                    <a:pt x="1843" y="253"/>
                    <a:pt x="3745" y="0"/>
                    <a:pt x="5656" y="0"/>
                  </a:cubicBezTo>
                  <a:cubicBezTo>
                    <a:pt x="12321" y="0"/>
                    <a:pt x="18613" y="3077"/>
                    <a:pt x="22706" y="8338"/>
                  </a:cubicBezTo>
                </a:path>
                <a:path w="22706" h="21600" stroke="0" extrusionOk="0">
                  <a:moveTo>
                    <a:pt x="-1" y="753"/>
                  </a:moveTo>
                  <a:cubicBezTo>
                    <a:pt x="1843" y="253"/>
                    <a:pt x="3745" y="0"/>
                    <a:pt x="5656" y="0"/>
                  </a:cubicBezTo>
                  <a:cubicBezTo>
                    <a:pt x="12321" y="0"/>
                    <a:pt x="18613" y="3077"/>
                    <a:pt x="22706" y="8338"/>
                  </a:cubicBezTo>
                  <a:lnTo>
                    <a:pt x="5656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5" name="Arc 10525">
              <a:extLst>
                <a:ext uri="{FF2B5EF4-FFF2-40B4-BE49-F238E27FC236}">
                  <a16:creationId xmlns:a16="http://schemas.microsoft.com/office/drawing/2014/main" id="{C98031ED-0BA9-D940-894D-15C37F00E5DF}"/>
                </a:ext>
              </a:extLst>
            </p:cNvPr>
            <p:cNvSpPr>
              <a:spLocks/>
            </p:cNvSpPr>
            <p:nvPr/>
          </p:nvSpPr>
          <p:spPr bwMode="auto">
            <a:xfrm rot="7379199">
              <a:off x="1094842" y="1714157"/>
              <a:ext cx="701750" cy="1299539"/>
            </a:xfrm>
            <a:custGeom>
              <a:avLst/>
              <a:gdLst>
                <a:gd name="G0" fmla="+- 0 0 0"/>
                <a:gd name="G1" fmla="+- 21518 0 0"/>
                <a:gd name="G2" fmla="+- 21600 0 0"/>
                <a:gd name="T0" fmla="*/ 1884 w 21600"/>
                <a:gd name="T1" fmla="*/ 0 h 39068"/>
                <a:gd name="T2" fmla="*/ 12592 w 21600"/>
                <a:gd name="T3" fmla="*/ 39068 h 39068"/>
                <a:gd name="T4" fmla="*/ 0 w 21600"/>
                <a:gd name="T5" fmla="*/ 21518 h 390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39068" fill="none" extrusionOk="0">
                  <a:moveTo>
                    <a:pt x="1883" y="0"/>
                  </a:moveTo>
                  <a:cubicBezTo>
                    <a:pt x="13040" y="977"/>
                    <a:pt x="21600" y="10318"/>
                    <a:pt x="21600" y="21518"/>
                  </a:cubicBezTo>
                  <a:cubicBezTo>
                    <a:pt x="21600" y="28477"/>
                    <a:pt x="18246" y="35010"/>
                    <a:pt x="12591" y="39067"/>
                  </a:cubicBezTo>
                </a:path>
                <a:path w="21600" h="39068" stroke="0" extrusionOk="0">
                  <a:moveTo>
                    <a:pt x="1883" y="0"/>
                  </a:moveTo>
                  <a:cubicBezTo>
                    <a:pt x="13040" y="977"/>
                    <a:pt x="21600" y="10318"/>
                    <a:pt x="21600" y="21518"/>
                  </a:cubicBezTo>
                  <a:cubicBezTo>
                    <a:pt x="21600" y="28477"/>
                    <a:pt x="18246" y="35010"/>
                    <a:pt x="12591" y="39067"/>
                  </a:cubicBezTo>
                  <a:lnTo>
                    <a:pt x="0" y="21518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6" name="Arc 10526">
              <a:extLst>
                <a:ext uri="{FF2B5EF4-FFF2-40B4-BE49-F238E27FC236}">
                  <a16:creationId xmlns:a16="http://schemas.microsoft.com/office/drawing/2014/main" id="{98E02E45-F238-4B4C-81ED-63C7F28F6D5E}"/>
                </a:ext>
              </a:extLst>
            </p:cNvPr>
            <p:cNvSpPr>
              <a:spLocks/>
            </p:cNvSpPr>
            <p:nvPr/>
          </p:nvSpPr>
          <p:spPr bwMode="auto">
            <a:xfrm rot="16866038">
              <a:off x="971030" y="1281427"/>
              <a:ext cx="542599" cy="638631"/>
            </a:xfrm>
            <a:custGeom>
              <a:avLst/>
              <a:gdLst>
                <a:gd name="G0" fmla="+- 0 0 0"/>
                <a:gd name="G1" fmla="+- 21518 0 0"/>
                <a:gd name="G2" fmla="+- 21600 0 0"/>
                <a:gd name="T0" fmla="*/ 1884 w 20951"/>
                <a:gd name="T1" fmla="*/ 0 h 21518"/>
                <a:gd name="T2" fmla="*/ 20951 w 20951"/>
                <a:gd name="T3" fmla="*/ 16263 h 21518"/>
                <a:gd name="T4" fmla="*/ 0 w 20951"/>
                <a:gd name="T5" fmla="*/ 21518 h 215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951" h="21518" fill="none" extrusionOk="0">
                  <a:moveTo>
                    <a:pt x="1883" y="0"/>
                  </a:moveTo>
                  <a:cubicBezTo>
                    <a:pt x="11056" y="803"/>
                    <a:pt x="18711" y="7332"/>
                    <a:pt x="20951" y="16262"/>
                  </a:cubicBezTo>
                </a:path>
                <a:path w="20951" h="21518" stroke="0" extrusionOk="0">
                  <a:moveTo>
                    <a:pt x="1883" y="0"/>
                  </a:moveTo>
                  <a:cubicBezTo>
                    <a:pt x="11056" y="803"/>
                    <a:pt x="18711" y="7332"/>
                    <a:pt x="20951" y="16262"/>
                  </a:cubicBezTo>
                  <a:lnTo>
                    <a:pt x="0" y="21518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cxnSp>
          <p:nvCxnSpPr>
            <p:cNvPr id="27" name="Line 10527">
              <a:extLst>
                <a:ext uri="{FF2B5EF4-FFF2-40B4-BE49-F238E27FC236}">
                  <a16:creationId xmlns:a16="http://schemas.microsoft.com/office/drawing/2014/main" id="{569DD44C-550F-CD44-8DE7-59D70E401E83}"/>
                </a:ext>
              </a:extLst>
            </p:cNvPr>
            <p:cNvCxnSpPr/>
            <p:nvPr/>
          </p:nvCxnSpPr>
          <p:spPr bwMode="auto">
            <a:xfrm>
              <a:off x="2200275" y="2154886"/>
              <a:ext cx="825" cy="2671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99EFB6B8-C4E6-7B43-8B31-6AA76EA603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4923" y="1729683"/>
              <a:ext cx="273110" cy="27459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ctr"/>
              <a:r>
                <a:rPr lang="uk-UA" sz="1400"/>
                <a:t>1</a:t>
              </a:r>
              <a:endParaRPr lang="en-US" sz="14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AE744340-A001-1544-B6C4-F6529EE9079E}"/>
                  </a:ext>
                </a:extLst>
              </p:cNvPr>
              <p:cNvSpPr/>
              <p:nvPr/>
            </p:nvSpPr>
            <p:spPr>
              <a:xfrm>
                <a:off x="207433" y="4857159"/>
                <a:ext cx="7691529" cy="14039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𝒂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∙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𝒗</m:t>
                    </m:r>
                    <m:r>
                      <a:rPr lang="uk-UA" i="1">
                        <a:latin typeface="Cambria Math" panose="02040503050406030204" pitchFamily="18" charset="0"/>
                        <a:cs typeface="Times New Roman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b="1">
                        <a:ea typeface="Cambria Math" panose="02040503050406030204" pitchFamily="18" charset="0"/>
                        <a:cs typeface="Times New Roman" pitchFamily="18" charset="0"/>
                      </a:rPr>
                      <m:t>0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⟹</m:t>
                    </m:r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uk-UA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uk-UA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uk-UA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uk-UA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  <m:e>
                            <m:r>
                              <a:rPr lang="uk-UA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eqArr>
                        <m:eqArr>
                          <m:eqArr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uk-UA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uk-UA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  <m:e>
                            <m:r>
                              <a:rPr lang="uk-UA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eqArr>
                        <m:eqArr>
                          <m:eqArr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uk-UA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uk-UA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uk-UA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mr>
                            </m:m>
                          </m:e>
                          <m:e>
                            <m:r>
                              <a:rPr lang="uk-UA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eqArr>
                      </m:e>
                    </m:d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uk-U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=</m:t>
                    </m:r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uk-UA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uk-UA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uk-UA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uk-UA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eqArr>
                      </m:e>
                    </m:d>
                  </m:oMath>
                </a14:m>
                <a:r>
                  <a:rPr lang="en-US" b="1">
                    <a:ea typeface="Cambria Math" panose="02040503050406030204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⟹</m:t>
                    </m:r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uk-UA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  <m:e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r>
                  <a:rPr lang="uk-UA"/>
                  <a:t>=</a:t>
                </a:r>
                <a:r>
                  <a:rPr lang="ru-RU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uk-UA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uk-UA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uk-UA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uk-UA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eqArr>
                      </m:e>
                    </m:d>
                  </m:oMath>
                </a14:m>
                <a:r>
                  <a:rPr lang="en-US" b="1">
                    <a:ea typeface="Cambria Math" panose="02040503050406030204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⟹</m:t>
                    </m:r>
                    <m:d>
                      <m:dPr>
                        <m:begChr m:val="{"/>
                        <m:endChr m:val=""/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uk-UA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uk-UA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uk-UA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uk-UA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uk-UA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eqArr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⟹</m:t>
                        </m:r>
                      </m:e>
                    </m:d>
                  </m:oMath>
                </a14:m>
                <a:endParaRPr lang="en-US" b="0" i="1">
                  <a:latin typeface="Cambria Math" panose="02040503050406030204" pitchFamily="18" charset="0"/>
                  <a:ea typeface="Cambria Math" panose="02040503050406030204" pitchFamily="18" charset="0"/>
                  <a:cs typeface="Times New Roman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</a:rPr>
                        <m:t>⟹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</a:rPr>
                        <m:t>𝑇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</a:rPr>
                        <m:t>−</m:t>
                      </m:r>
                      <m:r>
                        <a:rPr lang="uk-UA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</a:rPr>
                        <m:t>інварінт існує. </m:t>
                      </m:r>
                      <m:r>
                        <a:rPr lang="uk-U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</a:rPr>
                        <m:t>Отже, цикличність гарантується.</m:t>
                      </m:r>
                    </m:oMath>
                  </m:oMathPara>
                </a14:m>
                <a:endParaRPr lang="en-US" i="1"/>
              </a:p>
            </p:txBody>
          </p:sp>
        </mc:Choice>
        <mc:Fallback xmlns=""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AE744340-A001-1544-B6C4-F6529EE907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433" y="4857159"/>
                <a:ext cx="7691529" cy="1403974"/>
              </a:xfrm>
              <a:prstGeom prst="rect">
                <a:avLst/>
              </a:prstGeom>
              <a:blipFill>
                <a:blip r:embed="rId4"/>
                <a:stretch>
                  <a:fillRect t="-100893" r="-1318" b="-131250"/>
                </a:stretch>
              </a:blipFill>
            </p:spPr>
            <p:txBody>
              <a:bodyPr/>
              <a:lstStyle/>
              <a:p>
                <a:r>
                  <a:rPr lang="en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456152-6AAA-C840-9A16-40B2E9AA9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uk-UA"/>
              <a:t>© І.В.Стеценко НТУУ "КПІ ім. Ігоря Сікорського"</a:t>
            </a:r>
          </a:p>
        </p:txBody>
      </p:sp>
    </p:spTree>
    <p:extLst>
      <p:ext uri="{BB962C8B-B14F-4D97-AF65-F5344CB8AC3E}">
        <p14:creationId xmlns:p14="http://schemas.microsoft.com/office/powerpoint/2010/main" val="17081165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D1B4D-6B03-0942-A7E7-723F3C9E7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360" y="185273"/>
            <a:ext cx="8917136" cy="564982"/>
          </a:xfrm>
        </p:spPr>
        <p:txBody>
          <a:bodyPr>
            <a:noAutofit/>
          </a:bodyPr>
          <a:lstStyle/>
          <a:p>
            <a:r>
              <a:rPr lang="uk-UA" sz="3000"/>
              <a:t>Приклад  «Три основні та один резервний пристрій»</a:t>
            </a:r>
            <a:endParaRPr lang="en-US" sz="3000"/>
          </a:p>
        </p:txBody>
      </p: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8A80AEC2-F925-7347-A734-C15B7C3AF371}"/>
              </a:ext>
            </a:extLst>
          </p:cNvPr>
          <p:cNvGrpSpPr/>
          <p:nvPr/>
        </p:nvGrpSpPr>
        <p:grpSpPr>
          <a:xfrm>
            <a:off x="262105" y="928679"/>
            <a:ext cx="3812395" cy="2204204"/>
            <a:chOff x="262105" y="928679"/>
            <a:chExt cx="3812395" cy="2204204"/>
          </a:xfrm>
        </p:grpSpPr>
        <p:sp>
          <p:nvSpPr>
            <p:cNvPr id="6" name="Text Box 10500">
              <a:extLst>
                <a:ext uri="{FF2B5EF4-FFF2-40B4-BE49-F238E27FC236}">
                  <a16:creationId xmlns:a16="http://schemas.microsoft.com/office/drawing/2014/main" id="{0B6473FE-AD8E-1041-A211-6CD2170F8D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10813" y="928679"/>
              <a:ext cx="391099" cy="28449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ctr">
                <a:lnSpc>
                  <a:spcPts val="1800"/>
                </a:lnSpc>
                <a:spcAft>
                  <a:spcPts val="0"/>
                </a:spcAft>
              </a:pPr>
              <a:r>
                <a:rPr lang="en-US" sz="14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T</a:t>
              </a:r>
              <a:r>
                <a:rPr lang="en-US" sz="1400" baseline="-250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1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7" name="Text Box 10501">
              <a:extLst>
                <a:ext uri="{FF2B5EF4-FFF2-40B4-BE49-F238E27FC236}">
                  <a16:creationId xmlns:a16="http://schemas.microsoft.com/office/drawing/2014/main" id="{C8B55658-932C-234E-B2CC-EF624CE90B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95825" y="2351145"/>
              <a:ext cx="408427" cy="24985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ctr">
                <a:lnSpc>
                  <a:spcPts val="1800"/>
                </a:lnSpc>
                <a:spcAft>
                  <a:spcPts val="0"/>
                </a:spcAft>
              </a:pPr>
              <a:r>
                <a:rPr lang="en-US" sz="14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T</a:t>
              </a:r>
              <a:r>
                <a:rPr lang="en-US" sz="1400" baseline="-250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3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8" name="Text Box 10502">
              <a:extLst>
                <a:ext uri="{FF2B5EF4-FFF2-40B4-BE49-F238E27FC236}">
                  <a16:creationId xmlns:a16="http://schemas.microsoft.com/office/drawing/2014/main" id="{D748B294-1154-DD40-AEDC-2FAA82E5BB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9035" y="1852251"/>
              <a:ext cx="533017" cy="28531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ctr">
                <a:lnSpc>
                  <a:spcPts val="1800"/>
                </a:lnSpc>
                <a:spcAft>
                  <a:spcPts val="0"/>
                </a:spcAft>
              </a:pPr>
              <a:r>
                <a:rPr lang="en-US" sz="14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P</a:t>
              </a:r>
              <a:r>
                <a:rPr lang="en-US" sz="1400" baseline="-250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2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9" name="Text Box 10503">
              <a:extLst>
                <a:ext uri="{FF2B5EF4-FFF2-40B4-BE49-F238E27FC236}">
                  <a16:creationId xmlns:a16="http://schemas.microsoft.com/office/drawing/2014/main" id="{E1959668-EA15-FD47-AB7E-258995E941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75211" y="1799475"/>
              <a:ext cx="391925" cy="30181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ctr">
                <a:lnSpc>
                  <a:spcPts val="1800"/>
                </a:lnSpc>
                <a:spcAft>
                  <a:spcPts val="0"/>
                </a:spcAft>
              </a:pPr>
              <a:r>
                <a:rPr lang="en-US" sz="14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P</a:t>
              </a:r>
              <a:r>
                <a:rPr lang="en-US" sz="1400" baseline="-250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3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10" name="Line 10504">
              <a:extLst>
                <a:ext uri="{FF2B5EF4-FFF2-40B4-BE49-F238E27FC236}">
                  <a16:creationId xmlns:a16="http://schemas.microsoft.com/office/drawing/2014/main" id="{319AD95E-EEA5-234A-B47E-06225C55F509}"/>
                </a:ext>
              </a:extLst>
            </p:cNvPr>
            <p:cNvCxnSpPr/>
            <p:nvPr/>
          </p:nvCxnSpPr>
          <p:spPr bwMode="auto">
            <a:xfrm rot="2700000">
              <a:off x="3480085" y="1354933"/>
              <a:ext cx="248210" cy="24918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28855219-4FF9-884D-9254-DD54825350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5351" y="2546579"/>
              <a:ext cx="274760" cy="27459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cxnSp>
          <p:nvCxnSpPr>
            <p:cNvPr id="12" name="Line 10506">
              <a:extLst>
                <a:ext uri="{FF2B5EF4-FFF2-40B4-BE49-F238E27FC236}">
                  <a16:creationId xmlns:a16="http://schemas.microsoft.com/office/drawing/2014/main" id="{C4E3E5BA-56AA-9846-B632-630254963D0A}"/>
                </a:ext>
              </a:extLst>
            </p:cNvPr>
            <p:cNvCxnSpPr/>
            <p:nvPr/>
          </p:nvCxnSpPr>
          <p:spPr bwMode="auto">
            <a:xfrm flipV="1">
              <a:off x="1470883" y="1212347"/>
              <a:ext cx="1650" cy="26717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0CDAA2D-F1ED-2D40-B8EE-D98EACB619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7532" y="1888534"/>
              <a:ext cx="274760" cy="27377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cxnSp>
          <p:nvCxnSpPr>
            <p:cNvPr id="14" name="Line 10508">
              <a:extLst>
                <a:ext uri="{FF2B5EF4-FFF2-40B4-BE49-F238E27FC236}">
                  <a16:creationId xmlns:a16="http://schemas.microsoft.com/office/drawing/2014/main" id="{9AE5B298-E9BF-D541-800B-0F0046AD56AD}"/>
                </a:ext>
              </a:extLst>
            </p:cNvPr>
            <p:cNvCxnSpPr/>
            <p:nvPr/>
          </p:nvCxnSpPr>
          <p:spPr bwMode="auto">
            <a:xfrm>
              <a:off x="2093012" y="2439379"/>
              <a:ext cx="355620" cy="82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A360140F-2206-E44C-BE7C-8763AA8D11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468" y="1781334"/>
              <a:ext cx="273110" cy="27459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ctr"/>
              <a:r>
                <a:rPr lang="uk-UA" sz="1400"/>
                <a:t>3</a:t>
              </a:r>
              <a:endParaRPr lang="en-US" sz="1400"/>
            </a:p>
          </p:txBody>
        </p:sp>
        <p:sp>
          <p:nvSpPr>
            <p:cNvPr id="17" name="Text Box 10517">
              <a:extLst>
                <a:ext uri="{FF2B5EF4-FFF2-40B4-BE49-F238E27FC236}">
                  <a16:creationId xmlns:a16="http://schemas.microsoft.com/office/drawing/2014/main" id="{77FEAB82-0CFA-304F-B28D-B9084C61D5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2105" y="1834934"/>
              <a:ext cx="442256" cy="28449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ctr">
                <a:lnSpc>
                  <a:spcPts val="1800"/>
                </a:lnSpc>
                <a:spcAft>
                  <a:spcPts val="0"/>
                </a:spcAft>
              </a:pPr>
              <a:r>
                <a:rPr lang="en-US" sz="14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P</a:t>
              </a:r>
              <a:r>
                <a:rPr lang="en-US" sz="1400" baseline="-250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1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8" name="Text Box 10518">
              <a:extLst>
                <a:ext uri="{FF2B5EF4-FFF2-40B4-BE49-F238E27FC236}">
                  <a16:creationId xmlns:a16="http://schemas.microsoft.com/office/drawing/2014/main" id="{3EA3D0B9-DB9E-6541-A4D2-53EF03B2B5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59871" y="2848390"/>
              <a:ext cx="462884" cy="28449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ctr">
                <a:lnSpc>
                  <a:spcPts val="1800"/>
                </a:lnSpc>
                <a:spcAft>
                  <a:spcPts val="0"/>
                </a:spcAft>
              </a:pPr>
              <a:r>
                <a:rPr lang="en-US" sz="14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P</a:t>
              </a:r>
              <a:r>
                <a:rPr lang="en-US" sz="1400" baseline="-250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4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9" name="Text Box 10519">
              <a:extLst>
                <a:ext uri="{FF2B5EF4-FFF2-40B4-BE49-F238E27FC236}">
                  <a16:creationId xmlns:a16="http://schemas.microsoft.com/office/drawing/2014/main" id="{CD3CE60D-8679-4F44-831D-5A89CB44F5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7205" y="982279"/>
              <a:ext cx="338293" cy="30181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ctr">
                <a:lnSpc>
                  <a:spcPts val="1800"/>
                </a:lnSpc>
                <a:spcAft>
                  <a:spcPts val="0"/>
                </a:spcAft>
              </a:pPr>
              <a:r>
                <a:rPr lang="en-US" sz="14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T</a:t>
              </a:r>
              <a:r>
                <a:rPr lang="en-US" sz="1400" baseline="-250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2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0" name="Arc 10520">
              <a:extLst>
                <a:ext uri="{FF2B5EF4-FFF2-40B4-BE49-F238E27FC236}">
                  <a16:creationId xmlns:a16="http://schemas.microsoft.com/office/drawing/2014/main" id="{4C7F107A-5068-854F-B2EB-70A64C94CB55}"/>
                </a:ext>
              </a:extLst>
            </p:cNvPr>
            <p:cNvSpPr>
              <a:spLocks/>
            </p:cNvSpPr>
            <p:nvPr/>
          </p:nvSpPr>
          <p:spPr bwMode="auto">
            <a:xfrm rot="5207941">
              <a:off x="3160222" y="1753933"/>
              <a:ext cx="1189099" cy="639456"/>
            </a:xfrm>
            <a:custGeom>
              <a:avLst/>
              <a:gdLst>
                <a:gd name="G0" fmla="+- 20023 0 0"/>
                <a:gd name="G1" fmla="+- 21600 0 0"/>
                <a:gd name="G2" fmla="+- 21600 0 0"/>
                <a:gd name="T0" fmla="*/ 0 w 41623"/>
                <a:gd name="T1" fmla="*/ 13499 h 21600"/>
                <a:gd name="T2" fmla="*/ 41623 w 41623"/>
                <a:gd name="T3" fmla="*/ 21600 h 21600"/>
                <a:gd name="T4" fmla="*/ 20023 w 41623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623" h="21600" fill="none" extrusionOk="0">
                  <a:moveTo>
                    <a:pt x="-1" y="13498"/>
                  </a:moveTo>
                  <a:cubicBezTo>
                    <a:pt x="3300" y="5340"/>
                    <a:pt x="11221" y="0"/>
                    <a:pt x="20023" y="0"/>
                  </a:cubicBezTo>
                  <a:cubicBezTo>
                    <a:pt x="31952" y="0"/>
                    <a:pt x="41623" y="9670"/>
                    <a:pt x="41623" y="21600"/>
                  </a:cubicBezTo>
                </a:path>
                <a:path w="41623" h="21600" stroke="0" extrusionOk="0">
                  <a:moveTo>
                    <a:pt x="-1" y="13498"/>
                  </a:moveTo>
                  <a:cubicBezTo>
                    <a:pt x="3300" y="5340"/>
                    <a:pt x="11221" y="0"/>
                    <a:pt x="20023" y="0"/>
                  </a:cubicBezTo>
                  <a:cubicBezTo>
                    <a:pt x="31952" y="0"/>
                    <a:pt x="41623" y="9670"/>
                    <a:pt x="41623" y="21600"/>
                  </a:cubicBezTo>
                  <a:lnTo>
                    <a:pt x="20023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1" name="Arc 10521">
              <a:extLst>
                <a:ext uri="{FF2B5EF4-FFF2-40B4-BE49-F238E27FC236}">
                  <a16:creationId xmlns:a16="http://schemas.microsoft.com/office/drawing/2014/main" id="{170235D2-9195-064E-8196-FB47853B6E52}"/>
                </a:ext>
              </a:extLst>
            </p:cNvPr>
            <p:cNvSpPr>
              <a:spLocks/>
            </p:cNvSpPr>
            <p:nvPr/>
          </p:nvSpPr>
          <p:spPr bwMode="auto">
            <a:xfrm rot="21440917">
              <a:off x="2819929" y="1454785"/>
              <a:ext cx="808602" cy="599497"/>
            </a:xfrm>
            <a:custGeom>
              <a:avLst/>
              <a:gdLst>
                <a:gd name="G0" fmla="+- 18876 0 0"/>
                <a:gd name="G1" fmla="+- 21600 0 0"/>
                <a:gd name="G2" fmla="+- 21600 0 0"/>
                <a:gd name="T0" fmla="*/ 0 w 25544"/>
                <a:gd name="T1" fmla="*/ 11100 h 21600"/>
                <a:gd name="T2" fmla="*/ 25544 w 25544"/>
                <a:gd name="T3" fmla="*/ 1055 h 21600"/>
                <a:gd name="T4" fmla="*/ 18876 w 25544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544" h="21600" fill="none" extrusionOk="0">
                  <a:moveTo>
                    <a:pt x="-1" y="11099"/>
                  </a:moveTo>
                  <a:cubicBezTo>
                    <a:pt x="3811" y="4248"/>
                    <a:pt x="11035" y="0"/>
                    <a:pt x="18876" y="0"/>
                  </a:cubicBezTo>
                  <a:cubicBezTo>
                    <a:pt x="21140" y="0"/>
                    <a:pt x="23390" y="356"/>
                    <a:pt x="25544" y="1054"/>
                  </a:cubicBezTo>
                </a:path>
                <a:path w="25544" h="21600" stroke="0" extrusionOk="0">
                  <a:moveTo>
                    <a:pt x="-1" y="11099"/>
                  </a:moveTo>
                  <a:cubicBezTo>
                    <a:pt x="3811" y="4248"/>
                    <a:pt x="11035" y="0"/>
                    <a:pt x="18876" y="0"/>
                  </a:cubicBezTo>
                  <a:cubicBezTo>
                    <a:pt x="21140" y="0"/>
                    <a:pt x="23390" y="356"/>
                    <a:pt x="25544" y="1054"/>
                  </a:cubicBezTo>
                  <a:lnTo>
                    <a:pt x="18876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2" name="Arc 10522">
              <a:extLst>
                <a:ext uri="{FF2B5EF4-FFF2-40B4-BE49-F238E27FC236}">
                  <a16:creationId xmlns:a16="http://schemas.microsoft.com/office/drawing/2014/main" id="{0A4684B7-B48A-2D42-BEB0-870EFEE0F809}"/>
                </a:ext>
              </a:extLst>
            </p:cNvPr>
            <p:cNvSpPr>
              <a:spLocks/>
            </p:cNvSpPr>
            <p:nvPr/>
          </p:nvSpPr>
          <p:spPr bwMode="auto">
            <a:xfrm rot="16866038">
              <a:off x="2603935" y="1828045"/>
              <a:ext cx="621762" cy="992600"/>
            </a:xfrm>
            <a:custGeom>
              <a:avLst/>
              <a:gdLst>
                <a:gd name="G0" fmla="+- 0 0 0"/>
                <a:gd name="G1" fmla="+- 21518 0 0"/>
                <a:gd name="G2" fmla="+- 21600 0 0"/>
                <a:gd name="T0" fmla="*/ 1884 w 10844"/>
                <a:gd name="T1" fmla="*/ 0 h 21518"/>
                <a:gd name="T2" fmla="*/ 10844 w 10844"/>
                <a:gd name="T3" fmla="*/ 2837 h 21518"/>
                <a:gd name="T4" fmla="*/ 0 w 10844"/>
                <a:gd name="T5" fmla="*/ 21518 h 215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844" h="21518" fill="none" extrusionOk="0">
                  <a:moveTo>
                    <a:pt x="1883" y="0"/>
                  </a:moveTo>
                  <a:cubicBezTo>
                    <a:pt x="5042" y="276"/>
                    <a:pt x="8101" y="1245"/>
                    <a:pt x="10843" y="2837"/>
                  </a:cubicBezTo>
                </a:path>
                <a:path w="10844" h="21518" stroke="0" extrusionOk="0">
                  <a:moveTo>
                    <a:pt x="1883" y="0"/>
                  </a:moveTo>
                  <a:cubicBezTo>
                    <a:pt x="5042" y="276"/>
                    <a:pt x="8101" y="1245"/>
                    <a:pt x="10843" y="2837"/>
                  </a:cubicBezTo>
                  <a:lnTo>
                    <a:pt x="0" y="21518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3" name="Arc 10523">
              <a:extLst>
                <a:ext uri="{FF2B5EF4-FFF2-40B4-BE49-F238E27FC236}">
                  <a16:creationId xmlns:a16="http://schemas.microsoft.com/office/drawing/2014/main" id="{8EBA0B37-B155-4B43-BBBF-C7AF5EB87460}"/>
                </a:ext>
              </a:extLst>
            </p:cNvPr>
            <p:cNvSpPr>
              <a:spLocks/>
            </p:cNvSpPr>
            <p:nvPr/>
          </p:nvSpPr>
          <p:spPr bwMode="auto">
            <a:xfrm rot="1452737">
              <a:off x="1349593" y="1451487"/>
              <a:ext cx="785499" cy="607744"/>
            </a:xfrm>
            <a:custGeom>
              <a:avLst/>
              <a:gdLst>
                <a:gd name="G0" fmla="+- 7600 0 0"/>
                <a:gd name="G1" fmla="+- 21600 0 0"/>
                <a:gd name="G2" fmla="+- 21600 0 0"/>
                <a:gd name="T0" fmla="*/ 0 w 24821"/>
                <a:gd name="T1" fmla="*/ 1381 h 21600"/>
                <a:gd name="T2" fmla="*/ 24821 w 24821"/>
                <a:gd name="T3" fmla="*/ 8561 h 21600"/>
                <a:gd name="T4" fmla="*/ 7600 w 24821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821" h="21600" fill="none" extrusionOk="0">
                  <a:moveTo>
                    <a:pt x="0" y="1381"/>
                  </a:moveTo>
                  <a:cubicBezTo>
                    <a:pt x="2429" y="467"/>
                    <a:pt x="5004" y="0"/>
                    <a:pt x="7600" y="0"/>
                  </a:cubicBezTo>
                  <a:cubicBezTo>
                    <a:pt x="14364" y="0"/>
                    <a:pt x="20737" y="3168"/>
                    <a:pt x="24820" y="8561"/>
                  </a:cubicBezTo>
                </a:path>
                <a:path w="24821" h="21600" stroke="0" extrusionOk="0">
                  <a:moveTo>
                    <a:pt x="0" y="1381"/>
                  </a:moveTo>
                  <a:cubicBezTo>
                    <a:pt x="2429" y="467"/>
                    <a:pt x="5004" y="0"/>
                    <a:pt x="7600" y="0"/>
                  </a:cubicBezTo>
                  <a:cubicBezTo>
                    <a:pt x="14364" y="0"/>
                    <a:pt x="20737" y="3168"/>
                    <a:pt x="24820" y="8561"/>
                  </a:cubicBezTo>
                  <a:lnTo>
                    <a:pt x="7600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4" name="Arc 10524">
              <a:extLst>
                <a:ext uri="{FF2B5EF4-FFF2-40B4-BE49-F238E27FC236}">
                  <a16:creationId xmlns:a16="http://schemas.microsoft.com/office/drawing/2014/main" id="{6A477A32-8698-BB46-9800-D72EDE3680C2}"/>
                </a:ext>
              </a:extLst>
            </p:cNvPr>
            <p:cNvSpPr>
              <a:spLocks/>
            </p:cNvSpPr>
            <p:nvPr/>
          </p:nvSpPr>
          <p:spPr bwMode="auto">
            <a:xfrm rot="10980896">
              <a:off x="2377673" y="2056756"/>
              <a:ext cx="822629" cy="686907"/>
            </a:xfrm>
            <a:custGeom>
              <a:avLst/>
              <a:gdLst>
                <a:gd name="G0" fmla="+- 5656 0 0"/>
                <a:gd name="G1" fmla="+- 21600 0 0"/>
                <a:gd name="G2" fmla="+- 21600 0 0"/>
                <a:gd name="T0" fmla="*/ 0 w 22706"/>
                <a:gd name="T1" fmla="*/ 754 h 21600"/>
                <a:gd name="T2" fmla="*/ 22706 w 22706"/>
                <a:gd name="T3" fmla="*/ 8339 h 21600"/>
                <a:gd name="T4" fmla="*/ 5656 w 22706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706" h="21600" fill="none" extrusionOk="0">
                  <a:moveTo>
                    <a:pt x="-1" y="753"/>
                  </a:moveTo>
                  <a:cubicBezTo>
                    <a:pt x="1843" y="253"/>
                    <a:pt x="3745" y="0"/>
                    <a:pt x="5656" y="0"/>
                  </a:cubicBezTo>
                  <a:cubicBezTo>
                    <a:pt x="12321" y="0"/>
                    <a:pt x="18613" y="3077"/>
                    <a:pt x="22706" y="8338"/>
                  </a:cubicBezTo>
                </a:path>
                <a:path w="22706" h="21600" stroke="0" extrusionOk="0">
                  <a:moveTo>
                    <a:pt x="-1" y="753"/>
                  </a:moveTo>
                  <a:cubicBezTo>
                    <a:pt x="1843" y="253"/>
                    <a:pt x="3745" y="0"/>
                    <a:pt x="5656" y="0"/>
                  </a:cubicBezTo>
                  <a:cubicBezTo>
                    <a:pt x="12321" y="0"/>
                    <a:pt x="18613" y="3077"/>
                    <a:pt x="22706" y="8338"/>
                  </a:cubicBezTo>
                  <a:lnTo>
                    <a:pt x="5656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5" name="Arc 10525">
              <a:extLst>
                <a:ext uri="{FF2B5EF4-FFF2-40B4-BE49-F238E27FC236}">
                  <a16:creationId xmlns:a16="http://schemas.microsoft.com/office/drawing/2014/main" id="{C98031ED-0BA9-D940-894D-15C37F00E5DF}"/>
                </a:ext>
              </a:extLst>
            </p:cNvPr>
            <p:cNvSpPr>
              <a:spLocks/>
            </p:cNvSpPr>
            <p:nvPr/>
          </p:nvSpPr>
          <p:spPr bwMode="auto">
            <a:xfrm rot="7379199">
              <a:off x="1094842" y="1714157"/>
              <a:ext cx="701750" cy="1299539"/>
            </a:xfrm>
            <a:custGeom>
              <a:avLst/>
              <a:gdLst>
                <a:gd name="G0" fmla="+- 0 0 0"/>
                <a:gd name="G1" fmla="+- 21518 0 0"/>
                <a:gd name="G2" fmla="+- 21600 0 0"/>
                <a:gd name="T0" fmla="*/ 1884 w 21600"/>
                <a:gd name="T1" fmla="*/ 0 h 39068"/>
                <a:gd name="T2" fmla="*/ 12592 w 21600"/>
                <a:gd name="T3" fmla="*/ 39068 h 39068"/>
                <a:gd name="T4" fmla="*/ 0 w 21600"/>
                <a:gd name="T5" fmla="*/ 21518 h 390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39068" fill="none" extrusionOk="0">
                  <a:moveTo>
                    <a:pt x="1883" y="0"/>
                  </a:moveTo>
                  <a:cubicBezTo>
                    <a:pt x="13040" y="977"/>
                    <a:pt x="21600" y="10318"/>
                    <a:pt x="21600" y="21518"/>
                  </a:cubicBezTo>
                  <a:cubicBezTo>
                    <a:pt x="21600" y="28477"/>
                    <a:pt x="18246" y="35010"/>
                    <a:pt x="12591" y="39067"/>
                  </a:cubicBezTo>
                </a:path>
                <a:path w="21600" h="39068" stroke="0" extrusionOk="0">
                  <a:moveTo>
                    <a:pt x="1883" y="0"/>
                  </a:moveTo>
                  <a:cubicBezTo>
                    <a:pt x="13040" y="977"/>
                    <a:pt x="21600" y="10318"/>
                    <a:pt x="21600" y="21518"/>
                  </a:cubicBezTo>
                  <a:cubicBezTo>
                    <a:pt x="21600" y="28477"/>
                    <a:pt x="18246" y="35010"/>
                    <a:pt x="12591" y="39067"/>
                  </a:cubicBezTo>
                  <a:lnTo>
                    <a:pt x="0" y="21518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6" name="Arc 10526">
              <a:extLst>
                <a:ext uri="{FF2B5EF4-FFF2-40B4-BE49-F238E27FC236}">
                  <a16:creationId xmlns:a16="http://schemas.microsoft.com/office/drawing/2014/main" id="{98E02E45-F238-4B4C-81ED-63C7F28F6D5E}"/>
                </a:ext>
              </a:extLst>
            </p:cNvPr>
            <p:cNvSpPr>
              <a:spLocks/>
            </p:cNvSpPr>
            <p:nvPr/>
          </p:nvSpPr>
          <p:spPr bwMode="auto">
            <a:xfrm rot="16866038">
              <a:off x="971030" y="1281427"/>
              <a:ext cx="542599" cy="638631"/>
            </a:xfrm>
            <a:custGeom>
              <a:avLst/>
              <a:gdLst>
                <a:gd name="G0" fmla="+- 0 0 0"/>
                <a:gd name="G1" fmla="+- 21518 0 0"/>
                <a:gd name="G2" fmla="+- 21600 0 0"/>
                <a:gd name="T0" fmla="*/ 1884 w 20951"/>
                <a:gd name="T1" fmla="*/ 0 h 21518"/>
                <a:gd name="T2" fmla="*/ 20951 w 20951"/>
                <a:gd name="T3" fmla="*/ 16263 h 21518"/>
                <a:gd name="T4" fmla="*/ 0 w 20951"/>
                <a:gd name="T5" fmla="*/ 21518 h 215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951" h="21518" fill="none" extrusionOk="0">
                  <a:moveTo>
                    <a:pt x="1883" y="0"/>
                  </a:moveTo>
                  <a:cubicBezTo>
                    <a:pt x="11056" y="803"/>
                    <a:pt x="18711" y="7332"/>
                    <a:pt x="20951" y="16262"/>
                  </a:cubicBezTo>
                </a:path>
                <a:path w="20951" h="21518" stroke="0" extrusionOk="0">
                  <a:moveTo>
                    <a:pt x="1883" y="0"/>
                  </a:moveTo>
                  <a:cubicBezTo>
                    <a:pt x="11056" y="803"/>
                    <a:pt x="18711" y="7332"/>
                    <a:pt x="20951" y="16262"/>
                  </a:cubicBezTo>
                  <a:lnTo>
                    <a:pt x="0" y="21518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cxnSp>
          <p:nvCxnSpPr>
            <p:cNvPr id="27" name="Line 10527">
              <a:extLst>
                <a:ext uri="{FF2B5EF4-FFF2-40B4-BE49-F238E27FC236}">
                  <a16:creationId xmlns:a16="http://schemas.microsoft.com/office/drawing/2014/main" id="{569DD44C-550F-CD44-8DE7-59D70E401E83}"/>
                </a:ext>
              </a:extLst>
            </p:cNvPr>
            <p:cNvCxnSpPr/>
            <p:nvPr/>
          </p:nvCxnSpPr>
          <p:spPr bwMode="auto">
            <a:xfrm>
              <a:off x="2200275" y="2154886"/>
              <a:ext cx="825" cy="2671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99EFB6B8-C4E6-7B43-8B31-6AA76EA603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4923" y="1729683"/>
              <a:ext cx="273110" cy="27459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ctr"/>
              <a:r>
                <a:rPr lang="uk-UA" sz="1400"/>
                <a:t>1</a:t>
              </a:r>
              <a:endParaRPr lang="en-US" sz="1400"/>
            </a:p>
          </p:txBody>
        </p:sp>
      </p:grpSp>
      <p:sp>
        <p:nvSpPr>
          <p:cNvPr id="32" name="Прямоугольник 30">
            <a:extLst>
              <a:ext uri="{FF2B5EF4-FFF2-40B4-BE49-F238E27FC236}">
                <a16:creationId xmlns:a16="http://schemas.microsoft.com/office/drawing/2014/main" id="{6C84B17C-A014-B743-94E7-90F48B7A65A5}"/>
              </a:ext>
            </a:extLst>
          </p:cNvPr>
          <p:cNvSpPr/>
          <p:nvPr/>
        </p:nvSpPr>
        <p:spPr>
          <a:xfrm>
            <a:off x="5087626" y="1665302"/>
            <a:ext cx="5925701" cy="3075940"/>
          </a:xfrm>
          <a:prstGeom prst="rect">
            <a:avLst/>
          </a:prstGeom>
          <a:noFill/>
          <a:ln>
            <a:noFill/>
          </a:ln>
        </p:spPr>
      </p:sp>
      <p:sp>
        <p:nvSpPr>
          <p:cNvPr id="57" name="Text Box 3159">
            <a:extLst>
              <a:ext uri="{FF2B5EF4-FFF2-40B4-BE49-F238E27FC236}">
                <a16:creationId xmlns:a16="http://schemas.microsoft.com/office/drawing/2014/main" id="{EF8A4065-F9F1-4541-A072-297F122460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3845" y="1680005"/>
            <a:ext cx="335287" cy="265395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rot="0" vert="horz" wrap="square" lIns="0" tIns="0" rIns="0" bIns="0" anchor="t" anchorCtr="0" upright="1">
            <a:noAutofit/>
          </a:bodyPr>
          <a:lstStyle/>
          <a:p>
            <a:pPr algn="ctr">
              <a:lnSpc>
                <a:spcPts val="1800"/>
              </a:lnSpc>
              <a:spcAft>
                <a:spcPts val="0"/>
              </a:spcAft>
            </a:pPr>
            <a:r>
              <a:rPr lang="ru-RU" sz="1400" i="1">
                <a:effectLst/>
                <a:latin typeface="Times New Roman"/>
                <a:ea typeface="Times New Roman"/>
              </a:rPr>
              <a:t>Т</a:t>
            </a:r>
            <a:r>
              <a:rPr lang="ru-RU" sz="1400" baseline="-25000">
                <a:effectLst/>
                <a:latin typeface="Times New Roman"/>
                <a:ea typeface="Times New Roman"/>
              </a:rPr>
              <a:t>1</a:t>
            </a:r>
            <a:endParaRPr lang="uk-UA" sz="1200">
              <a:effectLst/>
              <a:latin typeface="Times New Roman"/>
              <a:ea typeface="Times New Roman"/>
            </a:endParaRPr>
          </a:p>
        </p:txBody>
      </p:sp>
      <p:sp>
        <p:nvSpPr>
          <p:cNvPr id="34" name="Text Box 3156">
            <a:extLst>
              <a:ext uri="{FF2B5EF4-FFF2-40B4-BE49-F238E27FC236}">
                <a16:creationId xmlns:a16="http://schemas.microsoft.com/office/drawing/2014/main" id="{A404B1A5-2910-F042-9A2F-A65F9FC143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2383" y="1212347"/>
            <a:ext cx="780900" cy="21347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rot="0" vert="horz" wrap="square" lIns="0" tIns="0" rIns="0" bIns="0" anchor="t" anchorCtr="0" upright="1">
            <a:noAutofit/>
          </a:bodyPr>
          <a:lstStyle/>
          <a:p>
            <a:pPr algn="ctr">
              <a:lnSpc>
                <a:spcPts val="1800"/>
              </a:lnSpc>
              <a:spcAft>
                <a:spcPts val="0"/>
              </a:spcAft>
            </a:pPr>
            <a:r>
              <a:rPr lang="ru-RU" sz="1400">
                <a:effectLst/>
                <a:latin typeface="Times New Roman"/>
                <a:ea typeface="Times New Roman"/>
              </a:rPr>
              <a:t>(3,0,1,0)</a:t>
            </a:r>
            <a:endParaRPr lang="uk-UA" sz="1200">
              <a:effectLst/>
              <a:latin typeface="Times New Roman"/>
              <a:ea typeface="Times New Roman"/>
            </a:endParaRPr>
          </a:p>
        </p:txBody>
      </p:sp>
      <p:cxnSp>
        <p:nvCxnSpPr>
          <p:cNvPr id="37" name="Line 3161">
            <a:extLst>
              <a:ext uri="{FF2B5EF4-FFF2-40B4-BE49-F238E27FC236}">
                <a16:creationId xmlns:a16="http://schemas.microsoft.com/office/drawing/2014/main" id="{CE00F20D-4E0C-0240-B9BC-70ADE0393149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6791517" y="1474787"/>
            <a:ext cx="18916" cy="723644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" name="Text Box 3163">
            <a:extLst>
              <a:ext uri="{FF2B5EF4-FFF2-40B4-BE49-F238E27FC236}">
                <a16:creationId xmlns:a16="http://schemas.microsoft.com/office/drawing/2014/main" id="{F2FE7435-3C24-3548-9ED3-2B6F8564C5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0845" y="2233872"/>
            <a:ext cx="780900" cy="21347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rot="0" vert="horz" wrap="square" lIns="0" tIns="0" rIns="0" bIns="0" anchor="t" anchorCtr="0" upright="1">
            <a:noAutofit/>
          </a:bodyPr>
          <a:lstStyle/>
          <a:p>
            <a:pPr algn="ctr">
              <a:lnSpc>
                <a:spcPts val="1800"/>
              </a:lnSpc>
              <a:spcAft>
                <a:spcPts val="0"/>
              </a:spcAft>
            </a:pPr>
            <a:r>
              <a:rPr lang="ru-RU" sz="1400">
                <a:effectLst/>
                <a:latin typeface="Times New Roman"/>
                <a:ea typeface="Times New Roman"/>
              </a:rPr>
              <a:t>(2,</a:t>
            </a:r>
            <a:r>
              <a:rPr lang="ru-RU" sz="1400">
                <a:latin typeface="Times New Roman"/>
                <a:ea typeface="Times New Roman"/>
              </a:rPr>
              <a:t>1</a:t>
            </a:r>
            <a:r>
              <a:rPr lang="ru-RU" sz="1400">
                <a:effectLst/>
                <a:latin typeface="Times New Roman"/>
                <a:ea typeface="Times New Roman"/>
              </a:rPr>
              <a:t>,1,0)</a:t>
            </a:r>
            <a:endParaRPr lang="uk-UA" sz="1200">
              <a:effectLst/>
              <a:latin typeface="Times New Roman"/>
              <a:ea typeface="Times New Roman"/>
            </a:endParaRPr>
          </a:p>
        </p:txBody>
      </p:sp>
      <p:sp>
        <p:nvSpPr>
          <p:cNvPr id="40" name="Text Box 3164">
            <a:extLst>
              <a:ext uri="{FF2B5EF4-FFF2-40B4-BE49-F238E27FC236}">
                <a16:creationId xmlns:a16="http://schemas.microsoft.com/office/drawing/2014/main" id="{2294F3A2-4248-294E-A70A-F06C3234D9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26085" y="2383053"/>
            <a:ext cx="335287" cy="26457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rot="0" vert="horz" wrap="square" lIns="0" tIns="0" rIns="0" bIns="0" anchor="t" anchorCtr="0" upright="1">
            <a:noAutofit/>
          </a:bodyPr>
          <a:lstStyle/>
          <a:p>
            <a:pPr algn="ctr">
              <a:lnSpc>
                <a:spcPts val="1800"/>
              </a:lnSpc>
              <a:spcAft>
                <a:spcPts val="0"/>
              </a:spcAft>
            </a:pPr>
            <a:r>
              <a:rPr lang="ru-RU" sz="1400" i="1">
                <a:effectLst/>
                <a:latin typeface="Times New Roman"/>
                <a:ea typeface="Times New Roman"/>
              </a:rPr>
              <a:t>Т</a:t>
            </a:r>
            <a:r>
              <a:rPr lang="ru-RU" sz="1400" baseline="-25000">
                <a:effectLst/>
                <a:latin typeface="Times New Roman"/>
                <a:ea typeface="Times New Roman"/>
              </a:rPr>
              <a:t>1</a:t>
            </a:r>
            <a:endParaRPr lang="uk-UA" sz="1200">
              <a:effectLst/>
              <a:latin typeface="Times New Roman"/>
              <a:ea typeface="Times New Roman"/>
            </a:endParaRPr>
          </a:p>
        </p:txBody>
      </p:sp>
      <p:cxnSp>
        <p:nvCxnSpPr>
          <p:cNvPr id="41" name="Line 3165">
            <a:extLst>
              <a:ext uri="{FF2B5EF4-FFF2-40B4-BE49-F238E27FC236}">
                <a16:creationId xmlns:a16="http://schemas.microsoft.com/office/drawing/2014/main" id="{D20A150C-B3F4-CE4A-8541-078D4ABC6C4B}"/>
              </a:ext>
            </a:extLst>
          </p:cNvPr>
          <p:cNvCxnSpPr/>
          <p:nvPr/>
        </p:nvCxnSpPr>
        <p:spPr bwMode="auto">
          <a:xfrm flipV="1">
            <a:off x="5863182" y="2429209"/>
            <a:ext cx="781762" cy="44424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2" name="Text Box 3166">
            <a:extLst>
              <a:ext uri="{FF2B5EF4-FFF2-40B4-BE49-F238E27FC236}">
                <a16:creationId xmlns:a16="http://schemas.microsoft.com/office/drawing/2014/main" id="{6AD25818-6203-004A-81E6-C133663CD8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18983" y="2536356"/>
            <a:ext cx="334425" cy="263746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rot="0" vert="horz" wrap="square" lIns="0" tIns="0" rIns="0" bIns="0" anchor="t" anchorCtr="0" upright="1">
            <a:noAutofit/>
          </a:bodyPr>
          <a:lstStyle/>
          <a:p>
            <a:pPr algn="ctr">
              <a:lnSpc>
                <a:spcPts val="1800"/>
              </a:lnSpc>
              <a:spcAft>
                <a:spcPts val="0"/>
              </a:spcAft>
            </a:pPr>
            <a:r>
              <a:rPr lang="ru-RU" sz="1400" i="1">
                <a:effectLst/>
                <a:latin typeface="Times New Roman"/>
                <a:ea typeface="Times New Roman"/>
              </a:rPr>
              <a:t>Т</a:t>
            </a:r>
            <a:r>
              <a:rPr lang="ru-RU" sz="1400" i="1" baseline="-25000">
                <a:latin typeface="Times New Roman"/>
                <a:ea typeface="Times New Roman"/>
              </a:rPr>
              <a:t>3</a:t>
            </a:r>
            <a:endParaRPr lang="uk-UA" sz="1200">
              <a:effectLst/>
              <a:latin typeface="Times New Roman"/>
              <a:ea typeface="Times New Roman"/>
            </a:endParaRPr>
          </a:p>
        </p:txBody>
      </p:sp>
      <p:cxnSp>
        <p:nvCxnSpPr>
          <p:cNvPr id="43" name="Line 3167">
            <a:extLst>
              <a:ext uri="{FF2B5EF4-FFF2-40B4-BE49-F238E27FC236}">
                <a16:creationId xmlns:a16="http://schemas.microsoft.com/office/drawing/2014/main" id="{D9DE8841-A69D-A549-AA87-7770C07C9754}"/>
              </a:ext>
            </a:extLst>
          </p:cNvPr>
          <p:cNvCxnSpPr/>
          <p:nvPr/>
        </p:nvCxnSpPr>
        <p:spPr bwMode="auto">
          <a:xfrm>
            <a:off x="6884558" y="2429209"/>
            <a:ext cx="520600" cy="44424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5" name="Text Box 3169">
            <a:extLst>
              <a:ext uri="{FF2B5EF4-FFF2-40B4-BE49-F238E27FC236}">
                <a16:creationId xmlns:a16="http://schemas.microsoft.com/office/drawing/2014/main" id="{346F563B-F119-D04A-A959-97B3F08F40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33413" y="2891589"/>
            <a:ext cx="780900" cy="21347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rot="0" vert="horz" wrap="square" lIns="0" tIns="0" rIns="0" bIns="0" anchor="t" anchorCtr="0" upright="1">
            <a:noAutofit/>
          </a:bodyPr>
          <a:lstStyle/>
          <a:p>
            <a:pPr algn="ctr">
              <a:lnSpc>
                <a:spcPts val="1800"/>
              </a:lnSpc>
              <a:spcAft>
                <a:spcPts val="0"/>
              </a:spcAft>
            </a:pPr>
            <a:r>
              <a:rPr lang="ru-RU" sz="1400">
                <a:latin typeface="Times New Roman"/>
                <a:ea typeface="Times New Roman"/>
              </a:rPr>
              <a:t>(3,0,0,1)</a:t>
            </a:r>
            <a:endParaRPr lang="uk-UA" sz="1200">
              <a:effectLst/>
              <a:latin typeface="Times New Roman"/>
              <a:ea typeface="Times New Roman"/>
            </a:endParaRPr>
          </a:p>
        </p:txBody>
      </p:sp>
      <p:sp>
        <p:nvSpPr>
          <p:cNvPr id="46" name="Text Box 3170">
            <a:extLst>
              <a:ext uri="{FF2B5EF4-FFF2-40B4-BE49-F238E27FC236}">
                <a16:creationId xmlns:a16="http://schemas.microsoft.com/office/drawing/2014/main" id="{79651D75-579D-5747-9867-DE70CF4A72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8757" y="2891589"/>
            <a:ext cx="780900" cy="21347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rot="0" vert="horz" wrap="square" lIns="0" tIns="0" rIns="0" bIns="0" anchor="t" anchorCtr="0" upright="1">
            <a:noAutofit/>
          </a:bodyPr>
          <a:lstStyle/>
          <a:p>
            <a:pPr algn="ctr">
              <a:lnSpc>
                <a:spcPts val="1800"/>
              </a:lnSpc>
              <a:spcAft>
                <a:spcPts val="0"/>
              </a:spcAft>
            </a:pPr>
            <a:r>
              <a:rPr lang="ru-RU" sz="1400">
                <a:effectLst/>
                <a:latin typeface="Times New Roman"/>
                <a:ea typeface="Times New Roman"/>
              </a:rPr>
              <a:t>(1,</a:t>
            </a:r>
            <a:r>
              <a:rPr lang="ru-RU" sz="1400">
                <a:latin typeface="Times New Roman"/>
                <a:ea typeface="Times New Roman"/>
              </a:rPr>
              <a:t>2</a:t>
            </a:r>
            <a:r>
              <a:rPr lang="ru-RU" sz="1400">
                <a:effectLst/>
                <a:latin typeface="Times New Roman"/>
                <a:ea typeface="Times New Roman"/>
              </a:rPr>
              <a:t>,1,0)</a:t>
            </a:r>
            <a:endParaRPr lang="uk-UA" sz="1200">
              <a:effectLst/>
              <a:latin typeface="Times New Roman"/>
              <a:ea typeface="Times New Roman"/>
            </a:endParaRPr>
          </a:p>
        </p:txBody>
      </p:sp>
      <p:sp>
        <p:nvSpPr>
          <p:cNvPr id="47" name="Text Box 3171">
            <a:extLst>
              <a:ext uri="{FF2B5EF4-FFF2-40B4-BE49-F238E27FC236}">
                <a16:creationId xmlns:a16="http://schemas.microsoft.com/office/drawing/2014/main" id="{D3AB7FDE-EDEA-4E4F-9212-CB616A19FC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5608" y="3194073"/>
            <a:ext cx="334425" cy="263746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rot="0" vert="horz" wrap="square" lIns="0" tIns="0" rIns="0" bIns="0" anchor="t" anchorCtr="0" upright="1">
            <a:noAutofit/>
          </a:bodyPr>
          <a:lstStyle/>
          <a:p>
            <a:pPr algn="ctr">
              <a:lnSpc>
                <a:spcPts val="1800"/>
              </a:lnSpc>
              <a:spcAft>
                <a:spcPts val="0"/>
              </a:spcAft>
            </a:pPr>
            <a:r>
              <a:rPr lang="ru-RU" sz="1400" i="1">
                <a:effectLst/>
                <a:latin typeface="Times New Roman"/>
                <a:ea typeface="Times New Roman"/>
              </a:rPr>
              <a:t>Т</a:t>
            </a:r>
            <a:r>
              <a:rPr lang="ru-RU" sz="1400" i="1" baseline="-25000">
                <a:latin typeface="Times New Roman"/>
                <a:ea typeface="Times New Roman"/>
              </a:rPr>
              <a:t>2</a:t>
            </a:r>
            <a:endParaRPr lang="uk-UA" sz="1200">
              <a:effectLst/>
              <a:latin typeface="Times New Roman"/>
              <a:ea typeface="Times New Roman"/>
            </a:endParaRPr>
          </a:p>
        </p:txBody>
      </p:sp>
      <p:cxnSp>
        <p:nvCxnSpPr>
          <p:cNvPr id="48" name="Line 3172">
            <a:extLst>
              <a:ext uri="{FF2B5EF4-FFF2-40B4-BE49-F238E27FC236}">
                <a16:creationId xmlns:a16="http://schemas.microsoft.com/office/drawing/2014/main" id="{41AF71E9-41EF-4E40-83E6-7BB71FA7D86F}"/>
              </a:ext>
            </a:extLst>
          </p:cNvPr>
          <p:cNvCxnSpPr/>
          <p:nvPr/>
        </p:nvCxnSpPr>
        <p:spPr bwMode="auto">
          <a:xfrm>
            <a:off x="7460320" y="3086926"/>
            <a:ext cx="521462" cy="44342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9" name="Text Box 3164">
            <a:extLst>
              <a:ext uri="{FF2B5EF4-FFF2-40B4-BE49-F238E27FC236}">
                <a16:creationId xmlns:a16="http://schemas.microsoft.com/office/drawing/2014/main" id="{BB22C3CA-51D6-8B44-B030-D9A3A17B11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4460" y="3104555"/>
            <a:ext cx="335287" cy="26457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rot="0" vert="horz" wrap="square" lIns="0" tIns="0" rIns="0" bIns="0" anchor="t" anchorCtr="0" upright="1">
            <a:noAutofit/>
          </a:bodyPr>
          <a:lstStyle/>
          <a:p>
            <a:pPr algn="ctr">
              <a:lnSpc>
                <a:spcPts val="1800"/>
              </a:lnSpc>
              <a:spcAft>
                <a:spcPts val="0"/>
              </a:spcAft>
            </a:pPr>
            <a:r>
              <a:rPr lang="ru-RU" sz="1400" i="1">
                <a:effectLst/>
                <a:latin typeface="Times New Roman"/>
                <a:ea typeface="Times New Roman"/>
              </a:rPr>
              <a:t>Т</a:t>
            </a:r>
            <a:r>
              <a:rPr lang="ru-RU" sz="1400" baseline="-25000">
                <a:effectLst/>
                <a:latin typeface="Times New Roman"/>
                <a:ea typeface="Times New Roman"/>
              </a:rPr>
              <a:t>1</a:t>
            </a:r>
            <a:endParaRPr lang="uk-UA" sz="1200">
              <a:effectLst/>
              <a:latin typeface="Times New Roman"/>
              <a:ea typeface="Times New Roman"/>
            </a:endParaRPr>
          </a:p>
        </p:txBody>
      </p:sp>
      <p:cxnSp>
        <p:nvCxnSpPr>
          <p:cNvPr id="60" name="Line 3165">
            <a:extLst>
              <a:ext uri="{FF2B5EF4-FFF2-40B4-BE49-F238E27FC236}">
                <a16:creationId xmlns:a16="http://schemas.microsoft.com/office/drawing/2014/main" id="{AE679E2C-9BE2-9A48-A6F7-3035348B9A82}"/>
              </a:ext>
            </a:extLst>
          </p:cNvPr>
          <p:cNvCxnSpPr/>
          <p:nvPr/>
        </p:nvCxnSpPr>
        <p:spPr bwMode="auto">
          <a:xfrm flipV="1">
            <a:off x="4851558" y="3150711"/>
            <a:ext cx="781762" cy="44424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3" name="Text Box 3164">
            <a:extLst>
              <a:ext uri="{FF2B5EF4-FFF2-40B4-BE49-F238E27FC236}">
                <a16:creationId xmlns:a16="http://schemas.microsoft.com/office/drawing/2014/main" id="{20BD91DA-2E31-EA45-92BF-609B079FDC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6571" y="3050091"/>
            <a:ext cx="335287" cy="26457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rot="0" vert="horz" wrap="square" lIns="0" tIns="0" rIns="0" bIns="0" anchor="t" anchorCtr="0" upright="1">
            <a:noAutofit/>
          </a:bodyPr>
          <a:lstStyle/>
          <a:p>
            <a:pPr algn="ctr">
              <a:lnSpc>
                <a:spcPts val="1800"/>
              </a:lnSpc>
              <a:spcAft>
                <a:spcPts val="0"/>
              </a:spcAft>
            </a:pPr>
            <a:r>
              <a:rPr lang="ru-RU" sz="1400" i="1">
                <a:effectLst/>
                <a:latin typeface="Times New Roman"/>
                <a:ea typeface="Times New Roman"/>
              </a:rPr>
              <a:t>Т</a:t>
            </a:r>
            <a:r>
              <a:rPr lang="ru-RU" sz="1400" baseline="-25000">
                <a:effectLst/>
                <a:latin typeface="Times New Roman"/>
                <a:ea typeface="Times New Roman"/>
              </a:rPr>
              <a:t>1</a:t>
            </a:r>
            <a:endParaRPr lang="uk-UA" sz="1200">
              <a:effectLst/>
              <a:latin typeface="Times New Roman"/>
              <a:ea typeface="Times New Roman"/>
            </a:endParaRPr>
          </a:p>
        </p:txBody>
      </p:sp>
      <p:cxnSp>
        <p:nvCxnSpPr>
          <p:cNvPr id="64" name="Line 3165">
            <a:extLst>
              <a:ext uri="{FF2B5EF4-FFF2-40B4-BE49-F238E27FC236}">
                <a16:creationId xmlns:a16="http://schemas.microsoft.com/office/drawing/2014/main" id="{18A5170D-EA6E-8944-9ED5-F76235024BD7}"/>
              </a:ext>
            </a:extLst>
          </p:cNvPr>
          <p:cNvCxnSpPr>
            <a:cxnSpLocks/>
          </p:cNvCxnSpPr>
          <p:nvPr/>
        </p:nvCxnSpPr>
        <p:spPr bwMode="auto">
          <a:xfrm flipV="1">
            <a:off x="7008792" y="3096248"/>
            <a:ext cx="306639" cy="423631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4" name="Text Box 3166">
            <a:extLst>
              <a:ext uri="{FF2B5EF4-FFF2-40B4-BE49-F238E27FC236}">
                <a16:creationId xmlns:a16="http://schemas.microsoft.com/office/drawing/2014/main" id="{4C2FCFF3-C9B4-EB41-9A81-91670B1CBE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64261" y="3163471"/>
            <a:ext cx="334425" cy="263746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rot="0" vert="horz" wrap="square" lIns="0" tIns="0" rIns="0" bIns="0" anchor="t" anchorCtr="0" upright="1">
            <a:noAutofit/>
          </a:bodyPr>
          <a:lstStyle/>
          <a:p>
            <a:pPr algn="ctr">
              <a:lnSpc>
                <a:spcPts val="1800"/>
              </a:lnSpc>
              <a:spcAft>
                <a:spcPts val="0"/>
              </a:spcAft>
            </a:pPr>
            <a:r>
              <a:rPr lang="ru-RU" sz="1400" i="1">
                <a:effectLst/>
                <a:latin typeface="Times New Roman"/>
                <a:ea typeface="Times New Roman"/>
              </a:rPr>
              <a:t>Т</a:t>
            </a:r>
            <a:r>
              <a:rPr lang="ru-RU" sz="1400" i="1" baseline="-25000">
                <a:latin typeface="Times New Roman"/>
                <a:ea typeface="Times New Roman"/>
              </a:rPr>
              <a:t>3</a:t>
            </a:r>
            <a:endParaRPr lang="uk-UA" sz="1200">
              <a:effectLst/>
              <a:latin typeface="Times New Roman"/>
              <a:ea typeface="Times New Roman"/>
            </a:endParaRPr>
          </a:p>
        </p:txBody>
      </p:sp>
      <p:cxnSp>
        <p:nvCxnSpPr>
          <p:cNvPr id="85" name="Line 3167">
            <a:extLst>
              <a:ext uri="{FF2B5EF4-FFF2-40B4-BE49-F238E27FC236}">
                <a16:creationId xmlns:a16="http://schemas.microsoft.com/office/drawing/2014/main" id="{6B789077-4CE4-BD40-8472-1EE780181128}"/>
              </a:ext>
            </a:extLst>
          </p:cNvPr>
          <p:cNvCxnSpPr>
            <a:cxnSpLocks/>
          </p:cNvCxnSpPr>
          <p:nvPr/>
        </p:nvCxnSpPr>
        <p:spPr bwMode="auto">
          <a:xfrm flipH="1">
            <a:off x="5939577" y="3117586"/>
            <a:ext cx="14464" cy="33252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304362-4472-8F4E-ADC7-4FD343D20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uk-UA"/>
              <a:t>© І.В.Стеценко НТУУ "КПІ ім. Ігоря Сікорського"</a:t>
            </a:r>
          </a:p>
        </p:txBody>
      </p:sp>
    </p:spTree>
    <p:extLst>
      <p:ext uri="{BB962C8B-B14F-4D97-AF65-F5344CB8AC3E}">
        <p14:creationId xmlns:p14="http://schemas.microsoft.com/office/powerpoint/2010/main" val="34859969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D1B4D-6B03-0942-A7E7-723F3C9E7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360" y="185273"/>
            <a:ext cx="8917136" cy="564982"/>
          </a:xfrm>
        </p:spPr>
        <p:txBody>
          <a:bodyPr>
            <a:noAutofit/>
          </a:bodyPr>
          <a:lstStyle/>
          <a:p>
            <a:r>
              <a:rPr lang="uk-UA" sz="3000"/>
              <a:t>Приклад  «Три основні та один резервний пристрій»</a:t>
            </a:r>
            <a:endParaRPr lang="en-US" sz="3000"/>
          </a:p>
        </p:txBody>
      </p: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8A80AEC2-F925-7347-A734-C15B7C3AF371}"/>
              </a:ext>
            </a:extLst>
          </p:cNvPr>
          <p:cNvGrpSpPr/>
          <p:nvPr/>
        </p:nvGrpSpPr>
        <p:grpSpPr>
          <a:xfrm>
            <a:off x="262105" y="928679"/>
            <a:ext cx="3812395" cy="2204204"/>
            <a:chOff x="262105" y="928679"/>
            <a:chExt cx="3812395" cy="2204204"/>
          </a:xfrm>
        </p:grpSpPr>
        <p:sp>
          <p:nvSpPr>
            <p:cNvPr id="6" name="Text Box 10500">
              <a:extLst>
                <a:ext uri="{FF2B5EF4-FFF2-40B4-BE49-F238E27FC236}">
                  <a16:creationId xmlns:a16="http://schemas.microsoft.com/office/drawing/2014/main" id="{0B6473FE-AD8E-1041-A211-6CD2170F8D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10813" y="928679"/>
              <a:ext cx="391099" cy="28449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ctr">
                <a:lnSpc>
                  <a:spcPts val="1800"/>
                </a:lnSpc>
                <a:spcAft>
                  <a:spcPts val="0"/>
                </a:spcAft>
              </a:pPr>
              <a:r>
                <a:rPr lang="en-US" sz="14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T</a:t>
              </a:r>
              <a:r>
                <a:rPr lang="en-US" sz="1400" baseline="-250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1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7" name="Text Box 10501">
              <a:extLst>
                <a:ext uri="{FF2B5EF4-FFF2-40B4-BE49-F238E27FC236}">
                  <a16:creationId xmlns:a16="http://schemas.microsoft.com/office/drawing/2014/main" id="{C8B55658-932C-234E-B2CC-EF624CE90B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95825" y="2351145"/>
              <a:ext cx="408427" cy="24985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ctr">
                <a:lnSpc>
                  <a:spcPts val="1800"/>
                </a:lnSpc>
                <a:spcAft>
                  <a:spcPts val="0"/>
                </a:spcAft>
              </a:pPr>
              <a:r>
                <a:rPr lang="en-US" sz="14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T</a:t>
              </a:r>
              <a:r>
                <a:rPr lang="en-US" sz="1400" baseline="-250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3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8" name="Text Box 10502">
              <a:extLst>
                <a:ext uri="{FF2B5EF4-FFF2-40B4-BE49-F238E27FC236}">
                  <a16:creationId xmlns:a16="http://schemas.microsoft.com/office/drawing/2014/main" id="{D748B294-1154-DD40-AEDC-2FAA82E5BB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9035" y="1852251"/>
              <a:ext cx="533017" cy="28531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ctr">
                <a:lnSpc>
                  <a:spcPts val="1800"/>
                </a:lnSpc>
                <a:spcAft>
                  <a:spcPts val="0"/>
                </a:spcAft>
              </a:pPr>
              <a:r>
                <a:rPr lang="en-US" sz="14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P</a:t>
              </a:r>
              <a:r>
                <a:rPr lang="en-US" sz="1400" baseline="-250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2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9" name="Text Box 10503">
              <a:extLst>
                <a:ext uri="{FF2B5EF4-FFF2-40B4-BE49-F238E27FC236}">
                  <a16:creationId xmlns:a16="http://schemas.microsoft.com/office/drawing/2014/main" id="{E1959668-EA15-FD47-AB7E-258995E941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75211" y="1799475"/>
              <a:ext cx="391925" cy="30181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ctr">
                <a:lnSpc>
                  <a:spcPts val="1800"/>
                </a:lnSpc>
                <a:spcAft>
                  <a:spcPts val="0"/>
                </a:spcAft>
              </a:pPr>
              <a:r>
                <a:rPr lang="en-US" sz="14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P</a:t>
              </a:r>
              <a:r>
                <a:rPr lang="en-US" sz="1400" baseline="-250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3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10" name="Line 10504">
              <a:extLst>
                <a:ext uri="{FF2B5EF4-FFF2-40B4-BE49-F238E27FC236}">
                  <a16:creationId xmlns:a16="http://schemas.microsoft.com/office/drawing/2014/main" id="{319AD95E-EEA5-234A-B47E-06225C55F509}"/>
                </a:ext>
              </a:extLst>
            </p:cNvPr>
            <p:cNvCxnSpPr/>
            <p:nvPr/>
          </p:nvCxnSpPr>
          <p:spPr bwMode="auto">
            <a:xfrm rot="2700000">
              <a:off x="3480085" y="1354933"/>
              <a:ext cx="248210" cy="24918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28855219-4FF9-884D-9254-DD54825350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5351" y="2546579"/>
              <a:ext cx="274760" cy="27459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cxnSp>
          <p:nvCxnSpPr>
            <p:cNvPr id="12" name="Line 10506">
              <a:extLst>
                <a:ext uri="{FF2B5EF4-FFF2-40B4-BE49-F238E27FC236}">
                  <a16:creationId xmlns:a16="http://schemas.microsoft.com/office/drawing/2014/main" id="{C4E3E5BA-56AA-9846-B632-630254963D0A}"/>
                </a:ext>
              </a:extLst>
            </p:cNvPr>
            <p:cNvCxnSpPr/>
            <p:nvPr/>
          </p:nvCxnSpPr>
          <p:spPr bwMode="auto">
            <a:xfrm flipV="1">
              <a:off x="1470883" y="1212347"/>
              <a:ext cx="1650" cy="26717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0CDAA2D-F1ED-2D40-B8EE-D98EACB619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7532" y="1888534"/>
              <a:ext cx="274760" cy="27377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cxnSp>
          <p:nvCxnSpPr>
            <p:cNvPr id="14" name="Line 10508">
              <a:extLst>
                <a:ext uri="{FF2B5EF4-FFF2-40B4-BE49-F238E27FC236}">
                  <a16:creationId xmlns:a16="http://schemas.microsoft.com/office/drawing/2014/main" id="{9AE5B298-E9BF-D541-800B-0F0046AD56AD}"/>
                </a:ext>
              </a:extLst>
            </p:cNvPr>
            <p:cNvCxnSpPr/>
            <p:nvPr/>
          </p:nvCxnSpPr>
          <p:spPr bwMode="auto">
            <a:xfrm>
              <a:off x="2093012" y="2439379"/>
              <a:ext cx="355620" cy="82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A360140F-2206-E44C-BE7C-8763AA8D11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468" y="1781334"/>
              <a:ext cx="273110" cy="27459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ctr"/>
              <a:r>
                <a:rPr lang="uk-UA" sz="1400"/>
                <a:t>3</a:t>
              </a:r>
              <a:endParaRPr lang="en-US" sz="1400"/>
            </a:p>
          </p:txBody>
        </p:sp>
        <p:sp>
          <p:nvSpPr>
            <p:cNvPr id="17" name="Text Box 10517">
              <a:extLst>
                <a:ext uri="{FF2B5EF4-FFF2-40B4-BE49-F238E27FC236}">
                  <a16:creationId xmlns:a16="http://schemas.microsoft.com/office/drawing/2014/main" id="{77FEAB82-0CFA-304F-B28D-B9084C61D5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2105" y="1834934"/>
              <a:ext cx="442256" cy="28449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ctr">
                <a:lnSpc>
                  <a:spcPts val="1800"/>
                </a:lnSpc>
                <a:spcAft>
                  <a:spcPts val="0"/>
                </a:spcAft>
              </a:pPr>
              <a:r>
                <a:rPr lang="en-US" sz="14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P</a:t>
              </a:r>
              <a:r>
                <a:rPr lang="en-US" sz="1400" baseline="-250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1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8" name="Text Box 10518">
              <a:extLst>
                <a:ext uri="{FF2B5EF4-FFF2-40B4-BE49-F238E27FC236}">
                  <a16:creationId xmlns:a16="http://schemas.microsoft.com/office/drawing/2014/main" id="{3EA3D0B9-DB9E-6541-A4D2-53EF03B2B5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59871" y="2848390"/>
              <a:ext cx="462884" cy="28449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ctr">
                <a:lnSpc>
                  <a:spcPts val="1800"/>
                </a:lnSpc>
                <a:spcAft>
                  <a:spcPts val="0"/>
                </a:spcAft>
              </a:pPr>
              <a:r>
                <a:rPr lang="en-US" sz="14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P</a:t>
              </a:r>
              <a:r>
                <a:rPr lang="en-US" sz="1400" baseline="-250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4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9" name="Text Box 10519">
              <a:extLst>
                <a:ext uri="{FF2B5EF4-FFF2-40B4-BE49-F238E27FC236}">
                  <a16:creationId xmlns:a16="http://schemas.microsoft.com/office/drawing/2014/main" id="{CD3CE60D-8679-4F44-831D-5A89CB44F5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7205" y="982279"/>
              <a:ext cx="338293" cy="30181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ctr">
                <a:lnSpc>
                  <a:spcPts val="1800"/>
                </a:lnSpc>
                <a:spcAft>
                  <a:spcPts val="0"/>
                </a:spcAft>
              </a:pPr>
              <a:r>
                <a:rPr lang="en-US" sz="14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T</a:t>
              </a:r>
              <a:r>
                <a:rPr lang="en-US" sz="1400" baseline="-250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2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0" name="Arc 10520">
              <a:extLst>
                <a:ext uri="{FF2B5EF4-FFF2-40B4-BE49-F238E27FC236}">
                  <a16:creationId xmlns:a16="http://schemas.microsoft.com/office/drawing/2014/main" id="{4C7F107A-5068-854F-B2EB-70A64C94CB55}"/>
                </a:ext>
              </a:extLst>
            </p:cNvPr>
            <p:cNvSpPr>
              <a:spLocks/>
            </p:cNvSpPr>
            <p:nvPr/>
          </p:nvSpPr>
          <p:spPr bwMode="auto">
            <a:xfrm rot="5207941">
              <a:off x="3160222" y="1753933"/>
              <a:ext cx="1189099" cy="639456"/>
            </a:xfrm>
            <a:custGeom>
              <a:avLst/>
              <a:gdLst>
                <a:gd name="G0" fmla="+- 20023 0 0"/>
                <a:gd name="G1" fmla="+- 21600 0 0"/>
                <a:gd name="G2" fmla="+- 21600 0 0"/>
                <a:gd name="T0" fmla="*/ 0 w 41623"/>
                <a:gd name="T1" fmla="*/ 13499 h 21600"/>
                <a:gd name="T2" fmla="*/ 41623 w 41623"/>
                <a:gd name="T3" fmla="*/ 21600 h 21600"/>
                <a:gd name="T4" fmla="*/ 20023 w 41623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623" h="21600" fill="none" extrusionOk="0">
                  <a:moveTo>
                    <a:pt x="-1" y="13498"/>
                  </a:moveTo>
                  <a:cubicBezTo>
                    <a:pt x="3300" y="5340"/>
                    <a:pt x="11221" y="0"/>
                    <a:pt x="20023" y="0"/>
                  </a:cubicBezTo>
                  <a:cubicBezTo>
                    <a:pt x="31952" y="0"/>
                    <a:pt x="41623" y="9670"/>
                    <a:pt x="41623" y="21600"/>
                  </a:cubicBezTo>
                </a:path>
                <a:path w="41623" h="21600" stroke="0" extrusionOk="0">
                  <a:moveTo>
                    <a:pt x="-1" y="13498"/>
                  </a:moveTo>
                  <a:cubicBezTo>
                    <a:pt x="3300" y="5340"/>
                    <a:pt x="11221" y="0"/>
                    <a:pt x="20023" y="0"/>
                  </a:cubicBezTo>
                  <a:cubicBezTo>
                    <a:pt x="31952" y="0"/>
                    <a:pt x="41623" y="9670"/>
                    <a:pt x="41623" y="21600"/>
                  </a:cubicBezTo>
                  <a:lnTo>
                    <a:pt x="20023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1" name="Arc 10521">
              <a:extLst>
                <a:ext uri="{FF2B5EF4-FFF2-40B4-BE49-F238E27FC236}">
                  <a16:creationId xmlns:a16="http://schemas.microsoft.com/office/drawing/2014/main" id="{170235D2-9195-064E-8196-FB47853B6E52}"/>
                </a:ext>
              </a:extLst>
            </p:cNvPr>
            <p:cNvSpPr>
              <a:spLocks/>
            </p:cNvSpPr>
            <p:nvPr/>
          </p:nvSpPr>
          <p:spPr bwMode="auto">
            <a:xfrm rot="21440917">
              <a:off x="2819929" y="1454785"/>
              <a:ext cx="808602" cy="599497"/>
            </a:xfrm>
            <a:custGeom>
              <a:avLst/>
              <a:gdLst>
                <a:gd name="G0" fmla="+- 18876 0 0"/>
                <a:gd name="G1" fmla="+- 21600 0 0"/>
                <a:gd name="G2" fmla="+- 21600 0 0"/>
                <a:gd name="T0" fmla="*/ 0 w 25544"/>
                <a:gd name="T1" fmla="*/ 11100 h 21600"/>
                <a:gd name="T2" fmla="*/ 25544 w 25544"/>
                <a:gd name="T3" fmla="*/ 1055 h 21600"/>
                <a:gd name="T4" fmla="*/ 18876 w 25544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544" h="21600" fill="none" extrusionOk="0">
                  <a:moveTo>
                    <a:pt x="-1" y="11099"/>
                  </a:moveTo>
                  <a:cubicBezTo>
                    <a:pt x="3811" y="4248"/>
                    <a:pt x="11035" y="0"/>
                    <a:pt x="18876" y="0"/>
                  </a:cubicBezTo>
                  <a:cubicBezTo>
                    <a:pt x="21140" y="0"/>
                    <a:pt x="23390" y="356"/>
                    <a:pt x="25544" y="1054"/>
                  </a:cubicBezTo>
                </a:path>
                <a:path w="25544" h="21600" stroke="0" extrusionOk="0">
                  <a:moveTo>
                    <a:pt x="-1" y="11099"/>
                  </a:moveTo>
                  <a:cubicBezTo>
                    <a:pt x="3811" y="4248"/>
                    <a:pt x="11035" y="0"/>
                    <a:pt x="18876" y="0"/>
                  </a:cubicBezTo>
                  <a:cubicBezTo>
                    <a:pt x="21140" y="0"/>
                    <a:pt x="23390" y="356"/>
                    <a:pt x="25544" y="1054"/>
                  </a:cubicBezTo>
                  <a:lnTo>
                    <a:pt x="18876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2" name="Arc 10522">
              <a:extLst>
                <a:ext uri="{FF2B5EF4-FFF2-40B4-BE49-F238E27FC236}">
                  <a16:creationId xmlns:a16="http://schemas.microsoft.com/office/drawing/2014/main" id="{0A4684B7-B48A-2D42-BEB0-870EFEE0F809}"/>
                </a:ext>
              </a:extLst>
            </p:cNvPr>
            <p:cNvSpPr>
              <a:spLocks/>
            </p:cNvSpPr>
            <p:nvPr/>
          </p:nvSpPr>
          <p:spPr bwMode="auto">
            <a:xfrm rot="16866038">
              <a:off x="2603935" y="1828045"/>
              <a:ext cx="621762" cy="992600"/>
            </a:xfrm>
            <a:custGeom>
              <a:avLst/>
              <a:gdLst>
                <a:gd name="G0" fmla="+- 0 0 0"/>
                <a:gd name="G1" fmla="+- 21518 0 0"/>
                <a:gd name="G2" fmla="+- 21600 0 0"/>
                <a:gd name="T0" fmla="*/ 1884 w 10844"/>
                <a:gd name="T1" fmla="*/ 0 h 21518"/>
                <a:gd name="T2" fmla="*/ 10844 w 10844"/>
                <a:gd name="T3" fmla="*/ 2837 h 21518"/>
                <a:gd name="T4" fmla="*/ 0 w 10844"/>
                <a:gd name="T5" fmla="*/ 21518 h 215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844" h="21518" fill="none" extrusionOk="0">
                  <a:moveTo>
                    <a:pt x="1883" y="0"/>
                  </a:moveTo>
                  <a:cubicBezTo>
                    <a:pt x="5042" y="276"/>
                    <a:pt x="8101" y="1245"/>
                    <a:pt x="10843" y="2837"/>
                  </a:cubicBezTo>
                </a:path>
                <a:path w="10844" h="21518" stroke="0" extrusionOk="0">
                  <a:moveTo>
                    <a:pt x="1883" y="0"/>
                  </a:moveTo>
                  <a:cubicBezTo>
                    <a:pt x="5042" y="276"/>
                    <a:pt x="8101" y="1245"/>
                    <a:pt x="10843" y="2837"/>
                  </a:cubicBezTo>
                  <a:lnTo>
                    <a:pt x="0" y="21518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3" name="Arc 10523">
              <a:extLst>
                <a:ext uri="{FF2B5EF4-FFF2-40B4-BE49-F238E27FC236}">
                  <a16:creationId xmlns:a16="http://schemas.microsoft.com/office/drawing/2014/main" id="{8EBA0B37-B155-4B43-BBBF-C7AF5EB87460}"/>
                </a:ext>
              </a:extLst>
            </p:cNvPr>
            <p:cNvSpPr>
              <a:spLocks/>
            </p:cNvSpPr>
            <p:nvPr/>
          </p:nvSpPr>
          <p:spPr bwMode="auto">
            <a:xfrm rot="1452737">
              <a:off x="1349593" y="1451487"/>
              <a:ext cx="785499" cy="607744"/>
            </a:xfrm>
            <a:custGeom>
              <a:avLst/>
              <a:gdLst>
                <a:gd name="G0" fmla="+- 7600 0 0"/>
                <a:gd name="G1" fmla="+- 21600 0 0"/>
                <a:gd name="G2" fmla="+- 21600 0 0"/>
                <a:gd name="T0" fmla="*/ 0 w 24821"/>
                <a:gd name="T1" fmla="*/ 1381 h 21600"/>
                <a:gd name="T2" fmla="*/ 24821 w 24821"/>
                <a:gd name="T3" fmla="*/ 8561 h 21600"/>
                <a:gd name="T4" fmla="*/ 7600 w 24821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821" h="21600" fill="none" extrusionOk="0">
                  <a:moveTo>
                    <a:pt x="0" y="1381"/>
                  </a:moveTo>
                  <a:cubicBezTo>
                    <a:pt x="2429" y="467"/>
                    <a:pt x="5004" y="0"/>
                    <a:pt x="7600" y="0"/>
                  </a:cubicBezTo>
                  <a:cubicBezTo>
                    <a:pt x="14364" y="0"/>
                    <a:pt x="20737" y="3168"/>
                    <a:pt x="24820" y="8561"/>
                  </a:cubicBezTo>
                </a:path>
                <a:path w="24821" h="21600" stroke="0" extrusionOk="0">
                  <a:moveTo>
                    <a:pt x="0" y="1381"/>
                  </a:moveTo>
                  <a:cubicBezTo>
                    <a:pt x="2429" y="467"/>
                    <a:pt x="5004" y="0"/>
                    <a:pt x="7600" y="0"/>
                  </a:cubicBezTo>
                  <a:cubicBezTo>
                    <a:pt x="14364" y="0"/>
                    <a:pt x="20737" y="3168"/>
                    <a:pt x="24820" y="8561"/>
                  </a:cubicBezTo>
                  <a:lnTo>
                    <a:pt x="7600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4" name="Arc 10524">
              <a:extLst>
                <a:ext uri="{FF2B5EF4-FFF2-40B4-BE49-F238E27FC236}">
                  <a16:creationId xmlns:a16="http://schemas.microsoft.com/office/drawing/2014/main" id="{6A477A32-8698-BB46-9800-D72EDE3680C2}"/>
                </a:ext>
              </a:extLst>
            </p:cNvPr>
            <p:cNvSpPr>
              <a:spLocks/>
            </p:cNvSpPr>
            <p:nvPr/>
          </p:nvSpPr>
          <p:spPr bwMode="auto">
            <a:xfrm rot="10980896">
              <a:off x="2377673" y="2056756"/>
              <a:ext cx="822629" cy="686907"/>
            </a:xfrm>
            <a:custGeom>
              <a:avLst/>
              <a:gdLst>
                <a:gd name="G0" fmla="+- 5656 0 0"/>
                <a:gd name="G1" fmla="+- 21600 0 0"/>
                <a:gd name="G2" fmla="+- 21600 0 0"/>
                <a:gd name="T0" fmla="*/ 0 w 22706"/>
                <a:gd name="T1" fmla="*/ 754 h 21600"/>
                <a:gd name="T2" fmla="*/ 22706 w 22706"/>
                <a:gd name="T3" fmla="*/ 8339 h 21600"/>
                <a:gd name="T4" fmla="*/ 5656 w 22706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706" h="21600" fill="none" extrusionOk="0">
                  <a:moveTo>
                    <a:pt x="-1" y="753"/>
                  </a:moveTo>
                  <a:cubicBezTo>
                    <a:pt x="1843" y="253"/>
                    <a:pt x="3745" y="0"/>
                    <a:pt x="5656" y="0"/>
                  </a:cubicBezTo>
                  <a:cubicBezTo>
                    <a:pt x="12321" y="0"/>
                    <a:pt x="18613" y="3077"/>
                    <a:pt x="22706" y="8338"/>
                  </a:cubicBezTo>
                </a:path>
                <a:path w="22706" h="21600" stroke="0" extrusionOk="0">
                  <a:moveTo>
                    <a:pt x="-1" y="753"/>
                  </a:moveTo>
                  <a:cubicBezTo>
                    <a:pt x="1843" y="253"/>
                    <a:pt x="3745" y="0"/>
                    <a:pt x="5656" y="0"/>
                  </a:cubicBezTo>
                  <a:cubicBezTo>
                    <a:pt x="12321" y="0"/>
                    <a:pt x="18613" y="3077"/>
                    <a:pt x="22706" y="8338"/>
                  </a:cubicBezTo>
                  <a:lnTo>
                    <a:pt x="5656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5" name="Arc 10525">
              <a:extLst>
                <a:ext uri="{FF2B5EF4-FFF2-40B4-BE49-F238E27FC236}">
                  <a16:creationId xmlns:a16="http://schemas.microsoft.com/office/drawing/2014/main" id="{C98031ED-0BA9-D940-894D-15C37F00E5DF}"/>
                </a:ext>
              </a:extLst>
            </p:cNvPr>
            <p:cNvSpPr>
              <a:spLocks/>
            </p:cNvSpPr>
            <p:nvPr/>
          </p:nvSpPr>
          <p:spPr bwMode="auto">
            <a:xfrm rot="7379199">
              <a:off x="1094842" y="1714157"/>
              <a:ext cx="701750" cy="1299539"/>
            </a:xfrm>
            <a:custGeom>
              <a:avLst/>
              <a:gdLst>
                <a:gd name="G0" fmla="+- 0 0 0"/>
                <a:gd name="G1" fmla="+- 21518 0 0"/>
                <a:gd name="G2" fmla="+- 21600 0 0"/>
                <a:gd name="T0" fmla="*/ 1884 w 21600"/>
                <a:gd name="T1" fmla="*/ 0 h 39068"/>
                <a:gd name="T2" fmla="*/ 12592 w 21600"/>
                <a:gd name="T3" fmla="*/ 39068 h 39068"/>
                <a:gd name="T4" fmla="*/ 0 w 21600"/>
                <a:gd name="T5" fmla="*/ 21518 h 390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39068" fill="none" extrusionOk="0">
                  <a:moveTo>
                    <a:pt x="1883" y="0"/>
                  </a:moveTo>
                  <a:cubicBezTo>
                    <a:pt x="13040" y="977"/>
                    <a:pt x="21600" y="10318"/>
                    <a:pt x="21600" y="21518"/>
                  </a:cubicBezTo>
                  <a:cubicBezTo>
                    <a:pt x="21600" y="28477"/>
                    <a:pt x="18246" y="35010"/>
                    <a:pt x="12591" y="39067"/>
                  </a:cubicBezTo>
                </a:path>
                <a:path w="21600" h="39068" stroke="0" extrusionOk="0">
                  <a:moveTo>
                    <a:pt x="1883" y="0"/>
                  </a:moveTo>
                  <a:cubicBezTo>
                    <a:pt x="13040" y="977"/>
                    <a:pt x="21600" y="10318"/>
                    <a:pt x="21600" y="21518"/>
                  </a:cubicBezTo>
                  <a:cubicBezTo>
                    <a:pt x="21600" y="28477"/>
                    <a:pt x="18246" y="35010"/>
                    <a:pt x="12591" y="39067"/>
                  </a:cubicBezTo>
                  <a:lnTo>
                    <a:pt x="0" y="21518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6" name="Arc 10526">
              <a:extLst>
                <a:ext uri="{FF2B5EF4-FFF2-40B4-BE49-F238E27FC236}">
                  <a16:creationId xmlns:a16="http://schemas.microsoft.com/office/drawing/2014/main" id="{98E02E45-F238-4B4C-81ED-63C7F28F6D5E}"/>
                </a:ext>
              </a:extLst>
            </p:cNvPr>
            <p:cNvSpPr>
              <a:spLocks/>
            </p:cNvSpPr>
            <p:nvPr/>
          </p:nvSpPr>
          <p:spPr bwMode="auto">
            <a:xfrm rot="16866038">
              <a:off x="971030" y="1281427"/>
              <a:ext cx="542599" cy="638631"/>
            </a:xfrm>
            <a:custGeom>
              <a:avLst/>
              <a:gdLst>
                <a:gd name="G0" fmla="+- 0 0 0"/>
                <a:gd name="G1" fmla="+- 21518 0 0"/>
                <a:gd name="G2" fmla="+- 21600 0 0"/>
                <a:gd name="T0" fmla="*/ 1884 w 20951"/>
                <a:gd name="T1" fmla="*/ 0 h 21518"/>
                <a:gd name="T2" fmla="*/ 20951 w 20951"/>
                <a:gd name="T3" fmla="*/ 16263 h 21518"/>
                <a:gd name="T4" fmla="*/ 0 w 20951"/>
                <a:gd name="T5" fmla="*/ 21518 h 215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951" h="21518" fill="none" extrusionOk="0">
                  <a:moveTo>
                    <a:pt x="1883" y="0"/>
                  </a:moveTo>
                  <a:cubicBezTo>
                    <a:pt x="11056" y="803"/>
                    <a:pt x="18711" y="7332"/>
                    <a:pt x="20951" y="16262"/>
                  </a:cubicBezTo>
                </a:path>
                <a:path w="20951" h="21518" stroke="0" extrusionOk="0">
                  <a:moveTo>
                    <a:pt x="1883" y="0"/>
                  </a:moveTo>
                  <a:cubicBezTo>
                    <a:pt x="11056" y="803"/>
                    <a:pt x="18711" y="7332"/>
                    <a:pt x="20951" y="16262"/>
                  </a:cubicBezTo>
                  <a:lnTo>
                    <a:pt x="0" y="21518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cxnSp>
          <p:nvCxnSpPr>
            <p:cNvPr id="27" name="Line 10527">
              <a:extLst>
                <a:ext uri="{FF2B5EF4-FFF2-40B4-BE49-F238E27FC236}">
                  <a16:creationId xmlns:a16="http://schemas.microsoft.com/office/drawing/2014/main" id="{569DD44C-550F-CD44-8DE7-59D70E401E83}"/>
                </a:ext>
              </a:extLst>
            </p:cNvPr>
            <p:cNvCxnSpPr/>
            <p:nvPr/>
          </p:nvCxnSpPr>
          <p:spPr bwMode="auto">
            <a:xfrm>
              <a:off x="2200275" y="2154886"/>
              <a:ext cx="825" cy="2671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99EFB6B8-C4E6-7B43-8B31-6AA76EA603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4923" y="1729683"/>
              <a:ext cx="273110" cy="27459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ctr"/>
              <a:r>
                <a:rPr lang="uk-UA" sz="1400"/>
                <a:t>1</a:t>
              </a:r>
              <a:endParaRPr lang="en-US" sz="1400"/>
            </a:p>
          </p:txBody>
        </p:sp>
      </p:grpSp>
      <p:sp>
        <p:nvSpPr>
          <p:cNvPr id="32" name="Прямоугольник 30">
            <a:extLst>
              <a:ext uri="{FF2B5EF4-FFF2-40B4-BE49-F238E27FC236}">
                <a16:creationId xmlns:a16="http://schemas.microsoft.com/office/drawing/2014/main" id="{6C84B17C-A014-B743-94E7-90F48B7A65A5}"/>
              </a:ext>
            </a:extLst>
          </p:cNvPr>
          <p:cNvSpPr/>
          <p:nvPr/>
        </p:nvSpPr>
        <p:spPr>
          <a:xfrm>
            <a:off x="5087626" y="1665302"/>
            <a:ext cx="5925701" cy="307594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500789EC-7607-CB4B-9585-7CE9B48F5E53}"/>
              </a:ext>
            </a:extLst>
          </p:cNvPr>
          <p:cNvGrpSpPr/>
          <p:nvPr/>
        </p:nvGrpSpPr>
        <p:grpSpPr>
          <a:xfrm>
            <a:off x="4390738" y="1212347"/>
            <a:ext cx="4205681" cy="4439805"/>
            <a:chOff x="4692582" y="1479523"/>
            <a:chExt cx="4205681" cy="4439805"/>
          </a:xfrm>
        </p:grpSpPr>
        <p:sp>
          <p:nvSpPr>
            <p:cNvPr id="57" name="Text Box 3159">
              <a:extLst>
                <a:ext uri="{FF2B5EF4-FFF2-40B4-BE49-F238E27FC236}">
                  <a16:creationId xmlns:a16="http://schemas.microsoft.com/office/drawing/2014/main" id="{EF8A4065-F9F1-4541-A072-297F122460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15689" y="1947181"/>
              <a:ext cx="335287" cy="26539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ctr">
                <a:lnSpc>
                  <a:spcPts val="1800"/>
                </a:lnSpc>
                <a:spcAft>
                  <a:spcPts val="0"/>
                </a:spcAft>
              </a:pPr>
              <a:r>
                <a:rPr lang="ru-RU" sz="1400" i="1">
                  <a:effectLst/>
                  <a:latin typeface="Times New Roman"/>
                  <a:ea typeface="Times New Roman"/>
                </a:rPr>
                <a:t>Т</a:t>
              </a:r>
              <a:r>
                <a:rPr lang="ru-RU" sz="1400" baseline="-25000">
                  <a:effectLst/>
                  <a:latin typeface="Times New Roman"/>
                  <a:ea typeface="Times New Roman"/>
                </a:rPr>
                <a:t>1</a:t>
              </a:r>
              <a:endParaRPr lang="uk-UA" sz="12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34" name="Text Box 3156">
              <a:extLst>
                <a:ext uri="{FF2B5EF4-FFF2-40B4-BE49-F238E27FC236}">
                  <a16:creationId xmlns:a16="http://schemas.microsoft.com/office/drawing/2014/main" id="{A404B1A5-2910-F042-9A2F-A65F9FC143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24227" y="1479523"/>
              <a:ext cx="780900" cy="21347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ctr">
                <a:lnSpc>
                  <a:spcPts val="1800"/>
                </a:lnSpc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(3,0,1,0)</a:t>
              </a:r>
              <a:endParaRPr lang="uk-UA" sz="120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37" name="Line 3161">
              <a:extLst>
                <a:ext uri="{FF2B5EF4-FFF2-40B4-BE49-F238E27FC236}">
                  <a16:creationId xmlns:a16="http://schemas.microsoft.com/office/drawing/2014/main" id="{CE00F20D-4E0C-0240-B9BC-70ADE0393149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7093361" y="1741963"/>
              <a:ext cx="18916" cy="7236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9" name="Text Box 3163">
              <a:extLst>
                <a:ext uri="{FF2B5EF4-FFF2-40B4-BE49-F238E27FC236}">
                  <a16:creationId xmlns:a16="http://schemas.microsoft.com/office/drawing/2014/main" id="{F2FE7435-3C24-3548-9ED3-2B6F8564C5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2689" y="2501048"/>
              <a:ext cx="780900" cy="21347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ctr">
                <a:lnSpc>
                  <a:spcPts val="1800"/>
                </a:lnSpc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(2,</a:t>
              </a:r>
              <a:r>
                <a:rPr lang="ru-RU" sz="1400">
                  <a:latin typeface="Times New Roman"/>
                  <a:ea typeface="Times New Roman"/>
                </a:rPr>
                <a:t>1</a:t>
              </a:r>
              <a:r>
                <a:rPr lang="ru-RU" sz="1400">
                  <a:effectLst/>
                  <a:latin typeface="Times New Roman"/>
                  <a:ea typeface="Times New Roman"/>
                </a:rPr>
                <a:t>,1,0)</a:t>
              </a:r>
              <a:endParaRPr lang="uk-UA" sz="12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40" name="Text Box 3164">
              <a:extLst>
                <a:ext uri="{FF2B5EF4-FFF2-40B4-BE49-F238E27FC236}">
                  <a16:creationId xmlns:a16="http://schemas.microsoft.com/office/drawing/2014/main" id="{2294F3A2-4248-294E-A70A-F06C3234D9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27929" y="2650229"/>
              <a:ext cx="335287" cy="26457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ctr">
                <a:lnSpc>
                  <a:spcPts val="1800"/>
                </a:lnSpc>
                <a:spcAft>
                  <a:spcPts val="0"/>
                </a:spcAft>
              </a:pPr>
              <a:r>
                <a:rPr lang="ru-RU" sz="1400" i="1">
                  <a:effectLst/>
                  <a:latin typeface="Times New Roman"/>
                  <a:ea typeface="Times New Roman"/>
                </a:rPr>
                <a:t>Т</a:t>
              </a:r>
              <a:r>
                <a:rPr lang="ru-RU" sz="1400" baseline="-25000">
                  <a:effectLst/>
                  <a:latin typeface="Times New Roman"/>
                  <a:ea typeface="Times New Roman"/>
                </a:rPr>
                <a:t>1</a:t>
              </a:r>
              <a:endParaRPr lang="uk-UA" sz="120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41" name="Line 3165">
              <a:extLst>
                <a:ext uri="{FF2B5EF4-FFF2-40B4-BE49-F238E27FC236}">
                  <a16:creationId xmlns:a16="http://schemas.microsoft.com/office/drawing/2014/main" id="{D20A150C-B3F4-CE4A-8541-078D4ABC6C4B}"/>
                </a:ext>
              </a:extLst>
            </p:cNvPr>
            <p:cNvCxnSpPr/>
            <p:nvPr/>
          </p:nvCxnSpPr>
          <p:spPr bwMode="auto">
            <a:xfrm flipV="1">
              <a:off x="6165026" y="2696385"/>
              <a:ext cx="781762" cy="44424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2" name="Text Box 3166">
              <a:extLst>
                <a:ext uri="{FF2B5EF4-FFF2-40B4-BE49-F238E27FC236}">
                  <a16:creationId xmlns:a16="http://schemas.microsoft.com/office/drawing/2014/main" id="{6AD25818-6203-004A-81E6-C133663CD8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20827" y="2803532"/>
              <a:ext cx="334425" cy="26374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ctr">
                <a:lnSpc>
                  <a:spcPts val="1800"/>
                </a:lnSpc>
                <a:spcAft>
                  <a:spcPts val="0"/>
                </a:spcAft>
              </a:pPr>
              <a:r>
                <a:rPr lang="ru-RU" sz="1400" i="1">
                  <a:effectLst/>
                  <a:latin typeface="Times New Roman"/>
                  <a:ea typeface="Times New Roman"/>
                </a:rPr>
                <a:t>Т</a:t>
              </a:r>
              <a:r>
                <a:rPr lang="ru-RU" sz="1400" i="1" baseline="-25000">
                  <a:latin typeface="Times New Roman"/>
                  <a:ea typeface="Times New Roman"/>
                </a:rPr>
                <a:t>3</a:t>
              </a:r>
              <a:endParaRPr lang="uk-UA" sz="120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43" name="Line 3167">
              <a:extLst>
                <a:ext uri="{FF2B5EF4-FFF2-40B4-BE49-F238E27FC236}">
                  <a16:creationId xmlns:a16="http://schemas.microsoft.com/office/drawing/2014/main" id="{D9DE8841-A69D-A549-AA87-7770C07C9754}"/>
                </a:ext>
              </a:extLst>
            </p:cNvPr>
            <p:cNvCxnSpPr/>
            <p:nvPr/>
          </p:nvCxnSpPr>
          <p:spPr bwMode="auto">
            <a:xfrm>
              <a:off x="7186402" y="2696385"/>
              <a:ext cx="520600" cy="44424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5" name="Text Box 3169">
              <a:extLst>
                <a:ext uri="{FF2B5EF4-FFF2-40B4-BE49-F238E27FC236}">
                  <a16:creationId xmlns:a16="http://schemas.microsoft.com/office/drawing/2014/main" id="{346F563B-F119-D04A-A959-97B3F08F40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35257" y="3158765"/>
              <a:ext cx="780900" cy="21347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ctr">
                <a:lnSpc>
                  <a:spcPts val="1800"/>
                </a:lnSpc>
                <a:spcAft>
                  <a:spcPts val="0"/>
                </a:spcAft>
              </a:pPr>
              <a:r>
                <a:rPr lang="ru-RU" sz="1400">
                  <a:latin typeface="Times New Roman"/>
                  <a:ea typeface="Times New Roman"/>
                </a:rPr>
                <a:t>(3,0,0,1)</a:t>
              </a:r>
              <a:endParaRPr lang="uk-UA" sz="12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46" name="Text Box 3170">
              <a:extLst>
                <a:ext uri="{FF2B5EF4-FFF2-40B4-BE49-F238E27FC236}">
                  <a16:creationId xmlns:a16="http://schemas.microsoft.com/office/drawing/2014/main" id="{79651D75-579D-5747-9867-DE70CF4A72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30601" y="3158765"/>
              <a:ext cx="780900" cy="21347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ctr">
                <a:lnSpc>
                  <a:spcPts val="1800"/>
                </a:lnSpc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(1,</a:t>
              </a:r>
              <a:r>
                <a:rPr lang="ru-RU" sz="1400">
                  <a:latin typeface="Times New Roman"/>
                  <a:ea typeface="Times New Roman"/>
                </a:rPr>
                <a:t>2</a:t>
              </a:r>
              <a:r>
                <a:rPr lang="ru-RU" sz="1400">
                  <a:effectLst/>
                  <a:latin typeface="Times New Roman"/>
                  <a:ea typeface="Times New Roman"/>
                </a:rPr>
                <a:t>,1,0)</a:t>
              </a:r>
              <a:endParaRPr lang="uk-UA" sz="12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47" name="Text Box 3171">
              <a:extLst>
                <a:ext uri="{FF2B5EF4-FFF2-40B4-BE49-F238E27FC236}">
                  <a16:creationId xmlns:a16="http://schemas.microsoft.com/office/drawing/2014/main" id="{D3AB7FDE-EDEA-4E4F-9212-CB616A19FC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97452" y="3461249"/>
              <a:ext cx="334425" cy="26374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ctr">
                <a:lnSpc>
                  <a:spcPts val="1800"/>
                </a:lnSpc>
                <a:spcAft>
                  <a:spcPts val="0"/>
                </a:spcAft>
              </a:pPr>
              <a:r>
                <a:rPr lang="ru-RU" sz="1400" i="1">
                  <a:effectLst/>
                  <a:latin typeface="Times New Roman"/>
                  <a:ea typeface="Times New Roman"/>
                </a:rPr>
                <a:t>Т</a:t>
              </a:r>
              <a:r>
                <a:rPr lang="ru-RU" sz="1400" i="1" baseline="-25000">
                  <a:latin typeface="Times New Roman"/>
                  <a:ea typeface="Times New Roman"/>
                </a:rPr>
                <a:t>2</a:t>
              </a:r>
              <a:endParaRPr lang="uk-UA" sz="120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48" name="Line 3172">
              <a:extLst>
                <a:ext uri="{FF2B5EF4-FFF2-40B4-BE49-F238E27FC236}">
                  <a16:creationId xmlns:a16="http://schemas.microsoft.com/office/drawing/2014/main" id="{41AF71E9-41EF-4E40-83E6-7BB71FA7D86F}"/>
                </a:ext>
              </a:extLst>
            </p:cNvPr>
            <p:cNvCxnSpPr/>
            <p:nvPr/>
          </p:nvCxnSpPr>
          <p:spPr bwMode="auto">
            <a:xfrm>
              <a:off x="7762164" y="3354102"/>
              <a:ext cx="521462" cy="44342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" name="Line 3178">
              <a:extLst>
                <a:ext uri="{FF2B5EF4-FFF2-40B4-BE49-F238E27FC236}">
                  <a16:creationId xmlns:a16="http://schemas.microsoft.com/office/drawing/2014/main" id="{78A1B662-7B36-4D47-80BC-AD3DF912F0C9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905800" y="3972935"/>
              <a:ext cx="658086" cy="767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" name="Line 3180">
              <a:extLst>
                <a:ext uri="{FF2B5EF4-FFF2-40B4-BE49-F238E27FC236}">
                  <a16:creationId xmlns:a16="http://schemas.microsoft.com/office/drawing/2014/main" id="{B3AC014D-2AF0-D346-A8C8-710D9D144FB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8215028" y="4069173"/>
              <a:ext cx="499254" cy="1053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9" name="Text Box 3164">
              <a:extLst>
                <a:ext uri="{FF2B5EF4-FFF2-40B4-BE49-F238E27FC236}">
                  <a16:creationId xmlns:a16="http://schemas.microsoft.com/office/drawing/2014/main" id="{BB22C3CA-51D6-8B44-B030-D9A3A17B11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16304" y="3371731"/>
              <a:ext cx="335287" cy="26457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ctr">
                <a:lnSpc>
                  <a:spcPts val="1800"/>
                </a:lnSpc>
                <a:spcAft>
                  <a:spcPts val="0"/>
                </a:spcAft>
              </a:pPr>
              <a:r>
                <a:rPr lang="ru-RU" sz="1400" i="1">
                  <a:effectLst/>
                  <a:latin typeface="Times New Roman"/>
                  <a:ea typeface="Times New Roman"/>
                </a:rPr>
                <a:t>Т</a:t>
              </a:r>
              <a:r>
                <a:rPr lang="ru-RU" sz="1400" baseline="-25000">
                  <a:effectLst/>
                  <a:latin typeface="Times New Roman"/>
                  <a:ea typeface="Times New Roman"/>
                </a:rPr>
                <a:t>1</a:t>
              </a:r>
              <a:endParaRPr lang="uk-UA" sz="120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60" name="Line 3165">
              <a:extLst>
                <a:ext uri="{FF2B5EF4-FFF2-40B4-BE49-F238E27FC236}">
                  <a16:creationId xmlns:a16="http://schemas.microsoft.com/office/drawing/2014/main" id="{AE679E2C-9BE2-9A48-A6F7-3035348B9A82}"/>
                </a:ext>
              </a:extLst>
            </p:cNvPr>
            <p:cNvCxnSpPr/>
            <p:nvPr/>
          </p:nvCxnSpPr>
          <p:spPr bwMode="auto">
            <a:xfrm flipV="1">
              <a:off x="5153402" y="3417887"/>
              <a:ext cx="781762" cy="44424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1" name="Text Box 3170">
              <a:extLst>
                <a:ext uri="{FF2B5EF4-FFF2-40B4-BE49-F238E27FC236}">
                  <a16:creationId xmlns:a16="http://schemas.microsoft.com/office/drawing/2014/main" id="{38EBA802-4262-9449-910A-F29749EBFD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03048" y="3904627"/>
              <a:ext cx="780900" cy="21347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ctr">
                <a:lnSpc>
                  <a:spcPts val="1800"/>
                </a:lnSpc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(</a:t>
              </a:r>
              <a:r>
                <a:rPr lang="ru-RU" sz="1400">
                  <a:latin typeface="Times New Roman"/>
                  <a:ea typeface="Times New Roman"/>
                </a:rPr>
                <a:t>0</a:t>
              </a:r>
              <a:r>
                <a:rPr lang="ru-RU" sz="1400">
                  <a:effectLst/>
                  <a:latin typeface="Times New Roman"/>
                  <a:ea typeface="Times New Roman"/>
                </a:rPr>
                <a:t>,3,1,0)</a:t>
              </a:r>
              <a:endParaRPr lang="uk-UA" sz="12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62" name="Text Box 3169">
              <a:extLst>
                <a:ext uri="{FF2B5EF4-FFF2-40B4-BE49-F238E27FC236}">
                  <a16:creationId xmlns:a16="http://schemas.microsoft.com/office/drawing/2014/main" id="{03F5137B-308E-6541-9943-5BFA45BD95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17363" y="3826614"/>
              <a:ext cx="780900" cy="21347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ctr">
                <a:lnSpc>
                  <a:spcPts val="1800"/>
                </a:lnSpc>
                <a:spcAft>
                  <a:spcPts val="0"/>
                </a:spcAft>
              </a:pPr>
              <a:r>
                <a:rPr lang="ru-RU" sz="1400">
                  <a:latin typeface="Times New Roman"/>
                  <a:ea typeface="Times New Roman"/>
                </a:rPr>
                <a:t>(3,0,1,0)</a:t>
              </a:r>
              <a:endParaRPr lang="uk-UA" sz="12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63" name="Text Box 3164">
              <a:extLst>
                <a:ext uri="{FF2B5EF4-FFF2-40B4-BE49-F238E27FC236}">
                  <a16:creationId xmlns:a16="http://schemas.microsoft.com/office/drawing/2014/main" id="{20BD91DA-2E31-EA45-92BF-609B079FDC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98415" y="3317267"/>
              <a:ext cx="335287" cy="26457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ctr">
                <a:lnSpc>
                  <a:spcPts val="1800"/>
                </a:lnSpc>
                <a:spcAft>
                  <a:spcPts val="0"/>
                </a:spcAft>
              </a:pPr>
              <a:r>
                <a:rPr lang="ru-RU" sz="1400" i="1">
                  <a:effectLst/>
                  <a:latin typeface="Times New Roman"/>
                  <a:ea typeface="Times New Roman"/>
                </a:rPr>
                <a:t>Т</a:t>
              </a:r>
              <a:r>
                <a:rPr lang="ru-RU" sz="1400" baseline="-25000">
                  <a:effectLst/>
                  <a:latin typeface="Times New Roman"/>
                  <a:ea typeface="Times New Roman"/>
                </a:rPr>
                <a:t>1</a:t>
              </a:r>
              <a:endParaRPr lang="uk-UA" sz="120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64" name="Line 3165">
              <a:extLst>
                <a:ext uri="{FF2B5EF4-FFF2-40B4-BE49-F238E27FC236}">
                  <a16:creationId xmlns:a16="http://schemas.microsoft.com/office/drawing/2014/main" id="{18A5170D-EA6E-8944-9ED5-F76235024BD7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7310636" y="3363424"/>
              <a:ext cx="306639" cy="4236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5" name="Text Box 3170">
              <a:extLst>
                <a:ext uri="{FF2B5EF4-FFF2-40B4-BE49-F238E27FC236}">
                  <a16:creationId xmlns:a16="http://schemas.microsoft.com/office/drawing/2014/main" id="{73D4F917-60AD-B542-829F-F17D4F8D2F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28952" y="3823618"/>
              <a:ext cx="780900" cy="21347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ctr">
                <a:lnSpc>
                  <a:spcPts val="1800"/>
                </a:lnSpc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(</a:t>
              </a:r>
              <a:r>
                <a:rPr lang="ru-RU" sz="1400">
                  <a:latin typeface="Times New Roman"/>
                  <a:ea typeface="Times New Roman"/>
                </a:rPr>
                <a:t>2</a:t>
              </a:r>
              <a:r>
                <a:rPr lang="ru-RU" sz="1400">
                  <a:effectLst/>
                  <a:latin typeface="Times New Roman"/>
                  <a:ea typeface="Times New Roman"/>
                </a:rPr>
                <a:t>,1,0,1)</a:t>
              </a:r>
              <a:endParaRPr lang="uk-UA" sz="12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66" name="Text Box 3171">
              <a:extLst>
                <a:ext uri="{FF2B5EF4-FFF2-40B4-BE49-F238E27FC236}">
                  <a16:creationId xmlns:a16="http://schemas.microsoft.com/office/drawing/2014/main" id="{C6513E9D-AF88-784C-92E1-FFF9AEAEB4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68989" y="4177220"/>
              <a:ext cx="334425" cy="26374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ctr">
                <a:lnSpc>
                  <a:spcPts val="1800"/>
                </a:lnSpc>
                <a:spcAft>
                  <a:spcPts val="0"/>
                </a:spcAft>
              </a:pPr>
              <a:r>
                <a:rPr lang="ru-RU" sz="1400" i="1">
                  <a:effectLst/>
                  <a:latin typeface="Times New Roman"/>
                  <a:ea typeface="Times New Roman"/>
                </a:rPr>
                <a:t>Т</a:t>
              </a:r>
              <a:r>
                <a:rPr lang="ru-RU" sz="1400" i="1" baseline="-25000">
                  <a:latin typeface="Times New Roman"/>
                  <a:ea typeface="Times New Roman"/>
                </a:rPr>
                <a:t>2</a:t>
              </a:r>
              <a:endParaRPr lang="uk-UA" sz="120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71" name="Line 3172">
              <a:extLst>
                <a:ext uri="{FF2B5EF4-FFF2-40B4-BE49-F238E27FC236}">
                  <a16:creationId xmlns:a16="http://schemas.microsoft.com/office/drawing/2014/main" id="{29F5EA08-3822-F54C-B30D-03414D0521D5}"/>
                </a:ext>
              </a:extLst>
            </p:cNvPr>
            <p:cNvCxnSpPr/>
            <p:nvPr/>
          </p:nvCxnSpPr>
          <p:spPr bwMode="auto">
            <a:xfrm>
              <a:off x="7333702" y="4070073"/>
              <a:ext cx="521462" cy="44342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2" name="Text Box 3169">
              <a:extLst>
                <a:ext uri="{FF2B5EF4-FFF2-40B4-BE49-F238E27FC236}">
                  <a16:creationId xmlns:a16="http://schemas.microsoft.com/office/drawing/2014/main" id="{54C26614-6B27-6A4A-9ED7-9D777C838E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70238" y="4553382"/>
              <a:ext cx="780900" cy="21347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ctr">
                <a:lnSpc>
                  <a:spcPts val="1800"/>
                </a:lnSpc>
                <a:spcAft>
                  <a:spcPts val="0"/>
                </a:spcAft>
              </a:pPr>
              <a:r>
                <a:rPr lang="ru-RU" sz="1400">
                  <a:latin typeface="Times New Roman"/>
                  <a:ea typeface="Times New Roman"/>
                </a:rPr>
                <a:t>(2,1,1,0)</a:t>
              </a:r>
              <a:endParaRPr lang="uk-UA" sz="120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74" name="Line 3180">
              <a:extLst>
                <a:ext uri="{FF2B5EF4-FFF2-40B4-BE49-F238E27FC236}">
                  <a16:creationId xmlns:a16="http://schemas.microsoft.com/office/drawing/2014/main" id="{29CA9F08-9E5B-824D-977B-49DA72DC6D7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594432" y="4810494"/>
              <a:ext cx="656705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5" name="Text Box 3164">
              <a:extLst>
                <a:ext uri="{FF2B5EF4-FFF2-40B4-BE49-F238E27FC236}">
                  <a16:creationId xmlns:a16="http://schemas.microsoft.com/office/drawing/2014/main" id="{3DF8DA1F-383A-1E43-A536-4E3E2583B6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63215" y="4058833"/>
              <a:ext cx="212979" cy="2151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ctr">
                <a:lnSpc>
                  <a:spcPts val="1800"/>
                </a:lnSpc>
                <a:spcAft>
                  <a:spcPts val="0"/>
                </a:spcAft>
              </a:pPr>
              <a:r>
                <a:rPr lang="ru-RU" sz="1400" i="1">
                  <a:effectLst/>
                  <a:latin typeface="Times New Roman"/>
                  <a:ea typeface="Times New Roman"/>
                </a:rPr>
                <a:t>Т</a:t>
              </a:r>
              <a:r>
                <a:rPr lang="ru-RU" sz="1400" baseline="-25000">
                  <a:effectLst/>
                  <a:latin typeface="Times New Roman"/>
                  <a:ea typeface="Times New Roman"/>
                </a:rPr>
                <a:t>1</a:t>
              </a:r>
              <a:endParaRPr lang="uk-UA" sz="120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76" name="Line 3165">
              <a:extLst>
                <a:ext uri="{FF2B5EF4-FFF2-40B4-BE49-F238E27FC236}">
                  <a16:creationId xmlns:a16="http://schemas.microsoft.com/office/drawing/2014/main" id="{94893F94-73EE-1141-834B-6BD1CB09A6DA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6722689" y="4055546"/>
              <a:ext cx="437078" cy="43655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7" name="Text Box 3170">
              <a:extLst>
                <a:ext uri="{FF2B5EF4-FFF2-40B4-BE49-F238E27FC236}">
                  <a16:creationId xmlns:a16="http://schemas.microsoft.com/office/drawing/2014/main" id="{3D81344E-7F03-AB41-B2C8-795370AD8D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50971" y="3717282"/>
              <a:ext cx="780900" cy="21347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ctr">
                <a:lnSpc>
                  <a:spcPts val="1800"/>
                </a:lnSpc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(</a:t>
              </a:r>
              <a:r>
                <a:rPr lang="ru-RU" sz="1400">
                  <a:latin typeface="Times New Roman"/>
                  <a:ea typeface="Times New Roman"/>
                </a:rPr>
                <a:t>2</a:t>
              </a:r>
              <a:r>
                <a:rPr lang="ru-RU" sz="1400">
                  <a:effectLst/>
                  <a:latin typeface="Times New Roman"/>
                  <a:ea typeface="Times New Roman"/>
                </a:rPr>
                <a:t>,1,0,1)</a:t>
              </a:r>
              <a:endParaRPr lang="uk-UA" sz="12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84" name="Text Box 3166">
              <a:extLst>
                <a:ext uri="{FF2B5EF4-FFF2-40B4-BE49-F238E27FC236}">
                  <a16:creationId xmlns:a16="http://schemas.microsoft.com/office/drawing/2014/main" id="{4C2FCFF3-C9B4-EB41-9A81-91670B1CBE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66105" y="3430647"/>
              <a:ext cx="334425" cy="26374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ctr">
                <a:lnSpc>
                  <a:spcPts val="1800"/>
                </a:lnSpc>
                <a:spcAft>
                  <a:spcPts val="0"/>
                </a:spcAft>
              </a:pPr>
              <a:r>
                <a:rPr lang="ru-RU" sz="1400" i="1">
                  <a:effectLst/>
                  <a:latin typeface="Times New Roman"/>
                  <a:ea typeface="Times New Roman"/>
                </a:rPr>
                <a:t>Т</a:t>
              </a:r>
              <a:r>
                <a:rPr lang="ru-RU" sz="1400" i="1" baseline="-25000">
                  <a:latin typeface="Times New Roman"/>
                  <a:ea typeface="Times New Roman"/>
                </a:rPr>
                <a:t>3</a:t>
              </a:r>
              <a:endParaRPr lang="uk-UA" sz="120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85" name="Line 3167">
              <a:extLst>
                <a:ext uri="{FF2B5EF4-FFF2-40B4-BE49-F238E27FC236}">
                  <a16:creationId xmlns:a16="http://schemas.microsoft.com/office/drawing/2014/main" id="{6B789077-4CE4-BD40-8472-1EE780181128}"/>
                </a:ext>
              </a:extLst>
            </p:cNvPr>
            <p:cNvCxnSpPr>
              <a:cxnSpLocks/>
              <a:endCxn id="77" idx="0"/>
            </p:cNvCxnSpPr>
            <p:nvPr/>
          </p:nvCxnSpPr>
          <p:spPr bwMode="auto">
            <a:xfrm flipH="1">
              <a:off x="6241421" y="3384762"/>
              <a:ext cx="14464" cy="3325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6" name="Text Box 3170">
              <a:extLst>
                <a:ext uri="{FF2B5EF4-FFF2-40B4-BE49-F238E27FC236}">
                  <a16:creationId xmlns:a16="http://schemas.microsoft.com/office/drawing/2014/main" id="{4F1AF048-980A-874E-856E-595518B18E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12461" y="4494787"/>
              <a:ext cx="780900" cy="21347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ctr">
                <a:lnSpc>
                  <a:spcPts val="1800"/>
                </a:lnSpc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(1,</a:t>
              </a:r>
              <a:r>
                <a:rPr lang="ru-RU" sz="1400">
                  <a:latin typeface="Times New Roman"/>
                  <a:ea typeface="Times New Roman"/>
                </a:rPr>
                <a:t>2</a:t>
              </a:r>
              <a:r>
                <a:rPr lang="ru-RU" sz="1400">
                  <a:effectLst/>
                  <a:latin typeface="Times New Roman"/>
                  <a:ea typeface="Times New Roman"/>
                </a:rPr>
                <a:t>,0,1)</a:t>
              </a:r>
              <a:endParaRPr lang="uk-UA" sz="12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87" name="Text Box 3164">
              <a:extLst>
                <a:ext uri="{FF2B5EF4-FFF2-40B4-BE49-F238E27FC236}">
                  <a16:creationId xmlns:a16="http://schemas.microsoft.com/office/drawing/2014/main" id="{9972BC2A-FEC8-8E4E-8183-5D75F0E11E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15276" y="4649771"/>
              <a:ext cx="335287" cy="26457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ctr">
                <a:lnSpc>
                  <a:spcPts val="1800"/>
                </a:lnSpc>
                <a:spcAft>
                  <a:spcPts val="0"/>
                </a:spcAft>
              </a:pPr>
              <a:r>
                <a:rPr lang="ru-RU" sz="1400" i="1">
                  <a:effectLst/>
                  <a:latin typeface="Times New Roman"/>
                  <a:ea typeface="Times New Roman"/>
                </a:rPr>
                <a:t>Т</a:t>
              </a:r>
              <a:r>
                <a:rPr lang="ru-RU" sz="1400" baseline="-25000">
                  <a:effectLst/>
                  <a:latin typeface="Times New Roman"/>
                  <a:ea typeface="Times New Roman"/>
                </a:rPr>
                <a:t>1</a:t>
              </a:r>
              <a:endParaRPr lang="uk-UA" sz="120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88" name="Line 3165">
              <a:extLst>
                <a:ext uri="{FF2B5EF4-FFF2-40B4-BE49-F238E27FC236}">
                  <a16:creationId xmlns:a16="http://schemas.microsoft.com/office/drawing/2014/main" id="{CEA63186-9FC6-C64E-B4BA-130CDF9543FD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6298850" y="4695928"/>
              <a:ext cx="335287" cy="2892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9" name="Text Box 3170">
              <a:extLst>
                <a:ext uri="{FF2B5EF4-FFF2-40B4-BE49-F238E27FC236}">
                  <a16:creationId xmlns:a16="http://schemas.microsoft.com/office/drawing/2014/main" id="{5C3A9D96-3355-1B44-9A8F-6D5E7EA43C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35164" y="5003007"/>
              <a:ext cx="780900" cy="21347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ctr">
                <a:lnSpc>
                  <a:spcPts val="1800"/>
                </a:lnSpc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(</a:t>
              </a:r>
              <a:r>
                <a:rPr lang="ru-RU" sz="1400">
                  <a:latin typeface="Times New Roman"/>
                  <a:ea typeface="Times New Roman"/>
                </a:rPr>
                <a:t>0</a:t>
              </a:r>
              <a:r>
                <a:rPr lang="ru-RU" sz="1400">
                  <a:effectLst/>
                  <a:latin typeface="Times New Roman"/>
                  <a:ea typeface="Times New Roman"/>
                </a:rPr>
                <a:t>,3,0,1)</a:t>
              </a:r>
              <a:endParaRPr lang="uk-UA" sz="12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95" name="Text Box 3166">
              <a:extLst>
                <a:ext uri="{FF2B5EF4-FFF2-40B4-BE49-F238E27FC236}">
                  <a16:creationId xmlns:a16="http://schemas.microsoft.com/office/drawing/2014/main" id="{9EED7091-47F0-6044-9337-0B98EA6F4E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14575" y="4153291"/>
              <a:ext cx="334425" cy="26374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ctr">
                <a:lnSpc>
                  <a:spcPts val="1800"/>
                </a:lnSpc>
                <a:spcAft>
                  <a:spcPts val="0"/>
                </a:spcAft>
              </a:pPr>
              <a:r>
                <a:rPr lang="ru-RU" sz="1400" i="1">
                  <a:effectLst/>
                  <a:latin typeface="Times New Roman"/>
                  <a:ea typeface="Times New Roman"/>
                </a:rPr>
                <a:t>Т</a:t>
              </a:r>
              <a:r>
                <a:rPr lang="ru-RU" sz="1400" i="1" baseline="-25000">
                  <a:latin typeface="Times New Roman"/>
                  <a:ea typeface="Times New Roman"/>
                </a:rPr>
                <a:t>3</a:t>
              </a:r>
              <a:endParaRPr lang="uk-UA" sz="120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96" name="Line 3167">
              <a:extLst>
                <a:ext uri="{FF2B5EF4-FFF2-40B4-BE49-F238E27FC236}">
                  <a16:creationId xmlns:a16="http://schemas.microsoft.com/office/drawing/2014/main" id="{EDC2206E-C556-5E49-8C93-41E5F05F81CC}"/>
                </a:ext>
              </a:extLst>
            </p:cNvPr>
            <p:cNvCxnSpPr>
              <a:cxnSpLocks/>
              <a:stCxn id="61" idx="2"/>
              <a:endCxn id="124" idx="0"/>
            </p:cNvCxnSpPr>
            <p:nvPr/>
          </p:nvCxnSpPr>
          <p:spPr bwMode="auto">
            <a:xfrm flipH="1">
              <a:off x="5083032" y="4118097"/>
              <a:ext cx="10466" cy="31438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" name="Line 3180">
              <a:extLst>
                <a:ext uri="{FF2B5EF4-FFF2-40B4-BE49-F238E27FC236}">
                  <a16:creationId xmlns:a16="http://schemas.microsoft.com/office/drawing/2014/main" id="{4BA47BD6-9474-5147-B188-2EFEB36A6B2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692582" y="4708257"/>
              <a:ext cx="737594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4" name="Text Box 3170">
              <a:extLst>
                <a:ext uri="{FF2B5EF4-FFF2-40B4-BE49-F238E27FC236}">
                  <a16:creationId xmlns:a16="http://schemas.microsoft.com/office/drawing/2014/main" id="{DECBCA0B-C36A-8E41-823C-3EF09CC808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92582" y="4432479"/>
              <a:ext cx="780900" cy="21347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ctr">
                <a:lnSpc>
                  <a:spcPts val="1800"/>
                </a:lnSpc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(1,</a:t>
              </a:r>
              <a:r>
                <a:rPr lang="ru-RU" sz="1400">
                  <a:latin typeface="Times New Roman"/>
                  <a:ea typeface="Times New Roman"/>
                </a:rPr>
                <a:t>2</a:t>
              </a:r>
              <a:r>
                <a:rPr lang="ru-RU" sz="1400">
                  <a:effectLst/>
                  <a:latin typeface="Times New Roman"/>
                  <a:ea typeface="Times New Roman"/>
                </a:rPr>
                <a:t>,0,1)</a:t>
              </a:r>
              <a:endParaRPr lang="uk-UA" sz="12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128" name="Text Box 3171">
              <a:extLst>
                <a:ext uri="{FF2B5EF4-FFF2-40B4-BE49-F238E27FC236}">
                  <a16:creationId xmlns:a16="http://schemas.microsoft.com/office/drawing/2014/main" id="{641BCE64-A82A-7D47-89F1-9E5F917698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05691" y="4795685"/>
              <a:ext cx="334425" cy="26374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ctr">
                <a:lnSpc>
                  <a:spcPts val="1800"/>
                </a:lnSpc>
                <a:spcAft>
                  <a:spcPts val="0"/>
                </a:spcAft>
              </a:pPr>
              <a:r>
                <a:rPr lang="ru-RU" sz="1400" i="1">
                  <a:effectLst/>
                  <a:latin typeface="Times New Roman"/>
                  <a:ea typeface="Times New Roman"/>
                </a:rPr>
                <a:t>Т</a:t>
              </a:r>
              <a:r>
                <a:rPr lang="ru-RU" sz="1400" i="1" baseline="-25000">
                  <a:latin typeface="Times New Roman"/>
                  <a:ea typeface="Times New Roman"/>
                </a:rPr>
                <a:t>2</a:t>
              </a:r>
              <a:endParaRPr lang="uk-UA" sz="120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129" name="Line 3172">
              <a:extLst>
                <a:ext uri="{FF2B5EF4-FFF2-40B4-BE49-F238E27FC236}">
                  <a16:creationId xmlns:a16="http://schemas.microsoft.com/office/drawing/2014/main" id="{E5E5B9E6-0AF9-6349-B773-500F365641D5}"/>
                </a:ext>
              </a:extLst>
            </p:cNvPr>
            <p:cNvCxnSpPr>
              <a:cxnSpLocks/>
              <a:endCxn id="130" idx="0"/>
            </p:cNvCxnSpPr>
            <p:nvPr/>
          </p:nvCxnSpPr>
          <p:spPr bwMode="auto">
            <a:xfrm>
              <a:off x="6770405" y="4688538"/>
              <a:ext cx="618461" cy="4542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0" name="Text Box 3169">
              <a:extLst>
                <a:ext uri="{FF2B5EF4-FFF2-40B4-BE49-F238E27FC236}">
                  <a16:creationId xmlns:a16="http://schemas.microsoft.com/office/drawing/2014/main" id="{7BC7A4AC-0C86-B944-BB2D-3A664FCC93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98416" y="5142770"/>
              <a:ext cx="780900" cy="21347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ctr">
                <a:lnSpc>
                  <a:spcPts val="1800"/>
                </a:lnSpc>
                <a:spcAft>
                  <a:spcPts val="0"/>
                </a:spcAft>
              </a:pPr>
              <a:r>
                <a:rPr lang="ru-RU" sz="1400">
                  <a:latin typeface="Times New Roman"/>
                  <a:ea typeface="Times New Roman"/>
                </a:rPr>
                <a:t>(1,2,1,0)</a:t>
              </a:r>
              <a:endParaRPr lang="uk-UA" sz="120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131" name="Line 3180">
              <a:extLst>
                <a:ext uri="{FF2B5EF4-FFF2-40B4-BE49-F238E27FC236}">
                  <a16:creationId xmlns:a16="http://schemas.microsoft.com/office/drawing/2014/main" id="{5A68480A-8B54-C94E-AA4A-004DDC9956A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073967" y="5356240"/>
              <a:ext cx="59502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2" name="Text Box 3171">
              <a:extLst>
                <a:ext uri="{FF2B5EF4-FFF2-40B4-BE49-F238E27FC236}">
                  <a16:creationId xmlns:a16="http://schemas.microsoft.com/office/drawing/2014/main" id="{BE8CD4E5-C332-F149-861F-530D281FD7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79674" y="5312770"/>
              <a:ext cx="334425" cy="26374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ctr">
                <a:lnSpc>
                  <a:spcPts val="1800"/>
                </a:lnSpc>
                <a:spcAft>
                  <a:spcPts val="0"/>
                </a:spcAft>
              </a:pPr>
              <a:r>
                <a:rPr lang="ru-RU" sz="1400" i="1">
                  <a:effectLst/>
                  <a:latin typeface="Times New Roman"/>
                  <a:ea typeface="Times New Roman"/>
                </a:rPr>
                <a:t>Т</a:t>
              </a:r>
              <a:r>
                <a:rPr lang="ru-RU" sz="1400" i="1" baseline="-25000">
                  <a:latin typeface="Times New Roman"/>
                  <a:ea typeface="Times New Roman"/>
                </a:rPr>
                <a:t>2</a:t>
              </a:r>
              <a:endParaRPr lang="uk-UA" sz="120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133" name="Line 3172">
              <a:extLst>
                <a:ext uri="{FF2B5EF4-FFF2-40B4-BE49-F238E27FC236}">
                  <a16:creationId xmlns:a16="http://schemas.microsoft.com/office/drawing/2014/main" id="{80AC8DE1-52D9-C642-BA8B-525D6335D2E7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6312461" y="5218565"/>
              <a:ext cx="1058" cy="44130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4" name="Text Box 3170">
              <a:extLst>
                <a:ext uri="{FF2B5EF4-FFF2-40B4-BE49-F238E27FC236}">
                  <a16:creationId xmlns:a16="http://schemas.microsoft.com/office/drawing/2014/main" id="{BC8E7F95-6E1D-C64A-906A-234E5C447E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34567" y="5697309"/>
              <a:ext cx="780900" cy="21347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ctr">
                <a:lnSpc>
                  <a:spcPts val="1800"/>
                </a:lnSpc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(</a:t>
              </a:r>
              <a:r>
                <a:rPr lang="ru-RU" sz="1400">
                  <a:latin typeface="Times New Roman"/>
                  <a:ea typeface="Times New Roman"/>
                </a:rPr>
                <a:t>0</a:t>
              </a:r>
              <a:r>
                <a:rPr lang="ru-RU" sz="1400">
                  <a:effectLst/>
                  <a:latin typeface="Times New Roman"/>
                  <a:ea typeface="Times New Roman"/>
                </a:rPr>
                <a:t>,3,1,0)</a:t>
              </a:r>
              <a:endParaRPr lang="uk-UA" sz="120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135" name="Line 3180">
              <a:extLst>
                <a:ext uri="{FF2B5EF4-FFF2-40B4-BE49-F238E27FC236}">
                  <a16:creationId xmlns:a16="http://schemas.microsoft.com/office/drawing/2014/main" id="{A99E7B39-40C3-AB49-AF20-94248D91710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015276" y="5919328"/>
              <a:ext cx="577829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E5EDB4-E6BE-EE4E-9451-C5B1B8B8C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uk-UA"/>
              <a:t>© І.В.Стеценко НТУУ "КПІ ім. Ігоря Сікорського"</a:t>
            </a:r>
          </a:p>
        </p:txBody>
      </p:sp>
    </p:spTree>
    <p:extLst>
      <p:ext uri="{BB962C8B-B14F-4D97-AF65-F5344CB8AC3E}">
        <p14:creationId xmlns:p14="http://schemas.microsoft.com/office/powerpoint/2010/main" val="17728729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8856984" cy="1143000"/>
          </a:xfrm>
        </p:spPr>
        <p:txBody>
          <a:bodyPr>
            <a:normAutofit fontScale="90000"/>
          </a:bodyPr>
          <a:lstStyle/>
          <a:p>
            <a:pPr hangingPunct="0"/>
            <a:r>
              <a:rPr lang="uk-UA" b="1" dirty="0"/>
              <a:t> </a:t>
            </a:r>
            <a:r>
              <a:rPr lang="uk-UA" sz="3600" dirty="0"/>
              <a:t>Порівняння способів аналітичного дослідження </a:t>
            </a:r>
            <a:r>
              <a:rPr lang="ru-RU" sz="3600" dirty="0" err="1"/>
              <a:t>властивостей</a:t>
            </a:r>
            <a:r>
              <a:rPr lang="ru-RU" sz="3600" dirty="0"/>
              <a:t> </a:t>
            </a:r>
            <a:r>
              <a:rPr lang="ru-RU" sz="3600" dirty="0" err="1"/>
              <a:t>мережі</a:t>
            </a:r>
            <a:r>
              <a:rPr lang="ru-RU" sz="3600" dirty="0"/>
              <a:t> </a:t>
            </a:r>
            <a:r>
              <a:rPr lang="ru-RU" sz="3600" dirty="0" err="1"/>
              <a:t>Петрі</a:t>
            </a:r>
            <a:endParaRPr lang="uk-UA" sz="3600" dirty="0"/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5757788"/>
              </p:ext>
            </p:extLst>
          </p:nvPr>
        </p:nvGraphicFramePr>
        <p:xfrm>
          <a:off x="341234" y="2348880"/>
          <a:ext cx="8461532" cy="329814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21024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00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90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8069">
                <a:tc rowSpan="2">
                  <a:txBody>
                    <a:bodyPr/>
                    <a:lstStyle/>
                    <a:p>
                      <a:pPr indent="0" algn="just" hangingPunc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uk-UA" sz="2400" b="1">
                          <a:effectLst/>
                        </a:rPr>
                        <a:t>Властивість</a:t>
                      </a:r>
                      <a:endParaRPr lang="uk-UA" sz="24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indent="0" algn="ctr" hangingPunc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uk-UA" sz="2400" b="1">
                          <a:effectLst/>
                        </a:rPr>
                        <a:t>Спосіб дослідження</a:t>
                      </a:r>
                      <a:endParaRPr lang="uk-UA" sz="24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8069">
                <a:tc v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algn="ctr" hangingPunc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uk-UA" sz="2400" b="1">
                          <a:effectLst/>
                        </a:rPr>
                        <a:t>Матричний підхід</a:t>
                      </a:r>
                      <a:endParaRPr lang="uk-UA" sz="24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 hangingPunc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uk-UA" sz="2400" b="1">
                          <a:effectLst/>
                        </a:rPr>
                        <a:t>Дерево досяжності</a:t>
                      </a:r>
                      <a:endParaRPr lang="uk-UA" sz="24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8069">
                <a:tc>
                  <a:txBody>
                    <a:bodyPr/>
                    <a:lstStyle/>
                    <a:p>
                      <a:pPr indent="0" algn="just" hangingPunc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uk-UA" sz="2400">
                          <a:effectLst/>
                        </a:rPr>
                        <a:t>k-обмеженість</a:t>
                      </a:r>
                      <a:endParaRPr lang="uk-UA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l" hangingPunc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uk-UA" sz="2400">
                          <a:effectLst/>
                        </a:rPr>
                        <a:t>не досліджується</a:t>
                      </a:r>
                      <a:endParaRPr lang="uk-UA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 hangingPunc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uk-UA" sz="2400">
                          <a:effectLst/>
                        </a:rPr>
                        <a:t>необхідна і достатня умова</a:t>
                      </a:r>
                      <a:endParaRPr lang="uk-UA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8069">
                <a:tc>
                  <a:txBody>
                    <a:bodyPr/>
                    <a:lstStyle/>
                    <a:p>
                      <a:pPr indent="0" algn="just" hangingPunc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uk-UA" sz="2400">
                          <a:effectLst/>
                        </a:rPr>
                        <a:t>зберігання</a:t>
                      </a:r>
                      <a:endParaRPr lang="uk-UA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l" hangingPunc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uk-UA" sz="2400">
                          <a:effectLst/>
                        </a:rPr>
                        <a:t>необхідна і достатня умова</a:t>
                      </a:r>
                      <a:endParaRPr lang="uk-UA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 hangingPunc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uk-UA" sz="2400">
                          <a:effectLst/>
                        </a:rPr>
                        <a:t>необхідна і достатня умова</a:t>
                      </a:r>
                      <a:endParaRPr lang="uk-UA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37820">
                <a:tc>
                  <a:txBody>
                    <a:bodyPr/>
                    <a:lstStyle/>
                    <a:p>
                      <a:pPr indent="0" algn="just" hangingPunc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uk-UA" sz="2400">
                          <a:effectLst/>
                        </a:rPr>
                        <a:t>досяжність</a:t>
                      </a:r>
                      <a:endParaRPr lang="uk-UA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l" hangingPunc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uk-UA" sz="2400">
                          <a:effectLst/>
                        </a:rPr>
                        <a:t>тільки необхідна умова</a:t>
                      </a:r>
                      <a:endParaRPr lang="uk-UA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 hangingPunc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uk-UA" sz="2400">
                          <a:effectLst/>
                        </a:rPr>
                        <a:t>послідовність переходів залишається невідомою</a:t>
                      </a:r>
                      <a:endParaRPr lang="uk-UA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8069">
                <a:tc>
                  <a:txBody>
                    <a:bodyPr/>
                    <a:lstStyle/>
                    <a:p>
                      <a:pPr indent="0" algn="just" hangingPunc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uk-UA" sz="2400">
                          <a:effectLst/>
                        </a:rPr>
                        <a:t>активність</a:t>
                      </a:r>
                      <a:endParaRPr lang="uk-UA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l" hangingPunc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uk-UA" sz="2400">
                          <a:effectLst/>
                        </a:rPr>
                        <a:t>не досліджується</a:t>
                      </a:r>
                      <a:endParaRPr lang="uk-UA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 hangingPunc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uk-UA" sz="2400">
                          <a:effectLst/>
                        </a:rPr>
                        <a:t>не досліджується</a:t>
                      </a:r>
                      <a:endParaRPr lang="uk-UA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3145EC-35AC-6040-B6A6-478F7D174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uk-UA"/>
              <a:t>© І.В.Стеценко НТУУ "КПІ ім. Ігоря Сікорського"</a:t>
            </a:r>
          </a:p>
        </p:txBody>
      </p:sp>
    </p:spTree>
    <p:extLst>
      <p:ext uri="{BB962C8B-B14F-4D97-AF65-F5344CB8AC3E}">
        <p14:creationId xmlns:p14="http://schemas.microsoft.com/office/powerpoint/2010/main" val="1455540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4118" y="274638"/>
            <a:ext cx="8710370" cy="634082"/>
          </a:xfrm>
        </p:spPr>
        <p:txBody>
          <a:bodyPr>
            <a:normAutofit fontScale="90000"/>
          </a:bodyPr>
          <a:lstStyle/>
          <a:p>
            <a:r>
              <a:rPr lang="uk-UA"/>
              <a:t>Матричний опис базової мережі Петрі</a:t>
            </a:r>
          </a:p>
        </p:txBody>
      </p:sp>
      <p:grpSp>
        <p:nvGrpSpPr>
          <p:cNvPr id="4" name="Полотно 2859"/>
          <p:cNvGrpSpPr/>
          <p:nvPr/>
        </p:nvGrpSpPr>
        <p:grpSpPr>
          <a:xfrm>
            <a:off x="1586222" y="1490980"/>
            <a:ext cx="5994400" cy="2186940"/>
            <a:chOff x="0" y="0"/>
            <a:chExt cx="5994400" cy="2186940"/>
          </a:xfrm>
        </p:grpSpPr>
        <p:sp>
          <p:nvSpPr>
            <p:cNvPr id="5" name="Прямоугольник 4"/>
            <p:cNvSpPr/>
            <p:nvPr/>
          </p:nvSpPr>
          <p:spPr>
            <a:xfrm>
              <a:off x="0" y="0"/>
              <a:ext cx="5994400" cy="2186940"/>
            </a:xfrm>
            <a:prstGeom prst="rect">
              <a:avLst/>
            </a:prstGeom>
            <a:noFill/>
            <a:ln>
              <a:noFill/>
            </a:ln>
          </p:spPr>
        </p:sp>
        <p:sp>
          <p:nvSpPr>
            <p:cNvPr id="6" name="Oval 2861"/>
            <p:cNvSpPr>
              <a:spLocks noChangeArrowheads="1"/>
            </p:cNvSpPr>
            <p:nvPr/>
          </p:nvSpPr>
          <p:spPr bwMode="auto">
            <a:xfrm>
              <a:off x="1478406" y="426720"/>
              <a:ext cx="253273" cy="25146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cxnSp>
          <p:nvCxnSpPr>
            <p:cNvPr id="7" name="Line 2862"/>
            <p:cNvCxnSpPr/>
            <p:nvPr/>
          </p:nvCxnSpPr>
          <p:spPr bwMode="auto">
            <a:xfrm>
              <a:off x="695869" y="355600"/>
              <a:ext cx="8414" cy="44450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" name="Line 2863"/>
            <p:cNvCxnSpPr/>
            <p:nvPr/>
          </p:nvCxnSpPr>
          <p:spPr bwMode="auto">
            <a:xfrm>
              <a:off x="714380" y="533400"/>
              <a:ext cx="781695" cy="84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" name="Line 2864"/>
            <p:cNvCxnSpPr/>
            <p:nvPr/>
          </p:nvCxnSpPr>
          <p:spPr bwMode="auto">
            <a:xfrm>
              <a:off x="1745141" y="546947"/>
              <a:ext cx="604152" cy="423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" name="Text Box 2865"/>
            <p:cNvSpPr txBox="1">
              <a:spLocks noChangeArrowheads="1"/>
            </p:cNvSpPr>
            <p:nvPr/>
          </p:nvSpPr>
          <p:spPr bwMode="auto">
            <a:xfrm>
              <a:off x="2793572" y="1440180"/>
              <a:ext cx="533471" cy="24892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ctr">
                <a:lnSpc>
                  <a:spcPts val="1800"/>
                </a:lnSpc>
                <a:spcAft>
                  <a:spcPts val="0"/>
                </a:spcAft>
              </a:pPr>
              <a:r>
                <a:rPr lang="en-US" sz="1400" i="1">
                  <a:effectLst/>
                  <a:latin typeface="Times New Roman"/>
                  <a:ea typeface="Times New Roman"/>
                </a:rPr>
                <a:t>P</a:t>
              </a:r>
              <a:r>
                <a:rPr lang="uk-UA" sz="1400" baseline="-25000">
                  <a:effectLst/>
                  <a:latin typeface="Times New Roman"/>
                  <a:ea typeface="Times New Roman"/>
                </a:rPr>
                <a:t>3</a:t>
              </a:r>
              <a:endParaRPr lang="uk-UA" sz="12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11" name="Text Box 2866"/>
            <p:cNvSpPr txBox="1">
              <a:spLocks noChangeArrowheads="1"/>
            </p:cNvSpPr>
            <p:nvPr/>
          </p:nvSpPr>
          <p:spPr bwMode="auto">
            <a:xfrm>
              <a:off x="553666" y="35560"/>
              <a:ext cx="284406" cy="213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ctr">
                <a:lnSpc>
                  <a:spcPts val="1800"/>
                </a:lnSpc>
                <a:spcAft>
                  <a:spcPts val="0"/>
                </a:spcAft>
              </a:pPr>
              <a:r>
                <a:rPr lang="en-US" sz="1400" i="1">
                  <a:effectLst/>
                  <a:latin typeface="Times New Roman"/>
                  <a:ea typeface="Times New Roman"/>
                </a:rPr>
                <a:t>T</a:t>
              </a:r>
              <a:r>
                <a:rPr lang="en-US" sz="1400" baseline="-25000">
                  <a:effectLst/>
                  <a:latin typeface="Times New Roman"/>
                  <a:ea typeface="Times New Roman"/>
                </a:rPr>
                <a:t>1</a:t>
              </a:r>
              <a:endParaRPr lang="uk-UA" sz="1200">
                <a:effectLst/>
                <a:latin typeface="Times New Roman"/>
                <a:ea typeface="Times New Roman"/>
              </a:endParaRPr>
            </a:p>
          </p:txBody>
        </p:sp>
        <p:grpSp>
          <p:nvGrpSpPr>
            <p:cNvPr id="12" name="Group 2867"/>
            <p:cNvGrpSpPr>
              <a:grpSpLocks/>
            </p:cNvGrpSpPr>
            <p:nvPr/>
          </p:nvGrpSpPr>
          <p:grpSpPr bwMode="auto">
            <a:xfrm>
              <a:off x="2935775" y="1191260"/>
              <a:ext cx="253273" cy="252307"/>
              <a:chOff x="2492" y="13519"/>
              <a:chExt cx="397" cy="397"/>
            </a:xfrm>
          </p:grpSpPr>
          <p:sp>
            <p:nvSpPr>
              <p:cNvPr id="40" name="Oval 2868"/>
              <p:cNvSpPr>
                <a:spLocks noChangeArrowheads="1"/>
              </p:cNvSpPr>
              <p:nvPr/>
            </p:nvSpPr>
            <p:spPr bwMode="auto">
              <a:xfrm>
                <a:off x="2492" y="13519"/>
                <a:ext cx="397" cy="397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uk-UA"/>
              </a:p>
            </p:txBody>
          </p:sp>
          <p:sp>
            <p:nvSpPr>
              <p:cNvPr id="41" name="Oval 2869"/>
              <p:cNvSpPr>
                <a:spLocks noChangeArrowheads="1"/>
              </p:cNvSpPr>
              <p:nvPr/>
            </p:nvSpPr>
            <p:spPr bwMode="auto">
              <a:xfrm>
                <a:off x="2688" y="13662"/>
                <a:ext cx="57" cy="57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uk-UA"/>
              </a:p>
            </p:txBody>
          </p:sp>
        </p:grpSp>
        <p:cxnSp>
          <p:nvCxnSpPr>
            <p:cNvPr id="13" name="Line 2870"/>
            <p:cNvCxnSpPr/>
            <p:nvPr/>
          </p:nvCxnSpPr>
          <p:spPr bwMode="auto">
            <a:xfrm flipH="1">
              <a:off x="2366963" y="355600"/>
              <a:ext cx="841" cy="44450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" name="Line 2871"/>
            <p:cNvCxnSpPr/>
            <p:nvPr/>
          </p:nvCxnSpPr>
          <p:spPr bwMode="auto">
            <a:xfrm>
              <a:off x="2403145" y="551180"/>
              <a:ext cx="604152" cy="423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" name="Oval 2872"/>
            <p:cNvSpPr>
              <a:spLocks noChangeArrowheads="1"/>
            </p:cNvSpPr>
            <p:nvPr/>
          </p:nvSpPr>
          <p:spPr bwMode="auto">
            <a:xfrm>
              <a:off x="3007297" y="426720"/>
              <a:ext cx="253273" cy="25146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cxnSp>
          <p:nvCxnSpPr>
            <p:cNvPr id="16" name="Line 2873"/>
            <p:cNvCxnSpPr/>
            <p:nvPr/>
          </p:nvCxnSpPr>
          <p:spPr bwMode="auto">
            <a:xfrm>
              <a:off x="3274874" y="546947"/>
              <a:ext cx="514118" cy="423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" name="Line 2874"/>
            <p:cNvCxnSpPr/>
            <p:nvPr/>
          </p:nvCxnSpPr>
          <p:spPr bwMode="auto">
            <a:xfrm flipH="1">
              <a:off x="3806663" y="391160"/>
              <a:ext cx="841" cy="40894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" name="Text Box 2875"/>
            <p:cNvSpPr txBox="1">
              <a:spLocks noChangeArrowheads="1"/>
            </p:cNvSpPr>
            <p:nvPr/>
          </p:nvSpPr>
          <p:spPr bwMode="auto">
            <a:xfrm>
              <a:off x="2207090" y="35560"/>
              <a:ext cx="337416" cy="2844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ctr">
                <a:lnSpc>
                  <a:spcPts val="1800"/>
                </a:lnSpc>
                <a:spcAft>
                  <a:spcPts val="0"/>
                </a:spcAft>
              </a:pPr>
              <a:r>
                <a:rPr lang="en-US" sz="1400" i="1">
                  <a:effectLst/>
                  <a:latin typeface="Times New Roman"/>
                  <a:ea typeface="Times New Roman"/>
                </a:rPr>
                <a:t>T</a:t>
              </a:r>
              <a:r>
                <a:rPr lang="en-US" sz="1400" baseline="-25000">
                  <a:effectLst/>
                  <a:latin typeface="Times New Roman"/>
                  <a:ea typeface="Times New Roman"/>
                </a:rPr>
                <a:t>2</a:t>
              </a:r>
              <a:endParaRPr lang="uk-UA" sz="12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19" name="Text Box 2876"/>
            <p:cNvSpPr txBox="1">
              <a:spLocks noChangeArrowheads="1"/>
            </p:cNvSpPr>
            <p:nvPr/>
          </p:nvSpPr>
          <p:spPr bwMode="auto">
            <a:xfrm>
              <a:off x="3682130" y="35560"/>
              <a:ext cx="320588" cy="2844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ctr">
                <a:lnSpc>
                  <a:spcPts val="1800"/>
                </a:lnSpc>
                <a:spcAft>
                  <a:spcPts val="0"/>
                </a:spcAft>
              </a:pPr>
              <a:r>
                <a:rPr lang="en-US" sz="1400" i="1">
                  <a:effectLst/>
                  <a:latin typeface="Times New Roman"/>
                  <a:ea typeface="Times New Roman"/>
                </a:rPr>
                <a:t>T</a:t>
              </a:r>
              <a:r>
                <a:rPr lang="en-US" sz="1400" baseline="-25000">
                  <a:effectLst/>
                  <a:latin typeface="Times New Roman"/>
                  <a:ea typeface="Times New Roman"/>
                </a:rPr>
                <a:t>3</a:t>
              </a:r>
              <a:endParaRPr lang="uk-UA" sz="12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20" name="Text Box 2877"/>
            <p:cNvSpPr txBox="1">
              <a:spLocks noChangeArrowheads="1"/>
            </p:cNvSpPr>
            <p:nvPr/>
          </p:nvSpPr>
          <p:spPr bwMode="auto">
            <a:xfrm>
              <a:off x="1460735" y="728980"/>
              <a:ext cx="265894" cy="2667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ctr">
                <a:lnSpc>
                  <a:spcPts val="1800"/>
                </a:lnSpc>
                <a:spcAft>
                  <a:spcPts val="0"/>
                </a:spcAft>
              </a:pPr>
              <a:r>
                <a:rPr lang="en-US" sz="1400" i="1">
                  <a:effectLst/>
                  <a:latin typeface="Times New Roman"/>
                  <a:ea typeface="Times New Roman"/>
                </a:rPr>
                <a:t>P</a:t>
              </a:r>
              <a:r>
                <a:rPr lang="uk-UA" sz="1400" baseline="-25000">
                  <a:effectLst/>
                  <a:latin typeface="Times New Roman"/>
                  <a:ea typeface="Times New Roman"/>
                </a:rPr>
                <a:t>2</a:t>
              </a:r>
              <a:endParaRPr lang="uk-UA" sz="12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21" name="Text Box 2878"/>
            <p:cNvSpPr txBox="1">
              <a:spLocks noChangeArrowheads="1"/>
            </p:cNvSpPr>
            <p:nvPr/>
          </p:nvSpPr>
          <p:spPr bwMode="auto">
            <a:xfrm>
              <a:off x="3007297" y="728980"/>
              <a:ext cx="248224" cy="2844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ctr">
                <a:lnSpc>
                  <a:spcPts val="1800"/>
                </a:lnSpc>
                <a:spcAft>
                  <a:spcPts val="0"/>
                </a:spcAft>
              </a:pPr>
              <a:r>
                <a:rPr lang="en-US" sz="1400" i="1">
                  <a:effectLst/>
                  <a:latin typeface="Times New Roman"/>
                  <a:ea typeface="Times New Roman"/>
                </a:rPr>
                <a:t>P</a:t>
              </a:r>
              <a:r>
                <a:rPr lang="uk-UA" sz="1400" baseline="-25000">
                  <a:effectLst/>
                  <a:latin typeface="Times New Roman"/>
                  <a:ea typeface="Times New Roman"/>
                </a:rPr>
                <a:t>4</a:t>
              </a:r>
              <a:endParaRPr lang="uk-UA" sz="120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23" name="Line 2880"/>
            <p:cNvCxnSpPr/>
            <p:nvPr/>
          </p:nvCxnSpPr>
          <p:spPr bwMode="auto">
            <a:xfrm flipV="1">
              <a:off x="3824333" y="552027"/>
              <a:ext cx="485509" cy="33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4" name="Oval 2881"/>
            <p:cNvSpPr>
              <a:spLocks noChangeArrowheads="1"/>
            </p:cNvSpPr>
            <p:nvPr/>
          </p:nvSpPr>
          <p:spPr bwMode="auto">
            <a:xfrm>
              <a:off x="4309842" y="412327"/>
              <a:ext cx="254114" cy="25146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cxnSp>
          <p:nvCxnSpPr>
            <p:cNvPr id="25" name="Line 2882"/>
            <p:cNvCxnSpPr/>
            <p:nvPr/>
          </p:nvCxnSpPr>
          <p:spPr bwMode="auto">
            <a:xfrm>
              <a:off x="4561432" y="537633"/>
              <a:ext cx="404731" cy="76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" name="Line 2883"/>
            <p:cNvCxnSpPr/>
            <p:nvPr/>
          </p:nvCxnSpPr>
          <p:spPr bwMode="auto">
            <a:xfrm flipH="1">
              <a:off x="4973736" y="377613"/>
              <a:ext cx="841" cy="40894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7" name="Text Box 2884"/>
            <p:cNvSpPr txBox="1">
              <a:spLocks noChangeArrowheads="1"/>
            </p:cNvSpPr>
            <p:nvPr/>
          </p:nvSpPr>
          <p:spPr bwMode="auto">
            <a:xfrm>
              <a:off x="5104159" y="35560"/>
              <a:ext cx="320588" cy="2844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ctr">
                <a:lnSpc>
                  <a:spcPts val="1800"/>
                </a:lnSpc>
                <a:spcAft>
                  <a:spcPts val="0"/>
                </a:spcAft>
              </a:pPr>
              <a:r>
                <a:rPr lang="en-US" sz="1400" i="1">
                  <a:effectLst/>
                  <a:latin typeface="Times New Roman"/>
                  <a:ea typeface="Times New Roman"/>
                </a:rPr>
                <a:t>T</a:t>
              </a:r>
              <a:r>
                <a:rPr lang="ru-RU" sz="1400" baseline="-25000">
                  <a:effectLst/>
                  <a:latin typeface="Times New Roman"/>
                  <a:ea typeface="Times New Roman"/>
                </a:rPr>
                <a:t>4</a:t>
              </a:r>
              <a:endParaRPr lang="uk-UA" sz="12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28" name="Text Box 2885"/>
            <p:cNvSpPr txBox="1">
              <a:spLocks noChangeArrowheads="1"/>
            </p:cNvSpPr>
            <p:nvPr/>
          </p:nvSpPr>
          <p:spPr bwMode="auto">
            <a:xfrm>
              <a:off x="4428485" y="733213"/>
              <a:ext cx="248224" cy="2844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ctr">
                <a:lnSpc>
                  <a:spcPts val="1800"/>
                </a:lnSpc>
                <a:spcAft>
                  <a:spcPts val="0"/>
                </a:spcAft>
              </a:pPr>
              <a:r>
                <a:rPr lang="en-US" sz="1400" i="1">
                  <a:effectLst/>
                  <a:latin typeface="Times New Roman"/>
                  <a:ea typeface="Times New Roman"/>
                </a:rPr>
                <a:t>P</a:t>
              </a:r>
              <a:r>
                <a:rPr lang="uk-UA" sz="1400" baseline="-25000">
                  <a:effectLst/>
                  <a:latin typeface="Times New Roman"/>
                  <a:ea typeface="Times New Roman"/>
                </a:rPr>
                <a:t>5</a:t>
              </a:r>
              <a:endParaRPr lang="uk-UA" sz="12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29" name="Arc 2886"/>
            <p:cNvSpPr>
              <a:spLocks/>
            </p:cNvSpPr>
            <p:nvPr/>
          </p:nvSpPr>
          <p:spPr bwMode="auto">
            <a:xfrm rot="11113691">
              <a:off x="2224760" y="711200"/>
              <a:ext cx="727002" cy="560493"/>
            </a:xfrm>
            <a:custGeom>
              <a:avLst/>
              <a:gdLst>
                <a:gd name="G0" fmla="+- 1634 0 0"/>
                <a:gd name="G1" fmla="+- 21600 0 0"/>
                <a:gd name="G2" fmla="+- 21600 0 0"/>
                <a:gd name="T0" fmla="*/ 0 w 23234"/>
                <a:gd name="T1" fmla="*/ 62 h 31660"/>
                <a:gd name="T2" fmla="*/ 20748 w 23234"/>
                <a:gd name="T3" fmla="*/ 31660 h 31660"/>
                <a:gd name="T4" fmla="*/ 1634 w 23234"/>
                <a:gd name="T5" fmla="*/ 21600 h 31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234" h="31660" fill="none" extrusionOk="0">
                  <a:moveTo>
                    <a:pt x="-1" y="61"/>
                  </a:moveTo>
                  <a:cubicBezTo>
                    <a:pt x="543" y="20"/>
                    <a:pt x="1088" y="0"/>
                    <a:pt x="1634" y="0"/>
                  </a:cubicBezTo>
                  <a:cubicBezTo>
                    <a:pt x="13563" y="0"/>
                    <a:pt x="23234" y="9670"/>
                    <a:pt x="23234" y="21600"/>
                  </a:cubicBezTo>
                  <a:cubicBezTo>
                    <a:pt x="23234" y="25105"/>
                    <a:pt x="22380" y="28558"/>
                    <a:pt x="20748" y="31660"/>
                  </a:cubicBezTo>
                </a:path>
                <a:path w="23234" h="31660" stroke="0" extrusionOk="0">
                  <a:moveTo>
                    <a:pt x="-1" y="61"/>
                  </a:moveTo>
                  <a:cubicBezTo>
                    <a:pt x="543" y="20"/>
                    <a:pt x="1088" y="0"/>
                    <a:pt x="1634" y="0"/>
                  </a:cubicBezTo>
                  <a:cubicBezTo>
                    <a:pt x="13563" y="0"/>
                    <a:pt x="23234" y="9670"/>
                    <a:pt x="23234" y="21600"/>
                  </a:cubicBezTo>
                  <a:cubicBezTo>
                    <a:pt x="23234" y="25105"/>
                    <a:pt x="22380" y="28558"/>
                    <a:pt x="20748" y="31660"/>
                  </a:cubicBezTo>
                  <a:lnTo>
                    <a:pt x="1634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30" name="Arc 2887"/>
            <p:cNvSpPr>
              <a:spLocks/>
            </p:cNvSpPr>
            <p:nvPr/>
          </p:nvSpPr>
          <p:spPr bwMode="auto">
            <a:xfrm rot="4795481">
              <a:off x="3292808" y="603453"/>
              <a:ext cx="459740" cy="746355"/>
            </a:xfrm>
            <a:custGeom>
              <a:avLst/>
              <a:gdLst>
                <a:gd name="G0" fmla="+- 4469 0 0"/>
                <a:gd name="G1" fmla="+- 21600 0 0"/>
                <a:gd name="G2" fmla="+- 21600 0 0"/>
                <a:gd name="T0" fmla="*/ 0 w 26069"/>
                <a:gd name="T1" fmla="*/ 467 h 21600"/>
                <a:gd name="T2" fmla="*/ 26069 w 26069"/>
                <a:gd name="T3" fmla="*/ 21600 h 21600"/>
                <a:gd name="T4" fmla="*/ 4469 w 26069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069" h="21600" fill="none" extrusionOk="0">
                  <a:moveTo>
                    <a:pt x="0" y="467"/>
                  </a:moveTo>
                  <a:cubicBezTo>
                    <a:pt x="1469" y="156"/>
                    <a:pt x="2967" y="0"/>
                    <a:pt x="4469" y="0"/>
                  </a:cubicBezTo>
                  <a:cubicBezTo>
                    <a:pt x="16398" y="0"/>
                    <a:pt x="26069" y="9670"/>
                    <a:pt x="26069" y="21600"/>
                  </a:cubicBezTo>
                </a:path>
                <a:path w="26069" h="21600" stroke="0" extrusionOk="0">
                  <a:moveTo>
                    <a:pt x="0" y="467"/>
                  </a:moveTo>
                  <a:cubicBezTo>
                    <a:pt x="1469" y="156"/>
                    <a:pt x="2967" y="0"/>
                    <a:pt x="4469" y="0"/>
                  </a:cubicBezTo>
                  <a:cubicBezTo>
                    <a:pt x="16398" y="0"/>
                    <a:pt x="26069" y="9670"/>
                    <a:pt x="26069" y="21600"/>
                  </a:cubicBezTo>
                  <a:lnTo>
                    <a:pt x="4469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grpSp>
          <p:nvGrpSpPr>
            <p:cNvPr id="31" name="Group 10033"/>
            <p:cNvGrpSpPr>
              <a:grpSpLocks/>
            </p:cNvGrpSpPr>
            <p:nvPr/>
          </p:nvGrpSpPr>
          <p:grpSpPr bwMode="auto">
            <a:xfrm>
              <a:off x="343306" y="1117600"/>
              <a:ext cx="253273" cy="253153"/>
              <a:chOff x="2492" y="13519"/>
              <a:chExt cx="397" cy="397"/>
            </a:xfrm>
          </p:grpSpPr>
          <p:sp>
            <p:nvSpPr>
              <p:cNvPr id="38" name="Oval 10034"/>
              <p:cNvSpPr>
                <a:spLocks noChangeArrowheads="1"/>
              </p:cNvSpPr>
              <p:nvPr/>
            </p:nvSpPr>
            <p:spPr bwMode="auto">
              <a:xfrm>
                <a:off x="2492" y="13519"/>
                <a:ext cx="397" cy="397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uk-UA"/>
              </a:p>
            </p:txBody>
          </p:sp>
          <p:sp>
            <p:nvSpPr>
              <p:cNvPr id="39" name="Oval 10035"/>
              <p:cNvSpPr>
                <a:spLocks noChangeArrowheads="1"/>
              </p:cNvSpPr>
              <p:nvPr/>
            </p:nvSpPr>
            <p:spPr bwMode="auto">
              <a:xfrm>
                <a:off x="2688" y="13662"/>
                <a:ext cx="57" cy="57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uk-UA"/>
              </a:p>
            </p:txBody>
          </p:sp>
        </p:grpSp>
        <p:sp>
          <p:nvSpPr>
            <p:cNvPr id="32" name="Arc 10036"/>
            <p:cNvSpPr>
              <a:spLocks/>
            </p:cNvSpPr>
            <p:nvPr/>
          </p:nvSpPr>
          <p:spPr bwMode="auto">
            <a:xfrm rot="14579084">
              <a:off x="268710" y="759286"/>
              <a:ext cx="723053" cy="488875"/>
            </a:xfrm>
            <a:custGeom>
              <a:avLst/>
              <a:gdLst>
                <a:gd name="G0" fmla="+- 0 0 0"/>
                <a:gd name="G1" fmla="+- 18702 0 0"/>
                <a:gd name="G2" fmla="+- 21600 0 0"/>
                <a:gd name="T0" fmla="*/ 10808 w 21600"/>
                <a:gd name="T1" fmla="*/ 0 h 23633"/>
                <a:gd name="T2" fmla="*/ 21030 w 21600"/>
                <a:gd name="T3" fmla="*/ 23633 h 23633"/>
                <a:gd name="T4" fmla="*/ 0 w 21600"/>
                <a:gd name="T5" fmla="*/ 18702 h 236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3633" fill="none" extrusionOk="0">
                  <a:moveTo>
                    <a:pt x="10807" y="0"/>
                  </a:moveTo>
                  <a:cubicBezTo>
                    <a:pt x="17486" y="3859"/>
                    <a:pt x="21600" y="10988"/>
                    <a:pt x="21600" y="18702"/>
                  </a:cubicBezTo>
                  <a:cubicBezTo>
                    <a:pt x="21600" y="20362"/>
                    <a:pt x="21408" y="22016"/>
                    <a:pt x="21029" y="23632"/>
                  </a:cubicBezTo>
                </a:path>
                <a:path w="21600" h="23633" stroke="0" extrusionOk="0">
                  <a:moveTo>
                    <a:pt x="10807" y="0"/>
                  </a:moveTo>
                  <a:cubicBezTo>
                    <a:pt x="17486" y="3859"/>
                    <a:pt x="21600" y="10988"/>
                    <a:pt x="21600" y="18702"/>
                  </a:cubicBezTo>
                  <a:cubicBezTo>
                    <a:pt x="21600" y="20362"/>
                    <a:pt x="21408" y="22016"/>
                    <a:pt x="21029" y="23632"/>
                  </a:cubicBezTo>
                  <a:lnTo>
                    <a:pt x="0" y="18702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33" name="Arc 10037"/>
            <p:cNvSpPr>
              <a:spLocks/>
            </p:cNvSpPr>
            <p:nvPr/>
          </p:nvSpPr>
          <p:spPr bwMode="auto">
            <a:xfrm rot="3008758">
              <a:off x="179518" y="539973"/>
              <a:ext cx="723053" cy="480461"/>
            </a:xfrm>
            <a:custGeom>
              <a:avLst/>
              <a:gdLst>
                <a:gd name="G0" fmla="+- 0 0 0"/>
                <a:gd name="G1" fmla="+- 18227 0 0"/>
                <a:gd name="G2" fmla="+- 21600 0 0"/>
                <a:gd name="T0" fmla="*/ 11590 w 21600"/>
                <a:gd name="T1" fmla="*/ 0 h 23158"/>
                <a:gd name="T2" fmla="*/ 21030 w 21600"/>
                <a:gd name="T3" fmla="*/ 23158 h 23158"/>
                <a:gd name="T4" fmla="*/ 0 w 21600"/>
                <a:gd name="T5" fmla="*/ 18227 h 23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3158" fill="none" extrusionOk="0">
                  <a:moveTo>
                    <a:pt x="11590" y="-1"/>
                  </a:moveTo>
                  <a:cubicBezTo>
                    <a:pt x="17824" y="3963"/>
                    <a:pt x="21600" y="10839"/>
                    <a:pt x="21600" y="18227"/>
                  </a:cubicBezTo>
                  <a:cubicBezTo>
                    <a:pt x="21600" y="19887"/>
                    <a:pt x="21408" y="21541"/>
                    <a:pt x="21029" y="23157"/>
                  </a:cubicBezTo>
                </a:path>
                <a:path w="21600" h="23158" stroke="0" extrusionOk="0">
                  <a:moveTo>
                    <a:pt x="11590" y="-1"/>
                  </a:moveTo>
                  <a:cubicBezTo>
                    <a:pt x="17824" y="3963"/>
                    <a:pt x="21600" y="10839"/>
                    <a:pt x="21600" y="18227"/>
                  </a:cubicBezTo>
                  <a:cubicBezTo>
                    <a:pt x="21600" y="19887"/>
                    <a:pt x="21408" y="21541"/>
                    <a:pt x="21029" y="23157"/>
                  </a:cubicBezTo>
                  <a:lnTo>
                    <a:pt x="0" y="18227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34" name="Oval 10038"/>
            <p:cNvSpPr>
              <a:spLocks noChangeArrowheads="1"/>
            </p:cNvSpPr>
            <p:nvPr/>
          </p:nvSpPr>
          <p:spPr bwMode="auto">
            <a:xfrm>
              <a:off x="5396138" y="433493"/>
              <a:ext cx="254956" cy="25146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cxnSp>
          <p:nvCxnSpPr>
            <p:cNvPr id="35" name="Line 10039"/>
            <p:cNvCxnSpPr/>
            <p:nvPr/>
          </p:nvCxnSpPr>
          <p:spPr bwMode="auto">
            <a:xfrm>
              <a:off x="5020015" y="555413"/>
              <a:ext cx="370232" cy="76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6" name="Text Box 10040"/>
            <p:cNvSpPr txBox="1">
              <a:spLocks noChangeArrowheads="1"/>
            </p:cNvSpPr>
            <p:nvPr/>
          </p:nvSpPr>
          <p:spPr bwMode="auto">
            <a:xfrm>
              <a:off x="5462612" y="733213"/>
              <a:ext cx="248224" cy="2844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ctr">
                <a:lnSpc>
                  <a:spcPts val="1800"/>
                </a:lnSpc>
                <a:spcAft>
                  <a:spcPts val="0"/>
                </a:spcAft>
              </a:pPr>
              <a:r>
                <a:rPr lang="en-US" sz="1400" i="1">
                  <a:effectLst/>
                  <a:latin typeface="Times New Roman"/>
                  <a:ea typeface="Times New Roman"/>
                </a:rPr>
                <a:t>P</a:t>
              </a:r>
              <a:r>
                <a:rPr lang="uk-UA" sz="1400" baseline="-25000">
                  <a:effectLst/>
                  <a:latin typeface="Times New Roman"/>
                  <a:ea typeface="Times New Roman"/>
                </a:rPr>
                <a:t>6</a:t>
              </a:r>
              <a:endParaRPr lang="uk-UA" sz="12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37" name="Text Box 10041"/>
            <p:cNvSpPr txBox="1">
              <a:spLocks noChangeArrowheads="1"/>
            </p:cNvSpPr>
            <p:nvPr/>
          </p:nvSpPr>
          <p:spPr bwMode="auto">
            <a:xfrm>
              <a:off x="55535" y="1166707"/>
              <a:ext cx="265894" cy="2667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ctr">
                <a:lnSpc>
                  <a:spcPts val="1800"/>
                </a:lnSpc>
                <a:spcAft>
                  <a:spcPts val="0"/>
                </a:spcAft>
              </a:pPr>
              <a:r>
                <a:rPr lang="en-US" sz="1400" i="1">
                  <a:effectLst/>
                  <a:latin typeface="Times New Roman"/>
                  <a:ea typeface="Times New Roman"/>
                </a:rPr>
                <a:t>P</a:t>
              </a:r>
              <a:r>
                <a:rPr lang="en-US" sz="1400" baseline="-25000">
                  <a:effectLst/>
                  <a:latin typeface="Times New Roman"/>
                  <a:ea typeface="Times New Roman"/>
                </a:rPr>
                <a:t>1</a:t>
              </a:r>
              <a:endParaRPr lang="uk-UA" sz="1200">
                <a:effectLst/>
                <a:latin typeface="Times New Roman"/>
                <a:ea typeface="Times New Roman"/>
              </a:endParaRPr>
            </a:p>
          </p:txBody>
        </p:sp>
      </p:grpSp>
      <p:sp>
        <p:nvSpPr>
          <p:cNvPr id="4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4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860189" y="4696932"/>
                <a:ext cx="3857442" cy="16414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uk-UA"/>
                  <a:t>Матриця</a:t>
                </a:r>
                <a:r>
                  <a:rPr lang="en-US"/>
                  <a:t> </a:t>
                </a:r>
                <a:r>
                  <a:rPr lang="uk-UA"/>
                  <a:t>входів</a:t>
                </a:r>
                <a:r>
                  <a:rPr lang="en-US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eqArr>
                            </m:e>
                          </m:mr>
                        </m:m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eqArr>
                            </m:e>
                          </m:mr>
                        </m:m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eqArr>
                            </m:e>
                          </m:mr>
                        </m:m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eqArr>
                            </m:e>
                          </m:mr>
                        </m:m>
                      </m:e>
                    </m:d>
                  </m:oMath>
                </a14:m>
                <a:endParaRPr lang="uk-UA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189" y="4696932"/>
                <a:ext cx="3857442" cy="1641411"/>
              </a:xfrm>
              <a:prstGeom prst="rect">
                <a:avLst/>
              </a:prstGeom>
              <a:blipFill>
                <a:blip r:embed="rId2"/>
                <a:stretch>
                  <a:fillRect l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4766756" y="4737270"/>
                <a:ext cx="4167838" cy="16211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uk-UA"/>
                  <a:t>Матриця виходів</a:t>
                </a:r>
                <a:r>
                  <a:rPr lang="en-US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eqArr>
                            </m:e>
                          </m:mr>
                        </m:m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eqArr>
                            </m:e>
                          </m:mr>
                        </m:m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eqArr>
                            </m:e>
                          </m:mr>
                        </m:m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eqArr>
                            </m:e>
                          </m:mr>
                        </m:m>
                      </m:e>
                    </m:d>
                  </m:oMath>
                </a14:m>
                <a:endParaRPr lang="uk-UA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6756" y="4737270"/>
                <a:ext cx="4167838" cy="1621149"/>
              </a:xfrm>
              <a:prstGeom prst="rect">
                <a:avLst/>
              </a:prstGeom>
              <a:blipFill>
                <a:blip r:embed="rId3"/>
                <a:stretch>
                  <a:fillRect l="-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Прямоугольник 48"/>
              <p:cNvSpPr/>
              <p:nvPr/>
            </p:nvSpPr>
            <p:spPr>
              <a:xfrm>
                <a:off x="288142" y="3003501"/>
                <a:ext cx="2596160" cy="15559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uk-UA"/>
                  <a:t>Маркірування</a:t>
                </a:r>
                <a:r>
                  <a:rPr lang="en-US"/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eqAr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uk-UA"/>
              </a:p>
            </p:txBody>
          </p:sp>
        </mc:Choice>
        <mc:Fallback xmlns="">
          <p:sp>
            <p:nvSpPr>
              <p:cNvPr id="49" name="Прямоугольник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142" y="3003501"/>
                <a:ext cx="2596160" cy="1555939"/>
              </a:xfrm>
              <a:prstGeom prst="rect">
                <a:avLst/>
              </a:prstGeom>
              <a:blipFill>
                <a:blip r:embed="rId4"/>
                <a:stretch>
                  <a:fillRect l="-1951" b="-16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3" name="Rectangle 43">
            <a:extLst>
              <a:ext uri="{FF2B5EF4-FFF2-40B4-BE49-F238E27FC236}">
                <a16:creationId xmlns:a16="http://schemas.microsoft.com/office/drawing/2014/main" id="{112AA5E4-E89E-8B4C-ACFF-F01D224FD2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8" name="Rectangle 46">
            <a:extLst>
              <a:ext uri="{FF2B5EF4-FFF2-40B4-BE49-F238E27FC236}">
                <a16:creationId xmlns:a16="http://schemas.microsoft.com/office/drawing/2014/main" id="{DB4B1B98-41BE-FE40-9AE9-F8E79DB826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1434" y="34353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5" name="Freeform 54">
            <a:extLst>
              <a:ext uri="{FF2B5EF4-FFF2-40B4-BE49-F238E27FC236}">
                <a16:creationId xmlns:a16="http://schemas.microsoft.com/office/drawing/2014/main" id="{3E037080-6F50-5E4C-9493-AC431381321D}"/>
              </a:ext>
            </a:extLst>
          </p:cNvPr>
          <p:cNvSpPr/>
          <p:nvPr/>
        </p:nvSpPr>
        <p:spPr>
          <a:xfrm>
            <a:off x="2260278" y="3516802"/>
            <a:ext cx="574374" cy="320985"/>
          </a:xfrm>
          <a:custGeom>
            <a:avLst/>
            <a:gdLst>
              <a:gd name="connsiteX0" fmla="*/ 60891 w 574374"/>
              <a:gd name="connsiteY0" fmla="*/ 82183 h 320985"/>
              <a:gd name="connsiteX1" fmla="*/ 189845 w 574374"/>
              <a:gd name="connsiteY1" fmla="*/ 121 h 320985"/>
              <a:gd name="connsiteX2" fmla="*/ 564984 w 574374"/>
              <a:gd name="connsiteY2" fmla="*/ 70460 h 320985"/>
              <a:gd name="connsiteX3" fmla="*/ 424307 w 574374"/>
              <a:gd name="connsiteY3" fmla="*/ 304921 h 320985"/>
              <a:gd name="connsiteX4" fmla="*/ 25722 w 574374"/>
              <a:gd name="connsiteY4" fmla="*/ 269752 h 320985"/>
              <a:gd name="connsiteX5" fmla="*/ 72614 w 574374"/>
              <a:gd name="connsiteY5" fmla="*/ 23567 h 320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4374" h="320985">
                <a:moveTo>
                  <a:pt x="60891" y="82183"/>
                </a:moveTo>
                <a:cubicBezTo>
                  <a:pt x="83360" y="42129"/>
                  <a:pt x="105830" y="2075"/>
                  <a:pt x="189845" y="121"/>
                </a:cubicBezTo>
                <a:cubicBezTo>
                  <a:pt x="273860" y="-1833"/>
                  <a:pt x="525907" y="19660"/>
                  <a:pt x="564984" y="70460"/>
                </a:cubicBezTo>
                <a:cubicBezTo>
                  <a:pt x="604061" y="121260"/>
                  <a:pt x="514184" y="271706"/>
                  <a:pt x="424307" y="304921"/>
                </a:cubicBezTo>
                <a:cubicBezTo>
                  <a:pt x="334430" y="338136"/>
                  <a:pt x="84337" y="316644"/>
                  <a:pt x="25722" y="269752"/>
                </a:cubicBezTo>
                <a:cubicBezTo>
                  <a:pt x="-32893" y="222860"/>
                  <a:pt x="19860" y="123213"/>
                  <a:pt x="72614" y="23567"/>
                </a:cubicBezTo>
              </a:path>
            </a:pathLst>
          </a:cu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A371E277-4C8F-1B49-ACFE-FA2390D45FC4}"/>
              </a:ext>
            </a:extLst>
          </p:cNvPr>
          <p:cNvCxnSpPr>
            <a:stCxn id="55" idx="2"/>
          </p:cNvCxnSpPr>
          <p:nvPr/>
        </p:nvCxnSpPr>
        <p:spPr>
          <a:xfrm flipV="1">
            <a:off x="2825262" y="3435350"/>
            <a:ext cx="961695" cy="15191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44330EE8-DA52-144F-9C84-53B0340B1B22}"/>
                  </a:ext>
                </a:extLst>
              </p:cNvPr>
              <p:cNvSpPr txBox="1"/>
              <p:nvPr/>
            </p:nvSpPr>
            <p:spPr>
              <a:xfrm>
                <a:off x="3793312" y="3217902"/>
                <a:ext cx="25271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uk-UA">
                    <a:solidFill>
                      <a:srgbClr val="FF0000"/>
                    </a:solidFill>
                  </a:rPr>
                  <a:t>Кількість маркерів в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uk-UA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uk-UA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44330EE8-DA52-144F-9C84-53B0340B1B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3312" y="3217902"/>
                <a:ext cx="2527102" cy="369332"/>
              </a:xfrm>
              <a:prstGeom prst="rect">
                <a:avLst/>
              </a:prstGeom>
              <a:blipFill>
                <a:blip r:embed="rId5"/>
                <a:stretch>
                  <a:fillRect l="-2000" t="-333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Freeform 58">
            <a:extLst>
              <a:ext uri="{FF2B5EF4-FFF2-40B4-BE49-F238E27FC236}">
                <a16:creationId xmlns:a16="http://schemas.microsoft.com/office/drawing/2014/main" id="{FA4A6B9E-C3E2-2F4A-858E-3B7E5ECC20C9}"/>
              </a:ext>
            </a:extLst>
          </p:cNvPr>
          <p:cNvSpPr/>
          <p:nvPr/>
        </p:nvSpPr>
        <p:spPr>
          <a:xfrm>
            <a:off x="3331363" y="5189097"/>
            <a:ext cx="232525" cy="320985"/>
          </a:xfrm>
          <a:custGeom>
            <a:avLst/>
            <a:gdLst>
              <a:gd name="connsiteX0" fmla="*/ 60891 w 574374"/>
              <a:gd name="connsiteY0" fmla="*/ 82183 h 320985"/>
              <a:gd name="connsiteX1" fmla="*/ 189845 w 574374"/>
              <a:gd name="connsiteY1" fmla="*/ 121 h 320985"/>
              <a:gd name="connsiteX2" fmla="*/ 564984 w 574374"/>
              <a:gd name="connsiteY2" fmla="*/ 70460 h 320985"/>
              <a:gd name="connsiteX3" fmla="*/ 424307 w 574374"/>
              <a:gd name="connsiteY3" fmla="*/ 304921 h 320985"/>
              <a:gd name="connsiteX4" fmla="*/ 25722 w 574374"/>
              <a:gd name="connsiteY4" fmla="*/ 269752 h 320985"/>
              <a:gd name="connsiteX5" fmla="*/ 72614 w 574374"/>
              <a:gd name="connsiteY5" fmla="*/ 23567 h 320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4374" h="320985">
                <a:moveTo>
                  <a:pt x="60891" y="82183"/>
                </a:moveTo>
                <a:cubicBezTo>
                  <a:pt x="83360" y="42129"/>
                  <a:pt x="105830" y="2075"/>
                  <a:pt x="189845" y="121"/>
                </a:cubicBezTo>
                <a:cubicBezTo>
                  <a:pt x="273860" y="-1833"/>
                  <a:pt x="525907" y="19660"/>
                  <a:pt x="564984" y="70460"/>
                </a:cubicBezTo>
                <a:cubicBezTo>
                  <a:pt x="604061" y="121260"/>
                  <a:pt x="514184" y="271706"/>
                  <a:pt x="424307" y="304921"/>
                </a:cubicBezTo>
                <a:cubicBezTo>
                  <a:pt x="334430" y="338136"/>
                  <a:pt x="84337" y="316644"/>
                  <a:pt x="25722" y="269752"/>
                </a:cubicBezTo>
                <a:cubicBezTo>
                  <a:pt x="-32893" y="222860"/>
                  <a:pt x="19860" y="123213"/>
                  <a:pt x="72614" y="23567"/>
                </a:cubicBezTo>
              </a:path>
            </a:pathLst>
          </a:cu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F8D755F8-19F7-4346-8753-20BF88AAA4E9}"/>
              </a:ext>
            </a:extLst>
          </p:cNvPr>
          <p:cNvCxnSpPr>
            <a:cxnSpLocks/>
            <a:stCxn id="59" idx="2"/>
          </p:cNvCxnSpPr>
          <p:nvPr/>
        </p:nvCxnSpPr>
        <p:spPr>
          <a:xfrm flipV="1">
            <a:off x="3560087" y="4309763"/>
            <a:ext cx="570641" cy="949794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EA2087CB-1C67-5941-BFD6-BC0D7D380184}"/>
                  </a:ext>
                </a:extLst>
              </p:cNvPr>
              <p:cNvSpPr txBox="1"/>
              <p:nvPr/>
            </p:nvSpPr>
            <p:spPr>
              <a:xfrm>
                <a:off x="3995722" y="3944407"/>
                <a:ext cx="27606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uk-UA">
                    <a:solidFill>
                      <a:srgbClr val="FF0000"/>
                    </a:solidFill>
                  </a:rPr>
                  <a:t>Кількість зв</a:t>
                </a:r>
                <a:r>
                  <a:rPr lang="en-US">
                    <a:solidFill>
                      <a:srgbClr val="FF0000"/>
                    </a:solidFill>
                  </a:rPr>
                  <a:t>’</a:t>
                </a:r>
                <a:r>
                  <a:rPr lang="uk-UA" err="1">
                    <a:solidFill>
                      <a:srgbClr val="FF0000"/>
                    </a:solidFill>
                  </a:rPr>
                  <a:t>язків</a:t>
                </a:r>
                <a:r>
                  <a:rPr lang="uk-UA">
                    <a:solidFill>
                      <a:srgbClr val="FF0000"/>
                    </a:solidFill>
                  </a:rPr>
                  <a:t> з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uk-UA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uk-UA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uk-UA">
                    <a:solidFill>
                      <a:srgbClr val="FF0000"/>
                    </a:solidFill>
                  </a:rPr>
                  <a:t> в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uk-UA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uk-UA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uk-UA">
                    <a:solidFill>
                      <a:srgbClr val="FF0000"/>
                    </a:solidFill>
                  </a:rPr>
                  <a:t> </a:t>
                </a:r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EA2087CB-1C67-5941-BFD6-BC0D7D3801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5722" y="3944407"/>
                <a:ext cx="2760628" cy="369332"/>
              </a:xfrm>
              <a:prstGeom prst="rect">
                <a:avLst/>
              </a:prstGeom>
              <a:blipFill>
                <a:blip r:embed="rId6"/>
                <a:stretch>
                  <a:fillRect l="-1835" t="-6667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Freeform 65">
            <a:extLst>
              <a:ext uri="{FF2B5EF4-FFF2-40B4-BE49-F238E27FC236}">
                <a16:creationId xmlns:a16="http://schemas.microsoft.com/office/drawing/2014/main" id="{F805C719-3A28-514A-ADD5-C3D28389EB4B}"/>
              </a:ext>
            </a:extLst>
          </p:cNvPr>
          <p:cNvSpPr/>
          <p:nvPr/>
        </p:nvSpPr>
        <p:spPr>
          <a:xfrm>
            <a:off x="3591528" y="5730907"/>
            <a:ext cx="232525" cy="320985"/>
          </a:xfrm>
          <a:custGeom>
            <a:avLst/>
            <a:gdLst>
              <a:gd name="connsiteX0" fmla="*/ 60891 w 574374"/>
              <a:gd name="connsiteY0" fmla="*/ 82183 h 320985"/>
              <a:gd name="connsiteX1" fmla="*/ 189845 w 574374"/>
              <a:gd name="connsiteY1" fmla="*/ 121 h 320985"/>
              <a:gd name="connsiteX2" fmla="*/ 564984 w 574374"/>
              <a:gd name="connsiteY2" fmla="*/ 70460 h 320985"/>
              <a:gd name="connsiteX3" fmla="*/ 424307 w 574374"/>
              <a:gd name="connsiteY3" fmla="*/ 304921 h 320985"/>
              <a:gd name="connsiteX4" fmla="*/ 25722 w 574374"/>
              <a:gd name="connsiteY4" fmla="*/ 269752 h 320985"/>
              <a:gd name="connsiteX5" fmla="*/ 72614 w 574374"/>
              <a:gd name="connsiteY5" fmla="*/ 23567 h 320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4374" h="320985">
                <a:moveTo>
                  <a:pt x="60891" y="82183"/>
                </a:moveTo>
                <a:cubicBezTo>
                  <a:pt x="83360" y="42129"/>
                  <a:pt x="105830" y="2075"/>
                  <a:pt x="189845" y="121"/>
                </a:cubicBezTo>
                <a:cubicBezTo>
                  <a:pt x="273860" y="-1833"/>
                  <a:pt x="525907" y="19660"/>
                  <a:pt x="564984" y="70460"/>
                </a:cubicBezTo>
                <a:cubicBezTo>
                  <a:pt x="604061" y="121260"/>
                  <a:pt x="514184" y="271706"/>
                  <a:pt x="424307" y="304921"/>
                </a:cubicBezTo>
                <a:cubicBezTo>
                  <a:pt x="334430" y="338136"/>
                  <a:pt x="84337" y="316644"/>
                  <a:pt x="25722" y="269752"/>
                </a:cubicBezTo>
                <a:cubicBezTo>
                  <a:pt x="-32893" y="222860"/>
                  <a:pt x="19860" y="123213"/>
                  <a:pt x="72614" y="23567"/>
                </a:cubicBezTo>
              </a:path>
            </a:pathLst>
          </a:cu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E97E28D7-A714-954B-9851-6FC5C27F3FCA}"/>
              </a:ext>
            </a:extLst>
          </p:cNvPr>
          <p:cNvCxnSpPr>
            <a:cxnSpLocks/>
            <a:stCxn id="66" idx="2"/>
          </p:cNvCxnSpPr>
          <p:nvPr/>
        </p:nvCxnSpPr>
        <p:spPr>
          <a:xfrm flipV="1">
            <a:off x="3820252" y="4696932"/>
            <a:ext cx="636621" cy="110443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9C80EE4D-44A0-2845-8FE8-9AD8B490EF1B}"/>
                  </a:ext>
                </a:extLst>
              </p:cNvPr>
              <p:cNvSpPr txBox="1"/>
              <p:nvPr/>
            </p:nvSpPr>
            <p:spPr>
              <a:xfrm>
                <a:off x="4182295" y="4355372"/>
                <a:ext cx="28551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uk-UA">
                    <a:solidFill>
                      <a:srgbClr val="FF0000"/>
                    </a:solidFill>
                  </a:rPr>
                  <a:t>Кількість зв</a:t>
                </a:r>
                <a:r>
                  <a:rPr lang="en-US">
                    <a:solidFill>
                      <a:srgbClr val="FF0000"/>
                    </a:solidFill>
                  </a:rPr>
                  <a:t>’</a:t>
                </a:r>
                <a:r>
                  <a:rPr lang="uk-UA" err="1">
                    <a:solidFill>
                      <a:srgbClr val="FF0000"/>
                    </a:solidFill>
                  </a:rPr>
                  <a:t>язків</a:t>
                </a:r>
                <a:r>
                  <a:rPr lang="uk-UA">
                    <a:solidFill>
                      <a:srgbClr val="FF0000"/>
                    </a:solidFill>
                  </a:rPr>
                  <a:t> з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uk-UA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uk-UA">
                    <a:solidFill>
                      <a:srgbClr val="FF0000"/>
                    </a:solidFill>
                  </a:rPr>
                  <a:t> в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uk-UA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uk-UA">
                    <a:solidFill>
                      <a:srgbClr val="FF0000"/>
                    </a:solidFill>
                  </a:rPr>
                  <a:t> </a:t>
                </a:r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9C80EE4D-44A0-2845-8FE8-9AD8B490EF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2295" y="4355372"/>
                <a:ext cx="2855141" cy="369332"/>
              </a:xfrm>
              <a:prstGeom prst="rect">
                <a:avLst/>
              </a:prstGeom>
              <a:blipFill>
                <a:blip r:embed="rId7"/>
                <a:stretch>
                  <a:fillRect l="-1327" t="-6667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Freeform 69">
            <a:extLst>
              <a:ext uri="{FF2B5EF4-FFF2-40B4-BE49-F238E27FC236}">
                <a16:creationId xmlns:a16="http://schemas.microsoft.com/office/drawing/2014/main" id="{C359D93F-C00E-FB4B-A15D-FF4F54BB9E42}"/>
              </a:ext>
            </a:extLst>
          </p:cNvPr>
          <p:cNvSpPr/>
          <p:nvPr/>
        </p:nvSpPr>
        <p:spPr>
          <a:xfrm>
            <a:off x="7252661" y="5025098"/>
            <a:ext cx="232525" cy="320985"/>
          </a:xfrm>
          <a:custGeom>
            <a:avLst/>
            <a:gdLst>
              <a:gd name="connsiteX0" fmla="*/ 60891 w 574374"/>
              <a:gd name="connsiteY0" fmla="*/ 82183 h 320985"/>
              <a:gd name="connsiteX1" fmla="*/ 189845 w 574374"/>
              <a:gd name="connsiteY1" fmla="*/ 121 h 320985"/>
              <a:gd name="connsiteX2" fmla="*/ 564984 w 574374"/>
              <a:gd name="connsiteY2" fmla="*/ 70460 h 320985"/>
              <a:gd name="connsiteX3" fmla="*/ 424307 w 574374"/>
              <a:gd name="connsiteY3" fmla="*/ 304921 h 320985"/>
              <a:gd name="connsiteX4" fmla="*/ 25722 w 574374"/>
              <a:gd name="connsiteY4" fmla="*/ 269752 h 320985"/>
              <a:gd name="connsiteX5" fmla="*/ 72614 w 574374"/>
              <a:gd name="connsiteY5" fmla="*/ 23567 h 320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4374" h="320985">
                <a:moveTo>
                  <a:pt x="60891" y="82183"/>
                </a:moveTo>
                <a:cubicBezTo>
                  <a:pt x="83360" y="42129"/>
                  <a:pt x="105830" y="2075"/>
                  <a:pt x="189845" y="121"/>
                </a:cubicBezTo>
                <a:cubicBezTo>
                  <a:pt x="273860" y="-1833"/>
                  <a:pt x="525907" y="19660"/>
                  <a:pt x="564984" y="70460"/>
                </a:cubicBezTo>
                <a:cubicBezTo>
                  <a:pt x="604061" y="121260"/>
                  <a:pt x="514184" y="271706"/>
                  <a:pt x="424307" y="304921"/>
                </a:cubicBezTo>
                <a:cubicBezTo>
                  <a:pt x="334430" y="338136"/>
                  <a:pt x="84337" y="316644"/>
                  <a:pt x="25722" y="269752"/>
                </a:cubicBezTo>
                <a:cubicBezTo>
                  <a:pt x="-32893" y="222860"/>
                  <a:pt x="19860" y="123213"/>
                  <a:pt x="72614" y="23567"/>
                </a:cubicBezTo>
              </a:path>
            </a:pathLst>
          </a:cu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D4F7708A-8368-1848-88BC-C2C9AC836177}"/>
              </a:ext>
            </a:extLst>
          </p:cNvPr>
          <p:cNvCxnSpPr>
            <a:cxnSpLocks/>
            <a:stCxn id="70" idx="2"/>
          </p:cNvCxnSpPr>
          <p:nvPr/>
        </p:nvCxnSpPr>
        <p:spPr>
          <a:xfrm flipV="1">
            <a:off x="7481385" y="3786474"/>
            <a:ext cx="802426" cy="1309084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2649AEC9-DEC3-3841-90D8-4526EDEF7FFB}"/>
                  </a:ext>
                </a:extLst>
              </p:cNvPr>
              <p:cNvSpPr txBox="1"/>
              <p:nvPr/>
            </p:nvSpPr>
            <p:spPr>
              <a:xfrm>
                <a:off x="6353125" y="3417142"/>
                <a:ext cx="27553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uk-UA">
                    <a:solidFill>
                      <a:srgbClr val="FF0000"/>
                    </a:solidFill>
                  </a:rPr>
                  <a:t>Кількість зв</a:t>
                </a:r>
                <a:r>
                  <a:rPr lang="en-US">
                    <a:solidFill>
                      <a:srgbClr val="FF0000"/>
                    </a:solidFill>
                  </a:rPr>
                  <a:t>’</a:t>
                </a:r>
                <a:r>
                  <a:rPr lang="uk-UA" err="1">
                    <a:solidFill>
                      <a:srgbClr val="FF0000"/>
                    </a:solidFill>
                  </a:rPr>
                  <a:t>язків</a:t>
                </a:r>
                <a:r>
                  <a:rPr lang="uk-UA">
                    <a:solidFill>
                      <a:srgbClr val="FF0000"/>
                    </a:solidFill>
                  </a:rPr>
                  <a:t> з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uk-UA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uk-UA">
                    <a:solidFill>
                      <a:srgbClr val="FF0000"/>
                    </a:solidFill>
                  </a:rPr>
                  <a:t> в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uk-UA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uk-UA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uk-UA">
                    <a:solidFill>
                      <a:srgbClr val="FF0000"/>
                    </a:solidFill>
                  </a:rPr>
                  <a:t> </a:t>
                </a:r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2649AEC9-DEC3-3841-90D8-4526EDEF7F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3125" y="3417142"/>
                <a:ext cx="2755306" cy="369332"/>
              </a:xfrm>
              <a:prstGeom prst="rect">
                <a:avLst/>
              </a:prstGeom>
              <a:blipFill>
                <a:blip r:embed="rId8"/>
                <a:stretch>
                  <a:fillRect l="-1376" t="-6667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Footer Placeholder 42">
            <a:extLst>
              <a:ext uri="{FF2B5EF4-FFF2-40B4-BE49-F238E27FC236}">
                <a16:creationId xmlns:a16="http://schemas.microsoft.com/office/drawing/2014/main" id="{BDDD6319-F7D2-8245-B7BF-E736A7FAF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uk-UA"/>
              <a:t>© І.В.Стеценко НТУУ "КПІ ім. Ігоря Сікорського"</a:t>
            </a:r>
          </a:p>
        </p:txBody>
      </p:sp>
    </p:spTree>
    <p:extLst>
      <p:ext uri="{BB962C8B-B14F-4D97-AF65-F5344CB8AC3E}">
        <p14:creationId xmlns:p14="http://schemas.microsoft.com/office/powerpoint/2010/main" val="3079704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4118" y="274638"/>
            <a:ext cx="8710370" cy="634082"/>
          </a:xfrm>
        </p:spPr>
        <p:txBody>
          <a:bodyPr>
            <a:normAutofit fontScale="90000"/>
          </a:bodyPr>
          <a:lstStyle/>
          <a:p>
            <a:r>
              <a:rPr lang="uk-UA"/>
              <a:t>Матричний опис базової мережі Петрі</a:t>
            </a:r>
          </a:p>
        </p:txBody>
      </p:sp>
      <p:grpSp>
        <p:nvGrpSpPr>
          <p:cNvPr id="4" name="Полотно 2859"/>
          <p:cNvGrpSpPr/>
          <p:nvPr/>
        </p:nvGrpSpPr>
        <p:grpSpPr>
          <a:xfrm>
            <a:off x="1586222" y="1490980"/>
            <a:ext cx="5994400" cy="2186940"/>
            <a:chOff x="0" y="0"/>
            <a:chExt cx="5994400" cy="2186940"/>
          </a:xfrm>
        </p:grpSpPr>
        <p:sp>
          <p:nvSpPr>
            <p:cNvPr id="5" name="Прямоугольник 4"/>
            <p:cNvSpPr/>
            <p:nvPr/>
          </p:nvSpPr>
          <p:spPr>
            <a:xfrm>
              <a:off x="0" y="0"/>
              <a:ext cx="5994400" cy="2186940"/>
            </a:xfrm>
            <a:prstGeom prst="rect">
              <a:avLst/>
            </a:prstGeom>
            <a:noFill/>
            <a:ln>
              <a:noFill/>
            </a:ln>
          </p:spPr>
        </p:sp>
        <p:sp>
          <p:nvSpPr>
            <p:cNvPr id="6" name="Oval 2861"/>
            <p:cNvSpPr>
              <a:spLocks noChangeArrowheads="1"/>
            </p:cNvSpPr>
            <p:nvPr/>
          </p:nvSpPr>
          <p:spPr bwMode="auto">
            <a:xfrm>
              <a:off x="1478406" y="426720"/>
              <a:ext cx="253273" cy="25146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cxnSp>
          <p:nvCxnSpPr>
            <p:cNvPr id="7" name="Line 2862"/>
            <p:cNvCxnSpPr/>
            <p:nvPr/>
          </p:nvCxnSpPr>
          <p:spPr bwMode="auto">
            <a:xfrm>
              <a:off x="695869" y="355600"/>
              <a:ext cx="8414" cy="44450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" name="Line 2863"/>
            <p:cNvCxnSpPr/>
            <p:nvPr/>
          </p:nvCxnSpPr>
          <p:spPr bwMode="auto">
            <a:xfrm>
              <a:off x="714380" y="533400"/>
              <a:ext cx="781695" cy="84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" name="Line 2864"/>
            <p:cNvCxnSpPr/>
            <p:nvPr/>
          </p:nvCxnSpPr>
          <p:spPr bwMode="auto">
            <a:xfrm>
              <a:off x="1745141" y="546947"/>
              <a:ext cx="604152" cy="423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" name="Text Box 2865"/>
            <p:cNvSpPr txBox="1">
              <a:spLocks noChangeArrowheads="1"/>
            </p:cNvSpPr>
            <p:nvPr/>
          </p:nvSpPr>
          <p:spPr bwMode="auto">
            <a:xfrm>
              <a:off x="2793572" y="1440180"/>
              <a:ext cx="533471" cy="24892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ctr">
                <a:lnSpc>
                  <a:spcPts val="1800"/>
                </a:lnSpc>
                <a:spcAft>
                  <a:spcPts val="0"/>
                </a:spcAft>
              </a:pPr>
              <a:r>
                <a:rPr lang="en-US" sz="1400" i="1">
                  <a:effectLst/>
                  <a:latin typeface="Times New Roman"/>
                  <a:ea typeface="Times New Roman"/>
                </a:rPr>
                <a:t>P</a:t>
              </a:r>
              <a:r>
                <a:rPr lang="uk-UA" sz="1400" baseline="-25000">
                  <a:effectLst/>
                  <a:latin typeface="Times New Roman"/>
                  <a:ea typeface="Times New Roman"/>
                </a:rPr>
                <a:t>3</a:t>
              </a:r>
              <a:endParaRPr lang="uk-UA" sz="12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11" name="Text Box 2866"/>
            <p:cNvSpPr txBox="1">
              <a:spLocks noChangeArrowheads="1"/>
            </p:cNvSpPr>
            <p:nvPr/>
          </p:nvSpPr>
          <p:spPr bwMode="auto">
            <a:xfrm>
              <a:off x="553666" y="35560"/>
              <a:ext cx="284406" cy="213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ctr">
                <a:lnSpc>
                  <a:spcPts val="1800"/>
                </a:lnSpc>
                <a:spcAft>
                  <a:spcPts val="0"/>
                </a:spcAft>
              </a:pPr>
              <a:r>
                <a:rPr lang="en-US" sz="1400" i="1">
                  <a:effectLst/>
                  <a:latin typeface="Times New Roman"/>
                  <a:ea typeface="Times New Roman"/>
                </a:rPr>
                <a:t>T</a:t>
              </a:r>
              <a:r>
                <a:rPr lang="en-US" sz="1400" baseline="-25000">
                  <a:effectLst/>
                  <a:latin typeface="Times New Roman"/>
                  <a:ea typeface="Times New Roman"/>
                </a:rPr>
                <a:t>1</a:t>
              </a:r>
              <a:endParaRPr lang="uk-UA" sz="1200">
                <a:effectLst/>
                <a:latin typeface="Times New Roman"/>
                <a:ea typeface="Times New Roman"/>
              </a:endParaRPr>
            </a:p>
          </p:txBody>
        </p:sp>
        <p:grpSp>
          <p:nvGrpSpPr>
            <p:cNvPr id="12" name="Group 2867"/>
            <p:cNvGrpSpPr>
              <a:grpSpLocks/>
            </p:cNvGrpSpPr>
            <p:nvPr/>
          </p:nvGrpSpPr>
          <p:grpSpPr bwMode="auto">
            <a:xfrm>
              <a:off x="2935775" y="1191260"/>
              <a:ext cx="253273" cy="252307"/>
              <a:chOff x="2492" y="13519"/>
              <a:chExt cx="397" cy="397"/>
            </a:xfrm>
          </p:grpSpPr>
          <p:sp>
            <p:nvSpPr>
              <p:cNvPr id="40" name="Oval 2868"/>
              <p:cNvSpPr>
                <a:spLocks noChangeArrowheads="1"/>
              </p:cNvSpPr>
              <p:nvPr/>
            </p:nvSpPr>
            <p:spPr bwMode="auto">
              <a:xfrm>
                <a:off x="2492" y="13519"/>
                <a:ext cx="397" cy="397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uk-UA"/>
              </a:p>
            </p:txBody>
          </p:sp>
          <p:sp>
            <p:nvSpPr>
              <p:cNvPr id="41" name="Oval 2869"/>
              <p:cNvSpPr>
                <a:spLocks noChangeArrowheads="1"/>
              </p:cNvSpPr>
              <p:nvPr/>
            </p:nvSpPr>
            <p:spPr bwMode="auto">
              <a:xfrm>
                <a:off x="2688" y="13662"/>
                <a:ext cx="57" cy="57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uk-UA"/>
              </a:p>
            </p:txBody>
          </p:sp>
        </p:grpSp>
        <p:cxnSp>
          <p:nvCxnSpPr>
            <p:cNvPr id="13" name="Line 2870"/>
            <p:cNvCxnSpPr/>
            <p:nvPr/>
          </p:nvCxnSpPr>
          <p:spPr bwMode="auto">
            <a:xfrm flipH="1">
              <a:off x="2366963" y="355600"/>
              <a:ext cx="841" cy="44450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" name="Line 2871"/>
            <p:cNvCxnSpPr/>
            <p:nvPr/>
          </p:nvCxnSpPr>
          <p:spPr bwMode="auto">
            <a:xfrm>
              <a:off x="2403145" y="551180"/>
              <a:ext cx="604152" cy="423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" name="Oval 2872"/>
            <p:cNvSpPr>
              <a:spLocks noChangeArrowheads="1"/>
            </p:cNvSpPr>
            <p:nvPr/>
          </p:nvSpPr>
          <p:spPr bwMode="auto">
            <a:xfrm>
              <a:off x="3007297" y="426720"/>
              <a:ext cx="253273" cy="25146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cxnSp>
          <p:nvCxnSpPr>
            <p:cNvPr id="16" name="Line 2873"/>
            <p:cNvCxnSpPr/>
            <p:nvPr/>
          </p:nvCxnSpPr>
          <p:spPr bwMode="auto">
            <a:xfrm>
              <a:off x="3274874" y="546947"/>
              <a:ext cx="514118" cy="423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" name="Line 2874"/>
            <p:cNvCxnSpPr/>
            <p:nvPr/>
          </p:nvCxnSpPr>
          <p:spPr bwMode="auto">
            <a:xfrm flipH="1">
              <a:off x="3806663" y="391160"/>
              <a:ext cx="841" cy="40894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" name="Text Box 2875"/>
            <p:cNvSpPr txBox="1">
              <a:spLocks noChangeArrowheads="1"/>
            </p:cNvSpPr>
            <p:nvPr/>
          </p:nvSpPr>
          <p:spPr bwMode="auto">
            <a:xfrm>
              <a:off x="2207090" y="35560"/>
              <a:ext cx="337416" cy="2844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ctr">
                <a:lnSpc>
                  <a:spcPts val="1800"/>
                </a:lnSpc>
                <a:spcAft>
                  <a:spcPts val="0"/>
                </a:spcAft>
              </a:pPr>
              <a:r>
                <a:rPr lang="en-US" sz="1400" i="1">
                  <a:effectLst/>
                  <a:latin typeface="Times New Roman"/>
                  <a:ea typeface="Times New Roman"/>
                </a:rPr>
                <a:t>T</a:t>
              </a:r>
              <a:r>
                <a:rPr lang="en-US" sz="1400" baseline="-25000">
                  <a:effectLst/>
                  <a:latin typeface="Times New Roman"/>
                  <a:ea typeface="Times New Roman"/>
                </a:rPr>
                <a:t>2</a:t>
              </a:r>
              <a:endParaRPr lang="uk-UA" sz="12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19" name="Text Box 2876"/>
            <p:cNvSpPr txBox="1">
              <a:spLocks noChangeArrowheads="1"/>
            </p:cNvSpPr>
            <p:nvPr/>
          </p:nvSpPr>
          <p:spPr bwMode="auto">
            <a:xfrm>
              <a:off x="3682130" y="35560"/>
              <a:ext cx="320588" cy="2844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ctr">
                <a:lnSpc>
                  <a:spcPts val="1800"/>
                </a:lnSpc>
                <a:spcAft>
                  <a:spcPts val="0"/>
                </a:spcAft>
              </a:pPr>
              <a:r>
                <a:rPr lang="en-US" sz="1400" i="1">
                  <a:effectLst/>
                  <a:latin typeface="Times New Roman"/>
                  <a:ea typeface="Times New Roman"/>
                </a:rPr>
                <a:t>T</a:t>
              </a:r>
              <a:r>
                <a:rPr lang="en-US" sz="1400" baseline="-25000">
                  <a:effectLst/>
                  <a:latin typeface="Times New Roman"/>
                  <a:ea typeface="Times New Roman"/>
                </a:rPr>
                <a:t>3</a:t>
              </a:r>
              <a:endParaRPr lang="uk-UA" sz="12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20" name="Text Box 2877"/>
            <p:cNvSpPr txBox="1">
              <a:spLocks noChangeArrowheads="1"/>
            </p:cNvSpPr>
            <p:nvPr/>
          </p:nvSpPr>
          <p:spPr bwMode="auto">
            <a:xfrm>
              <a:off x="1460735" y="728980"/>
              <a:ext cx="265894" cy="2667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ctr">
                <a:lnSpc>
                  <a:spcPts val="1800"/>
                </a:lnSpc>
                <a:spcAft>
                  <a:spcPts val="0"/>
                </a:spcAft>
              </a:pPr>
              <a:r>
                <a:rPr lang="en-US" sz="1400" i="1">
                  <a:effectLst/>
                  <a:latin typeface="Times New Roman"/>
                  <a:ea typeface="Times New Roman"/>
                </a:rPr>
                <a:t>P</a:t>
              </a:r>
              <a:r>
                <a:rPr lang="uk-UA" sz="1400" baseline="-25000">
                  <a:effectLst/>
                  <a:latin typeface="Times New Roman"/>
                  <a:ea typeface="Times New Roman"/>
                </a:rPr>
                <a:t>2</a:t>
              </a:r>
              <a:endParaRPr lang="uk-UA" sz="12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21" name="Text Box 2878"/>
            <p:cNvSpPr txBox="1">
              <a:spLocks noChangeArrowheads="1"/>
            </p:cNvSpPr>
            <p:nvPr/>
          </p:nvSpPr>
          <p:spPr bwMode="auto">
            <a:xfrm>
              <a:off x="3007297" y="728980"/>
              <a:ext cx="248224" cy="2844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ctr">
                <a:lnSpc>
                  <a:spcPts val="1800"/>
                </a:lnSpc>
                <a:spcAft>
                  <a:spcPts val="0"/>
                </a:spcAft>
              </a:pPr>
              <a:r>
                <a:rPr lang="en-US" sz="1400" i="1">
                  <a:effectLst/>
                  <a:latin typeface="Times New Roman"/>
                  <a:ea typeface="Times New Roman"/>
                </a:rPr>
                <a:t>P</a:t>
              </a:r>
              <a:r>
                <a:rPr lang="uk-UA" sz="1400" baseline="-25000">
                  <a:effectLst/>
                  <a:latin typeface="Times New Roman"/>
                  <a:ea typeface="Times New Roman"/>
                </a:rPr>
                <a:t>4</a:t>
              </a:r>
              <a:endParaRPr lang="uk-UA" sz="120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23" name="Line 2880"/>
            <p:cNvCxnSpPr/>
            <p:nvPr/>
          </p:nvCxnSpPr>
          <p:spPr bwMode="auto">
            <a:xfrm flipV="1">
              <a:off x="3824333" y="552027"/>
              <a:ext cx="485509" cy="33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4" name="Oval 2881"/>
            <p:cNvSpPr>
              <a:spLocks noChangeArrowheads="1"/>
            </p:cNvSpPr>
            <p:nvPr/>
          </p:nvSpPr>
          <p:spPr bwMode="auto">
            <a:xfrm>
              <a:off x="4309842" y="412327"/>
              <a:ext cx="254114" cy="25146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cxnSp>
          <p:nvCxnSpPr>
            <p:cNvPr id="25" name="Line 2882"/>
            <p:cNvCxnSpPr/>
            <p:nvPr/>
          </p:nvCxnSpPr>
          <p:spPr bwMode="auto">
            <a:xfrm>
              <a:off x="4561432" y="537633"/>
              <a:ext cx="404731" cy="76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" name="Line 2883"/>
            <p:cNvCxnSpPr/>
            <p:nvPr/>
          </p:nvCxnSpPr>
          <p:spPr bwMode="auto">
            <a:xfrm flipH="1">
              <a:off x="4973736" y="377613"/>
              <a:ext cx="841" cy="40894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7" name="Text Box 2884"/>
            <p:cNvSpPr txBox="1">
              <a:spLocks noChangeArrowheads="1"/>
            </p:cNvSpPr>
            <p:nvPr/>
          </p:nvSpPr>
          <p:spPr bwMode="auto">
            <a:xfrm>
              <a:off x="5104159" y="35560"/>
              <a:ext cx="320588" cy="2844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ctr">
                <a:lnSpc>
                  <a:spcPts val="1800"/>
                </a:lnSpc>
                <a:spcAft>
                  <a:spcPts val="0"/>
                </a:spcAft>
              </a:pPr>
              <a:r>
                <a:rPr lang="en-US" sz="1400" i="1">
                  <a:effectLst/>
                  <a:latin typeface="Times New Roman"/>
                  <a:ea typeface="Times New Roman"/>
                </a:rPr>
                <a:t>T</a:t>
              </a:r>
              <a:r>
                <a:rPr lang="ru-RU" sz="1400" baseline="-25000">
                  <a:effectLst/>
                  <a:latin typeface="Times New Roman"/>
                  <a:ea typeface="Times New Roman"/>
                </a:rPr>
                <a:t>4</a:t>
              </a:r>
              <a:endParaRPr lang="uk-UA" sz="12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28" name="Text Box 2885"/>
            <p:cNvSpPr txBox="1">
              <a:spLocks noChangeArrowheads="1"/>
            </p:cNvSpPr>
            <p:nvPr/>
          </p:nvSpPr>
          <p:spPr bwMode="auto">
            <a:xfrm>
              <a:off x="4428485" y="733213"/>
              <a:ext cx="248224" cy="2844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ctr">
                <a:lnSpc>
                  <a:spcPts val="1800"/>
                </a:lnSpc>
                <a:spcAft>
                  <a:spcPts val="0"/>
                </a:spcAft>
              </a:pPr>
              <a:r>
                <a:rPr lang="en-US" sz="1400" i="1">
                  <a:effectLst/>
                  <a:latin typeface="Times New Roman"/>
                  <a:ea typeface="Times New Roman"/>
                </a:rPr>
                <a:t>P</a:t>
              </a:r>
              <a:r>
                <a:rPr lang="uk-UA" sz="1400" baseline="-25000">
                  <a:effectLst/>
                  <a:latin typeface="Times New Roman"/>
                  <a:ea typeface="Times New Roman"/>
                </a:rPr>
                <a:t>5</a:t>
              </a:r>
              <a:endParaRPr lang="uk-UA" sz="12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29" name="Arc 2886"/>
            <p:cNvSpPr>
              <a:spLocks/>
            </p:cNvSpPr>
            <p:nvPr/>
          </p:nvSpPr>
          <p:spPr bwMode="auto">
            <a:xfrm rot="11113691">
              <a:off x="2224760" y="711200"/>
              <a:ext cx="727002" cy="560493"/>
            </a:xfrm>
            <a:custGeom>
              <a:avLst/>
              <a:gdLst>
                <a:gd name="G0" fmla="+- 1634 0 0"/>
                <a:gd name="G1" fmla="+- 21600 0 0"/>
                <a:gd name="G2" fmla="+- 21600 0 0"/>
                <a:gd name="T0" fmla="*/ 0 w 23234"/>
                <a:gd name="T1" fmla="*/ 62 h 31660"/>
                <a:gd name="T2" fmla="*/ 20748 w 23234"/>
                <a:gd name="T3" fmla="*/ 31660 h 31660"/>
                <a:gd name="T4" fmla="*/ 1634 w 23234"/>
                <a:gd name="T5" fmla="*/ 21600 h 31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234" h="31660" fill="none" extrusionOk="0">
                  <a:moveTo>
                    <a:pt x="-1" y="61"/>
                  </a:moveTo>
                  <a:cubicBezTo>
                    <a:pt x="543" y="20"/>
                    <a:pt x="1088" y="0"/>
                    <a:pt x="1634" y="0"/>
                  </a:cubicBezTo>
                  <a:cubicBezTo>
                    <a:pt x="13563" y="0"/>
                    <a:pt x="23234" y="9670"/>
                    <a:pt x="23234" y="21600"/>
                  </a:cubicBezTo>
                  <a:cubicBezTo>
                    <a:pt x="23234" y="25105"/>
                    <a:pt x="22380" y="28558"/>
                    <a:pt x="20748" y="31660"/>
                  </a:cubicBezTo>
                </a:path>
                <a:path w="23234" h="31660" stroke="0" extrusionOk="0">
                  <a:moveTo>
                    <a:pt x="-1" y="61"/>
                  </a:moveTo>
                  <a:cubicBezTo>
                    <a:pt x="543" y="20"/>
                    <a:pt x="1088" y="0"/>
                    <a:pt x="1634" y="0"/>
                  </a:cubicBezTo>
                  <a:cubicBezTo>
                    <a:pt x="13563" y="0"/>
                    <a:pt x="23234" y="9670"/>
                    <a:pt x="23234" y="21600"/>
                  </a:cubicBezTo>
                  <a:cubicBezTo>
                    <a:pt x="23234" y="25105"/>
                    <a:pt x="22380" y="28558"/>
                    <a:pt x="20748" y="31660"/>
                  </a:cubicBezTo>
                  <a:lnTo>
                    <a:pt x="1634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30" name="Arc 2887"/>
            <p:cNvSpPr>
              <a:spLocks/>
            </p:cNvSpPr>
            <p:nvPr/>
          </p:nvSpPr>
          <p:spPr bwMode="auto">
            <a:xfrm rot="4795481">
              <a:off x="3292808" y="603453"/>
              <a:ext cx="459740" cy="746355"/>
            </a:xfrm>
            <a:custGeom>
              <a:avLst/>
              <a:gdLst>
                <a:gd name="G0" fmla="+- 4469 0 0"/>
                <a:gd name="G1" fmla="+- 21600 0 0"/>
                <a:gd name="G2" fmla="+- 21600 0 0"/>
                <a:gd name="T0" fmla="*/ 0 w 26069"/>
                <a:gd name="T1" fmla="*/ 467 h 21600"/>
                <a:gd name="T2" fmla="*/ 26069 w 26069"/>
                <a:gd name="T3" fmla="*/ 21600 h 21600"/>
                <a:gd name="T4" fmla="*/ 4469 w 26069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069" h="21600" fill="none" extrusionOk="0">
                  <a:moveTo>
                    <a:pt x="0" y="467"/>
                  </a:moveTo>
                  <a:cubicBezTo>
                    <a:pt x="1469" y="156"/>
                    <a:pt x="2967" y="0"/>
                    <a:pt x="4469" y="0"/>
                  </a:cubicBezTo>
                  <a:cubicBezTo>
                    <a:pt x="16398" y="0"/>
                    <a:pt x="26069" y="9670"/>
                    <a:pt x="26069" y="21600"/>
                  </a:cubicBezTo>
                </a:path>
                <a:path w="26069" h="21600" stroke="0" extrusionOk="0">
                  <a:moveTo>
                    <a:pt x="0" y="467"/>
                  </a:moveTo>
                  <a:cubicBezTo>
                    <a:pt x="1469" y="156"/>
                    <a:pt x="2967" y="0"/>
                    <a:pt x="4469" y="0"/>
                  </a:cubicBezTo>
                  <a:cubicBezTo>
                    <a:pt x="16398" y="0"/>
                    <a:pt x="26069" y="9670"/>
                    <a:pt x="26069" y="21600"/>
                  </a:cubicBezTo>
                  <a:lnTo>
                    <a:pt x="4469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grpSp>
          <p:nvGrpSpPr>
            <p:cNvPr id="31" name="Group 10033"/>
            <p:cNvGrpSpPr>
              <a:grpSpLocks/>
            </p:cNvGrpSpPr>
            <p:nvPr/>
          </p:nvGrpSpPr>
          <p:grpSpPr bwMode="auto">
            <a:xfrm>
              <a:off x="343306" y="1117600"/>
              <a:ext cx="253273" cy="253153"/>
              <a:chOff x="2492" y="13519"/>
              <a:chExt cx="397" cy="397"/>
            </a:xfrm>
          </p:grpSpPr>
          <p:sp>
            <p:nvSpPr>
              <p:cNvPr id="38" name="Oval 10034"/>
              <p:cNvSpPr>
                <a:spLocks noChangeArrowheads="1"/>
              </p:cNvSpPr>
              <p:nvPr/>
            </p:nvSpPr>
            <p:spPr bwMode="auto">
              <a:xfrm>
                <a:off x="2492" y="13519"/>
                <a:ext cx="397" cy="397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uk-UA"/>
              </a:p>
            </p:txBody>
          </p:sp>
          <p:sp>
            <p:nvSpPr>
              <p:cNvPr id="39" name="Oval 10035"/>
              <p:cNvSpPr>
                <a:spLocks noChangeArrowheads="1"/>
              </p:cNvSpPr>
              <p:nvPr/>
            </p:nvSpPr>
            <p:spPr bwMode="auto">
              <a:xfrm>
                <a:off x="2688" y="13662"/>
                <a:ext cx="57" cy="57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uk-UA"/>
              </a:p>
            </p:txBody>
          </p:sp>
        </p:grpSp>
        <p:sp>
          <p:nvSpPr>
            <p:cNvPr id="32" name="Arc 10036"/>
            <p:cNvSpPr>
              <a:spLocks/>
            </p:cNvSpPr>
            <p:nvPr/>
          </p:nvSpPr>
          <p:spPr bwMode="auto">
            <a:xfrm rot="14579084">
              <a:off x="268710" y="759286"/>
              <a:ext cx="723053" cy="488875"/>
            </a:xfrm>
            <a:custGeom>
              <a:avLst/>
              <a:gdLst>
                <a:gd name="G0" fmla="+- 0 0 0"/>
                <a:gd name="G1" fmla="+- 18702 0 0"/>
                <a:gd name="G2" fmla="+- 21600 0 0"/>
                <a:gd name="T0" fmla="*/ 10808 w 21600"/>
                <a:gd name="T1" fmla="*/ 0 h 23633"/>
                <a:gd name="T2" fmla="*/ 21030 w 21600"/>
                <a:gd name="T3" fmla="*/ 23633 h 23633"/>
                <a:gd name="T4" fmla="*/ 0 w 21600"/>
                <a:gd name="T5" fmla="*/ 18702 h 236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3633" fill="none" extrusionOk="0">
                  <a:moveTo>
                    <a:pt x="10807" y="0"/>
                  </a:moveTo>
                  <a:cubicBezTo>
                    <a:pt x="17486" y="3859"/>
                    <a:pt x="21600" y="10988"/>
                    <a:pt x="21600" y="18702"/>
                  </a:cubicBezTo>
                  <a:cubicBezTo>
                    <a:pt x="21600" y="20362"/>
                    <a:pt x="21408" y="22016"/>
                    <a:pt x="21029" y="23632"/>
                  </a:cubicBezTo>
                </a:path>
                <a:path w="21600" h="23633" stroke="0" extrusionOk="0">
                  <a:moveTo>
                    <a:pt x="10807" y="0"/>
                  </a:moveTo>
                  <a:cubicBezTo>
                    <a:pt x="17486" y="3859"/>
                    <a:pt x="21600" y="10988"/>
                    <a:pt x="21600" y="18702"/>
                  </a:cubicBezTo>
                  <a:cubicBezTo>
                    <a:pt x="21600" y="20362"/>
                    <a:pt x="21408" y="22016"/>
                    <a:pt x="21029" y="23632"/>
                  </a:cubicBezTo>
                  <a:lnTo>
                    <a:pt x="0" y="18702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33" name="Arc 10037"/>
            <p:cNvSpPr>
              <a:spLocks/>
            </p:cNvSpPr>
            <p:nvPr/>
          </p:nvSpPr>
          <p:spPr bwMode="auto">
            <a:xfrm rot="3008758">
              <a:off x="179518" y="539973"/>
              <a:ext cx="723053" cy="480461"/>
            </a:xfrm>
            <a:custGeom>
              <a:avLst/>
              <a:gdLst>
                <a:gd name="G0" fmla="+- 0 0 0"/>
                <a:gd name="G1" fmla="+- 18227 0 0"/>
                <a:gd name="G2" fmla="+- 21600 0 0"/>
                <a:gd name="T0" fmla="*/ 11590 w 21600"/>
                <a:gd name="T1" fmla="*/ 0 h 23158"/>
                <a:gd name="T2" fmla="*/ 21030 w 21600"/>
                <a:gd name="T3" fmla="*/ 23158 h 23158"/>
                <a:gd name="T4" fmla="*/ 0 w 21600"/>
                <a:gd name="T5" fmla="*/ 18227 h 23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3158" fill="none" extrusionOk="0">
                  <a:moveTo>
                    <a:pt x="11590" y="-1"/>
                  </a:moveTo>
                  <a:cubicBezTo>
                    <a:pt x="17824" y="3963"/>
                    <a:pt x="21600" y="10839"/>
                    <a:pt x="21600" y="18227"/>
                  </a:cubicBezTo>
                  <a:cubicBezTo>
                    <a:pt x="21600" y="19887"/>
                    <a:pt x="21408" y="21541"/>
                    <a:pt x="21029" y="23157"/>
                  </a:cubicBezTo>
                </a:path>
                <a:path w="21600" h="23158" stroke="0" extrusionOk="0">
                  <a:moveTo>
                    <a:pt x="11590" y="-1"/>
                  </a:moveTo>
                  <a:cubicBezTo>
                    <a:pt x="17824" y="3963"/>
                    <a:pt x="21600" y="10839"/>
                    <a:pt x="21600" y="18227"/>
                  </a:cubicBezTo>
                  <a:cubicBezTo>
                    <a:pt x="21600" y="19887"/>
                    <a:pt x="21408" y="21541"/>
                    <a:pt x="21029" y="23157"/>
                  </a:cubicBezTo>
                  <a:lnTo>
                    <a:pt x="0" y="18227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34" name="Oval 10038"/>
            <p:cNvSpPr>
              <a:spLocks noChangeArrowheads="1"/>
            </p:cNvSpPr>
            <p:nvPr/>
          </p:nvSpPr>
          <p:spPr bwMode="auto">
            <a:xfrm>
              <a:off x="5396138" y="433493"/>
              <a:ext cx="254956" cy="25146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cxnSp>
          <p:nvCxnSpPr>
            <p:cNvPr id="35" name="Line 10039"/>
            <p:cNvCxnSpPr/>
            <p:nvPr/>
          </p:nvCxnSpPr>
          <p:spPr bwMode="auto">
            <a:xfrm>
              <a:off x="5020015" y="555413"/>
              <a:ext cx="370232" cy="76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6" name="Text Box 10040"/>
            <p:cNvSpPr txBox="1">
              <a:spLocks noChangeArrowheads="1"/>
            </p:cNvSpPr>
            <p:nvPr/>
          </p:nvSpPr>
          <p:spPr bwMode="auto">
            <a:xfrm>
              <a:off x="5462612" y="733213"/>
              <a:ext cx="248224" cy="2844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ctr">
                <a:lnSpc>
                  <a:spcPts val="1800"/>
                </a:lnSpc>
                <a:spcAft>
                  <a:spcPts val="0"/>
                </a:spcAft>
              </a:pPr>
              <a:r>
                <a:rPr lang="en-US" sz="1400" i="1">
                  <a:effectLst/>
                  <a:latin typeface="Times New Roman"/>
                  <a:ea typeface="Times New Roman"/>
                </a:rPr>
                <a:t>P</a:t>
              </a:r>
              <a:r>
                <a:rPr lang="uk-UA" sz="1400" baseline="-25000">
                  <a:effectLst/>
                  <a:latin typeface="Times New Roman"/>
                  <a:ea typeface="Times New Roman"/>
                </a:rPr>
                <a:t>6</a:t>
              </a:r>
              <a:endParaRPr lang="uk-UA" sz="12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37" name="Text Box 10041"/>
            <p:cNvSpPr txBox="1">
              <a:spLocks noChangeArrowheads="1"/>
            </p:cNvSpPr>
            <p:nvPr/>
          </p:nvSpPr>
          <p:spPr bwMode="auto">
            <a:xfrm>
              <a:off x="55535" y="1166707"/>
              <a:ext cx="265894" cy="2667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ctr">
                <a:lnSpc>
                  <a:spcPts val="1800"/>
                </a:lnSpc>
                <a:spcAft>
                  <a:spcPts val="0"/>
                </a:spcAft>
              </a:pPr>
              <a:r>
                <a:rPr lang="en-US" sz="1400" i="1">
                  <a:effectLst/>
                  <a:latin typeface="Times New Roman"/>
                  <a:ea typeface="Times New Roman"/>
                </a:rPr>
                <a:t>P</a:t>
              </a:r>
              <a:r>
                <a:rPr lang="en-US" sz="1400" baseline="-25000">
                  <a:effectLst/>
                  <a:latin typeface="Times New Roman"/>
                  <a:ea typeface="Times New Roman"/>
                </a:rPr>
                <a:t>1</a:t>
              </a:r>
              <a:endParaRPr lang="uk-UA" sz="1200">
                <a:effectLst/>
                <a:latin typeface="Times New Roman"/>
                <a:ea typeface="Times New Roman"/>
              </a:endParaRPr>
            </a:p>
          </p:txBody>
        </p:sp>
      </p:grpSp>
      <p:sp>
        <p:nvSpPr>
          <p:cNvPr id="4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4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5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3" name="Rectangle 43">
            <a:extLst>
              <a:ext uri="{FF2B5EF4-FFF2-40B4-BE49-F238E27FC236}">
                <a16:creationId xmlns:a16="http://schemas.microsoft.com/office/drawing/2014/main" id="{112AA5E4-E89E-8B4C-ACFF-F01D224FD2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8" name="Rectangle 46">
            <a:extLst>
              <a:ext uri="{FF2B5EF4-FFF2-40B4-BE49-F238E27FC236}">
                <a16:creationId xmlns:a16="http://schemas.microsoft.com/office/drawing/2014/main" id="{DB4B1B98-41BE-FE40-9AE9-F8E79DB826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1434" y="34353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Прямоугольник 48">
                <a:extLst>
                  <a:ext uri="{FF2B5EF4-FFF2-40B4-BE49-F238E27FC236}">
                    <a16:creationId xmlns:a16="http://schemas.microsoft.com/office/drawing/2014/main" id="{8DC2F728-5655-1346-9E1A-78EDDE232F2A}"/>
                  </a:ext>
                </a:extLst>
              </p:cNvPr>
              <p:cNvSpPr/>
              <p:nvPr/>
            </p:nvSpPr>
            <p:spPr>
              <a:xfrm>
                <a:off x="457401" y="3763857"/>
                <a:ext cx="8378256" cy="301954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eqAr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groupChr>
                      <m:groupChrPr>
                        <m:chr m:val="→"/>
                        <m:vertJc m:val="bot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groupChr>
                  </m:oMath>
                </a14:m>
                <a:r>
                  <a:rPr lang="en-US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eqAr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groupChr>
                      <m:groupChrPr>
                        <m:chr m:val="→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groupChr>
                    <m:r>
                      <m:rPr>
                        <m:nor/>
                      </m:rPr>
                      <a:rPr lang="en-US"/>
                      <m:t>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eqAr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groupChr>
                      <m:groupChrPr>
                        <m:chr m:val="→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groupChr>
                    <m:r>
                      <m:rPr>
                        <m:nor/>
                      </m:rPr>
                      <a:rPr lang="en-US"/>
                      <m:t>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eqAr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groupChr>
                      <m:groupChrPr>
                        <m:chr m:val="→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groupChr>
                    <m:r>
                      <m:rPr>
                        <m:nor/>
                      </m:rPr>
                      <a:rPr lang="en-US"/>
                      <m:t>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eqAr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groupChr>
                      <m:groupChrPr>
                        <m:chr m:val="→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groupChr>
                    <m:r>
                      <m:rPr>
                        <m:nor/>
                      </m:rPr>
                      <a:rPr lang="en-US"/>
                      <m:t>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eqAr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groupChr>
                      <m:groupChrPr>
                        <m:chr m:val="→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e>
                    </m:groupChr>
                    <m:r>
                      <m:rPr>
                        <m:nor/>
                      </m:rPr>
                      <a:rPr lang="en-US"/>
                      <m:t>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eqAr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groupChr>
                      <m:groupChrPr>
                        <m:chr m:val="→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groupChr>
                    <m:r>
                      <m:rPr>
                        <m:nor/>
                      </m:rPr>
                      <a:rPr lang="en-US"/>
                      <m:t>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eqAr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groupChr>
                      <m:groupChrPr>
                        <m:chr m:val="→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groupChr>
                    <m:r>
                      <m:rPr>
                        <m:nor/>
                      </m:rPr>
                      <a:rPr lang="en-US"/>
                      <m:t>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eqAr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groupChr>
                      <m:groupChrPr>
                        <m:chr m:val="→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e>
                    </m:groupChr>
                    <m:r>
                      <m:rPr>
                        <m:nor/>
                      </m:rPr>
                      <a:rPr lang="en-US"/>
                      <m:t>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eqAr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groupChr>
                      <m:groupChrPr>
                        <m:chr m:val="→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groupChr>
                  </m:oMath>
                </a14:m>
                <a:endParaRPr lang="en-US" i="1">
                  <a:latin typeface="Cambria Math" panose="02040503050406030204" pitchFamily="18" charset="0"/>
                </a:endParaRPr>
              </a:p>
              <a:p>
                <a:pPr algn="ctr"/>
                <a:r>
                  <a:rPr lang="en-US" b="0"/>
                  <a:t> 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groupChr>
                      <m:groupChrPr>
                        <m:chr m:val="→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groupChr>
                    <m:r>
                      <m:rPr>
                        <m:nor/>
                      </m:rPr>
                      <a:rPr lang="en-US"/>
                      <m:t>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eqAr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groupChr>
                      <m:groupChrPr>
                        <m:chr m:val="→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groupChr>
                    <m:r>
                      <m:rPr>
                        <m:nor/>
                      </m:rPr>
                      <a:rPr lang="en-US"/>
                      <m:t>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eqAr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groupChr>
                      <m:groupChrPr>
                        <m:chr m:val="→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e>
                    </m:groupChr>
                  </m:oMath>
                </a14:m>
                <a:r>
                  <a:rPr lang="en-US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eqAr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uk-UA"/>
              </a:p>
            </p:txBody>
          </p:sp>
        </mc:Choice>
        <mc:Fallback xmlns="">
          <p:sp>
            <p:nvSpPr>
              <p:cNvPr id="74" name="Прямоугольник 48">
                <a:extLst>
                  <a:ext uri="{FF2B5EF4-FFF2-40B4-BE49-F238E27FC236}">
                    <a16:creationId xmlns:a16="http://schemas.microsoft.com/office/drawing/2014/main" id="{8DC2F728-5655-1346-9E1A-78EDDE232F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401" y="3763857"/>
                <a:ext cx="8378256" cy="3019545"/>
              </a:xfrm>
              <a:prstGeom prst="rect">
                <a:avLst/>
              </a:prstGeom>
              <a:blipFill>
                <a:blip r:embed="rId2"/>
                <a:stretch>
                  <a:fillRect b="-4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8C71AE57-2226-8D4E-96E6-68B4993A0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uk-UA"/>
              <a:t>© І.В.Стеценко НТУУ "КПІ ім. Ігоря Сікорського"</a:t>
            </a:r>
          </a:p>
        </p:txBody>
      </p:sp>
    </p:spTree>
    <p:extLst>
      <p:ext uri="{BB962C8B-B14F-4D97-AF65-F5344CB8AC3E}">
        <p14:creationId xmlns:p14="http://schemas.microsoft.com/office/powerpoint/2010/main" val="4134797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254118" y="274638"/>
            <a:ext cx="8710370" cy="634082"/>
          </a:xfrm>
        </p:spPr>
        <p:txBody>
          <a:bodyPr>
            <a:normAutofit fontScale="90000"/>
          </a:bodyPr>
          <a:lstStyle/>
          <a:p>
            <a:r>
              <a:rPr lang="uk-UA"/>
              <a:t>Матричний опис базової мережі Петрі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10" name="TextBox 9"/>
          <p:cNvSpPr txBox="1"/>
          <p:nvPr/>
        </p:nvSpPr>
        <p:spPr>
          <a:xfrm>
            <a:off x="324059" y="2405964"/>
            <a:ext cx="2053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/>
              <a:t>Результат запуску переходу</a:t>
            </a: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18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20" name="TextBox 19"/>
          <p:cNvSpPr txBox="1"/>
          <p:nvPr/>
        </p:nvSpPr>
        <p:spPr>
          <a:xfrm>
            <a:off x="5796136" y="2938822"/>
            <a:ext cx="17451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/>
              <a:t>Матриця змінювань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10EFC9-A028-7547-8C5B-BF04831D2F97}"/>
              </a:ext>
            </a:extLst>
          </p:cNvPr>
          <p:cNvSpPr txBox="1"/>
          <p:nvPr/>
        </p:nvSpPr>
        <p:spPr>
          <a:xfrm>
            <a:off x="324059" y="1293781"/>
            <a:ext cx="16556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/>
              <a:t>Вектор запуску переходу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0F7979F-C0E5-6243-B365-8A445912C134}"/>
              </a:ext>
            </a:extLst>
          </p:cNvPr>
          <p:cNvGrpSpPr/>
          <p:nvPr/>
        </p:nvGrpSpPr>
        <p:grpSpPr>
          <a:xfrm>
            <a:off x="2112542" y="1023445"/>
            <a:ext cx="3345910" cy="1054199"/>
            <a:chOff x="3167844" y="1153722"/>
            <a:chExt cx="3345910" cy="105419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Прямоугольник 48">
                  <a:extLst>
                    <a:ext uri="{FF2B5EF4-FFF2-40B4-BE49-F238E27FC236}">
                      <a16:creationId xmlns:a16="http://schemas.microsoft.com/office/drawing/2014/main" id="{5D9D8874-22E5-E049-B602-97B9DAB987CC}"/>
                    </a:ext>
                  </a:extLst>
                </p:cNvPr>
                <p:cNvSpPr/>
                <p:nvPr/>
              </p:nvSpPr>
              <p:spPr>
                <a:xfrm>
                  <a:off x="3167844" y="1153722"/>
                  <a:ext cx="1113638" cy="10541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uk-UA"/>
                </a:p>
              </p:txBody>
            </p:sp>
          </mc:Choice>
          <mc:Fallback xmlns="">
            <p:sp>
              <p:nvSpPr>
                <p:cNvPr id="16" name="Прямоугольник 48">
                  <a:extLst>
                    <a:ext uri="{FF2B5EF4-FFF2-40B4-BE49-F238E27FC236}">
                      <a16:creationId xmlns:a16="http://schemas.microsoft.com/office/drawing/2014/main" id="{5D9D8874-22E5-E049-B602-97B9DAB987C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67844" y="1153722"/>
                  <a:ext cx="1113638" cy="1054199"/>
                </a:xfrm>
                <a:prstGeom prst="rect">
                  <a:avLst/>
                </a:prstGeom>
                <a:blipFill>
                  <a:blip r:embed="rId2"/>
                  <a:stretch>
                    <a:fillRect b="-11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09F56C76-73C9-DB47-8C85-BCBFE4509F73}"/>
                </a:ext>
              </a:extLst>
            </p:cNvPr>
            <p:cNvSpPr/>
            <p:nvPr/>
          </p:nvSpPr>
          <p:spPr>
            <a:xfrm>
              <a:off x="3701751" y="1671370"/>
              <a:ext cx="574374" cy="320985"/>
            </a:xfrm>
            <a:custGeom>
              <a:avLst/>
              <a:gdLst>
                <a:gd name="connsiteX0" fmla="*/ 60891 w 574374"/>
                <a:gd name="connsiteY0" fmla="*/ 82183 h 320985"/>
                <a:gd name="connsiteX1" fmla="*/ 189845 w 574374"/>
                <a:gd name="connsiteY1" fmla="*/ 121 h 320985"/>
                <a:gd name="connsiteX2" fmla="*/ 564984 w 574374"/>
                <a:gd name="connsiteY2" fmla="*/ 70460 h 320985"/>
                <a:gd name="connsiteX3" fmla="*/ 424307 w 574374"/>
                <a:gd name="connsiteY3" fmla="*/ 304921 h 320985"/>
                <a:gd name="connsiteX4" fmla="*/ 25722 w 574374"/>
                <a:gd name="connsiteY4" fmla="*/ 269752 h 320985"/>
                <a:gd name="connsiteX5" fmla="*/ 72614 w 574374"/>
                <a:gd name="connsiteY5" fmla="*/ 23567 h 320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74374" h="320985">
                  <a:moveTo>
                    <a:pt x="60891" y="82183"/>
                  </a:moveTo>
                  <a:cubicBezTo>
                    <a:pt x="83360" y="42129"/>
                    <a:pt x="105830" y="2075"/>
                    <a:pt x="189845" y="121"/>
                  </a:cubicBezTo>
                  <a:cubicBezTo>
                    <a:pt x="273860" y="-1833"/>
                    <a:pt x="525907" y="19660"/>
                    <a:pt x="564984" y="70460"/>
                  </a:cubicBezTo>
                  <a:cubicBezTo>
                    <a:pt x="604061" y="121260"/>
                    <a:pt x="514184" y="271706"/>
                    <a:pt x="424307" y="304921"/>
                  </a:cubicBezTo>
                  <a:cubicBezTo>
                    <a:pt x="334430" y="338136"/>
                    <a:pt x="84337" y="316644"/>
                    <a:pt x="25722" y="269752"/>
                  </a:cubicBezTo>
                  <a:cubicBezTo>
                    <a:pt x="-32893" y="222860"/>
                    <a:pt x="19860" y="123213"/>
                    <a:pt x="72614" y="23567"/>
                  </a:cubicBezTo>
                </a:path>
              </a:pathLst>
            </a:cu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33EA2B7-069C-4F48-A411-9609F5E31C06}"/>
                </a:ext>
              </a:extLst>
            </p:cNvPr>
            <p:cNvCxnSpPr>
              <a:cxnSpLocks/>
              <a:stCxn id="17" idx="2"/>
            </p:cNvCxnSpPr>
            <p:nvPr/>
          </p:nvCxnSpPr>
          <p:spPr>
            <a:xfrm flipV="1">
              <a:off x="4266735" y="1465661"/>
              <a:ext cx="601142" cy="276169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79217000-4106-AA43-8903-C7393FF771AC}"/>
                    </a:ext>
                  </a:extLst>
                </p:cNvPr>
                <p:cNvSpPr txBox="1"/>
                <p:nvPr/>
              </p:nvSpPr>
              <p:spPr>
                <a:xfrm>
                  <a:off x="4389839" y="1154727"/>
                  <a:ext cx="212391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uk-UA">
                      <a:solidFill>
                        <a:srgbClr val="FF0000"/>
                      </a:solidFill>
                    </a:rPr>
                    <a:t>Запуск переходу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uk-UA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uk-UA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uk-UA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endParaRPr lang="en-US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79217000-4106-AA43-8903-C7393FF771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9839" y="1154727"/>
                  <a:ext cx="2123915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2381" t="-6667" b="-2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627625D-F290-6148-BBF1-730360262BAE}"/>
                  </a:ext>
                </a:extLst>
              </p:cNvPr>
              <p:cNvSpPr txBox="1"/>
              <p:nvPr/>
            </p:nvSpPr>
            <p:spPr>
              <a:xfrm>
                <a:off x="7131077" y="1530744"/>
                <a:ext cx="169783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∀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p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p>
                              <m: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𝒗</m:t>
                              </m:r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627625D-F290-6148-BBF1-730360262B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1077" y="1530744"/>
                <a:ext cx="1697837" cy="276999"/>
              </a:xfrm>
              <a:prstGeom prst="rect">
                <a:avLst/>
              </a:prstGeom>
              <a:blipFill>
                <a:blip r:embed="rId4"/>
                <a:stretch>
                  <a:fillRect l="-2239" t="-9091" r="-746" b="-36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3E5C0DF-5277-0E49-8DF2-2F261F7F5098}"/>
                  </a:ext>
                </a:extLst>
              </p:cNvPr>
              <p:cNvSpPr txBox="1"/>
              <p:nvPr/>
            </p:nvSpPr>
            <p:spPr>
              <a:xfrm>
                <a:off x="2587976" y="2491404"/>
                <a:ext cx="244919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b="1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b="1">
                    <a:ea typeface="Cambria Math" panose="02040503050406030204" pitchFamily="18" charset="0"/>
                  </a:rPr>
                  <a:t> </a:t>
                </a:r>
                <a:r>
                  <a:rPr lang="en-US"/>
                  <a:t>+</a:t>
                </a:r>
                <a:r>
                  <a:rPr lang="en-US" b="1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𝒗</m:t>
                    </m:r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3E5C0DF-5277-0E49-8DF2-2F261F7F50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7976" y="2491404"/>
                <a:ext cx="2449197" cy="276999"/>
              </a:xfrm>
              <a:prstGeom prst="rect">
                <a:avLst/>
              </a:prstGeom>
              <a:blipFill>
                <a:blip r:embed="rId5"/>
                <a:stretch>
                  <a:fillRect l="-3627" t="-21739" r="-1036" b="-478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0CA5A17-473E-4746-8E1E-E05B0EBB4E2C}"/>
                  </a:ext>
                </a:extLst>
              </p:cNvPr>
              <p:cNvSpPr txBox="1"/>
              <p:nvPr/>
            </p:nvSpPr>
            <p:spPr>
              <a:xfrm>
                <a:off x="2587976" y="2957495"/>
                <a:ext cx="22272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𝑴</m:t>
                    </m:r>
                  </m:oMath>
                </a14:m>
                <a:r>
                  <a:rPr lang="en-US"/>
                  <a:t>+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e>
                    </m:d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𝒗</m:t>
                    </m:r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0CA5A17-473E-4746-8E1E-E05B0EBB4E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7976" y="2957495"/>
                <a:ext cx="2227213" cy="276999"/>
              </a:xfrm>
              <a:prstGeom prst="rect">
                <a:avLst/>
              </a:prstGeom>
              <a:blipFill>
                <a:blip r:embed="rId6"/>
                <a:stretch>
                  <a:fillRect l="-4000" t="-21739" r="-1714" b="-434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51740F49-B9FC-5046-ADD7-D911A02F10FE}"/>
              </a:ext>
            </a:extLst>
          </p:cNvPr>
          <p:cNvSpPr txBox="1"/>
          <p:nvPr/>
        </p:nvSpPr>
        <p:spPr>
          <a:xfrm>
            <a:off x="336012" y="3358455"/>
            <a:ext cx="2702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/>
              <a:t>Результат запуску послідовності </a:t>
            </a:r>
            <a:r>
              <a:rPr lang="uk-UA" i="1"/>
              <a:t>Т</a:t>
            </a:r>
            <a:r>
              <a:rPr lang="uk-UA" baseline="-25000"/>
              <a:t>1</a:t>
            </a:r>
            <a:r>
              <a:rPr lang="uk-UA"/>
              <a:t> –</a:t>
            </a:r>
            <a:r>
              <a:rPr lang="uk-UA" i="1"/>
              <a:t> Т</a:t>
            </a:r>
            <a:r>
              <a:rPr lang="uk-UA" baseline="-25000"/>
              <a:t>2</a:t>
            </a:r>
            <a:r>
              <a:rPr lang="uk-UA"/>
              <a:t> – </a:t>
            </a:r>
            <a:r>
              <a:rPr lang="uk-UA" i="1"/>
              <a:t>Т</a:t>
            </a:r>
            <a:r>
              <a:rPr lang="uk-UA" baseline="-25000"/>
              <a:t>1</a:t>
            </a:r>
            <a:endParaRPr lang="uk-U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F9D4C81-8F67-A749-BB4C-D0C3AFE52581}"/>
                  </a:ext>
                </a:extLst>
              </p:cNvPr>
              <p:cNvSpPr txBox="1"/>
              <p:nvPr/>
            </p:nvSpPr>
            <p:spPr>
              <a:xfrm>
                <a:off x="3230706" y="3437356"/>
                <a:ext cx="1709122" cy="2955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𝑴</m:t>
                    </m:r>
                  </m:oMath>
                </a14:m>
                <a:r>
                  <a:rPr lang="en-US"/>
                  <a:t>+</a:t>
                </a:r>
                <a:r>
                  <a:rPr lang="en-US" b="1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𝒂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∙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𝒗</m:t>
                        </m:r>
                      </m:e>
                      <m:sup>
                        <m:d>
                          <m:dPr>
                            <m:ctrlP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e>
                        </m:d>
                      </m:sup>
                    </m:sSup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F9D4C81-8F67-A749-BB4C-D0C3AFE525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0706" y="3437356"/>
                <a:ext cx="1709122" cy="295594"/>
              </a:xfrm>
              <a:prstGeom prst="rect">
                <a:avLst/>
              </a:prstGeom>
              <a:blipFill>
                <a:blip r:embed="rId7"/>
                <a:stretch>
                  <a:fillRect l="-3676" t="-20833" b="-4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D599D16-CECF-5F46-BC7E-4902B86BC6FD}"/>
                  </a:ext>
                </a:extLst>
              </p:cNvPr>
              <p:cNvSpPr txBox="1"/>
              <p:nvPr/>
            </p:nvSpPr>
            <p:spPr>
              <a:xfrm>
                <a:off x="3219743" y="3829356"/>
                <a:ext cx="1723549" cy="2955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𝑴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/>
                  <a:t>+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𝒂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𝒗</m:t>
                        </m:r>
                      </m:e>
                      <m:sup>
                        <m:d>
                          <m:dPr>
                            <m:ctrlP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e>
                        </m:d>
                      </m:sup>
                    </m:sSup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D599D16-CECF-5F46-BC7E-4902B86BC6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9743" y="3829356"/>
                <a:ext cx="1723549" cy="295594"/>
              </a:xfrm>
              <a:prstGeom prst="rect">
                <a:avLst/>
              </a:prstGeom>
              <a:blipFill>
                <a:blip r:embed="rId8"/>
                <a:stretch>
                  <a:fillRect l="-4412" t="-20833" b="-458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47F16F6-B821-9B4F-B2C8-E923DFB0E907}"/>
                  </a:ext>
                </a:extLst>
              </p:cNvPr>
              <p:cNvSpPr txBox="1"/>
              <p:nvPr/>
            </p:nvSpPr>
            <p:spPr>
              <a:xfrm>
                <a:off x="3219743" y="4297652"/>
                <a:ext cx="1838965" cy="2955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′′′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𝑴</m:t>
                    </m:r>
                  </m:oMath>
                </a14:m>
                <a:r>
                  <a:rPr lang="en-US"/>
                  <a:t>’’+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𝒂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𝒗</m:t>
                        </m:r>
                      </m:e>
                      <m:sup>
                        <m:d>
                          <m:dPr>
                            <m:ctrlP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𝟑</m:t>
                            </m:r>
                          </m:e>
                        </m:d>
                      </m:sup>
                    </m:sSup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47F16F6-B821-9B4F-B2C8-E923DFB0E9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9743" y="4297652"/>
                <a:ext cx="1838965" cy="295594"/>
              </a:xfrm>
              <a:prstGeom prst="rect">
                <a:avLst/>
              </a:prstGeom>
              <a:blipFill>
                <a:blip r:embed="rId9"/>
                <a:stretch>
                  <a:fillRect l="-4138" t="-16000"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E24787E-D469-3343-B50D-717536F96A6F}"/>
              </a:ext>
            </a:extLst>
          </p:cNvPr>
          <p:cNvCxnSpPr/>
          <p:nvPr/>
        </p:nvCxnSpPr>
        <p:spPr>
          <a:xfrm>
            <a:off x="2726650" y="4759342"/>
            <a:ext cx="3816424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B43986F-2CD9-8B43-9829-7619B969AFE6}"/>
                  </a:ext>
                </a:extLst>
              </p:cNvPr>
              <p:cNvSpPr txBox="1"/>
              <p:nvPr/>
            </p:nvSpPr>
            <p:spPr>
              <a:xfrm>
                <a:off x="3198039" y="4977113"/>
                <a:ext cx="3258969" cy="3178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′′′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𝑴</m:t>
                    </m:r>
                  </m:oMath>
                </a14:m>
                <a:r>
                  <a:rPr lang="en-US"/>
                  <a:t>+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𝒂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𝒗</m:t>
                            </m:r>
                          </m:e>
                          <m:sup>
                            <m:d>
                              <m:dPr>
                                <m:ctrlPr>
                                  <a:rPr lang="en-US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d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𝒗</m:t>
                            </m:r>
                          </m:e>
                          <m:sup>
                            <m:d>
                              <m:dPr>
                                <m:ctrlPr>
                                  <a:rPr lang="en-US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</m:d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𝒗</m:t>
                            </m:r>
                          </m:e>
                          <m:sup>
                            <m:d>
                              <m:dPr>
                                <m:ctrlPr>
                                  <a:rPr lang="en-US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𝟑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B43986F-2CD9-8B43-9829-7619B969AF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8039" y="4977113"/>
                <a:ext cx="3258969" cy="317844"/>
              </a:xfrm>
              <a:prstGeom prst="rect">
                <a:avLst/>
              </a:prstGeom>
              <a:blipFill>
                <a:blip r:embed="rId10"/>
                <a:stretch>
                  <a:fillRect l="-2734" t="-11538" b="-3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49E4753-1FFA-F344-84A9-940B4A24660B}"/>
                  </a:ext>
                </a:extLst>
              </p:cNvPr>
              <p:cNvSpPr txBox="1"/>
              <p:nvPr/>
            </p:nvSpPr>
            <p:spPr>
              <a:xfrm>
                <a:off x="3175002" y="5508610"/>
                <a:ext cx="147309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′′′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𝑴</m:t>
                    </m:r>
                  </m:oMath>
                </a14:m>
                <a:r>
                  <a:rPr lang="en-US"/>
                  <a:t>+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𝒂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𝒗</m:t>
                    </m:r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49E4753-1FFA-F344-84A9-940B4A2466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5002" y="5508610"/>
                <a:ext cx="1473096" cy="276999"/>
              </a:xfrm>
              <a:prstGeom prst="rect">
                <a:avLst/>
              </a:prstGeom>
              <a:blipFill>
                <a:blip r:embed="rId11"/>
                <a:stretch>
                  <a:fillRect l="-5128" t="-21739" r="-2564" b="-478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Group 37">
            <a:extLst>
              <a:ext uri="{FF2B5EF4-FFF2-40B4-BE49-F238E27FC236}">
                <a16:creationId xmlns:a16="http://schemas.microsoft.com/office/drawing/2014/main" id="{8CF20257-F4E3-F744-A5ED-846AAC5ECF36}"/>
              </a:ext>
            </a:extLst>
          </p:cNvPr>
          <p:cNvGrpSpPr/>
          <p:nvPr/>
        </p:nvGrpSpPr>
        <p:grpSpPr>
          <a:xfrm>
            <a:off x="5792383" y="5605965"/>
            <a:ext cx="3271429" cy="1055995"/>
            <a:chOff x="3167844" y="1153722"/>
            <a:chExt cx="3271429" cy="105599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Прямоугольник 48">
                  <a:extLst>
                    <a:ext uri="{FF2B5EF4-FFF2-40B4-BE49-F238E27FC236}">
                      <a16:creationId xmlns:a16="http://schemas.microsoft.com/office/drawing/2014/main" id="{9BF45775-F33A-2C4F-8B96-639E1BAEC699}"/>
                    </a:ext>
                  </a:extLst>
                </p:cNvPr>
                <p:cNvSpPr/>
                <p:nvPr/>
              </p:nvSpPr>
              <p:spPr>
                <a:xfrm>
                  <a:off x="3167844" y="1153722"/>
                  <a:ext cx="1119730" cy="105599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uk-UA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uk-UA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uk-UA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uk-UA"/>
                </a:p>
              </p:txBody>
            </p:sp>
          </mc:Choice>
          <mc:Fallback xmlns="">
            <p:sp>
              <p:nvSpPr>
                <p:cNvPr id="39" name="Прямоугольник 48">
                  <a:extLst>
                    <a:ext uri="{FF2B5EF4-FFF2-40B4-BE49-F238E27FC236}">
                      <a16:creationId xmlns:a16="http://schemas.microsoft.com/office/drawing/2014/main" id="{9BF45775-F33A-2C4F-8B96-639E1BAEC69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67844" y="1153722"/>
                  <a:ext cx="1119730" cy="1055995"/>
                </a:xfrm>
                <a:prstGeom prst="rect">
                  <a:avLst/>
                </a:prstGeom>
                <a:blipFill>
                  <a:blip r:embed="rId12"/>
                  <a:stretch>
                    <a:fillRect b="-117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8E89FE9A-EC57-1340-B7FA-465D89FCD6D4}"/>
                </a:ext>
              </a:extLst>
            </p:cNvPr>
            <p:cNvSpPr/>
            <p:nvPr/>
          </p:nvSpPr>
          <p:spPr>
            <a:xfrm>
              <a:off x="3743907" y="1175666"/>
              <a:ext cx="461817" cy="255056"/>
            </a:xfrm>
            <a:custGeom>
              <a:avLst/>
              <a:gdLst>
                <a:gd name="connsiteX0" fmla="*/ 60891 w 574374"/>
                <a:gd name="connsiteY0" fmla="*/ 82183 h 320985"/>
                <a:gd name="connsiteX1" fmla="*/ 189845 w 574374"/>
                <a:gd name="connsiteY1" fmla="*/ 121 h 320985"/>
                <a:gd name="connsiteX2" fmla="*/ 564984 w 574374"/>
                <a:gd name="connsiteY2" fmla="*/ 70460 h 320985"/>
                <a:gd name="connsiteX3" fmla="*/ 424307 w 574374"/>
                <a:gd name="connsiteY3" fmla="*/ 304921 h 320985"/>
                <a:gd name="connsiteX4" fmla="*/ 25722 w 574374"/>
                <a:gd name="connsiteY4" fmla="*/ 269752 h 320985"/>
                <a:gd name="connsiteX5" fmla="*/ 72614 w 574374"/>
                <a:gd name="connsiteY5" fmla="*/ 23567 h 320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74374" h="320985">
                  <a:moveTo>
                    <a:pt x="60891" y="82183"/>
                  </a:moveTo>
                  <a:cubicBezTo>
                    <a:pt x="83360" y="42129"/>
                    <a:pt x="105830" y="2075"/>
                    <a:pt x="189845" y="121"/>
                  </a:cubicBezTo>
                  <a:cubicBezTo>
                    <a:pt x="273860" y="-1833"/>
                    <a:pt x="525907" y="19660"/>
                    <a:pt x="564984" y="70460"/>
                  </a:cubicBezTo>
                  <a:cubicBezTo>
                    <a:pt x="604061" y="121260"/>
                    <a:pt x="514184" y="271706"/>
                    <a:pt x="424307" y="304921"/>
                  </a:cubicBezTo>
                  <a:cubicBezTo>
                    <a:pt x="334430" y="338136"/>
                    <a:pt x="84337" y="316644"/>
                    <a:pt x="25722" y="269752"/>
                  </a:cubicBezTo>
                  <a:cubicBezTo>
                    <a:pt x="-32893" y="222860"/>
                    <a:pt x="19860" y="123213"/>
                    <a:pt x="72614" y="23567"/>
                  </a:cubicBezTo>
                </a:path>
              </a:pathLst>
            </a:cu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26B3F157-AA88-6143-AD16-8152DF926614}"/>
                </a:ext>
              </a:extLst>
            </p:cNvPr>
            <p:cNvCxnSpPr>
              <a:cxnSpLocks/>
              <a:endCxn id="42" idx="1"/>
            </p:cNvCxnSpPr>
            <p:nvPr/>
          </p:nvCxnSpPr>
          <p:spPr>
            <a:xfrm>
              <a:off x="4205724" y="1380016"/>
              <a:ext cx="334568" cy="15014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82CFCBFA-C012-594E-80FE-3365C8209700}"/>
                    </a:ext>
                  </a:extLst>
                </p:cNvPr>
                <p:cNvSpPr txBox="1"/>
                <p:nvPr/>
              </p:nvSpPr>
              <p:spPr>
                <a:xfrm>
                  <a:off x="4540292" y="1206990"/>
                  <a:ext cx="1898981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uk-UA">
                      <a:solidFill>
                        <a:srgbClr val="FF0000"/>
                      </a:solidFill>
                    </a:rPr>
                    <a:t>Кількість запусків</a:t>
                  </a:r>
                </a:p>
                <a:p>
                  <a:r>
                    <a:rPr lang="uk-UA">
                      <a:solidFill>
                        <a:srgbClr val="FF0000"/>
                      </a:solidFill>
                    </a:rPr>
                    <a:t> переходу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uk-UA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uk-UA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uk-UA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endParaRPr lang="en-US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82CFCBFA-C012-594E-80FE-3365C82097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40292" y="1206990"/>
                  <a:ext cx="1898981" cy="646331"/>
                </a:xfrm>
                <a:prstGeom prst="rect">
                  <a:avLst/>
                </a:prstGeom>
                <a:blipFill>
                  <a:blip r:embed="rId13"/>
                  <a:stretch>
                    <a:fillRect l="-2667" t="-3846" r="-1333" b="-134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01153F9E-2F8C-7C4D-A3CF-4117D91AAF6C}"/>
              </a:ext>
            </a:extLst>
          </p:cNvPr>
          <p:cNvSpPr txBox="1"/>
          <p:nvPr/>
        </p:nvSpPr>
        <p:spPr>
          <a:xfrm>
            <a:off x="5332153" y="1472845"/>
            <a:ext cx="19421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/>
              <a:t>Умова запуску переходу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64748861-DF67-DB4E-8681-4149E0FF8EEE}"/>
                  </a:ext>
                </a:extLst>
              </p:cNvPr>
              <p:cNvSpPr txBox="1"/>
              <p:nvPr/>
            </p:nvSpPr>
            <p:spPr>
              <a:xfrm>
                <a:off x="7301715" y="2966231"/>
                <a:ext cx="13720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𝒂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64748861-DF67-DB4E-8681-4149E0FF8E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1715" y="2966231"/>
                <a:ext cx="1372042" cy="276999"/>
              </a:xfrm>
              <a:prstGeom prst="rect">
                <a:avLst/>
              </a:prstGeom>
              <a:blipFill>
                <a:blip r:embed="rId14"/>
                <a:stretch>
                  <a:fillRect l="-1835" t="-9091" b="-4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TextBox 49">
            <a:extLst>
              <a:ext uri="{FF2B5EF4-FFF2-40B4-BE49-F238E27FC236}">
                <a16:creationId xmlns:a16="http://schemas.microsoft.com/office/drawing/2014/main" id="{F673C728-FB6B-F64D-B4FF-11CAA235570C}"/>
              </a:ext>
            </a:extLst>
          </p:cNvPr>
          <p:cNvSpPr txBox="1"/>
          <p:nvPr/>
        </p:nvSpPr>
        <p:spPr>
          <a:xfrm>
            <a:off x="3098522" y="5964835"/>
            <a:ext cx="2689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/>
              <a:t>Вектор запуску переходів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2545FA8-80D6-104C-A266-4E812A2F9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uk-UA"/>
              <a:t>© І.В.Стеценко НТУУ "КПІ ім. Ігоря Сікорського"</a:t>
            </a:r>
          </a:p>
        </p:txBody>
      </p:sp>
    </p:spTree>
    <p:extLst>
      <p:ext uri="{BB962C8B-B14F-4D97-AF65-F5344CB8AC3E}">
        <p14:creationId xmlns:p14="http://schemas.microsoft.com/office/powerpoint/2010/main" val="852699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254118" y="274638"/>
            <a:ext cx="8710370" cy="634082"/>
          </a:xfrm>
        </p:spPr>
        <p:txBody>
          <a:bodyPr>
            <a:normAutofit fontScale="90000"/>
          </a:bodyPr>
          <a:lstStyle/>
          <a:p>
            <a:r>
              <a:rPr lang="uk-UA"/>
              <a:t>Матричне рівняння станів базової мережі Петрі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18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49E4753-1FFA-F344-84A9-940B4A24660B}"/>
                  </a:ext>
                </a:extLst>
              </p:cNvPr>
              <p:cNvSpPr txBox="1"/>
              <p:nvPr/>
            </p:nvSpPr>
            <p:spPr>
              <a:xfrm>
                <a:off x="3349163" y="2097171"/>
                <a:ext cx="2520280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𝑴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1" i="1">
                        <a:latin typeface="Cambria Math" panose="02040503050406030204" pitchFamily="18" charset="0"/>
                      </a:rPr>
                      <m:t>𝑴</m:t>
                    </m:r>
                  </m:oMath>
                </a14:m>
                <a:r>
                  <a:rPr lang="en-US" sz="2800"/>
                  <a:t>+</a:t>
                </a:r>
                <a14:m>
                  <m:oMath xmlns:m="http://schemas.openxmlformats.org/officeDocument/2006/math">
                    <m:r>
                      <a:rPr lang="en-US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𝒂</m:t>
                    </m:r>
                    <m:r>
                      <a:rPr lang="en-US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𝒗</m:t>
                    </m:r>
                  </m:oMath>
                </a14:m>
                <a:endParaRPr lang="en-US" sz="280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49E4753-1FFA-F344-84A9-940B4A2466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9163" y="2097171"/>
                <a:ext cx="2520280" cy="430887"/>
              </a:xfrm>
              <a:prstGeom prst="rect">
                <a:avLst/>
              </a:prstGeom>
              <a:blipFill>
                <a:blip r:embed="rId2"/>
                <a:stretch>
                  <a:fillRect l="-5556" t="-22857" b="-4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Group 37">
            <a:extLst>
              <a:ext uri="{FF2B5EF4-FFF2-40B4-BE49-F238E27FC236}">
                <a16:creationId xmlns:a16="http://schemas.microsoft.com/office/drawing/2014/main" id="{8CF20257-F4E3-F744-A5ED-846AAC5ECF36}"/>
              </a:ext>
            </a:extLst>
          </p:cNvPr>
          <p:cNvGrpSpPr/>
          <p:nvPr/>
        </p:nvGrpSpPr>
        <p:grpSpPr>
          <a:xfrm>
            <a:off x="3203848" y="2528058"/>
            <a:ext cx="2165273" cy="622202"/>
            <a:chOff x="579309" y="-1924185"/>
            <a:chExt cx="2165273" cy="622202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26B3F157-AA88-6143-AD16-8152DF9266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49981" y="-1924185"/>
              <a:ext cx="313504" cy="274274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2CFCBFA-C012-594E-80FE-3365C8209700}"/>
                </a:ext>
              </a:extLst>
            </p:cNvPr>
            <p:cNvSpPr txBox="1"/>
            <p:nvPr/>
          </p:nvSpPr>
          <p:spPr>
            <a:xfrm>
              <a:off x="579309" y="-1671315"/>
              <a:ext cx="21652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uk-UA">
                  <a:solidFill>
                    <a:srgbClr val="FF0000"/>
                  </a:solidFill>
                </a:rPr>
                <a:t>Матриця змінювань</a:t>
              </a:r>
              <a:endParaRPr lang="en-US">
                <a:solidFill>
                  <a:srgbClr val="FF0000"/>
                </a:solidFill>
              </a:endParaRPr>
            </a:p>
          </p:txBody>
        </p: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F673C728-FB6B-F64D-B4FF-11CAA235570C}"/>
              </a:ext>
            </a:extLst>
          </p:cNvPr>
          <p:cNvSpPr txBox="1"/>
          <p:nvPr/>
        </p:nvSpPr>
        <p:spPr>
          <a:xfrm>
            <a:off x="5567282" y="2665195"/>
            <a:ext cx="2689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>
                <a:solidFill>
                  <a:srgbClr val="FF0000"/>
                </a:solidFill>
              </a:rPr>
              <a:t>Вектор запуску переходів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9A74134-471D-F641-B1AE-22E56DE9C7F2}"/>
              </a:ext>
            </a:extLst>
          </p:cNvPr>
          <p:cNvCxnSpPr>
            <a:cxnSpLocks/>
          </p:cNvCxnSpPr>
          <p:nvPr/>
        </p:nvCxnSpPr>
        <p:spPr>
          <a:xfrm>
            <a:off x="5436096" y="2420888"/>
            <a:ext cx="288032" cy="244307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46" name="Group 45">
            <a:extLst>
              <a:ext uri="{FF2B5EF4-FFF2-40B4-BE49-F238E27FC236}">
                <a16:creationId xmlns:a16="http://schemas.microsoft.com/office/drawing/2014/main" id="{459D7FE8-4466-704D-804E-C8CEA5EC895F}"/>
              </a:ext>
            </a:extLst>
          </p:cNvPr>
          <p:cNvGrpSpPr/>
          <p:nvPr/>
        </p:nvGrpSpPr>
        <p:grpSpPr>
          <a:xfrm>
            <a:off x="4139952" y="1507949"/>
            <a:ext cx="2613985" cy="622202"/>
            <a:chOff x="579309" y="-1671315"/>
            <a:chExt cx="2613985" cy="622202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1CA6D9C6-7EDF-A846-8456-C20DACE9B4E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7668" y="-1323387"/>
              <a:ext cx="313504" cy="274274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16A4035D-2B05-5C4E-A5F9-6C9235AE39FF}"/>
                </a:ext>
              </a:extLst>
            </p:cNvPr>
            <p:cNvSpPr txBox="1"/>
            <p:nvPr/>
          </p:nvSpPr>
          <p:spPr>
            <a:xfrm>
              <a:off x="579309" y="-1671315"/>
              <a:ext cx="26139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uk-UA">
                  <a:solidFill>
                    <a:srgbClr val="FF0000"/>
                  </a:solidFill>
                </a:rPr>
                <a:t>Початкове маркірування</a:t>
              </a:r>
              <a:endParaRPr 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C6C35C05-036A-C842-AABA-FB28E836BCEA}"/>
              </a:ext>
            </a:extLst>
          </p:cNvPr>
          <p:cNvGrpSpPr/>
          <p:nvPr/>
        </p:nvGrpSpPr>
        <p:grpSpPr>
          <a:xfrm>
            <a:off x="899592" y="1512675"/>
            <a:ext cx="2813399" cy="799939"/>
            <a:chOff x="579309" y="-1671315"/>
            <a:chExt cx="2813399" cy="799939"/>
          </a:xfrm>
        </p:grpSpPr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7EDC2EF8-7AE5-3C48-8B30-2412137ED04B}"/>
                </a:ext>
              </a:extLst>
            </p:cNvPr>
            <p:cNvCxnSpPr>
              <a:cxnSpLocks/>
            </p:cNvCxnSpPr>
            <p:nvPr/>
          </p:nvCxnSpPr>
          <p:spPr>
            <a:xfrm>
              <a:off x="2352273" y="-1058124"/>
              <a:ext cx="668127" cy="186748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D89DD288-4A0E-A247-BA2E-0BEBD7DA5246}"/>
                </a:ext>
              </a:extLst>
            </p:cNvPr>
            <p:cNvSpPr txBox="1"/>
            <p:nvPr/>
          </p:nvSpPr>
          <p:spPr>
            <a:xfrm>
              <a:off x="579309" y="-1671315"/>
              <a:ext cx="281339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uk-UA">
                  <a:solidFill>
                    <a:srgbClr val="FF0000"/>
                  </a:solidFill>
                </a:rPr>
                <a:t>Результуюче маркірування</a:t>
              </a:r>
            </a:p>
            <a:p>
              <a:r>
                <a:rPr lang="uk-UA">
                  <a:solidFill>
                    <a:srgbClr val="FF0000"/>
                  </a:solidFill>
                </a:rPr>
                <a:t>(після запуску переходів)</a:t>
              </a:r>
              <a:endParaRPr lang="en-US">
                <a:solidFill>
                  <a:srgbClr val="FF00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EF85D1BD-EE56-8E47-8D6E-CE35E6EC816E}"/>
                  </a:ext>
                </a:extLst>
              </p:cNvPr>
              <p:cNvSpPr txBox="1"/>
              <p:nvPr/>
            </p:nvSpPr>
            <p:spPr>
              <a:xfrm>
                <a:off x="2985191" y="4005064"/>
                <a:ext cx="2520280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sz="2800" b="1" i="1">
                          <a:latin typeface="Cambria Math" panose="02040503050406030204" pitchFamily="18" charset="0"/>
                        </a:rPr>
                        <m:t>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𝒂</m:t>
                      </m:r>
                      <m:r>
                        <a:rPr lang="en-US" sz="28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28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𝒗</m:t>
                      </m:r>
                    </m:oMath>
                  </m:oMathPara>
                </a14:m>
                <a:endParaRPr lang="en-US" sz="280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EF85D1BD-EE56-8E47-8D6E-CE35E6EC81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5191" y="4005064"/>
                <a:ext cx="2520280" cy="430887"/>
              </a:xfrm>
              <a:prstGeom prst="rect">
                <a:avLst/>
              </a:prstGeom>
              <a:blipFill>
                <a:blip r:embed="rId3"/>
                <a:stretch>
                  <a:fillRect b="-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C5242B7D-A391-784F-A72A-1AACABA4D3FA}"/>
              </a:ext>
            </a:extLst>
          </p:cNvPr>
          <p:cNvCxnSpPr>
            <a:cxnSpLocks/>
          </p:cNvCxnSpPr>
          <p:nvPr/>
        </p:nvCxnSpPr>
        <p:spPr>
          <a:xfrm>
            <a:off x="2654524" y="4042191"/>
            <a:ext cx="668127" cy="18674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53A31C6A-6FC8-2444-80A9-E66147522BED}"/>
              </a:ext>
            </a:extLst>
          </p:cNvPr>
          <p:cNvSpPr txBox="1"/>
          <p:nvPr/>
        </p:nvSpPr>
        <p:spPr>
          <a:xfrm>
            <a:off x="1065186" y="3689003"/>
            <a:ext cx="2771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>
                <a:solidFill>
                  <a:srgbClr val="FF0000"/>
                </a:solidFill>
              </a:rPr>
              <a:t>Змінювання маркірування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213228C-92C9-7F42-93F8-4A724362A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uk-UA"/>
              <a:t>© І.В.Стеценко НТУУ "КПІ ім. Ігоря Сікорського"</a:t>
            </a:r>
          </a:p>
        </p:txBody>
      </p:sp>
    </p:spTree>
    <p:extLst>
      <p:ext uri="{BB962C8B-B14F-4D97-AF65-F5344CB8AC3E}">
        <p14:creationId xmlns:p14="http://schemas.microsoft.com/office/powerpoint/2010/main" val="2725324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/>
              <a:t>Аналітичне дослідження властивостей мереж Петрі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i="1"/>
              <a:t>k</a:t>
            </a:r>
            <a:r>
              <a:rPr lang="uk-UA"/>
              <a:t>-обмеженість, </a:t>
            </a:r>
          </a:p>
          <a:p>
            <a:r>
              <a:rPr lang="uk-UA"/>
              <a:t>досяжність, </a:t>
            </a:r>
          </a:p>
          <a:p>
            <a:r>
              <a:rPr lang="uk-UA"/>
              <a:t>збереження,</a:t>
            </a:r>
          </a:p>
          <a:p>
            <a:r>
              <a:rPr lang="uk-UA"/>
              <a:t>активність.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E5AD23-E149-384A-BF96-41632820A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uk-UA"/>
              <a:t>© І.В.Стеценко НТУУ "КПІ ім. Ігоря Сікорського"</a:t>
            </a:r>
          </a:p>
        </p:txBody>
      </p:sp>
    </p:spTree>
    <p:extLst>
      <p:ext uri="{BB962C8B-B14F-4D97-AF65-F5344CB8AC3E}">
        <p14:creationId xmlns:p14="http://schemas.microsoft.com/office/powerpoint/2010/main" val="21490058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/>
              <a:t>Аналітичне дослідження властивостей мереж Петрі</a:t>
            </a:r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4815438"/>
              </p:ext>
            </p:extLst>
          </p:nvPr>
        </p:nvGraphicFramePr>
        <p:xfrm>
          <a:off x="457200" y="1600200"/>
          <a:ext cx="8296435" cy="32054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9493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470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uk-UA"/>
                        <a:t>Властивість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/>
                        <a:t>Визначення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uk-UA" sz="1800" kern="1200">
                          <a:effectLst/>
                        </a:rPr>
                        <a:t>k – обмеженість</a:t>
                      </a:r>
                      <a:endParaRPr lang="uk-UA" b="1" i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800" kern="1200">
                          <a:effectLst/>
                        </a:rPr>
                        <a:t>Якщо кількість маркерів в будь-якій позиції мережі Петрі не перевищує k маркерів, то мережа являється k – обмеженою. </a:t>
                      </a:r>
                      <a:endParaRPr lang="uk-U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uk-UA"/>
                        <a:t>досяжність</a:t>
                      </a:r>
                      <a:endParaRPr lang="uk-UA" b="1" i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800" kern="1200">
                          <a:effectLst/>
                        </a:rPr>
                        <a:t>Досяжністю мережі Петрі називається множина досяжних маркірувань.</a:t>
                      </a:r>
                      <a:endParaRPr lang="uk-U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uk-UA"/>
                        <a:t>збереження</a:t>
                      </a:r>
                      <a:endParaRPr lang="uk-UA" b="1" i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800" kern="1200">
                          <a:effectLst/>
                        </a:rPr>
                        <a:t>Якщо в мережі Петрі неможливе виникнення і знищення ресурсів, то мережа володіє властивістю збереження. </a:t>
                      </a:r>
                      <a:endParaRPr lang="uk-U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uk-UA"/>
                        <a:t>активність</a:t>
                      </a:r>
                      <a:endParaRPr lang="uk-UA" b="1" i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800" kern="1200">
                          <a:effectLst/>
                        </a:rPr>
                        <a:t>Якщо з будь-якого досяжного початкового стану можливий перехід в будь-який інший досяжний стан, то мережа Петрі володіє властивістю активності. </a:t>
                      </a:r>
                      <a:endParaRPr lang="uk-U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3714B6-E2C7-C343-88CD-04BF9924B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uk-UA"/>
              <a:t>© І.В.Стеценко НТУУ "КПІ ім. Ігоря Сікорського"</a:t>
            </a:r>
          </a:p>
        </p:txBody>
      </p:sp>
    </p:spTree>
    <p:extLst>
      <p:ext uri="{BB962C8B-B14F-4D97-AF65-F5344CB8AC3E}">
        <p14:creationId xmlns:p14="http://schemas.microsoft.com/office/powerpoint/2010/main" val="35760827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1927" y="320418"/>
            <a:ext cx="8229600" cy="1143000"/>
          </a:xfrm>
        </p:spPr>
        <p:txBody>
          <a:bodyPr/>
          <a:lstStyle/>
          <a:p>
            <a:r>
              <a:rPr lang="uk-UA"/>
              <a:t>Збереження (консервативність)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/>
              <p:cNvSpPr/>
              <p:nvPr/>
            </p:nvSpPr>
            <p:spPr>
              <a:xfrm>
                <a:off x="681927" y="1094086"/>
                <a:ext cx="8282561" cy="92826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uk-UA" u="sng" dirty="0">
                    <a:cs typeface="Times New Roman" pitchFamily="18" charset="0"/>
                  </a:rPr>
                  <a:t>Означення.</a:t>
                </a:r>
                <a:r>
                  <a:rPr lang="uk-UA" dirty="0">
                    <a:cs typeface="Times New Roman" pitchFamily="18" charset="0"/>
                  </a:rPr>
                  <a:t> Якщо існує вектор </a:t>
                </a:r>
                <a:r>
                  <a:rPr lang="en-US" i="1" dirty="0">
                    <a:cs typeface="Times New Roman" pitchFamily="18" charset="0"/>
                  </a:rPr>
                  <a:t>w</a:t>
                </a:r>
                <a:r>
                  <a:rPr lang="uk-UA" dirty="0">
                    <a:cs typeface="Times New Roman" pitchFamily="18" charset="0"/>
                  </a:rPr>
                  <a:t>, компоненти якого </a:t>
                </a:r>
                <a:r>
                  <a:rPr lang="uk-UA" u="sng" dirty="0">
                    <a:cs typeface="Times New Roman" pitchFamily="18" charset="0"/>
                  </a:rPr>
                  <a:t>цілі</a:t>
                </a:r>
                <a:r>
                  <a:rPr lang="en-US" u="sng" dirty="0">
                    <a:cs typeface="Times New Roman" pitchFamily="18" charset="0"/>
                  </a:rPr>
                  <a:t> </a:t>
                </a:r>
                <a:r>
                  <a:rPr lang="uk-UA" u="sng" dirty="0">
                    <a:cs typeface="Times New Roman" pitchFamily="18" charset="0"/>
                  </a:rPr>
                  <a:t>додат</a:t>
                </a:r>
                <a:r>
                  <a:rPr kumimoji="0" lang="uk-UA" b="0" u="sng" strike="noStrike" cap="none" normalizeH="0" dirty="0">
                    <a:ln>
                      <a:noFill/>
                    </a:ln>
                    <a:solidFill>
                      <a:schemeClr val="tx1"/>
                    </a:solidFill>
                    <a:effectLst/>
                    <a:ea typeface="Times New Roman" pitchFamily="18" charset="0"/>
                    <a:cs typeface="Times New Roman" pitchFamily="18" charset="0"/>
                  </a:rPr>
                  <a:t>ні</a:t>
                </a:r>
                <a:r>
                  <a:rPr kumimoji="0" lang="en-US" b="0" u="sng" strike="noStrike" cap="none" normalizeH="0" dirty="0">
                    <a:ln>
                      <a:noFill/>
                    </a:ln>
                    <a:solidFill>
                      <a:schemeClr val="tx1"/>
                    </a:solidFill>
                    <a:effectLst/>
                    <a:ea typeface="Times New Roman" pitchFamily="18" charset="0"/>
                    <a:cs typeface="Times New Roman" pitchFamily="18" charset="0"/>
                  </a:rPr>
                  <a:t> </a:t>
                </a:r>
                <a:r>
                  <a:rPr kumimoji="0" lang="uk-UA" b="0" u="sng" strike="noStrike" cap="none" normalizeH="0" dirty="0">
                    <a:ln>
                      <a:noFill/>
                    </a:ln>
                    <a:solidFill>
                      <a:schemeClr val="tx1"/>
                    </a:solidFill>
                    <a:effectLst/>
                    <a:ea typeface="Times New Roman" pitchFamily="18" charset="0"/>
                    <a:cs typeface="Times New Roman" pitchFamily="18" charset="0"/>
                  </a:rPr>
                  <a:t>числа</a:t>
                </a:r>
                <a:r>
                  <a:rPr lang="uk-UA" dirty="0">
                    <a:cs typeface="Times New Roman" pitchFamily="18" charset="0"/>
                  </a:rPr>
                  <a:t>, такий що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 </m:t>
                    </m:r>
                  </m:oMath>
                </a14:m>
                <a:endParaRPr lang="en-US" b="0" i="0" dirty="0">
                  <a:cs typeface="Times New Roman" pitchFamily="18" charset="0"/>
                </a:endParaRPr>
              </a:p>
              <a:p>
                <a:pPr algn="just"/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𝒘</m:t>
                        </m:r>
                      </m:e>
                      <m:sup>
                        <m:r>
                          <a:rPr lang="uk-UA" b="1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Т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∙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=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𝒘</m:t>
                        </m:r>
                      </m:e>
                      <m:sup>
                        <m:r>
                          <a:rPr lang="uk-UA" b="1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Т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∙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𝑴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′</m:t>
                        </m:r>
                      </m:sup>
                    </m:sSup>
                    <m:r>
                      <a:rPr lang="uk-UA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 для будь−якого досяжного з початкового маркірування,</m:t>
                    </m:r>
                  </m:oMath>
                </a14:m>
                <a:r>
                  <a:rPr lang="en-US" b="1" dirty="0">
                    <a:cs typeface="Times New Roman" pitchFamily="18" charset="0"/>
                  </a:rPr>
                  <a:t> </a:t>
                </a:r>
                <a:r>
                  <a:rPr lang="uk-UA" dirty="0">
                    <a:cs typeface="Times New Roman" pitchFamily="18" charset="0"/>
                  </a:rPr>
                  <a:t>то мережа Петрі володіє властивістю збереження</a:t>
                </a:r>
              </a:p>
            </p:txBody>
          </p:sp>
        </mc:Choice>
        <mc:Fallback xmlns=""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927" y="1094086"/>
                <a:ext cx="8282561" cy="928267"/>
              </a:xfrm>
              <a:prstGeom prst="rect">
                <a:avLst/>
              </a:prstGeom>
              <a:blipFill>
                <a:blip r:embed="rId2"/>
                <a:stretch>
                  <a:fillRect l="-612" t="-1333" r="-459" b="-9333"/>
                </a:stretch>
              </a:blipFill>
            </p:spPr>
            <p:txBody>
              <a:bodyPr/>
              <a:lstStyle/>
              <a:p>
                <a:r>
                  <a:rPr lang="en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15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4"/>
              <p:cNvSpPr>
                <a:spLocks noChangeArrowheads="1"/>
              </p:cNvSpPr>
              <p:nvPr/>
            </p:nvSpPr>
            <p:spPr bwMode="auto">
              <a:xfrm>
                <a:off x="681927" y="4840584"/>
                <a:ext cx="7938258" cy="923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uk-UA" b="0" i="0" u="sng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Твердження.</a:t>
                </a:r>
                <a:r>
                  <a:rPr lang="uk-UA"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 М</a:t>
                </a:r>
                <a:r>
                  <a:rPr kumimoji="0" lang="uk-UA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ережа Петрі володіє властивістю зберігання </a:t>
                </a:r>
                <a:r>
                  <a:rPr kumimoji="0" lang="uk-UA" b="1" i="0" u="sng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тоді і тільки тоді</a:t>
                </a:r>
                <a:r>
                  <a:rPr kumimoji="0" lang="uk-UA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, коли існує вектор </a:t>
                </a:r>
                <a:r>
                  <a:rPr kumimoji="0" lang="uk-UA" b="0" i="1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w</a:t>
                </a:r>
                <a:r>
                  <a:rPr kumimoji="0" lang="uk-UA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, компоненти якого </a:t>
                </a:r>
                <a:r>
                  <a:rPr kumimoji="0" lang="uk-UA" b="0" i="0" u="sng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цілі</a:t>
                </a:r>
                <a:r>
                  <a:rPr kumimoji="0" lang="uk-UA" b="0" i="0" u="sng" strike="noStrike" cap="none" normalizeH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 </a:t>
                </a:r>
                <a:r>
                  <a:rPr lang="uk-UA" u="sng"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додат</a:t>
                </a:r>
                <a:r>
                  <a:rPr kumimoji="0" lang="uk-UA" b="0" i="0" u="sng" strike="noStrike" cap="none" normalizeH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ні</a:t>
                </a:r>
                <a:r>
                  <a:rPr kumimoji="0" lang="en-US" b="0" i="0" u="sng" strike="noStrike" cap="none" normalizeH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 </a:t>
                </a:r>
                <a:r>
                  <a:rPr kumimoji="0" lang="uk-UA" b="0" i="0" u="sng" strike="noStrike" cap="none" normalizeH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числа</a:t>
                </a:r>
                <a:r>
                  <a:rPr kumimoji="0" lang="uk-UA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, такий, що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𝒂</m:t>
                        </m:r>
                      </m:e>
                      <m:sup>
                        <m:r>
                          <a:rPr lang="uk-UA" b="1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Т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∙</m:t>
                    </m:r>
                    <m:r>
                      <a:rPr lang="en-US" b="1" i="1">
                        <a:latin typeface="Cambria Math" panose="02040503050406030204" pitchFamily="18" charset="0"/>
                        <a:cs typeface="Times New Roman" pitchFamily="18" charset="0"/>
                      </a:rPr>
                      <m:t>𝒘</m:t>
                    </m:r>
                    <m:r>
                      <a:rPr lang="uk-UA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=</m:t>
                    </m:r>
                    <m:r>
                      <a:rPr lang="uk-UA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𝟎</m:t>
                    </m:r>
                    <m:r>
                      <a:rPr lang="uk-UA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,</m:t>
                    </m:r>
                    <m:sSub>
                      <m:sSubPr>
                        <m:ctrlPr>
                          <a:rPr lang="uk-U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uk-UA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uk-U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b>
                    </m:sSub>
                  </m:oMath>
                </a14:m>
                <a:endParaRPr lang="en-US" b="1"/>
              </a:p>
            </p:txBody>
          </p:sp>
        </mc:Choice>
        <mc:Fallback xmlns="">
          <p:sp>
            <p:nvSpPr>
              <p:cNvPr id="17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1927" y="4840584"/>
                <a:ext cx="7938258" cy="923330"/>
              </a:xfrm>
              <a:prstGeom prst="rect">
                <a:avLst/>
              </a:prstGeom>
              <a:blipFill>
                <a:blip r:embed="rId3"/>
                <a:stretch>
                  <a:fillRect l="-639" t="-1351" r="-799" b="-945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5"/>
          <p:cNvSpPr>
            <a:spLocks noChangeArrowheads="1"/>
          </p:cNvSpPr>
          <p:nvPr/>
        </p:nvSpPr>
        <p:spPr bwMode="auto">
          <a:xfrm>
            <a:off x="0" y="6381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sz="1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sz="15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,</a:t>
            </a:r>
            <a:r>
              <a:rPr kumimoji="0" lang="uk-UA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uk-UA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D91C58E5-C1CE-C04C-BB94-614725D74BBB}"/>
                  </a:ext>
                </a:extLst>
              </p:cNvPr>
              <p:cNvSpPr/>
              <p:nvPr/>
            </p:nvSpPr>
            <p:spPr>
              <a:xfrm>
                <a:off x="1259632" y="2350854"/>
                <a:ext cx="3688574" cy="3742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𝒘</m:t>
                        </m:r>
                      </m:e>
                      <m:sup>
                        <m:r>
                          <a:rPr lang="uk-UA" b="1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Т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∙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𝑴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=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𝒘</m:t>
                        </m:r>
                      </m:e>
                      <m:sup>
                        <m:r>
                          <a:rPr lang="uk-UA" b="1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Т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∙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𝑴</m:t>
                        </m:r>
                      </m:e>
                      <m:sup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′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∀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𝑴</m:t>
                        </m:r>
                      </m:e>
                      <m:sup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′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(</m:t>
                    </m:r>
                    <m:r>
                      <a:rPr lang="uk-UA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досяжного</m:t>
                    </m:r>
                  </m:oMath>
                </a14:m>
                <a:r>
                  <a:rPr lang="en-US"/>
                  <a:t>)</a:t>
                </a: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D91C58E5-C1CE-C04C-BB94-614725D74B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2350854"/>
                <a:ext cx="3688574" cy="374270"/>
              </a:xfrm>
              <a:prstGeom prst="rect">
                <a:avLst/>
              </a:prstGeom>
              <a:blipFill>
                <a:blip r:embed="rId4"/>
                <a:stretch>
                  <a:fillRect t="-6452" b="-193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F6790EEA-3AAF-A546-B845-DB29A19A338A}"/>
                  </a:ext>
                </a:extLst>
              </p:cNvPr>
              <p:cNvSpPr/>
              <p:nvPr/>
            </p:nvSpPr>
            <p:spPr>
              <a:xfrm>
                <a:off x="1259632" y="2797006"/>
                <a:ext cx="3239092" cy="3742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𝒘</m:t>
                        </m:r>
                      </m:e>
                      <m:sup>
                        <m:r>
                          <a:rPr lang="uk-UA" b="1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Т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∙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𝑴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=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𝒘</m:t>
                        </m:r>
                      </m:e>
                      <m:sup>
                        <m:r>
                          <a:rPr lang="uk-UA" b="1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Т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∙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𝑴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+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𝒂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∙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𝒗</m:t>
                        </m:r>
                      </m:e>
                    </m:d>
                  </m:oMath>
                </a14:m>
                <a:r>
                  <a:rPr lang="en-US" b="1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∀</m:t>
                    </m:r>
                  </m:oMath>
                </a14:m>
                <a:r>
                  <a:rPr lang="en-US" b="1">
                    <a:ea typeface="Cambria Math" panose="02040503050406030204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𝒗</m:t>
                    </m:r>
                  </m:oMath>
                </a14:m>
                <a:r>
                  <a:rPr lang="en-US" b="1"/>
                  <a:t> </a:t>
                </a:r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F6790EEA-3AAF-A546-B845-DB29A19A3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2797006"/>
                <a:ext cx="3239092" cy="374270"/>
              </a:xfrm>
              <a:prstGeom prst="rect">
                <a:avLst/>
              </a:prstGeom>
              <a:blipFill>
                <a:blip r:embed="rId5"/>
                <a:stretch>
                  <a:fillRect t="-6452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AD5C9B20-8410-1E46-8BD4-A7D45A4598E0}"/>
                  </a:ext>
                </a:extLst>
              </p:cNvPr>
              <p:cNvSpPr/>
              <p:nvPr/>
            </p:nvSpPr>
            <p:spPr>
              <a:xfrm>
                <a:off x="1259632" y="3333497"/>
                <a:ext cx="1919051" cy="3742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>
                    <a:ea typeface="Cambria Math" panose="02040503050406030204" pitchFamily="18" charset="0"/>
                    <a:cs typeface="Times New Roman" pitchFamily="18" charset="0"/>
                  </a:rPr>
                  <a:t>0</a:t>
                </a:r>
                <a14:m>
                  <m:oMath xmlns:m="http://schemas.openxmlformats.org/officeDocument/2006/math">
                    <m:r>
                      <a:rPr lang="uk-UA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=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𝒘</m:t>
                        </m:r>
                      </m:e>
                      <m:sup>
                        <m:r>
                          <a:rPr lang="uk-UA" b="1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Т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∙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𝒂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∙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𝒗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∀</m:t>
                    </m:r>
                    <m:r>
                      <m:rPr>
                        <m:nor/>
                      </m:rPr>
                      <a:rPr lang="en-US" b="1">
                        <a:ea typeface="Cambria Math" panose="02040503050406030204" pitchFamily="18" charset="0"/>
                        <a:cs typeface="Times New Roman" pitchFamily="18" charset="0"/>
                      </a:rPr>
                      <m:t> 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𝒗</m:t>
                    </m:r>
                  </m:oMath>
                </a14:m>
                <a:endParaRPr lang="en-US" b="1"/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AD5C9B20-8410-1E46-8BD4-A7D45A4598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3333497"/>
                <a:ext cx="1919051" cy="374270"/>
              </a:xfrm>
              <a:prstGeom prst="rect">
                <a:avLst/>
              </a:prstGeom>
              <a:blipFill>
                <a:blip r:embed="rId6"/>
                <a:stretch>
                  <a:fillRect l="-1974" t="-3226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4D1A5F66-0363-C046-A522-1A311CF69C59}"/>
                  </a:ext>
                </a:extLst>
              </p:cNvPr>
              <p:cNvSpPr/>
              <p:nvPr/>
            </p:nvSpPr>
            <p:spPr>
              <a:xfrm>
                <a:off x="1259632" y="3846278"/>
                <a:ext cx="1192891" cy="3742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>
                    <a:ea typeface="Cambria Math" panose="02040503050406030204" pitchFamily="18" charset="0"/>
                    <a:cs typeface="Times New Roman" pitchFamily="18" charset="0"/>
                  </a:rPr>
                  <a:t>0</a:t>
                </a:r>
                <a:r>
                  <a:rPr lang="uk-UA" b="1">
                    <a:ea typeface="Cambria Math" panose="02040503050406030204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=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𝒘</m:t>
                        </m:r>
                      </m:e>
                      <m:sup>
                        <m:r>
                          <a:rPr lang="uk-UA" b="1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Т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∙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𝒂</m:t>
                    </m:r>
                  </m:oMath>
                </a14:m>
                <a:endParaRPr lang="en-US" b="1"/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4D1A5F66-0363-C046-A522-1A311CF69C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3846278"/>
                <a:ext cx="1192891" cy="374270"/>
              </a:xfrm>
              <a:prstGeom prst="rect">
                <a:avLst/>
              </a:prstGeom>
              <a:blipFill>
                <a:blip r:embed="rId7"/>
                <a:stretch>
                  <a:fillRect l="-3158" t="-6667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EF728BE7-2B57-2749-B0EF-B15FA3CD35BB}"/>
                  </a:ext>
                </a:extLst>
              </p:cNvPr>
              <p:cNvSpPr/>
              <p:nvPr/>
            </p:nvSpPr>
            <p:spPr>
              <a:xfrm>
                <a:off x="1259632" y="4343431"/>
                <a:ext cx="1192891" cy="3742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>
                    <a:ea typeface="Cambria Math" panose="02040503050406030204" pitchFamily="18" charset="0"/>
                    <a:cs typeface="Times New Roman" pitchFamily="18" charset="0"/>
                  </a:rPr>
                  <a:t>0</a:t>
                </a:r>
                <a:r>
                  <a:rPr lang="uk-UA" b="1">
                    <a:ea typeface="Cambria Math" panose="02040503050406030204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=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𝒂</m:t>
                        </m:r>
                      </m:e>
                      <m:sup>
                        <m:r>
                          <a:rPr lang="uk-UA" b="1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Т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∙</m:t>
                    </m:r>
                    <m:r>
                      <a:rPr lang="en-US" b="1" i="1">
                        <a:latin typeface="Cambria Math" panose="02040503050406030204" pitchFamily="18" charset="0"/>
                        <a:cs typeface="Times New Roman" pitchFamily="18" charset="0"/>
                      </a:rPr>
                      <m:t>𝒘</m:t>
                    </m:r>
                  </m:oMath>
                </a14:m>
                <a:endParaRPr lang="en-US" b="1"/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EF728BE7-2B57-2749-B0EF-B15FA3CD35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4343431"/>
                <a:ext cx="1192891" cy="374270"/>
              </a:xfrm>
              <a:prstGeom prst="rect">
                <a:avLst/>
              </a:prstGeom>
              <a:blipFill>
                <a:blip r:embed="rId8"/>
                <a:stretch>
                  <a:fillRect l="-3158" t="-6667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BDC14005-8D87-8340-A9AA-3D97A2A963EA}"/>
                  </a:ext>
                </a:extLst>
              </p:cNvPr>
              <p:cNvSpPr/>
              <p:nvPr/>
            </p:nvSpPr>
            <p:spPr>
              <a:xfrm>
                <a:off x="2986523" y="3797812"/>
                <a:ext cx="1638975" cy="4654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uk-UA" b="1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𝟎</m:t>
                        </m:r>
                      </m:e>
                      <m:sup>
                        <m:r>
                          <a:rPr lang="uk-UA" b="1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Т</m:t>
                        </m:r>
                      </m:sup>
                    </m:sSup>
                  </m:oMath>
                </a14:m>
                <a:r>
                  <a:rPr lang="uk-UA" b="1">
                    <a:ea typeface="Cambria Math" panose="02040503050406030204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=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1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1" i="1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𝒘</m:t>
                                </m:r>
                              </m:e>
                              <m:sup>
                                <m:r>
                                  <a:rPr lang="uk-UA" b="1" i="1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Т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itchFamily="18" charset="0"/>
                              </a:rPr>
                              <m:t>∙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itchFamily="18" charset="0"/>
                              </a:rPr>
                              <m:t>𝒂</m:t>
                            </m:r>
                          </m:e>
                        </m:d>
                      </m:e>
                      <m:sup>
                        <m:r>
                          <a:rPr lang="uk-UA" b="1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Т</m:t>
                        </m:r>
                      </m:sup>
                    </m:sSup>
                  </m:oMath>
                </a14:m>
                <a:endParaRPr lang="en-US" b="1"/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BDC14005-8D87-8340-A9AA-3D97A2A963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6523" y="3797812"/>
                <a:ext cx="1638975" cy="46544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568596-5BB1-A24D-8FC4-B7E2AA77F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uk-UA"/>
              <a:t>© І.В.Стеценко НТУУ "КПІ ім. Ігоря Сікорського"</a:t>
            </a:r>
          </a:p>
        </p:txBody>
      </p:sp>
    </p:spTree>
    <p:extLst>
      <p:ext uri="{BB962C8B-B14F-4D97-AF65-F5344CB8AC3E}">
        <p14:creationId xmlns:p14="http://schemas.microsoft.com/office/powerpoint/2010/main" val="335481450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9290</TotalTime>
  <Words>1910</Words>
  <Application>Microsoft Macintosh PowerPoint</Application>
  <PresentationFormat>On-screen Show (4:3)</PresentationFormat>
  <Paragraphs>406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Cambria Math</vt:lpstr>
      <vt:lpstr>Times New Roman</vt:lpstr>
      <vt:lpstr>Тема Office</vt:lpstr>
      <vt:lpstr>Математична теорія класичних мереж Петрі</vt:lpstr>
      <vt:lpstr>Базові публікації</vt:lpstr>
      <vt:lpstr>Матричний опис базової мережі Петрі</vt:lpstr>
      <vt:lpstr>Матричний опис базової мережі Петрі</vt:lpstr>
      <vt:lpstr>Матричний опис базової мережі Петрі</vt:lpstr>
      <vt:lpstr>Матричне рівняння станів базової мережі Петрі</vt:lpstr>
      <vt:lpstr>Аналітичне дослідження властивостей мереж Петрі</vt:lpstr>
      <vt:lpstr>Аналітичне дослідження властивостей мереж Петрі</vt:lpstr>
      <vt:lpstr>Збереження (консервативність)</vt:lpstr>
      <vt:lpstr>S – інваріант мережі Петрі</vt:lpstr>
      <vt:lpstr>Циклічність</vt:lpstr>
      <vt:lpstr>Т – інваріант мережі Петрі</vt:lpstr>
      <vt:lpstr>Досяжність</vt:lpstr>
      <vt:lpstr>Активність</vt:lpstr>
      <vt:lpstr>Приклад визначення активності</vt:lpstr>
      <vt:lpstr>Приклад визначення активності</vt:lpstr>
      <vt:lpstr>Приклад дослідження Т-інваріантів</vt:lpstr>
      <vt:lpstr>Приклад дослідження Т-інваріантів</vt:lpstr>
      <vt:lpstr>Приклад дослідження S-інваріантів</vt:lpstr>
      <vt:lpstr>Приклад дослідження S-інваріантів</vt:lpstr>
      <vt:lpstr>Дерево досяжності</vt:lpstr>
      <vt:lpstr>Приклад  «Три основні та один резервний пристрій»</vt:lpstr>
      <vt:lpstr>Приклад  «Три основні та один резервний пристрій»</vt:lpstr>
      <vt:lpstr>Приклад  «Три основні та один резервний пристрій»</vt:lpstr>
      <vt:lpstr>Приклад  «Три основні та один резервний пристрій»</vt:lpstr>
      <vt:lpstr>Приклад  «Три основні та один резервний пристрій»</vt:lpstr>
      <vt:lpstr> Порівняння способів аналітичного дослідження властивостей мережі Петрі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Саша</dc:creator>
  <cp:lastModifiedBy>Microsoft Office User</cp:lastModifiedBy>
  <cp:revision>65</cp:revision>
  <dcterms:created xsi:type="dcterms:W3CDTF">2019-02-25T10:12:18Z</dcterms:created>
  <dcterms:modified xsi:type="dcterms:W3CDTF">2022-10-20T05:27:38Z</dcterms:modified>
</cp:coreProperties>
</file>