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8" r:id="rId10"/>
    <p:sldId id="269" r:id="rId11"/>
    <p:sldId id="265" r:id="rId12"/>
    <p:sldId id="270" r:id="rId13"/>
    <p:sldId id="271" r:id="rId14"/>
    <p:sldId id="272" r:id="rId15"/>
    <p:sldId id="277" r:id="rId16"/>
    <p:sldId id="273" r:id="rId17"/>
    <p:sldId id="278" r:id="rId18"/>
    <p:sldId id="274" r:id="rId19"/>
    <p:sldId id="266" r:id="rId20"/>
    <p:sldId id="267" r:id="rId21"/>
    <p:sldId id="275" r:id="rId22"/>
    <p:sldId id="276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4055-076D-4F0A-9ED8-253999558078}" type="datetimeFigureOut">
              <a:rPr lang="uk-UA" smtClean="0"/>
              <a:t>03.12.20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DDDAE-632D-4EB1-9D7E-B21EF3E5DC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402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DDDAE-632D-4EB1-9D7E-B21EF3E5DC3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15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42D8-3A6D-4A13-8293-EC186719699C}" type="datetime1">
              <a:rPr lang="uk-UA" smtClean="0"/>
              <a:t>03.12.20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0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7F59-259D-4217-A5A1-8C40678B7955}" type="datetime1">
              <a:rPr lang="uk-UA" smtClean="0"/>
              <a:t>03.12.20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49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678E-6810-443C-BBA7-3D870CC88C89}" type="datetime1">
              <a:rPr lang="uk-UA" smtClean="0"/>
              <a:t>03.12.20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82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272F-D024-4DC5-AB5C-47CD8E878B04}" type="datetime1">
              <a:rPr lang="uk-UA" smtClean="0"/>
              <a:t>03.12.20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8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8372-FAE5-48CC-B84E-A3025BFA781C}" type="datetime1">
              <a:rPr lang="uk-UA" smtClean="0"/>
              <a:t>03.12.20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7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E812-4401-416E-B9E4-49040222E175}" type="datetime1">
              <a:rPr lang="uk-UA" smtClean="0"/>
              <a:t>03.12.20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9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11E-FAFF-4801-A8B0-57DCA8682965}" type="datetime1">
              <a:rPr lang="uk-UA" smtClean="0"/>
              <a:t>03.12.20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989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41CC-5CB9-4AB7-9AA8-01963604AAC5}" type="datetime1">
              <a:rPr lang="uk-UA" smtClean="0"/>
              <a:t>03.12.20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05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716D-B0A3-4470-AE92-FEB9585DE1EE}" type="datetime1">
              <a:rPr lang="uk-UA" smtClean="0"/>
              <a:t>03.12.20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0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4666-6615-475D-94A4-57B18D35947B}" type="datetime1">
              <a:rPr lang="uk-UA" smtClean="0"/>
              <a:t>03.12.20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ADF7-C8BC-4AED-AEDD-ACF19051058B}" type="datetime1">
              <a:rPr lang="uk-UA" smtClean="0"/>
              <a:t>03.12.20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47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44F7-7E9F-466C-8BC6-75B25AE7A44E}" type="datetime1">
              <a:rPr lang="uk-UA" smtClean="0"/>
              <a:t>03.12.20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D6AC-6580-49FA-A88D-2A79D0DBB8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2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1368425" y="765175"/>
            <a:ext cx="71278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uk-UA" altLang="uk-UA" sz="4000" dirty="0">
                <a:latin typeface="+mj-lt"/>
              </a:rPr>
              <a:t>Методи дослідження імітаційних моделей систем</a:t>
            </a:r>
            <a:endParaRPr lang="ru-RU" altLang="uk-UA" sz="4000" dirty="0">
              <a:latin typeface="+mj-lt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76263" y="3886200"/>
            <a:ext cx="81724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935038" y="6356350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884751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50E-67E9-904A-938A-7A330CC1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Розв’язання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4F392-09E5-9A48-8F1C-B03F2C7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440880"/>
            <a:ext cx="4400128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D9CA52-004F-9D41-B6F9-776A6F65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96810"/>
              </p:ext>
            </p:extLst>
          </p:nvPr>
        </p:nvGraphicFramePr>
        <p:xfrm>
          <a:off x="1312032" y="1648586"/>
          <a:ext cx="1171736" cy="55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r:id="rId3" imgW="914400" imgH="419100" progId="Equation.3">
                  <p:embed/>
                </p:oleObj>
              </mc:Choice>
              <mc:Fallback>
                <p:oleObj r:id="rId3" imgW="914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32" y="1648586"/>
                        <a:ext cx="1171736" cy="553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A3BD6EF-DF74-A840-BA81-80C6E33A3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072902"/>
              </p:ext>
            </p:extLst>
          </p:nvPr>
        </p:nvGraphicFramePr>
        <p:xfrm>
          <a:off x="3400264" y="1648587"/>
          <a:ext cx="1115966" cy="52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r:id="rId5" imgW="838200" imgH="393700" progId="Equation.3">
                  <p:embed/>
                </p:oleObj>
              </mc:Choice>
              <mc:Fallback>
                <p:oleObj r:id="rId5" imgW="8382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264" y="1648587"/>
                        <a:ext cx="1115966" cy="524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38C0901-BD65-654F-A7ED-271BE6FD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16" y="1052736"/>
            <a:ext cx="804636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Результати експериментів відповідають повному факторному плану для двох факторів. Нехай </a:t>
            </a:r>
            <a:r>
              <a:rPr kumimoji="0" lang="uk-UA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Х</a:t>
            </a:r>
            <a:r>
              <a:rPr kumimoji="0" lang="uk-UA" altLang="en-US" sz="15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=</a:t>
            </a:r>
            <a:r>
              <a:rPr kumimoji="0" lang="uk-UA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sym typeface="Symbol" pitchFamily="2" charset="2"/>
              </a:rPr>
              <a:t></a:t>
            </a:r>
            <a:r>
              <a:rPr kumimoji="0" lang="uk-UA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Х</a:t>
            </a:r>
            <a:r>
              <a:rPr kumimoji="0" lang="uk-UA" altLang="en-US" sz="15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sym typeface="Symbol" pitchFamily="2" charset="2"/>
              </a:rPr>
              <a:t>2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sym typeface="Symbol" pitchFamily="2" charset="2"/>
              </a:rPr>
              <a:t>=</a:t>
            </a:r>
            <a:r>
              <a:rPr kumimoji="0" lang="uk-UA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sym typeface="Symbol" pitchFamily="2" charset="2"/>
              </a:rPr>
              <a:t></a:t>
            </a:r>
            <a:r>
              <a:rPr kumimoji="0" lang="uk-UA" altLang="en-US" sz="15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sym typeface="Symbol" pitchFamily="2" charset="2"/>
              </a:rPr>
              <a:t>. Формули нормалізації факторів приймають вигляд:</a:t>
            </a:r>
            <a:endParaRPr kumimoji="0" lang="uk-UA" altLang="en-US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sym typeface="Symbol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5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7F7DC-19DF-3F4D-B95A-24CCFC6FFFC0}"/>
              </a:ext>
            </a:extLst>
          </p:cNvPr>
          <p:cNvSpPr/>
          <p:nvPr/>
        </p:nvSpPr>
        <p:spPr>
          <a:xfrm>
            <a:off x="520789" y="2209675"/>
            <a:ext cx="39848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ts val="1800"/>
              </a:lnSpc>
              <a:spcAft>
                <a:spcPts val="0"/>
              </a:spcAft>
            </a:pPr>
            <a:r>
              <a:rPr lang="uk-UA" sz="1600" dirty="0">
                <a:ea typeface="Times New Roman" panose="02020603050405020304" pitchFamily="18" charset="0"/>
              </a:rPr>
              <a:t>Складаємо матрицю планування ПФЕ: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77B194-75CD-5345-B97D-B237587F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00857"/>
              </p:ext>
            </p:extLst>
          </p:nvPr>
        </p:nvGraphicFramePr>
        <p:xfrm>
          <a:off x="4716016" y="2261870"/>
          <a:ext cx="2236470" cy="1167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312334529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78479535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31807235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536104037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8932333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238200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2</a:t>
                      </a:r>
                      <a:r>
                        <a:rPr lang="uk-UA" sz="1500" baseline="30000">
                          <a:effectLst/>
                          <a:latin typeface="+mn-lt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40929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-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+mn-lt"/>
                        </a:rPr>
                        <a:t>+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+mn-lt"/>
                        </a:rPr>
                        <a:t>4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+mn-lt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+mn-lt"/>
                        </a:rPr>
                        <a:t>18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+mn-lt"/>
                        </a:rPr>
                        <a:t>17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658270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E5A685E-1691-EB46-8518-8F7958388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77396"/>
              </p:ext>
            </p:extLst>
          </p:nvPr>
        </p:nvGraphicFramePr>
        <p:xfrm>
          <a:off x="5103093" y="225526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r:id="rId7" imgW="4102100" imgH="5270500" progId="Equation.3">
                  <p:embed/>
                </p:oleObj>
              </mc:Choice>
              <mc:Fallback>
                <p:oleObj r:id="rId7" imgW="41021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093" y="2255262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67B9BAD-A8A2-0F45-A269-D89FDDA9A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454073"/>
              </p:ext>
            </p:extLst>
          </p:nvPr>
        </p:nvGraphicFramePr>
        <p:xfrm>
          <a:off x="5543581" y="2255262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r:id="rId9" imgW="3505200" imgH="4978400" progId="Equation.3">
                  <p:embed/>
                </p:oleObj>
              </mc:Choice>
              <mc:Fallback>
                <p:oleObj r:id="rId9" imgW="3505200" imgH="497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81" y="2255262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A2AAE82-A8C0-5F4A-8AC2-7634C058F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71007"/>
              </p:ext>
            </p:extLst>
          </p:nvPr>
        </p:nvGraphicFramePr>
        <p:xfrm>
          <a:off x="5869769" y="224173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r:id="rId11" imgW="4102100" imgH="5270500" progId="Equation.3">
                  <p:embed/>
                </p:oleObj>
              </mc:Choice>
              <mc:Fallback>
                <p:oleObj r:id="rId11" imgW="41021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769" y="2241733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0DE0ECC-0B90-6640-A992-AD91A85E0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86289"/>
              </p:ext>
            </p:extLst>
          </p:nvPr>
        </p:nvGraphicFramePr>
        <p:xfrm>
          <a:off x="6233790" y="2241733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r:id="rId13" imgW="292100" imgH="215900" progId="Equation.3">
                  <p:embed/>
                </p:oleObj>
              </mc:Choice>
              <mc:Fallback>
                <p:oleObj r:id="rId13" imgW="2921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90" y="2241733"/>
                        <a:ext cx="292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4F204A1-E4B4-6743-BFBF-FE5D8B6F0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6774"/>
              </p:ext>
            </p:extLst>
          </p:nvPr>
        </p:nvGraphicFramePr>
        <p:xfrm>
          <a:off x="6705194" y="2305233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r:id="rId15" imgW="3213100" imgH="3797300" progId="Equation.3">
                  <p:embed/>
                </p:oleObj>
              </mc:Choice>
              <mc:Fallback>
                <p:oleObj r:id="rId15" imgW="3213100" imgH="3797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194" y="2305233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CECEFAD9-5838-3049-BCB3-028B2BF575EF}"/>
              </a:ext>
            </a:extLst>
          </p:cNvPr>
          <p:cNvGrpSpPr/>
          <p:nvPr/>
        </p:nvGrpSpPr>
        <p:grpSpPr>
          <a:xfrm>
            <a:off x="1253769" y="3905802"/>
            <a:ext cx="5971108" cy="1791032"/>
            <a:chOff x="1434556" y="4407246"/>
            <a:chExt cx="5436144" cy="1413796"/>
          </a:xfrm>
        </p:grpSpPr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3E23A2DC-B401-A046-B938-80190F3FF3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819117"/>
                </p:ext>
              </p:extLst>
            </p:nvPr>
          </p:nvGraphicFramePr>
          <p:xfrm>
            <a:off x="1434556" y="4448425"/>
            <a:ext cx="20066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7" r:id="rId17" imgW="2006600" imgH="889000" progId="Equation.3">
                    <p:embed/>
                  </p:oleObj>
                </mc:Choice>
                <mc:Fallback>
                  <p:oleObj r:id="rId17" imgW="2006600" imgH="889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556" y="4448425"/>
                          <a:ext cx="2006600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69281C83-3E96-BB4A-B2B2-4359B2637E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172630"/>
                </p:ext>
              </p:extLst>
            </p:nvPr>
          </p:nvGraphicFramePr>
          <p:xfrm>
            <a:off x="4572000" y="4407246"/>
            <a:ext cx="22987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" r:id="rId19" imgW="2298700" imgH="889000" progId="Equation.3">
                    <p:embed/>
                  </p:oleObj>
                </mc:Choice>
                <mc:Fallback>
                  <p:oleObj r:id="rId19" imgW="2298700" imgH="8890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407246"/>
                          <a:ext cx="2298700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EE0E90B7-494B-884B-BD7C-777671CBA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216681"/>
                </p:ext>
              </p:extLst>
            </p:nvPr>
          </p:nvGraphicFramePr>
          <p:xfrm>
            <a:off x="3157766" y="5296246"/>
            <a:ext cx="1862180" cy="524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9" r:id="rId21" imgW="1397000" imgH="393700" progId="Equation.3">
                    <p:embed/>
                  </p:oleObj>
                </mc:Choice>
                <mc:Fallback>
                  <p:oleObj r:id="rId21" imgW="1397000" imgH="3937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766" y="5296246"/>
                          <a:ext cx="1862180" cy="5247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16992-8E76-2249-A3BD-99C5E345C44C}"/>
              </a:ext>
            </a:extLst>
          </p:cNvPr>
          <p:cNvSpPr/>
          <p:nvPr/>
        </p:nvSpPr>
        <p:spPr>
          <a:xfrm>
            <a:off x="1043608" y="3559539"/>
            <a:ext cx="2779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ea typeface="Times New Roman" panose="02020603050405020304" pitchFamily="18" charset="0"/>
              </a:rPr>
              <a:t>Складаємо рівняння регресії:</a:t>
            </a:r>
            <a:r>
              <a:rPr lang="en-US" sz="16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A143D0-1EB9-9541-8758-B2AECD91AF92}"/>
              </a:ext>
            </a:extLst>
          </p:cNvPr>
          <p:cNvSpPr/>
          <p:nvPr/>
        </p:nvSpPr>
        <p:spPr>
          <a:xfrm>
            <a:off x="457200" y="5592329"/>
            <a:ext cx="8363272" cy="101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1800"/>
              </a:lnSpc>
              <a:spcAft>
                <a:spcPts val="0"/>
              </a:spcAft>
            </a:pPr>
            <a:r>
              <a:rPr lang="uk-UA" sz="1200" dirty="0">
                <a:ea typeface="Times New Roman" panose="02020603050405020304" pitchFamily="18" charset="0"/>
              </a:rPr>
              <a:t>З рівняння регресії слідує, що інтенсивність вхідного потоку вимог (фактор </a:t>
            </a:r>
            <a:r>
              <a:rPr lang="uk-UA" sz="1200" i="1" dirty="0">
                <a:ea typeface="Times New Roman" panose="02020603050405020304" pitchFamily="18" charset="0"/>
              </a:rPr>
              <a:t>х</a:t>
            </a:r>
            <a:r>
              <a:rPr lang="uk-UA" sz="1200" baseline="-25000" dirty="0">
                <a:ea typeface="Times New Roman" panose="02020603050405020304" pitchFamily="18" charset="0"/>
              </a:rPr>
              <a:t>1</a:t>
            </a:r>
            <a:r>
              <a:rPr lang="uk-UA" sz="1200" dirty="0">
                <a:ea typeface="Times New Roman" panose="02020603050405020304" pitchFamily="18" charset="0"/>
              </a:rPr>
              <a:t>) мало впливає на довжину черги в СМО2 (відгуку</a:t>
            </a:r>
            <a:r>
              <a:rPr lang="uk-UA" sz="1200" i="1" dirty="0">
                <a:ea typeface="Times New Roman" panose="02020603050405020304" pitchFamily="18" charset="0"/>
              </a:rPr>
              <a:t> у</a:t>
            </a:r>
            <a:r>
              <a:rPr lang="uk-UA" sz="1200" dirty="0">
                <a:ea typeface="Times New Roman" panose="02020603050405020304" pitchFamily="18" charset="0"/>
              </a:rPr>
              <a:t>), а інтенсивність обслуговування (фактор </a:t>
            </a:r>
            <a:r>
              <a:rPr lang="uk-UA" sz="1200" i="1" dirty="0">
                <a:ea typeface="Times New Roman" panose="02020603050405020304" pitchFamily="18" charset="0"/>
              </a:rPr>
              <a:t>х</a:t>
            </a:r>
            <a:r>
              <a:rPr lang="uk-UA" sz="1200" baseline="-25000" dirty="0">
                <a:ea typeface="Times New Roman" panose="02020603050405020304" pitchFamily="18" charset="0"/>
              </a:rPr>
              <a:t>2</a:t>
            </a:r>
            <a:r>
              <a:rPr lang="uk-UA" sz="1200" dirty="0">
                <a:ea typeface="Times New Roman" panose="02020603050405020304" pitchFamily="18" charset="0"/>
              </a:rPr>
              <a:t>) – сильно впливає. Знак «мінус» свідчить про те, що при збільшенні значення фактору</a:t>
            </a:r>
            <a:r>
              <a:rPr lang="uk-UA" sz="1200" i="1" dirty="0">
                <a:ea typeface="Times New Roman" panose="02020603050405020304" pitchFamily="18" charset="0"/>
              </a:rPr>
              <a:t> х</a:t>
            </a:r>
            <a:r>
              <a:rPr lang="uk-UA" sz="1200" i="1" baseline="-25000" dirty="0">
                <a:ea typeface="Times New Roman" panose="02020603050405020304" pitchFamily="18" charset="0"/>
              </a:rPr>
              <a:t>2</a:t>
            </a:r>
            <a:r>
              <a:rPr lang="uk-UA" sz="1200" dirty="0">
                <a:ea typeface="Times New Roman" panose="02020603050405020304" pitchFamily="18" charset="0"/>
              </a:rPr>
              <a:t> значення</a:t>
            </a:r>
            <a:r>
              <a:rPr lang="uk-UA" sz="1200" i="1" dirty="0">
                <a:ea typeface="Times New Roman" panose="02020603050405020304" pitchFamily="18" charset="0"/>
              </a:rPr>
              <a:t> у</a:t>
            </a:r>
            <a:r>
              <a:rPr lang="uk-UA" sz="1200" dirty="0">
                <a:ea typeface="Times New Roman" panose="02020603050405020304" pitchFamily="18" charset="0"/>
              </a:rPr>
              <a:t> буде зменшуватися. </a:t>
            </a:r>
            <a:r>
              <a:rPr lang="uk-UA" sz="1200" dirty="0"/>
              <a:t>Для </a:t>
            </a:r>
            <a:r>
              <a:rPr lang="uk-UA" sz="1200" u="sng" dirty="0"/>
              <a:t>зменшення</a:t>
            </a:r>
            <a:r>
              <a:rPr lang="uk-UA" sz="1200" dirty="0"/>
              <a:t> довжини черги потрібно </a:t>
            </a:r>
            <a:r>
              <a:rPr lang="uk-UA" sz="1200" u="sng" dirty="0"/>
              <a:t>збільшувати</a:t>
            </a:r>
            <a:r>
              <a:rPr lang="uk-UA" sz="1200" dirty="0"/>
              <a:t> інтенсивність обслуговування в другій СМО.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69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Статистична обробка результатів факторних експериментів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uk-UA" dirty="0"/>
              <a:t>Оцінка відтворюваності експерименту</a:t>
            </a:r>
          </a:p>
          <a:p>
            <a:pPr marL="514350" indent="-514350">
              <a:buFont typeface="+mj-lt"/>
              <a:buAutoNum type="arabicParenR"/>
            </a:pPr>
            <a:r>
              <a:rPr lang="uk-UA" dirty="0"/>
              <a:t>Оцінка значимості коефіцієнтів регресії</a:t>
            </a:r>
          </a:p>
          <a:p>
            <a:pPr marL="514350" indent="-514350">
              <a:buFont typeface="+mj-lt"/>
              <a:buAutoNum type="arabicParenR"/>
            </a:pPr>
            <a:r>
              <a:rPr lang="uk-UA" dirty="0"/>
              <a:t>Оцінка адекватності рівняння регресії (після відкидання незначимих коефіцієнтів)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7054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D33E-BE12-D241-821C-C686A7CB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3FE1-7BD8-3A4F-BA34-B85E6941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1A1C2F-42F6-BB4C-8717-133E6486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03411"/>
              </p:ext>
            </p:extLst>
          </p:nvPr>
        </p:nvGraphicFramePr>
        <p:xfrm>
          <a:off x="2411760" y="2217055"/>
          <a:ext cx="3744595" cy="207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156386312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2224005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262148118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4219254536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3914741958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42654725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895826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x</a:t>
                      </a:r>
                      <a:r>
                        <a:rPr lang="uk-UA" sz="15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x</a:t>
                      </a:r>
                      <a:r>
                        <a:rPr lang="uk-UA" sz="15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x</a:t>
                      </a:r>
                      <a:r>
                        <a:rPr lang="uk-UA" sz="15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y</a:t>
                      </a:r>
                      <a:r>
                        <a:rPr lang="uk-UA" sz="1500" baseline="-25000">
                          <a:effectLst/>
                        </a:rPr>
                        <a:t>j1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y</a:t>
                      </a:r>
                      <a:r>
                        <a:rPr lang="uk-UA" sz="1500" baseline="-25000">
                          <a:effectLst/>
                        </a:rPr>
                        <a:t>j2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y</a:t>
                      </a:r>
                      <a:r>
                        <a:rPr lang="uk-UA" sz="1500" baseline="-25000">
                          <a:effectLst/>
                        </a:rPr>
                        <a:t>j3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y</a:t>
                      </a:r>
                      <a:r>
                        <a:rPr lang="uk-UA" sz="1500" baseline="-25000">
                          <a:effectLst/>
                        </a:rPr>
                        <a:t>j4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7229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174,6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181,0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167,7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207,7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7076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102,0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159,9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102,6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111,7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1406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211,8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191,8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198,8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152,0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269055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115,4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103,3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137,2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137,2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31309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264,0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286,0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313,7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283,0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50279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275,2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254,9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201,3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232,9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23051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287,5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308,6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279,7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288,7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38977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189,4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251,3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178,2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202,3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43152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72DB3D5-51D8-1F40-874E-6D7F3BCA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0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результаті проведення повного факторного експерименту типу </a:t>
            </a:r>
            <a:endParaRPr kumimoji="0" lang="uk-U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CE491F-7685-8C43-B0F0-3C79F5C72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85456"/>
              </p:ext>
            </p:extLst>
          </p:nvPr>
        </p:nvGraphicFramePr>
        <p:xfrm>
          <a:off x="2123728" y="222619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3" imgW="4102100" imgH="4394200" progId="Equation.3">
                  <p:embed/>
                </p:oleObj>
              </mc:Choice>
              <mc:Fallback>
                <p:oleObj r:id="rId3" imgW="4102100" imgH="439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26192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818B1A39-010C-1346-8CA3-E3DB339D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544916"/>
            <a:ext cx="77501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 кількості прогонів чотири отримані наступні середні значення відгуку моделі </a:t>
            </a:r>
            <a:r>
              <a:rPr kumimoji="0" lang="uk-UA" altLang="en-US" sz="15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kumimoji="0" lang="uk-UA" altLang="en-US" sz="15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uk-UA" altLang="en-US" sz="15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та значення </a:t>
            </a:r>
            <a:r>
              <a:rPr kumimoji="0" lang="uk-UA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дисперсій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en-US" sz="15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uk-UA" altLang="en-US" sz="15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uk-UA" altLang="en-US" sz="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D2825EE-E789-6C4B-8BA1-9230186C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B31217B-2D50-7D41-83C4-B71DC64B0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34326"/>
              </p:ext>
            </p:extLst>
          </p:nvPr>
        </p:nvGraphicFramePr>
        <p:xfrm>
          <a:off x="6660232" y="1102925"/>
          <a:ext cx="30226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5" imgW="4102100" imgH="4394200" progId="Equation.3">
                  <p:embed/>
                </p:oleObj>
              </mc:Choice>
              <mc:Fallback>
                <p:oleObj r:id="rId5" imgW="4102100" imgH="439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102925"/>
                        <a:ext cx="302260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EE2AF05-57BD-8E4D-8085-B29E393A7F01}"/>
              </a:ext>
            </a:extLst>
          </p:cNvPr>
          <p:cNvSpPr/>
          <p:nvPr/>
        </p:nvSpPr>
        <p:spPr>
          <a:xfrm>
            <a:off x="636752" y="4471174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en-US" sz="1600" dirty="0">
                <a:ea typeface="Times New Roman" panose="02020603050405020304" pitchFamily="18" charset="0"/>
              </a:rPr>
              <a:t>Проведіть статистичну обробку результатів факторного експерименту та зробіть висновки про вплив факторів на відгук моделі.</a:t>
            </a:r>
            <a:r>
              <a:rPr lang="uk-UA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74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EC21-A478-3642-81B0-9B459B80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Розв’язання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07D9D-6303-0F41-8662-778074B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73E1C-C093-8547-A6F0-F4B7EF54E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"/>
          <a:stretch/>
        </p:blipFill>
        <p:spPr>
          <a:xfrm>
            <a:off x="107504" y="1124744"/>
            <a:ext cx="91440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7B18-CC85-4344-8218-193EBD67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93B58-23A1-9C4A-895A-CAE337F2C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"/>
          <a:stretch/>
        </p:blipFill>
        <p:spPr>
          <a:xfrm>
            <a:off x="0" y="136525"/>
            <a:ext cx="9144000" cy="61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4610-A52C-E249-9086-FF28838F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Таблиця значень критерію </a:t>
            </a:r>
            <a:r>
              <a:rPr lang="uk-UA" dirty="0" err="1"/>
              <a:t>Кочрена</a:t>
            </a:r>
            <a:endParaRPr lang="en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BBA85-C0D0-E54C-B0D5-BD2DE62C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006C2-FA49-5A49-B2F4-FB8920B0F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1417638"/>
            <a:ext cx="6582246" cy="5003360"/>
          </a:xfrm>
          <a:prstGeom prst="rect">
            <a:avLst/>
          </a:prstGeom>
        </p:spPr>
      </p:pic>
      <p:sp>
        <p:nvSpPr>
          <p:cNvPr id="7" name="Line Callout 2 (No Border) 6">
            <a:extLst>
              <a:ext uri="{FF2B5EF4-FFF2-40B4-BE49-F238E27FC236}">
                <a16:creationId xmlns:a16="http://schemas.microsoft.com/office/drawing/2014/main" id="{83D41CC5-10D3-5A4F-8BA8-2DA5626FD7D5}"/>
              </a:ext>
            </a:extLst>
          </p:cNvPr>
          <p:cNvSpPr/>
          <p:nvPr/>
        </p:nvSpPr>
        <p:spPr>
          <a:xfrm>
            <a:off x="0" y="2348880"/>
            <a:ext cx="1043608" cy="936104"/>
          </a:xfrm>
          <a:prstGeom prst="callout2">
            <a:avLst>
              <a:gd name="adj1" fmla="val 48425"/>
              <a:gd name="adj2" fmla="val 97756"/>
              <a:gd name="adj3" fmla="val -17107"/>
              <a:gd name="adj4" fmla="val 112199"/>
              <a:gd name="adj5" fmla="val -17329"/>
              <a:gd name="adj6" fmla="val 13341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Кількість експериментів</a:t>
            </a:r>
            <a:endParaRPr lang="en-UA" dirty="0"/>
          </a:p>
        </p:txBody>
      </p:sp>
      <p:sp>
        <p:nvSpPr>
          <p:cNvPr id="52" name="Line Callout 2 (No Border) 51">
            <a:extLst>
              <a:ext uri="{FF2B5EF4-FFF2-40B4-BE49-F238E27FC236}">
                <a16:creationId xmlns:a16="http://schemas.microsoft.com/office/drawing/2014/main" id="{419C016E-4327-3F4A-B4CC-A29C2566A369}"/>
              </a:ext>
            </a:extLst>
          </p:cNvPr>
          <p:cNvSpPr/>
          <p:nvPr/>
        </p:nvSpPr>
        <p:spPr>
          <a:xfrm>
            <a:off x="-188869" y="1052736"/>
            <a:ext cx="1232477" cy="936104"/>
          </a:xfrm>
          <a:prstGeom prst="callout2">
            <a:avLst>
              <a:gd name="adj1" fmla="val 48425"/>
              <a:gd name="adj2" fmla="val 97756"/>
              <a:gd name="adj3" fmla="val 95412"/>
              <a:gd name="adj4" fmla="val 109981"/>
              <a:gd name="adj5" fmla="val 96426"/>
              <a:gd name="adj6" fmla="val 14450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Кількість прогонів-1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3210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23ABD-E5A6-8C4A-B1BF-76826CE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C09DD-6AFA-B940-B783-303629ACE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9"/>
          <a:stretch/>
        </p:blipFill>
        <p:spPr>
          <a:xfrm>
            <a:off x="785850" y="476672"/>
            <a:ext cx="7606020" cy="648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223BD-1583-2042-BE2C-2BB818B77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3"/>
          <a:stretch/>
        </p:blipFill>
        <p:spPr>
          <a:xfrm>
            <a:off x="572424" y="4077072"/>
            <a:ext cx="8404773" cy="74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E89DA-C627-F547-B564-84BECE7F0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>
          <a:xfrm>
            <a:off x="467544" y="1340768"/>
            <a:ext cx="810403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6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1F7A-8685-CF40-B0E3-3B2469E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Таблиця значень критерію Стьюдента</a:t>
            </a:r>
            <a:endParaRPr lang="en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40C57-E0FC-3A4C-8BCE-64BF8083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CC690-B6B3-264B-AD93-7536278F0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t="2689" r="22059"/>
          <a:stretch/>
        </p:blipFill>
        <p:spPr>
          <a:xfrm>
            <a:off x="2483768" y="973578"/>
            <a:ext cx="3744416" cy="5382772"/>
          </a:xfrm>
          <a:prstGeom prst="rect">
            <a:avLst/>
          </a:prstGeom>
        </p:spPr>
      </p:pic>
      <p:sp>
        <p:nvSpPr>
          <p:cNvPr id="8" name="Line Callout 2 (No Border) 7">
            <a:extLst>
              <a:ext uri="{FF2B5EF4-FFF2-40B4-BE49-F238E27FC236}">
                <a16:creationId xmlns:a16="http://schemas.microsoft.com/office/drawing/2014/main" id="{99C88514-40F7-D245-860C-2E6073411989}"/>
              </a:ext>
            </a:extLst>
          </p:cNvPr>
          <p:cNvSpPr/>
          <p:nvPr/>
        </p:nvSpPr>
        <p:spPr>
          <a:xfrm>
            <a:off x="107504" y="1143000"/>
            <a:ext cx="2376264" cy="2213992"/>
          </a:xfrm>
          <a:prstGeom prst="callout2">
            <a:avLst>
              <a:gd name="adj1" fmla="val 39015"/>
              <a:gd name="adj2" fmla="val 78029"/>
              <a:gd name="adj3" fmla="val 9607"/>
              <a:gd name="adj4" fmla="val 90185"/>
              <a:gd name="adj5" fmla="val 6562"/>
              <a:gd name="adj6" fmla="val 10938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Кількість експериментів</a:t>
            </a:r>
            <a:r>
              <a:rPr lang="en-US" dirty="0"/>
              <a:t>* </a:t>
            </a:r>
            <a:r>
              <a:rPr lang="uk-UA" dirty="0"/>
              <a:t>(Кількість прогонів-1)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33730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E9269-D149-944F-AC70-B0C21E4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9BFD9-76D9-0647-B509-B7EB6DA08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"/>
          <a:stretch/>
        </p:blipFill>
        <p:spPr>
          <a:xfrm>
            <a:off x="3124199" y="260649"/>
            <a:ext cx="3714167" cy="2376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4C073-3865-9042-A9E2-555617814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 b="1802"/>
          <a:stretch/>
        </p:blipFill>
        <p:spPr>
          <a:xfrm>
            <a:off x="755576" y="2996952"/>
            <a:ext cx="810039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Дисперсійний аналіз впливу факторів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dirty="0"/>
              <a:t>	Метою дисперсійного аналізу являється визначення впливу </a:t>
            </a:r>
            <a:r>
              <a:rPr lang="uk-UA" dirty="0" err="1"/>
              <a:t>фактора</a:t>
            </a:r>
            <a:r>
              <a:rPr lang="uk-UA" dirty="0"/>
              <a:t> на рівні «впливає» або «не впливає». Основне питання, на яке дає відповідь дисперсійний аналіз впливу </a:t>
            </a:r>
            <a:r>
              <a:rPr lang="uk-UA" dirty="0" err="1"/>
              <a:t>фактора</a:t>
            </a:r>
            <a:r>
              <a:rPr lang="uk-UA" dirty="0"/>
              <a:t>, </a:t>
            </a:r>
            <a:r>
              <a:rPr lang="uk-UA" dirty="0" err="1"/>
              <a:t>формулюється</a:t>
            </a:r>
            <a:r>
              <a:rPr lang="uk-UA" dirty="0"/>
              <a:t> так: різниця у значеннях відгуку моделі, отриманих при різних значеннях </a:t>
            </a:r>
            <a:r>
              <a:rPr lang="uk-UA" dirty="0" err="1"/>
              <a:t>фактора</a:t>
            </a:r>
            <a:r>
              <a:rPr lang="uk-UA" dirty="0"/>
              <a:t> обумовлена випадковістю, чи пояснюється виключно дією </a:t>
            </a:r>
            <a:r>
              <a:rPr lang="uk-UA" dirty="0" err="1"/>
              <a:t>фактора</a:t>
            </a:r>
            <a:r>
              <a:rPr lang="uk-UA" dirty="0"/>
              <a:t>?</a:t>
            </a:r>
          </a:p>
          <a:p>
            <a:pPr marL="0" indent="0" algn="just">
              <a:buNone/>
            </a:pPr>
            <a:r>
              <a:rPr lang="uk-UA" dirty="0"/>
              <a:t>Ідея факторного експерименту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5188210"/>
            <a:ext cx="2983535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2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Методи дослідження впливу факторів</a:t>
            </a:r>
          </a:p>
          <a:p>
            <a:pPr lvl="1"/>
            <a:r>
              <a:rPr lang="uk-UA" dirty="0"/>
              <a:t>Факторний експеримент</a:t>
            </a:r>
          </a:p>
          <a:p>
            <a:r>
              <a:rPr lang="uk-UA" dirty="0"/>
              <a:t>Методи оптимізації</a:t>
            </a:r>
          </a:p>
          <a:p>
            <a:pPr lvl="1"/>
            <a:r>
              <a:rPr lang="uk-UA" dirty="0"/>
              <a:t>Метод градієнтного підйому</a:t>
            </a:r>
          </a:p>
          <a:p>
            <a:pPr lvl="1"/>
            <a:r>
              <a:rPr lang="uk-UA" dirty="0"/>
              <a:t>Еволюційні методи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87501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Дисперсійний аналіз впливу факторів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77072"/>
            <a:ext cx="77768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94694"/>
              </p:ext>
            </p:extLst>
          </p:nvPr>
        </p:nvGraphicFramePr>
        <p:xfrm>
          <a:off x="3640138" y="2924944"/>
          <a:ext cx="1435918" cy="9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Формула" r:id="rId4" imgW="711000" imgH="457200" progId="Equation.3">
                  <p:embed/>
                </p:oleObj>
              </mc:Choice>
              <mc:Fallback>
                <p:oleObj name="Формула" r:id="rId4" imgW="7110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924944"/>
                        <a:ext cx="1435918" cy="981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78788"/>
              </p:ext>
            </p:extLst>
          </p:nvPr>
        </p:nvGraphicFramePr>
        <p:xfrm>
          <a:off x="1907704" y="1772816"/>
          <a:ext cx="5981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Формула" r:id="rId6" imgW="3962160" imgH="685800" progId="Equation.3">
                  <p:embed/>
                </p:oleObj>
              </mc:Choice>
              <mc:Fallback>
                <p:oleObj name="Формула" r:id="rId6" imgW="3962160" imgH="68580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72816"/>
                        <a:ext cx="5981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35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398-B55A-EE4F-9283-6346B7C2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11F1C-B043-7F4A-9FDF-D8AC488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1A1BE3-3F12-5C45-BEA2-77B1E730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11243"/>
              </p:ext>
            </p:extLst>
          </p:nvPr>
        </p:nvGraphicFramePr>
        <p:xfrm>
          <a:off x="827584" y="2132856"/>
          <a:ext cx="6445406" cy="1109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669">
                  <a:extLst>
                    <a:ext uri="{9D8B030D-6E8A-4147-A177-3AD203B41FA5}">
                      <a16:colId xmlns:a16="http://schemas.microsoft.com/office/drawing/2014/main" val="953901044"/>
                    </a:ext>
                  </a:extLst>
                </a:gridCol>
                <a:gridCol w="716546">
                  <a:extLst>
                    <a:ext uri="{9D8B030D-6E8A-4147-A177-3AD203B41FA5}">
                      <a16:colId xmlns:a16="http://schemas.microsoft.com/office/drawing/2014/main" val="3645241797"/>
                    </a:ext>
                  </a:extLst>
                </a:gridCol>
                <a:gridCol w="715669">
                  <a:extLst>
                    <a:ext uri="{9D8B030D-6E8A-4147-A177-3AD203B41FA5}">
                      <a16:colId xmlns:a16="http://schemas.microsoft.com/office/drawing/2014/main" val="1657919905"/>
                    </a:ext>
                  </a:extLst>
                </a:gridCol>
                <a:gridCol w="716546">
                  <a:extLst>
                    <a:ext uri="{9D8B030D-6E8A-4147-A177-3AD203B41FA5}">
                      <a16:colId xmlns:a16="http://schemas.microsoft.com/office/drawing/2014/main" val="1517012138"/>
                    </a:ext>
                  </a:extLst>
                </a:gridCol>
                <a:gridCol w="715669">
                  <a:extLst>
                    <a:ext uri="{9D8B030D-6E8A-4147-A177-3AD203B41FA5}">
                      <a16:colId xmlns:a16="http://schemas.microsoft.com/office/drawing/2014/main" val="3339851257"/>
                    </a:ext>
                  </a:extLst>
                </a:gridCol>
                <a:gridCol w="716546">
                  <a:extLst>
                    <a:ext uri="{9D8B030D-6E8A-4147-A177-3AD203B41FA5}">
                      <a16:colId xmlns:a16="http://schemas.microsoft.com/office/drawing/2014/main" val="620048095"/>
                    </a:ext>
                  </a:extLst>
                </a:gridCol>
                <a:gridCol w="715669">
                  <a:extLst>
                    <a:ext uri="{9D8B030D-6E8A-4147-A177-3AD203B41FA5}">
                      <a16:colId xmlns:a16="http://schemas.microsoft.com/office/drawing/2014/main" val="422270531"/>
                    </a:ext>
                  </a:extLst>
                </a:gridCol>
                <a:gridCol w="716546">
                  <a:extLst>
                    <a:ext uri="{9D8B030D-6E8A-4147-A177-3AD203B41FA5}">
                      <a16:colId xmlns:a16="http://schemas.microsoft.com/office/drawing/2014/main" val="1516532626"/>
                    </a:ext>
                  </a:extLst>
                </a:gridCol>
                <a:gridCol w="716546">
                  <a:extLst>
                    <a:ext uri="{9D8B030D-6E8A-4147-A177-3AD203B41FA5}">
                      <a16:colId xmlns:a16="http://schemas.microsoft.com/office/drawing/2014/main" val="293405999"/>
                    </a:ext>
                  </a:extLst>
                </a:gridCol>
              </a:tblGrid>
              <a:tr h="55476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x=5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33,8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11,7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28,3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10,1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10,7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14,1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6,0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9,5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320871"/>
                  </a:ext>
                </a:extLst>
              </a:tr>
              <a:tr h="55476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x=7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4,4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11,0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1,9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6,4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8,1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23,1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23,7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44,4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80297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B328BA7-41B4-0941-BA79-4811F064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69239"/>
            <a:ext cx="68054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Результати експерименту наведені у таблиці: </a:t>
            </a:r>
            <a:endParaRPr kumimoji="0" lang="uk-U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Визначить, чи впливає даний фактор на відгук моделі?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A8B97-BFD2-1E4E-AC18-9E89FA755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69"/>
          <a:stretch/>
        </p:blipFill>
        <p:spPr>
          <a:xfrm>
            <a:off x="683568" y="3332696"/>
            <a:ext cx="7380312" cy="29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398-B55A-EE4F-9283-6346B7C2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11F1C-B043-7F4A-9FDF-D8AC488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A4890-034B-6D45-B5B9-73B60A8D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"/>
          <a:stretch/>
        </p:blipFill>
        <p:spPr>
          <a:xfrm>
            <a:off x="457795" y="1434803"/>
            <a:ext cx="8388424" cy="2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uk-UA" dirty="0"/>
              <a:t>Факторний експеримент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45518"/>
                <a:ext cx="8547491" cy="561083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uk-UA" sz="1600" dirty="0"/>
                  <a:t>	</a:t>
                </a:r>
                <a:r>
                  <a:rPr lang="uk-UA" sz="1800" i="1" dirty="0"/>
                  <a:t>Відгук моделі </a:t>
                </a:r>
                <a:r>
                  <a:rPr lang="uk-UA" sz="1800" dirty="0"/>
                  <a:t>– вихідна характеристика моделі, що досліджується в експерименті. </a:t>
                </a:r>
                <a:r>
                  <a:rPr lang="uk-UA" sz="1800" i="1" dirty="0"/>
                  <a:t>Фактор</a:t>
                </a:r>
                <a:r>
                  <a:rPr lang="uk-UA" sz="1800" dirty="0"/>
                  <a:t> – вхідна змінна моделі, вплив якої на відгук моделі досліджується в експерименті.</a:t>
                </a:r>
              </a:p>
              <a:p>
                <a:pPr marL="0" indent="0">
                  <a:buNone/>
                </a:pPr>
                <a:r>
                  <a:rPr lang="uk-UA" sz="1800" dirty="0"/>
                  <a:t>	Дослідник задає:</a:t>
                </a:r>
              </a:p>
              <a:p>
                <a:pPr lvl="0" algn="just"/>
                <a:r>
                  <a:rPr lang="uk-UA" sz="1800" dirty="0"/>
                  <a:t>кількість варійованих факторів</a:t>
                </a:r>
                <a:r>
                  <a:rPr lang="uk-UA" sz="1800" i="1" dirty="0"/>
                  <a:t> </a:t>
                </a:r>
                <a:r>
                  <a:rPr lang="en-US" sz="1800" i="1" dirty="0"/>
                  <a:t>k</a:t>
                </a:r>
                <a:r>
                  <a:rPr lang="en-US" sz="1800" dirty="0"/>
                  <a:t> </a:t>
                </a:r>
                <a:r>
                  <a:rPr lang="uk-UA" sz="1800" dirty="0"/>
                  <a:t>( 2, 3, 4 або 5);</a:t>
                </a:r>
              </a:p>
              <a:p>
                <a:pPr lvl="0" algn="just"/>
                <a:r>
                  <a:rPr lang="uk-UA" sz="1800" dirty="0"/>
                  <a:t>кількість рівнів для кожного фактору </a:t>
                </a:r>
                <a:r>
                  <a:rPr lang="uk-UA" sz="1800" i="1" dirty="0" err="1"/>
                  <a:t>q</a:t>
                </a:r>
                <a:r>
                  <a:rPr lang="uk-UA" sz="1800" dirty="0"/>
                  <a:t>  (2 у випадку припущення лінійної залежності відгуку моделі від факторів);</a:t>
                </a:r>
              </a:p>
              <a:p>
                <a:pPr lvl="0" algn="just"/>
                <a:r>
                  <a:rPr lang="uk-UA" sz="1800" dirty="0"/>
                  <a:t>область змінювання факторів </a:t>
                </a:r>
                <a14:m>
                  <m:oMath xmlns:m="http://schemas.openxmlformats.org/officeDocument/2006/math">
                    <m:r>
                      <a:rPr lang="uk-U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uk-UA" sz="1800" dirty="0"/>
                  <a:t>;</a:t>
                </a:r>
              </a:p>
              <a:p>
                <a:pPr lvl="0" algn="just"/>
                <a:r>
                  <a:rPr lang="uk-UA" sz="1800" dirty="0"/>
                  <a:t>необхідну точність </a:t>
                </a:r>
                <a14:m>
                  <m:oMath xmlns:m="http://schemas.openxmlformats.org/officeDocument/2006/math">
                    <m:r>
                      <a:rPr lang="uk-U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800" dirty="0"/>
                  <a:t>та довірчу ймовірність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uk-UA" sz="1800" dirty="0"/>
                  <a:t> вимірювання відгуку моделі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sz="1800" dirty="0"/>
                  <a:t>.</a:t>
                </a:r>
              </a:p>
              <a:p>
                <a:pPr marL="0" indent="0" algn="just">
                  <a:buNone/>
                </a:pPr>
                <a:r>
                  <a:rPr lang="uk-UA" sz="1800" dirty="0"/>
                  <a:t>	На етапі </a:t>
                </a:r>
                <a:r>
                  <a:rPr lang="uk-UA" sz="1800" b="1" i="1" dirty="0">
                    <a:solidFill>
                      <a:schemeClr val="accent1"/>
                    </a:solidFill>
                  </a:rPr>
                  <a:t>тактичного планування</a:t>
                </a:r>
                <a:r>
                  <a:rPr lang="uk-UA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uk-UA" sz="1800" dirty="0"/>
                  <a:t>експерименту  визначають такі умови експерименту, що забезпечать вимір відгуку моделі з заданою точністю та довірчою ймовірністю. У результаті цього етапу планування повинні бути визначені тривалість одного прогону (в одиницях модельного часу)</a:t>
                </a:r>
                <a:r>
                  <a:rPr lang="en-US" sz="1800" dirty="0"/>
                  <a:t> </a:t>
                </a:r>
                <a:r>
                  <a:rPr lang="uk-UA" sz="1800" dirty="0"/>
                  <a:t>та  кількість прогонів</a:t>
                </a:r>
                <a:r>
                  <a:rPr lang="en-US" sz="1800" dirty="0"/>
                  <a:t> </a:t>
                </a:r>
                <a:r>
                  <a:rPr lang="en-US" sz="1800" i="1" dirty="0"/>
                  <a:t>p</a:t>
                </a:r>
                <a:r>
                  <a:rPr lang="uk-UA" sz="1800" dirty="0"/>
                  <a:t>.</a:t>
                </a:r>
              </a:p>
              <a:p>
                <a:pPr marL="0" indent="0" algn="just">
                  <a:buNone/>
                </a:pPr>
                <a:r>
                  <a:rPr lang="uk-UA" sz="1800" dirty="0"/>
                  <a:t>	На етапі </a:t>
                </a:r>
                <a:r>
                  <a:rPr lang="uk-UA" sz="1800" b="1" i="1" dirty="0">
                    <a:solidFill>
                      <a:schemeClr val="accent1"/>
                    </a:solidFill>
                  </a:rPr>
                  <a:t>стратегічного планування</a:t>
                </a:r>
                <a:r>
                  <a:rPr lang="uk-UA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uk-UA" sz="1800" dirty="0"/>
                  <a:t>експериментів визначають таку серію експериментів, що забезпечить отримання бажаної інформації про відгук моделі при мінімальних витратах. У результаті цього етапу планування потрібно визначити тип аналізу, який буде використаний, та побудувати матрицю планування відповідно до обраного типу аналізу та заданої кількості факторів.</a:t>
                </a:r>
              </a:p>
              <a:p>
                <a:endParaRPr lang="uk-UA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45518"/>
                <a:ext cx="8547491" cy="5610832"/>
              </a:xfrm>
              <a:blipFill>
                <a:blip r:embed="rId2"/>
                <a:stretch>
                  <a:fillRect l="-593" t="-45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24021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778098"/>
          </a:xfrm>
        </p:spPr>
        <p:txBody>
          <a:bodyPr>
            <a:noAutofit/>
          </a:bodyPr>
          <a:lstStyle/>
          <a:p>
            <a:r>
              <a:rPr lang="ru-RU" sz="3200" dirty="0" err="1"/>
              <a:t>Тактичне</a:t>
            </a:r>
            <a:r>
              <a:rPr lang="ru-RU" sz="3200" dirty="0"/>
              <a:t> </a:t>
            </a:r>
            <a:r>
              <a:rPr lang="ru-RU" sz="3200" dirty="0" err="1"/>
              <a:t>планування</a:t>
            </a:r>
            <a:r>
              <a:rPr lang="ru-RU" sz="3200" dirty="0"/>
              <a:t> </a:t>
            </a:r>
            <a:r>
              <a:rPr lang="ru-RU" sz="3200" dirty="0" err="1"/>
              <a:t>факторних</a:t>
            </a:r>
            <a:r>
              <a:rPr lang="ru-RU" sz="3200" dirty="0"/>
              <a:t> </a:t>
            </a:r>
            <a:r>
              <a:rPr lang="ru-RU" sz="3200" dirty="0" err="1"/>
              <a:t>експериментів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1. </a:t>
            </a:r>
            <a:r>
              <a:rPr lang="ru-RU" u="sng" dirty="0" err="1"/>
              <a:t>Визначення</a:t>
            </a:r>
            <a:r>
              <a:rPr lang="ru-RU" u="sng" dirty="0"/>
              <a:t> </a:t>
            </a:r>
            <a:r>
              <a:rPr lang="ru-RU" u="sng" dirty="0" err="1"/>
              <a:t>кількості</a:t>
            </a:r>
            <a:r>
              <a:rPr lang="ru-RU" u="sng" dirty="0"/>
              <a:t> </a:t>
            </a:r>
            <a:r>
              <a:rPr lang="ru-RU" u="sng" dirty="0" err="1"/>
              <a:t>прогонів</a:t>
            </a:r>
            <a:endParaRPr lang="ru-RU" u="sng" dirty="0"/>
          </a:p>
          <a:p>
            <a:pPr marL="0" indent="0">
              <a:buNone/>
            </a:pPr>
            <a:r>
              <a:rPr lang="uk-UA" dirty="0"/>
              <a:t>за </a:t>
            </a:r>
            <a:r>
              <a:rPr lang="uk-UA" i="1" dirty="0"/>
              <a:t>нерівністю </a:t>
            </a:r>
            <a:r>
              <a:rPr lang="uk-UA" i="1" dirty="0" err="1"/>
              <a:t>Чебишева</a:t>
            </a:r>
            <a:r>
              <a:rPr lang="uk-UA" dirty="0"/>
              <a:t> 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sz="1600" dirty="0"/>
              <a:t>де </a:t>
            </a:r>
            <a:r>
              <a:rPr lang="uk-UA" sz="1600" i="1" dirty="0">
                <a:sym typeface="Symbol"/>
              </a:rPr>
              <a:t></a:t>
            </a:r>
            <a:r>
              <a:rPr lang="uk-UA" sz="1600" i="1" baseline="30000" dirty="0"/>
              <a:t>2</a:t>
            </a:r>
            <a:r>
              <a:rPr lang="uk-UA" sz="1600" dirty="0"/>
              <a:t> – дисперсія відгуку моделі, </a:t>
            </a:r>
            <a:r>
              <a:rPr lang="uk-UA" sz="1600" i="1" dirty="0"/>
              <a:t>β</a:t>
            </a:r>
            <a:r>
              <a:rPr lang="uk-UA" sz="1600" dirty="0"/>
              <a:t> – довірча ймовірність, </a:t>
            </a:r>
            <a:r>
              <a:rPr lang="uk-UA" sz="1600" i="1" dirty="0"/>
              <a:t>ε</a:t>
            </a:r>
            <a:r>
              <a:rPr lang="uk-UA" sz="1600" dirty="0"/>
              <a:t> – точність вимірювання відгуку моделі</a:t>
            </a:r>
          </a:p>
          <a:p>
            <a:pPr marL="0" indent="0">
              <a:buNone/>
            </a:pPr>
            <a:r>
              <a:rPr lang="uk-UA" dirty="0"/>
              <a:t>за </a:t>
            </a:r>
            <a:r>
              <a:rPr lang="uk-UA" i="1" dirty="0"/>
              <a:t>центральною граничною теоремою</a:t>
            </a:r>
            <a:r>
              <a:rPr lang="uk-UA" u="sng" dirty="0"/>
              <a:t> </a:t>
            </a:r>
          </a:p>
          <a:p>
            <a:pPr marL="0" indent="0">
              <a:buNone/>
            </a:pPr>
            <a:endParaRPr lang="uk-UA" u="sng" dirty="0"/>
          </a:p>
          <a:p>
            <a:pPr marL="0" indent="0">
              <a:buNone/>
            </a:pPr>
            <a:r>
              <a:rPr lang="uk-UA" sz="1600" dirty="0"/>
              <a:t>де</a:t>
            </a:r>
            <a:r>
              <a:rPr lang="uk-UA" sz="1600" i="1" dirty="0"/>
              <a:t> </a:t>
            </a:r>
            <a:r>
              <a:rPr lang="uk-UA" sz="1600" i="1" dirty="0">
                <a:sym typeface="Symbol"/>
              </a:rPr>
              <a:t></a:t>
            </a:r>
            <a:r>
              <a:rPr lang="uk-UA" sz="1600" i="1" baseline="30000" dirty="0"/>
              <a:t>2</a:t>
            </a:r>
            <a:r>
              <a:rPr lang="uk-UA" sz="1600" dirty="0"/>
              <a:t> – дисперсія відгуку моделі, </a:t>
            </a:r>
            <a:r>
              <a:rPr lang="uk-UA" sz="1600" i="1" dirty="0"/>
              <a:t>ε</a:t>
            </a:r>
            <a:r>
              <a:rPr lang="uk-UA" sz="1600" dirty="0"/>
              <a:t> – точність вимірювання. </a:t>
            </a:r>
            <a:r>
              <a:rPr lang="uk-UA" sz="1600" i="1" dirty="0"/>
              <a:t>t</a:t>
            </a:r>
            <a:r>
              <a:rPr lang="uk-UA" sz="1600" i="1" baseline="-25000" dirty="0">
                <a:sym typeface="Symbol"/>
              </a:rPr>
              <a:t></a:t>
            </a:r>
            <a:r>
              <a:rPr lang="uk-UA" sz="1600" i="1" dirty="0"/>
              <a:t> </a:t>
            </a:r>
            <a:r>
              <a:rPr lang="uk-UA" sz="1600" dirty="0"/>
              <a:t>- аргумент функції Лапласа такий, що , </a:t>
            </a:r>
          </a:p>
          <a:p>
            <a:pPr marL="0" indent="0">
              <a:buNone/>
            </a:pPr>
            <a:r>
              <a:rPr lang="uk-UA" sz="1600" u="sng" dirty="0"/>
              <a:t> 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2386"/>
              </p:ext>
            </p:extLst>
          </p:nvPr>
        </p:nvGraphicFramePr>
        <p:xfrm>
          <a:off x="3419872" y="2132856"/>
          <a:ext cx="1872208" cy="72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Формула" r:id="rId3" imgW="876300" imgH="457200" progId="Equation.3">
                  <p:embed/>
                </p:oleObj>
              </mc:Choice>
              <mc:Fallback>
                <p:oleObj name="Формула" r:id="rId3" imgW="876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132856"/>
                        <a:ext cx="1872208" cy="721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35977"/>
              </p:ext>
            </p:extLst>
          </p:nvPr>
        </p:nvGraphicFramePr>
        <p:xfrm>
          <a:off x="3785393" y="3789040"/>
          <a:ext cx="15732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Формула" r:id="rId5" imgW="736560" imgH="444240" progId="Equation.3">
                  <p:embed/>
                </p:oleObj>
              </mc:Choice>
              <mc:Fallback>
                <p:oleObj name="Формула" r:id="rId5" imgW="736560" imgH="44424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93" y="3789040"/>
                        <a:ext cx="15732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9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778098"/>
          </a:xfrm>
        </p:spPr>
        <p:txBody>
          <a:bodyPr>
            <a:noAutofit/>
          </a:bodyPr>
          <a:lstStyle/>
          <a:p>
            <a:r>
              <a:rPr lang="ru-RU" sz="3200" dirty="0" err="1"/>
              <a:t>Тактичне</a:t>
            </a:r>
            <a:r>
              <a:rPr lang="ru-RU" sz="3200" dirty="0"/>
              <a:t> </a:t>
            </a:r>
            <a:r>
              <a:rPr lang="ru-RU" sz="3200" dirty="0" err="1"/>
              <a:t>планування</a:t>
            </a:r>
            <a:r>
              <a:rPr lang="ru-RU" sz="3200" dirty="0"/>
              <a:t> </a:t>
            </a:r>
            <a:r>
              <a:rPr lang="ru-RU" sz="3200" dirty="0" err="1"/>
              <a:t>факторних</a:t>
            </a:r>
            <a:r>
              <a:rPr lang="ru-RU" sz="3200" dirty="0"/>
              <a:t> </a:t>
            </a:r>
            <a:r>
              <a:rPr lang="ru-RU" sz="3200" dirty="0" err="1"/>
              <a:t>експериментів</a:t>
            </a:r>
            <a:endParaRPr lang="uk-UA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36024" y="980728"/>
            <a:ext cx="82719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Порівняння оцінки кількості прогонів за нерівністю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Чебишева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та за центральною граничною теоремою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9691"/>
              </p:ext>
            </p:extLst>
          </p:nvPr>
        </p:nvGraphicFramePr>
        <p:xfrm>
          <a:off x="1619672" y="2276872"/>
          <a:ext cx="4968771" cy="320525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7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16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62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16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80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16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320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16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720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138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4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1280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latin typeface="Times New Roman"/>
                          <a:ea typeface="Times New Roman"/>
                        </a:rPr>
                        <a:t>246</a:t>
                      </a:r>
                      <a:endParaRPr lang="uk-U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416"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Times New Roman"/>
                          <a:ea typeface="Times New Roman"/>
                        </a:rPr>
                        <a:t>2000</a:t>
                      </a: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  <a:latin typeface="Times New Roman"/>
                          <a:ea typeface="Times New Roman"/>
                        </a:rPr>
                        <a:t>384</a:t>
                      </a: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01319"/>
              </p:ext>
            </p:extLst>
          </p:nvPr>
        </p:nvGraphicFramePr>
        <p:xfrm>
          <a:off x="2267744" y="2420888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Формула" r:id="rId3" imgW="126835" imgH="139518" progId="Equation.3">
                  <p:embed/>
                </p:oleObj>
              </mc:Choice>
              <mc:Fallback>
                <p:oleObj name="Формула" r:id="rId3" imgW="126835" imgH="13951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31086"/>
              </p:ext>
            </p:extLst>
          </p:nvPr>
        </p:nvGraphicFramePr>
        <p:xfrm>
          <a:off x="3807058" y="2276872"/>
          <a:ext cx="771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Формула" r:id="rId5" imgW="774364" imgH="457002" progId="Equation.3">
                  <p:embed/>
                </p:oleObj>
              </mc:Choice>
              <mc:Fallback>
                <p:oleObj name="Формула" r:id="rId5" imgW="774364" imgH="45700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058" y="2276872"/>
                        <a:ext cx="771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08922"/>
              </p:ext>
            </p:extLst>
          </p:nvPr>
        </p:nvGraphicFramePr>
        <p:xfrm>
          <a:off x="5508104" y="2276872"/>
          <a:ext cx="630535" cy="4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Формула" r:id="rId7" imgW="660240" imgH="419040" progId="Equation.3">
                  <p:embed/>
                </p:oleObj>
              </mc:Choice>
              <mc:Fallback>
                <p:oleObj name="Формула" r:id="rId7" imgW="66024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276872"/>
                        <a:ext cx="630535" cy="401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96064"/>
              </p:ext>
            </p:extLst>
          </p:nvPr>
        </p:nvGraphicFramePr>
        <p:xfrm>
          <a:off x="2267744" y="2924944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Формула" r:id="rId9" imgW="152334" imgH="139639" progId="Equation.3">
                  <p:embed/>
                </p:oleObj>
              </mc:Choice>
              <mc:Fallback>
                <p:oleObj name="Формула" r:id="rId9" imgW="152334" imgH="13963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24944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00327"/>
              </p:ext>
            </p:extLst>
          </p:nvPr>
        </p:nvGraphicFramePr>
        <p:xfrm>
          <a:off x="2195736" y="3356992"/>
          <a:ext cx="238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Формула" r:id="rId11" imgW="253780" imgH="304536" progId="Equation.3">
                  <p:embed/>
                </p:oleObj>
              </mc:Choice>
              <mc:Fallback>
                <p:oleObj name="Формула" r:id="rId11" imgW="253780" imgH="3045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6992"/>
                        <a:ext cx="238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90004"/>
              </p:ext>
            </p:extLst>
          </p:nvPr>
        </p:nvGraphicFramePr>
        <p:xfrm>
          <a:off x="2267744" y="3717032"/>
          <a:ext cx="238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Формула" r:id="rId13" imgW="253780" imgH="304536" progId="Equation.3">
                  <p:embed/>
                </p:oleObj>
              </mc:Choice>
              <mc:Fallback>
                <p:oleObj name="Формула" r:id="rId13" imgW="253780" imgH="3045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17032"/>
                        <a:ext cx="238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37437"/>
              </p:ext>
            </p:extLst>
          </p:nvPr>
        </p:nvGraphicFramePr>
        <p:xfrm>
          <a:off x="2267744" y="4221088"/>
          <a:ext cx="238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Формула" r:id="rId15" imgW="253780" imgH="304536" progId="Equation.3">
                  <p:embed/>
                </p:oleObj>
              </mc:Choice>
              <mc:Fallback>
                <p:oleObj name="Формула" r:id="rId15" imgW="253780" imgH="3045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21088"/>
                        <a:ext cx="238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75922"/>
              </p:ext>
            </p:extLst>
          </p:nvPr>
        </p:nvGraphicFramePr>
        <p:xfrm>
          <a:off x="2267744" y="4653136"/>
          <a:ext cx="238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Формула" r:id="rId17" imgW="253780" imgH="304536" progId="Equation.3">
                  <p:embed/>
                </p:oleObj>
              </mc:Choice>
              <mc:Fallback>
                <p:oleObj name="Формула" r:id="rId17" imgW="253780" imgH="3045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653136"/>
                        <a:ext cx="238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68401"/>
              </p:ext>
            </p:extLst>
          </p:nvPr>
        </p:nvGraphicFramePr>
        <p:xfrm>
          <a:off x="2267744" y="5157192"/>
          <a:ext cx="285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Формула" r:id="rId19" imgW="304536" imgH="304536" progId="Equation.3">
                  <p:embed/>
                </p:oleObj>
              </mc:Choice>
              <mc:Fallback>
                <p:oleObj name="Формула" r:id="rId19" imgW="304536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157192"/>
                        <a:ext cx="2857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04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778098"/>
          </a:xfrm>
        </p:spPr>
        <p:txBody>
          <a:bodyPr>
            <a:noAutofit/>
          </a:bodyPr>
          <a:lstStyle/>
          <a:p>
            <a:r>
              <a:rPr lang="ru-RU" sz="3200" dirty="0" err="1"/>
              <a:t>Тактичне</a:t>
            </a:r>
            <a:r>
              <a:rPr lang="ru-RU" sz="3200" dirty="0"/>
              <a:t> </a:t>
            </a:r>
            <a:r>
              <a:rPr lang="ru-RU" sz="3200" dirty="0" err="1"/>
              <a:t>планування</a:t>
            </a:r>
            <a:r>
              <a:rPr lang="ru-RU" sz="3200" dirty="0"/>
              <a:t> </a:t>
            </a:r>
            <a:r>
              <a:rPr lang="ru-RU" sz="3200" dirty="0" err="1"/>
              <a:t>факторних</a:t>
            </a:r>
            <a:r>
              <a:rPr lang="ru-RU" sz="3200" dirty="0"/>
              <a:t> </a:t>
            </a:r>
            <a:r>
              <a:rPr lang="ru-RU" sz="3200" dirty="0" err="1"/>
              <a:t>експериментів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2. </a:t>
            </a:r>
            <a:r>
              <a:rPr lang="uk-UA" u="sng" dirty="0"/>
              <a:t>Визначення тривалості одного прогону</a:t>
            </a:r>
            <a:endParaRPr lang="uk-UA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" y="1772816"/>
            <a:ext cx="773175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07928" y="4005064"/>
            <a:ext cx="8456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Для того, щоб зменшити вплив перехідного періоду на результати моделювання, виконують такі дії: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/>
              <a:t>вибирають такі початкові умови моделі, що зменшують її перехідний період;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/>
              <a:t>вилучають значення перехідного періоду при обчисленні середнього значення відгуку моделі;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/>
              <a:t>використовують такі тривалі прогони, щоб кількість даних, що потрапили в перехідний період, була незначною у порівнянні з кількістю даних сталого стану.</a:t>
            </a:r>
          </a:p>
        </p:txBody>
      </p:sp>
    </p:spTree>
    <p:extLst>
      <p:ext uri="{BB962C8B-B14F-4D97-AF65-F5344CB8AC3E}">
        <p14:creationId xmlns:p14="http://schemas.microsoft.com/office/powerpoint/2010/main" val="262163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Стратегічне планування факторних експериментів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dirty="0"/>
              <a:t>	При дослідженні впливу </a:t>
            </a:r>
            <a:r>
              <a:rPr lang="uk-UA" i="1" u="sng" dirty="0"/>
              <a:t>якісних</a:t>
            </a:r>
            <a:r>
              <a:rPr lang="uk-UA" u="sng" dirty="0"/>
              <a:t> </a:t>
            </a:r>
            <a:r>
              <a:rPr lang="uk-UA" dirty="0"/>
              <a:t>факторів метою експерименту є якісна оцінка впливу факторів, тобто відповідь на запитання «впливає чи не впливає значення </a:t>
            </a:r>
            <a:r>
              <a:rPr lang="uk-UA" dirty="0" err="1"/>
              <a:t>фактора</a:t>
            </a:r>
            <a:r>
              <a:rPr lang="uk-UA" dirty="0"/>
              <a:t> на відгук моделі». </a:t>
            </a:r>
          </a:p>
          <a:p>
            <a:pPr marL="0" indent="0" algn="just">
              <a:buNone/>
            </a:pPr>
            <a:r>
              <a:rPr lang="uk-UA" dirty="0"/>
              <a:t>	При дослідженні впливу </a:t>
            </a:r>
            <a:r>
              <a:rPr lang="uk-UA" i="1" u="sng" dirty="0"/>
              <a:t>кількісних</a:t>
            </a:r>
            <a:r>
              <a:rPr lang="uk-UA" i="1" dirty="0"/>
              <a:t> </a:t>
            </a:r>
            <a:r>
              <a:rPr lang="uk-UA" dirty="0"/>
              <a:t>факторів метою експерименту є кількісна оцінка впливу факторів. </a:t>
            </a:r>
          </a:p>
          <a:p>
            <a:pPr marL="0" indent="0" algn="just">
              <a:buNone/>
            </a:pPr>
            <a:r>
              <a:rPr lang="uk-UA" dirty="0"/>
              <a:t>	Для якісної оцінки впливу факторів використовують </a:t>
            </a:r>
            <a:r>
              <a:rPr lang="uk-UA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дисперсійний</a:t>
            </a:r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uk-UA" dirty="0"/>
              <a:t>аналіз, а для кількісної оцінки впливу факторів - </a:t>
            </a:r>
            <a:r>
              <a:rPr lang="uk-UA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регресійний</a:t>
            </a:r>
            <a:r>
              <a:rPr lang="uk-UA" dirty="0"/>
              <a:t> аналіз.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2783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Регресійний аналіз впливу факторів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38738"/>
              </p:ext>
            </p:extLst>
          </p:nvPr>
        </p:nvGraphicFramePr>
        <p:xfrm>
          <a:off x="1187624" y="1844824"/>
          <a:ext cx="7128791" cy="2765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7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r>
                        <a:rPr lang="uk-UA" sz="2000" baseline="30000" dirty="0">
                          <a:effectLst/>
                        </a:rPr>
                        <a:t>3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x</a:t>
                      </a:r>
                      <a:r>
                        <a:rPr lang="uk-UA" sz="2000" baseline="-25000" dirty="0">
                          <a:effectLst/>
                        </a:rPr>
                        <a:t>1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2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3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1</a:t>
                      </a: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2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1</a:t>
                      </a: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3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2</a:t>
                      </a: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3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1</a:t>
                      </a: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2</a:t>
                      </a: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-25000">
                          <a:effectLst/>
                        </a:rPr>
                        <a:t>3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y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4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6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8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uk-UA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1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2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3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4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5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6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7</a:t>
                      </a:r>
                      <a:endParaRPr lang="uk-UA" sz="20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8</a:t>
                      </a:r>
                      <a:endParaRPr lang="uk-U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uk-UA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 </a:t>
                      </a:r>
                      <a:endParaRPr lang="uk-U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84252"/>
              </p:ext>
            </p:extLst>
          </p:nvPr>
        </p:nvGraphicFramePr>
        <p:xfrm>
          <a:off x="1195325" y="4293096"/>
          <a:ext cx="626469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Формула" r:id="rId3" imgW="3924300" imgH="228600" progId="Equation.3">
                  <p:embed/>
                </p:oleObj>
              </mc:Choice>
              <mc:Fallback>
                <p:oleObj name="Формула" r:id="rId3" imgW="3924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25" y="4293096"/>
                        <a:ext cx="6264696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44239"/>
              </p:ext>
            </p:extLst>
          </p:nvPr>
        </p:nvGraphicFramePr>
        <p:xfrm>
          <a:off x="5148064" y="4653136"/>
          <a:ext cx="295132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Формула" r:id="rId5" imgW="2159000" imgH="685800" progId="Equation.3">
                  <p:embed/>
                </p:oleObj>
              </mc:Choice>
              <mc:Fallback>
                <p:oleObj name="Формула" r:id="rId5" imgW="21590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653136"/>
                        <a:ext cx="295132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4941168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Формула обчислення коефіцієнтів </a:t>
            </a:r>
            <a:r>
              <a:rPr lang="en-US" dirty="0"/>
              <a:t>b:</a:t>
            </a:r>
            <a:endParaRPr lang="uk-UA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68153"/>
              </p:ext>
            </p:extLst>
          </p:nvPr>
        </p:nvGraphicFramePr>
        <p:xfrm>
          <a:off x="2267744" y="1052736"/>
          <a:ext cx="1116956" cy="52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Формула" r:id="rId7" imgW="914400" imgH="431800" progId="Equation.3">
                  <p:embed/>
                </p:oleObj>
              </mc:Choice>
              <mc:Fallback>
                <p:oleObj name="Формула" r:id="rId7" imgW="91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052736"/>
                        <a:ext cx="1116956" cy="523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22855"/>
              </p:ext>
            </p:extLst>
          </p:nvPr>
        </p:nvGraphicFramePr>
        <p:xfrm>
          <a:off x="3742151" y="1052736"/>
          <a:ext cx="165969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Формула" r:id="rId9" imgW="1282700" imgH="393700" progId="Equation.3">
                  <p:embed/>
                </p:oleObj>
              </mc:Choice>
              <mc:Fallback>
                <p:oleObj name="Формула" r:id="rId9" imgW="1282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151" y="1052736"/>
                        <a:ext cx="165969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13732"/>
              </p:ext>
            </p:extLst>
          </p:nvPr>
        </p:nvGraphicFramePr>
        <p:xfrm>
          <a:off x="5652120" y="1052736"/>
          <a:ext cx="15613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Формула" r:id="rId11" imgW="1205977" imgH="393529" progId="Equation.3">
                  <p:embed/>
                </p:oleObj>
              </mc:Choice>
              <mc:Fallback>
                <p:oleObj name="Формула" r:id="rId11" imgW="120597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052736"/>
                        <a:ext cx="156134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A383-E5BF-E14C-8D42-8BA1C50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3CF1-6670-CD43-A0AB-52751C47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проведення експериментів з мережею МО є оцінка середньої довжини черги </a:t>
            </a:r>
            <a: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другій СМО. В ході експериментів змінювали інтенсивність надходження </a:t>
            </a:r>
            <a: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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інтенсивність обробки </a:t>
            </a:r>
            <a: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</a:t>
            </a:r>
            <a:r>
              <a:rPr lang="uk-UA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BE705-0122-E24C-8715-6D96226F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D7BFA06-64E1-0440-B4E6-57D3F6DD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07435"/>
              </p:ext>
            </p:extLst>
          </p:nvPr>
        </p:nvGraphicFramePr>
        <p:xfrm>
          <a:off x="3345180" y="4492295"/>
          <a:ext cx="1226820" cy="1143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527378215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625627554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1875748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sym typeface="Symbol" pitchFamily="2" charset="2"/>
                        </a:rPr>
                        <a:t>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  <a:sym typeface="Symbol" pitchFamily="2" charset="2"/>
                        </a:rPr>
                        <a:t></a:t>
                      </a:r>
                      <a:r>
                        <a:rPr lang="uk-UA" sz="15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626039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20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20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15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5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323519"/>
                  </a:ext>
                </a:extLst>
              </a:tr>
            </a:tbl>
          </a:graphicData>
        </a:graphic>
      </p:graphicFrame>
      <p:sp>
        <p:nvSpPr>
          <p:cNvPr id="47" name="Rectangle 1">
            <a:extLst>
              <a:ext uri="{FF2B5EF4-FFF2-40B4-BE49-F238E27FC236}">
                <a16:creationId xmlns:a16="http://schemas.microsoft.com/office/drawing/2014/main" id="{3AA35258-712E-BE49-A5AE-5C8860F2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5" y="3720218"/>
            <a:ext cx="810327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Результати експериментів, які проводились, наведені в таблиці:</a:t>
            </a:r>
            <a:endParaRPr kumimoji="0" lang="uk-U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Знайдіть рівняння регресії та зробіть висновки про вплив вхідних змінних моделі на вихідну змінну.</a:t>
            </a: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2A16B4D8-63CB-7443-9467-2E4E2FA3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8" y="5635295"/>
            <a:ext cx="81032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Як потрібно змінювати інтенсивність надходження вимог та інтенсивність обслуговування їх в каналі другої СМО, щоб зменшити довжину черги другої СМО?</a:t>
            </a:r>
            <a:r>
              <a:rPr kumimoji="0" lang="uk-UA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2F6E-0DB4-DE44-8FAD-5A2B0C36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7995"/>
            <a:ext cx="5087620" cy="14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1243</Words>
  <Application>Microsoft Macintosh PowerPoint</Application>
  <PresentationFormat>On-screen Show (4:3)</PresentationFormat>
  <Paragraphs>315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Тема Office</vt:lpstr>
      <vt:lpstr>Формула</vt:lpstr>
      <vt:lpstr>Equation.3</vt:lpstr>
      <vt:lpstr>PowerPoint Presentation</vt:lpstr>
      <vt:lpstr>PowerPoint Presentation</vt:lpstr>
      <vt:lpstr>Факторний експеримент</vt:lpstr>
      <vt:lpstr>Тактичне планування факторних експериментів</vt:lpstr>
      <vt:lpstr>Тактичне планування факторних експериментів</vt:lpstr>
      <vt:lpstr>Тактичне планування факторних експериментів</vt:lpstr>
      <vt:lpstr>Стратегічне планування факторних експериментів</vt:lpstr>
      <vt:lpstr>Регресійний аналіз впливу факторів</vt:lpstr>
      <vt:lpstr>Приклад</vt:lpstr>
      <vt:lpstr>Розв’язання</vt:lpstr>
      <vt:lpstr>Статистична обробка результатів факторних експериментів</vt:lpstr>
      <vt:lpstr>Приклад</vt:lpstr>
      <vt:lpstr>Розв’язання</vt:lpstr>
      <vt:lpstr>PowerPoint Presentation</vt:lpstr>
      <vt:lpstr>Таблиця значень критерію Кочрена</vt:lpstr>
      <vt:lpstr>PowerPoint Presentation</vt:lpstr>
      <vt:lpstr>Таблиця значень критерію Стьюдента</vt:lpstr>
      <vt:lpstr>PowerPoint Presentation</vt:lpstr>
      <vt:lpstr>Дисперсійний аналіз впливу факторів</vt:lpstr>
      <vt:lpstr>Дисперсійний аналіз впливу факторів</vt:lpstr>
      <vt:lpstr>Приклад</vt:lpstr>
      <vt:lpstr>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Інна</dc:creator>
  <cp:lastModifiedBy>Microsoft Office User</cp:lastModifiedBy>
  <cp:revision>41</cp:revision>
  <dcterms:created xsi:type="dcterms:W3CDTF">2017-11-21T16:03:44Z</dcterms:created>
  <dcterms:modified xsi:type="dcterms:W3CDTF">2020-12-03T08:15:43Z</dcterms:modified>
</cp:coreProperties>
</file>