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7" r:id="rId2"/>
    <p:sldId id="258" r:id="rId3"/>
    <p:sldId id="259" r:id="rId4"/>
    <p:sldId id="260" r:id="rId5"/>
    <p:sldId id="261" r:id="rId6"/>
    <p:sldId id="278" r:id="rId7"/>
    <p:sldId id="262" r:id="rId8"/>
    <p:sldId id="263" r:id="rId9"/>
    <p:sldId id="264" r:id="rId10"/>
    <p:sldId id="265" r:id="rId11"/>
    <p:sldId id="266" r:id="rId12"/>
    <p:sldId id="267" r:id="rId13"/>
    <p:sldId id="268" r:id="rId14"/>
    <p:sldId id="270" r:id="rId15"/>
    <p:sldId id="269" r:id="rId16"/>
    <p:sldId id="271" r:id="rId17"/>
    <p:sldId id="272" r:id="rId18"/>
    <p:sldId id="273" r:id="rId19"/>
    <p:sldId id="276" r:id="rId20"/>
    <p:sldId id="274" r:id="rId21"/>
    <p:sldId id="275" r:id="rId22"/>
    <p:sldId id="277" r:id="rId23"/>
  </p:sldIdLst>
  <p:sldSz cx="9144000" cy="6858000" type="screen4x3"/>
  <p:notesSz cx="6858000" cy="9144000"/>
  <p:defaultTextStyle>
    <a:defPPr>
      <a:defRPr lang="uk-U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188"/>
    <p:restoredTop sz="94745"/>
  </p:normalViewPr>
  <p:slideViewPr>
    <p:cSldViewPr>
      <p:cViewPr varScale="1">
        <p:scale>
          <a:sx n="109" d="100"/>
          <a:sy n="109" d="100"/>
        </p:scale>
        <p:origin x="1576" y="184"/>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uk-UA"/>
          </a:p>
        </p:txBody>
      </p:sp>
      <p:sp>
        <p:nvSpPr>
          <p:cNvPr id="3" name="Дата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5AF4055-076D-4F0A-9ED8-253999558078}" type="datetimeFigureOut">
              <a:rPr lang="uk-UA" smtClean="0"/>
              <a:t>28.11.23</a:t>
            </a:fld>
            <a:endParaRPr lang="uk-UA"/>
          </a:p>
        </p:txBody>
      </p:sp>
      <p:sp>
        <p:nvSpPr>
          <p:cNvPr id="4" name="Образ слайда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uk-UA"/>
          </a:p>
        </p:txBody>
      </p:sp>
      <p:sp>
        <p:nvSpPr>
          <p:cNvPr id="5" name="Заметки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uk-UA"/>
          </a:p>
        </p:txBody>
      </p:sp>
      <p:sp>
        <p:nvSpPr>
          <p:cNvPr id="6" name="Нижний колонтитул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uk-UA"/>
          </a:p>
        </p:txBody>
      </p:sp>
      <p:sp>
        <p:nvSpPr>
          <p:cNvPr id="7" name="Номер слайда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20DDDAE-632D-4EB1-9D7E-B21EF3E5DC3C}" type="slidenum">
              <a:rPr lang="uk-UA" smtClean="0"/>
              <a:t>‹#›</a:t>
            </a:fld>
            <a:endParaRPr lang="uk-UA"/>
          </a:p>
        </p:txBody>
      </p:sp>
    </p:spTree>
    <p:extLst>
      <p:ext uri="{BB962C8B-B14F-4D97-AF65-F5344CB8AC3E}">
        <p14:creationId xmlns:p14="http://schemas.microsoft.com/office/powerpoint/2010/main" val="26440276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2130425"/>
            <a:ext cx="7772400" cy="1470025"/>
          </a:xfrm>
        </p:spPr>
        <p:txBody>
          <a:bodyPr/>
          <a:lstStyle/>
          <a:p>
            <a:r>
              <a:rPr lang="ru-RU"/>
              <a:t>Образец заголовка</a:t>
            </a:r>
            <a:endParaRPr lang="uk-UA"/>
          </a:p>
        </p:txBody>
      </p:sp>
      <p:sp>
        <p:nvSpPr>
          <p:cNvPr id="3" name="Подзаголовок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a:t>Образец подзаголовка</a:t>
            </a:r>
            <a:endParaRPr lang="uk-UA"/>
          </a:p>
        </p:txBody>
      </p:sp>
      <p:sp>
        <p:nvSpPr>
          <p:cNvPr id="4" name="Дата 3"/>
          <p:cNvSpPr>
            <a:spLocks noGrp="1"/>
          </p:cNvSpPr>
          <p:nvPr>
            <p:ph type="dt" sz="half" idx="10"/>
          </p:nvPr>
        </p:nvSpPr>
        <p:spPr/>
        <p:txBody>
          <a:bodyPr/>
          <a:lstStyle/>
          <a:p>
            <a:fld id="{4E2B42D8-3A6D-4A13-8293-EC186719699C}" type="datetime1">
              <a:rPr lang="uk-UA" smtClean="0"/>
              <a:t>28.11.23</a:t>
            </a:fld>
            <a:endParaRPr lang="uk-UA"/>
          </a:p>
        </p:txBody>
      </p:sp>
      <p:sp>
        <p:nvSpPr>
          <p:cNvPr id="5" name="Нижний колонтитул 4"/>
          <p:cNvSpPr>
            <a:spLocks noGrp="1"/>
          </p:cNvSpPr>
          <p:nvPr>
            <p:ph type="ftr" sz="quarter" idx="11"/>
          </p:nvPr>
        </p:nvSpPr>
        <p:spPr/>
        <p:txBody>
          <a:bodyPr/>
          <a:lstStyle/>
          <a:p>
            <a:r>
              <a:rPr lang="uk-UA"/>
              <a:t>© Стеценко Інна Вячеславівна НТУУ"КПІ імені Ігоря Сікорського"</a:t>
            </a:r>
          </a:p>
        </p:txBody>
      </p:sp>
      <p:sp>
        <p:nvSpPr>
          <p:cNvPr id="6" name="Номер слайда 5"/>
          <p:cNvSpPr>
            <a:spLocks noGrp="1"/>
          </p:cNvSpPr>
          <p:nvPr>
            <p:ph type="sldNum" sz="quarter" idx="12"/>
          </p:nvPr>
        </p:nvSpPr>
        <p:spPr/>
        <p:txBody>
          <a:bodyPr/>
          <a:lstStyle/>
          <a:p>
            <a:fld id="{F396D6AC-6580-49FA-A88D-2A79D0DBB878}" type="slidenum">
              <a:rPr lang="uk-UA" smtClean="0"/>
              <a:t>‹#›</a:t>
            </a:fld>
            <a:endParaRPr lang="uk-UA"/>
          </a:p>
        </p:txBody>
      </p:sp>
    </p:spTree>
    <p:extLst>
      <p:ext uri="{BB962C8B-B14F-4D97-AF65-F5344CB8AC3E}">
        <p14:creationId xmlns:p14="http://schemas.microsoft.com/office/powerpoint/2010/main" val="40330569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endParaRPr lang="uk-UA"/>
          </a:p>
        </p:txBody>
      </p:sp>
      <p:sp>
        <p:nvSpPr>
          <p:cNvPr id="3" name="Вертикальный текст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uk-UA"/>
          </a:p>
        </p:txBody>
      </p:sp>
      <p:sp>
        <p:nvSpPr>
          <p:cNvPr id="4" name="Дата 3"/>
          <p:cNvSpPr>
            <a:spLocks noGrp="1"/>
          </p:cNvSpPr>
          <p:nvPr>
            <p:ph type="dt" sz="half" idx="10"/>
          </p:nvPr>
        </p:nvSpPr>
        <p:spPr/>
        <p:txBody>
          <a:bodyPr/>
          <a:lstStyle/>
          <a:p>
            <a:fld id="{BBC17F59-259D-4217-A5A1-8C40678B7955}" type="datetime1">
              <a:rPr lang="uk-UA" smtClean="0"/>
              <a:t>28.11.23</a:t>
            </a:fld>
            <a:endParaRPr lang="uk-UA"/>
          </a:p>
        </p:txBody>
      </p:sp>
      <p:sp>
        <p:nvSpPr>
          <p:cNvPr id="5" name="Нижний колонтитул 4"/>
          <p:cNvSpPr>
            <a:spLocks noGrp="1"/>
          </p:cNvSpPr>
          <p:nvPr>
            <p:ph type="ftr" sz="quarter" idx="11"/>
          </p:nvPr>
        </p:nvSpPr>
        <p:spPr/>
        <p:txBody>
          <a:bodyPr/>
          <a:lstStyle/>
          <a:p>
            <a:r>
              <a:rPr lang="uk-UA"/>
              <a:t>© Стеценко Інна Вячеславівна НТУУ"КПІ імені Ігоря Сікорського"</a:t>
            </a:r>
          </a:p>
        </p:txBody>
      </p:sp>
      <p:sp>
        <p:nvSpPr>
          <p:cNvPr id="6" name="Номер слайда 5"/>
          <p:cNvSpPr>
            <a:spLocks noGrp="1"/>
          </p:cNvSpPr>
          <p:nvPr>
            <p:ph type="sldNum" sz="quarter" idx="12"/>
          </p:nvPr>
        </p:nvSpPr>
        <p:spPr/>
        <p:txBody>
          <a:bodyPr/>
          <a:lstStyle/>
          <a:p>
            <a:fld id="{F396D6AC-6580-49FA-A88D-2A79D0DBB878}" type="slidenum">
              <a:rPr lang="uk-UA" smtClean="0"/>
              <a:t>‹#›</a:t>
            </a:fld>
            <a:endParaRPr lang="uk-UA"/>
          </a:p>
        </p:txBody>
      </p:sp>
    </p:spTree>
    <p:extLst>
      <p:ext uri="{BB962C8B-B14F-4D97-AF65-F5344CB8AC3E}">
        <p14:creationId xmlns:p14="http://schemas.microsoft.com/office/powerpoint/2010/main" val="22049860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74638"/>
            <a:ext cx="2057400" cy="5851525"/>
          </a:xfrm>
        </p:spPr>
        <p:txBody>
          <a:bodyPr vert="eaVert"/>
          <a:lstStyle/>
          <a:p>
            <a:r>
              <a:rPr lang="ru-RU"/>
              <a:t>Образец заголовка</a:t>
            </a:r>
            <a:endParaRPr lang="uk-UA"/>
          </a:p>
        </p:txBody>
      </p:sp>
      <p:sp>
        <p:nvSpPr>
          <p:cNvPr id="3" name="Вертикальный текст 2"/>
          <p:cNvSpPr>
            <a:spLocks noGrp="1"/>
          </p:cNvSpPr>
          <p:nvPr>
            <p:ph type="body" orient="vert" idx="1"/>
          </p:nvPr>
        </p:nvSpPr>
        <p:spPr>
          <a:xfrm>
            <a:off x="457200" y="274638"/>
            <a:ext cx="6019800" cy="5851525"/>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uk-UA"/>
          </a:p>
        </p:txBody>
      </p:sp>
      <p:sp>
        <p:nvSpPr>
          <p:cNvPr id="4" name="Дата 3"/>
          <p:cNvSpPr>
            <a:spLocks noGrp="1"/>
          </p:cNvSpPr>
          <p:nvPr>
            <p:ph type="dt" sz="half" idx="10"/>
          </p:nvPr>
        </p:nvSpPr>
        <p:spPr/>
        <p:txBody>
          <a:bodyPr/>
          <a:lstStyle/>
          <a:p>
            <a:fld id="{F212678E-6810-443C-BBA7-3D870CC88C89}" type="datetime1">
              <a:rPr lang="uk-UA" smtClean="0"/>
              <a:t>28.11.23</a:t>
            </a:fld>
            <a:endParaRPr lang="uk-UA"/>
          </a:p>
        </p:txBody>
      </p:sp>
      <p:sp>
        <p:nvSpPr>
          <p:cNvPr id="5" name="Нижний колонтитул 4"/>
          <p:cNvSpPr>
            <a:spLocks noGrp="1"/>
          </p:cNvSpPr>
          <p:nvPr>
            <p:ph type="ftr" sz="quarter" idx="11"/>
          </p:nvPr>
        </p:nvSpPr>
        <p:spPr/>
        <p:txBody>
          <a:bodyPr/>
          <a:lstStyle/>
          <a:p>
            <a:r>
              <a:rPr lang="uk-UA"/>
              <a:t>© Стеценко Інна Вячеславівна НТУУ"КПІ імені Ігоря Сікорського"</a:t>
            </a:r>
          </a:p>
        </p:txBody>
      </p:sp>
      <p:sp>
        <p:nvSpPr>
          <p:cNvPr id="6" name="Номер слайда 5"/>
          <p:cNvSpPr>
            <a:spLocks noGrp="1"/>
          </p:cNvSpPr>
          <p:nvPr>
            <p:ph type="sldNum" sz="quarter" idx="12"/>
          </p:nvPr>
        </p:nvSpPr>
        <p:spPr/>
        <p:txBody>
          <a:bodyPr/>
          <a:lstStyle/>
          <a:p>
            <a:fld id="{F396D6AC-6580-49FA-A88D-2A79D0DBB878}" type="slidenum">
              <a:rPr lang="uk-UA" smtClean="0"/>
              <a:t>‹#›</a:t>
            </a:fld>
            <a:endParaRPr lang="uk-UA"/>
          </a:p>
        </p:txBody>
      </p:sp>
    </p:spTree>
    <p:extLst>
      <p:ext uri="{BB962C8B-B14F-4D97-AF65-F5344CB8AC3E}">
        <p14:creationId xmlns:p14="http://schemas.microsoft.com/office/powerpoint/2010/main" val="15178222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endParaRPr lang="uk-UA"/>
          </a:p>
        </p:txBody>
      </p:sp>
      <p:sp>
        <p:nvSpPr>
          <p:cNvPr id="3" name="Объект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uk-UA"/>
          </a:p>
        </p:txBody>
      </p:sp>
      <p:sp>
        <p:nvSpPr>
          <p:cNvPr id="4" name="Дата 3"/>
          <p:cNvSpPr>
            <a:spLocks noGrp="1"/>
          </p:cNvSpPr>
          <p:nvPr>
            <p:ph type="dt" sz="half" idx="10"/>
          </p:nvPr>
        </p:nvSpPr>
        <p:spPr/>
        <p:txBody>
          <a:bodyPr/>
          <a:lstStyle/>
          <a:p>
            <a:fld id="{2454272F-D024-4DC5-AB5C-47CD8E878B04}" type="datetime1">
              <a:rPr lang="uk-UA" smtClean="0"/>
              <a:t>28.11.23</a:t>
            </a:fld>
            <a:endParaRPr lang="uk-UA"/>
          </a:p>
        </p:txBody>
      </p:sp>
      <p:sp>
        <p:nvSpPr>
          <p:cNvPr id="5" name="Нижний колонтитул 4"/>
          <p:cNvSpPr>
            <a:spLocks noGrp="1"/>
          </p:cNvSpPr>
          <p:nvPr>
            <p:ph type="ftr" sz="quarter" idx="11"/>
          </p:nvPr>
        </p:nvSpPr>
        <p:spPr/>
        <p:txBody>
          <a:bodyPr/>
          <a:lstStyle/>
          <a:p>
            <a:r>
              <a:rPr lang="uk-UA"/>
              <a:t>© Стеценко Інна Вячеславівна НТУУ"КПІ імені Ігоря Сікорського"</a:t>
            </a:r>
          </a:p>
        </p:txBody>
      </p:sp>
      <p:sp>
        <p:nvSpPr>
          <p:cNvPr id="6" name="Номер слайда 5"/>
          <p:cNvSpPr>
            <a:spLocks noGrp="1"/>
          </p:cNvSpPr>
          <p:nvPr>
            <p:ph type="sldNum" sz="quarter" idx="12"/>
          </p:nvPr>
        </p:nvSpPr>
        <p:spPr/>
        <p:txBody>
          <a:bodyPr/>
          <a:lstStyle/>
          <a:p>
            <a:fld id="{F396D6AC-6580-49FA-A88D-2A79D0DBB878}" type="slidenum">
              <a:rPr lang="uk-UA" smtClean="0"/>
              <a:t>‹#›</a:t>
            </a:fld>
            <a:endParaRPr lang="uk-UA"/>
          </a:p>
        </p:txBody>
      </p:sp>
    </p:spTree>
    <p:extLst>
      <p:ext uri="{BB962C8B-B14F-4D97-AF65-F5344CB8AC3E}">
        <p14:creationId xmlns:p14="http://schemas.microsoft.com/office/powerpoint/2010/main" val="1128503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ru-RU"/>
              <a:t>Образец заголовка</a:t>
            </a:r>
            <a:endParaRPr lang="uk-UA"/>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Дата 3"/>
          <p:cNvSpPr>
            <a:spLocks noGrp="1"/>
          </p:cNvSpPr>
          <p:nvPr>
            <p:ph type="dt" sz="half" idx="10"/>
          </p:nvPr>
        </p:nvSpPr>
        <p:spPr/>
        <p:txBody>
          <a:bodyPr/>
          <a:lstStyle/>
          <a:p>
            <a:fld id="{FE3B8372-FAE5-48CC-B84E-A3025BFA781C}" type="datetime1">
              <a:rPr lang="uk-UA" smtClean="0"/>
              <a:t>28.11.23</a:t>
            </a:fld>
            <a:endParaRPr lang="uk-UA"/>
          </a:p>
        </p:txBody>
      </p:sp>
      <p:sp>
        <p:nvSpPr>
          <p:cNvPr id="5" name="Нижний колонтитул 4"/>
          <p:cNvSpPr>
            <a:spLocks noGrp="1"/>
          </p:cNvSpPr>
          <p:nvPr>
            <p:ph type="ftr" sz="quarter" idx="11"/>
          </p:nvPr>
        </p:nvSpPr>
        <p:spPr/>
        <p:txBody>
          <a:bodyPr/>
          <a:lstStyle/>
          <a:p>
            <a:r>
              <a:rPr lang="uk-UA"/>
              <a:t>© Стеценко Інна Вячеславівна НТУУ"КПІ імені Ігоря Сікорського"</a:t>
            </a:r>
          </a:p>
        </p:txBody>
      </p:sp>
      <p:sp>
        <p:nvSpPr>
          <p:cNvPr id="6" name="Номер слайда 5"/>
          <p:cNvSpPr>
            <a:spLocks noGrp="1"/>
          </p:cNvSpPr>
          <p:nvPr>
            <p:ph type="sldNum" sz="quarter" idx="12"/>
          </p:nvPr>
        </p:nvSpPr>
        <p:spPr/>
        <p:txBody>
          <a:bodyPr/>
          <a:lstStyle/>
          <a:p>
            <a:fld id="{F396D6AC-6580-49FA-A88D-2A79D0DBB878}" type="slidenum">
              <a:rPr lang="uk-UA" smtClean="0"/>
              <a:t>‹#›</a:t>
            </a:fld>
            <a:endParaRPr lang="uk-UA"/>
          </a:p>
        </p:txBody>
      </p:sp>
    </p:spTree>
    <p:extLst>
      <p:ext uri="{BB962C8B-B14F-4D97-AF65-F5344CB8AC3E}">
        <p14:creationId xmlns:p14="http://schemas.microsoft.com/office/powerpoint/2010/main" val="13257946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endParaRPr lang="uk-UA"/>
          </a:p>
        </p:txBody>
      </p:sp>
      <p:sp>
        <p:nvSpPr>
          <p:cNvPr id="3" name="Объект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uk-UA"/>
          </a:p>
        </p:txBody>
      </p:sp>
      <p:sp>
        <p:nvSpPr>
          <p:cNvPr id="4" name="Объект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uk-UA"/>
          </a:p>
        </p:txBody>
      </p:sp>
      <p:sp>
        <p:nvSpPr>
          <p:cNvPr id="5" name="Дата 4"/>
          <p:cNvSpPr>
            <a:spLocks noGrp="1"/>
          </p:cNvSpPr>
          <p:nvPr>
            <p:ph type="dt" sz="half" idx="10"/>
          </p:nvPr>
        </p:nvSpPr>
        <p:spPr/>
        <p:txBody>
          <a:bodyPr/>
          <a:lstStyle/>
          <a:p>
            <a:fld id="{AD2DE812-4401-416E-B9E4-49040222E175}" type="datetime1">
              <a:rPr lang="uk-UA" smtClean="0"/>
              <a:t>28.11.23</a:t>
            </a:fld>
            <a:endParaRPr lang="uk-UA"/>
          </a:p>
        </p:txBody>
      </p:sp>
      <p:sp>
        <p:nvSpPr>
          <p:cNvPr id="6" name="Нижний колонтитул 5"/>
          <p:cNvSpPr>
            <a:spLocks noGrp="1"/>
          </p:cNvSpPr>
          <p:nvPr>
            <p:ph type="ftr" sz="quarter" idx="11"/>
          </p:nvPr>
        </p:nvSpPr>
        <p:spPr/>
        <p:txBody>
          <a:bodyPr/>
          <a:lstStyle/>
          <a:p>
            <a:r>
              <a:rPr lang="uk-UA"/>
              <a:t>© Стеценко Інна Вячеславівна НТУУ"КПІ імені Ігоря Сікорського"</a:t>
            </a:r>
          </a:p>
        </p:txBody>
      </p:sp>
      <p:sp>
        <p:nvSpPr>
          <p:cNvPr id="7" name="Номер слайда 6"/>
          <p:cNvSpPr>
            <a:spLocks noGrp="1"/>
          </p:cNvSpPr>
          <p:nvPr>
            <p:ph type="sldNum" sz="quarter" idx="12"/>
          </p:nvPr>
        </p:nvSpPr>
        <p:spPr/>
        <p:txBody>
          <a:bodyPr/>
          <a:lstStyle/>
          <a:p>
            <a:fld id="{F396D6AC-6580-49FA-A88D-2A79D0DBB878}" type="slidenum">
              <a:rPr lang="uk-UA" smtClean="0"/>
              <a:t>‹#›</a:t>
            </a:fld>
            <a:endParaRPr lang="uk-UA"/>
          </a:p>
        </p:txBody>
      </p:sp>
    </p:spTree>
    <p:extLst>
      <p:ext uri="{BB962C8B-B14F-4D97-AF65-F5344CB8AC3E}">
        <p14:creationId xmlns:p14="http://schemas.microsoft.com/office/powerpoint/2010/main" val="13659515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lvl1pPr>
          </a:lstStyle>
          <a:p>
            <a:r>
              <a:rPr lang="ru-RU"/>
              <a:t>Образец заголовка</a:t>
            </a:r>
            <a:endParaRPr lang="uk-UA"/>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uk-UA"/>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uk-UA"/>
          </a:p>
        </p:txBody>
      </p:sp>
      <p:sp>
        <p:nvSpPr>
          <p:cNvPr id="7" name="Дата 6"/>
          <p:cNvSpPr>
            <a:spLocks noGrp="1"/>
          </p:cNvSpPr>
          <p:nvPr>
            <p:ph type="dt" sz="half" idx="10"/>
          </p:nvPr>
        </p:nvSpPr>
        <p:spPr/>
        <p:txBody>
          <a:bodyPr/>
          <a:lstStyle/>
          <a:p>
            <a:fld id="{06AC511E-FAFF-4801-A8B0-57DCA8682965}" type="datetime1">
              <a:rPr lang="uk-UA" smtClean="0"/>
              <a:t>28.11.23</a:t>
            </a:fld>
            <a:endParaRPr lang="uk-UA"/>
          </a:p>
        </p:txBody>
      </p:sp>
      <p:sp>
        <p:nvSpPr>
          <p:cNvPr id="8" name="Нижний колонтитул 7"/>
          <p:cNvSpPr>
            <a:spLocks noGrp="1"/>
          </p:cNvSpPr>
          <p:nvPr>
            <p:ph type="ftr" sz="quarter" idx="11"/>
          </p:nvPr>
        </p:nvSpPr>
        <p:spPr/>
        <p:txBody>
          <a:bodyPr/>
          <a:lstStyle/>
          <a:p>
            <a:r>
              <a:rPr lang="uk-UA"/>
              <a:t>© Стеценко Інна Вячеславівна НТУУ"КПІ імені Ігоря Сікорського"</a:t>
            </a:r>
          </a:p>
        </p:txBody>
      </p:sp>
      <p:sp>
        <p:nvSpPr>
          <p:cNvPr id="9" name="Номер слайда 8"/>
          <p:cNvSpPr>
            <a:spLocks noGrp="1"/>
          </p:cNvSpPr>
          <p:nvPr>
            <p:ph type="sldNum" sz="quarter" idx="12"/>
          </p:nvPr>
        </p:nvSpPr>
        <p:spPr/>
        <p:txBody>
          <a:bodyPr/>
          <a:lstStyle/>
          <a:p>
            <a:fld id="{F396D6AC-6580-49FA-A88D-2A79D0DBB878}" type="slidenum">
              <a:rPr lang="uk-UA" smtClean="0"/>
              <a:t>‹#›</a:t>
            </a:fld>
            <a:endParaRPr lang="uk-UA"/>
          </a:p>
        </p:txBody>
      </p:sp>
    </p:spTree>
    <p:extLst>
      <p:ext uri="{BB962C8B-B14F-4D97-AF65-F5344CB8AC3E}">
        <p14:creationId xmlns:p14="http://schemas.microsoft.com/office/powerpoint/2010/main" val="19798914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endParaRPr lang="uk-UA"/>
          </a:p>
        </p:txBody>
      </p:sp>
      <p:sp>
        <p:nvSpPr>
          <p:cNvPr id="3" name="Дата 2"/>
          <p:cNvSpPr>
            <a:spLocks noGrp="1"/>
          </p:cNvSpPr>
          <p:nvPr>
            <p:ph type="dt" sz="half" idx="10"/>
          </p:nvPr>
        </p:nvSpPr>
        <p:spPr/>
        <p:txBody>
          <a:bodyPr/>
          <a:lstStyle/>
          <a:p>
            <a:fld id="{B19C41CC-5CB9-4AB7-9AA8-01963604AAC5}" type="datetime1">
              <a:rPr lang="uk-UA" smtClean="0"/>
              <a:t>28.11.23</a:t>
            </a:fld>
            <a:endParaRPr lang="uk-UA"/>
          </a:p>
        </p:txBody>
      </p:sp>
      <p:sp>
        <p:nvSpPr>
          <p:cNvPr id="4" name="Нижний колонтитул 3"/>
          <p:cNvSpPr>
            <a:spLocks noGrp="1"/>
          </p:cNvSpPr>
          <p:nvPr>
            <p:ph type="ftr" sz="quarter" idx="11"/>
          </p:nvPr>
        </p:nvSpPr>
        <p:spPr/>
        <p:txBody>
          <a:bodyPr/>
          <a:lstStyle/>
          <a:p>
            <a:r>
              <a:rPr lang="uk-UA"/>
              <a:t>© Стеценко Інна Вячеславівна НТУУ"КПІ імені Ігоря Сікорського"</a:t>
            </a:r>
          </a:p>
        </p:txBody>
      </p:sp>
      <p:sp>
        <p:nvSpPr>
          <p:cNvPr id="5" name="Номер слайда 4"/>
          <p:cNvSpPr>
            <a:spLocks noGrp="1"/>
          </p:cNvSpPr>
          <p:nvPr>
            <p:ph type="sldNum" sz="quarter" idx="12"/>
          </p:nvPr>
        </p:nvSpPr>
        <p:spPr/>
        <p:txBody>
          <a:bodyPr/>
          <a:lstStyle/>
          <a:p>
            <a:fld id="{F396D6AC-6580-49FA-A88D-2A79D0DBB878}" type="slidenum">
              <a:rPr lang="uk-UA" smtClean="0"/>
              <a:t>‹#›</a:t>
            </a:fld>
            <a:endParaRPr lang="uk-UA"/>
          </a:p>
        </p:txBody>
      </p:sp>
    </p:spTree>
    <p:extLst>
      <p:ext uri="{BB962C8B-B14F-4D97-AF65-F5344CB8AC3E}">
        <p14:creationId xmlns:p14="http://schemas.microsoft.com/office/powerpoint/2010/main" val="14805090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672E716D-B0A3-4470-AE92-FEB9585DE1EE}" type="datetime1">
              <a:rPr lang="uk-UA" smtClean="0"/>
              <a:t>28.11.23</a:t>
            </a:fld>
            <a:endParaRPr lang="uk-UA"/>
          </a:p>
        </p:txBody>
      </p:sp>
      <p:sp>
        <p:nvSpPr>
          <p:cNvPr id="3" name="Нижний колонтитул 2"/>
          <p:cNvSpPr>
            <a:spLocks noGrp="1"/>
          </p:cNvSpPr>
          <p:nvPr>
            <p:ph type="ftr" sz="quarter" idx="11"/>
          </p:nvPr>
        </p:nvSpPr>
        <p:spPr/>
        <p:txBody>
          <a:bodyPr/>
          <a:lstStyle/>
          <a:p>
            <a:r>
              <a:rPr lang="uk-UA"/>
              <a:t>© Стеценко Інна Вячеславівна НТУУ"КПІ імені Ігоря Сікорського"</a:t>
            </a:r>
          </a:p>
        </p:txBody>
      </p:sp>
      <p:sp>
        <p:nvSpPr>
          <p:cNvPr id="4" name="Номер слайда 3"/>
          <p:cNvSpPr>
            <a:spLocks noGrp="1"/>
          </p:cNvSpPr>
          <p:nvPr>
            <p:ph type="sldNum" sz="quarter" idx="12"/>
          </p:nvPr>
        </p:nvSpPr>
        <p:spPr/>
        <p:txBody>
          <a:bodyPr/>
          <a:lstStyle/>
          <a:p>
            <a:fld id="{F396D6AC-6580-49FA-A88D-2A79D0DBB878}" type="slidenum">
              <a:rPr lang="uk-UA" smtClean="0"/>
              <a:t>‹#›</a:t>
            </a:fld>
            <a:endParaRPr lang="uk-UA"/>
          </a:p>
        </p:txBody>
      </p:sp>
    </p:spTree>
    <p:extLst>
      <p:ext uri="{BB962C8B-B14F-4D97-AF65-F5344CB8AC3E}">
        <p14:creationId xmlns:p14="http://schemas.microsoft.com/office/powerpoint/2010/main" val="37010984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ru-RU"/>
              <a:t>Образец заголовка</a:t>
            </a:r>
            <a:endParaRPr lang="uk-UA"/>
          </a:p>
        </p:txBody>
      </p:sp>
      <p:sp>
        <p:nvSpPr>
          <p:cNvPr id="3" name="Объект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uk-UA"/>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Дата 4"/>
          <p:cNvSpPr>
            <a:spLocks noGrp="1"/>
          </p:cNvSpPr>
          <p:nvPr>
            <p:ph type="dt" sz="half" idx="10"/>
          </p:nvPr>
        </p:nvSpPr>
        <p:spPr/>
        <p:txBody>
          <a:bodyPr/>
          <a:lstStyle/>
          <a:p>
            <a:fld id="{64CB4666-6615-475D-94A4-57B18D35947B}" type="datetime1">
              <a:rPr lang="uk-UA" smtClean="0"/>
              <a:t>28.11.23</a:t>
            </a:fld>
            <a:endParaRPr lang="uk-UA"/>
          </a:p>
        </p:txBody>
      </p:sp>
      <p:sp>
        <p:nvSpPr>
          <p:cNvPr id="6" name="Нижний колонтитул 5"/>
          <p:cNvSpPr>
            <a:spLocks noGrp="1"/>
          </p:cNvSpPr>
          <p:nvPr>
            <p:ph type="ftr" sz="quarter" idx="11"/>
          </p:nvPr>
        </p:nvSpPr>
        <p:spPr/>
        <p:txBody>
          <a:bodyPr/>
          <a:lstStyle/>
          <a:p>
            <a:r>
              <a:rPr lang="uk-UA"/>
              <a:t>© Стеценко Інна Вячеславівна НТУУ"КПІ імені Ігоря Сікорського"</a:t>
            </a:r>
          </a:p>
        </p:txBody>
      </p:sp>
      <p:sp>
        <p:nvSpPr>
          <p:cNvPr id="7" name="Номер слайда 6"/>
          <p:cNvSpPr>
            <a:spLocks noGrp="1"/>
          </p:cNvSpPr>
          <p:nvPr>
            <p:ph type="sldNum" sz="quarter" idx="12"/>
          </p:nvPr>
        </p:nvSpPr>
        <p:spPr/>
        <p:txBody>
          <a:bodyPr/>
          <a:lstStyle/>
          <a:p>
            <a:fld id="{F396D6AC-6580-49FA-A88D-2A79D0DBB878}" type="slidenum">
              <a:rPr lang="uk-UA" smtClean="0"/>
              <a:t>‹#›</a:t>
            </a:fld>
            <a:endParaRPr lang="uk-UA"/>
          </a:p>
        </p:txBody>
      </p:sp>
    </p:spTree>
    <p:extLst>
      <p:ext uri="{BB962C8B-B14F-4D97-AF65-F5344CB8AC3E}">
        <p14:creationId xmlns:p14="http://schemas.microsoft.com/office/powerpoint/2010/main" val="826601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ru-RU"/>
              <a:t>Образец заголовка</a:t>
            </a:r>
            <a:endParaRPr lang="uk-UA"/>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uk-UA"/>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Дата 4"/>
          <p:cNvSpPr>
            <a:spLocks noGrp="1"/>
          </p:cNvSpPr>
          <p:nvPr>
            <p:ph type="dt" sz="half" idx="10"/>
          </p:nvPr>
        </p:nvSpPr>
        <p:spPr/>
        <p:txBody>
          <a:bodyPr/>
          <a:lstStyle/>
          <a:p>
            <a:fld id="{9C0AADF7-C8BC-4AED-AEDD-ACF19051058B}" type="datetime1">
              <a:rPr lang="uk-UA" smtClean="0"/>
              <a:t>28.11.23</a:t>
            </a:fld>
            <a:endParaRPr lang="uk-UA"/>
          </a:p>
        </p:txBody>
      </p:sp>
      <p:sp>
        <p:nvSpPr>
          <p:cNvPr id="6" name="Нижний колонтитул 5"/>
          <p:cNvSpPr>
            <a:spLocks noGrp="1"/>
          </p:cNvSpPr>
          <p:nvPr>
            <p:ph type="ftr" sz="quarter" idx="11"/>
          </p:nvPr>
        </p:nvSpPr>
        <p:spPr/>
        <p:txBody>
          <a:bodyPr/>
          <a:lstStyle/>
          <a:p>
            <a:r>
              <a:rPr lang="uk-UA"/>
              <a:t>© Стеценко Інна Вячеславівна НТУУ"КПІ імені Ігоря Сікорського"</a:t>
            </a:r>
          </a:p>
        </p:txBody>
      </p:sp>
      <p:sp>
        <p:nvSpPr>
          <p:cNvPr id="7" name="Номер слайда 6"/>
          <p:cNvSpPr>
            <a:spLocks noGrp="1"/>
          </p:cNvSpPr>
          <p:nvPr>
            <p:ph type="sldNum" sz="quarter" idx="12"/>
          </p:nvPr>
        </p:nvSpPr>
        <p:spPr/>
        <p:txBody>
          <a:bodyPr/>
          <a:lstStyle/>
          <a:p>
            <a:fld id="{F396D6AC-6580-49FA-A88D-2A79D0DBB878}" type="slidenum">
              <a:rPr lang="uk-UA" smtClean="0"/>
              <a:t>‹#›</a:t>
            </a:fld>
            <a:endParaRPr lang="uk-UA"/>
          </a:p>
        </p:txBody>
      </p:sp>
    </p:spTree>
    <p:extLst>
      <p:ext uri="{BB962C8B-B14F-4D97-AF65-F5344CB8AC3E}">
        <p14:creationId xmlns:p14="http://schemas.microsoft.com/office/powerpoint/2010/main" val="29447819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ru-RU"/>
              <a:t>Образец заголовка</a:t>
            </a:r>
            <a:endParaRPr lang="uk-UA"/>
          </a:p>
        </p:txBody>
      </p:sp>
      <p:sp>
        <p:nvSpPr>
          <p:cNvPr id="3" name="Текст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ru-RU" dirty="0"/>
              <a:t>Образец текста</a:t>
            </a:r>
          </a:p>
          <a:p>
            <a:pPr lvl="1"/>
            <a:r>
              <a:rPr lang="ru-RU" dirty="0"/>
              <a:t>Второй уровень</a:t>
            </a:r>
          </a:p>
          <a:p>
            <a:pPr lvl="2"/>
            <a:r>
              <a:rPr lang="ru-RU" dirty="0"/>
              <a:t>Третий уровень</a:t>
            </a:r>
          </a:p>
          <a:p>
            <a:pPr lvl="3"/>
            <a:r>
              <a:rPr lang="ru-RU" dirty="0"/>
              <a:t>Четвертый уровень</a:t>
            </a:r>
          </a:p>
          <a:p>
            <a:pPr lvl="4"/>
            <a:r>
              <a:rPr lang="ru-RU" dirty="0"/>
              <a:t>Пятый уровень</a:t>
            </a:r>
            <a:endParaRPr lang="uk-UA" dirty="0"/>
          </a:p>
        </p:txBody>
      </p:sp>
      <p:sp>
        <p:nvSpPr>
          <p:cNvPr id="4" name="Дата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0FD44F7-7E9F-466C-8BC6-75B25AE7A44E}" type="datetime1">
              <a:rPr lang="uk-UA" smtClean="0"/>
              <a:t>28.11.23</a:t>
            </a:fld>
            <a:endParaRPr lang="uk-UA" dirty="0"/>
          </a:p>
        </p:txBody>
      </p:sp>
      <p:sp>
        <p:nvSpPr>
          <p:cNvPr id="5" name="Нижний колонтитул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uk-UA" dirty="0"/>
              <a:t>© Стеценко Інна </a:t>
            </a:r>
            <a:r>
              <a:rPr lang="uk-UA" dirty="0" err="1"/>
              <a:t>Вячеславівна</a:t>
            </a:r>
            <a:r>
              <a:rPr lang="uk-UA" dirty="0"/>
              <a:t> НТУУ"КПІ імені Ігоря Сікорського"</a:t>
            </a:r>
          </a:p>
        </p:txBody>
      </p:sp>
      <p:sp>
        <p:nvSpPr>
          <p:cNvPr id="6" name="Номер слайда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96D6AC-6580-49FA-A88D-2A79D0DBB878}" type="slidenum">
              <a:rPr lang="uk-UA" smtClean="0"/>
              <a:t>‹#›</a:t>
            </a:fld>
            <a:endParaRPr lang="uk-UA"/>
          </a:p>
        </p:txBody>
      </p:sp>
    </p:spTree>
    <p:extLst>
      <p:ext uri="{BB962C8B-B14F-4D97-AF65-F5344CB8AC3E}">
        <p14:creationId xmlns:p14="http://schemas.microsoft.com/office/powerpoint/2010/main" val="33362449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uk-U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ww.rockwellautomation.com/en-us/products/software/arena-simulation/buying-options/download.html"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youtube.com/watch?v=6EFPB0FUgCM" TargetMode="External"/><Relationship Id="rId2" Type="http://schemas.openxmlformats.org/officeDocument/2006/relationships/hyperlink" Target="https://www.youtube.com/watch?v=dlbW8WFen1s" TargetMode="External"/><Relationship Id="rId1" Type="http://schemas.openxmlformats.org/officeDocument/2006/relationships/slideLayout" Target="../slideLayouts/slideLayout2.xml"/><Relationship Id="rId4" Type="http://schemas.openxmlformats.org/officeDocument/2006/relationships/hyperlink" Target="https://www.simio.com/applications/aerospace-and-defense-simulation-and-scheduling-software/index.php"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50" name="Rectangle 6"/>
          <p:cNvSpPr>
            <a:spLocks noChangeArrowheads="1"/>
          </p:cNvSpPr>
          <p:nvPr/>
        </p:nvSpPr>
        <p:spPr bwMode="auto">
          <a:xfrm>
            <a:off x="1368425" y="765175"/>
            <a:ext cx="7127875" cy="2376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a:spcBef>
                <a:spcPct val="20000"/>
              </a:spcBef>
              <a:buFont typeface="Arial" charset="0"/>
              <a:buChar char="•"/>
              <a:defRPr sz="3200">
                <a:solidFill>
                  <a:schemeClr val="tx1"/>
                </a:solidFill>
                <a:latin typeface="Calibri" pitchFamily="34" charset="0"/>
              </a:defRPr>
            </a:lvl1pPr>
            <a:lvl2pPr marL="742950" indent="-285750" algn="l">
              <a:spcBef>
                <a:spcPct val="20000"/>
              </a:spcBef>
              <a:buFont typeface="Arial" charset="0"/>
              <a:buChar char="–"/>
              <a:defRPr sz="2800">
                <a:solidFill>
                  <a:schemeClr val="tx1"/>
                </a:solidFill>
                <a:latin typeface="Calibri" pitchFamily="34" charset="0"/>
              </a:defRPr>
            </a:lvl2pPr>
            <a:lvl3pPr marL="1143000" indent="-228600" algn="l">
              <a:spcBef>
                <a:spcPct val="20000"/>
              </a:spcBef>
              <a:buFont typeface="Arial" charset="0"/>
              <a:buChar char="•"/>
              <a:defRPr sz="2400">
                <a:solidFill>
                  <a:schemeClr val="tx1"/>
                </a:solidFill>
                <a:latin typeface="Calibri" pitchFamily="34" charset="0"/>
              </a:defRPr>
            </a:lvl3pPr>
            <a:lvl4pPr marL="1600200" indent="-228600" algn="l">
              <a:spcBef>
                <a:spcPct val="20000"/>
              </a:spcBef>
              <a:buFont typeface="Arial" charset="0"/>
              <a:buChar char="–"/>
              <a:defRPr sz="2000">
                <a:solidFill>
                  <a:schemeClr val="tx1"/>
                </a:solidFill>
                <a:latin typeface="Calibri" pitchFamily="34" charset="0"/>
              </a:defRPr>
            </a:lvl4pPr>
            <a:lvl5pPr marL="2057400" indent="-228600" algn="l">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ctr">
              <a:spcBef>
                <a:spcPct val="0"/>
              </a:spcBef>
              <a:buNone/>
            </a:pPr>
            <a:r>
              <a:rPr lang="uk-UA" altLang="uk-UA" sz="2800" b="1" dirty="0">
                <a:latin typeface="Arial Unicode MS" pitchFamily="34" charset="-128"/>
              </a:rPr>
              <a:t>Програмне забезпечення </a:t>
            </a:r>
            <a:r>
              <a:rPr lang="en-US" altLang="uk-UA" sz="2800" b="1" dirty="0">
                <a:latin typeface="Arial Unicode MS" pitchFamily="34" charset="-128"/>
              </a:rPr>
              <a:t>Arena</a:t>
            </a:r>
            <a:r>
              <a:rPr lang="uk-UA" altLang="uk-UA" sz="2800" b="1" dirty="0">
                <a:latin typeface="Arial Unicode MS" pitchFamily="34" charset="-128"/>
              </a:rPr>
              <a:t> імітаційного моделювання систем</a:t>
            </a:r>
            <a:endParaRPr lang="ru-RU" altLang="uk-UA" sz="2800" dirty="0">
              <a:latin typeface="Arial Unicode MS" pitchFamily="34" charset="-128"/>
            </a:endParaRPr>
          </a:p>
        </p:txBody>
      </p:sp>
      <p:sp>
        <p:nvSpPr>
          <p:cNvPr id="2" name="Подзаголовок 1"/>
          <p:cNvSpPr>
            <a:spLocks noGrp="1"/>
          </p:cNvSpPr>
          <p:nvPr>
            <p:ph type="subTitle" idx="1"/>
          </p:nvPr>
        </p:nvSpPr>
        <p:spPr>
          <a:xfrm>
            <a:off x="576263" y="3886200"/>
            <a:ext cx="8172450" cy="1752600"/>
          </a:xfrm>
        </p:spPr>
        <p:txBody>
          <a:bodyPr rtlCol="0">
            <a:normAutofit/>
          </a:bodyPr>
          <a:lstStyle/>
          <a:p>
            <a:pPr eaLnBrk="1" fontAlgn="auto" hangingPunct="1">
              <a:spcAft>
                <a:spcPts val="0"/>
              </a:spcAft>
              <a:buFont typeface="Arial" panose="020B0604020202020204" pitchFamily="34" charset="0"/>
              <a:buNone/>
              <a:defRPr/>
            </a:pPr>
            <a:endParaRPr lang="uk-UA" dirty="0"/>
          </a:p>
        </p:txBody>
      </p:sp>
      <p:sp>
        <p:nvSpPr>
          <p:cNvPr id="3" name="Нижний колонтитул 2"/>
          <p:cNvSpPr>
            <a:spLocks noGrp="1"/>
          </p:cNvSpPr>
          <p:nvPr>
            <p:ph type="ftr" sz="quarter" idx="11"/>
          </p:nvPr>
        </p:nvSpPr>
        <p:spPr>
          <a:xfrm>
            <a:off x="935038" y="6356350"/>
            <a:ext cx="7021512" cy="365125"/>
          </a:xfrm>
        </p:spPr>
        <p:txBody>
          <a:bodyPr/>
          <a:lstStyle/>
          <a:p>
            <a:pPr>
              <a:defRPr/>
            </a:pPr>
            <a:r>
              <a:rPr lang="ru-RU" dirty="0"/>
              <a:t>©</a:t>
            </a:r>
            <a:r>
              <a:rPr lang="en-US" dirty="0"/>
              <a:t> </a:t>
            </a:r>
            <a:r>
              <a:rPr lang="ru-RU" dirty="0"/>
              <a:t>Стеценко </a:t>
            </a:r>
            <a:r>
              <a:rPr lang="ru-RU" dirty="0" err="1"/>
              <a:t>Інна</a:t>
            </a:r>
            <a:r>
              <a:rPr lang="ru-RU" dirty="0"/>
              <a:t> </a:t>
            </a:r>
            <a:r>
              <a:rPr lang="ru-RU" dirty="0" err="1"/>
              <a:t>Вячеславівна</a:t>
            </a:r>
            <a:r>
              <a:rPr lang="ru-RU" dirty="0"/>
              <a:t> НТУУ"КПІ </a:t>
            </a:r>
            <a:r>
              <a:rPr lang="ru-RU" dirty="0" err="1"/>
              <a:t>імені</a:t>
            </a:r>
            <a:r>
              <a:rPr lang="ru-RU" dirty="0"/>
              <a:t> </a:t>
            </a:r>
            <a:r>
              <a:rPr lang="ru-RU" dirty="0" err="1"/>
              <a:t>Ігоря</a:t>
            </a:r>
            <a:r>
              <a:rPr lang="ru-RU" dirty="0"/>
              <a:t> </a:t>
            </a:r>
            <a:r>
              <a:rPr lang="ru-RU" dirty="0" err="1"/>
              <a:t>Сікорського</a:t>
            </a:r>
            <a:r>
              <a:rPr lang="ru-RU" dirty="0"/>
              <a:t>"</a:t>
            </a:r>
          </a:p>
        </p:txBody>
      </p:sp>
    </p:spTree>
    <p:extLst>
      <p:ext uri="{BB962C8B-B14F-4D97-AF65-F5344CB8AC3E}">
        <p14:creationId xmlns:p14="http://schemas.microsoft.com/office/powerpoint/2010/main" val="1288475194"/>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562074"/>
          </a:xfrm>
        </p:spPr>
        <p:txBody>
          <a:bodyPr>
            <a:normAutofit fontScale="90000"/>
          </a:bodyPr>
          <a:lstStyle/>
          <a:p>
            <a:r>
              <a:rPr lang="uk-UA" dirty="0"/>
              <a:t>Модуль </a:t>
            </a:r>
            <a:r>
              <a:rPr lang="en-US" b="1" i="1" dirty="0"/>
              <a:t>Decide</a:t>
            </a:r>
            <a:endParaRPr lang="uk-UA" b="1" i="1" dirty="0"/>
          </a:p>
        </p:txBody>
      </p:sp>
      <p:sp>
        <p:nvSpPr>
          <p:cNvPr id="3" name="Объект 2"/>
          <p:cNvSpPr>
            <a:spLocks noGrp="1"/>
          </p:cNvSpPr>
          <p:nvPr>
            <p:ph idx="1"/>
          </p:nvPr>
        </p:nvSpPr>
        <p:spPr>
          <a:xfrm>
            <a:off x="395536" y="908720"/>
            <a:ext cx="8291264" cy="5217443"/>
          </a:xfrm>
        </p:spPr>
        <p:txBody>
          <a:bodyPr>
            <a:normAutofit fontScale="47500" lnSpcReduction="20000"/>
          </a:bodyPr>
          <a:lstStyle/>
          <a:p>
            <a:pPr marL="0" indent="0" algn="just">
              <a:buNone/>
            </a:pPr>
            <a:r>
              <a:rPr lang="uk-UA" sz="3600" dirty="0"/>
              <a:t>	Модуль </a:t>
            </a:r>
            <a:r>
              <a:rPr lang="en-US" sz="3600" dirty="0"/>
              <a:t>Decide </a:t>
            </a:r>
            <a:r>
              <a:rPr lang="uk-UA" sz="3600" dirty="0"/>
              <a:t>дозволяє враховувати прийняття рішень в моделі. Модуль включає опції прийняття рішень заснованих на умові </a:t>
            </a:r>
            <a:r>
              <a:rPr lang="en-US" sz="3600" dirty="0"/>
              <a:t>By Condition (</a:t>
            </a:r>
            <a:r>
              <a:rPr lang="uk-UA" sz="3600" dirty="0"/>
              <a:t>наприклад, якщо тип вимоги </a:t>
            </a:r>
            <a:r>
              <a:rPr lang="en-US" sz="3600" dirty="0"/>
              <a:t>Car) </a:t>
            </a:r>
            <a:r>
              <a:rPr lang="uk-UA" sz="3600" dirty="0"/>
              <a:t>або заснованих на вірогідності </a:t>
            </a:r>
            <a:r>
              <a:rPr lang="en-US" sz="3600" dirty="0"/>
              <a:t>By Chance (</a:t>
            </a:r>
            <a:r>
              <a:rPr lang="uk-UA" sz="3600" dirty="0"/>
              <a:t>наприклад, 75% - </a:t>
            </a:r>
            <a:r>
              <a:rPr lang="en-US" sz="3600" dirty="0"/>
              <a:t>true, </a:t>
            </a:r>
            <a:r>
              <a:rPr lang="uk-UA" sz="3600" dirty="0"/>
              <a:t>а 25% - </a:t>
            </a:r>
            <a:r>
              <a:rPr lang="en-US" sz="3600" dirty="0"/>
              <a:t>false). </a:t>
            </a:r>
            <a:r>
              <a:rPr lang="uk-UA" sz="3600" dirty="0"/>
              <a:t>Умови можуть бути засновані на значенні атрибуту </a:t>
            </a:r>
            <a:r>
              <a:rPr lang="en-US" sz="3600" dirty="0"/>
              <a:t>Attribute, </a:t>
            </a:r>
            <a:r>
              <a:rPr lang="uk-UA" sz="3600" dirty="0"/>
              <a:t>значенні змінної </a:t>
            </a:r>
            <a:r>
              <a:rPr lang="en-US" sz="3600" dirty="0"/>
              <a:t>Variable, </a:t>
            </a:r>
            <a:r>
              <a:rPr lang="uk-UA" sz="3600" dirty="0"/>
              <a:t>типі об’єкта </a:t>
            </a:r>
            <a:r>
              <a:rPr lang="en-US" sz="3600" dirty="0"/>
              <a:t>Entity Type </a:t>
            </a:r>
            <a:r>
              <a:rPr lang="uk-UA" sz="3600" dirty="0"/>
              <a:t>або засновані на виразі </a:t>
            </a:r>
            <a:r>
              <a:rPr lang="en-US" sz="3600" dirty="0"/>
              <a:t>Expression. </a:t>
            </a:r>
            <a:r>
              <a:rPr lang="uk-UA" sz="3600" dirty="0"/>
              <a:t>Якщо поставлена умова не виконується, то об’єкт залишатиме модуль через гілку </a:t>
            </a:r>
            <a:r>
              <a:rPr lang="en-US" sz="3600" dirty="0"/>
              <a:t>False. </a:t>
            </a:r>
            <a:endParaRPr lang="uk-UA" sz="3600" dirty="0"/>
          </a:p>
          <a:p>
            <a:pPr marL="0" indent="0" algn="just">
              <a:buNone/>
            </a:pPr>
            <a:r>
              <a:rPr lang="uk-UA" sz="3600" dirty="0"/>
              <a:t>Параметри модуля та їх значення:</a:t>
            </a:r>
          </a:p>
          <a:p>
            <a:pPr algn="just"/>
            <a:r>
              <a:rPr lang="en-US" sz="3600" dirty="0"/>
              <a:t>Name - </a:t>
            </a:r>
            <a:r>
              <a:rPr lang="uk-UA" sz="3600" dirty="0"/>
              <a:t>унікальне ім'я модуля, яке відображається в блок схемі.</a:t>
            </a:r>
          </a:p>
          <a:p>
            <a:pPr algn="just"/>
            <a:r>
              <a:rPr lang="en-US" sz="3600" dirty="0"/>
              <a:t>Type - </a:t>
            </a:r>
            <a:r>
              <a:rPr lang="uk-UA" sz="3600" dirty="0"/>
              <a:t>тип ухвалення рішення. </a:t>
            </a:r>
            <a:r>
              <a:rPr lang="en-US" sz="3600" dirty="0"/>
              <a:t>By Chance - </a:t>
            </a:r>
            <a:r>
              <a:rPr lang="uk-UA" sz="3600" dirty="0"/>
              <a:t>вибір напряму ґрунтується на ймовірності. </a:t>
            </a:r>
            <a:r>
              <a:rPr lang="en-US" sz="3600" dirty="0"/>
              <a:t>By Condition - </a:t>
            </a:r>
            <a:r>
              <a:rPr lang="uk-UA" sz="3600" dirty="0"/>
              <a:t>перевірка на виконання умови</a:t>
            </a:r>
          </a:p>
          <a:p>
            <a:pPr algn="just"/>
            <a:r>
              <a:rPr lang="en-US" sz="3600" dirty="0"/>
              <a:t>Percent True - </a:t>
            </a:r>
            <a:r>
              <a:rPr lang="uk-UA" sz="3600" dirty="0"/>
              <a:t>значення, що визначає відсоток вимог, який підуть по на-пряму </a:t>
            </a:r>
            <a:r>
              <a:rPr lang="en-US" sz="3600" dirty="0"/>
              <a:t>True</a:t>
            </a:r>
          </a:p>
          <a:p>
            <a:pPr algn="just"/>
            <a:r>
              <a:rPr lang="en-US" sz="3600" dirty="0"/>
              <a:t>If - </a:t>
            </a:r>
            <a:r>
              <a:rPr lang="uk-UA" sz="3600" dirty="0"/>
              <a:t>Тип умови, яка перевірятиметься на виконання.</a:t>
            </a:r>
          </a:p>
          <a:p>
            <a:pPr algn="just"/>
            <a:r>
              <a:rPr lang="en-US" sz="3600" dirty="0"/>
              <a:t>Named - </a:t>
            </a:r>
            <a:r>
              <a:rPr lang="uk-UA" sz="3600" dirty="0"/>
              <a:t>ім'я змінної, атрибуту або типу вимоги, який перевірятимуться при вході вимоги в модуль.</a:t>
            </a:r>
          </a:p>
          <a:p>
            <a:pPr algn="just"/>
            <a:r>
              <a:rPr lang="en-US" sz="3600" dirty="0"/>
              <a:t>Is - </a:t>
            </a:r>
            <a:r>
              <a:rPr lang="uk-UA" sz="3600" dirty="0"/>
              <a:t>математичний знак умови, наприклад більше, менше, рівно і </a:t>
            </a:r>
            <a:r>
              <a:rPr lang="uk-UA" sz="3600" dirty="0" err="1"/>
              <a:t>т.д</a:t>
            </a:r>
            <a:r>
              <a:rPr lang="uk-UA" sz="3600" dirty="0"/>
              <a:t>.</a:t>
            </a:r>
          </a:p>
          <a:p>
            <a:pPr algn="just"/>
            <a:r>
              <a:rPr lang="en-US" sz="3600" dirty="0"/>
              <a:t>Value - </a:t>
            </a:r>
            <a:r>
              <a:rPr lang="uk-UA" sz="3600" dirty="0"/>
              <a:t>значення, з яким порівнюватиметься атрибут або змінна вимоги, що прийшла. Якщо тип умови - </a:t>
            </a:r>
            <a:r>
              <a:rPr lang="en-US" sz="3600" dirty="0"/>
              <a:t>Expression, </a:t>
            </a:r>
            <a:r>
              <a:rPr lang="uk-UA" sz="3600" dirty="0"/>
              <a:t>то у виразі повинен стояти знак умови, наприклад </a:t>
            </a:r>
            <a:r>
              <a:rPr lang="en-US" sz="3600" dirty="0"/>
              <a:t>Color&lt;&gt; Red</a:t>
            </a:r>
          </a:p>
          <a:p>
            <a:pPr algn="just"/>
            <a:r>
              <a:rPr lang="uk-UA" sz="3600" dirty="0"/>
              <a:t>Даний модуль дозволяє виконувати перевірку не тільки однієї умови, але і декілька. Це досягається за допомогою властивості </a:t>
            </a:r>
            <a:r>
              <a:rPr lang="en-US" sz="3600" dirty="0"/>
              <a:t>Type N-way by Chance/by Condition. </a:t>
            </a:r>
            <a:r>
              <a:rPr lang="uk-UA" sz="3600" dirty="0"/>
              <a:t>Залежно від умови об’єкт йде по потрібній вітці.</a:t>
            </a:r>
          </a:p>
          <a:p>
            <a:endParaRPr lang="uk-UA" dirty="0"/>
          </a:p>
        </p:txBody>
      </p:sp>
      <p:sp>
        <p:nvSpPr>
          <p:cNvPr id="4" name="Нижний колонтитул 3"/>
          <p:cNvSpPr>
            <a:spLocks noGrp="1"/>
          </p:cNvSpPr>
          <p:nvPr>
            <p:ph type="ftr" sz="quarter" idx="11"/>
          </p:nvPr>
        </p:nvSpPr>
        <p:spPr/>
        <p:txBody>
          <a:bodyPr/>
          <a:lstStyle/>
          <a:p>
            <a:r>
              <a:rPr lang="uk-UA"/>
              <a:t>© Стеценко Інна Вячеславівна НТУУ"КПІ імені Ігоря Сікорського"</a:t>
            </a:r>
          </a:p>
        </p:txBody>
      </p:sp>
    </p:spTree>
    <p:extLst>
      <p:ext uri="{BB962C8B-B14F-4D97-AF65-F5344CB8AC3E}">
        <p14:creationId xmlns:p14="http://schemas.microsoft.com/office/powerpoint/2010/main" val="36577857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418058"/>
          </a:xfrm>
        </p:spPr>
        <p:txBody>
          <a:bodyPr>
            <a:normAutofit fontScale="90000"/>
          </a:bodyPr>
          <a:lstStyle/>
          <a:p>
            <a:r>
              <a:rPr lang="uk-UA" dirty="0"/>
              <a:t>Модуль </a:t>
            </a:r>
            <a:r>
              <a:rPr lang="uk-UA" b="1" i="1" dirty="0" err="1"/>
              <a:t>Batch</a:t>
            </a:r>
            <a:endParaRPr lang="uk-UA" dirty="0"/>
          </a:p>
        </p:txBody>
      </p:sp>
      <p:sp>
        <p:nvSpPr>
          <p:cNvPr id="3" name="Объект 2"/>
          <p:cNvSpPr>
            <a:spLocks noGrp="1"/>
          </p:cNvSpPr>
          <p:nvPr>
            <p:ph idx="1"/>
          </p:nvPr>
        </p:nvSpPr>
        <p:spPr>
          <a:xfrm>
            <a:off x="251520" y="908720"/>
            <a:ext cx="8435280" cy="5217443"/>
          </a:xfrm>
        </p:spPr>
        <p:txBody>
          <a:bodyPr>
            <a:normAutofit fontScale="47500" lnSpcReduction="20000"/>
          </a:bodyPr>
          <a:lstStyle/>
          <a:p>
            <a:pPr marL="0" indent="0">
              <a:buNone/>
            </a:pPr>
            <a:r>
              <a:rPr lang="uk-UA" dirty="0"/>
              <a:t>	</a:t>
            </a:r>
            <a:r>
              <a:rPr lang="uk-UA" sz="3600" dirty="0"/>
              <a:t>Модуль </a:t>
            </a:r>
            <a:r>
              <a:rPr lang="uk-UA" sz="3600" b="1" i="1" dirty="0" err="1"/>
              <a:t>Batch</a:t>
            </a:r>
            <a:r>
              <a:rPr lang="uk-UA" sz="3600" b="1" dirty="0"/>
              <a:t> </a:t>
            </a:r>
            <a:r>
              <a:rPr lang="uk-UA" sz="3600" dirty="0"/>
              <a:t>відповідає за механізм угрупування в імітаційній моделі. Наприклад,  зібрати необхідну кількість даних, перш ніж починати їх обробку, зібрати раніше розділені копії одної форми, з'єднати пацієнта і його лікарняну карту прийому до лікаря. Угрупування може бути постійним або тимчасовим. Тимчасово згруповані комплекти пізніше можуть бути роз’єднані за допомогою модуля </a:t>
            </a:r>
            <a:r>
              <a:rPr lang="uk-UA" sz="3600" dirty="0" err="1"/>
              <a:t>Separate</a:t>
            </a:r>
            <a:r>
              <a:rPr lang="uk-UA" sz="3600" dirty="0"/>
              <a:t>. Комплекти можуть складатися з будь-якої кількості вхідних об’єктів, визначеної користувачем, або ж об’єкт  може об'єднуватися в комплект залежно від його атрибуту. Часові і вартісні характеристики об’єктів, які входять у групу, будуть рівні сумі характеристик вимог, які увійшли до групи.</a:t>
            </a:r>
          </a:p>
          <a:p>
            <a:r>
              <a:rPr lang="uk-UA" sz="3600" dirty="0"/>
              <a:t>вимога прибуває в модуль, стає в чергу і залишається там до тих пір, поки в модулі не буде </a:t>
            </a:r>
            <a:r>
              <a:rPr lang="uk-UA" sz="3600" dirty="0" err="1"/>
              <a:t>набрано</a:t>
            </a:r>
            <a:r>
              <a:rPr lang="uk-UA" sz="3600" dirty="0"/>
              <a:t> задану кількість вимог. Коли набереться потрібне число об’єктів створюється об’єкт, який представляє комплект. Параметри модуля та їх значення:</a:t>
            </a:r>
          </a:p>
          <a:p>
            <a:r>
              <a:rPr lang="uk-UA" sz="3600" i="1" dirty="0" err="1"/>
              <a:t>Name</a:t>
            </a:r>
            <a:r>
              <a:rPr lang="uk-UA" sz="3600" dirty="0"/>
              <a:t> - унікальне ім'я модуля, яке відображається в блок схемі.</a:t>
            </a:r>
          </a:p>
          <a:p>
            <a:r>
              <a:rPr lang="uk-UA" sz="3600" i="1" dirty="0" err="1"/>
              <a:t>Type</a:t>
            </a:r>
            <a:r>
              <a:rPr lang="uk-UA" sz="3600" dirty="0"/>
              <a:t> - Спосіб угрупування вимоги, може бути </a:t>
            </a:r>
            <a:r>
              <a:rPr lang="uk-UA" sz="3600" dirty="0" err="1"/>
              <a:t>Temporary</a:t>
            </a:r>
            <a:r>
              <a:rPr lang="uk-UA" sz="3600" dirty="0"/>
              <a:t> (</a:t>
            </a:r>
            <a:r>
              <a:rPr lang="uk-UA" sz="3600" dirty="0" err="1"/>
              <a:t>тимгодина</a:t>
            </a:r>
            <a:r>
              <a:rPr lang="uk-UA" sz="3600" dirty="0"/>
              <a:t>), </a:t>
            </a:r>
            <a:r>
              <a:rPr lang="uk-UA" sz="3600" dirty="0" err="1"/>
              <a:t>Permanent</a:t>
            </a:r>
            <a:r>
              <a:rPr lang="uk-UA" sz="3600" dirty="0"/>
              <a:t> (постійна).</a:t>
            </a:r>
          </a:p>
          <a:p>
            <a:r>
              <a:rPr lang="uk-UA" sz="3600" i="1" dirty="0" err="1"/>
              <a:t>Batch</a:t>
            </a:r>
            <a:r>
              <a:rPr lang="uk-UA" sz="3600" i="1" dirty="0"/>
              <a:t> </a:t>
            </a:r>
            <a:r>
              <a:rPr lang="uk-UA" sz="3600" i="1" dirty="0" err="1"/>
              <a:t>Size</a:t>
            </a:r>
            <a:r>
              <a:rPr lang="uk-UA" sz="3600" dirty="0"/>
              <a:t> - Число вимог, які утворюють один комплект.</a:t>
            </a:r>
          </a:p>
          <a:p>
            <a:r>
              <a:rPr lang="uk-UA" sz="3600" i="1" dirty="0" err="1"/>
              <a:t>Rule</a:t>
            </a:r>
            <a:r>
              <a:rPr lang="uk-UA" sz="3600" dirty="0"/>
              <a:t> - Визначає, за якою ознакою групуватимуться. Якщо </a:t>
            </a:r>
            <a:r>
              <a:rPr lang="uk-UA" sz="3600" dirty="0" err="1"/>
              <a:t>Rule</a:t>
            </a:r>
            <a:r>
              <a:rPr lang="uk-UA" sz="3600" dirty="0"/>
              <a:t> = </a:t>
            </a:r>
            <a:r>
              <a:rPr lang="uk-UA" sz="3600" dirty="0" err="1"/>
              <a:t>Any</a:t>
            </a:r>
            <a:r>
              <a:rPr lang="uk-UA" sz="3600" dirty="0"/>
              <a:t> </a:t>
            </a:r>
            <a:r>
              <a:rPr lang="uk-UA" sz="3600" dirty="0" err="1"/>
              <a:t>Entity</a:t>
            </a:r>
            <a:r>
              <a:rPr lang="uk-UA" sz="3600" dirty="0"/>
              <a:t>, це означає що перші 3 (якщо </a:t>
            </a:r>
            <a:r>
              <a:rPr lang="uk-UA" sz="3600" dirty="0" err="1"/>
              <a:t>Batch</a:t>
            </a:r>
            <a:r>
              <a:rPr lang="uk-UA" sz="3600" dirty="0"/>
              <a:t> </a:t>
            </a:r>
            <a:r>
              <a:rPr lang="uk-UA" sz="3600" dirty="0" err="1"/>
              <a:t>Size</a:t>
            </a:r>
            <a:r>
              <a:rPr lang="uk-UA" sz="3600" dirty="0"/>
              <a:t> = 3) вимоги  будуть згруповано. Якщо </a:t>
            </a:r>
            <a:r>
              <a:rPr lang="uk-UA" sz="3600" dirty="0" err="1"/>
              <a:t>Rule</a:t>
            </a:r>
            <a:r>
              <a:rPr lang="uk-UA" sz="3600" dirty="0"/>
              <a:t> = </a:t>
            </a:r>
            <a:r>
              <a:rPr lang="uk-UA" sz="3600" dirty="0" err="1"/>
              <a:t>By</a:t>
            </a:r>
            <a:r>
              <a:rPr lang="uk-UA" sz="3600" dirty="0"/>
              <a:t> </a:t>
            </a:r>
            <a:r>
              <a:rPr lang="uk-UA" sz="3600" dirty="0" err="1"/>
              <a:t>Attribute</a:t>
            </a:r>
            <a:r>
              <a:rPr lang="uk-UA" sz="3600" dirty="0"/>
              <a:t>, то об'єднуватиметься задана кількість вимог з певним атрибутом. Наприклад, якщо </a:t>
            </a:r>
            <a:r>
              <a:rPr lang="uk-UA" sz="3600" dirty="0" err="1"/>
              <a:t>Attribute</a:t>
            </a:r>
            <a:r>
              <a:rPr lang="uk-UA" sz="3600" dirty="0"/>
              <a:t> </a:t>
            </a:r>
            <a:r>
              <a:rPr lang="uk-UA" sz="3600" dirty="0" err="1"/>
              <a:t>Name</a:t>
            </a:r>
            <a:r>
              <a:rPr lang="uk-UA" sz="3600" dirty="0"/>
              <a:t> = </a:t>
            </a:r>
            <a:r>
              <a:rPr lang="uk-UA" sz="3600" dirty="0" err="1"/>
              <a:t>Color</a:t>
            </a:r>
            <a:r>
              <a:rPr lang="uk-UA" sz="3600" dirty="0"/>
              <a:t>, то всі вимоги, які мають однаковий атрибут </a:t>
            </a:r>
            <a:r>
              <a:rPr lang="uk-UA" sz="3600" dirty="0" err="1"/>
              <a:t>Color</a:t>
            </a:r>
            <a:r>
              <a:rPr lang="uk-UA" sz="3600" dirty="0"/>
              <a:t>, буде згрупована.</a:t>
            </a:r>
          </a:p>
          <a:p>
            <a:r>
              <a:rPr lang="uk-UA" sz="3600" i="1" dirty="0" err="1"/>
              <a:t>Attribute</a:t>
            </a:r>
            <a:r>
              <a:rPr lang="uk-UA" sz="3600" i="1" dirty="0"/>
              <a:t> </a:t>
            </a:r>
            <a:r>
              <a:rPr lang="uk-UA" sz="3600" i="1" dirty="0" err="1"/>
              <a:t>Name</a:t>
            </a:r>
            <a:r>
              <a:rPr lang="uk-UA" sz="3600" dirty="0"/>
              <a:t> - Ім'я атрибуту, по значенню якого групуватимуться вимоги.</a:t>
            </a:r>
          </a:p>
          <a:p>
            <a:pPr marL="0" indent="0">
              <a:buNone/>
            </a:pPr>
            <a:endParaRPr lang="uk-UA" sz="3600" dirty="0"/>
          </a:p>
        </p:txBody>
      </p:sp>
      <p:sp>
        <p:nvSpPr>
          <p:cNvPr id="4" name="Нижний колонтитул 3"/>
          <p:cNvSpPr>
            <a:spLocks noGrp="1"/>
          </p:cNvSpPr>
          <p:nvPr>
            <p:ph type="ftr" sz="quarter" idx="11"/>
          </p:nvPr>
        </p:nvSpPr>
        <p:spPr/>
        <p:txBody>
          <a:bodyPr/>
          <a:lstStyle/>
          <a:p>
            <a:r>
              <a:rPr lang="uk-UA"/>
              <a:t>© Стеценко Інна Вячеславівна НТУУ"КПІ імені Ігоря Сікорського"</a:t>
            </a:r>
          </a:p>
        </p:txBody>
      </p:sp>
    </p:spTree>
    <p:extLst>
      <p:ext uri="{BB962C8B-B14F-4D97-AF65-F5344CB8AC3E}">
        <p14:creationId xmlns:p14="http://schemas.microsoft.com/office/powerpoint/2010/main" val="24242242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490066"/>
          </a:xfrm>
        </p:spPr>
        <p:txBody>
          <a:bodyPr>
            <a:normAutofit fontScale="90000"/>
          </a:bodyPr>
          <a:lstStyle/>
          <a:p>
            <a:r>
              <a:rPr lang="uk-UA" dirty="0"/>
              <a:t>Модуль </a:t>
            </a:r>
            <a:r>
              <a:rPr lang="uk-UA" b="1" i="1" dirty="0" err="1"/>
              <a:t>Separate</a:t>
            </a:r>
            <a:endParaRPr lang="uk-UA" dirty="0"/>
          </a:p>
        </p:txBody>
      </p:sp>
      <p:sp>
        <p:nvSpPr>
          <p:cNvPr id="3" name="Объект 2"/>
          <p:cNvSpPr>
            <a:spLocks noGrp="1"/>
          </p:cNvSpPr>
          <p:nvPr>
            <p:ph idx="1"/>
          </p:nvPr>
        </p:nvSpPr>
        <p:spPr>
          <a:xfrm>
            <a:off x="457200" y="908720"/>
            <a:ext cx="8579296" cy="5949280"/>
          </a:xfrm>
        </p:spPr>
        <p:txBody>
          <a:bodyPr>
            <a:normAutofit fontScale="40000" lnSpcReduction="20000"/>
          </a:bodyPr>
          <a:lstStyle/>
          <a:p>
            <a:pPr marL="0" indent="0" algn="just">
              <a:buNone/>
            </a:pPr>
            <a:r>
              <a:rPr lang="uk-UA" dirty="0"/>
              <a:t>	</a:t>
            </a:r>
            <a:r>
              <a:rPr lang="uk-UA" sz="4300" dirty="0"/>
              <a:t>Модуль </a:t>
            </a:r>
            <a:r>
              <a:rPr lang="uk-UA" sz="4300" b="1" i="1" dirty="0" err="1"/>
              <a:t>Separate</a:t>
            </a:r>
            <a:r>
              <a:rPr lang="uk-UA" sz="4300" b="1" dirty="0"/>
              <a:t> </a:t>
            </a:r>
            <a:r>
              <a:rPr lang="uk-UA" sz="4300" dirty="0"/>
              <a:t>може використовуватися як для створення копій вхідної вимоги, так і для розділення раніше згрупованих вимог. Наприклад, для роз'єднання раніше згрупованих комплектів документів, для паралельної обробки рахунків і документів по одному замовленню. Правило для розділення вартісних і часових характеристик копій вимоги і розділеної вимоги визначається користувачем. Коли </a:t>
            </a:r>
            <a:r>
              <a:rPr lang="uk-UA" sz="4300" dirty="0" err="1"/>
              <a:t>тимгодино</a:t>
            </a:r>
            <a:r>
              <a:rPr lang="uk-UA" sz="4300" dirty="0"/>
              <a:t> згрупована вимога прибуває в модуль, вони розкладаються на складену вимогу. вимога покидає модуль в тій же послідовності, в якій вони додавалися в комплект. Якщо модуль створює копії вимоги, то користувач може задати кількість дублікатів вимоги. У дубльованої вимоги значення атрибуту, а також анімаційна картинка такі ж, як і оригіналу. Оригінальна вимога також покидає модуль. Параметри модуля та їх значення:</a:t>
            </a:r>
          </a:p>
          <a:p>
            <a:pPr algn="just"/>
            <a:r>
              <a:rPr lang="uk-UA" sz="4300" i="1" dirty="0" err="1"/>
              <a:t>Name</a:t>
            </a:r>
            <a:r>
              <a:rPr lang="uk-UA" sz="4300" dirty="0"/>
              <a:t> - унікальне ім'я модуля, яке відображається в блок схемі.</a:t>
            </a:r>
          </a:p>
          <a:p>
            <a:pPr algn="just"/>
            <a:r>
              <a:rPr lang="uk-UA" sz="4300" dirty="0"/>
              <a:t># </a:t>
            </a:r>
            <a:r>
              <a:rPr lang="uk-UA" sz="4300" dirty="0" err="1"/>
              <a:t>of</a:t>
            </a:r>
            <a:r>
              <a:rPr lang="uk-UA" sz="4300" dirty="0"/>
              <a:t> </a:t>
            </a:r>
            <a:r>
              <a:rPr lang="uk-UA" sz="4300" dirty="0" err="1"/>
              <a:t>Duplic</a:t>
            </a:r>
            <a:r>
              <a:rPr lang="uk-UA" sz="4300" dirty="0"/>
              <a:t> - Кількість створюваних копій вхідної вимоги.</a:t>
            </a:r>
          </a:p>
          <a:p>
            <a:pPr algn="just"/>
            <a:r>
              <a:rPr lang="uk-UA" sz="4300" dirty="0" err="1"/>
              <a:t>Type</a:t>
            </a:r>
            <a:r>
              <a:rPr lang="uk-UA" sz="4300" dirty="0"/>
              <a:t> - Спосіб розділення вхідної в модуль вимоги. </a:t>
            </a:r>
            <a:r>
              <a:rPr lang="uk-UA" sz="4300" dirty="0" err="1"/>
              <a:t>Duplicate</a:t>
            </a:r>
            <a:r>
              <a:rPr lang="uk-UA" sz="4300" dirty="0"/>
              <a:t> </a:t>
            </a:r>
            <a:r>
              <a:rPr lang="uk-UA" sz="4300" dirty="0" err="1"/>
              <a:t>Original</a:t>
            </a:r>
            <a:r>
              <a:rPr lang="uk-UA" sz="4300" dirty="0"/>
              <a:t> - просто робить дублікати вхідної вимоги. </a:t>
            </a:r>
            <a:r>
              <a:rPr lang="uk-UA" sz="4300" dirty="0" err="1"/>
              <a:t>Split</a:t>
            </a:r>
            <a:r>
              <a:rPr lang="uk-UA" sz="4300" dirty="0"/>
              <a:t> </a:t>
            </a:r>
            <a:r>
              <a:rPr lang="uk-UA" sz="4300" dirty="0" err="1"/>
              <a:t>Existing</a:t>
            </a:r>
            <a:r>
              <a:rPr lang="uk-UA" sz="4300" dirty="0"/>
              <a:t> </a:t>
            </a:r>
            <a:r>
              <a:rPr lang="uk-UA" sz="4300" dirty="0" err="1"/>
              <a:t>Batch</a:t>
            </a:r>
            <a:r>
              <a:rPr lang="uk-UA" sz="4300" dirty="0"/>
              <a:t> вимагає щоб вхідна вимога була заздалегідь </a:t>
            </a:r>
            <a:r>
              <a:rPr lang="uk-UA" sz="4300" dirty="0" err="1"/>
              <a:t>тимгодино</a:t>
            </a:r>
            <a:r>
              <a:rPr lang="uk-UA" sz="4300" dirty="0"/>
              <a:t> згрупована.</a:t>
            </a:r>
          </a:p>
          <a:p>
            <a:pPr algn="just"/>
            <a:r>
              <a:rPr lang="uk-UA" sz="4300" dirty="0" err="1"/>
              <a:t>Cost</a:t>
            </a:r>
            <a:r>
              <a:rPr lang="uk-UA" sz="4300" dirty="0"/>
              <a:t> </a:t>
            </a:r>
            <a:r>
              <a:rPr lang="uk-UA" sz="4300" dirty="0" err="1"/>
              <a:t>to</a:t>
            </a:r>
            <a:r>
              <a:rPr lang="uk-UA" sz="4300" dirty="0"/>
              <a:t> </a:t>
            </a:r>
            <a:r>
              <a:rPr lang="uk-UA" sz="4300" dirty="0" err="1"/>
              <a:t>Duplicates</a:t>
            </a:r>
            <a:r>
              <a:rPr lang="uk-UA" sz="4300" dirty="0"/>
              <a:t> - Розділення вартісних і часових характеристик вхідної вимоги між тими, що виходять. Це значення визначається користувачем у відсотках, тобто скільки відсотків від вартісних і часових характеристик вхідної вимоги піде копіям (характеристики між копіями діляться порівну).</a:t>
            </a:r>
          </a:p>
          <a:p>
            <a:pPr algn="just"/>
            <a:r>
              <a:rPr lang="uk-UA" sz="4300" dirty="0" err="1"/>
              <a:t>Allocation</a:t>
            </a:r>
            <a:r>
              <a:rPr lang="uk-UA" sz="4300" dirty="0"/>
              <a:t> </a:t>
            </a:r>
            <a:r>
              <a:rPr lang="uk-UA" sz="4300" dirty="0" err="1"/>
              <a:t>Rule</a:t>
            </a:r>
            <a:r>
              <a:rPr lang="uk-UA" sz="4300" dirty="0"/>
              <a:t> - Метод розділення вартості і часу, якщо вибраний </a:t>
            </a:r>
            <a:r>
              <a:rPr lang="uk-UA" sz="4300" dirty="0" err="1"/>
              <a:t>Type</a:t>
            </a:r>
            <a:r>
              <a:rPr lang="uk-UA" sz="4300" dirty="0"/>
              <a:t>=</a:t>
            </a:r>
            <a:r>
              <a:rPr lang="uk-UA" sz="4300" dirty="0" err="1"/>
              <a:t>Split</a:t>
            </a:r>
            <a:r>
              <a:rPr lang="uk-UA" sz="4300" dirty="0"/>
              <a:t> </a:t>
            </a:r>
            <a:r>
              <a:rPr lang="uk-UA" sz="4300" dirty="0" err="1"/>
              <a:t>Existing</a:t>
            </a:r>
            <a:r>
              <a:rPr lang="uk-UA" sz="4300" dirty="0"/>
              <a:t> </a:t>
            </a:r>
            <a:r>
              <a:rPr lang="uk-UA" sz="4300" dirty="0" err="1"/>
              <a:t>Batch</a:t>
            </a:r>
            <a:r>
              <a:rPr lang="uk-UA" sz="4300" dirty="0"/>
              <a:t>. </a:t>
            </a:r>
            <a:r>
              <a:rPr lang="uk-UA" sz="4300" dirty="0" err="1"/>
              <a:t>Retain</a:t>
            </a:r>
            <a:r>
              <a:rPr lang="uk-UA" sz="4300" dirty="0"/>
              <a:t> </a:t>
            </a:r>
            <a:r>
              <a:rPr lang="uk-UA" sz="4300" dirty="0" err="1"/>
              <a:t>Original</a:t>
            </a:r>
            <a:r>
              <a:rPr lang="uk-UA" sz="4300" dirty="0"/>
              <a:t> </a:t>
            </a:r>
            <a:r>
              <a:rPr lang="uk-UA" sz="4300" dirty="0" err="1"/>
              <a:t>Entity</a:t>
            </a:r>
            <a:r>
              <a:rPr lang="uk-UA" sz="4300" dirty="0"/>
              <a:t> </a:t>
            </a:r>
            <a:r>
              <a:rPr lang="uk-UA" sz="4300" dirty="0" err="1"/>
              <a:t>Values</a:t>
            </a:r>
            <a:r>
              <a:rPr lang="uk-UA" sz="4300" dirty="0"/>
              <a:t> - зберігає оригінальні значення вимоги. </a:t>
            </a:r>
            <a:r>
              <a:rPr lang="uk-UA" sz="4300" dirty="0" err="1"/>
              <a:t>Take</a:t>
            </a:r>
            <a:r>
              <a:rPr lang="uk-UA" sz="4300" dirty="0"/>
              <a:t> </a:t>
            </a:r>
            <a:r>
              <a:rPr lang="uk-UA" sz="4300" dirty="0" err="1"/>
              <a:t>All</a:t>
            </a:r>
            <a:r>
              <a:rPr lang="uk-UA" sz="4300" dirty="0"/>
              <a:t> </a:t>
            </a:r>
            <a:r>
              <a:rPr lang="uk-UA" sz="4300" dirty="0" err="1"/>
              <a:t>Representative</a:t>
            </a:r>
            <a:r>
              <a:rPr lang="uk-UA" sz="4300" dirty="0"/>
              <a:t> </a:t>
            </a:r>
            <a:r>
              <a:rPr lang="uk-UA" sz="4300" dirty="0" err="1"/>
              <a:t>Values</a:t>
            </a:r>
            <a:r>
              <a:rPr lang="uk-UA" sz="4300" dirty="0"/>
              <a:t> - вся вимога приймає однакове значення. </a:t>
            </a:r>
            <a:r>
              <a:rPr lang="uk-UA" sz="4300" dirty="0" err="1"/>
              <a:t>Take</a:t>
            </a:r>
            <a:r>
              <a:rPr lang="uk-UA" sz="4300" dirty="0"/>
              <a:t> </a:t>
            </a:r>
            <a:r>
              <a:rPr lang="uk-UA" sz="4300" dirty="0" err="1"/>
              <a:t>Specific</a:t>
            </a:r>
            <a:r>
              <a:rPr lang="uk-UA" sz="4300" dirty="0"/>
              <a:t> </a:t>
            </a:r>
            <a:r>
              <a:rPr lang="uk-UA" sz="4300" dirty="0" err="1"/>
              <a:t>Representative</a:t>
            </a:r>
            <a:r>
              <a:rPr lang="uk-UA" sz="4300" dirty="0"/>
              <a:t> </a:t>
            </a:r>
            <a:r>
              <a:rPr lang="uk-UA" sz="4300" dirty="0" err="1"/>
              <a:t>Values</a:t>
            </a:r>
            <a:r>
              <a:rPr lang="uk-UA" sz="4300" dirty="0"/>
              <a:t> - вимога приймає специфічне значення.</a:t>
            </a:r>
          </a:p>
          <a:p>
            <a:pPr marL="0" indent="0">
              <a:buNone/>
            </a:pPr>
            <a:endParaRPr lang="uk-UA" dirty="0"/>
          </a:p>
        </p:txBody>
      </p:sp>
      <p:sp>
        <p:nvSpPr>
          <p:cNvPr id="4" name="Нижний колонтитул 3"/>
          <p:cNvSpPr>
            <a:spLocks noGrp="1"/>
          </p:cNvSpPr>
          <p:nvPr>
            <p:ph type="ftr" sz="quarter" idx="11"/>
          </p:nvPr>
        </p:nvSpPr>
        <p:spPr/>
        <p:txBody>
          <a:bodyPr/>
          <a:lstStyle/>
          <a:p>
            <a:r>
              <a:rPr lang="uk-UA"/>
              <a:t>© Стеценко Інна Вячеславівна НТУУ"КПІ імені Ігоря Сікорського"</a:t>
            </a:r>
          </a:p>
        </p:txBody>
      </p:sp>
    </p:spTree>
    <p:extLst>
      <p:ext uri="{BB962C8B-B14F-4D97-AF65-F5344CB8AC3E}">
        <p14:creationId xmlns:p14="http://schemas.microsoft.com/office/powerpoint/2010/main" val="14843388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490066"/>
          </a:xfrm>
        </p:spPr>
        <p:txBody>
          <a:bodyPr>
            <a:normAutofit fontScale="90000"/>
          </a:bodyPr>
          <a:lstStyle/>
          <a:p>
            <a:r>
              <a:rPr lang="uk-UA" dirty="0"/>
              <a:t>Модуль </a:t>
            </a:r>
            <a:r>
              <a:rPr lang="uk-UA" b="1" i="1" dirty="0" err="1"/>
              <a:t>Assign</a:t>
            </a:r>
            <a:endParaRPr lang="uk-UA" dirty="0"/>
          </a:p>
        </p:txBody>
      </p:sp>
      <p:sp>
        <p:nvSpPr>
          <p:cNvPr id="3" name="Объект 2"/>
          <p:cNvSpPr>
            <a:spLocks noGrp="1"/>
          </p:cNvSpPr>
          <p:nvPr>
            <p:ph idx="1"/>
          </p:nvPr>
        </p:nvSpPr>
        <p:spPr>
          <a:xfrm>
            <a:off x="457200" y="908720"/>
            <a:ext cx="8435280" cy="5217443"/>
          </a:xfrm>
        </p:spPr>
        <p:txBody>
          <a:bodyPr>
            <a:normAutofit fontScale="55000" lnSpcReduction="20000"/>
          </a:bodyPr>
          <a:lstStyle/>
          <a:p>
            <a:pPr marL="0" indent="0" algn="just">
              <a:buNone/>
            </a:pPr>
            <a:r>
              <a:rPr lang="uk-UA" dirty="0"/>
              <a:t>	</a:t>
            </a:r>
            <a:r>
              <a:rPr lang="uk-UA" sz="3300" dirty="0"/>
              <a:t>Модуль </a:t>
            </a:r>
            <a:r>
              <a:rPr lang="uk-UA" sz="3300" b="1" i="1" dirty="0" err="1"/>
              <a:t>Assign</a:t>
            </a:r>
            <a:r>
              <a:rPr lang="uk-UA" sz="3300" b="1" dirty="0"/>
              <a:t> </a:t>
            </a:r>
            <a:r>
              <a:rPr lang="uk-UA" sz="3300" dirty="0"/>
              <a:t>призначений для завдання нового значення змінній, атрибуту вимоги типу вимоги, анімаційній картинці вимоги або іншої змінної в системі. Наприклад, для встановлення пріоритету для клієнтів, для привласнення номера наказу, що вийшов. У одному модулі можна зробити тільки одне призначення. Параметри модуля та їх значення:</a:t>
            </a:r>
          </a:p>
          <a:p>
            <a:pPr algn="just"/>
            <a:r>
              <a:rPr lang="uk-UA" sz="3300" i="1" dirty="0" err="1"/>
              <a:t>Name</a:t>
            </a:r>
            <a:r>
              <a:rPr lang="uk-UA" sz="3300" dirty="0"/>
              <a:t> - унікальне ім'я модуля, яке відображається в блок схемі.</a:t>
            </a:r>
          </a:p>
          <a:p>
            <a:pPr algn="just"/>
            <a:r>
              <a:rPr lang="uk-UA" sz="3300" dirty="0" err="1"/>
              <a:t>Type</a:t>
            </a:r>
            <a:r>
              <a:rPr lang="uk-UA" sz="3300" dirty="0"/>
              <a:t> - тип призначення, яке здійснюватиметься. </a:t>
            </a:r>
            <a:r>
              <a:rPr lang="uk-UA" sz="3300" dirty="0" err="1"/>
              <a:t>Other</a:t>
            </a:r>
            <a:r>
              <a:rPr lang="uk-UA" sz="3300" dirty="0"/>
              <a:t> може включати вбудовані в Арену змінні, такі як місткість ресурсу або кінцевий час симуляції.</a:t>
            </a:r>
          </a:p>
          <a:p>
            <a:pPr algn="just"/>
            <a:r>
              <a:rPr lang="uk-UA" sz="3300" dirty="0" err="1"/>
              <a:t>Variable</a:t>
            </a:r>
            <a:r>
              <a:rPr lang="uk-UA" sz="3300" dirty="0"/>
              <a:t> </a:t>
            </a:r>
            <a:r>
              <a:rPr lang="uk-UA" sz="3300" dirty="0" err="1"/>
              <a:t>Name</a:t>
            </a:r>
            <a:r>
              <a:rPr lang="uk-UA" sz="3300" dirty="0"/>
              <a:t> - ім'я змінної, яка змінюватиметься в цьому модулі.</a:t>
            </a:r>
          </a:p>
          <a:p>
            <a:pPr algn="just"/>
            <a:r>
              <a:rPr lang="uk-UA" sz="3300" dirty="0" err="1"/>
              <a:t>Attribute</a:t>
            </a:r>
            <a:r>
              <a:rPr lang="uk-UA" sz="3300" dirty="0"/>
              <a:t> </a:t>
            </a:r>
            <a:r>
              <a:rPr lang="uk-UA" sz="3300" dirty="0" err="1"/>
              <a:t>Name</a:t>
            </a:r>
            <a:r>
              <a:rPr lang="uk-UA" sz="3300" dirty="0"/>
              <a:t>  - ім'я атрибуту, який змінюватиметься в цьому модулі.</a:t>
            </a:r>
          </a:p>
          <a:p>
            <a:pPr algn="just"/>
            <a:r>
              <a:rPr lang="uk-UA" sz="3300" dirty="0" err="1"/>
              <a:t>Entity</a:t>
            </a:r>
            <a:r>
              <a:rPr lang="uk-UA" sz="3300" dirty="0"/>
              <a:t> </a:t>
            </a:r>
            <a:r>
              <a:rPr lang="uk-UA" sz="3300" dirty="0" err="1"/>
              <a:t>Type</a:t>
            </a:r>
            <a:r>
              <a:rPr lang="uk-UA" sz="3300" dirty="0"/>
              <a:t> - новий тип вимоги, який привласнюється </a:t>
            </a:r>
            <a:r>
              <a:rPr lang="uk-UA" sz="3300" dirty="0" err="1"/>
              <a:t>вимозі</a:t>
            </a:r>
            <a:r>
              <a:rPr lang="uk-UA" sz="3300" dirty="0"/>
              <a:t> в цьому модулі.</a:t>
            </a:r>
          </a:p>
          <a:p>
            <a:pPr algn="just"/>
            <a:r>
              <a:rPr lang="uk-UA" sz="3300" dirty="0" err="1"/>
              <a:t>Entity</a:t>
            </a:r>
            <a:r>
              <a:rPr lang="uk-UA" sz="3300" dirty="0"/>
              <a:t> Picture - нова анімаційна картинка для вимоги, яка пройшла цей модуль.</a:t>
            </a:r>
          </a:p>
          <a:p>
            <a:pPr algn="just"/>
            <a:r>
              <a:rPr lang="uk-UA" sz="3300" dirty="0" err="1"/>
              <a:t>Other</a:t>
            </a:r>
            <a:r>
              <a:rPr lang="uk-UA" sz="3300" dirty="0"/>
              <a:t> - ім'я змінної в системі, яка змінюється.</a:t>
            </a:r>
          </a:p>
          <a:p>
            <a:pPr algn="just"/>
            <a:r>
              <a:rPr lang="uk-UA" sz="3300" dirty="0" err="1"/>
              <a:t>New</a:t>
            </a:r>
            <a:r>
              <a:rPr lang="uk-UA" sz="3300" dirty="0"/>
              <a:t> </a:t>
            </a:r>
            <a:r>
              <a:rPr lang="uk-UA" sz="3300" dirty="0" err="1"/>
              <a:t>Value</a:t>
            </a:r>
            <a:r>
              <a:rPr lang="uk-UA" sz="3300" dirty="0"/>
              <a:t> - </a:t>
            </a:r>
            <a:r>
              <a:rPr lang="uk-UA" sz="3300" dirty="0" err="1"/>
              <a:t>привласнюване</a:t>
            </a:r>
            <a:r>
              <a:rPr lang="uk-UA" sz="3300" dirty="0"/>
              <a:t> нове значення для атрибуту, змінної.</a:t>
            </a:r>
          </a:p>
          <a:p>
            <a:pPr algn="just"/>
            <a:r>
              <a:rPr lang="uk-UA" sz="3300" dirty="0"/>
              <a:t> </a:t>
            </a:r>
          </a:p>
          <a:p>
            <a:pPr marL="0" indent="0">
              <a:buNone/>
            </a:pPr>
            <a:endParaRPr lang="uk-UA" dirty="0"/>
          </a:p>
        </p:txBody>
      </p:sp>
      <p:sp>
        <p:nvSpPr>
          <p:cNvPr id="4" name="Нижний колонтитул 3"/>
          <p:cNvSpPr>
            <a:spLocks noGrp="1"/>
          </p:cNvSpPr>
          <p:nvPr>
            <p:ph type="ftr" sz="quarter" idx="11"/>
          </p:nvPr>
        </p:nvSpPr>
        <p:spPr/>
        <p:txBody>
          <a:bodyPr/>
          <a:lstStyle/>
          <a:p>
            <a:r>
              <a:rPr lang="uk-UA"/>
              <a:t>© Стеценко Інна Вячеславівна НТУУ"КПІ імені Ігоря Сікорського"</a:t>
            </a:r>
          </a:p>
        </p:txBody>
      </p:sp>
    </p:spTree>
    <p:extLst>
      <p:ext uri="{BB962C8B-B14F-4D97-AF65-F5344CB8AC3E}">
        <p14:creationId xmlns:p14="http://schemas.microsoft.com/office/powerpoint/2010/main" val="35935407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418058"/>
          </a:xfrm>
        </p:spPr>
        <p:txBody>
          <a:bodyPr>
            <a:normAutofit fontScale="90000"/>
          </a:bodyPr>
          <a:lstStyle/>
          <a:p>
            <a:r>
              <a:rPr lang="uk-UA" dirty="0"/>
              <a:t>Модуль </a:t>
            </a:r>
            <a:r>
              <a:rPr lang="uk-UA" b="1" i="1" dirty="0" err="1"/>
              <a:t>Record</a:t>
            </a:r>
            <a:endParaRPr lang="uk-UA" dirty="0"/>
          </a:p>
        </p:txBody>
      </p:sp>
      <p:sp>
        <p:nvSpPr>
          <p:cNvPr id="3" name="Объект 2"/>
          <p:cNvSpPr>
            <a:spLocks noGrp="1"/>
          </p:cNvSpPr>
          <p:nvPr>
            <p:ph idx="1"/>
          </p:nvPr>
        </p:nvSpPr>
        <p:spPr>
          <a:xfrm>
            <a:off x="457200" y="980728"/>
            <a:ext cx="8291264" cy="5145435"/>
          </a:xfrm>
        </p:spPr>
        <p:txBody>
          <a:bodyPr>
            <a:normAutofit fontScale="55000" lnSpcReduction="20000"/>
          </a:bodyPr>
          <a:lstStyle/>
          <a:p>
            <a:pPr marL="0" indent="0" algn="just">
              <a:buNone/>
            </a:pPr>
            <a:r>
              <a:rPr lang="uk-UA" dirty="0"/>
              <a:t>	Модуль </a:t>
            </a:r>
            <a:r>
              <a:rPr lang="uk-UA" b="1" i="1" dirty="0" err="1"/>
              <a:t>Record</a:t>
            </a:r>
            <a:r>
              <a:rPr lang="uk-UA" dirty="0"/>
              <a:t> призначений для збору статистики в імітаційній моделі. Наприклад, для підрахування, яка кількість замовлень була виконана із запізненням, підрахування кількості роботи, що здійснюється за одну годину. Модуль може збирати різні типи статистики, включаючи час між виходами вимоги з модуля, статистику вимоги (час циклу, вартість), статистику за період часу (період часу від заданої точки до теперішнього моменту). Також доступний кількісний тип статистики. Параметри модуля та їх значення:</a:t>
            </a:r>
          </a:p>
          <a:p>
            <a:pPr algn="just"/>
            <a:r>
              <a:rPr lang="uk-UA" i="1" dirty="0" err="1"/>
              <a:t>Name</a:t>
            </a:r>
            <a:r>
              <a:rPr lang="uk-UA" dirty="0"/>
              <a:t> - унікальне ім'я модуля, яке відображається в блок схемі.</a:t>
            </a:r>
          </a:p>
          <a:p>
            <a:pPr algn="just"/>
            <a:r>
              <a:rPr lang="uk-UA" dirty="0" err="1"/>
              <a:t>Type</a:t>
            </a:r>
            <a:r>
              <a:rPr lang="uk-UA" dirty="0"/>
              <a:t> - визначає тип статистики, яка збиратиметься. </a:t>
            </a:r>
            <a:r>
              <a:rPr lang="uk-UA" dirty="0" err="1"/>
              <a:t>Count</a:t>
            </a:r>
            <a:r>
              <a:rPr lang="uk-UA" dirty="0"/>
              <a:t> - збільшуватиме або зменшуватиме статистику на задане значення. </a:t>
            </a:r>
            <a:r>
              <a:rPr lang="uk-UA" dirty="0" err="1"/>
              <a:t>Entity</a:t>
            </a:r>
            <a:r>
              <a:rPr lang="uk-UA" dirty="0"/>
              <a:t> </a:t>
            </a:r>
            <a:r>
              <a:rPr lang="uk-UA" dirty="0" err="1"/>
              <a:t>Statistics</a:t>
            </a:r>
            <a:r>
              <a:rPr lang="uk-UA" dirty="0"/>
              <a:t> збиратиме загальну статистику про вимогу, наприклад, час циклу, вартісні характеристики і </a:t>
            </a:r>
            <a:r>
              <a:rPr lang="uk-UA" dirty="0" err="1"/>
              <a:t>т.д</a:t>
            </a:r>
            <a:r>
              <a:rPr lang="uk-UA" dirty="0"/>
              <a:t>. </a:t>
            </a:r>
            <a:r>
              <a:rPr lang="uk-UA" dirty="0" err="1"/>
              <a:t>Time</a:t>
            </a:r>
            <a:r>
              <a:rPr lang="uk-UA" dirty="0"/>
              <a:t> </a:t>
            </a:r>
            <a:r>
              <a:rPr lang="uk-UA" dirty="0" err="1"/>
              <a:t>Interval</a:t>
            </a:r>
            <a:r>
              <a:rPr lang="uk-UA" dirty="0"/>
              <a:t> рахуватиме різницю між значенням атрибуту і поточним часом моделювання. </a:t>
            </a:r>
            <a:r>
              <a:rPr lang="uk-UA" dirty="0" err="1"/>
              <a:t>Time</a:t>
            </a:r>
            <a:r>
              <a:rPr lang="uk-UA" dirty="0"/>
              <a:t> </a:t>
            </a:r>
            <a:r>
              <a:rPr lang="uk-UA" dirty="0" err="1"/>
              <a:t>Between</a:t>
            </a:r>
            <a:r>
              <a:rPr lang="uk-UA" dirty="0"/>
              <a:t> відстежуватиме час між входженням вимоги в модуль. </a:t>
            </a:r>
            <a:r>
              <a:rPr lang="uk-UA" dirty="0" err="1"/>
              <a:t>Expression</a:t>
            </a:r>
            <a:r>
              <a:rPr lang="uk-UA" dirty="0"/>
              <a:t> просто фіксуватиме значення визначуване виразом.</a:t>
            </a:r>
          </a:p>
          <a:p>
            <a:pPr algn="just"/>
            <a:r>
              <a:rPr lang="uk-UA" dirty="0" err="1"/>
              <a:t>Attribute</a:t>
            </a:r>
            <a:r>
              <a:rPr lang="uk-UA" dirty="0"/>
              <a:t> </a:t>
            </a:r>
            <a:r>
              <a:rPr lang="uk-UA" dirty="0" err="1"/>
              <a:t>Name</a:t>
            </a:r>
            <a:r>
              <a:rPr lang="uk-UA" dirty="0"/>
              <a:t> - ім'я атрибуту, значення якого використовуватиметься для інтервальної статистики.</a:t>
            </a:r>
          </a:p>
          <a:p>
            <a:pPr algn="just"/>
            <a:r>
              <a:rPr lang="uk-UA" dirty="0" err="1"/>
              <a:t>Value</a:t>
            </a:r>
            <a:r>
              <a:rPr lang="uk-UA" dirty="0"/>
              <a:t> - значення, яке додаватиметься до статистики, коли в модуль прибуватиме вимога.</a:t>
            </a:r>
          </a:p>
          <a:p>
            <a:pPr algn="just"/>
            <a:endParaRPr lang="uk-UA" dirty="0"/>
          </a:p>
        </p:txBody>
      </p:sp>
      <p:sp>
        <p:nvSpPr>
          <p:cNvPr id="4" name="Нижний колонтитул 3"/>
          <p:cNvSpPr>
            <a:spLocks noGrp="1"/>
          </p:cNvSpPr>
          <p:nvPr>
            <p:ph type="ftr" sz="quarter" idx="11"/>
          </p:nvPr>
        </p:nvSpPr>
        <p:spPr/>
        <p:txBody>
          <a:bodyPr/>
          <a:lstStyle/>
          <a:p>
            <a:r>
              <a:rPr lang="uk-UA"/>
              <a:t>© Стеценко Інна Вячеславівна НТУУ"КПІ імені Ігоря Сікорського"</a:t>
            </a:r>
          </a:p>
        </p:txBody>
      </p:sp>
    </p:spTree>
    <p:extLst>
      <p:ext uri="{BB962C8B-B14F-4D97-AF65-F5344CB8AC3E}">
        <p14:creationId xmlns:p14="http://schemas.microsoft.com/office/powerpoint/2010/main" val="15723568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562074"/>
          </a:xfrm>
        </p:spPr>
        <p:txBody>
          <a:bodyPr>
            <a:normAutofit fontScale="90000"/>
          </a:bodyPr>
          <a:lstStyle/>
          <a:p>
            <a:r>
              <a:rPr lang="uk-UA" dirty="0"/>
              <a:t>Модуль </a:t>
            </a:r>
            <a:r>
              <a:rPr lang="uk-UA" b="1" i="1" dirty="0" err="1"/>
              <a:t>Dispose</a:t>
            </a:r>
            <a:endParaRPr lang="uk-UA" dirty="0"/>
          </a:p>
        </p:txBody>
      </p:sp>
      <p:sp>
        <p:nvSpPr>
          <p:cNvPr id="3" name="Объект 2"/>
          <p:cNvSpPr>
            <a:spLocks noGrp="1"/>
          </p:cNvSpPr>
          <p:nvPr>
            <p:ph idx="1"/>
          </p:nvPr>
        </p:nvSpPr>
        <p:spPr/>
        <p:txBody>
          <a:bodyPr>
            <a:normAutofit fontScale="92500" lnSpcReduction="20000"/>
          </a:bodyPr>
          <a:lstStyle/>
          <a:p>
            <a:pPr marL="0" indent="0" algn="just">
              <a:buNone/>
            </a:pPr>
            <a:r>
              <a:rPr lang="uk-UA" dirty="0"/>
              <a:t>	Модуль </a:t>
            </a:r>
            <a:r>
              <a:rPr lang="uk-UA" b="1" i="1" dirty="0" err="1"/>
              <a:t>Dispose</a:t>
            </a:r>
            <a:r>
              <a:rPr lang="uk-UA" b="1" dirty="0"/>
              <a:t> </a:t>
            </a:r>
            <a:r>
              <a:rPr lang="uk-UA" dirty="0"/>
              <a:t>є вихідною точкою з імітаційної моделі. Наприклад, клієнти покидають відділ, закінчення бізнес-процесу. Статистика про вимогу може збиратися до того моменту поки вона не вийде з системи. Параметри модуля та їх значення:</a:t>
            </a:r>
          </a:p>
          <a:p>
            <a:pPr algn="just"/>
            <a:r>
              <a:rPr lang="uk-UA" i="1" dirty="0" err="1"/>
              <a:t>Name</a:t>
            </a:r>
            <a:r>
              <a:rPr lang="uk-UA" dirty="0"/>
              <a:t> - унікальне ім'я модуля, яке відображається в блок схемі.</a:t>
            </a:r>
          </a:p>
          <a:p>
            <a:pPr algn="just"/>
            <a:r>
              <a:rPr lang="uk-UA" i="1" dirty="0" err="1"/>
              <a:t>Record</a:t>
            </a:r>
            <a:r>
              <a:rPr lang="uk-UA" i="1" dirty="0"/>
              <a:t> </a:t>
            </a:r>
            <a:r>
              <a:rPr lang="uk-UA" i="1" dirty="0" err="1"/>
              <a:t>Entity</a:t>
            </a:r>
            <a:r>
              <a:rPr lang="uk-UA" i="1" dirty="0"/>
              <a:t> </a:t>
            </a:r>
            <a:r>
              <a:rPr lang="uk-UA" i="1" dirty="0" err="1"/>
              <a:t>Statistics</a:t>
            </a:r>
            <a:r>
              <a:rPr lang="uk-UA" dirty="0"/>
              <a:t> - визначає, чи вестиметься статистика про вихід вимоги з системи.</a:t>
            </a:r>
          </a:p>
          <a:p>
            <a:endParaRPr lang="uk-UA" dirty="0"/>
          </a:p>
        </p:txBody>
      </p:sp>
      <p:sp>
        <p:nvSpPr>
          <p:cNvPr id="4" name="Нижний колонтитул 3"/>
          <p:cNvSpPr>
            <a:spLocks noGrp="1"/>
          </p:cNvSpPr>
          <p:nvPr>
            <p:ph type="ftr" sz="quarter" idx="11"/>
          </p:nvPr>
        </p:nvSpPr>
        <p:spPr/>
        <p:txBody>
          <a:bodyPr/>
          <a:lstStyle/>
          <a:p>
            <a:r>
              <a:rPr lang="uk-UA"/>
              <a:t>© Стеценко Інна Вячеславівна НТУУ"КПІ імені Ігоря Сікорського"</a:t>
            </a:r>
          </a:p>
        </p:txBody>
      </p:sp>
    </p:spTree>
    <p:extLst>
      <p:ext uri="{BB962C8B-B14F-4D97-AF65-F5344CB8AC3E}">
        <p14:creationId xmlns:p14="http://schemas.microsoft.com/office/powerpoint/2010/main" val="5379025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634082"/>
          </a:xfrm>
        </p:spPr>
        <p:txBody>
          <a:bodyPr>
            <a:normAutofit fontScale="90000"/>
          </a:bodyPr>
          <a:lstStyle/>
          <a:p>
            <a:r>
              <a:rPr lang="uk-UA" dirty="0"/>
              <a:t>Виконання моделювання</a:t>
            </a:r>
          </a:p>
        </p:txBody>
      </p:sp>
      <p:sp>
        <p:nvSpPr>
          <p:cNvPr id="3" name="Объект 2"/>
          <p:cNvSpPr>
            <a:spLocks noGrp="1"/>
          </p:cNvSpPr>
          <p:nvPr>
            <p:ph idx="1"/>
          </p:nvPr>
        </p:nvSpPr>
        <p:spPr>
          <a:xfrm>
            <a:off x="457200" y="980728"/>
            <a:ext cx="8291264" cy="5145435"/>
          </a:xfrm>
        </p:spPr>
        <p:txBody>
          <a:bodyPr>
            <a:normAutofit fontScale="77500" lnSpcReduction="20000"/>
          </a:bodyPr>
          <a:lstStyle/>
          <a:p>
            <a:pPr marL="0" indent="0" algn="just">
              <a:buNone/>
            </a:pPr>
            <a:r>
              <a:rPr lang="uk-UA" dirty="0"/>
              <a:t>	Перед тим, як розпочати процес імітації потрібно зайти в меню </a:t>
            </a:r>
            <a:r>
              <a:rPr lang="en-US" dirty="0"/>
              <a:t>Run</a:t>
            </a:r>
            <a:r>
              <a:rPr lang="uk-UA" dirty="0"/>
              <a:t>, підменю </a:t>
            </a:r>
            <a:r>
              <a:rPr lang="en-US" dirty="0"/>
              <a:t>Setup</a:t>
            </a:r>
            <a:r>
              <a:rPr lang="uk-UA" dirty="0"/>
              <a:t> і ввести в установки </a:t>
            </a:r>
            <a:r>
              <a:rPr lang="en-US" dirty="0"/>
              <a:t>Replication Parameters </a:t>
            </a:r>
            <a:r>
              <a:rPr lang="uk-UA" dirty="0"/>
              <a:t>час моделювання (</a:t>
            </a:r>
            <a:r>
              <a:rPr lang="en-US" dirty="0"/>
              <a:t>Replication Length</a:t>
            </a:r>
            <a:r>
              <a:rPr lang="uk-UA" dirty="0"/>
              <a:t>) та одиниці, в яких він вимірюється (</a:t>
            </a:r>
            <a:r>
              <a:rPr lang="en-US" dirty="0"/>
              <a:t>Time Units</a:t>
            </a:r>
            <a:r>
              <a:rPr lang="uk-UA" dirty="0"/>
              <a:t>), а також одиниці часу, в яких будуть представлені результати моделювання (</a:t>
            </a:r>
            <a:r>
              <a:rPr lang="en-US" dirty="0"/>
              <a:t>Basic Time Units</a:t>
            </a:r>
            <a:r>
              <a:rPr lang="uk-UA" dirty="0"/>
              <a:t>). Бажано також ввести в установки </a:t>
            </a:r>
            <a:r>
              <a:rPr lang="en-US" dirty="0"/>
              <a:t>Project Parameters </a:t>
            </a:r>
            <a:r>
              <a:rPr lang="uk-UA" dirty="0"/>
              <a:t>ім’я проекту (</a:t>
            </a:r>
            <a:r>
              <a:rPr lang="en-US" dirty="0"/>
              <a:t>Project Title</a:t>
            </a:r>
            <a:r>
              <a:rPr lang="uk-UA" dirty="0"/>
              <a:t>) обрати статистичні дані, що збираються (</a:t>
            </a:r>
            <a:r>
              <a:rPr lang="en-US" dirty="0"/>
              <a:t>Entities</a:t>
            </a:r>
            <a:r>
              <a:rPr lang="uk-UA" dirty="0"/>
              <a:t>, </a:t>
            </a:r>
            <a:r>
              <a:rPr lang="en-US" dirty="0"/>
              <a:t>Queues</a:t>
            </a:r>
            <a:r>
              <a:rPr lang="uk-UA" dirty="0"/>
              <a:t>, </a:t>
            </a:r>
            <a:r>
              <a:rPr lang="en-US" dirty="0"/>
              <a:t>Resources</a:t>
            </a:r>
            <a:r>
              <a:rPr lang="uk-UA" dirty="0"/>
              <a:t>, </a:t>
            </a:r>
            <a:r>
              <a:rPr lang="en-US" dirty="0"/>
              <a:t>Processes</a:t>
            </a:r>
            <a:r>
              <a:rPr lang="uk-UA" dirty="0"/>
              <a:t>, а також </a:t>
            </a:r>
            <a:r>
              <a:rPr lang="en-US" dirty="0"/>
              <a:t>Costing</a:t>
            </a:r>
            <a:r>
              <a:rPr lang="uk-UA" dirty="0"/>
              <a:t>).</a:t>
            </a:r>
          </a:p>
          <a:p>
            <a:pPr marL="0" indent="0" algn="just">
              <a:buNone/>
            </a:pPr>
            <a:r>
              <a:rPr lang="uk-UA" dirty="0"/>
              <a:t>	Запуск імітації здійснюється вибором команди </a:t>
            </a:r>
            <a:r>
              <a:rPr lang="en-US" dirty="0"/>
              <a:t>Go </a:t>
            </a:r>
            <a:r>
              <a:rPr lang="ru-RU" dirty="0"/>
              <a:t>меню </a:t>
            </a:r>
            <a:r>
              <a:rPr lang="en-US" dirty="0"/>
              <a:t>Run</a:t>
            </a:r>
            <a:r>
              <a:rPr lang="ru-RU" dirty="0"/>
              <a:t>. </a:t>
            </a:r>
            <a:r>
              <a:rPr lang="uk-UA" dirty="0"/>
              <a:t>Для перевірки моделі зручно скористатись командою </a:t>
            </a:r>
            <a:r>
              <a:rPr lang="en-US" dirty="0"/>
              <a:t>Step</a:t>
            </a:r>
            <a:r>
              <a:rPr lang="uk-UA" dirty="0"/>
              <a:t>, що запускає покрокову імітацію модельованого процесу. Управління процесом імітації здійснюють команди </a:t>
            </a:r>
            <a:r>
              <a:rPr lang="en-US" dirty="0"/>
              <a:t>Pause </a:t>
            </a:r>
            <a:r>
              <a:rPr lang="uk-UA" dirty="0"/>
              <a:t>- часова зупинка процесу імітації, </a:t>
            </a:r>
            <a:r>
              <a:rPr lang="en-US" dirty="0"/>
              <a:t>Fast Forward</a:t>
            </a:r>
            <a:r>
              <a:rPr lang="uk-UA" dirty="0"/>
              <a:t> - швидка імітація, </a:t>
            </a:r>
            <a:r>
              <a:rPr lang="en-US" dirty="0"/>
              <a:t>End</a:t>
            </a:r>
            <a:r>
              <a:rPr lang="uk-UA" dirty="0"/>
              <a:t> - повернення до корегування моделі або нового запуску.</a:t>
            </a:r>
          </a:p>
          <a:p>
            <a:pPr marL="0" indent="0" algn="just">
              <a:buNone/>
            </a:pPr>
            <a:endParaRPr lang="uk-UA" dirty="0"/>
          </a:p>
        </p:txBody>
      </p:sp>
      <p:sp>
        <p:nvSpPr>
          <p:cNvPr id="4" name="Нижний колонтитул 3"/>
          <p:cNvSpPr>
            <a:spLocks noGrp="1"/>
          </p:cNvSpPr>
          <p:nvPr>
            <p:ph type="ftr" sz="quarter" idx="11"/>
          </p:nvPr>
        </p:nvSpPr>
        <p:spPr/>
        <p:txBody>
          <a:bodyPr/>
          <a:lstStyle/>
          <a:p>
            <a:r>
              <a:rPr lang="uk-UA"/>
              <a:t>© Стеценко Інна Вячеславівна НТУУ"КПІ імені Ігоря Сікорського"</a:t>
            </a:r>
          </a:p>
        </p:txBody>
      </p:sp>
    </p:spTree>
    <p:extLst>
      <p:ext uri="{BB962C8B-B14F-4D97-AF65-F5344CB8AC3E}">
        <p14:creationId xmlns:p14="http://schemas.microsoft.com/office/powerpoint/2010/main" val="13604067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634082"/>
          </a:xfrm>
        </p:spPr>
        <p:txBody>
          <a:bodyPr>
            <a:normAutofit fontScale="90000"/>
          </a:bodyPr>
          <a:lstStyle/>
          <a:p>
            <a:r>
              <a:rPr lang="uk-UA" dirty="0"/>
              <a:t>Виведення результатів моделювання</a:t>
            </a:r>
          </a:p>
        </p:txBody>
      </p:sp>
      <p:sp>
        <p:nvSpPr>
          <p:cNvPr id="3" name="Объект 2"/>
          <p:cNvSpPr>
            <a:spLocks noGrp="1"/>
          </p:cNvSpPr>
          <p:nvPr>
            <p:ph idx="1"/>
          </p:nvPr>
        </p:nvSpPr>
        <p:spPr>
          <a:xfrm>
            <a:off x="457200" y="980728"/>
            <a:ext cx="8147248" cy="5145435"/>
          </a:xfrm>
        </p:spPr>
        <p:txBody>
          <a:bodyPr>
            <a:normAutofit fontScale="70000" lnSpcReduction="20000"/>
          </a:bodyPr>
          <a:lstStyle/>
          <a:p>
            <a:pPr algn="just"/>
            <a:r>
              <a:rPr lang="uk-UA" dirty="0"/>
              <a:t>В результаті успішної імітації моделі пакетом </a:t>
            </a:r>
            <a:r>
              <a:rPr lang="en-US" dirty="0"/>
              <a:t>Arena </a:t>
            </a:r>
            <a:r>
              <a:rPr lang="uk-UA" dirty="0"/>
              <a:t>створюються звіти про результати моделювання Переглянути їх можна скориставшись панеллю звітів </a:t>
            </a:r>
            <a:r>
              <a:rPr lang="en-US" i="1" dirty="0"/>
              <a:t>Reports</a:t>
            </a:r>
            <a:r>
              <a:rPr lang="uk-UA" dirty="0"/>
              <a:t>. На панелі звітів представлено декілька видів звітів. Звіт «Короткий огляд категорій» і звіти по чотирьох категоріях, такі як </a:t>
            </a:r>
            <a:r>
              <a:rPr lang="en-US" dirty="0"/>
              <a:t>B</a:t>
            </a:r>
            <a:r>
              <a:rPr lang="uk-UA" dirty="0" err="1"/>
              <a:t>имоги</a:t>
            </a:r>
            <a:r>
              <a:rPr lang="uk-UA" dirty="0"/>
              <a:t>, Процеси, Черги і Ресурси.</a:t>
            </a:r>
          </a:p>
          <a:p>
            <a:pPr algn="just"/>
            <a:r>
              <a:rPr lang="uk-UA" dirty="0"/>
              <a:t>За допомогою панелі звітів можна переглянути звіт </a:t>
            </a:r>
            <a:r>
              <a:rPr lang="uk-UA" dirty="0" err="1"/>
              <a:t>Category</a:t>
            </a:r>
            <a:r>
              <a:rPr lang="uk-UA" dirty="0"/>
              <a:t> </a:t>
            </a:r>
            <a:r>
              <a:rPr lang="uk-UA" dirty="0" err="1"/>
              <a:t>Overview</a:t>
            </a:r>
            <a:r>
              <a:rPr lang="uk-UA" dirty="0"/>
              <a:t>, який відображає підсумкову інформацію про вимоги, процеси, черги і ресурси. Також показує інформацію про заданих користувачем змінних і інформацію, зібрану модулем </a:t>
            </a:r>
            <a:r>
              <a:rPr lang="uk-UA" dirty="0" err="1"/>
              <a:t>Record</a:t>
            </a:r>
            <a:r>
              <a:rPr lang="uk-UA" dirty="0"/>
              <a:t>.</a:t>
            </a:r>
          </a:p>
          <a:p>
            <a:pPr algn="just"/>
            <a:r>
              <a:rPr lang="uk-UA" dirty="0"/>
              <a:t>Звіт про вимоги </a:t>
            </a:r>
            <a:r>
              <a:rPr lang="en-US" i="1" dirty="0"/>
              <a:t>Entities </a:t>
            </a:r>
            <a:r>
              <a:rPr lang="uk-UA" dirty="0"/>
              <a:t>поділений на декілька частин. У частині звіту </a:t>
            </a:r>
            <a:r>
              <a:rPr lang="uk-UA" i="1" dirty="0" err="1"/>
              <a:t>Cycle</a:t>
            </a:r>
            <a:r>
              <a:rPr lang="uk-UA" i="1" dirty="0"/>
              <a:t> </a:t>
            </a:r>
            <a:r>
              <a:rPr lang="uk-UA" i="1" dirty="0" err="1"/>
              <a:t>Time</a:t>
            </a:r>
            <a:r>
              <a:rPr lang="uk-UA" dirty="0"/>
              <a:t> показаний середній, максимальний і мінімальний час існування вимоги. Час існування вимоги вважається з моменту її прибуття в систему і до того моменту, коли вимога потрапляє в модуль </a:t>
            </a:r>
            <a:r>
              <a:rPr lang="uk-UA" dirty="0" err="1"/>
              <a:t>Dispose</a:t>
            </a:r>
            <a:r>
              <a:rPr lang="uk-UA" dirty="0"/>
              <a:t>. Нижче представляється гістограма середнього часу циклу для кожного типу вимоги.</a:t>
            </a:r>
          </a:p>
          <a:p>
            <a:pPr marL="0" indent="0" algn="just">
              <a:buNone/>
            </a:pPr>
            <a:endParaRPr lang="uk-UA" dirty="0"/>
          </a:p>
        </p:txBody>
      </p:sp>
      <p:sp>
        <p:nvSpPr>
          <p:cNvPr id="4" name="Нижний колонтитул 3"/>
          <p:cNvSpPr>
            <a:spLocks noGrp="1"/>
          </p:cNvSpPr>
          <p:nvPr>
            <p:ph type="ftr" sz="quarter" idx="11"/>
          </p:nvPr>
        </p:nvSpPr>
        <p:spPr/>
        <p:txBody>
          <a:bodyPr/>
          <a:lstStyle/>
          <a:p>
            <a:r>
              <a:rPr lang="uk-UA"/>
              <a:t>© Стеценко Інна Вячеславівна НТУУ"КПІ імені Ігоря Сікорського"</a:t>
            </a:r>
          </a:p>
        </p:txBody>
      </p:sp>
    </p:spTree>
    <p:extLst>
      <p:ext uri="{BB962C8B-B14F-4D97-AF65-F5344CB8AC3E}">
        <p14:creationId xmlns:p14="http://schemas.microsoft.com/office/powerpoint/2010/main" val="20593528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706090"/>
          </a:xfrm>
        </p:spPr>
        <p:txBody>
          <a:bodyPr>
            <a:normAutofit fontScale="90000"/>
          </a:bodyPr>
          <a:lstStyle/>
          <a:p>
            <a:r>
              <a:rPr lang="uk-UA" b="1" dirty="0"/>
              <a:t>Приклад</a:t>
            </a:r>
            <a:endParaRPr lang="uk-UA" dirty="0"/>
          </a:p>
        </p:txBody>
      </p:sp>
      <p:sp>
        <p:nvSpPr>
          <p:cNvPr id="3" name="Объект 2"/>
          <p:cNvSpPr>
            <a:spLocks noGrp="1"/>
          </p:cNvSpPr>
          <p:nvPr>
            <p:ph idx="1"/>
          </p:nvPr>
        </p:nvSpPr>
        <p:spPr>
          <a:xfrm>
            <a:off x="457200" y="1124744"/>
            <a:ext cx="8507288" cy="5544616"/>
          </a:xfrm>
        </p:spPr>
        <p:txBody>
          <a:bodyPr>
            <a:normAutofit fontScale="40000" lnSpcReduction="20000"/>
          </a:bodyPr>
          <a:lstStyle/>
          <a:p>
            <a:pPr marL="0" indent="0" algn="just">
              <a:buNone/>
            </a:pPr>
            <a:r>
              <a:rPr lang="uk-UA" sz="3600" dirty="0"/>
              <a:t>	</a:t>
            </a:r>
            <a:r>
              <a:rPr lang="uk-UA" sz="4300" dirty="0"/>
              <a:t>Експериментальна </a:t>
            </a:r>
            <a:r>
              <a:rPr lang="uk-UA" sz="4300" dirty="0" err="1"/>
              <a:t>роботизована</a:t>
            </a:r>
            <a:r>
              <a:rPr lang="uk-UA" sz="4300" dirty="0"/>
              <a:t> гнучка виробнича система має два верстати із числовим пультом керування, три роботи, пункт прибуття і склад оброблених деталей. Деталі прибувають на пункт прибуття кожні 40 секунд згідно з експоненціальним законом розподілу, захоплюються одним з вільних роботів і переміщуються ним до першого верстата, після чого робот звільняється. Після завершення обробки на першому верстаті деталь захоплюється одним з роботів і переміщується на другий верстат, а після обробки на другому верстаті – одним з роботів переміщується на склад оброблених деталей. Кожний з верстатів може одночасно обробляти до трьох деталей.</a:t>
            </a:r>
          </a:p>
          <a:p>
            <a:pPr marL="0" indent="0" algn="just">
              <a:buNone/>
            </a:pPr>
            <a:r>
              <a:rPr lang="uk-UA" sz="4300" dirty="0"/>
              <a:t>	Час переміщення робота між пунктом прибуття і першим верстатом, першим і другим верстатом, другим верстатом і пунктом зберігання оброблених деталей складає відповідно 6, 7, і 5 секунд незалежно від того, холостий це хід, чи ні. Роботу потрібний час 8</a:t>
            </a:r>
            <a:r>
              <a:rPr lang="uk-UA" sz="4300" dirty="0">
                <a:sym typeface="Symbol"/>
              </a:rPr>
              <a:t></a:t>
            </a:r>
            <a:r>
              <a:rPr lang="uk-UA" sz="4300" dirty="0"/>
              <a:t>1 секунд на захоплення або вивільнення деталей. Час обробки на першому верстаті розподілений за нормальним законом із середнім значення 60 секунд і має стандартне відхилення 10 секунд. Середній час обробки на другому верстаті дорівнює 100секунд і має експоненціальний закон розподілу.</a:t>
            </a:r>
          </a:p>
          <a:p>
            <a:pPr marL="0" indent="0" algn="just">
              <a:buNone/>
            </a:pPr>
            <a:r>
              <a:rPr lang="uk-UA" sz="4300" dirty="0"/>
              <a:t>	Визначить найкращий (з точки зору підвищення пропускної здатності гнучкої виробничої системи) спосіб закріплення роботів до операцій. Можливі варіанти закріплення:</a:t>
            </a:r>
          </a:p>
          <a:p>
            <a:pPr marL="742950" lvl="0" indent="-742950" algn="just">
              <a:buFont typeface="+mj-lt"/>
              <a:buAutoNum type="arabicPeriod"/>
            </a:pPr>
            <a:r>
              <a:rPr lang="uk-UA" sz="4300" dirty="0"/>
              <a:t>по одному роботу на кожний з трьох шляхів переміщення деталей (пункт прибуття – перший верстат, перший верстат – другий верстат, другий верстат, склад);</a:t>
            </a:r>
          </a:p>
          <a:p>
            <a:pPr marL="742950" lvl="0" indent="-742950" algn="just">
              <a:buFont typeface="+mj-lt"/>
              <a:buAutoNum type="arabicPeriod"/>
            </a:pPr>
            <a:r>
              <a:rPr lang="uk-UA" sz="4300" dirty="0"/>
              <a:t>кожний робот може використовуватися на кожному шляху переміщення деталей(при цьому повинен займатися найближчий з роботів).</a:t>
            </a:r>
          </a:p>
          <a:p>
            <a:pPr marL="0" indent="0" algn="just">
              <a:buNone/>
            </a:pPr>
            <a:r>
              <a:rPr lang="uk-UA" sz="4300" dirty="0"/>
              <a:t>Знайдіть коефіцієнти використання роботів і верстатів, максимальну місткість місця зберігання деталей на ділянці прибуття.</a:t>
            </a:r>
          </a:p>
        </p:txBody>
      </p:sp>
      <p:sp>
        <p:nvSpPr>
          <p:cNvPr id="4" name="Нижний колонтитул 3"/>
          <p:cNvSpPr>
            <a:spLocks noGrp="1"/>
          </p:cNvSpPr>
          <p:nvPr>
            <p:ph type="ftr" sz="quarter" idx="11"/>
          </p:nvPr>
        </p:nvSpPr>
        <p:spPr/>
        <p:txBody>
          <a:bodyPr/>
          <a:lstStyle/>
          <a:p>
            <a:r>
              <a:rPr lang="uk-UA"/>
              <a:t>© Стеценко Інна Вячеславівна НТУУ"КПІ імені Ігоря Сікорського"</a:t>
            </a:r>
          </a:p>
        </p:txBody>
      </p:sp>
    </p:spTree>
    <p:extLst>
      <p:ext uri="{BB962C8B-B14F-4D97-AF65-F5344CB8AC3E}">
        <p14:creationId xmlns:p14="http://schemas.microsoft.com/office/powerpoint/2010/main" val="8465575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uk-UA" dirty="0"/>
              <a:t>Пояснення до моделі</a:t>
            </a:r>
          </a:p>
        </p:txBody>
      </p:sp>
      <p:sp>
        <p:nvSpPr>
          <p:cNvPr id="3" name="Объект 2"/>
          <p:cNvSpPr>
            <a:spLocks noGrp="1"/>
          </p:cNvSpPr>
          <p:nvPr>
            <p:ph idx="1"/>
          </p:nvPr>
        </p:nvSpPr>
        <p:spPr>
          <a:xfrm>
            <a:off x="395536" y="1196752"/>
            <a:ext cx="8424936" cy="5184576"/>
          </a:xfrm>
        </p:spPr>
        <p:txBody>
          <a:bodyPr>
            <a:normAutofit fontScale="55000" lnSpcReduction="20000"/>
          </a:bodyPr>
          <a:lstStyle/>
          <a:p>
            <a:endParaRPr lang="uk-UA" dirty="0"/>
          </a:p>
          <a:p>
            <a:pPr algn="just"/>
            <a:r>
              <a:rPr lang="uk-UA" sz="3600" dirty="0"/>
              <a:t>Об</a:t>
            </a:r>
            <a:r>
              <a:rPr lang="ru-RU" sz="3600" dirty="0" err="1"/>
              <a:t>робку</a:t>
            </a:r>
            <a:r>
              <a:rPr lang="ru-RU" sz="3600" dirty="0"/>
              <a:t> </a:t>
            </a:r>
            <a:r>
              <a:rPr lang="ru-RU" sz="3600" dirty="0" err="1"/>
              <a:t>детал</a:t>
            </a:r>
            <a:r>
              <a:rPr lang="uk-UA" sz="3600" dirty="0"/>
              <a:t>і </a:t>
            </a:r>
            <a:r>
              <a:rPr lang="ru-RU" sz="3600" dirty="0"/>
              <a:t>першим </a:t>
            </a:r>
            <a:r>
              <a:rPr lang="ru-RU" sz="3600" dirty="0" err="1"/>
              <a:t>верстатом</a:t>
            </a:r>
            <a:r>
              <a:rPr lang="ru-RU" sz="3600" dirty="0"/>
              <a:t> </a:t>
            </a:r>
            <a:r>
              <a:rPr lang="uk-UA" sz="3600" dirty="0"/>
              <a:t>моделює блок </a:t>
            </a:r>
            <a:r>
              <a:rPr lang="en-US" sz="3600" dirty="0"/>
              <a:t>Process </a:t>
            </a:r>
            <a:r>
              <a:rPr lang="uk-UA" sz="3600" dirty="0"/>
              <a:t>з параметрами </a:t>
            </a:r>
            <a:r>
              <a:rPr lang="en-US" sz="3600" dirty="0"/>
              <a:t>Name</a:t>
            </a:r>
            <a:r>
              <a:rPr lang="uk-UA" sz="3600" dirty="0"/>
              <a:t>=</a:t>
            </a:r>
            <a:r>
              <a:rPr lang="en-US" sz="3600" dirty="0" err="1"/>
              <a:t>obrobka</a:t>
            </a:r>
            <a:r>
              <a:rPr lang="en-US" sz="3600" dirty="0"/>
              <a:t> 1</a:t>
            </a:r>
            <a:r>
              <a:rPr lang="uk-UA" sz="3600" dirty="0"/>
              <a:t>, </a:t>
            </a:r>
            <a:r>
              <a:rPr lang="en-US" sz="3600" dirty="0"/>
              <a:t>Type</a:t>
            </a:r>
            <a:r>
              <a:rPr lang="uk-UA" sz="3600" dirty="0"/>
              <a:t>=</a:t>
            </a:r>
            <a:r>
              <a:rPr lang="en-US" sz="3600" dirty="0"/>
              <a:t>Standard</a:t>
            </a:r>
            <a:r>
              <a:rPr lang="uk-UA" sz="3600" dirty="0"/>
              <a:t>, </a:t>
            </a:r>
            <a:r>
              <a:rPr lang="en-US" sz="3600" dirty="0"/>
              <a:t>Action</a:t>
            </a:r>
            <a:r>
              <a:rPr lang="uk-UA" sz="3600" dirty="0"/>
              <a:t>=</a:t>
            </a:r>
            <a:r>
              <a:rPr lang="en-US" sz="3600" dirty="0"/>
              <a:t>Seize Delay Release</a:t>
            </a:r>
            <a:r>
              <a:rPr lang="uk-UA" sz="3600" dirty="0"/>
              <a:t>, </a:t>
            </a:r>
            <a:r>
              <a:rPr lang="en-US" sz="3600" dirty="0"/>
              <a:t>Resources</a:t>
            </a:r>
            <a:r>
              <a:rPr lang="uk-UA" sz="3600" dirty="0"/>
              <a:t>=</a:t>
            </a:r>
            <a:r>
              <a:rPr lang="en-US" sz="3600" dirty="0" err="1"/>
              <a:t>verstat</a:t>
            </a:r>
            <a:r>
              <a:rPr lang="en-US" sz="3600" dirty="0"/>
              <a:t> 1</a:t>
            </a:r>
            <a:r>
              <a:rPr lang="uk-UA" sz="3600" dirty="0"/>
              <a:t>, </a:t>
            </a:r>
            <a:r>
              <a:rPr lang="en-US" sz="3600" dirty="0"/>
              <a:t>Delay Type</a:t>
            </a:r>
            <a:r>
              <a:rPr lang="uk-UA" sz="3600" dirty="0"/>
              <a:t>=</a:t>
            </a:r>
            <a:r>
              <a:rPr lang="en-US" sz="3600" dirty="0"/>
              <a:t>Normal</a:t>
            </a:r>
            <a:r>
              <a:rPr lang="uk-UA" sz="3600" dirty="0"/>
              <a:t>, </a:t>
            </a:r>
            <a:r>
              <a:rPr lang="en-US" sz="3600" dirty="0"/>
              <a:t>Units</a:t>
            </a:r>
            <a:r>
              <a:rPr lang="uk-UA" sz="3600" dirty="0"/>
              <a:t>=</a:t>
            </a:r>
            <a:r>
              <a:rPr lang="en-US" sz="3600" dirty="0"/>
              <a:t>Seconds</a:t>
            </a:r>
            <a:r>
              <a:rPr lang="uk-UA" sz="3600" dirty="0"/>
              <a:t> , </a:t>
            </a:r>
            <a:r>
              <a:rPr lang="en-US" sz="3600" dirty="0"/>
              <a:t>Value</a:t>
            </a:r>
            <a:r>
              <a:rPr lang="uk-UA" sz="3600" dirty="0"/>
              <a:t>=</a:t>
            </a:r>
            <a:r>
              <a:rPr lang="en-US" sz="3600" dirty="0"/>
              <a:t>60</a:t>
            </a:r>
            <a:r>
              <a:rPr lang="uk-UA" sz="3600" dirty="0"/>
              <a:t>, </a:t>
            </a:r>
            <a:r>
              <a:rPr lang="en-US" sz="3600" dirty="0" err="1"/>
              <a:t>Std</a:t>
            </a:r>
            <a:r>
              <a:rPr lang="en-US" sz="3600" dirty="0"/>
              <a:t> Dev</a:t>
            </a:r>
            <a:r>
              <a:rPr lang="uk-UA" sz="3600" dirty="0"/>
              <a:t>=</a:t>
            </a:r>
            <a:r>
              <a:rPr lang="en-US" sz="3600" dirty="0"/>
              <a:t>10</a:t>
            </a:r>
            <a:r>
              <a:rPr lang="uk-UA" sz="3600" dirty="0"/>
              <a:t>. Щоб верстат обслуговував одночасно три деталі, потрібно зайти в блок </a:t>
            </a:r>
            <a:r>
              <a:rPr lang="en-US" sz="3600" dirty="0"/>
              <a:t>Resources</a:t>
            </a:r>
            <a:r>
              <a:rPr lang="uk-UA" sz="3600" dirty="0"/>
              <a:t> і встановити параметр С</a:t>
            </a:r>
            <a:r>
              <a:rPr lang="en-US" sz="3600" dirty="0" err="1"/>
              <a:t>apacity</a:t>
            </a:r>
            <a:r>
              <a:rPr lang="uk-UA" sz="3600" dirty="0"/>
              <a:t>=3 для ресурсу з ім’ям </a:t>
            </a:r>
            <a:r>
              <a:rPr lang="en-US" sz="3600" dirty="0" err="1"/>
              <a:t>verstat</a:t>
            </a:r>
            <a:r>
              <a:rPr lang="uk-UA" sz="3600" dirty="0"/>
              <a:t> 1.</a:t>
            </a:r>
          </a:p>
          <a:p>
            <a:pPr algn="just"/>
            <a:r>
              <a:rPr lang="uk-UA" sz="3600" dirty="0"/>
              <a:t>Захоплення деталі роботом, переміщення її до другого верстата та вивільнення робота моделює блок </a:t>
            </a:r>
            <a:r>
              <a:rPr lang="en-US" sz="3600" dirty="0"/>
              <a:t>Process </a:t>
            </a:r>
            <a:r>
              <a:rPr lang="uk-UA" sz="3600" dirty="0"/>
              <a:t>з параметрами </a:t>
            </a:r>
            <a:r>
              <a:rPr lang="en-US" sz="3600" dirty="0"/>
              <a:t>Name</a:t>
            </a:r>
            <a:r>
              <a:rPr lang="uk-UA" sz="3600" dirty="0"/>
              <a:t>=</a:t>
            </a:r>
            <a:r>
              <a:rPr lang="en-US" sz="3600" dirty="0"/>
              <a:t>do </a:t>
            </a:r>
            <a:r>
              <a:rPr lang="en-US" sz="3600" dirty="0" err="1"/>
              <a:t>verstata</a:t>
            </a:r>
            <a:r>
              <a:rPr lang="uk-UA" sz="3600" dirty="0"/>
              <a:t> 1, </a:t>
            </a:r>
            <a:r>
              <a:rPr lang="en-US" sz="3600" dirty="0"/>
              <a:t>Type</a:t>
            </a:r>
            <a:r>
              <a:rPr lang="uk-UA" sz="3600" dirty="0"/>
              <a:t>=</a:t>
            </a:r>
            <a:r>
              <a:rPr lang="en-US" sz="3600" dirty="0"/>
              <a:t>Standard</a:t>
            </a:r>
            <a:r>
              <a:rPr lang="uk-UA" sz="3600" dirty="0"/>
              <a:t>, </a:t>
            </a:r>
            <a:r>
              <a:rPr lang="en-US" sz="3600" dirty="0"/>
              <a:t>Action</a:t>
            </a:r>
            <a:r>
              <a:rPr lang="uk-UA" sz="3600" dirty="0"/>
              <a:t>=</a:t>
            </a:r>
            <a:r>
              <a:rPr lang="en-US" sz="3600" dirty="0"/>
              <a:t>Seize Delay Release</a:t>
            </a:r>
            <a:r>
              <a:rPr lang="uk-UA" sz="3600" dirty="0"/>
              <a:t>, </a:t>
            </a:r>
            <a:r>
              <a:rPr lang="en-US" sz="3600" dirty="0"/>
              <a:t>Resources</a:t>
            </a:r>
            <a:r>
              <a:rPr lang="uk-UA" sz="3600" dirty="0"/>
              <a:t>= </a:t>
            </a:r>
            <a:r>
              <a:rPr lang="en-US" sz="3600" dirty="0"/>
              <a:t>Robot</a:t>
            </a:r>
            <a:r>
              <a:rPr lang="uk-UA" sz="3600" dirty="0"/>
              <a:t> 2, </a:t>
            </a:r>
            <a:r>
              <a:rPr lang="en-US" sz="3600" dirty="0"/>
              <a:t>Delay Type</a:t>
            </a:r>
            <a:r>
              <a:rPr lang="uk-UA" sz="3600" dirty="0"/>
              <a:t>=</a:t>
            </a:r>
            <a:r>
              <a:rPr lang="en-US" sz="3600" dirty="0"/>
              <a:t>Uniform</a:t>
            </a:r>
            <a:r>
              <a:rPr lang="uk-UA" sz="3600" dirty="0"/>
              <a:t>, </a:t>
            </a:r>
            <a:r>
              <a:rPr lang="en-US" sz="3600" dirty="0"/>
              <a:t>Units</a:t>
            </a:r>
            <a:r>
              <a:rPr lang="uk-UA" sz="3600" dirty="0"/>
              <a:t>=</a:t>
            </a:r>
            <a:r>
              <a:rPr lang="en-US" sz="3600" dirty="0"/>
              <a:t>Seconds</a:t>
            </a:r>
            <a:r>
              <a:rPr lang="uk-UA" sz="3600" dirty="0"/>
              <a:t> , </a:t>
            </a:r>
            <a:r>
              <a:rPr lang="en-US" sz="3600" dirty="0"/>
              <a:t>Minimum</a:t>
            </a:r>
            <a:r>
              <a:rPr lang="uk-UA" sz="3600" dirty="0"/>
              <a:t>=22, </a:t>
            </a:r>
            <a:r>
              <a:rPr lang="en-US" sz="3600" dirty="0"/>
              <a:t>Maximum</a:t>
            </a:r>
            <a:r>
              <a:rPr lang="uk-UA" sz="3600" dirty="0"/>
              <a:t>=24.</a:t>
            </a:r>
          </a:p>
          <a:p>
            <a:pPr algn="just"/>
            <a:r>
              <a:rPr lang="uk-UA" sz="3600" dirty="0" err="1"/>
              <a:t>Змінемо</a:t>
            </a:r>
            <a:r>
              <a:rPr lang="uk-UA" sz="3600" dirty="0"/>
              <a:t> закріплення роботів до операцій так, що кожний з вільних роботів може використовуватися на кожному шляху переміщення деталей. Для цього в моделі, яка складена, параметр </a:t>
            </a:r>
            <a:r>
              <a:rPr lang="en-US" sz="3600" dirty="0"/>
              <a:t>Resources</a:t>
            </a:r>
            <a:r>
              <a:rPr lang="uk-UA" sz="3600" dirty="0"/>
              <a:t> для процесів </a:t>
            </a:r>
            <a:r>
              <a:rPr lang="en-US" sz="3600" dirty="0"/>
              <a:t>do </a:t>
            </a:r>
            <a:r>
              <a:rPr lang="en-US" sz="3600" dirty="0" err="1"/>
              <a:t>verstata</a:t>
            </a:r>
            <a:r>
              <a:rPr lang="uk-UA" sz="3600" dirty="0"/>
              <a:t> 1, </a:t>
            </a:r>
            <a:r>
              <a:rPr lang="en-US" sz="3600" dirty="0"/>
              <a:t>do </a:t>
            </a:r>
            <a:r>
              <a:rPr lang="en-US" sz="3600" dirty="0" err="1"/>
              <a:t>verstata</a:t>
            </a:r>
            <a:r>
              <a:rPr lang="uk-UA" sz="3600" dirty="0"/>
              <a:t> 1, </a:t>
            </a:r>
            <a:r>
              <a:rPr lang="en-US" sz="3600" dirty="0"/>
              <a:t>do </a:t>
            </a:r>
            <a:r>
              <a:rPr lang="en-US" sz="3600" dirty="0" err="1"/>
              <a:t>sklada</a:t>
            </a:r>
            <a:r>
              <a:rPr lang="uk-UA" sz="3600" dirty="0"/>
              <a:t>, потрібно задати як множина ресурсів, тобто тип </a:t>
            </a:r>
            <a:r>
              <a:rPr lang="en-US" sz="3600" dirty="0"/>
              <a:t>Set</a:t>
            </a:r>
            <a:r>
              <a:rPr lang="uk-UA" sz="3600" dirty="0"/>
              <a:t>, з ім’ям </a:t>
            </a:r>
            <a:r>
              <a:rPr lang="en-US" sz="3600" dirty="0"/>
              <a:t>Set Robot</a:t>
            </a:r>
            <a:r>
              <a:rPr lang="uk-UA" sz="3600" dirty="0"/>
              <a:t>. Потім за допомогою блоку </a:t>
            </a:r>
            <a:r>
              <a:rPr lang="en-US" sz="3600" dirty="0"/>
              <a:t>Set</a:t>
            </a:r>
            <a:r>
              <a:rPr lang="uk-UA" sz="3600" dirty="0"/>
              <a:t> задати елементи множини ресурсів </a:t>
            </a:r>
            <a:r>
              <a:rPr lang="en-US" sz="3600" dirty="0"/>
              <a:t>Robot</a:t>
            </a:r>
            <a:r>
              <a:rPr lang="uk-UA" sz="3600" dirty="0"/>
              <a:t> 1, </a:t>
            </a:r>
            <a:r>
              <a:rPr lang="en-US" sz="3600" dirty="0"/>
              <a:t>Robot</a:t>
            </a:r>
            <a:r>
              <a:rPr lang="uk-UA" sz="3600" dirty="0"/>
              <a:t> 2, </a:t>
            </a:r>
            <a:r>
              <a:rPr lang="en-US" sz="3600" dirty="0"/>
              <a:t>Robot</a:t>
            </a:r>
            <a:r>
              <a:rPr lang="uk-UA" sz="3600" dirty="0"/>
              <a:t> 3.</a:t>
            </a:r>
          </a:p>
        </p:txBody>
      </p:sp>
      <p:sp>
        <p:nvSpPr>
          <p:cNvPr id="4" name="Нижний колонтитул 3"/>
          <p:cNvSpPr>
            <a:spLocks noGrp="1"/>
          </p:cNvSpPr>
          <p:nvPr>
            <p:ph type="ftr" sz="quarter" idx="11"/>
          </p:nvPr>
        </p:nvSpPr>
        <p:spPr/>
        <p:txBody>
          <a:bodyPr/>
          <a:lstStyle/>
          <a:p>
            <a:r>
              <a:rPr lang="uk-UA"/>
              <a:t>© Стеценко Інна Вячеславівна НТУУ"КПІ імені Ігоря Сікорського"</a:t>
            </a:r>
          </a:p>
        </p:txBody>
      </p:sp>
    </p:spTree>
    <p:extLst>
      <p:ext uri="{BB962C8B-B14F-4D97-AF65-F5344CB8AC3E}">
        <p14:creationId xmlns:p14="http://schemas.microsoft.com/office/powerpoint/2010/main" val="33994763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uk-UA"/>
          </a:p>
        </p:txBody>
      </p:sp>
      <p:sp>
        <p:nvSpPr>
          <p:cNvPr id="3" name="Объект 2"/>
          <p:cNvSpPr>
            <a:spLocks noGrp="1"/>
          </p:cNvSpPr>
          <p:nvPr>
            <p:ph idx="1"/>
          </p:nvPr>
        </p:nvSpPr>
        <p:spPr/>
        <p:txBody>
          <a:bodyPr>
            <a:normAutofit fontScale="62500" lnSpcReduction="20000"/>
          </a:bodyPr>
          <a:lstStyle/>
          <a:p>
            <a:r>
              <a:rPr lang="uk-UA" dirty="0" err="1"/>
              <a:t>Aren</a:t>
            </a:r>
            <a:r>
              <a:rPr lang="en-US" dirty="0"/>
              <a:t>a Simulation Software</a:t>
            </a:r>
            <a:r>
              <a:rPr lang="uk-UA" dirty="0"/>
              <a:t>– розробка компанії </a:t>
            </a:r>
            <a:r>
              <a:rPr lang="uk-UA" dirty="0" err="1"/>
              <a:t>Systems</a:t>
            </a:r>
            <a:r>
              <a:rPr lang="uk-UA" dirty="0"/>
              <a:t> </a:t>
            </a:r>
            <a:r>
              <a:rPr lang="uk-UA" dirty="0" err="1"/>
              <a:t>Modeling</a:t>
            </a:r>
            <a:r>
              <a:rPr lang="uk-UA" dirty="0"/>
              <a:t> </a:t>
            </a:r>
            <a:r>
              <a:rPr lang="uk-UA" dirty="0" err="1"/>
              <a:t>Arena</a:t>
            </a:r>
            <a:r>
              <a:rPr lang="en-US" dirty="0"/>
              <a:t> </a:t>
            </a:r>
            <a:r>
              <a:rPr lang="uk-UA" dirty="0"/>
              <a:t>На сьогодні цим </a:t>
            </a:r>
            <a:r>
              <a:rPr lang="uk-UA" dirty="0" err="1"/>
              <a:t>софтом</a:t>
            </a:r>
            <a:r>
              <a:rPr lang="uk-UA" dirty="0"/>
              <a:t> займається компанія </a:t>
            </a:r>
            <a:r>
              <a:rPr lang="en-US" dirty="0"/>
              <a:t>Rockwell Automation </a:t>
            </a:r>
            <a:r>
              <a:rPr lang="en-US" dirty="0">
                <a:hlinkClick r:id="rId2"/>
              </a:rPr>
              <a:t>https://www.rockwellautomation.com/en-us/products/software/arena-simulation/buying-options/download.html</a:t>
            </a:r>
            <a:endParaRPr lang="en-US" dirty="0"/>
          </a:p>
          <a:p>
            <a:r>
              <a:rPr lang="uk-UA" dirty="0"/>
              <a:t>Основа технологій </a:t>
            </a:r>
            <a:r>
              <a:rPr lang="uk-UA" dirty="0" err="1"/>
              <a:t>Arena</a:t>
            </a:r>
            <a:r>
              <a:rPr lang="uk-UA" dirty="0"/>
              <a:t> - мова моделювання SIMAN і система </a:t>
            </a:r>
            <a:r>
              <a:rPr lang="uk-UA" dirty="0" err="1"/>
              <a:t>Cinema</a:t>
            </a:r>
            <a:r>
              <a:rPr lang="uk-UA" dirty="0"/>
              <a:t> </a:t>
            </a:r>
            <a:r>
              <a:rPr lang="uk-UA" dirty="0" err="1"/>
              <a:t>Animation</a:t>
            </a:r>
            <a:r>
              <a:rPr lang="uk-UA" dirty="0"/>
              <a:t>. SIMAN (перша реалізація 1982р.)</a:t>
            </a:r>
          </a:p>
          <a:p>
            <a:pPr algn="just"/>
            <a:r>
              <a:rPr lang="uk-UA" dirty="0"/>
              <a:t>Переваги </a:t>
            </a:r>
            <a:r>
              <a:rPr lang="uk-UA" dirty="0" err="1"/>
              <a:t>Arena</a:t>
            </a:r>
            <a:r>
              <a:rPr lang="uk-UA" dirty="0"/>
              <a:t>: 1) модель будується з конструктивних блоків, набір яких достатньо широкий, 2) ієрархічна модель будується дуже просто і наочно, 3)анімаційні засоби представлені широко (від примітивних під час запуску моделі до графічних з анімацією персонажів і елементів моделі), 4) широкий спектр звітів з моделювання, 5) набір інструментів для статистичного збору інформації та її графічного представлення.</a:t>
            </a:r>
          </a:p>
          <a:p>
            <a:pPr algn="just"/>
            <a:r>
              <a:rPr lang="uk-UA" dirty="0"/>
              <a:t>Аналогічний підхід використовує програмне забезпечення </a:t>
            </a:r>
            <a:r>
              <a:rPr lang="en-US" dirty="0" err="1"/>
              <a:t>Simio</a:t>
            </a:r>
            <a:r>
              <a:rPr lang="en-US" dirty="0"/>
              <a:t> (</a:t>
            </a:r>
            <a:r>
              <a:rPr lang="uk-UA" dirty="0"/>
              <a:t>з більш сучасною анімацією та більшою швидкодією)</a:t>
            </a:r>
          </a:p>
        </p:txBody>
      </p:sp>
      <p:sp>
        <p:nvSpPr>
          <p:cNvPr id="4" name="Нижний колонтитул 3"/>
          <p:cNvSpPr>
            <a:spLocks noGrp="1"/>
          </p:cNvSpPr>
          <p:nvPr>
            <p:ph type="ftr" sz="quarter" idx="11"/>
          </p:nvPr>
        </p:nvSpPr>
        <p:spPr/>
        <p:txBody>
          <a:bodyPr/>
          <a:lstStyle/>
          <a:p>
            <a:r>
              <a:rPr lang="uk-UA"/>
              <a:t>© Стеценко Інна Вячеславівна НТУУ"КПІ імені Ігоря Сікорського"</a:t>
            </a:r>
          </a:p>
        </p:txBody>
      </p:sp>
    </p:spTree>
    <p:extLst>
      <p:ext uri="{BB962C8B-B14F-4D97-AF65-F5344CB8AC3E}">
        <p14:creationId xmlns:p14="http://schemas.microsoft.com/office/powerpoint/2010/main" val="15603157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uk-UA" dirty="0"/>
              <a:t>Модель </a:t>
            </a:r>
            <a:r>
              <a:rPr lang="uk-UA" dirty="0" err="1"/>
              <a:t>роботизованої</a:t>
            </a:r>
            <a:r>
              <a:rPr lang="uk-UA" dirty="0"/>
              <a:t> системи</a:t>
            </a:r>
          </a:p>
        </p:txBody>
      </p:sp>
      <p:sp>
        <p:nvSpPr>
          <p:cNvPr id="4" name="Нижний колонтитул 3"/>
          <p:cNvSpPr>
            <a:spLocks noGrp="1"/>
          </p:cNvSpPr>
          <p:nvPr>
            <p:ph type="ftr" sz="quarter" idx="11"/>
          </p:nvPr>
        </p:nvSpPr>
        <p:spPr/>
        <p:txBody>
          <a:bodyPr/>
          <a:lstStyle/>
          <a:p>
            <a:r>
              <a:rPr lang="uk-UA"/>
              <a:t>© Стеценко Інна Вячеславівна НТУУ"КПІ імені Ігоря Сікорського"</a:t>
            </a:r>
          </a:p>
        </p:txBody>
      </p:sp>
      <p:pic>
        <p:nvPicPr>
          <p:cNvPr id="9218" name="Picture 2"/>
          <p:cNvPicPr>
            <a:picLocks noChangeAspect="1" noChangeArrowheads="1"/>
          </p:cNvPicPr>
          <p:nvPr/>
        </p:nvPicPr>
        <p:blipFill>
          <a:blip r:embed="rId2">
            <a:grayscl/>
            <a:extLst>
              <a:ext uri="{28A0092B-C50C-407E-A947-70E740481C1C}">
                <a14:useLocalDpi xmlns:a14="http://schemas.microsoft.com/office/drawing/2010/main" val="0"/>
              </a:ext>
            </a:extLst>
          </a:blip>
          <a:srcRect l="18417" t="14720" r="16461" b="25876"/>
          <a:stretch>
            <a:fillRect/>
          </a:stretch>
        </p:blipFill>
        <p:spPr bwMode="auto">
          <a:xfrm>
            <a:off x="860424" y="1556792"/>
            <a:ext cx="7383984" cy="48510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714407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uk-UA" dirty="0"/>
              <a:t>Результати моделювання</a:t>
            </a:r>
          </a:p>
        </p:txBody>
      </p:sp>
      <p:sp>
        <p:nvSpPr>
          <p:cNvPr id="3" name="Объект 2"/>
          <p:cNvSpPr>
            <a:spLocks noGrp="1"/>
          </p:cNvSpPr>
          <p:nvPr>
            <p:ph idx="1"/>
          </p:nvPr>
        </p:nvSpPr>
        <p:spPr/>
        <p:txBody>
          <a:bodyPr>
            <a:normAutofit fontScale="70000" lnSpcReduction="20000"/>
          </a:bodyPr>
          <a:lstStyle/>
          <a:p>
            <a:pPr marL="0" indent="0">
              <a:buNone/>
            </a:pPr>
            <a:r>
              <a:rPr lang="uk-UA" b="1" u="sng" dirty="0"/>
              <a:t>1-ий варіант</a:t>
            </a:r>
          </a:p>
          <a:p>
            <a:r>
              <a:rPr lang="uk-UA" dirty="0"/>
              <a:t>кількість оброблених деталей – 716 деталей;</a:t>
            </a:r>
          </a:p>
          <a:p>
            <a:r>
              <a:rPr lang="uk-UA" dirty="0"/>
              <a:t>середнє завантаження першого верстата – 0,51;</a:t>
            </a:r>
          </a:p>
          <a:p>
            <a:r>
              <a:rPr lang="uk-UA" dirty="0"/>
              <a:t>середня кількість деталей на обробці на першому верстаті – 1,52;</a:t>
            </a:r>
          </a:p>
          <a:p>
            <a:r>
              <a:rPr lang="uk-UA" dirty="0"/>
              <a:t>середнє завантаження другого верстата – 0,81;</a:t>
            </a:r>
          </a:p>
          <a:p>
            <a:r>
              <a:rPr lang="uk-UA" dirty="0"/>
              <a:t>середня кількість деталей на обробці на другому верстаті – 2,43;</a:t>
            </a:r>
          </a:p>
          <a:p>
            <a:r>
              <a:rPr lang="uk-UA" dirty="0"/>
              <a:t>середнє завантаження першого робота – 0,56;</a:t>
            </a:r>
          </a:p>
          <a:p>
            <a:r>
              <a:rPr lang="uk-UA" dirty="0"/>
              <a:t>середнє завантаження другого робота – 0,55;</a:t>
            </a:r>
          </a:p>
          <a:p>
            <a:r>
              <a:rPr lang="uk-UA" dirty="0"/>
              <a:t>середнє завантаження третього робота – 0,55;</a:t>
            </a:r>
          </a:p>
          <a:p>
            <a:r>
              <a:rPr lang="uk-UA" dirty="0"/>
              <a:t>середній час обробки однієї деталі – 314 с;</a:t>
            </a:r>
          </a:p>
          <a:p>
            <a:r>
              <a:rPr lang="uk-UA" dirty="0"/>
              <a:t>середній час очікування однієї деталі – 90с, з них в очікуванні вільного робота – 6с, в очікуванні вільного першого верстата – 4с, в очікуванні вільного другого верстата – 80с;</a:t>
            </a:r>
          </a:p>
          <a:p>
            <a:pPr marL="514350" indent="-514350">
              <a:buFont typeface="+mj-lt"/>
              <a:buAutoNum type="arabicPeriod"/>
            </a:pPr>
            <a:endParaRPr lang="uk-UA" dirty="0"/>
          </a:p>
        </p:txBody>
      </p:sp>
      <p:sp>
        <p:nvSpPr>
          <p:cNvPr id="4" name="Нижний колонтитул 3"/>
          <p:cNvSpPr>
            <a:spLocks noGrp="1"/>
          </p:cNvSpPr>
          <p:nvPr>
            <p:ph type="ftr" sz="quarter" idx="11"/>
          </p:nvPr>
        </p:nvSpPr>
        <p:spPr/>
        <p:txBody>
          <a:bodyPr/>
          <a:lstStyle/>
          <a:p>
            <a:r>
              <a:rPr lang="uk-UA"/>
              <a:t>© Стеценко Інна Вячеславівна НТУУ"КПІ імені Ігоря Сікорського"</a:t>
            </a:r>
          </a:p>
        </p:txBody>
      </p:sp>
    </p:spTree>
    <p:extLst>
      <p:ext uri="{BB962C8B-B14F-4D97-AF65-F5344CB8AC3E}">
        <p14:creationId xmlns:p14="http://schemas.microsoft.com/office/powerpoint/2010/main" val="27801297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uk-UA" dirty="0"/>
              <a:t>Результати моделювання</a:t>
            </a:r>
          </a:p>
        </p:txBody>
      </p:sp>
      <p:sp>
        <p:nvSpPr>
          <p:cNvPr id="3" name="Объект 2"/>
          <p:cNvSpPr>
            <a:spLocks noGrp="1"/>
          </p:cNvSpPr>
          <p:nvPr>
            <p:ph idx="1"/>
          </p:nvPr>
        </p:nvSpPr>
        <p:spPr>
          <a:xfrm>
            <a:off x="457200" y="1600200"/>
            <a:ext cx="8579296" cy="4709120"/>
          </a:xfrm>
        </p:spPr>
        <p:txBody>
          <a:bodyPr>
            <a:normAutofit fontScale="70000" lnSpcReduction="20000"/>
          </a:bodyPr>
          <a:lstStyle/>
          <a:p>
            <a:pPr marL="0" indent="0">
              <a:buNone/>
            </a:pPr>
            <a:r>
              <a:rPr lang="uk-UA" b="1" u="sng" dirty="0"/>
              <a:t>2-ий варіант</a:t>
            </a:r>
          </a:p>
          <a:p>
            <a:r>
              <a:rPr lang="uk-UA" dirty="0"/>
              <a:t>кількість оброблених деталей – 745 деталей;</a:t>
            </a:r>
          </a:p>
          <a:p>
            <a:r>
              <a:rPr lang="uk-UA" dirty="0"/>
              <a:t>середнє завантаження першого верстата – 0,52;</a:t>
            </a:r>
          </a:p>
          <a:p>
            <a:r>
              <a:rPr lang="uk-UA" dirty="0"/>
              <a:t>середня кількість деталей на обробці на першому верстаті – 1,56;</a:t>
            </a:r>
          </a:p>
          <a:p>
            <a:r>
              <a:rPr lang="uk-UA" dirty="0"/>
              <a:t>середнє завантаження другого верстата – 0,80;</a:t>
            </a:r>
          </a:p>
          <a:p>
            <a:r>
              <a:rPr lang="uk-UA" dirty="0"/>
              <a:t>середня кількість деталей на обробці на першому верстаті – 2,40;</a:t>
            </a:r>
          </a:p>
          <a:p>
            <a:r>
              <a:rPr lang="uk-UA" dirty="0"/>
              <a:t>середнє завантаження першого робота – 0,57;</a:t>
            </a:r>
          </a:p>
          <a:p>
            <a:r>
              <a:rPr lang="uk-UA" dirty="0"/>
              <a:t>середнє завантаження другого робота – 0,60;</a:t>
            </a:r>
          </a:p>
          <a:p>
            <a:r>
              <a:rPr lang="uk-UA" dirty="0"/>
              <a:t>середнє завантаження третього робота – 0,54;</a:t>
            </a:r>
          </a:p>
          <a:p>
            <a:r>
              <a:rPr lang="uk-UA" dirty="0"/>
              <a:t>середній час обробки однієї деталі – 356 с;</a:t>
            </a:r>
          </a:p>
          <a:p>
            <a:r>
              <a:rPr lang="uk-UA" dirty="0"/>
              <a:t>середній час очікування однієї деталі – 137с, з них в очікуванні вільного робота – 35с, в очікуванні вільного першого верстата – 1с, в очікуванні вільного другого верстата – 101с.</a:t>
            </a:r>
          </a:p>
        </p:txBody>
      </p:sp>
      <p:sp>
        <p:nvSpPr>
          <p:cNvPr id="4" name="Нижний колонтитул 3"/>
          <p:cNvSpPr>
            <a:spLocks noGrp="1"/>
          </p:cNvSpPr>
          <p:nvPr>
            <p:ph type="ftr" sz="quarter" idx="11"/>
          </p:nvPr>
        </p:nvSpPr>
        <p:spPr/>
        <p:txBody>
          <a:bodyPr/>
          <a:lstStyle/>
          <a:p>
            <a:r>
              <a:rPr lang="uk-UA"/>
              <a:t>© Стеценко Інна Вячеславівна НТУУ"КПІ імені Ігоря Сікорського"</a:t>
            </a:r>
          </a:p>
        </p:txBody>
      </p:sp>
    </p:spTree>
    <p:extLst>
      <p:ext uri="{BB962C8B-B14F-4D97-AF65-F5344CB8AC3E}">
        <p14:creationId xmlns:p14="http://schemas.microsoft.com/office/powerpoint/2010/main" val="23249247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uk-UA" dirty="0" err="1"/>
              <a:t>Відеоресурси</a:t>
            </a:r>
            <a:r>
              <a:rPr lang="uk-UA" dirty="0"/>
              <a:t> </a:t>
            </a:r>
            <a:r>
              <a:rPr lang="uk-UA" dirty="0" err="1"/>
              <a:t>Arena</a:t>
            </a:r>
            <a:endParaRPr lang="uk-UA" dirty="0"/>
          </a:p>
        </p:txBody>
      </p:sp>
      <p:sp>
        <p:nvSpPr>
          <p:cNvPr id="3" name="Объект 2"/>
          <p:cNvSpPr>
            <a:spLocks noGrp="1"/>
          </p:cNvSpPr>
          <p:nvPr>
            <p:ph idx="1"/>
          </p:nvPr>
        </p:nvSpPr>
        <p:spPr/>
        <p:txBody>
          <a:bodyPr>
            <a:normAutofit fontScale="85000" lnSpcReduction="10000"/>
          </a:bodyPr>
          <a:lstStyle/>
          <a:p>
            <a:r>
              <a:rPr lang="uk-UA" dirty="0" err="1"/>
              <a:t>Тьюторіал</a:t>
            </a:r>
            <a:r>
              <a:rPr lang="uk-UA" dirty="0"/>
              <a:t> для початківців </a:t>
            </a:r>
            <a:r>
              <a:rPr lang="en-US" dirty="0">
                <a:hlinkClick r:id="rId2"/>
              </a:rPr>
              <a:t>https://www.youtube.com/watch?v=dlbW8WFen1s</a:t>
            </a:r>
            <a:endParaRPr lang="uk-UA" dirty="0"/>
          </a:p>
          <a:p>
            <a:r>
              <a:rPr lang="uk-UA" dirty="0"/>
              <a:t>Відео з демонстрацією анімаційних можливостей</a:t>
            </a:r>
            <a:r>
              <a:rPr lang="en-US" dirty="0"/>
              <a:t> Arena</a:t>
            </a:r>
            <a:r>
              <a:rPr lang="uk-UA" dirty="0"/>
              <a:t> </a:t>
            </a:r>
            <a:r>
              <a:rPr lang="en-US" dirty="0">
                <a:hlinkClick r:id="rId3"/>
              </a:rPr>
              <a:t>https://www.youtube.com/watch?v=6EFPB0FUgCM</a:t>
            </a:r>
            <a:r>
              <a:rPr lang="en-US" dirty="0"/>
              <a:t> </a:t>
            </a:r>
          </a:p>
          <a:p>
            <a:r>
              <a:rPr lang="uk-UA" dirty="0"/>
              <a:t>Відео з демонстрацією анімаційних можливостей</a:t>
            </a:r>
            <a:r>
              <a:rPr lang="en-US" dirty="0"/>
              <a:t> </a:t>
            </a:r>
            <a:r>
              <a:rPr lang="en-US" dirty="0" err="1"/>
              <a:t>Simio</a:t>
            </a:r>
            <a:r>
              <a:rPr lang="en-US" dirty="0"/>
              <a:t> </a:t>
            </a:r>
            <a:r>
              <a:rPr lang="en-US" dirty="0">
                <a:hlinkClick r:id="rId4"/>
              </a:rPr>
              <a:t>https://www.simio.com/applications/aerospace-and-defense-simulation-and-scheduling-software/index.php</a:t>
            </a:r>
            <a:r>
              <a:rPr lang="en-US" dirty="0"/>
              <a:t> </a:t>
            </a:r>
          </a:p>
          <a:p>
            <a:endParaRPr lang="en-US" dirty="0"/>
          </a:p>
          <a:p>
            <a:pPr marL="0" indent="0">
              <a:buNone/>
            </a:pPr>
            <a:endParaRPr lang="uk-UA" dirty="0"/>
          </a:p>
        </p:txBody>
      </p:sp>
      <p:sp>
        <p:nvSpPr>
          <p:cNvPr id="4" name="Нижний колонтитул 3"/>
          <p:cNvSpPr>
            <a:spLocks noGrp="1"/>
          </p:cNvSpPr>
          <p:nvPr>
            <p:ph type="ftr" sz="quarter" idx="11"/>
          </p:nvPr>
        </p:nvSpPr>
        <p:spPr/>
        <p:txBody>
          <a:bodyPr/>
          <a:lstStyle/>
          <a:p>
            <a:r>
              <a:rPr lang="uk-UA"/>
              <a:t>© Стеценко Інна Вячеславівна НТУУ"КПІ імені Ігоря Сікорського"</a:t>
            </a:r>
          </a:p>
        </p:txBody>
      </p:sp>
    </p:spTree>
    <p:extLst>
      <p:ext uri="{BB962C8B-B14F-4D97-AF65-F5344CB8AC3E}">
        <p14:creationId xmlns:p14="http://schemas.microsoft.com/office/powerpoint/2010/main" val="33968629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uk-UA" dirty="0"/>
              <a:t>Інтерфейс системи </a:t>
            </a:r>
            <a:r>
              <a:rPr lang="uk-UA" dirty="0" err="1"/>
              <a:t>Arena</a:t>
            </a:r>
            <a:endParaRPr lang="uk-UA" dirty="0"/>
          </a:p>
        </p:txBody>
      </p:sp>
      <p:sp>
        <p:nvSpPr>
          <p:cNvPr id="3" name="Объект 2"/>
          <p:cNvSpPr>
            <a:spLocks noGrp="1"/>
          </p:cNvSpPr>
          <p:nvPr>
            <p:ph idx="1"/>
          </p:nvPr>
        </p:nvSpPr>
        <p:spPr>
          <a:xfrm>
            <a:off x="457200" y="1124744"/>
            <a:ext cx="8363272" cy="5328592"/>
          </a:xfrm>
        </p:spPr>
        <p:txBody>
          <a:bodyPr>
            <a:normAutofit fontScale="70000" lnSpcReduction="20000"/>
          </a:bodyPr>
          <a:lstStyle/>
          <a:p>
            <a:pPr marL="0" indent="0">
              <a:buNone/>
            </a:pPr>
            <a:r>
              <a:rPr lang="uk-UA" dirty="0"/>
              <a:t>Вікно додатку розділене на три області: </a:t>
            </a:r>
          </a:p>
          <a:p>
            <a:pPr lvl="0" algn="just"/>
            <a:r>
              <a:rPr lang="uk-UA" dirty="0"/>
              <a:t>вікно робочого поля;</a:t>
            </a:r>
          </a:p>
          <a:p>
            <a:pPr lvl="0" algn="just"/>
            <a:r>
              <a:rPr lang="uk-UA" dirty="0"/>
              <a:t>вікно властивостей модулів;</a:t>
            </a:r>
          </a:p>
          <a:p>
            <a:pPr lvl="0" algn="just"/>
            <a:r>
              <a:rPr lang="uk-UA" dirty="0"/>
              <a:t>вікно проекту.</a:t>
            </a:r>
          </a:p>
          <a:p>
            <a:pPr marL="0" indent="0" algn="just">
              <a:buNone/>
            </a:pPr>
            <a:r>
              <a:rPr lang="uk-UA" dirty="0"/>
              <a:t>Вікно проекту включає декілька панелей:</a:t>
            </a:r>
          </a:p>
          <a:p>
            <a:pPr lvl="0" algn="just"/>
            <a:r>
              <a:rPr lang="uk-UA" dirty="0" err="1"/>
              <a:t>Basic</a:t>
            </a:r>
            <a:r>
              <a:rPr lang="uk-UA" dirty="0"/>
              <a:t> </a:t>
            </a:r>
            <a:r>
              <a:rPr lang="uk-UA" dirty="0" err="1"/>
              <a:t>Process</a:t>
            </a:r>
            <a:r>
              <a:rPr lang="uk-UA" dirty="0"/>
              <a:t> (панель основних процесів) - містить модулі, які використовуються для моделювання;</a:t>
            </a:r>
          </a:p>
          <a:p>
            <a:pPr lvl="0" algn="just"/>
            <a:r>
              <a:rPr lang="uk-UA" dirty="0" err="1"/>
              <a:t>Reports</a:t>
            </a:r>
            <a:r>
              <a:rPr lang="uk-UA" dirty="0"/>
              <a:t> (панель звітів) - панель повідомлень: містить повідомлення, які відображають результати імітаційного моделювання;</a:t>
            </a:r>
          </a:p>
          <a:p>
            <a:pPr lvl="0" algn="just"/>
            <a:r>
              <a:rPr lang="uk-UA" dirty="0" err="1"/>
              <a:t>Navigate</a:t>
            </a:r>
            <a:r>
              <a:rPr lang="uk-UA" dirty="0"/>
              <a:t> (панель навігації) - панель управління дозволяє відображати всі види моделі, включаючи управління через ієрархічні </a:t>
            </a:r>
            <a:r>
              <a:rPr lang="uk-UA" dirty="0" err="1"/>
              <a:t>підмоделі</a:t>
            </a:r>
            <a:r>
              <a:rPr lang="uk-UA" dirty="0"/>
              <a:t>.</a:t>
            </a:r>
          </a:p>
          <a:p>
            <a:pPr marL="0" indent="0">
              <a:buNone/>
            </a:pPr>
            <a:r>
              <a:rPr lang="uk-UA" dirty="0"/>
              <a:t>Вікно робочого поля представляє зображення моделі, включаючи блок-схему процесу, анімацію і інші елементи. </a:t>
            </a:r>
          </a:p>
          <a:p>
            <a:pPr marL="0" indent="0">
              <a:buNone/>
            </a:pPr>
            <a:r>
              <a:rPr lang="uk-UA" dirty="0"/>
              <a:t>Вікно властивостей модуля використовуються для настройки параметрів моделі таких як: час, витрати і інші параметри.</a:t>
            </a:r>
          </a:p>
          <a:p>
            <a:endParaRPr lang="uk-UA" dirty="0"/>
          </a:p>
        </p:txBody>
      </p:sp>
      <p:sp>
        <p:nvSpPr>
          <p:cNvPr id="4" name="Нижний колонтитул 3"/>
          <p:cNvSpPr>
            <a:spLocks noGrp="1"/>
          </p:cNvSpPr>
          <p:nvPr>
            <p:ph type="ftr" sz="quarter" idx="11"/>
          </p:nvPr>
        </p:nvSpPr>
        <p:spPr/>
        <p:txBody>
          <a:bodyPr/>
          <a:lstStyle/>
          <a:p>
            <a:r>
              <a:rPr lang="uk-UA"/>
              <a:t>© Стеценко Інна Вячеславівна НТУУ"КПІ імені Ігоря Сікорського"</a:t>
            </a:r>
          </a:p>
        </p:txBody>
      </p:sp>
    </p:spTree>
    <p:extLst>
      <p:ext uri="{BB962C8B-B14F-4D97-AF65-F5344CB8AC3E}">
        <p14:creationId xmlns:p14="http://schemas.microsoft.com/office/powerpoint/2010/main" val="39479060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uk-UA" dirty="0"/>
              <a:t>Конструктивні елементи </a:t>
            </a:r>
            <a:r>
              <a:rPr lang="uk-UA" dirty="0" err="1"/>
              <a:t>Arena</a:t>
            </a:r>
            <a:endParaRPr lang="uk-UA" dirty="0"/>
          </a:p>
        </p:txBody>
      </p:sp>
      <p:sp>
        <p:nvSpPr>
          <p:cNvPr id="3" name="Объект 2"/>
          <p:cNvSpPr>
            <a:spLocks noGrp="1"/>
          </p:cNvSpPr>
          <p:nvPr>
            <p:ph idx="1"/>
          </p:nvPr>
        </p:nvSpPr>
        <p:spPr/>
        <p:txBody>
          <a:bodyPr>
            <a:normAutofit fontScale="92500" lnSpcReduction="10000"/>
          </a:bodyPr>
          <a:lstStyle/>
          <a:p>
            <a:r>
              <a:rPr lang="uk-UA" dirty="0"/>
              <a:t>Розділені на групи </a:t>
            </a:r>
            <a:r>
              <a:rPr lang="en-US" dirty="0"/>
              <a:t>Basic Process, Advanced Process </a:t>
            </a:r>
            <a:r>
              <a:rPr lang="uk-UA" dirty="0"/>
              <a:t>та інші</a:t>
            </a:r>
          </a:p>
          <a:p>
            <a:r>
              <a:rPr lang="uk-UA" dirty="0"/>
              <a:t>Кожна група містить набір модулів для побудови моделі. Модулі перетягуються у вікно робочого поля та з’єднуються у відповідності до логіки процесу, який моделюється</a:t>
            </a:r>
          </a:p>
          <a:p>
            <a:r>
              <a:rPr lang="uk-UA" dirty="0"/>
              <a:t>Кожен блок містить набір параметрів, які має налаштувати користувач у вікні властивостей модулю</a:t>
            </a:r>
          </a:p>
        </p:txBody>
      </p:sp>
      <p:sp>
        <p:nvSpPr>
          <p:cNvPr id="4" name="Нижний колонтитул 3"/>
          <p:cNvSpPr>
            <a:spLocks noGrp="1"/>
          </p:cNvSpPr>
          <p:nvPr>
            <p:ph type="ftr" sz="quarter" idx="11"/>
          </p:nvPr>
        </p:nvSpPr>
        <p:spPr/>
        <p:txBody>
          <a:bodyPr/>
          <a:lstStyle/>
          <a:p>
            <a:r>
              <a:rPr lang="uk-UA"/>
              <a:t>© Стеценко Інна Вячеславівна НТУУ"КПІ імені Ігоря Сікорського"</a:t>
            </a:r>
          </a:p>
        </p:txBody>
      </p:sp>
    </p:spTree>
    <p:extLst>
      <p:ext uri="{BB962C8B-B14F-4D97-AF65-F5344CB8AC3E}">
        <p14:creationId xmlns:p14="http://schemas.microsoft.com/office/powerpoint/2010/main" val="34927176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DA31F9-2054-604E-AB2A-010EA19E94D6}"/>
              </a:ext>
            </a:extLst>
          </p:cNvPr>
          <p:cNvSpPr>
            <a:spLocks noGrp="1"/>
          </p:cNvSpPr>
          <p:nvPr>
            <p:ph type="title"/>
          </p:nvPr>
        </p:nvSpPr>
        <p:spPr>
          <a:xfrm>
            <a:off x="395536" y="119267"/>
            <a:ext cx="8229600" cy="457199"/>
          </a:xfrm>
        </p:spPr>
        <p:txBody>
          <a:bodyPr>
            <a:normAutofit fontScale="90000"/>
          </a:bodyPr>
          <a:lstStyle/>
          <a:p>
            <a:r>
              <a:rPr lang="en-US" dirty="0"/>
              <a:t>Basic Process</a:t>
            </a:r>
            <a:endParaRPr lang="en-UA" dirty="0"/>
          </a:p>
        </p:txBody>
      </p:sp>
      <p:sp>
        <p:nvSpPr>
          <p:cNvPr id="4" name="Footer Placeholder 3">
            <a:extLst>
              <a:ext uri="{FF2B5EF4-FFF2-40B4-BE49-F238E27FC236}">
                <a16:creationId xmlns:a16="http://schemas.microsoft.com/office/drawing/2014/main" id="{6CA69792-19C1-A44A-9651-1396DBE3CF40}"/>
              </a:ext>
            </a:extLst>
          </p:cNvPr>
          <p:cNvSpPr>
            <a:spLocks noGrp="1"/>
          </p:cNvSpPr>
          <p:nvPr>
            <p:ph type="ftr" sz="quarter" idx="11"/>
          </p:nvPr>
        </p:nvSpPr>
        <p:spPr/>
        <p:txBody>
          <a:bodyPr/>
          <a:lstStyle/>
          <a:p>
            <a:r>
              <a:rPr lang="uk-UA"/>
              <a:t>© Стеценко Інна Вячеславівна НТУУ"КПІ імені Ігоря Сікорського"</a:t>
            </a:r>
          </a:p>
        </p:txBody>
      </p:sp>
      <p:pic>
        <p:nvPicPr>
          <p:cNvPr id="6" name="Picture 5">
            <a:extLst>
              <a:ext uri="{FF2B5EF4-FFF2-40B4-BE49-F238E27FC236}">
                <a16:creationId xmlns:a16="http://schemas.microsoft.com/office/drawing/2014/main" id="{8D5ED325-619B-BB4E-819F-369FCA1E06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91880" y="764704"/>
            <a:ext cx="1498364" cy="5076549"/>
          </a:xfrm>
          <a:prstGeom prst="rect">
            <a:avLst/>
          </a:prstGeom>
        </p:spPr>
      </p:pic>
    </p:spTree>
    <p:extLst>
      <p:ext uri="{BB962C8B-B14F-4D97-AF65-F5344CB8AC3E}">
        <p14:creationId xmlns:p14="http://schemas.microsoft.com/office/powerpoint/2010/main" val="16339560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418058"/>
          </a:xfrm>
        </p:spPr>
        <p:txBody>
          <a:bodyPr>
            <a:normAutofit fontScale="90000"/>
          </a:bodyPr>
          <a:lstStyle/>
          <a:p>
            <a:r>
              <a:rPr lang="uk-UA" dirty="0"/>
              <a:t>Модуль </a:t>
            </a:r>
            <a:r>
              <a:rPr lang="uk-UA" b="1" i="1" dirty="0" err="1"/>
              <a:t>Create</a:t>
            </a:r>
            <a:endParaRPr lang="uk-UA" dirty="0"/>
          </a:p>
        </p:txBody>
      </p:sp>
      <p:sp>
        <p:nvSpPr>
          <p:cNvPr id="3" name="Объект 2"/>
          <p:cNvSpPr>
            <a:spLocks noGrp="1"/>
          </p:cNvSpPr>
          <p:nvPr>
            <p:ph idx="1"/>
          </p:nvPr>
        </p:nvSpPr>
        <p:spPr>
          <a:xfrm>
            <a:off x="395536" y="836712"/>
            <a:ext cx="8496944" cy="5733256"/>
          </a:xfrm>
        </p:spPr>
        <p:txBody>
          <a:bodyPr>
            <a:normAutofit fontScale="40000" lnSpcReduction="20000"/>
          </a:bodyPr>
          <a:lstStyle/>
          <a:p>
            <a:pPr marL="0" indent="0" algn="just">
              <a:buNone/>
            </a:pPr>
            <a:r>
              <a:rPr lang="en-US" sz="3800" dirty="0"/>
              <a:t>	</a:t>
            </a:r>
            <a:r>
              <a:rPr lang="uk-UA" sz="4300" dirty="0"/>
              <a:t>Модуль </a:t>
            </a:r>
            <a:r>
              <a:rPr lang="uk-UA" sz="4300" b="1" i="1" dirty="0" err="1"/>
              <a:t>Create</a:t>
            </a:r>
            <a:r>
              <a:rPr lang="uk-UA" sz="4300" dirty="0"/>
              <a:t> є </a:t>
            </a:r>
            <a:r>
              <a:rPr lang="uk-UA" sz="4300" dirty="0" err="1"/>
              <a:t>відпрівною</a:t>
            </a:r>
            <a:r>
              <a:rPr lang="uk-UA" sz="4300" dirty="0"/>
              <a:t> точкою для вимоги в імітаційній моделі. Вимоги - це об’єкти, які обробляються в системі. Створення вимоги модулем відбувається за розкладом, або ж ґрунтуючись на значенні часу між прибуттям вимог в модель. Залишаючи модуль, вимога починає оброблятися в системі. Тип створюваної вимоги визначається в цьому модулі. Параметри модуля та їх призначення:</a:t>
            </a:r>
          </a:p>
          <a:p>
            <a:pPr algn="just"/>
            <a:r>
              <a:rPr lang="uk-UA" sz="4300" i="1" dirty="0" err="1"/>
              <a:t>Name</a:t>
            </a:r>
            <a:r>
              <a:rPr lang="uk-UA" sz="4300" dirty="0"/>
              <a:t> - унікальне ім'я модуля, яке буде відображено в блок схемі.</a:t>
            </a:r>
          </a:p>
          <a:p>
            <a:pPr algn="just"/>
            <a:r>
              <a:rPr lang="uk-UA" sz="4300" i="1" dirty="0" err="1"/>
              <a:t>Entity</a:t>
            </a:r>
            <a:r>
              <a:rPr lang="uk-UA" sz="4300" i="1" dirty="0"/>
              <a:t> </a:t>
            </a:r>
            <a:r>
              <a:rPr lang="uk-UA" sz="4300" i="1" dirty="0" err="1"/>
              <a:t>Type</a:t>
            </a:r>
            <a:r>
              <a:rPr lang="uk-UA" sz="4300" dirty="0"/>
              <a:t> - назва типу вимоги, який створюватиметься модулем.</a:t>
            </a:r>
          </a:p>
          <a:p>
            <a:pPr algn="just"/>
            <a:r>
              <a:rPr lang="uk-UA" sz="4300" i="1" dirty="0" err="1"/>
              <a:t>Type</a:t>
            </a:r>
            <a:r>
              <a:rPr lang="uk-UA" sz="4300" dirty="0"/>
              <a:t> - спосіб формування потоку прибуття. </a:t>
            </a:r>
            <a:r>
              <a:rPr lang="uk-UA" sz="4300" dirty="0" err="1"/>
              <a:t>Type</a:t>
            </a:r>
            <a:r>
              <a:rPr lang="uk-UA" sz="4300" dirty="0"/>
              <a:t> може мати значення </a:t>
            </a:r>
            <a:r>
              <a:rPr lang="uk-UA" sz="4300" dirty="0" err="1"/>
              <a:t>Random</a:t>
            </a:r>
            <a:r>
              <a:rPr lang="uk-UA" sz="4300" dirty="0"/>
              <a:t> (використовується експоненціальний розподіл з середнім значенням, визначеним користувачем), Schedule (визначається модулем Schedule), </a:t>
            </a:r>
            <a:r>
              <a:rPr lang="uk-UA" sz="4300" dirty="0" err="1"/>
              <a:t>Constant</a:t>
            </a:r>
            <a:r>
              <a:rPr lang="uk-UA" sz="4300" dirty="0"/>
              <a:t> (використовуватиметься, визначене користувачем, постійне значення) або </a:t>
            </a:r>
            <a:r>
              <a:rPr lang="uk-UA" sz="4300" dirty="0" err="1"/>
              <a:t>Expression</a:t>
            </a:r>
            <a:r>
              <a:rPr lang="uk-UA" sz="4300" dirty="0"/>
              <a:t> (потік прибуття формуватиметься по певному виразу).</a:t>
            </a:r>
          </a:p>
          <a:p>
            <a:pPr algn="just"/>
            <a:r>
              <a:rPr lang="uk-UA" sz="4300" i="1" dirty="0" err="1"/>
              <a:t>Value</a:t>
            </a:r>
            <a:r>
              <a:rPr lang="uk-UA" sz="4300" i="1" dirty="0"/>
              <a:t> -</a:t>
            </a:r>
            <a:r>
              <a:rPr lang="uk-UA" sz="4300" dirty="0"/>
              <a:t> визначає середнє значення експоненціального розподілу (</a:t>
            </a:r>
            <a:r>
              <a:rPr lang="uk-UA" sz="4300" dirty="0" err="1"/>
              <a:t>Random</a:t>
            </a:r>
            <a:r>
              <a:rPr lang="uk-UA" sz="4300" dirty="0"/>
              <a:t>) або постійне значення часу між прибуттям вимоги (якщо </a:t>
            </a:r>
            <a:r>
              <a:rPr lang="uk-UA" sz="4300" dirty="0" err="1"/>
              <a:t>Type</a:t>
            </a:r>
            <a:r>
              <a:rPr lang="uk-UA" sz="4300" dirty="0"/>
              <a:t> = </a:t>
            </a:r>
            <a:r>
              <a:rPr lang="uk-UA" sz="4300" dirty="0" err="1"/>
              <a:t>Constant</a:t>
            </a:r>
            <a:r>
              <a:rPr lang="uk-UA" sz="4300" dirty="0"/>
              <a:t>).</a:t>
            </a:r>
          </a:p>
          <a:p>
            <a:pPr algn="just"/>
            <a:r>
              <a:rPr lang="uk-UA" sz="4300" i="1" dirty="0"/>
              <a:t>Schedule </a:t>
            </a:r>
            <a:r>
              <a:rPr lang="uk-UA" sz="4300" i="1" dirty="0" err="1"/>
              <a:t>Name</a:t>
            </a:r>
            <a:r>
              <a:rPr lang="uk-UA" sz="4300" dirty="0"/>
              <a:t> - ім'я розкладу, який визначає характер прибуття вимоги в систему.</a:t>
            </a:r>
          </a:p>
          <a:p>
            <a:pPr algn="just"/>
            <a:r>
              <a:rPr lang="uk-UA" sz="4300" i="1" dirty="0" err="1"/>
              <a:t>Expression</a:t>
            </a:r>
            <a:r>
              <a:rPr lang="uk-UA" sz="4300" dirty="0"/>
              <a:t> - задає тип розподілу або вираз, що визначає час між прибуттями вимоги в модель.</a:t>
            </a:r>
          </a:p>
          <a:p>
            <a:pPr algn="just"/>
            <a:r>
              <a:rPr lang="uk-UA" sz="4300" i="1" dirty="0" err="1"/>
              <a:t>Units</a:t>
            </a:r>
            <a:r>
              <a:rPr lang="uk-UA" sz="4300" dirty="0"/>
              <a:t> - Одиниці вимірювання часу між прибуттям (день, година, </a:t>
            </a:r>
            <a:r>
              <a:rPr lang="uk-UA" sz="4300" dirty="0" err="1"/>
              <a:t>хвилинилина</a:t>
            </a:r>
            <a:r>
              <a:rPr lang="uk-UA" sz="4300" dirty="0"/>
              <a:t>, секунда).</a:t>
            </a:r>
          </a:p>
          <a:p>
            <a:pPr algn="just"/>
            <a:r>
              <a:rPr lang="uk-UA" sz="4300" i="1" dirty="0" err="1"/>
              <a:t>Entities</a:t>
            </a:r>
            <a:r>
              <a:rPr lang="uk-UA" sz="4300" i="1" dirty="0"/>
              <a:t> </a:t>
            </a:r>
            <a:r>
              <a:rPr lang="uk-UA" sz="4300" i="1" dirty="0" err="1"/>
              <a:t>per</a:t>
            </a:r>
            <a:r>
              <a:rPr lang="uk-UA" sz="4300" i="1" dirty="0"/>
              <a:t> </a:t>
            </a:r>
            <a:r>
              <a:rPr lang="uk-UA" sz="4300" i="1" dirty="0" err="1"/>
              <a:t>arrival</a:t>
            </a:r>
            <a:r>
              <a:rPr lang="uk-UA" sz="4300" dirty="0"/>
              <a:t> - Кількість вимог, яка входить в систему за одне прибуття.</a:t>
            </a:r>
          </a:p>
          <a:p>
            <a:pPr algn="just"/>
            <a:r>
              <a:rPr lang="uk-UA" sz="4300" i="1" dirty="0" err="1"/>
              <a:t>Max</a:t>
            </a:r>
            <a:r>
              <a:rPr lang="uk-UA" sz="4300" i="1" dirty="0"/>
              <a:t> </a:t>
            </a:r>
            <a:r>
              <a:rPr lang="uk-UA" sz="4300" i="1" dirty="0" err="1"/>
              <a:t>arrivals</a:t>
            </a:r>
            <a:r>
              <a:rPr lang="uk-UA" sz="4300" dirty="0"/>
              <a:t> - Максимальне число вимог, яке може створити цей модуль.</a:t>
            </a:r>
          </a:p>
          <a:p>
            <a:pPr algn="just"/>
            <a:r>
              <a:rPr lang="uk-UA" sz="4300" i="1" dirty="0" err="1"/>
              <a:t>First</a:t>
            </a:r>
            <a:r>
              <a:rPr lang="uk-UA" sz="4300" i="1" dirty="0"/>
              <a:t> </a:t>
            </a:r>
            <a:r>
              <a:rPr lang="uk-UA" sz="4300" i="1" dirty="0" err="1"/>
              <a:t>Creation</a:t>
            </a:r>
            <a:r>
              <a:rPr lang="uk-UA" sz="4300" dirty="0"/>
              <a:t> - Час, через який прибуде перша вимога в модель від початку симуляції.</a:t>
            </a:r>
          </a:p>
        </p:txBody>
      </p:sp>
      <p:sp>
        <p:nvSpPr>
          <p:cNvPr id="4" name="Нижний колонтитул 3"/>
          <p:cNvSpPr>
            <a:spLocks noGrp="1"/>
          </p:cNvSpPr>
          <p:nvPr>
            <p:ph type="ftr" sz="quarter" idx="11"/>
          </p:nvPr>
        </p:nvSpPr>
        <p:spPr/>
        <p:txBody>
          <a:bodyPr/>
          <a:lstStyle/>
          <a:p>
            <a:r>
              <a:rPr lang="uk-UA"/>
              <a:t>© Стеценко Інна Вячеславівна НТУУ"КПІ імені Ігоря Сікорського"</a:t>
            </a:r>
          </a:p>
        </p:txBody>
      </p:sp>
    </p:spTree>
    <p:extLst>
      <p:ext uri="{BB962C8B-B14F-4D97-AF65-F5344CB8AC3E}">
        <p14:creationId xmlns:p14="http://schemas.microsoft.com/office/powerpoint/2010/main" val="15521885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418058"/>
          </a:xfrm>
        </p:spPr>
        <p:txBody>
          <a:bodyPr>
            <a:normAutofit fontScale="90000"/>
          </a:bodyPr>
          <a:lstStyle/>
          <a:p>
            <a:r>
              <a:rPr lang="uk-UA" dirty="0"/>
              <a:t>Модуль </a:t>
            </a:r>
            <a:r>
              <a:rPr lang="uk-UA" b="1" i="1" dirty="0" err="1"/>
              <a:t>Process</a:t>
            </a:r>
            <a:endParaRPr lang="uk-UA" dirty="0"/>
          </a:p>
        </p:txBody>
      </p:sp>
      <p:sp>
        <p:nvSpPr>
          <p:cNvPr id="3" name="Объект 2"/>
          <p:cNvSpPr>
            <a:spLocks noGrp="1"/>
          </p:cNvSpPr>
          <p:nvPr>
            <p:ph idx="1"/>
          </p:nvPr>
        </p:nvSpPr>
        <p:spPr>
          <a:xfrm>
            <a:off x="179512" y="692696"/>
            <a:ext cx="8712968" cy="5433467"/>
          </a:xfrm>
        </p:spPr>
        <p:txBody>
          <a:bodyPr>
            <a:noAutofit/>
          </a:bodyPr>
          <a:lstStyle/>
          <a:p>
            <a:pPr marL="0" indent="0" algn="just">
              <a:buNone/>
            </a:pPr>
            <a:r>
              <a:rPr lang="uk-UA" sz="2000" dirty="0"/>
              <a:t>Модуль </a:t>
            </a:r>
            <a:r>
              <a:rPr lang="uk-UA" sz="2000" b="1" i="1" dirty="0" err="1"/>
              <a:t>Process</a:t>
            </a:r>
            <a:r>
              <a:rPr lang="uk-UA" sz="2000" b="1" dirty="0"/>
              <a:t> </a:t>
            </a:r>
            <a:r>
              <a:rPr lang="uk-UA" sz="2000" dirty="0"/>
              <a:t>є основним модулем процесу обробки в імітаційній моделі. Окрім стандартного модуля </a:t>
            </a:r>
            <a:r>
              <a:rPr lang="uk-UA" sz="2000" dirty="0" err="1"/>
              <a:t>Process</a:t>
            </a:r>
            <a:r>
              <a:rPr lang="uk-UA" sz="2000" dirty="0"/>
              <a:t>, можна використовувати </a:t>
            </a:r>
            <a:r>
              <a:rPr lang="uk-UA" sz="2000" dirty="0" err="1"/>
              <a:t>підмодель</a:t>
            </a:r>
            <a:r>
              <a:rPr lang="uk-UA" sz="2000" dirty="0"/>
              <a:t>, додаючи їй особливу, визначену користувачем, ієрархічну логічну схему. У модулі можна також задавати додаткові вартісні і часові характеристики процесу обробки об’єкта. Параметри модуля та їх значення: </a:t>
            </a:r>
          </a:p>
          <a:p>
            <a:pPr algn="just"/>
            <a:r>
              <a:rPr lang="uk-UA" sz="2000" i="1" dirty="0" err="1"/>
              <a:t>Name</a:t>
            </a:r>
            <a:r>
              <a:rPr lang="uk-UA" sz="2000" dirty="0"/>
              <a:t> - унікальне ім'я модуля, яке відображається в блок схемі.</a:t>
            </a:r>
          </a:p>
          <a:p>
            <a:pPr algn="just"/>
            <a:r>
              <a:rPr lang="uk-UA" sz="2000" i="1" dirty="0" err="1"/>
              <a:t>Type</a:t>
            </a:r>
            <a:r>
              <a:rPr lang="uk-UA" sz="2000" i="1" dirty="0"/>
              <a:t> -</a:t>
            </a:r>
            <a:r>
              <a:rPr lang="uk-UA" sz="2000" dirty="0"/>
              <a:t> визначає логічну схему модуля. Standard означає, що логічна схема знаходиться усередині модуля і залежить від параметра </a:t>
            </a:r>
            <a:r>
              <a:rPr lang="uk-UA" sz="2000" dirty="0" err="1"/>
              <a:t>Action</a:t>
            </a:r>
            <a:r>
              <a:rPr lang="uk-UA" sz="2000" dirty="0"/>
              <a:t>. </a:t>
            </a:r>
            <a:r>
              <a:rPr lang="uk-UA" sz="2000" i="1" dirty="0" err="1"/>
              <a:t>Submodel</a:t>
            </a:r>
            <a:r>
              <a:rPr lang="uk-UA" sz="2000" i="1" dirty="0"/>
              <a:t> </a:t>
            </a:r>
            <a:r>
              <a:rPr lang="uk-UA" sz="2000" dirty="0"/>
              <a:t>показує, що логічна схема знаходитиметься нижче в ієрархічній моделі. </a:t>
            </a:r>
            <a:r>
              <a:rPr lang="uk-UA" sz="2000" dirty="0" err="1"/>
              <a:t>Підмодель</a:t>
            </a:r>
            <a:r>
              <a:rPr lang="uk-UA" sz="2000" dirty="0"/>
              <a:t> може містити будь-яку кількість логічних модулів.</a:t>
            </a:r>
          </a:p>
          <a:p>
            <a:pPr algn="just"/>
            <a:r>
              <a:rPr lang="uk-UA" sz="2000" i="1" dirty="0" err="1"/>
              <a:t>Action</a:t>
            </a:r>
            <a:r>
              <a:rPr lang="uk-UA" sz="2000" i="1" dirty="0"/>
              <a:t> </a:t>
            </a:r>
            <a:r>
              <a:rPr lang="uk-UA" sz="2000" dirty="0"/>
              <a:t>- тип обробки що відбувається усередині модуля. </a:t>
            </a:r>
            <a:r>
              <a:rPr lang="uk-UA" sz="2000" i="1" dirty="0" err="1"/>
              <a:t>Delay</a:t>
            </a:r>
            <a:r>
              <a:rPr lang="uk-UA" sz="2000" dirty="0"/>
              <a:t> просто показує про те, що процес займає деякий час і не відображає використання ресурсів. </a:t>
            </a:r>
            <a:r>
              <a:rPr lang="uk-UA" sz="2000" i="1" dirty="0" err="1"/>
              <a:t>Seize</a:t>
            </a:r>
            <a:r>
              <a:rPr lang="uk-UA" sz="2000" i="1" dirty="0"/>
              <a:t> </a:t>
            </a:r>
            <a:r>
              <a:rPr lang="uk-UA" sz="2000" i="1" dirty="0" err="1"/>
              <a:t>Delay</a:t>
            </a:r>
            <a:r>
              <a:rPr lang="uk-UA" sz="2000" dirty="0"/>
              <a:t> указує на те, що в цьому модулі були розміщені ресурси і відбуватиметься затримка, ресурси захоплюватимуться (тобто будуть зайняті обробкою вимоги), і їх звільнення буде відбувається пізніше. </a:t>
            </a:r>
            <a:r>
              <a:rPr lang="uk-UA" sz="2000" i="1" dirty="0" err="1"/>
              <a:t>Seize</a:t>
            </a:r>
            <a:r>
              <a:rPr lang="uk-UA" sz="2000" i="1" dirty="0"/>
              <a:t> </a:t>
            </a:r>
            <a:r>
              <a:rPr lang="uk-UA" sz="2000" i="1" dirty="0" err="1"/>
              <a:t>Delay</a:t>
            </a:r>
            <a:r>
              <a:rPr lang="uk-UA" sz="2000" i="1" dirty="0"/>
              <a:t> </a:t>
            </a:r>
            <a:r>
              <a:rPr lang="uk-UA" sz="2000" i="1" dirty="0" err="1"/>
              <a:t>Release</a:t>
            </a:r>
            <a:r>
              <a:rPr lang="uk-UA" sz="2000" dirty="0"/>
              <a:t> указує на те, що ресурс(-и) були захоплені, а потім через час звільнилися. </a:t>
            </a:r>
            <a:r>
              <a:rPr lang="uk-UA" sz="2000" i="1" dirty="0" err="1"/>
              <a:t>Delay</a:t>
            </a:r>
            <a:r>
              <a:rPr lang="uk-UA" sz="2000" i="1" dirty="0"/>
              <a:t> </a:t>
            </a:r>
            <a:r>
              <a:rPr lang="uk-UA" sz="2000" i="1" dirty="0" err="1"/>
              <a:t>Release</a:t>
            </a:r>
            <a:r>
              <a:rPr lang="uk-UA" sz="2000" i="1" dirty="0"/>
              <a:t> </a:t>
            </a:r>
            <a:r>
              <a:rPr lang="uk-UA" sz="2000" dirty="0"/>
              <a:t>означає, що ресурси до цього були захоплені вимогою, а в такому модулі вимога затримається і звільнить ресурс. Всі ці параметри доступні тільки тоді, коли </a:t>
            </a:r>
            <a:r>
              <a:rPr lang="uk-UA" sz="2000" dirty="0" err="1"/>
              <a:t>Type</a:t>
            </a:r>
            <a:r>
              <a:rPr lang="uk-UA" sz="2000" dirty="0"/>
              <a:t> = Standard.</a:t>
            </a:r>
          </a:p>
        </p:txBody>
      </p:sp>
      <p:sp>
        <p:nvSpPr>
          <p:cNvPr id="4" name="Нижний колонтитул 3"/>
          <p:cNvSpPr>
            <a:spLocks noGrp="1"/>
          </p:cNvSpPr>
          <p:nvPr>
            <p:ph type="ftr" sz="quarter" idx="11"/>
          </p:nvPr>
        </p:nvSpPr>
        <p:spPr/>
        <p:txBody>
          <a:bodyPr/>
          <a:lstStyle/>
          <a:p>
            <a:r>
              <a:rPr lang="uk-UA"/>
              <a:t>© Стеценко Інна Вячеславівна НТУУ"КПІ імені Ігоря Сікорського"</a:t>
            </a:r>
          </a:p>
        </p:txBody>
      </p:sp>
    </p:spTree>
    <p:extLst>
      <p:ext uri="{BB962C8B-B14F-4D97-AF65-F5344CB8AC3E}">
        <p14:creationId xmlns:p14="http://schemas.microsoft.com/office/powerpoint/2010/main" val="20112050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418058"/>
          </a:xfrm>
        </p:spPr>
        <p:txBody>
          <a:bodyPr>
            <a:normAutofit fontScale="90000"/>
          </a:bodyPr>
          <a:lstStyle/>
          <a:p>
            <a:r>
              <a:rPr lang="uk-UA" dirty="0"/>
              <a:t>Модуль </a:t>
            </a:r>
            <a:r>
              <a:rPr lang="uk-UA" b="1" i="1" dirty="0" err="1"/>
              <a:t>Process</a:t>
            </a:r>
            <a:endParaRPr lang="uk-UA" dirty="0"/>
          </a:p>
        </p:txBody>
      </p:sp>
      <p:sp>
        <p:nvSpPr>
          <p:cNvPr id="3" name="Объект 2"/>
          <p:cNvSpPr>
            <a:spLocks noGrp="1"/>
          </p:cNvSpPr>
          <p:nvPr>
            <p:ph idx="1"/>
          </p:nvPr>
        </p:nvSpPr>
        <p:spPr>
          <a:xfrm>
            <a:off x="179512" y="836712"/>
            <a:ext cx="8712968" cy="5001419"/>
          </a:xfrm>
        </p:spPr>
        <p:txBody>
          <a:bodyPr>
            <a:noAutofit/>
          </a:bodyPr>
          <a:lstStyle/>
          <a:p>
            <a:pPr algn="just"/>
            <a:r>
              <a:rPr lang="uk-UA" sz="2000" i="1" dirty="0" err="1"/>
              <a:t>Priority</a:t>
            </a:r>
            <a:r>
              <a:rPr lang="uk-UA" sz="2000" dirty="0"/>
              <a:t> - значення пріоритету модулів що використовують один і той же ресурс де завгодно в моделі. Ця властивість не доступна, якщо </a:t>
            </a:r>
            <a:r>
              <a:rPr lang="uk-UA" sz="2000" dirty="0" err="1"/>
              <a:t>Action</a:t>
            </a:r>
            <a:r>
              <a:rPr lang="uk-UA" sz="2000" dirty="0"/>
              <a:t> = </a:t>
            </a:r>
            <a:r>
              <a:rPr lang="uk-UA" sz="2000" dirty="0" err="1"/>
              <a:t>Delay</a:t>
            </a:r>
            <a:r>
              <a:rPr lang="uk-UA" sz="2000" dirty="0"/>
              <a:t> або </a:t>
            </a:r>
            <a:r>
              <a:rPr lang="uk-UA" sz="2000" dirty="0" err="1"/>
              <a:t>Delay</a:t>
            </a:r>
            <a:r>
              <a:rPr lang="uk-UA" sz="2000" dirty="0"/>
              <a:t> </a:t>
            </a:r>
            <a:r>
              <a:rPr lang="uk-UA" sz="2000" dirty="0" err="1"/>
              <a:t>Release</a:t>
            </a:r>
            <a:r>
              <a:rPr lang="uk-UA" sz="2000" dirty="0"/>
              <a:t>, або коли </a:t>
            </a:r>
            <a:r>
              <a:rPr lang="uk-UA" sz="2000" dirty="0" err="1"/>
              <a:t>Type</a:t>
            </a:r>
            <a:r>
              <a:rPr lang="uk-UA" sz="2000" dirty="0"/>
              <a:t> = </a:t>
            </a:r>
            <a:r>
              <a:rPr lang="uk-UA" sz="2000" dirty="0" err="1"/>
              <a:t>Submodel</a:t>
            </a:r>
            <a:r>
              <a:rPr lang="uk-UA" sz="2000" dirty="0"/>
              <a:t>.</a:t>
            </a:r>
          </a:p>
          <a:p>
            <a:pPr algn="just"/>
            <a:r>
              <a:rPr lang="uk-UA" sz="2000" i="1" dirty="0" err="1"/>
              <a:t>Resources</a:t>
            </a:r>
            <a:r>
              <a:rPr lang="uk-UA" sz="2000" i="1" dirty="0"/>
              <a:t> </a:t>
            </a:r>
            <a:r>
              <a:rPr lang="uk-UA" sz="2000" dirty="0"/>
              <a:t>- визначає ресурси або групи ресурсів, які оброблятимуть вимогу в цьому модулі (див. Модуль </a:t>
            </a:r>
            <a:r>
              <a:rPr lang="uk-UA" sz="2000" dirty="0" err="1"/>
              <a:t>Process</a:t>
            </a:r>
            <a:r>
              <a:rPr lang="uk-UA" sz="2000" dirty="0"/>
              <a:t> - Ресурси).</a:t>
            </a:r>
          </a:p>
          <a:p>
            <a:pPr algn="just"/>
            <a:r>
              <a:rPr lang="uk-UA" sz="2000" i="1" dirty="0" err="1"/>
              <a:t>Delay</a:t>
            </a:r>
            <a:r>
              <a:rPr lang="uk-UA" sz="2000" i="1" dirty="0"/>
              <a:t> </a:t>
            </a:r>
            <a:r>
              <a:rPr lang="uk-UA" sz="2000" i="1" dirty="0" err="1"/>
              <a:t>Type</a:t>
            </a:r>
            <a:r>
              <a:rPr lang="uk-UA" sz="2000" dirty="0"/>
              <a:t> - тип розподілу або процедура, що визначає параметри затримки.</a:t>
            </a:r>
          </a:p>
          <a:p>
            <a:pPr algn="just"/>
            <a:r>
              <a:rPr lang="uk-UA" sz="2000" i="1" dirty="0" err="1"/>
              <a:t>Units</a:t>
            </a:r>
            <a:r>
              <a:rPr lang="uk-UA" sz="2000" i="1" dirty="0"/>
              <a:t> </a:t>
            </a:r>
            <a:r>
              <a:rPr lang="uk-UA" sz="2000" dirty="0"/>
              <a:t>- Одиниці вимірювання часу затримки (день, година, </a:t>
            </a:r>
            <a:r>
              <a:rPr lang="uk-UA" sz="2000" dirty="0" err="1"/>
              <a:t>хвилинилина</a:t>
            </a:r>
            <a:r>
              <a:rPr lang="uk-UA" sz="2000" dirty="0"/>
              <a:t>, секунда).</a:t>
            </a:r>
          </a:p>
          <a:p>
            <a:pPr algn="just"/>
            <a:r>
              <a:rPr lang="uk-UA" sz="2000" i="1" dirty="0" err="1"/>
              <a:t>Allocation</a:t>
            </a:r>
            <a:r>
              <a:rPr lang="uk-UA" sz="2000" dirty="0"/>
              <a:t> - Визначає вартісні характеристики обробки. </a:t>
            </a:r>
            <a:r>
              <a:rPr lang="uk-UA" sz="2000" dirty="0" err="1"/>
              <a:t>Value</a:t>
            </a:r>
            <a:r>
              <a:rPr lang="uk-UA" sz="2000" dirty="0"/>
              <a:t> </a:t>
            </a:r>
            <a:r>
              <a:rPr lang="uk-UA" sz="2000" dirty="0" err="1"/>
              <a:t>Added</a:t>
            </a:r>
            <a:r>
              <a:rPr lang="uk-UA" sz="2000" dirty="0"/>
              <a:t> - означає враховувати вартісні характеристики, а </a:t>
            </a:r>
            <a:r>
              <a:rPr lang="uk-UA" sz="2000" dirty="0" err="1"/>
              <a:t>Non-Value</a:t>
            </a:r>
            <a:r>
              <a:rPr lang="uk-UA" sz="2000" dirty="0"/>
              <a:t> </a:t>
            </a:r>
            <a:r>
              <a:rPr lang="uk-UA" sz="2000" dirty="0" err="1"/>
              <a:t>Added</a:t>
            </a:r>
            <a:r>
              <a:rPr lang="uk-UA" sz="2000" dirty="0"/>
              <a:t> не враховувати.</a:t>
            </a:r>
          </a:p>
          <a:p>
            <a:pPr algn="just"/>
            <a:r>
              <a:rPr lang="uk-UA" sz="2000" i="1" dirty="0" err="1"/>
              <a:t>Minimum</a:t>
            </a:r>
            <a:r>
              <a:rPr lang="uk-UA" sz="2000" dirty="0"/>
              <a:t> - мінімальне значення для рівномірного і трикутного розподілу.</a:t>
            </a:r>
          </a:p>
          <a:p>
            <a:pPr algn="just"/>
            <a:r>
              <a:rPr lang="uk-UA" sz="2000" i="1" dirty="0" err="1"/>
              <a:t>Maximum</a:t>
            </a:r>
            <a:r>
              <a:rPr lang="uk-UA" sz="2000" i="1" dirty="0"/>
              <a:t> </a:t>
            </a:r>
            <a:r>
              <a:rPr lang="uk-UA" sz="2000" dirty="0"/>
              <a:t>- максимальне значення для рівномірного і трикутного розподілу.</a:t>
            </a:r>
          </a:p>
          <a:p>
            <a:pPr algn="just"/>
            <a:r>
              <a:rPr lang="uk-UA" sz="2000" i="1" dirty="0" err="1"/>
              <a:t>Value</a:t>
            </a:r>
            <a:r>
              <a:rPr lang="uk-UA" sz="2000" dirty="0"/>
              <a:t> - середнє значення для нормального і трикутного розподілу або значення для постійної часової затримки.</a:t>
            </a:r>
          </a:p>
          <a:p>
            <a:pPr algn="just"/>
            <a:r>
              <a:rPr lang="uk-UA" sz="2000" i="1" dirty="0" err="1"/>
              <a:t>Std</a:t>
            </a:r>
            <a:r>
              <a:rPr lang="uk-UA" sz="2000" i="1" dirty="0"/>
              <a:t> </a:t>
            </a:r>
            <a:r>
              <a:rPr lang="uk-UA" sz="2000" i="1" dirty="0" err="1"/>
              <a:t>Dev</a:t>
            </a:r>
            <a:r>
              <a:rPr lang="uk-UA" sz="2000" dirty="0"/>
              <a:t> - стандартне відхилення для нормального розподілу.</a:t>
            </a:r>
          </a:p>
          <a:p>
            <a:pPr algn="just"/>
            <a:r>
              <a:rPr lang="uk-UA" sz="2000" i="1" dirty="0" err="1"/>
              <a:t>Expression</a:t>
            </a:r>
            <a:r>
              <a:rPr lang="uk-UA" sz="2000" dirty="0"/>
              <a:t> - вираз, що визначає значення часової затримки, якщо </a:t>
            </a:r>
            <a:r>
              <a:rPr lang="uk-UA" sz="2000" dirty="0" err="1"/>
              <a:t>Delay</a:t>
            </a:r>
            <a:r>
              <a:rPr lang="uk-UA" sz="2000" dirty="0"/>
              <a:t> </a:t>
            </a:r>
            <a:r>
              <a:rPr lang="uk-UA" sz="2000" dirty="0" err="1"/>
              <a:t>Type</a:t>
            </a:r>
            <a:r>
              <a:rPr lang="uk-UA" sz="2000" dirty="0"/>
              <a:t> = </a:t>
            </a:r>
            <a:r>
              <a:rPr lang="uk-UA" sz="2000" dirty="0" err="1"/>
              <a:t>Expression</a:t>
            </a:r>
            <a:r>
              <a:rPr lang="uk-UA" sz="2000" dirty="0"/>
              <a:t>.</a:t>
            </a:r>
          </a:p>
          <a:p>
            <a:pPr algn="just"/>
            <a:endParaRPr lang="uk-UA" sz="2000" dirty="0"/>
          </a:p>
        </p:txBody>
      </p:sp>
      <p:sp>
        <p:nvSpPr>
          <p:cNvPr id="4" name="Нижний колонтитул 3"/>
          <p:cNvSpPr>
            <a:spLocks noGrp="1"/>
          </p:cNvSpPr>
          <p:nvPr>
            <p:ph type="ftr" sz="quarter" idx="11"/>
          </p:nvPr>
        </p:nvSpPr>
        <p:spPr/>
        <p:txBody>
          <a:bodyPr/>
          <a:lstStyle/>
          <a:p>
            <a:r>
              <a:rPr lang="uk-UA" dirty="0"/>
              <a:t>© Стеценко Інна </a:t>
            </a:r>
            <a:r>
              <a:rPr lang="uk-UA" dirty="0" err="1"/>
              <a:t>Вячеславівна</a:t>
            </a:r>
            <a:r>
              <a:rPr lang="uk-UA" dirty="0"/>
              <a:t> НТУУ"КПІ імені Ігоря Сікорського"</a:t>
            </a:r>
          </a:p>
        </p:txBody>
      </p:sp>
    </p:spTree>
    <p:extLst>
      <p:ext uri="{BB962C8B-B14F-4D97-AF65-F5344CB8AC3E}">
        <p14:creationId xmlns:p14="http://schemas.microsoft.com/office/powerpoint/2010/main" val="2693507947"/>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9290</TotalTime>
  <Words>3484</Words>
  <Application>Microsoft Macintosh PowerPoint</Application>
  <PresentationFormat>On-screen Show (4:3)</PresentationFormat>
  <Paragraphs>166</Paragraphs>
  <Slides>22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 Unicode MS</vt:lpstr>
      <vt:lpstr>Arial</vt:lpstr>
      <vt:lpstr>Calibri</vt:lpstr>
      <vt:lpstr>Тема Office</vt:lpstr>
      <vt:lpstr>PowerPoint Presentation</vt:lpstr>
      <vt:lpstr>PowerPoint Presentation</vt:lpstr>
      <vt:lpstr>Відеоресурси Arena</vt:lpstr>
      <vt:lpstr>Інтерфейс системи Arena</vt:lpstr>
      <vt:lpstr>Конструктивні елементи Arena</vt:lpstr>
      <vt:lpstr>Basic Process</vt:lpstr>
      <vt:lpstr>Модуль Create</vt:lpstr>
      <vt:lpstr>Модуль Process</vt:lpstr>
      <vt:lpstr>Модуль Process</vt:lpstr>
      <vt:lpstr>Модуль Decide</vt:lpstr>
      <vt:lpstr>Модуль Batch</vt:lpstr>
      <vt:lpstr>Модуль Separate</vt:lpstr>
      <vt:lpstr>Модуль Assign</vt:lpstr>
      <vt:lpstr>Модуль Record</vt:lpstr>
      <vt:lpstr>Модуль Dispose</vt:lpstr>
      <vt:lpstr>Виконання моделювання</vt:lpstr>
      <vt:lpstr>Виведення результатів моделювання</vt:lpstr>
      <vt:lpstr>Приклад</vt:lpstr>
      <vt:lpstr>Пояснення до моделі</vt:lpstr>
      <vt:lpstr>Модель роботизованої системи</vt:lpstr>
      <vt:lpstr>Результати моделювання</vt:lpstr>
      <vt:lpstr>Результати моделювання</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Інна</dc:creator>
  <cp:lastModifiedBy>Microsoft Office User</cp:lastModifiedBy>
  <cp:revision>40</cp:revision>
  <dcterms:created xsi:type="dcterms:W3CDTF">2017-11-21T16:03:44Z</dcterms:created>
  <dcterms:modified xsi:type="dcterms:W3CDTF">2023-11-28T07:59:00Z</dcterms:modified>
</cp:coreProperties>
</file>