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73" r:id="rId6"/>
    <p:sldId id="282" r:id="rId7"/>
    <p:sldId id="283" r:id="rId8"/>
    <p:sldId id="285" r:id="rId9"/>
    <p:sldId id="286" r:id="rId10"/>
    <p:sldId id="287" r:id="rId11"/>
    <p:sldId id="288" r:id="rId12"/>
    <p:sldId id="274" r:id="rId13"/>
    <p:sldId id="275" r:id="rId14"/>
    <p:sldId id="276" r:id="rId15"/>
    <p:sldId id="277" r:id="rId16"/>
    <p:sldId id="269" r:id="rId17"/>
    <p:sldId id="262" r:id="rId18"/>
    <p:sldId id="258" r:id="rId19"/>
    <p:sldId id="270" r:id="rId20"/>
    <p:sldId id="263" r:id="rId21"/>
    <p:sldId id="264" r:id="rId22"/>
    <p:sldId id="281" r:id="rId23"/>
    <p:sldId id="257" r:id="rId24"/>
    <p:sldId id="271" r:id="rId25"/>
    <p:sldId id="272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65"/>
    <p:restoredTop sz="94792"/>
  </p:normalViewPr>
  <p:slideViewPr>
    <p:cSldViewPr>
      <p:cViewPr varScale="1">
        <p:scale>
          <a:sx n="109" d="100"/>
          <a:sy n="109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4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09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9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79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974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40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2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006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8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94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6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AD6-4E80-4F2F-B2C9-64C803FE887E}" type="datetimeFigureOut">
              <a:rPr lang="uk-UA" smtClean="0"/>
              <a:t>23.09.24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0EF8-9596-4C84-8E6A-061EFB9433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90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cap="all" dirty="0"/>
              <a:t>Лекція </a:t>
            </a:r>
            <a:r>
              <a:rPr lang="en-US" b="1" cap="all" dirty="0"/>
              <a:t>4</a:t>
            </a:r>
            <a:br>
              <a:rPr lang="uk-UA" b="1" cap="all" dirty="0"/>
            </a:br>
            <a:r>
              <a:rPr lang="uk-UA" dirty="0"/>
              <a:t>Формалізація процесів функціонування дискретно-</a:t>
            </a:r>
            <a:r>
              <a:rPr lang="uk-UA" dirty="0" err="1"/>
              <a:t>подійних</a:t>
            </a:r>
            <a:r>
              <a:rPr lang="uk-UA" dirty="0"/>
              <a:t> систем мережею масового обслуговування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013176"/>
            <a:ext cx="6400800" cy="1273696"/>
          </a:xfrm>
        </p:spPr>
        <p:txBody>
          <a:bodyPr>
            <a:noAutofit/>
          </a:bodyPr>
          <a:lstStyle/>
          <a:p>
            <a:r>
              <a:rPr lang="uk-UA" sz="2000" dirty="0"/>
              <a:t>Інна </a:t>
            </a:r>
            <a:r>
              <a:rPr lang="uk-UA" sz="2000" dirty="0" err="1"/>
              <a:t>Вячеславівна</a:t>
            </a:r>
            <a:r>
              <a:rPr lang="uk-UA" sz="2000" dirty="0"/>
              <a:t> Стеценко</a:t>
            </a:r>
          </a:p>
          <a:p>
            <a:r>
              <a:rPr lang="uk-UA" sz="2000" dirty="0"/>
              <a:t>д.т.</a:t>
            </a:r>
            <a:r>
              <a:rPr lang="uk-UA" sz="2000" dirty="0" err="1"/>
              <a:t>н</a:t>
            </a:r>
            <a:r>
              <a:rPr lang="uk-UA" sz="2000" dirty="0"/>
              <a:t>.,проф., професор кафедри ІПІ</a:t>
            </a:r>
          </a:p>
          <a:p>
            <a:r>
              <a:rPr lang="uk-UA" sz="2000" dirty="0"/>
              <a:t>НТУУ «КПІ ім.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61113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720080"/>
          </a:xfrm>
        </p:spPr>
        <p:txBody>
          <a:bodyPr>
            <a:noAutofit/>
          </a:bodyPr>
          <a:lstStyle/>
          <a:p>
            <a:r>
              <a:rPr lang="uk-UA" sz="3600" dirty="0"/>
              <a:t>Елементи мережі масового обслуговування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E1AC52-2D8F-8D45-ABCE-8CEF54ECF018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B60-11F8-BD41-AD94-84B51937AEEC}"/>
              </a:ext>
            </a:extLst>
          </p:cNvPr>
          <p:cNvSpPr txBox="1"/>
          <p:nvPr/>
        </p:nvSpPr>
        <p:spPr>
          <a:xfrm>
            <a:off x="805406" y="1957588"/>
            <a:ext cx="34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Розгалуження</a:t>
            </a:r>
            <a:r>
              <a:rPr lang="ru-RU" sz="2000" dirty="0"/>
              <a:t> маршруту</a:t>
            </a:r>
            <a:endParaRPr lang="en-U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C90D-2C48-384B-ADCF-BF84A4CEEBFA}"/>
              </a:ext>
            </a:extLst>
          </p:cNvPr>
          <p:cNvSpPr txBox="1"/>
          <p:nvPr/>
        </p:nvSpPr>
        <p:spPr>
          <a:xfrm>
            <a:off x="875685" y="3240287"/>
            <a:ext cx="778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Маршрут </a:t>
            </a:r>
            <a:r>
              <a:rPr lang="ru-RU" sz="2000" dirty="0" err="1"/>
              <a:t>слідування</a:t>
            </a:r>
            <a:r>
              <a:rPr lang="ru-RU" sz="2000" dirty="0"/>
              <a:t> </a:t>
            </a:r>
            <a:r>
              <a:rPr lang="ru-RU" sz="2000" dirty="0" err="1"/>
              <a:t>запиту</a:t>
            </a:r>
            <a:r>
              <a:rPr lang="ru-RU" sz="2000" dirty="0"/>
              <a:t> до </a:t>
            </a:r>
            <a:r>
              <a:rPr lang="ru-RU" sz="2000" dirty="0" err="1"/>
              <a:t>однієї</a:t>
            </a:r>
            <a:r>
              <a:rPr lang="ru-RU" sz="2000" dirty="0"/>
              <a:t> з </a:t>
            </a:r>
            <a:r>
              <a:rPr lang="ru-RU" sz="2000" dirty="0" err="1"/>
              <a:t>наступних</a:t>
            </a:r>
            <a:r>
              <a:rPr lang="ru-RU" sz="2000" dirty="0"/>
              <a:t> СМО, </a:t>
            </a:r>
            <a:r>
              <a:rPr lang="ru-RU" sz="2000" dirty="0" err="1"/>
              <a:t>вибір</a:t>
            </a:r>
            <a:r>
              <a:rPr lang="ru-RU" sz="2000" dirty="0"/>
              <a:t> </a:t>
            </a:r>
            <a:r>
              <a:rPr lang="ru-RU" sz="2000" dirty="0" err="1"/>
              <a:t>якої</a:t>
            </a:r>
            <a:r>
              <a:rPr lang="ru-RU" sz="2000" dirty="0"/>
              <a:t> </a:t>
            </a:r>
            <a:r>
              <a:rPr lang="ru-RU" sz="2000" dirty="0" err="1"/>
              <a:t>здійснюється</a:t>
            </a:r>
            <a:r>
              <a:rPr lang="ru-RU" sz="2000" dirty="0"/>
              <a:t> за </a:t>
            </a:r>
            <a:r>
              <a:rPr lang="ru-RU" sz="2000" dirty="0" err="1"/>
              <a:t>заданими</a:t>
            </a:r>
            <a:r>
              <a:rPr lang="ru-RU" sz="2000" dirty="0"/>
              <a:t> </a:t>
            </a:r>
            <a:r>
              <a:rPr lang="ru-RU" sz="2000" dirty="0" err="1"/>
              <a:t>ймовірностями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 err="1"/>
              <a:t>Параметри</a:t>
            </a:r>
            <a:r>
              <a:rPr lang="ru-RU" sz="2000" dirty="0"/>
              <a:t>:</a:t>
            </a:r>
          </a:p>
          <a:p>
            <a:r>
              <a:rPr lang="ru-RU" sz="2000" dirty="0" err="1"/>
              <a:t>Ймовірності</a:t>
            </a:r>
            <a:r>
              <a:rPr lang="ru-RU" sz="2000" dirty="0"/>
              <a:t> </a:t>
            </a:r>
            <a:r>
              <a:rPr lang="ru-RU" sz="2000" dirty="0" err="1"/>
              <a:t>вибору</a:t>
            </a:r>
            <a:r>
              <a:rPr lang="ru-RU" sz="2000" dirty="0"/>
              <a:t>  кожного маршруту </a:t>
            </a:r>
            <a:r>
              <a:rPr lang="ru-RU" sz="2000" dirty="0" err="1"/>
              <a:t>слідування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у </a:t>
            </a:r>
            <a:r>
              <a:rPr lang="ru-RU" sz="2000" dirty="0" err="1"/>
              <a:t>сумі</a:t>
            </a:r>
            <a:r>
              <a:rPr lang="ru-RU" sz="2000" dirty="0"/>
              <a:t> </a:t>
            </a:r>
            <a:r>
              <a:rPr lang="ru-RU" sz="2000" dirty="0" err="1"/>
              <a:t>складають</a:t>
            </a:r>
            <a:r>
              <a:rPr lang="ru-RU" sz="2000" dirty="0"/>
              <a:t> 1. </a:t>
            </a:r>
            <a:endParaRPr lang="en-UA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7C12E6-7658-7F4B-BD9E-01B4B785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172803"/>
            <a:ext cx="2273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720080"/>
          </a:xfrm>
        </p:spPr>
        <p:txBody>
          <a:bodyPr>
            <a:noAutofit/>
          </a:bodyPr>
          <a:lstStyle/>
          <a:p>
            <a:r>
              <a:rPr lang="uk-UA" sz="3600" dirty="0"/>
              <a:t>Елементи мережі масового обслуговування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E1AC52-2D8F-8D45-ABCE-8CEF54ECF018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B60-11F8-BD41-AD94-84B51937AEEC}"/>
              </a:ext>
            </a:extLst>
          </p:cNvPr>
          <p:cNvSpPr txBox="1"/>
          <p:nvPr/>
        </p:nvSpPr>
        <p:spPr>
          <a:xfrm>
            <a:off x="805406" y="1604168"/>
            <a:ext cx="34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Блокування</a:t>
            </a:r>
            <a:r>
              <a:rPr lang="ru-RU" sz="2000" dirty="0"/>
              <a:t> маршруту</a:t>
            </a:r>
            <a:endParaRPr lang="en-U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C90D-2C48-384B-ADCF-BF84A4CEEBFA}"/>
              </a:ext>
            </a:extLst>
          </p:cNvPr>
          <p:cNvSpPr txBox="1"/>
          <p:nvPr/>
        </p:nvSpPr>
        <p:spPr>
          <a:xfrm>
            <a:off x="678396" y="2299616"/>
            <a:ext cx="7787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Встановлює</a:t>
            </a:r>
            <a:r>
              <a:rPr lang="ru-RU" sz="2000" dirty="0"/>
              <a:t> </a:t>
            </a:r>
            <a:r>
              <a:rPr lang="ru-RU" sz="2000" dirty="0" err="1"/>
              <a:t>блокування</a:t>
            </a:r>
            <a:r>
              <a:rPr lang="ru-RU" sz="2000" dirty="0"/>
              <a:t> маршруту </a:t>
            </a:r>
            <a:r>
              <a:rPr lang="ru-RU" sz="2000" dirty="0" err="1"/>
              <a:t>слідування</a:t>
            </a:r>
            <a:r>
              <a:rPr lang="ru-RU" sz="2000" dirty="0"/>
              <a:t> у </a:t>
            </a:r>
            <a:r>
              <a:rPr lang="ru-RU" sz="2000" dirty="0" err="1"/>
              <a:t>наступну</a:t>
            </a:r>
            <a:r>
              <a:rPr lang="ru-RU" sz="2000" dirty="0"/>
              <a:t> СМО,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en-US" sz="2000" dirty="0"/>
              <a:t>B(S, t)=1. </a:t>
            </a:r>
            <a:r>
              <a:rPr lang="ru-RU" sz="2000" dirty="0"/>
              <a:t>Запит </a:t>
            </a:r>
            <a:r>
              <a:rPr lang="ru-RU" sz="2000" dirty="0" err="1"/>
              <a:t>залишається</a:t>
            </a:r>
            <a:r>
              <a:rPr lang="ru-RU" sz="2000" dirty="0"/>
              <a:t> у </a:t>
            </a:r>
            <a:r>
              <a:rPr lang="ru-RU" sz="2000" dirty="0" err="1"/>
              <a:t>пристрої</a:t>
            </a:r>
            <a:r>
              <a:rPr lang="ru-RU" sz="2000" dirty="0"/>
              <a:t>, з 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намагається</a:t>
            </a:r>
            <a:r>
              <a:rPr lang="ru-RU" sz="2000" dirty="0"/>
              <a:t> </a:t>
            </a:r>
            <a:r>
              <a:rPr lang="ru-RU" sz="2000" dirty="0" err="1"/>
              <a:t>вийти</a:t>
            </a:r>
            <a:r>
              <a:rPr lang="ru-RU" sz="2000" dirty="0"/>
              <a:t>. </a:t>
            </a:r>
            <a:r>
              <a:rPr lang="ru-RU" sz="2000" dirty="0" err="1"/>
              <a:t>Пристрій</a:t>
            </a:r>
            <a:r>
              <a:rPr lang="ru-RU" sz="2000" dirty="0"/>
              <a:t> переходить у стан </a:t>
            </a:r>
            <a:r>
              <a:rPr lang="ru-RU" sz="2000" dirty="0" err="1"/>
              <a:t>блокований</a:t>
            </a:r>
            <a:r>
              <a:rPr lang="ru-RU" sz="2000" dirty="0"/>
              <a:t> (час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запиту</a:t>
            </a:r>
            <a:r>
              <a:rPr lang="ru-RU" sz="2000" dirty="0"/>
              <a:t> </a:t>
            </a:r>
            <a:r>
              <a:rPr lang="ru-RU" sz="2000" dirty="0" err="1"/>
              <a:t>завершився</a:t>
            </a:r>
            <a:r>
              <a:rPr lang="ru-RU" sz="2000" dirty="0"/>
              <a:t>, але </a:t>
            </a:r>
            <a:r>
              <a:rPr lang="ru-RU" sz="2000" dirty="0" err="1"/>
              <a:t>залишити</a:t>
            </a:r>
            <a:r>
              <a:rPr lang="ru-RU" sz="2000" dirty="0"/>
              <a:t> </a:t>
            </a:r>
            <a:r>
              <a:rPr lang="ru-RU" sz="2000" dirty="0" err="1"/>
              <a:t>пристрій</a:t>
            </a:r>
            <a:r>
              <a:rPr lang="ru-RU" sz="2000" dirty="0"/>
              <a:t> </a:t>
            </a:r>
            <a:r>
              <a:rPr lang="ru-RU" sz="2000" dirty="0" err="1"/>
              <a:t>немає</a:t>
            </a:r>
            <a:r>
              <a:rPr lang="ru-RU" sz="2000" dirty="0"/>
              <a:t> </a:t>
            </a:r>
            <a:r>
              <a:rPr lang="ru-RU" sz="2000" dirty="0" err="1"/>
              <a:t>можливості</a:t>
            </a:r>
            <a:r>
              <a:rPr lang="ru-RU" sz="2000" dirty="0"/>
              <a:t>). Маршрут </a:t>
            </a:r>
            <a:r>
              <a:rPr lang="ru-RU" sz="2000" dirty="0" err="1"/>
              <a:t>відкритий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за </a:t>
            </a:r>
            <a:r>
              <a:rPr lang="ru-RU" sz="2000" dirty="0" err="1"/>
              <a:t>умови</a:t>
            </a:r>
            <a:r>
              <a:rPr lang="ru-RU" sz="2000" dirty="0"/>
              <a:t> </a:t>
            </a:r>
            <a:r>
              <a:rPr lang="en-US" sz="2000" dirty="0"/>
              <a:t>B(S, t) = 0.</a:t>
            </a:r>
            <a:endParaRPr lang="uk-UA" sz="2000" dirty="0"/>
          </a:p>
          <a:p>
            <a:endParaRPr lang="ru-RU" sz="2000" dirty="0"/>
          </a:p>
          <a:p>
            <a:r>
              <a:rPr lang="ru-RU" sz="2000" dirty="0" err="1"/>
              <a:t>Параметри</a:t>
            </a:r>
            <a:r>
              <a:rPr lang="ru-RU" sz="2000" dirty="0"/>
              <a:t>:</a:t>
            </a:r>
          </a:p>
          <a:p>
            <a:r>
              <a:rPr lang="en-US" sz="2000" dirty="0"/>
              <a:t>B(</a:t>
            </a:r>
            <a:r>
              <a:rPr lang="en-US" sz="2000" dirty="0" err="1"/>
              <a:t>S,t</a:t>
            </a:r>
            <a:r>
              <a:rPr lang="en-US" sz="2000" dirty="0"/>
              <a:t>) – </a:t>
            </a:r>
            <a:r>
              <a:rPr lang="ru-RU" sz="2000" dirty="0"/>
              <a:t>предикат, </a:t>
            </a:r>
            <a:r>
              <a:rPr lang="ru-RU" sz="2000" dirty="0" err="1"/>
              <a:t>який</a:t>
            </a:r>
            <a:r>
              <a:rPr lang="ru-RU" sz="2000" dirty="0"/>
              <a:t> в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загальному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/>
              <a:t>залежить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стану </a:t>
            </a:r>
            <a:r>
              <a:rPr lang="en-US" sz="2000" dirty="0"/>
              <a:t>S </a:t>
            </a:r>
            <a:r>
              <a:rPr lang="ru-RU" sz="2000" dirty="0" err="1"/>
              <a:t>моделі</a:t>
            </a:r>
            <a:r>
              <a:rPr lang="ru-RU" sz="2000" dirty="0"/>
              <a:t> та/</a:t>
            </a:r>
            <a:r>
              <a:rPr lang="ru-RU" sz="2000" dirty="0" err="1"/>
              <a:t>або</a:t>
            </a:r>
            <a:r>
              <a:rPr lang="ru-RU" sz="2000" dirty="0"/>
              <a:t> поточному моменту часу </a:t>
            </a:r>
            <a:r>
              <a:rPr lang="en-US" sz="2000" dirty="0"/>
              <a:t>t. </a:t>
            </a:r>
          </a:p>
          <a:p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умовою</a:t>
            </a:r>
            <a:r>
              <a:rPr lang="ru-RU" sz="2000" dirty="0"/>
              <a:t> </a:t>
            </a:r>
            <a:r>
              <a:rPr lang="ru-RU" sz="2000" dirty="0" err="1"/>
              <a:t>блокування</a:t>
            </a:r>
            <a:r>
              <a:rPr lang="ru-RU" sz="2000" dirty="0"/>
              <a:t> маршруту </a:t>
            </a:r>
            <a:r>
              <a:rPr lang="ru-RU" sz="2000" dirty="0" err="1"/>
              <a:t>є</a:t>
            </a:r>
            <a:r>
              <a:rPr lang="ru-RU" sz="2000" dirty="0"/>
              <a:t> </a:t>
            </a:r>
            <a:r>
              <a:rPr lang="ru-RU" sz="2000" dirty="0" err="1"/>
              <a:t>досягнення</a:t>
            </a:r>
            <a:r>
              <a:rPr lang="ru-RU" sz="2000" dirty="0"/>
              <a:t> </a:t>
            </a:r>
            <a:r>
              <a:rPr lang="ru-RU" sz="2000" dirty="0" err="1"/>
              <a:t>черги</a:t>
            </a:r>
            <a:r>
              <a:rPr lang="ru-RU" sz="2000" dirty="0"/>
              <a:t> </a:t>
            </a:r>
            <a:r>
              <a:rPr lang="ru-RU" sz="2000" dirty="0" err="1"/>
              <a:t>свого</a:t>
            </a:r>
            <a:r>
              <a:rPr lang="ru-RU" sz="2000" dirty="0"/>
              <a:t> </a:t>
            </a:r>
            <a:r>
              <a:rPr lang="ru-RU" sz="2000" dirty="0" err="1"/>
              <a:t>обмеження</a:t>
            </a:r>
            <a:r>
              <a:rPr lang="ru-RU" sz="2000" dirty="0"/>
              <a:t> </a:t>
            </a:r>
            <a:r>
              <a:rPr lang="en-US" sz="2000" dirty="0" err="1"/>
              <a:t>L</a:t>
            </a:r>
            <a:r>
              <a:rPr lang="en-US" sz="2000" baseline="-25000" dirty="0" err="1"/>
              <a:t>max</a:t>
            </a:r>
            <a:r>
              <a:rPr lang="en-US" sz="2000" dirty="0"/>
              <a:t>, </a:t>
            </a:r>
            <a:r>
              <a:rPr lang="ru-RU" sz="2000" dirty="0"/>
              <a:t>то предикат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вигляд</a:t>
            </a:r>
            <a:r>
              <a:rPr lang="uk-UA" sz="2000" dirty="0"/>
              <a:t>: </a:t>
            </a:r>
            <a:endParaRPr lang="en-US" sz="2000" dirty="0"/>
          </a:p>
          <a:p>
            <a:endParaRPr lang="en-US" sz="20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C7B4A-9C21-3A40-8580-372A14D6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62818"/>
            <a:ext cx="2032000" cy="128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43BF0-9C51-214F-A981-6A656ADE7C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3746"/>
          <a:stretch/>
        </p:blipFill>
        <p:spPr>
          <a:xfrm>
            <a:off x="2956073" y="5736440"/>
            <a:ext cx="2552699" cy="4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8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80909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 формалізованого представлення мережі масового обслуговування</a:t>
            </a: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26347" y="1946470"/>
            <a:ext cx="8883656" cy="3474487"/>
            <a:chOff x="2357" y="11433"/>
            <a:chExt cx="7095" cy="2776"/>
          </a:xfrm>
        </p:grpSpPr>
        <p:sp>
          <p:nvSpPr>
            <p:cNvPr id="6" name="AutoShape 62"/>
            <p:cNvSpPr>
              <a:spLocks noChangeAspect="1" noChangeArrowheads="1" noTextEdit="1"/>
            </p:cNvSpPr>
            <p:nvPr/>
          </p:nvSpPr>
          <p:spPr bwMode="auto">
            <a:xfrm>
              <a:off x="2357" y="11433"/>
              <a:ext cx="7095" cy="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600"/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2669" y="12829"/>
              <a:ext cx="938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uk-UA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відмова</a:t>
              </a:r>
              <a:endParaRPr kumimoji="0" lang="uk-UA" altLang="uk-UA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5888" y="12821"/>
              <a:ext cx="93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uk-UA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відмова</a:t>
              </a:r>
              <a:endParaRPr kumimoji="0" lang="uk-UA" altLang="uk-UA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59"/>
            <p:cNvSpPr>
              <a:spLocks noChangeShapeType="1"/>
            </p:cNvSpPr>
            <p:nvPr/>
          </p:nvSpPr>
          <p:spPr bwMode="auto">
            <a:xfrm flipV="1">
              <a:off x="6052" y="12180"/>
              <a:ext cx="65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600"/>
            </a:p>
          </p:txBody>
        </p:sp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2597" y="11933"/>
              <a:ext cx="6167" cy="1487"/>
              <a:chOff x="2597" y="11933"/>
              <a:chExt cx="6167" cy="1487"/>
            </a:xfrm>
          </p:grpSpPr>
          <p:sp>
            <p:nvSpPr>
              <p:cNvPr id="14" name="Text Box 57"/>
              <p:cNvSpPr txBox="1">
                <a:spLocks noChangeArrowheads="1"/>
              </p:cNvSpPr>
              <p:nvPr/>
            </p:nvSpPr>
            <p:spPr bwMode="auto">
              <a:xfrm>
                <a:off x="7531" y="12497"/>
                <a:ext cx="480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</a:t>
                </a:r>
                <a:r>
                  <a:rPr kumimoji="0" lang="en-US" altLang="uk-UA" sz="1600" b="0" i="0" u="none" strike="noStrike" cap="none" normalizeH="0" baseline="-30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uk-UA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grpSp>
            <p:nvGrpSpPr>
              <p:cNvPr id="15" name="Group 5"/>
              <p:cNvGrpSpPr>
                <a:grpSpLocks/>
              </p:cNvGrpSpPr>
              <p:nvPr/>
            </p:nvGrpSpPr>
            <p:grpSpPr bwMode="auto">
              <a:xfrm>
                <a:off x="2597" y="11933"/>
                <a:ext cx="6167" cy="1487"/>
                <a:chOff x="2597" y="11933"/>
                <a:chExt cx="6167" cy="1487"/>
              </a:xfrm>
            </p:grpSpPr>
            <p:sp>
              <p:nvSpPr>
                <p:cNvPr id="1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757" y="12539"/>
                  <a:ext cx="377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uk-UA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L</a:t>
                  </a:r>
                  <a:r>
                    <a:rPr kumimoji="0" lang="en-US" altLang="uk-UA" sz="1600" b="0" i="0" u="none" strike="noStrike" cap="none" normalizeH="0" baseline="-3000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max</a:t>
                  </a:r>
                  <a:endParaRPr kumimoji="0" lang="en-US" altLang="uk-UA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7" name="Group 6"/>
                <p:cNvGrpSpPr>
                  <a:grpSpLocks/>
                </p:cNvGrpSpPr>
                <p:nvPr/>
              </p:nvGrpSpPr>
              <p:grpSpPr bwMode="auto">
                <a:xfrm>
                  <a:off x="2597" y="11933"/>
                  <a:ext cx="6167" cy="1487"/>
                  <a:chOff x="2597" y="11933"/>
                  <a:chExt cx="6167" cy="1487"/>
                </a:xfrm>
              </p:grpSpPr>
              <p:grpSp>
                <p:nvGrpSpPr>
                  <p:cNvPr id="18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597" y="11995"/>
                    <a:ext cx="1839" cy="814"/>
                    <a:chOff x="1456" y="2912"/>
                    <a:chExt cx="2464" cy="1090"/>
                  </a:xfrm>
                </p:grpSpPr>
                <p:sp>
                  <p:nvSpPr>
                    <p:cNvPr id="61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4" y="3192"/>
                      <a:ext cx="61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grpSp>
                  <p:nvGrpSpPr>
                    <p:cNvPr id="6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56" y="2912"/>
                      <a:ext cx="1820" cy="1090"/>
                      <a:chOff x="3556" y="2716"/>
                      <a:chExt cx="1820" cy="1090"/>
                    </a:xfrm>
                  </p:grpSpPr>
                  <p:sp>
                    <p:nvSpPr>
                      <p:cNvPr id="63" name="Oval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5" y="2716"/>
                        <a:ext cx="561" cy="5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altLang="uk-UA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К</a:t>
                        </a:r>
                        <a:r>
                          <a:rPr kumimoji="0" lang="ru-RU" altLang="uk-UA" sz="16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</a:t>
                        </a:r>
                        <a:endParaRPr kumimoji="0" lang="ru-RU" altLang="uk-UA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4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08" y="2996"/>
                        <a:ext cx="9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65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8" y="3388"/>
                        <a:ext cx="588" cy="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uk-UA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</a:t>
                        </a:r>
                        <a:r>
                          <a:rPr kumimoji="0" lang="en-US" altLang="uk-UA" sz="1600" b="0" i="0" u="none" strike="noStrike" cap="none" normalizeH="0" baseline="-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</a:t>
                        </a:r>
                        <a:r>
                          <a:rPr kumimoji="0" lang="en-US" altLang="uk-UA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	</a:t>
                        </a:r>
                      </a:p>
                    </p:txBody>
                  </p:sp>
                  <p:sp>
                    <p:nvSpPr>
                      <p:cNvPr id="66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56" y="3164"/>
                        <a:ext cx="868" cy="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uk-UA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</a:t>
                        </a:r>
                      </a:p>
                    </p:txBody>
                  </p:sp>
                </p:grpSp>
              </p:grpSp>
              <p:grpSp>
                <p:nvGrpSpPr>
                  <p:cNvPr id="1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6674" y="11933"/>
                    <a:ext cx="418" cy="531"/>
                    <a:chOff x="3744" y="2160"/>
                    <a:chExt cx="2736" cy="3024"/>
                  </a:xfrm>
                </p:grpSpPr>
                <p:sp>
                  <p:nvSpPr>
                    <p:cNvPr id="5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8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2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4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12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0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5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8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6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96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7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24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8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5184"/>
                      <a:ext cx="25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59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4" y="2160"/>
                      <a:ext cx="27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6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2160"/>
                      <a:ext cx="0" cy="30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</p:grpSp>
              <p:sp>
                <p:nvSpPr>
                  <p:cNvPr id="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092" y="12204"/>
                    <a:ext cx="41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600"/>
                  </a:p>
                </p:txBody>
              </p:sp>
              <p:sp>
                <p:nvSpPr>
                  <p:cNvPr id="2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7530" y="11994"/>
                    <a:ext cx="419" cy="42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altLang="uk-U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К</a:t>
                    </a:r>
                    <a:r>
                      <a:rPr kumimoji="0" lang="uk-UA" altLang="uk-UA" sz="16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3</a:t>
                    </a:r>
                    <a:endParaRPr kumimoji="0" lang="uk-UA" altLang="uk-UA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949" y="12204"/>
                    <a:ext cx="81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600"/>
                  </a:p>
                </p:txBody>
              </p:sp>
              <p:grpSp>
                <p:nvGrpSpPr>
                  <p:cNvPr id="2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4374" y="11974"/>
                    <a:ext cx="1673" cy="1369"/>
                    <a:chOff x="3836" y="2828"/>
                    <a:chExt cx="2240" cy="1833"/>
                  </a:xfrm>
                </p:grpSpPr>
                <p:grpSp>
                  <p:nvGrpSpPr>
                    <p:cNvPr id="29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36" y="2828"/>
                      <a:ext cx="560" cy="712"/>
                      <a:chOff x="3744" y="2160"/>
                      <a:chExt cx="2736" cy="3024"/>
                    </a:xfrm>
                  </p:grpSpPr>
                  <p:sp>
                    <p:nvSpPr>
                      <p:cNvPr id="39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28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56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1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84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2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12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3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0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68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5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96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6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024" y="2486"/>
                        <a:ext cx="0" cy="2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7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88" y="5184"/>
                        <a:ext cx="259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44" y="2160"/>
                        <a:ext cx="273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  <p:sp>
                    <p:nvSpPr>
                      <p:cNvPr id="49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480" y="2160"/>
                        <a:ext cx="0" cy="302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uk-UA" sz="1600"/>
                      </a:p>
                    </p:txBody>
                  </p:sp>
                </p:grpSp>
                <p:sp>
                  <p:nvSpPr>
                    <p:cNvPr id="30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6" y="3125"/>
                      <a:ext cx="56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31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7" y="2840"/>
                      <a:ext cx="561" cy="5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К</a:t>
                      </a:r>
                      <a:r>
                        <a:rPr kumimoji="0" lang="ru-RU" altLang="uk-UA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ru-RU" altLang="uk-U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2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8" y="3853"/>
                      <a:ext cx="364" cy="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33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12" y="3573"/>
                      <a:ext cx="561" cy="5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К</a:t>
                      </a:r>
                      <a:r>
                        <a:rPr kumimoji="0" lang="ru-RU" altLang="uk-UA" sz="1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ru-RU" altLang="uk-U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4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73" y="3853"/>
                      <a:ext cx="363" cy="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35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36" y="3097"/>
                      <a:ext cx="0" cy="7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36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20" y="3097"/>
                      <a:ext cx="0" cy="7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  <p:sp>
                  <p:nvSpPr>
                    <p:cNvPr id="37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68" y="4187"/>
                      <a:ext cx="532" cy="4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</a:t>
                      </a:r>
                      <a:r>
                        <a:rPr kumimoji="0" lang="en-US" altLang="uk-UA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kumimoji="0" lang="uk-UA" altLang="uk-UA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							</a:t>
                      </a:r>
                      <a:endParaRPr kumimoji="0" lang="uk-UA" altLang="uk-UA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38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44" y="3108"/>
                      <a:ext cx="5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600"/>
                    </a:p>
                  </p:txBody>
                </p:sp>
              </p:grpSp>
              <p:sp>
                <p:nvSpPr>
                  <p:cNvPr id="2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8229" y="12197"/>
                    <a:ext cx="1" cy="121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600"/>
                  </a:p>
                </p:txBody>
              </p:sp>
              <p:sp>
                <p:nvSpPr>
                  <p:cNvPr id="25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64" y="13412"/>
                    <a:ext cx="4065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600"/>
                  </a:p>
                </p:txBody>
              </p:sp>
              <p:sp>
                <p:nvSpPr>
                  <p:cNvPr id="26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64" y="12353"/>
                    <a:ext cx="1" cy="10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600"/>
                  </a:p>
                </p:txBody>
              </p:sp>
              <p:sp>
                <p:nvSpPr>
                  <p:cNvPr id="2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172" y="12345"/>
                    <a:ext cx="230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600"/>
                  </a:p>
                </p:txBody>
              </p:sp>
              <p:sp>
                <p:nvSpPr>
                  <p:cNvPr id="28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45" y="12304"/>
                    <a:ext cx="447" cy="22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uk-UA" altLang="uk-U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</a:t>
                    </a:r>
                    <a:r>
                      <a:rPr kumimoji="0" lang="en-US" altLang="uk-UA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/10</a:t>
                    </a:r>
                    <a:endParaRPr kumimoji="0" lang="en-US" altLang="uk-UA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12" name="Line 3"/>
            <p:cNvSpPr>
              <a:spLocks noChangeShapeType="1"/>
            </p:cNvSpPr>
            <p:nvPr/>
          </p:nvSpPr>
          <p:spPr bwMode="auto">
            <a:xfrm flipH="1">
              <a:off x="3195" y="12295"/>
              <a:ext cx="294" cy="6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600"/>
            </a:p>
          </p:txBody>
        </p:sp>
        <p:sp>
          <p:nvSpPr>
            <p:cNvPr id="13" name="Line 2"/>
            <p:cNvSpPr>
              <a:spLocks noChangeShapeType="1"/>
            </p:cNvSpPr>
            <p:nvPr/>
          </p:nvSpPr>
          <p:spPr bwMode="auto">
            <a:xfrm flipH="1">
              <a:off x="6398" y="12271"/>
              <a:ext cx="293" cy="6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CF469A-DC50-814A-BA67-C94B33446F87}"/>
              </a:ext>
            </a:extLst>
          </p:cNvPr>
          <p:cNvSpPr txBox="1"/>
          <p:nvPr/>
        </p:nvSpPr>
        <p:spPr>
          <a:xfrm>
            <a:off x="762346" y="5301208"/>
            <a:ext cx="8151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??</a:t>
            </a:r>
            <a:r>
              <a:rPr lang="uk-UA" dirty="0"/>
              <a:t> Скільки тут СМО? Які вони – багатоканальні чи </a:t>
            </a:r>
            <a:r>
              <a:rPr lang="uk-UA" dirty="0" err="1"/>
              <a:t>одноканальні</a:t>
            </a:r>
            <a:r>
              <a:rPr lang="uk-UA" dirty="0"/>
              <a:t>?</a:t>
            </a:r>
          </a:p>
          <a:p>
            <a:r>
              <a:rPr lang="uk-UA" dirty="0">
                <a:solidFill>
                  <a:srgbClr val="FF0000"/>
                </a:solidFill>
              </a:rPr>
              <a:t>??</a:t>
            </a:r>
            <a:r>
              <a:rPr lang="uk-UA" dirty="0"/>
              <a:t> Чи є тут розгалуження маршруту? Якщо так, то які ймовірності визначені для нього?</a:t>
            </a:r>
          </a:p>
          <a:p>
            <a:endParaRPr lang="en-U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0DD431-4E84-AC4A-B292-914EDB8341DE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27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uk-UA" sz="2400" dirty="0"/>
              <a:t>Послідовність дій, виконуваних для формалізації системи засобами мережі масового обслуговування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196752"/>
            <a:ext cx="7848872" cy="5400600"/>
          </a:xfrm>
        </p:spPr>
        <p:txBody>
          <a:bodyPr>
            <a:normAutofit fontScale="62500" lnSpcReduction="20000"/>
          </a:bodyPr>
          <a:lstStyle/>
          <a:p>
            <a:pPr marL="0" indent="0" hangingPunct="0">
              <a:buNone/>
            </a:pPr>
            <a:r>
              <a:rPr lang="uk-UA" b="1" dirty="0"/>
              <a:t>Для того, щоб представити систему мережею масового обслуговування потрібно:</a:t>
            </a:r>
            <a:endParaRPr lang="uk-UA" dirty="0"/>
          </a:p>
          <a:p>
            <a:pPr marL="0" indent="0" hangingPunct="0">
              <a:buNone/>
            </a:pPr>
            <a:r>
              <a:rPr lang="uk-UA" b="1" dirty="0"/>
              <a:t> </a:t>
            </a:r>
            <a:endParaRPr lang="uk-UA" dirty="0"/>
          </a:p>
          <a:p>
            <a:pPr lvl="0" algn="just" hangingPunct="0"/>
            <a:r>
              <a:rPr lang="uk-UA" dirty="0"/>
              <a:t>з’ясувати, що в системі є об’єктом обслуговування;</a:t>
            </a:r>
          </a:p>
          <a:p>
            <a:pPr lvl="0" algn="just" hangingPunct="0"/>
            <a:r>
              <a:rPr lang="uk-UA" dirty="0"/>
              <a:t>виділити елементи процесу обслуговування об’єктів і кожному елементу поставити у відповідність СМО;</a:t>
            </a:r>
          </a:p>
          <a:p>
            <a:pPr lvl="0" algn="just" hangingPunct="0"/>
            <a:r>
              <a:rPr lang="uk-UA" dirty="0"/>
              <a:t>для кожної СМО визначити кількість пристроїв та наявність черги;</a:t>
            </a:r>
          </a:p>
          <a:p>
            <a:pPr lvl="0" algn="just" hangingPunct="0"/>
            <a:r>
              <a:rPr lang="uk-UA" dirty="0"/>
              <a:t>з’єднати СМО у відповідності до процесу обслуговування;</a:t>
            </a:r>
          </a:p>
          <a:p>
            <a:pPr lvl="0" algn="just" hangingPunct="0"/>
            <a:r>
              <a:rPr lang="uk-UA" dirty="0"/>
              <a:t>визначити маршрут проходження об’єкту обслуговування від однієї  СМО до іншої;</a:t>
            </a:r>
          </a:p>
          <a:p>
            <a:pPr lvl="0" algn="just" hangingPunct="0"/>
            <a:r>
              <a:rPr lang="uk-UA" dirty="0"/>
              <a:t>визначити умови надходження в кожну СМО (ймовірність вибору маршруту та інші);</a:t>
            </a:r>
          </a:p>
          <a:p>
            <a:pPr lvl="0" algn="just" hangingPunct="0"/>
            <a:r>
              <a:rPr lang="uk-UA" dirty="0"/>
              <a:t>визначити наявність блокування маршруту та умови блокування;</a:t>
            </a:r>
          </a:p>
          <a:p>
            <a:pPr lvl="0" algn="just" hangingPunct="0"/>
            <a:r>
              <a:rPr lang="uk-UA" dirty="0"/>
              <a:t>визначити числові значення параметрів кожної СМО;</a:t>
            </a:r>
          </a:p>
          <a:p>
            <a:pPr lvl="0" algn="just" hangingPunct="0"/>
            <a:r>
              <a:rPr lang="uk-UA" dirty="0"/>
              <a:t>визначити числові значення параметрів зовнішнього потоку на обслуговування;</a:t>
            </a:r>
          </a:p>
          <a:p>
            <a:pPr lvl="0" algn="just" hangingPunct="0"/>
            <a:r>
              <a:rPr lang="uk-UA" dirty="0"/>
              <a:t>визначити стан мережі масового обслуговування на початку моделювання.</a:t>
            </a:r>
          </a:p>
          <a:p>
            <a:pPr marL="0" indent="0" algn="just">
              <a:buNone/>
            </a:pP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E0D5E-879B-9C4F-9A20-CD7603CA29CB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45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Система передачі даних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5313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uk-UA" dirty="0"/>
              <a:t>	Система передачі даних забезпечує передачу пакетів даних із пункту </a:t>
            </a:r>
            <a:r>
              <a:rPr lang="uk-UA" i="1" dirty="0"/>
              <a:t>А</a:t>
            </a:r>
            <a:r>
              <a:rPr lang="uk-UA" dirty="0"/>
              <a:t> в пункт </a:t>
            </a:r>
            <a:r>
              <a:rPr lang="uk-UA" i="1" dirty="0"/>
              <a:t>С</a:t>
            </a:r>
            <a:r>
              <a:rPr lang="uk-UA" dirty="0"/>
              <a:t> через транзитний пункт </a:t>
            </a:r>
            <a:r>
              <a:rPr lang="uk-UA" i="1" dirty="0"/>
              <a:t>В</a:t>
            </a:r>
            <a:r>
              <a:rPr lang="uk-UA" dirty="0"/>
              <a:t>. У пункті </a:t>
            </a:r>
            <a:r>
              <a:rPr lang="uk-UA" i="1" dirty="0"/>
              <a:t>А</a:t>
            </a:r>
            <a:r>
              <a:rPr lang="uk-UA" dirty="0"/>
              <a:t> пакети надходять через 10±5 мс. Тут вони </a:t>
            </a:r>
            <a:r>
              <a:rPr lang="uk-UA" dirty="0" err="1"/>
              <a:t>буферизуються</a:t>
            </a:r>
            <a:r>
              <a:rPr lang="uk-UA" dirty="0"/>
              <a:t> в накопичувачі ємністю 20 пакетів і передаються по будь-якій із двох ліній </a:t>
            </a:r>
            <a:r>
              <a:rPr lang="uk-UA" i="1" dirty="0"/>
              <a:t>АВ</a:t>
            </a:r>
            <a:r>
              <a:rPr lang="uk-UA" dirty="0"/>
              <a:t>1-за час 20 мс або </a:t>
            </a:r>
            <a:r>
              <a:rPr lang="uk-UA" i="1" dirty="0"/>
              <a:t>АВ</a:t>
            </a:r>
            <a:r>
              <a:rPr lang="uk-UA" dirty="0"/>
              <a:t>2-за час 20±5 мс. У пункті </a:t>
            </a:r>
            <a:r>
              <a:rPr lang="uk-UA" i="1" dirty="0"/>
              <a:t>В</a:t>
            </a:r>
            <a:r>
              <a:rPr lang="uk-UA" dirty="0"/>
              <a:t> вони знову </a:t>
            </a:r>
            <a:r>
              <a:rPr lang="uk-UA" dirty="0" err="1"/>
              <a:t>буферизуються</a:t>
            </a:r>
            <a:r>
              <a:rPr lang="uk-UA" dirty="0"/>
              <a:t> в накопичувачі ємністю 25 пакетів і далі передаються по лініях </a:t>
            </a:r>
            <a:r>
              <a:rPr lang="uk-UA" i="1" dirty="0"/>
              <a:t>ВС</a:t>
            </a:r>
            <a:r>
              <a:rPr lang="uk-UA" dirty="0"/>
              <a:t>1 (за 25±3 мс) і </a:t>
            </a:r>
            <a:r>
              <a:rPr lang="uk-UA" i="1" dirty="0"/>
              <a:t>ВС</a:t>
            </a:r>
            <a:r>
              <a:rPr lang="uk-UA" dirty="0"/>
              <a:t>2 (за 25 мс). При цьому пакети з </a:t>
            </a:r>
            <a:r>
              <a:rPr lang="uk-UA" i="1" dirty="0"/>
              <a:t>АВ</a:t>
            </a:r>
            <a:r>
              <a:rPr lang="uk-UA" dirty="0"/>
              <a:t>1 надходять у </a:t>
            </a:r>
            <a:r>
              <a:rPr lang="uk-UA" i="1" dirty="0"/>
              <a:t>ВС</a:t>
            </a:r>
            <a:r>
              <a:rPr lang="uk-UA" dirty="0"/>
              <a:t>1, а з </a:t>
            </a:r>
            <a:r>
              <a:rPr lang="uk-UA" i="1" dirty="0"/>
              <a:t>АВ</a:t>
            </a:r>
            <a:r>
              <a:rPr lang="uk-UA" dirty="0"/>
              <a:t>2 - у </a:t>
            </a:r>
            <a:r>
              <a:rPr lang="uk-UA" i="1" dirty="0"/>
              <a:t>ВС</a:t>
            </a:r>
            <a:r>
              <a:rPr lang="uk-UA" dirty="0"/>
              <a:t>2. Щоб не було переповнення накопичувача, у пункті </a:t>
            </a:r>
            <a:r>
              <a:rPr lang="uk-UA" i="1" dirty="0"/>
              <a:t>В</a:t>
            </a:r>
            <a:r>
              <a:rPr lang="uk-UA" dirty="0"/>
              <a:t> вводиться граничне значення його ємності - 20 пакетів. При досягненні чергою граничного значення відбувається підключення резервної апаратури і час передачі знижується для ліній </a:t>
            </a:r>
            <a:r>
              <a:rPr lang="uk-UA" i="1" dirty="0"/>
              <a:t>ВС</a:t>
            </a:r>
            <a:r>
              <a:rPr lang="uk-UA" dirty="0"/>
              <a:t>1 і </a:t>
            </a:r>
            <a:r>
              <a:rPr lang="uk-UA" i="1" dirty="0"/>
              <a:t>ВС</a:t>
            </a:r>
            <a:r>
              <a:rPr lang="uk-UA" dirty="0"/>
              <a:t>2 до 15 мс.</a:t>
            </a:r>
          </a:p>
          <a:p>
            <a:pPr marL="0" indent="0" algn="just">
              <a:buNone/>
            </a:pPr>
            <a:r>
              <a:rPr lang="uk-UA" dirty="0"/>
              <a:t>	Метою моделювання є визначення ймовірності підключення резервної апаратури, відсотку пакетів, які не передались через завантаження ліній зв’язку, та статистичних характеристик черг пакетів у пункті </a:t>
            </a:r>
            <a:r>
              <a:rPr lang="uk-UA" i="1" dirty="0"/>
              <a:t>А</a:t>
            </a:r>
            <a:r>
              <a:rPr lang="uk-UA" dirty="0"/>
              <a:t> та у пункті </a:t>
            </a:r>
            <a:r>
              <a:rPr lang="uk-UA" i="1" dirty="0"/>
              <a:t>В</a:t>
            </a:r>
            <a:r>
              <a:rPr lang="uk-UA" dirty="0"/>
              <a:t>.</a:t>
            </a:r>
          </a:p>
          <a:p>
            <a:pPr marL="0" indent="0" algn="just">
              <a:buNone/>
            </a:pP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27728-CC39-894F-A76B-F6866019CBFD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45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491437"/>
          </a:xfrm>
        </p:spPr>
        <p:txBody>
          <a:bodyPr>
            <a:normAutofit fontScale="90000"/>
          </a:bodyPr>
          <a:lstStyle/>
          <a:p>
            <a:r>
              <a:rPr lang="uk-UA" sz="3000" dirty="0"/>
              <a:t>Формалізована модель системи передачі даними</a:t>
            </a:r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AutoShape 70"/>
          <p:cNvSpPr>
            <a:spLocks noChangeAspect="1" noChangeArrowheads="1" noTextEdit="1"/>
          </p:cNvSpPr>
          <p:nvPr/>
        </p:nvSpPr>
        <p:spPr bwMode="auto">
          <a:xfrm>
            <a:off x="684173" y="1835628"/>
            <a:ext cx="7320059" cy="38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40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D9EED-A628-AF4C-A549-B68422B157EA}"/>
              </a:ext>
            </a:extLst>
          </p:cNvPr>
          <p:cNvGrpSpPr/>
          <p:nvPr/>
        </p:nvGrpSpPr>
        <p:grpSpPr>
          <a:xfrm>
            <a:off x="948481" y="1127574"/>
            <a:ext cx="7247037" cy="4021478"/>
            <a:chOff x="1184410" y="843677"/>
            <a:chExt cx="7247037" cy="4021478"/>
          </a:xfrm>
        </p:grpSpPr>
        <p:sp>
          <p:nvSpPr>
            <p:cNvPr id="38" name="Arc 5"/>
            <p:cNvSpPr>
              <a:spLocks/>
            </p:cNvSpPr>
            <p:nvPr/>
          </p:nvSpPr>
          <p:spPr bwMode="auto">
            <a:xfrm rot="15676290">
              <a:off x="2992541" y="3282836"/>
              <a:ext cx="2664957" cy="499682"/>
            </a:xfrm>
            <a:custGeom>
              <a:avLst/>
              <a:gdLst>
                <a:gd name="G0" fmla="+- 0 0 0"/>
                <a:gd name="G1" fmla="+- 19322 0 0"/>
                <a:gd name="G2" fmla="+- 21600 0 0"/>
                <a:gd name="T0" fmla="*/ 9654 w 21600"/>
                <a:gd name="T1" fmla="*/ 0 h 19322"/>
                <a:gd name="T2" fmla="*/ 21600 w 21600"/>
                <a:gd name="T3" fmla="*/ 19322 h 19322"/>
                <a:gd name="T4" fmla="*/ 0 w 21600"/>
                <a:gd name="T5" fmla="*/ 19322 h 19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322" fill="none" extrusionOk="0">
                  <a:moveTo>
                    <a:pt x="9654" y="-1"/>
                  </a:moveTo>
                  <a:cubicBezTo>
                    <a:pt x="16975" y="3657"/>
                    <a:pt x="21600" y="11138"/>
                    <a:pt x="21600" y="19322"/>
                  </a:cubicBezTo>
                </a:path>
                <a:path w="21600" h="19322" stroke="0" extrusionOk="0">
                  <a:moveTo>
                    <a:pt x="9654" y="-1"/>
                  </a:moveTo>
                  <a:cubicBezTo>
                    <a:pt x="16975" y="3657"/>
                    <a:pt x="21600" y="11138"/>
                    <a:pt x="21600" y="19322"/>
                  </a:cubicBezTo>
                  <a:lnTo>
                    <a:pt x="0" y="1932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400"/>
            </a:p>
          </p:txBody>
        </p:sp>
        <p:sp>
          <p:nvSpPr>
            <p:cNvPr id="39" name="Arc 4"/>
            <p:cNvSpPr>
              <a:spLocks/>
            </p:cNvSpPr>
            <p:nvPr/>
          </p:nvSpPr>
          <p:spPr bwMode="auto">
            <a:xfrm rot="14399169">
              <a:off x="3959424" y="3606196"/>
              <a:ext cx="1662407" cy="807614"/>
            </a:xfrm>
            <a:custGeom>
              <a:avLst/>
              <a:gdLst>
                <a:gd name="G0" fmla="+- 0 0 0"/>
                <a:gd name="G1" fmla="+- 14200 0 0"/>
                <a:gd name="G2" fmla="+- 21600 0 0"/>
                <a:gd name="T0" fmla="*/ 16276 w 20286"/>
                <a:gd name="T1" fmla="*/ 0 h 14200"/>
                <a:gd name="T2" fmla="*/ 20286 w 20286"/>
                <a:gd name="T3" fmla="*/ 6782 h 14200"/>
                <a:gd name="T4" fmla="*/ 0 w 20286"/>
                <a:gd name="T5" fmla="*/ 14200 h 14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86" h="14200" fill="none" extrusionOk="0">
                  <a:moveTo>
                    <a:pt x="16276" y="-1"/>
                  </a:moveTo>
                  <a:cubicBezTo>
                    <a:pt x="18017" y="1995"/>
                    <a:pt x="19376" y="4294"/>
                    <a:pt x="20286" y="6781"/>
                  </a:cubicBezTo>
                </a:path>
                <a:path w="20286" h="14200" stroke="0" extrusionOk="0">
                  <a:moveTo>
                    <a:pt x="16276" y="-1"/>
                  </a:moveTo>
                  <a:cubicBezTo>
                    <a:pt x="18017" y="1995"/>
                    <a:pt x="19376" y="4294"/>
                    <a:pt x="20286" y="6781"/>
                  </a:cubicBezTo>
                  <a:lnTo>
                    <a:pt x="0" y="142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40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F39C509-F3CD-A340-9D28-C962CB9F2568}"/>
                </a:ext>
              </a:extLst>
            </p:cNvPr>
            <p:cNvGrpSpPr/>
            <p:nvPr/>
          </p:nvGrpSpPr>
          <p:grpSpPr>
            <a:xfrm>
              <a:off x="1184410" y="843677"/>
              <a:ext cx="7247037" cy="3737868"/>
              <a:chOff x="1287077" y="1457630"/>
              <a:chExt cx="7247037" cy="3737868"/>
            </a:xfrm>
          </p:grpSpPr>
          <p:sp>
            <p:nvSpPr>
              <p:cNvPr id="7" name="Text Box 69"/>
              <p:cNvSpPr txBox="1">
                <a:spLocks noChangeArrowheads="1"/>
              </p:cNvSpPr>
              <p:nvPr/>
            </p:nvSpPr>
            <p:spPr bwMode="auto">
              <a:xfrm>
                <a:off x="5625639" y="3951418"/>
                <a:ext cx="567752" cy="2894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kumimoji="0" lang="uk-UA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обр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</a:t>
                </a: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lang="en-US" altLang="uk-UA" sz="1400" baseline="-30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5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 Box 68"/>
              <p:cNvSpPr txBox="1">
                <a:spLocks noChangeArrowheads="1"/>
              </p:cNvSpPr>
              <p:nvPr/>
            </p:nvSpPr>
            <p:spPr bwMode="auto">
              <a:xfrm>
                <a:off x="5678899" y="2824345"/>
                <a:ext cx="700902" cy="2905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kumimoji="0" lang="uk-UA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обр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</a:t>
                </a: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15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Line 67"/>
              <p:cNvSpPr>
                <a:spLocks noChangeShapeType="1"/>
              </p:cNvSpPr>
              <p:nvPr/>
            </p:nvSpPr>
            <p:spPr bwMode="auto">
              <a:xfrm>
                <a:off x="4024642" y="2640224"/>
                <a:ext cx="459979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10" name="Text Box 66"/>
              <p:cNvSpPr txBox="1">
                <a:spLocks noChangeArrowheads="1"/>
              </p:cNvSpPr>
              <p:nvPr/>
            </p:nvSpPr>
            <p:spPr bwMode="auto">
              <a:xfrm>
                <a:off x="4645654" y="3069129"/>
                <a:ext cx="1337892" cy="297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L</a:t>
                </a:r>
                <a:r>
                  <a:rPr kumimoji="0" lang="en-US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3max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+</a:t>
                </a: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L</a:t>
                </a:r>
                <a:r>
                  <a:rPr kumimoji="0" lang="en-US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4max</a:t>
                </a: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=25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Line 65"/>
              <p:cNvSpPr>
                <a:spLocks noChangeShapeType="1"/>
              </p:cNvSpPr>
              <p:nvPr/>
            </p:nvSpPr>
            <p:spPr bwMode="auto">
              <a:xfrm flipV="1">
                <a:off x="5984612" y="2614682"/>
                <a:ext cx="6476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443942" y="2340678"/>
                <a:ext cx="445254" cy="565133"/>
                <a:chOff x="3744" y="2160"/>
                <a:chExt cx="2736" cy="3024"/>
              </a:xfrm>
            </p:grpSpPr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auto">
                <a:xfrm>
                  <a:off x="4428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5" name="Line 61"/>
                <p:cNvSpPr>
                  <a:spLocks noChangeShapeType="1"/>
                </p:cNvSpPr>
                <p:nvPr/>
              </p:nvSpPr>
              <p:spPr bwMode="auto">
                <a:xfrm>
                  <a:off x="4656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6" name="Line 60"/>
                <p:cNvSpPr>
                  <a:spLocks noChangeShapeType="1"/>
                </p:cNvSpPr>
                <p:nvPr/>
              </p:nvSpPr>
              <p:spPr bwMode="auto">
                <a:xfrm>
                  <a:off x="4884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7" name="Line 59"/>
                <p:cNvSpPr>
                  <a:spLocks noChangeShapeType="1"/>
                </p:cNvSpPr>
                <p:nvPr/>
              </p:nvSpPr>
              <p:spPr bwMode="auto">
                <a:xfrm>
                  <a:off x="5112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8" name="Line 58"/>
                <p:cNvSpPr>
                  <a:spLocks noChangeShapeType="1"/>
                </p:cNvSpPr>
                <p:nvPr/>
              </p:nvSpPr>
              <p:spPr bwMode="auto">
                <a:xfrm>
                  <a:off x="5340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9" name="Line 57"/>
                <p:cNvSpPr>
                  <a:spLocks noChangeShapeType="1"/>
                </p:cNvSpPr>
                <p:nvPr/>
              </p:nvSpPr>
              <p:spPr bwMode="auto">
                <a:xfrm>
                  <a:off x="5568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70" name="Line 56"/>
                <p:cNvSpPr>
                  <a:spLocks noChangeShapeType="1"/>
                </p:cNvSpPr>
                <p:nvPr/>
              </p:nvSpPr>
              <p:spPr bwMode="auto">
                <a:xfrm>
                  <a:off x="5796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71" name="Line 55"/>
                <p:cNvSpPr>
                  <a:spLocks noChangeShapeType="1"/>
                </p:cNvSpPr>
                <p:nvPr/>
              </p:nvSpPr>
              <p:spPr bwMode="auto">
                <a:xfrm>
                  <a:off x="6024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7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888" y="5184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744" y="2160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74" name="Line 52"/>
                <p:cNvSpPr>
                  <a:spLocks noChangeShapeType="1"/>
                </p:cNvSpPr>
                <p:nvPr/>
              </p:nvSpPr>
              <p:spPr bwMode="auto">
                <a:xfrm>
                  <a:off x="6480" y="2160"/>
                  <a:ext cx="0" cy="30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</p:grpSp>
          <p:sp>
            <p:nvSpPr>
              <p:cNvPr id="15" name="Oval 50"/>
              <p:cNvSpPr>
                <a:spLocks noChangeArrowheads="1"/>
              </p:cNvSpPr>
              <p:nvPr/>
            </p:nvSpPr>
            <p:spPr bwMode="auto">
              <a:xfrm>
                <a:off x="5512728" y="2403954"/>
                <a:ext cx="447384" cy="4523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lang="en-US" altLang="uk-UA" sz="1400" baseline="-30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4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Line 49"/>
              <p:cNvSpPr>
                <a:spLocks noChangeShapeType="1"/>
              </p:cNvSpPr>
              <p:nvPr/>
            </p:nvSpPr>
            <p:spPr bwMode="auto">
              <a:xfrm>
                <a:off x="4862610" y="2647131"/>
                <a:ext cx="6469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4434849" y="3439999"/>
                <a:ext cx="445254" cy="564069"/>
                <a:chOff x="3744" y="2160"/>
                <a:chExt cx="2736" cy="3024"/>
              </a:xfrm>
            </p:grpSpPr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>
                  <a:off x="4428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4656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5" name="Line 46"/>
                <p:cNvSpPr>
                  <a:spLocks noChangeShapeType="1"/>
                </p:cNvSpPr>
                <p:nvPr/>
              </p:nvSpPr>
              <p:spPr bwMode="auto">
                <a:xfrm>
                  <a:off x="4884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6" name="Line 45"/>
                <p:cNvSpPr>
                  <a:spLocks noChangeShapeType="1"/>
                </p:cNvSpPr>
                <p:nvPr/>
              </p:nvSpPr>
              <p:spPr bwMode="auto">
                <a:xfrm>
                  <a:off x="5112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7" name="Line 44"/>
                <p:cNvSpPr>
                  <a:spLocks noChangeShapeType="1"/>
                </p:cNvSpPr>
                <p:nvPr/>
              </p:nvSpPr>
              <p:spPr bwMode="auto">
                <a:xfrm>
                  <a:off x="5340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8" name="Line 43"/>
                <p:cNvSpPr>
                  <a:spLocks noChangeShapeType="1"/>
                </p:cNvSpPr>
                <p:nvPr/>
              </p:nvSpPr>
              <p:spPr bwMode="auto">
                <a:xfrm>
                  <a:off x="5568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9" name="Line 42"/>
                <p:cNvSpPr>
                  <a:spLocks noChangeShapeType="1"/>
                </p:cNvSpPr>
                <p:nvPr/>
              </p:nvSpPr>
              <p:spPr bwMode="auto">
                <a:xfrm>
                  <a:off x="5796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0" name="Line 41"/>
                <p:cNvSpPr>
                  <a:spLocks noChangeShapeType="1"/>
                </p:cNvSpPr>
                <p:nvPr/>
              </p:nvSpPr>
              <p:spPr bwMode="auto">
                <a:xfrm>
                  <a:off x="6024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888" y="5184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744" y="2160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63" name="Line 38"/>
                <p:cNvSpPr>
                  <a:spLocks noChangeShapeType="1"/>
                </p:cNvSpPr>
                <p:nvPr/>
              </p:nvSpPr>
              <p:spPr bwMode="auto">
                <a:xfrm>
                  <a:off x="6480" y="2160"/>
                  <a:ext cx="0" cy="30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</p:grpSp>
          <p:sp>
            <p:nvSpPr>
              <p:cNvPr id="18" name="Oval 36"/>
              <p:cNvSpPr>
                <a:spLocks noChangeArrowheads="1"/>
              </p:cNvSpPr>
              <p:nvPr/>
            </p:nvSpPr>
            <p:spPr bwMode="auto">
              <a:xfrm>
                <a:off x="5538292" y="3496970"/>
                <a:ext cx="446319" cy="4523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kumimoji="0" lang="en-US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4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Line 35"/>
              <p:cNvSpPr>
                <a:spLocks noChangeShapeType="1"/>
              </p:cNvSpPr>
              <p:nvPr/>
            </p:nvSpPr>
            <p:spPr bwMode="auto">
              <a:xfrm>
                <a:off x="4870695" y="3741755"/>
                <a:ext cx="664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20" name="Line 34"/>
              <p:cNvSpPr>
                <a:spLocks noChangeShapeType="1"/>
              </p:cNvSpPr>
              <p:nvPr/>
            </p:nvSpPr>
            <p:spPr bwMode="auto">
              <a:xfrm>
                <a:off x="4024642" y="3741755"/>
                <a:ext cx="4826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flipV="1">
                <a:off x="5976090" y="3733241"/>
                <a:ext cx="6465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25" name="Text Box 29"/>
              <p:cNvSpPr txBox="1">
                <a:spLocks noChangeArrowheads="1"/>
              </p:cNvSpPr>
              <p:nvPr/>
            </p:nvSpPr>
            <p:spPr bwMode="auto">
              <a:xfrm>
                <a:off x="3499498" y="2912680"/>
                <a:ext cx="699837" cy="2894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kumimoji="0" lang="uk-UA" altLang="uk-UA" sz="1400" b="0" i="0" u="none" strike="noStrike" cap="none" normalizeH="0" baseline="-30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обр</a:t>
                </a:r>
                <a:r>
                  <a:rPr kumimoji="0" lang="uk-UA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</a:t>
                </a:r>
                <a:r>
                  <a:rPr kumimoji="0" lang="ru-RU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uk-UA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uk-UA" altLang="uk-UA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1287077" y="3222386"/>
                <a:ext cx="1295284" cy="4704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kumimoji="0" lang="uk-UA" altLang="uk-UA" sz="1400" b="0" i="0" u="none" strike="noStrike" cap="none" normalizeH="0" baseline="-30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надх</a:t>
                </a:r>
                <a:r>
                  <a:rPr kumimoji="0" lang="en-US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</a:t>
                </a:r>
                <a:r>
                  <a:rPr kumimoji="0" lang="uk-UA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10±5</a:t>
                </a:r>
                <a:endParaRPr kumimoji="0" lang="uk-UA" altLang="uk-UA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2091303" y="3140436"/>
                <a:ext cx="646577" cy="10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3185264" y="3146822"/>
                <a:ext cx="191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grpSp>
            <p:nvGrpSpPr>
              <p:cNvPr id="29" name="Group 14"/>
              <p:cNvGrpSpPr>
                <a:grpSpLocks/>
              </p:cNvGrpSpPr>
              <p:nvPr/>
            </p:nvGrpSpPr>
            <p:grpSpPr bwMode="auto">
              <a:xfrm>
                <a:off x="2712315" y="2861595"/>
                <a:ext cx="445254" cy="565133"/>
                <a:chOff x="3744" y="2160"/>
                <a:chExt cx="2736" cy="3024"/>
              </a:xfrm>
            </p:grpSpPr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4428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43" name="Line 24"/>
                <p:cNvSpPr>
                  <a:spLocks noChangeShapeType="1"/>
                </p:cNvSpPr>
                <p:nvPr/>
              </p:nvSpPr>
              <p:spPr bwMode="auto">
                <a:xfrm>
                  <a:off x="4656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44" name="Line 23"/>
                <p:cNvSpPr>
                  <a:spLocks noChangeShapeType="1"/>
                </p:cNvSpPr>
                <p:nvPr/>
              </p:nvSpPr>
              <p:spPr bwMode="auto">
                <a:xfrm>
                  <a:off x="4884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45" name="Line 22"/>
                <p:cNvSpPr>
                  <a:spLocks noChangeShapeType="1"/>
                </p:cNvSpPr>
                <p:nvPr/>
              </p:nvSpPr>
              <p:spPr bwMode="auto">
                <a:xfrm>
                  <a:off x="5112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5340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47" name="Line 20"/>
                <p:cNvSpPr>
                  <a:spLocks noChangeShapeType="1"/>
                </p:cNvSpPr>
                <p:nvPr/>
              </p:nvSpPr>
              <p:spPr bwMode="auto">
                <a:xfrm>
                  <a:off x="5568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5796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49" name="Line 18"/>
                <p:cNvSpPr>
                  <a:spLocks noChangeShapeType="1"/>
                </p:cNvSpPr>
                <p:nvPr/>
              </p:nvSpPr>
              <p:spPr bwMode="auto">
                <a:xfrm>
                  <a:off x="6024" y="2486"/>
                  <a:ext cx="0" cy="23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888" y="5184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744" y="2160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52" name="Line 15"/>
                <p:cNvSpPr>
                  <a:spLocks noChangeShapeType="1"/>
                </p:cNvSpPr>
                <p:nvPr/>
              </p:nvSpPr>
              <p:spPr bwMode="auto">
                <a:xfrm>
                  <a:off x="6480" y="2160"/>
                  <a:ext cx="0" cy="30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</p:grp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519514" y="3507613"/>
                <a:ext cx="733923" cy="2703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L</a:t>
                </a:r>
                <a:r>
                  <a:rPr kumimoji="0" lang="en-US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1max</a:t>
                </a: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</a:t>
                </a:r>
                <a:r>
                  <a:rPr kumimoji="0" lang="ru-RU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3399370" y="2632774"/>
                <a:ext cx="1065" cy="1135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32" name="Oval 11"/>
              <p:cNvSpPr>
                <a:spLocks noChangeArrowheads="1"/>
              </p:cNvSpPr>
              <p:nvPr/>
            </p:nvSpPr>
            <p:spPr bwMode="auto">
              <a:xfrm>
                <a:off x="3554889" y="2430561"/>
                <a:ext cx="446319" cy="4533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kumimoji="0" lang="uk-UA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 rot="191149">
                <a:off x="3554889" y="3522513"/>
                <a:ext cx="446319" cy="4533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uk-UA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kumimoji="0" lang="uk-UA" altLang="uk-UA" sz="1400" b="0" i="0" u="none" strike="noStrike" cap="none" normalizeH="0" baseline="-3000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uk-UA" altLang="uk-UA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3399370" y="2632774"/>
                <a:ext cx="155519" cy="10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399370" y="3768362"/>
                <a:ext cx="15551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3315219" y="3989732"/>
                <a:ext cx="790137" cy="288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kumimoji="0" lang="uk-UA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обр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=20±5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Arc 6"/>
              <p:cNvSpPr>
                <a:spLocks/>
              </p:cNvSpPr>
              <p:nvPr/>
            </p:nvSpPr>
            <p:spPr bwMode="auto">
              <a:xfrm rot="15676290">
                <a:off x="1777563" y="3453958"/>
                <a:ext cx="1144102" cy="1022593"/>
              </a:xfrm>
              <a:custGeom>
                <a:avLst/>
                <a:gdLst>
                  <a:gd name="G0" fmla="+- 0 0 0"/>
                  <a:gd name="G1" fmla="+- 19322 0 0"/>
                  <a:gd name="G2" fmla="+- 21600 0 0"/>
                  <a:gd name="T0" fmla="*/ 9654 w 21600"/>
                  <a:gd name="T1" fmla="*/ 0 h 19322"/>
                  <a:gd name="T2" fmla="*/ 21600 w 21600"/>
                  <a:gd name="T3" fmla="*/ 19322 h 19322"/>
                  <a:gd name="T4" fmla="*/ 0 w 21600"/>
                  <a:gd name="T5" fmla="*/ 19322 h 19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322" fill="none" extrusionOk="0">
                    <a:moveTo>
                      <a:pt x="9654" y="-1"/>
                    </a:moveTo>
                    <a:cubicBezTo>
                      <a:pt x="16975" y="3657"/>
                      <a:pt x="21600" y="11138"/>
                      <a:pt x="21600" y="19322"/>
                    </a:cubicBezTo>
                  </a:path>
                  <a:path w="21600" h="19322" stroke="0" extrusionOk="0">
                    <a:moveTo>
                      <a:pt x="9654" y="-1"/>
                    </a:moveTo>
                    <a:cubicBezTo>
                      <a:pt x="16975" y="3657"/>
                      <a:pt x="21600" y="11138"/>
                      <a:pt x="21600" y="19322"/>
                    </a:cubicBezTo>
                    <a:lnTo>
                      <a:pt x="0" y="1932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40" name="Text Box 3"/>
              <p:cNvSpPr txBox="1">
                <a:spLocks noChangeArrowheads="1"/>
              </p:cNvSpPr>
              <p:nvPr/>
            </p:nvSpPr>
            <p:spPr bwMode="auto">
              <a:xfrm>
                <a:off x="3867737" y="4409670"/>
                <a:ext cx="733923" cy="3937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відмова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uk-UA" sz="1400" dirty="0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altLang="uk-UA" sz="1400" baseline="-25000" dirty="0"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altLang="uk-UA" sz="1400" dirty="0">
                    <a:latin typeface="Arial" pitchFamily="34" charset="0"/>
                    <a:cs typeface="Arial" pitchFamily="34" charset="0"/>
                  </a:rPr>
                  <a:t>+D</a:t>
                </a:r>
                <a:r>
                  <a:rPr lang="en-US" altLang="uk-UA" sz="1400" baseline="-25000" dirty="0"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1540594" y="4127025"/>
                <a:ext cx="733923" cy="4012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відмова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uk-UA" sz="1400" dirty="0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altLang="uk-UA" sz="1400" baseline="-25000" dirty="0"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 Box 2">
                <a:extLst>
                  <a:ext uri="{FF2B5EF4-FFF2-40B4-BE49-F238E27FC236}">
                    <a16:creationId xmlns:a16="http://schemas.microsoft.com/office/drawing/2014/main" id="{F11671BE-AEA4-B34D-A123-B22B82263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9466" y="2501624"/>
                <a:ext cx="1740360" cy="4012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uk-UA" altLang="uk-UA" sz="14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ількість оброблених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uk-UA" sz="1400" dirty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altLang="uk-UA" sz="1400" baseline="-25000" dirty="0"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Text Box 2">
                <a:extLst>
                  <a:ext uri="{FF2B5EF4-FFF2-40B4-BE49-F238E27FC236}">
                    <a16:creationId xmlns:a16="http://schemas.microsoft.com/office/drawing/2014/main" id="{829B7603-DE10-5E42-95D6-FDC10BBFB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866" y="3635275"/>
                <a:ext cx="1740360" cy="4012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uk-UA" altLang="uk-UA" sz="14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ількість оброблених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uk-UA" sz="1400" dirty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altLang="uk-UA" sz="1400" baseline="-25000" dirty="0"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F50E99A4-8C8B-3A4B-9985-18AEEB81D5EE}"/>
                  </a:ext>
                </a:extLst>
              </p:cNvPr>
              <p:cNvGrpSpPr/>
              <p:nvPr/>
            </p:nvGrpSpPr>
            <p:grpSpPr>
              <a:xfrm>
                <a:off x="4996105" y="1457630"/>
                <a:ext cx="3437121" cy="1189501"/>
                <a:chOff x="4996105" y="1457630"/>
                <a:chExt cx="3437121" cy="1189501"/>
              </a:xfrm>
            </p:grpSpPr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E49D7DAB-9ACA-A840-A129-9567ACD5E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52298" y="1878021"/>
                  <a:ext cx="953353" cy="29054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kumimoji="0" lang="uk-UA" altLang="uk-UA" sz="1400" b="0" i="0" u="none" strike="noStrike" cap="none" normalizeH="0" baseline="-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обр</a:t>
                  </a:r>
                  <a:r>
                    <a:rPr kumimoji="0" lang="uk-UA" alt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</a:t>
                  </a:r>
                  <a:r>
                    <a:rPr kumimoji="0" lang="en-US" alt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25</a:t>
                  </a:r>
                  <a:r>
                    <a:rPr kumimoji="0" lang="uk-UA" alt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±</a:t>
                  </a:r>
                  <a:r>
                    <a:rPr kumimoji="0" lang="en-US" alt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endPara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Line 65">
                  <a:extLst>
                    <a:ext uri="{FF2B5EF4-FFF2-40B4-BE49-F238E27FC236}">
                      <a16:creationId xmlns:a16="http://schemas.microsoft.com/office/drawing/2014/main" id="{422C1556-486F-2C49-9807-B12D6CCED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58012" y="1668358"/>
                  <a:ext cx="64764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93" name="Oval 50">
                  <a:extLst>
                    <a:ext uri="{FF2B5EF4-FFF2-40B4-BE49-F238E27FC236}">
                      <a16:creationId xmlns:a16="http://schemas.microsoft.com/office/drawing/2014/main" id="{20E35C29-B28F-C547-83EC-B7087A48D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128" y="1457630"/>
                  <a:ext cx="447384" cy="4523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alt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К</a:t>
                  </a:r>
                  <a:r>
                    <a:rPr kumimoji="0" lang="en-US" altLang="uk-UA" sz="1400" b="0" i="0" u="none" strike="noStrike" cap="none" normalizeH="0" baseline="-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endPara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Text Box 2">
                  <a:extLst>
                    <a:ext uri="{FF2B5EF4-FFF2-40B4-BE49-F238E27FC236}">
                      <a16:creationId xmlns:a16="http://schemas.microsoft.com/office/drawing/2014/main" id="{8417B1D6-79D8-2C4F-8420-3378593B3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2866" y="1555300"/>
                  <a:ext cx="1740360" cy="40123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uk-UA" altLang="uk-UA" sz="14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к</a:t>
                  </a:r>
                  <a:r>
                    <a:rPr kumimoji="0" lang="uk-UA" alt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ількість оброблених</a:t>
                  </a:r>
                  <a:endPara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uk-UA" sz="1400" dirty="0">
                      <a:latin typeface="Arial" pitchFamily="34" charset="0"/>
                      <a:cs typeface="Arial" pitchFamily="34" charset="0"/>
                    </a:rPr>
                    <a:t>N</a:t>
                  </a:r>
                  <a:r>
                    <a:rPr lang="en-US" altLang="uk-UA" sz="1400" baseline="-25000" dirty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Line 67">
                  <a:extLst>
                    <a:ext uri="{FF2B5EF4-FFF2-40B4-BE49-F238E27FC236}">
                      <a16:creationId xmlns:a16="http://schemas.microsoft.com/office/drawing/2014/main" id="{BAF7D521-CD4B-C44A-9B2D-175C6D07E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6105" y="1683409"/>
                  <a:ext cx="50300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  <p:sp>
              <p:nvSpPr>
                <p:cNvPr id="97" name="Line 26">
                  <a:extLst>
                    <a:ext uri="{FF2B5EF4-FFF2-40B4-BE49-F238E27FC236}">
                      <a16:creationId xmlns:a16="http://schemas.microsoft.com/office/drawing/2014/main" id="{7F1AA796-3C08-C942-BA4A-F8830040F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7559" y="1685564"/>
                  <a:ext cx="0" cy="961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400"/>
                </a:p>
              </p:txBody>
            </p:sp>
          </p:grpSp>
          <p:cxnSp>
            <p:nvCxnSpPr>
              <p:cNvPr id="100" name="Прямая соединительная линия 65">
                <a:extLst>
                  <a:ext uri="{FF2B5EF4-FFF2-40B4-BE49-F238E27FC236}">
                    <a16:creationId xmlns:a16="http://schemas.microsoft.com/office/drawing/2014/main" id="{C99221F7-5091-6B4B-AFF3-E411A20E3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6376" y="2756407"/>
                <a:ext cx="6334" cy="320025"/>
              </a:xfrm>
              <a:prstGeom prst="line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AA31DFBF-4F96-FD44-9DC8-35D7BA9C5F7A}"/>
                  </a:ext>
                </a:extLst>
              </p:cNvPr>
              <p:cNvSpPr/>
              <p:nvPr/>
            </p:nvSpPr>
            <p:spPr>
              <a:xfrm rot="5400000">
                <a:off x="5153006" y="2595876"/>
                <a:ext cx="220269" cy="12793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riangle 103">
                <a:extLst>
                  <a:ext uri="{FF2B5EF4-FFF2-40B4-BE49-F238E27FC236}">
                    <a16:creationId xmlns:a16="http://schemas.microsoft.com/office/drawing/2014/main" id="{9EC71D19-5302-A24B-9296-3DAA674FC1B2}"/>
                  </a:ext>
                </a:extLst>
              </p:cNvPr>
              <p:cNvSpPr/>
              <p:nvPr/>
            </p:nvSpPr>
            <p:spPr>
              <a:xfrm rot="5400000">
                <a:off x="5161624" y="3684438"/>
                <a:ext cx="220269" cy="12793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Прямая соединительная линия 65">
                <a:extLst>
                  <a:ext uri="{FF2B5EF4-FFF2-40B4-BE49-F238E27FC236}">
                    <a16:creationId xmlns:a16="http://schemas.microsoft.com/office/drawing/2014/main" id="{78E697F1-EA8C-8549-833C-CE43BEF08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7982" y="3333540"/>
                <a:ext cx="6334" cy="320025"/>
              </a:xfrm>
              <a:prstGeom prst="line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 Box 68">
                <a:extLst>
                  <a:ext uri="{FF2B5EF4-FFF2-40B4-BE49-F238E27FC236}">
                    <a16:creationId xmlns:a16="http://schemas.microsoft.com/office/drawing/2014/main" id="{16A2C3AF-6E91-9046-9F06-558039628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3186" y="4904949"/>
                <a:ext cx="953353" cy="2905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t</a:t>
                </a:r>
                <a:r>
                  <a:rPr kumimoji="0" lang="uk-UA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обр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=</a:t>
                </a:r>
                <a:r>
                  <a:rPr kumimoji="0" lang="en-US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25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Line 65">
                <a:extLst>
                  <a:ext uri="{FF2B5EF4-FFF2-40B4-BE49-F238E27FC236}">
                    <a16:creationId xmlns:a16="http://schemas.microsoft.com/office/drawing/2014/main" id="{607212D8-070A-6A44-B459-A2DDBB2D2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58900" y="4695286"/>
                <a:ext cx="6476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110" name="Oval 50">
                <a:extLst>
                  <a:ext uri="{FF2B5EF4-FFF2-40B4-BE49-F238E27FC236}">
                    <a16:creationId xmlns:a16="http://schemas.microsoft.com/office/drawing/2014/main" id="{39AAE20A-4D5B-0D49-86A9-8C04493F6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7016" y="4484558"/>
                <a:ext cx="447384" cy="4523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kumimoji="0" lang="en-US" altLang="uk-UA" sz="1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Text Box 2">
                <a:extLst>
                  <a:ext uri="{FF2B5EF4-FFF2-40B4-BE49-F238E27FC236}">
                    <a16:creationId xmlns:a16="http://schemas.microsoft.com/office/drawing/2014/main" id="{2A5498B6-2DCE-5947-83BE-5193271C8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3754" y="4582228"/>
                <a:ext cx="1740360" cy="4012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uk-UA" altLang="uk-UA" sz="14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к</a:t>
                </a:r>
                <a:r>
                  <a:rPr kumimoji="0" lang="uk-UA" altLang="uk-UA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ількість оброблених</a:t>
                </a:r>
                <a:endParaRPr kumimoji="0" lang="en-US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uk-UA" sz="1400" dirty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altLang="uk-UA" sz="1400" baseline="-25000" dirty="0"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uk-UA" alt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Line 67">
                <a:extLst>
                  <a:ext uri="{FF2B5EF4-FFF2-40B4-BE49-F238E27FC236}">
                    <a16:creationId xmlns:a16="http://schemas.microsoft.com/office/drawing/2014/main" id="{C70A76E7-18F3-4943-9438-D4B0B6A7B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6993" y="4710337"/>
                <a:ext cx="5030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  <p:sp>
            <p:nvSpPr>
              <p:cNvPr id="113" name="Line 26">
                <a:extLst>
                  <a:ext uri="{FF2B5EF4-FFF2-40B4-BE49-F238E27FC236}">
                    <a16:creationId xmlns:a16="http://schemas.microsoft.com/office/drawing/2014/main" id="{DCC8201A-915A-A44B-B4F4-CC590547D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6993" y="3733241"/>
                <a:ext cx="0" cy="979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400"/>
              </a:p>
            </p:txBody>
          </p:sp>
        </p:grpSp>
      </p:grpSp>
      <p:sp>
        <p:nvSpPr>
          <p:cNvPr id="116" name="Text Box 2">
            <a:extLst>
              <a:ext uri="{FF2B5EF4-FFF2-40B4-BE49-F238E27FC236}">
                <a16:creationId xmlns:a16="http://schemas.microsoft.com/office/drawing/2014/main" id="{7F898074-50BF-584E-8DF9-15BF05FE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4" y="5008704"/>
            <a:ext cx="8363271" cy="146899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Статистичні </a:t>
            </a:r>
            <a:r>
              <a:rPr lang="uk-UA" altLang="uk-UA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х-ки</a:t>
            </a: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черг пакетів у пункті А та у пункті В = </a:t>
            </a:r>
            <a:endParaRPr lang="en-US" altLang="uk-UA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</a:t>
            </a: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статистичні </a:t>
            </a:r>
            <a:r>
              <a:rPr lang="uk-UA" altLang="uk-UA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х-ки</a:t>
            </a: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черг 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L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L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середнє, відхилення, максимальне та мінімальне значення)</a:t>
            </a:r>
            <a:endParaRPr lang="en-US" altLang="uk-UA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Відсоток пакетів, які не передались через завантаження ліній зв’язку = </a:t>
            </a:r>
            <a:endParaRPr lang="en-US" altLang="uk-UA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	(D</a:t>
            </a:r>
            <a:r>
              <a:rPr lang="uk-UA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+D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)/(D</a:t>
            </a:r>
            <a:r>
              <a:rPr lang="uk-UA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+D4+N3+N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Ймовірності підключення резервної апаратури 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=  (N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)/(N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+N</a:t>
            </a:r>
            <a:r>
              <a:rPr lang="en-US" altLang="uk-UA" sz="14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lang="en-US" altLang="uk-UA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A7A89B-6512-4046-AA19-9F48565A1667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21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50AB-F52C-AB4D-8B28-672D44A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Приклад. Інформаційна система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4E34-61E2-2C46-863D-D60FD8CD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uk-UA" dirty="0"/>
              <a:t>	Інформаційна система надає інформацію про динаміку продажів торгової компанії, що має філії у різних країнах світу. Інформація </a:t>
            </a:r>
            <a:r>
              <a:rPr lang="uk-UA" dirty="0" err="1"/>
              <a:t>агрегується</a:t>
            </a:r>
            <a:r>
              <a:rPr lang="uk-UA" dirty="0"/>
              <a:t> та зберігається на двох серверах. З інформаційною системою працюють аналітики, які намагаються скласти прогнози та вчасно передбачити падіння попиту на певні види товарів. Запити від аналітиків надходять в середньому через 2 хвилини,  з імовірністю 0,3 необхідна інформація знаходиться на головному сервері. У противному випадку потрібна додаткова інформація, щоб отримати яку головний сервер виконує запит на інший сервер. Час обробки запиту головним сервером  складає в середньому 20 хвилин. Обробка запиту на іншому сервері триває в середньому 10 хвилин. Одночасно на головному сервері можуть опрацьовуватись 20 запитів, на допоміжному – 50 запитів.</a:t>
            </a:r>
            <a:r>
              <a:rPr lang="en-US" dirty="0"/>
              <a:t> </a:t>
            </a:r>
            <a:r>
              <a:rPr lang="uk-UA" dirty="0"/>
              <a:t>Після одержання інформації з допоміжного сервера головний сервер знову намагається обробити запит. </a:t>
            </a:r>
          </a:p>
          <a:p>
            <a:pPr marL="0" indent="0" algn="just">
              <a:buNone/>
            </a:pPr>
            <a:r>
              <a:rPr lang="uk-UA" dirty="0"/>
              <a:t>	Метою моделювання є визначення середнього та максимального часу очікування відповіді на запит аналітиком.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4297A-8C0B-B64D-A25E-B2282C2E5496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61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Формалізована модель обробки запитів інформаційною системою</a:t>
            </a:r>
          </a:p>
        </p:txBody>
      </p:sp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DF4CDBF-8E90-C845-A841-47D76701B318}"/>
              </a:ext>
            </a:extLst>
          </p:cNvPr>
          <p:cNvGrpSpPr/>
          <p:nvPr/>
        </p:nvGrpSpPr>
        <p:grpSpPr>
          <a:xfrm>
            <a:off x="622463" y="1513544"/>
            <a:ext cx="7909977" cy="3691712"/>
            <a:chOff x="613782" y="1513544"/>
            <a:chExt cx="7909977" cy="3691712"/>
          </a:xfrm>
        </p:grpSpPr>
        <p:sp>
          <p:nvSpPr>
            <p:cNvPr id="7" name="AutoShape 72"/>
            <p:cNvSpPr>
              <a:spLocks noChangeAspect="1" noChangeArrowheads="1" noTextEdit="1"/>
            </p:cNvSpPr>
            <p:nvPr/>
          </p:nvSpPr>
          <p:spPr bwMode="auto">
            <a:xfrm>
              <a:off x="827621" y="1513544"/>
              <a:ext cx="7696138" cy="33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32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8FE79F-BFD4-6944-9525-BDC781AA60CB}"/>
                </a:ext>
              </a:extLst>
            </p:cNvPr>
            <p:cNvGrpSpPr/>
            <p:nvPr/>
          </p:nvGrpSpPr>
          <p:grpSpPr>
            <a:xfrm>
              <a:off x="613782" y="1810003"/>
              <a:ext cx="6795411" cy="3198283"/>
              <a:chOff x="1144661" y="1900927"/>
              <a:chExt cx="6866691" cy="31982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4661" y="3082369"/>
                    <a:ext cx="1056655" cy="30580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t</a:t>
                    </a:r>
                    <a:r>
                      <a:rPr kumimoji="0" lang="uk-UA" sz="1200" b="0" i="0" u="none" strike="noStrike" cap="none" normalizeH="0" baseline="-3000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надх</a:t>
                    </a: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= -</a:t>
                    </a:r>
                    <a:r>
                      <a:rPr lang="uk-UA" sz="1200" dirty="0"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 2 </a:t>
                    </a: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ln</a:t>
                    </a:r>
                    <a14:m>
                      <m:oMath xmlns:m="http://schemas.openxmlformats.org/officeDocument/2006/math"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𝜁</m:t>
                        </m:r>
                      </m:oMath>
                    </a14:m>
                    <a:endPara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Cambria Math" panose="02040503050406030204" pitchFamily="18" charset="0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 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44661" y="3082369"/>
                    <a:ext cx="1056655" cy="30580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846"/>
                    </a:stretch>
                  </a:blip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1515277" y="3039495"/>
                <a:ext cx="1796259" cy="47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Text Box 62"/>
              <p:cNvSpPr txBox="1">
                <a:spLocks noChangeArrowheads="1"/>
              </p:cNvSpPr>
              <p:nvPr/>
            </p:nvSpPr>
            <p:spPr bwMode="auto">
              <a:xfrm>
                <a:off x="2900715" y="1900927"/>
                <a:ext cx="2167012" cy="4876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uk-UA" sz="14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Обробка запитів головним сервером</a:t>
                </a:r>
                <a:endParaRPr kumimoji="0" lang="uk-U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Text Box 69"/>
              <p:cNvSpPr txBox="1">
                <a:spLocks noChangeArrowheads="1"/>
              </p:cNvSpPr>
              <p:nvPr/>
            </p:nvSpPr>
            <p:spPr bwMode="auto">
              <a:xfrm>
                <a:off x="2666282" y="3554604"/>
                <a:ext cx="687371" cy="3848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відмова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D</a:t>
                </a:r>
                <a:r>
                  <a:rPr lang="en-US" sz="1000" baseline="-25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uk-UA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DDCCA64-3629-7F47-94F3-98C4E7CC2646}"/>
                  </a:ext>
                </a:extLst>
              </p:cNvPr>
              <p:cNvGrpSpPr/>
              <p:nvPr/>
            </p:nvGrpSpPr>
            <p:grpSpPr>
              <a:xfrm>
                <a:off x="2865214" y="2414253"/>
                <a:ext cx="4457427" cy="1388235"/>
                <a:chOff x="2865212" y="2414253"/>
                <a:chExt cx="4457424" cy="1388235"/>
              </a:xfrm>
            </p:grpSpPr>
            <p:grpSp>
              <p:nvGrpSpPr>
                <p:cNvPr id="4" name="Группа 3"/>
                <p:cNvGrpSpPr/>
                <p:nvPr/>
              </p:nvGrpSpPr>
              <p:grpSpPr>
                <a:xfrm>
                  <a:off x="2960812" y="2414253"/>
                  <a:ext cx="4361824" cy="1388235"/>
                  <a:chOff x="5375651" y="3159706"/>
                  <a:chExt cx="4004966" cy="1388235"/>
                </a:xfrm>
              </p:grpSpPr>
              <p:sp>
                <p:nvSpPr>
                  <p:cNvPr id="18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5651" y="3159706"/>
                    <a:ext cx="384569" cy="14259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L</a:t>
                    </a:r>
                    <a:r>
                      <a:rPr lang="en-US" sz="1200" baseline="-25000" dirty="0"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</a:t>
                    </a: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=</a:t>
                    </a:r>
                    <a:r>
                      <a:rPr lang="en-US" sz="1200" dirty="0"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20</a:t>
                    </a:r>
                    <a:endParaRPr kumimoji="0" lang="uk-UA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77159" y="3945428"/>
                    <a:ext cx="238170" cy="10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grpSp>
                <p:nvGrpSpPr>
                  <p:cNvPr id="2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5608646" y="3639805"/>
                    <a:ext cx="487522" cy="579592"/>
                    <a:chOff x="3744" y="2160"/>
                    <a:chExt cx="2854" cy="3024"/>
                  </a:xfrm>
                </p:grpSpPr>
                <p:sp>
                  <p:nvSpPr>
                    <p:cNvPr id="1025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8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27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28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4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29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12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30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0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31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8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32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96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33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24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34" name="Line 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06" y="5184"/>
                      <a:ext cx="25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35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4" y="2160"/>
                      <a:ext cx="27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036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2160"/>
                      <a:ext cx="0" cy="30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</p:grpSp>
              <p:sp>
                <p:nvSpPr>
                  <p:cNvPr id="2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6325245" y="3703732"/>
                    <a:ext cx="467395" cy="463892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К</a:t>
                    </a:r>
                    <a:r>
                      <a:rPr kumimoji="0" lang="uk-UA" sz="1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1</a:t>
                    </a:r>
                    <a:endParaRPr kumimoji="0" 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04948" y="3951651"/>
                    <a:ext cx="2575669" cy="49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 Box 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43321" y="4252142"/>
                        <a:ext cx="937025" cy="29579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uk-UA" sz="12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обр</a:t>
                        </a:r>
                        <a:r>
                          <a:rPr kumimoji="0" lang="uk-UA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=</a:t>
                        </a:r>
                        <a:r>
                          <a:rPr lang="uk-UA" sz="1200" dirty="0"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 - 20 </a:t>
                        </a:r>
                        <a:r>
                          <a:rPr lang="en-US" sz="1200" dirty="0"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ln</a:t>
                        </a:r>
                        <a14:m>
                          <m:oMath xmlns:m="http://schemas.openxmlformats.org/officeDocument/2006/math"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𝜁</m:t>
                            </m:r>
                          </m:oMath>
                        </a14:m>
                        <a:endParaRPr kumimoji="0" 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 Box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43321" y="4252142"/>
                        <a:ext cx="937025" cy="29579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9877" t="-12000"/>
                        </a:stretch>
                      </a:blip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328D4065-A36C-EE42-91D7-909EC435B907}"/>
                    </a:ext>
                  </a:extLst>
                </p:cNvPr>
                <p:cNvGrpSpPr/>
                <p:nvPr/>
              </p:nvGrpSpPr>
              <p:grpSpPr>
                <a:xfrm>
                  <a:off x="2865212" y="2656987"/>
                  <a:ext cx="576878" cy="504508"/>
                  <a:chOff x="2208199" y="2082275"/>
                  <a:chExt cx="576878" cy="504508"/>
                </a:xfrm>
              </p:grpSpPr>
              <p:cxnSp>
                <p:nvCxnSpPr>
                  <p:cNvPr id="105" name="Прямая соединительная линия 65">
                    <a:extLst>
                      <a:ext uri="{FF2B5EF4-FFF2-40B4-BE49-F238E27FC236}">
                        <a16:creationId xmlns:a16="http://schemas.microsoft.com/office/drawing/2014/main" id="{C380F734-FC47-794A-A6C3-B40AC7E6A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6439" y="2082275"/>
                    <a:ext cx="6400" cy="320025"/>
                  </a:xfrm>
                  <a:prstGeom prst="line">
                    <a:avLst/>
                  </a:prstGeom>
                  <a:ln>
                    <a:prstDash val="dash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единительная линия 71">
                    <a:extLst>
                      <a:ext uri="{FF2B5EF4-FFF2-40B4-BE49-F238E27FC236}">
                        <a16:creationId xmlns:a16="http://schemas.microsoft.com/office/drawing/2014/main" id="{0D7164BF-86AD-D84F-B1A9-22F37DE0AA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6439" y="2082275"/>
                    <a:ext cx="51863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Прямая соединительная линия 156">
                    <a:extLst>
                      <a:ext uri="{FF2B5EF4-FFF2-40B4-BE49-F238E27FC236}">
                        <a16:creationId xmlns:a16="http://schemas.microsoft.com/office/drawing/2014/main" id="{83C8D6B0-0ED2-7840-82EC-BD5371216D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5077" y="2111708"/>
                    <a:ext cx="0" cy="201615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riangle 107">
                    <a:extLst>
                      <a:ext uri="{FF2B5EF4-FFF2-40B4-BE49-F238E27FC236}">
                        <a16:creationId xmlns:a16="http://schemas.microsoft.com/office/drawing/2014/main" id="{F12D963A-0686-EB45-9BEC-C13D6CD2D0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62705" y="2412008"/>
                    <a:ext cx="220269" cy="129281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2" name="Line 9">
                <a:extLst>
                  <a:ext uri="{FF2B5EF4-FFF2-40B4-BE49-F238E27FC236}">
                    <a16:creationId xmlns:a16="http://schemas.microsoft.com/office/drawing/2014/main" id="{8EA6F259-7209-8F4A-92B5-57F054C83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58594" y="3235272"/>
                <a:ext cx="6400" cy="9449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dirty="0"/>
              </a:p>
            </p:txBody>
          </p:sp>
          <p:sp>
            <p:nvSpPr>
              <p:cNvPr id="123" name="Line 63">
                <a:extLst>
                  <a:ext uri="{FF2B5EF4-FFF2-40B4-BE49-F238E27FC236}">
                    <a16:creationId xmlns:a16="http://schemas.microsoft.com/office/drawing/2014/main" id="{23CA63BD-7308-AA41-B855-D640A7CB0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9437" y="3244358"/>
                <a:ext cx="279965" cy="3215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FD6F507-5ADC-5742-B020-8C284B84B3FF}"/>
                  </a:ext>
                </a:extLst>
              </p:cNvPr>
              <p:cNvGrpSpPr/>
              <p:nvPr/>
            </p:nvGrpSpPr>
            <p:grpSpPr>
              <a:xfrm>
                <a:off x="5703291" y="3561484"/>
                <a:ext cx="2028087" cy="1350622"/>
                <a:chOff x="2865212" y="2414253"/>
                <a:chExt cx="2028084" cy="1350622"/>
              </a:xfrm>
            </p:grpSpPr>
            <p:grpSp>
              <p:nvGrpSpPr>
                <p:cNvPr id="131" name="Группа 3">
                  <a:extLst>
                    <a:ext uri="{FF2B5EF4-FFF2-40B4-BE49-F238E27FC236}">
                      <a16:creationId xmlns:a16="http://schemas.microsoft.com/office/drawing/2014/main" id="{0ACACBF1-642A-9F4D-9860-D3D5DAB64178}"/>
                    </a:ext>
                  </a:extLst>
                </p:cNvPr>
                <p:cNvGrpSpPr/>
                <p:nvPr/>
              </p:nvGrpSpPr>
              <p:grpSpPr>
                <a:xfrm>
                  <a:off x="2960810" y="2414253"/>
                  <a:ext cx="1932486" cy="1350622"/>
                  <a:chOff x="5375651" y="3159706"/>
                  <a:chExt cx="1774383" cy="1350622"/>
                </a:xfrm>
              </p:grpSpPr>
              <p:sp>
                <p:nvSpPr>
                  <p:cNvPr id="137" name="Text Box 61">
                    <a:extLst>
                      <a:ext uri="{FF2B5EF4-FFF2-40B4-BE49-F238E27FC236}">
                        <a16:creationId xmlns:a16="http://schemas.microsoft.com/office/drawing/2014/main" id="{BA4EAAAE-1539-6743-83C6-C5F223468D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5651" y="3159706"/>
                    <a:ext cx="384569" cy="14259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L</a:t>
                    </a:r>
                    <a:r>
                      <a:rPr lang="en-US" sz="1200" baseline="-25000" dirty="0"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2</a:t>
                    </a:r>
                    <a:r>
                      <a: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=</a:t>
                    </a:r>
                    <a:r>
                      <a:rPr lang="en-US" sz="1200" dirty="0"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50</a:t>
                    </a:r>
                    <a:endParaRPr kumimoji="0" lang="uk-UA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8" name="Line 60">
                    <a:extLst>
                      <a:ext uri="{FF2B5EF4-FFF2-40B4-BE49-F238E27FC236}">
                        <a16:creationId xmlns:a16="http://schemas.microsoft.com/office/drawing/2014/main" id="{A16EDB40-A188-4B40-81FB-5CF0D6FA57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77159" y="3945428"/>
                    <a:ext cx="238170" cy="10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grpSp>
                <p:nvGrpSpPr>
                  <p:cNvPr id="139" name="Group 48">
                    <a:extLst>
                      <a:ext uri="{FF2B5EF4-FFF2-40B4-BE49-F238E27FC236}">
                        <a16:creationId xmlns:a16="http://schemas.microsoft.com/office/drawing/2014/main" id="{7B6FE3D0-622D-3F46-92C0-C9FC1E65E99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608646" y="3639805"/>
                    <a:ext cx="487522" cy="579592"/>
                    <a:chOff x="3744" y="2160"/>
                    <a:chExt cx="2854" cy="3024"/>
                  </a:xfrm>
                </p:grpSpPr>
                <p:sp>
                  <p:nvSpPr>
                    <p:cNvPr id="152" name="Line 59">
                      <a:extLst>
                        <a:ext uri="{FF2B5EF4-FFF2-40B4-BE49-F238E27FC236}">
                          <a16:creationId xmlns:a16="http://schemas.microsoft.com/office/drawing/2014/main" id="{A260FCA3-3D0F-8142-BC9B-DBB471AA44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8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53" name="Line 58">
                      <a:extLst>
                        <a:ext uri="{FF2B5EF4-FFF2-40B4-BE49-F238E27FC236}">
                          <a16:creationId xmlns:a16="http://schemas.microsoft.com/office/drawing/2014/main" id="{EFFC7E42-59F9-3746-A446-F37602B265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54" name="Line 57">
                      <a:extLst>
                        <a:ext uri="{FF2B5EF4-FFF2-40B4-BE49-F238E27FC236}">
                          <a16:creationId xmlns:a16="http://schemas.microsoft.com/office/drawing/2014/main" id="{46B7DE43-0C95-CE4E-92FD-9227C7F515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4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55" name="Line 56">
                      <a:extLst>
                        <a:ext uri="{FF2B5EF4-FFF2-40B4-BE49-F238E27FC236}">
                          <a16:creationId xmlns:a16="http://schemas.microsoft.com/office/drawing/2014/main" id="{34BC0534-52BB-664E-B425-51DF7079DE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12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56" name="Line 55">
                      <a:extLst>
                        <a:ext uri="{FF2B5EF4-FFF2-40B4-BE49-F238E27FC236}">
                          <a16:creationId xmlns:a16="http://schemas.microsoft.com/office/drawing/2014/main" id="{30747EE3-E1BA-514A-9382-B4AB0DBD9C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0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59" name="Line 54">
                      <a:extLst>
                        <a:ext uri="{FF2B5EF4-FFF2-40B4-BE49-F238E27FC236}">
                          <a16:creationId xmlns:a16="http://schemas.microsoft.com/office/drawing/2014/main" id="{372D1012-CFD0-B448-956E-CBFBDCFFF86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8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60" name="Line 53">
                      <a:extLst>
                        <a:ext uri="{FF2B5EF4-FFF2-40B4-BE49-F238E27FC236}">
                          <a16:creationId xmlns:a16="http://schemas.microsoft.com/office/drawing/2014/main" id="{8B313A4B-E966-C64D-B46B-1C006F355C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96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61" name="Line 52">
                      <a:extLst>
                        <a:ext uri="{FF2B5EF4-FFF2-40B4-BE49-F238E27FC236}">
                          <a16:creationId xmlns:a16="http://schemas.microsoft.com/office/drawing/2014/main" id="{3F48C606-C1FA-2F46-9AF5-B05F794AAC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24" y="2486"/>
                      <a:ext cx="0" cy="23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62" name="Line 51">
                      <a:extLst>
                        <a:ext uri="{FF2B5EF4-FFF2-40B4-BE49-F238E27FC236}">
                          <a16:creationId xmlns:a16="http://schemas.microsoft.com/office/drawing/2014/main" id="{08AFB508-E046-CA49-BA8A-8D8BAA3870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06" y="5184"/>
                      <a:ext cx="25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63" name="Line 50">
                      <a:extLst>
                        <a:ext uri="{FF2B5EF4-FFF2-40B4-BE49-F238E27FC236}">
                          <a16:creationId xmlns:a16="http://schemas.microsoft.com/office/drawing/2014/main" id="{8213F4EA-0FEC-3B4B-805B-4EE5AE93BC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4" y="2160"/>
                      <a:ext cx="27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  <p:sp>
                  <p:nvSpPr>
                    <p:cNvPr id="164" name="Line 49">
                      <a:extLst>
                        <a:ext uri="{FF2B5EF4-FFF2-40B4-BE49-F238E27FC236}">
                          <a16:creationId xmlns:a16="http://schemas.microsoft.com/office/drawing/2014/main" id="{9752DF23-D26F-9247-8CC6-D7EE1C8F90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2160"/>
                      <a:ext cx="0" cy="30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/>
                    </a:p>
                  </p:txBody>
                </p:sp>
              </p:grpSp>
              <p:sp>
                <p:nvSpPr>
                  <p:cNvPr id="141" name="Oval 46">
                    <a:extLst>
                      <a:ext uri="{FF2B5EF4-FFF2-40B4-BE49-F238E27FC236}">
                        <a16:creationId xmlns:a16="http://schemas.microsoft.com/office/drawing/2014/main" id="{F2501DE0-5172-9640-95FB-15BB84E17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4932" y="3693841"/>
                    <a:ext cx="467395" cy="463892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К</a:t>
                    </a:r>
                    <a:r>
                      <a:rPr kumimoji="0" lang="en-US" sz="14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2</a:t>
                    </a:r>
                    <a:endParaRPr kumimoji="0" lang="uk-UA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0" name="Line 5">
                    <a:extLst>
                      <a:ext uri="{FF2B5EF4-FFF2-40B4-BE49-F238E27FC236}">
                        <a16:creationId xmlns:a16="http://schemas.microsoft.com/office/drawing/2014/main" id="{879CEA3B-F9C3-7A43-9771-290412E85C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80611" y="3945428"/>
                    <a:ext cx="36942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Text Box 4">
                        <a:extLst>
                          <a:ext uri="{FF2B5EF4-FFF2-40B4-BE49-F238E27FC236}">
                            <a16:creationId xmlns:a16="http://schemas.microsoft.com/office/drawing/2014/main" id="{772A802C-E992-C448-B423-DF554CBB6C2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13008" y="4214529"/>
                        <a:ext cx="937025" cy="29579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uk-UA" sz="12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обр</a:t>
                        </a:r>
                        <a:r>
                          <a:rPr kumimoji="0" lang="uk-UA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=</a:t>
                        </a:r>
                        <a:r>
                          <a:rPr lang="en-US" sz="1200" dirty="0"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 - 10 ln</a:t>
                        </a:r>
                        <a14:m>
                          <m:oMath xmlns:m="http://schemas.openxmlformats.org/officeDocument/2006/math"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𝜁</m:t>
                            </m:r>
                          </m:oMath>
                        </a14:m>
                        <a:endParaRPr kumimoji="0" 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1" name="Text Box 4">
                        <a:extLst>
                          <a:ext uri="{FF2B5EF4-FFF2-40B4-BE49-F238E27FC236}">
                            <a16:creationId xmlns:a16="http://schemas.microsoft.com/office/drawing/2014/main" id="{772A802C-E992-C448-B423-DF554CBB6C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13008" y="4214529"/>
                        <a:ext cx="937025" cy="2957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8642" t="-11538"/>
                        </a:stretch>
                      </a:blip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2A54383-9302-6E4A-B29A-1115D32B0C43}"/>
                    </a:ext>
                  </a:extLst>
                </p:cNvPr>
                <p:cNvGrpSpPr/>
                <p:nvPr/>
              </p:nvGrpSpPr>
              <p:grpSpPr>
                <a:xfrm>
                  <a:off x="2865212" y="2656987"/>
                  <a:ext cx="576878" cy="504508"/>
                  <a:chOff x="2208199" y="2082275"/>
                  <a:chExt cx="576878" cy="504508"/>
                </a:xfrm>
              </p:grpSpPr>
              <p:cxnSp>
                <p:nvCxnSpPr>
                  <p:cNvPr id="133" name="Прямая соединительная линия 65">
                    <a:extLst>
                      <a:ext uri="{FF2B5EF4-FFF2-40B4-BE49-F238E27FC236}">
                        <a16:creationId xmlns:a16="http://schemas.microsoft.com/office/drawing/2014/main" id="{33508407-36AB-EF46-9C11-D322818694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6439" y="2082275"/>
                    <a:ext cx="6400" cy="320025"/>
                  </a:xfrm>
                  <a:prstGeom prst="line">
                    <a:avLst/>
                  </a:prstGeom>
                  <a:ln>
                    <a:prstDash val="dash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Прямая соединительная линия 71">
                    <a:extLst>
                      <a:ext uri="{FF2B5EF4-FFF2-40B4-BE49-F238E27FC236}">
                        <a16:creationId xmlns:a16="http://schemas.microsoft.com/office/drawing/2014/main" id="{638ECBA9-A84E-F74F-AC5F-39CC921BA6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6439" y="2082275"/>
                    <a:ext cx="51863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Прямая соединительная линия 156">
                    <a:extLst>
                      <a:ext uri="{FF2B5EF4-FFF2-40B4-BE49-F238E27FC236}">
                        <a16:creationId xmlns:a16="http://schemas.microsoft.com/office/drawing/2014/main" id="{15D860C4-522A-944E-B3A1-888E3DC755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5077" y="2111708"/>
                    <a:ext cx="0" cy="201615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Triangle 135">
                    <a:extLst>
                      <a:ext uri="{FF2B5EF4-FFF2-40B4-BE49-F238E27FC236}">
                        <a16:creationId xmlns:a16="http://schemas.microsoft.com/office/drawing/2014/main" id="{A9080063-8928-B94C-A32F-BDEE0B5EF7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62705" y="2412008"/>
                    <a:ext cx="220269" cy="129281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5" name="Text Box 62">
                <a:extLst>
                  <a:ext uri="{FF2B5EF4-FFF2-40B4-BE49-F238E27FC236}">
                    <a16:creationId xmlns:a16="http://schemas.microsoft.com/office/drawing/2014/main" id="{19AD39E1-49B3-804E-9129-A28778D694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4340" y="1900927"/>
                <a:ext cx="2167012" cy="4995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uk-UA" sz="14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Обробка запитів допоміжним сервером</a:t>
                </a:r>
                <a:endParaRPr kumimoji="0" lang="uk-U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Line 5">
                <a:extLst>
                  <a:ext uri="{FF2B5EF4-FFF2-40B4-BE49-F238E27FC236}">
                    <a16:creationId xmlns:a16="http://schemas.microsoft.com/office/drawing/2014/main" id="{A36652E4-56E2-7D46-829D-79465D799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395" y="4186085"/>
                <a:ext cx="641274" cy="11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7" name="Text Box 69">
                <a:extLst>
                  <a:ext uri="{FF2B5EF4-FFF2-40B4-BE49-F238E27FC236}">
                    <a16:creationId xmlns:a16="http://schemas.microsoft.com/office/drawing/2014/main" id="{61104576-FAEC-BB4C-A60E-567B17312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6413" y="4721257"/>
                <a:ext cx="687371" cy="3779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відмова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D</a:t>
                </a:r>
                <a:r>
                  <a:rPr lang="en-US" sz="1000" baseline="-250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uk-UA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Line 63">
                <a:extLst>
                  <a:ext uri="{FF2B5EF4-FFF2-40B4-BE49-F238E27FC236}">
                    <a16:creationId xmlns:a16="http://schemas.microsoft.com/office/drawing/2014/main" id="{BF8C0A6A-14F6-274D-8144-0C51B955A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4337" y="4406623"/>
                <a:ext cx="242394" cy="343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171" name="Line 9">
              <a:extLst>
                <a:ext uri="{FF2B5EF4-FFF2-40B4-BE49-F238E27FC236}">
                  <a16:creationId xmlns:a16="http://schemas.microsoft.com/office/drawing/2014/main" id="{05629EF2-1163-BD4D-8E5E-71C98832F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9075" y="4247156"/>
              <a:ext cx="14309" cy="946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/>
            </a:p>
          </p:txBody>
        </p:sp>
        <p:sp>
          <p:nvSpPr>
            <p:cNvPr id="172" name="Line 9">
              <a:extLst>
                <a:ext uri="{FF2B5EF4-FFF2-40B4-BE49-F238E27FC236}">
                  <a16:creationId xmlns:a16="http://schemas.microsoft.com/office/drawing/2014/main" id="{8FB1FDF4-11D3-C44F-B2B5-439BF05A9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9356" y="2948571"/>
              <a:ext cx="14309" cy="22566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/>
            </a:p>
          </p:txBody>
        </p:sp>
        <p:sp>
          <p:nvSpPr>
            <p:cNvPr id="173" name="Line 9">
              <a:extLst>
                <a:ext uri="{FF2B5EF4-FFF2-40B4-BE49-F238E27FC236}">
                  <a16:creationId xmlns:a16="http://schemas.microsoft.com/office/drawing/2014/main" id="{ABA6DF8C-5D2E-2041-9B24-61CD4EE7E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4230" y="5199408"/>
              <a:ext cx="527484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dirty="0"/>
            </a:p>
          </p:txBody>
        </p:sp>
        <p:sp>
          <p:nvSpPr>
            <p:cNvPr id="175" name="Line 5">
              <a:extLst>
                <a:ext uri="{FF2B5EF4-FFF2-40B4-BE49-F238E27FC236}">
                  <a16:creationId xmlns:a16="http://schemas.microsoft.com/office/drawing/2014/main" id="{245E6BBE-BB79-994E-AD10-5C61C0787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9442" y="4252645"/>
              <a:ext cx="83954" cy="3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6" name="Line 5">
              <a:extLst>
                <a:ext uri="{FF2B5EF4-FFF2-40B4-BE49-F238E27FC236}">
                  <a16:creationId xmlns:a16="http://schemas.microsoft.com/office/drawing/2014/main" id="{5D32946C-578D-8B4D-9243-B51BED3DF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6636" y="5199409"/>
              <a:ext cx="59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7" name="Line 5">
              <a:extLst>
                <a:ext uri="{FF2B5EF4-FFF2-40B4-BE49-F238E27FC236}">
                  <a16:creationId xmlns:a16="http://schemas.microsoft.com/office/drawing/2014/main" id="{150CEE90-3DC6-8049-AAD7-6BF1848A7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9613" y="5197515"/>
              <a:ext cx="59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8" name="Line 5">
              <a:extLst>
                <a:ext uri="{FF2B5EF4-FFF2-40B4-BE49-F238E27FC236}">
                  <a16:creationId xmlns:a16="http://schemas.microsoft.com/office/drawing/2014/main" id="{8DA46874-1149-7147-BDE7-0BC865062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423" y="4106501"/>
              <a:ext cx="0" cy="42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80" name="Text Box 69">
            <a:extLst>
              <a:ext uri="{FF2B5EF4-FFF2-40B4-BE49-F238E27FC236}">
                <a16:creationId xmlns:a16="http://schemas.microsoft.com/office/drawing/2014/main" id="{915D365C-9972-7442-919A-189B97A7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239" y="2839005"/>
            <a:ext cx="680236" cy="24286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1400" dirty="0">
                <a:latin typeface="Arial" pitchFamily="34" charset="0"/>
                <a:cs typeface="Arial" pitchFamily="34" charset="0"/>
              </a:rPr>
              <a:t>0,3</a:t>
            </a:r>
            <a:endParaRPr kumimoji="0" 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61">
            <a:extLst>
              <a:ext uri="{FF2B5EF4-FFF2-40B4-BE49-F238E27FC236}">
                <a16:creationId xmlns:a16="http://schemas.microsoft.com/office/drawing/2014/main" id="{62CF41FD-E137-734D-A49A-2BE85E84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483" y="3006668"/>
            <a:ext cx="294319" cy="22810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en-US" sz="12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EB19-6228-5447-882E-02DAAD0141C7}"/>
              </a:ext>
            </a:extLst>
          </p:cNvPr>
          <p:cNvSpPr txBox="1"/>
          <p:nvPr/>
        </p:nvSpPr>
        <p:spPr>
          <a:xfrm>
            <a:off x="457200" y="540006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Середній час очікування відповіді на запит =</a:t>
            </a:r>
          </a:p>
          <a:p>
            <a:r>
              <a:rPr lang="en-US" dirty="0"/>
              <a:t>(</a:t>
            </a:r>
            <a:r>
              <a:rPr lang="uk-UA" dirty="0"/>
              <a:t>загальний час очікування в черзі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uk-UA" dirty="0"/>
              <a:t>+ загальний час очікування в черзі 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uk-UA" dirty="0"/>
              <a:t>+ загальний час роботи пристрою 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uk-UA" dirty="0"/>
              <a:t> загальний час роботи пристрою 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)/N</a:t>
            </a:r>
            <a:r>
              <a:rPr lang="en-US" baseline="-25000" dirty="0"/>
              <a:t>1</a:t>
            </a:r>
            <a:endParaRPr lang="en-UA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8833F0-9572-4E4D-8192-0B10D3FB9D0A}"/>
              </a:ext>
            </a:extLst>
          </p:cNvPr>
          <p:cNvSpPr txBox="1"/>
          <p:nvPr/>
        </p:nvSpPr>
        <p:spPr>
          <a:xfrm>
            <a:off x="472938" y="6428601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94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213" y="135875"/>
            <a:ext cx="8568952" cy="1143000"/>
          </a:xfrm>
        </p:spPr>
        <p:txBody>
          <a:bodyPr>
            <a:noAutofit/>
          </a:bodyPr>
          <a:lstStyle/>
          <a:p>
            <a:r>
              <a:rPr lang="uk-UA" sz="2800" dirty="0"/>
              <a:t>Приклад. Модель обслуговування клієнтів у відділенні банку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524" y="1262027"/>
            <a:ext cx="8568952" cy="52578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uk-UA" dirty="0"/>
              <a:t>	</a:t>
            </a:r>
            <a:r>
              <a:rPr lang="uk-UA" sz="3800" dirty="0"/>
              <a:t>Розглядається модель банку, у якому два касири сидять у приміщенні, а два обслуговують клієнтів, що під'їжджають на автомобілях. Частина клієнтів, що надходять у банк, намагається спочатку обслугуватись у автомобільних касирів. Час між надходженнями клієнтів цих клієнтів має експоненціальний закон розподілу з математичним сподіванням 0,75 хвилини. </a:t>
            </a:r>
          </a:p>
          <a:p>
            <a:pPr marL="0" indent="0" algn="just">
              <a:buNone/>
            </a:pPr>
            <a:r>
              <a:rPr lang="uk-UA" sz="3800" dirty="0"/>
              <a:t>	У черзі до першого касира можуть знаходитись три автомобілі, а в черзі до другого – чотири. Час обслуговування першим автомобільним касиром нормально розподілено з математичним сподіванням 0,5 хвилини і середньоквадратичним відхиленням 0,25 хвилини. Тривалість обслуговування другим касиром розподілена рівномірно на інтервалі 0,2</a:t>
            </a:r>
            <a:r>
              <a:rPr lang="uk-UA" sz="3800" dirty="0">
                <a:sym typeface="Symbol"/>
              </a:rPr>
              <a:t></a:t>
            </a:r>
            <a:r>
              <a:rPr lang="uk-UA" sz="3800" dirty="0"/>
              <a:t>1,0 хвилини. Якщо клієнт, який приїхав на автомобілі, не може стати в чергу до автомобільних касирів через відсутність вільного місця, він залишає машину на стоянці і йде до касирів, що сидять у приміщенні банку. </a:t>
            </a:r>
          </a:p>
          <a:p>
            <a:pPr marL="0" indent="0" algn="just">
              <a:buNone/>
            </a:pPr>
            <a:r>
              <a:rPr lang="uk-UA" sz="3800" dirty="0"/>
              <a:t>	Інша частина клієнтів йде зразу на обслуговування до касирів у приміщенні банку і стають в одну чергу з клієнтами, що прибули на автомобілях. Інтервал між їхніми прибуттями розподілений за експоненціальним законом з математичним сподіванням 0,5 хвилини. До обох касирів стоїть одна черга. У черзі не може стояти більше 7 клієнтів. Клієнти, що прийшли в банк, коли черга заповнена повністю, не обслуговуються і залишають банк. Час обслуговування в обох касирів у помешканні банку має рівномірний розподіл на інтервалі 0,1</a:t>
            </a:r>
            <a:r>
              <a:rPr lang="uk-UA" sz="3800" dirty="0">
                <a:sym typeface="Symbol"/>
              </a:rPr>
              <a:t></a:t>
            </a:r>
            <a:r>
              <a:rPr lang="uk-UA" sz="3800" dirty="0"/>
              <a:t>1,2 хвилини.</a:t>
            </a:r>
          </a:p>
          <a:p>
            <a:pPr marL="0" indent="0" algn="just">
              <a:buNone/>
            </a:pPr>
            <a:r>
              <a:rPr lang="uk-UA" sz="3800" dirty="0"/>
              <a:t>	Метою моделювання є визначення завантаження автомобільних касирів і касирів у приміщенні банку, середніх довжини черг, а також ймовірності того, що клієнт піде з банку не обслугованим.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24338-0B9C-9B4B-ACA3-BA643BB95C5B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74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5201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dirty="0"/>
              <a:t>Формалізована модель обслуговування клієнтів у відділенні банку</a:t>
            </a:r>
          </a:p>
        </p:txBody>
      </p:sp>
      <p:sp>
        <p:nvSpPr>
          <p:cNvPr id="7" name="AutoShape 72"/>
          <p:cNvSpPr>
            <a:spLocks noChangeAspect="1" noChangeArrowheads="1" noTextEdit="1"/>
          </p:cNvSpPr>
          <p:nvPr/>
        </p:nvSpPr>
        <p:spPr bwMode="auto">
          <a:xfrm>
            <a:off x="836302" y="1513544"/>
            <a:ext cx="7776864" cy="3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3200" dirty="0"/>
          </a:p>
        </p:txBody>
      </p:sp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77D6495-EBD8-A042-93F4-8C8922A57059}"/>
              </a:ext>
            </a:extLst>
          </p:cNvPr>
          <p:cNvGrpSpPr/>
          <p:nvPr/>
        </p:nvGrpSpPr>
        <p:grpSpPr>
          <a:xfrm>
            <a:off x="305595" y="1172742"/>
            <a:ext cx="7399155" cy="4247169"/>
            <a:chOff x="413205" y="1513626"/>
            <a:chExt cx="7399155" cy="4247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13205" y="3123192"/>
                  <a:ext cx="1235476" cy="3058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kumimoji="0" lang="uk-UA" sz="1200" b="0" i="0" u="none" strike="noStrike" cap="none" normalizeH="0" baseline="-30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надх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 - </a:t>
                  </a:r>
                  <a:r>
                    <a:rPr kumimoji="0" lang="uk-UA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0,75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ln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Text 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3205" y="3123192"/>
                  <a:ext cx="1235476" cy="3058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3566453" y="2472401"/>
              <a:ext cx="65972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155783" y="3846125"/>
                  <a:ext cx="1129350" cy="28351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kumimoji="0" lang="uk-UA" sz="1200" b="0" i="0" u="none" strike="noStrike" cap="none" normalizeH="0" baseline="-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обр</a:t>
                  </a:r>
                  <a:r>
                    <a:rPr kumimoji="0" lang="uk-UA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=0,2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+0,8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uk-UA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8" name="Text 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5783" y="3846125"/>
                  <a:ext cx="1129350" cy="283514"/>
                </a:xfrm>
                <a:prstGeom prst="rect">
                  <a:avLst/>
                </a:prstGeom>
                <a:blipFill>
                  <a:blip r:embed="rId3"/>
                  <a:stretch>
                    <a:fillRect l="-6593" t="-12500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3188210" y="2776458"/>
              <a:ext cx="733519" cy="281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uk-UA" sz="12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обр</a:t>
              </a:r>
              <a:r>
                <a:rPr kumimoji="0" lang="uk-UA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=0,5</a:t>
              </a:r>
              <a:endParaRPr kumimoji="0" 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68"/>
            <p:cNvSpPr>
              <a:spLocks noChangeShapeType="1"/>
            </p:cNvSpPr>
            <p:nvPr/>
          </p:nvSpPr>
          <p:spPr bwMode="auto">
            <a:xfrm>
              <a:off x="2001833" y="2477366"/>
              <a:ext cx="532248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120359" y="1513626"/>
              <a:ext cx="1899769" cy="6220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14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А</a:t>
              </a:r>
              <a:r>
                <a:rPr kumimoji="0" 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втомобільні касири</a:t>
              </a:r>
              <a:endParaRPr kumimoji="0" 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63"/>
            <p:cNvSpPr>
              <a:spLocks noChangeShapeType="1"/>
            </p:cNvSpPr>
            <p:nvPr/>
          </p:nvSpPr>
          <p:spPr bwMode="auto">
            <a:xfrm flipV="1">
              <a:off x="814900" y="3041278"/>
              <a:ext cx="1186934" cy="1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" name="Group 31"/>
            <p:cNvGrpSpPr>
              <a:grpSpLocks/>
            </p:cNvGrpSpPr>
            <p:nvPr/>
          </p:nvGrpSpPr>
          <p:grpSpPr bwMode="auto">
            <a:xfrm>
              <a:off x="2469227" y="2187621"/>
              <a:ext cx="467395" cy="551451"/>
              <a:chOff x="3744" y="2160"/>
              <a:chExt cx="2736" cy="3024"/>
            </a:xfrm>
          </p:grpSpPr>
          <p:sp>
            <p:nvSpPr>
              <p:cNvPr id="54" name="Line 42"/>
              <p:cNvSpPr>
                <a:spLocks noChangeShapeType="1"/>
              </p:cNvSpPr>
              <p:nvPr/>
            </p:nvSpPr>
            <p:spPr bwMode="auto">
              <a:xfrm>
                <a:off x="442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465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>
                <a:off x="488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>
                <a:off x="5112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8" name="Line 38"/>
              <p:cNvSpPr>
                <a:spLocks noChangeShapeType="1"/>
              </p:cNvSpPr>
              <p:nvPr/>
            </p:nvSpPr>
            <p:spPr bwMode="auto">
              <a:xfrm>
                <a:off x="5340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9" name="Line 37"/>
              <p:cNvSpPr>
                <a:spLocks noChangeShapeType="1"/>
              </p:cNvSpPr>
              <p:nvPr/>
            </p:nvSpPr>
            <p:spPr bwMode="auto">
              <a:xfrm>
                <a:off x="556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>
                <a:off x="579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602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62" name="Line 34"/>
              <p:cNvSpPr>
                <a:spLocks noChangeShapeType="1"/>
              </p:cNvSpPr>
              <p:nvPr/>
            </p:nvSpPr>
            <p:spPr bwMode="auto">
              <a:xfrm flipV="1">
                <a:off x="3888" y="518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24" name="Line 32"/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0" cy="30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 rot="233043">
              <a:off x="3085338" y="2255124"/>
              <a:ext cx="469631" cy="4413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</a:t>
              </a:r>
              <a:r>
                <a:rPr kumimoji="0" lang="uk-UA" sz="1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927676" y="2493982"/>
              <a:ext cx="154307" cy="2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2266439" y="1895483"/>
              <a:ext cx="341710" cy="2158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</a:t>
              </a:r>
              <a:r>
                <a:rPr kumimoji="0" lang="en-US" sz="1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=</a:t>
              </a:r>
              <a:r>
                <a:rPr kumimoji="0" lang="uk-UA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uk-UA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2468109" y="3263520"/>
              <a:ext cx="467395" cy="550412"/>
              <a:chOff x="3744" y="2160"/>
              <a:chExt cx="2736" cy="3024"/>
            </a:xfrm>
          </p:grpSpPr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>
                <a:off x="442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44" name="Line 27"/>
              <p:cNvSpPr>
                <a:spLocks noChangeShapeType="1"/>
              </p:cNvSpPr>
              <p:nvPr/>
            </p:nvSpPr>
            <p:spPr bwMode="auto">
              <a:xfrm>
                <a:off x="465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488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5112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5340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>
                <a:off x="556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>
                <a:off x="579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0" name="Line 21"/>
              <p:cNvSpPr>
                <a:spLocks noChangeShapeType="1"/>
              </p:cNvSpPr>
              <p:nvPr/>
            </p:nvSpPr>
            <p:spPr bwMode="auto">
              <a:xfrm>
                <a:off x="602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 flipV="1">
                <a:off x="3888" y="518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0" cy="30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3112174" y="3321677"/>
              <a:ext cx="468513" cy="4413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</a:t>
              </a:r>
              <a:r>
                <a:rPr kumimoji="0" lang="uk-UA" sz="9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2945567" y="3560535"/>
              <a:ext cx="163253" cy="3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010778" y="3560535"/>
              <a:ext cx="532248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3571742" y="3552227"/>
              <a:ext cx="678728" cy="1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2000714" y="2477367"/>
              <a:ext cx="1681" cy="10717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5379906" y="3340260"/>
              <a:ext cx="2167011" cy="6909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14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К</a:t>
              </a:r>
              <a:r>
                <a:rPr kumimoji="0" 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асири </a:t>
              </a:r>
              <a:endParaRPr kumimoji="0" lang="uk-UA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у приміщенні банку</a:t>
              </a:r>
              <a:endParaRPr kumimoji="0" 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Группа 63"/>
            <p:cNvGrpSpPr/>
            <p:nvPr/>
          </p:nvGrpSpPr>
          <p:grpSpPr>
            <a:xfrm>
              <a:off x="3580687" y="4026656"/>
              <a:ext cx="4231673" cy="1625093"/>
              <a:chOff x="1449373" y="4414396"/>
              <a:chExt cx="3885463" cy="1625093"/>
            </a:xfrm>
          </p:grpSpPr>
          <p:grpSp>
            <p:nvGrpSpPr>
              <p:cNvPr id="4" name="Группа 3"/>
              <p:cNvGrpSpPr/>
              <p:nvPr/>
            </p:nvGrpSpPr>
            <p:grpSpPr>
              <a:xfrm>
                <a:off x="2679887" y="4414396"/>
                <a:ext cx="2654949" cy="1625093"/>
                <a:chOff x="5375651" y="3159706"/>
                <a:chExt cx="2654949" cy="1625093"/>
              </a:xfrm>
            </p:grpSpPr>
            <p:sp>
              <p:nvSpPr>
                <p:cNvPr id="1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375651" y="3159706"/>
                  <a:ext cx="384569" cy="1425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L</a:t>
                  </a:r>
                  <a:r>
                    <a:rPr kumimoji="0" lang="en-US" sz="12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</a:t>
                  </a:r>
                  <a:r>
                    <a:rPr kumimoji="0" lang="uk-UA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7</a:t>
                  </a:r>
                  <a:endParaRPr kumimoji="0" lang="uk-UA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077159" y="3945428"/>
                  <a:ext cx="23817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grpSp>
              <p:nvGrpSpPr>
                <p:cNvPr id="20" name="Group 48"/>
                <p:cNvGrpSpPr>
                  <a:grpSpLocks/>
                </p:cNvGrpSpPr>
                <p:nvPr/>
              </p:nvGrpSpPr>
              <p:grpSpPr bwMode="auto">
                <a:xfrm>
                  <a:off x="5608646" y="3639805"/>
                  <a:ext cx="487522" cy="579592"/>
                  <a:chOff x="3744" y="2160"/>
                  <a:chExt cx="2854" cy="3024"/>
                </a:xfrm>
              </p:grpSpPr>
              <p:sp>
                <p:nvSpPr>
                  <p:cNvPr id="1025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428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2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2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884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2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5112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3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3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568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3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796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3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6024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34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06" y="5184"/>
                    <a:ext cx="25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35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2160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103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6480" y="2160"/>
                    <a:ext cx="0" cy="30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/>
                  </a:p>
                </p:txBody>
              </p:sp>
            </p:grpSp>
            <p:sp>
              <p:nvSpPr>
                <p:cNvPr id="21" name="Line 47"/>
                <p:cNvSpPr>
                  <a:spLocks noChangeShapeType="1"/>
                </p:cNvSpPr>
                <p:nvPr/>
              </p:nvSpPr>
              <p:spPr bwMode="auto">
                <a:xfrm>
                  <a:off x="6329865" y="3416046"/>
                  <a:ext cx="1118" cy="11624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22" name="Oval 46"/>
                <p:cNvSpPr>
                  <a:spLocks noChangeArrowheads="1"/>
                </p:cNvSpPr>
                <p:nvPr/>
              </p:nvSpPr>
              <p:spPr bwMode="auto">
                <a:xfrm rot="21414571">
                  <a:off x="6637362" y="3199927"/>
                  <a:ext cx="467395" cy="46389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К</a:t>
                  </a:r>
                  <a:r>
                    <a:rPr kumimoji="0" lang="uk-UA" sz="900" b="0" i="0" u="none" strike="noStrike" cap="none" normalizeH="0" baseline="-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31</a:t>
                  </a:r>
                  <a:endParaRPr kumimoji="0" lang="uk-UA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Oval 45"/>
                <p:cNvSpPr>
                  <a:spLocks noChangeArrowheads="1"/>
                </p:cNvSpPr>
                <p:nvPr/>
              </p:nvSpPr>
              <p:spPr bwMode="auto">
                <a:xfrm rot="21406240">
                  <a:off x="6600462" y="4320907"/>
                  <a:ext cx="467395" cy="46389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9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К</a:t>
                  </a:r>
                  <a:r>
                    <a:rPr kumimoji="0" lang="uk-UA" sz="900" b="0" i="0" u="none" strike="noStrike" cap="none" normalizeH="0" baseline="-3000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32</a:t>
                  </a:r>
                  <a:endParaRPr kumimoji="0" lang="uk-UA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329865" y="3414954"/>
                  <a:ext cx="316442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25" name="Line 43"/>
                <p:cNvSpPr>
                  <a:spLocks noChangeShapeType="1"/>
                </p:cNvSpPr>
                <p:nvPr/>
              </p:nvSpPr>
              <p:spPr bwMode="auto">
                <a:xfrm>
                  <a:off x="6329865" y="4578504"/>
                  <a:ext cx="270597" cy="21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>
                  <a:off x="7361935" y="3414954"/>
                  <a:ext cx="1118" cy="11471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39" name="Line 7"/>
                <p:cNvSpPr>
                  <a:spLocks noChangeShapeType="1"/>
                </p:cNvSpPr>
                <p:nvPr/>
              </p:nvSpPr>
              <p:spPr bwMode="auto">
                <a:xfrm>
                  <a:off x="7095811" y="3414954"/>
                  <a:ext cx="257179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4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7095811" y="4553399"/>
                  <a:ext cx="257179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p:sp>
              <p:nvSpPr>
                <p:cNvPr id="41" name="Line 5"/>
                <p:cNvSpPr>
                  <a:spLocks noChangeShapeType="1"/>
                </p:cNvSpPr>
                <p:nvPr/>
              </p:nvSpPr>
              <p:spPr bwMode="auto">
                <a:xfrm>
                  <a:off x="7370880" y="3961801"/>
                  <a:ext cx="65972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 Box 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86600" y="3730746"/>
                      <a:ext cx="937025" cy="2957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</a:t>
                      </a:r>
                      <a:r>
                        <a:rPr kumimoji="0" lang="uk-UA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обр</a:t>
                      </a:r>
                      <a:r>
                        <a:rPr kumimoji="0" lang="uk-U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=0,1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+1,1</a:t>
                      </a:r>
                      <a14:m>
                        <m:oMath xmlns:m="http://schemas.openxmlformats.org/officeDocument/2006/math">
                          <m: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𝜁</m:t>
                          </m:r>
                        </m:oMath>
                      </a14:m>
                      <a:endParaRPr kumimoji="0" lang="uk-U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 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86600" y="3730746"/>
                      <a:ext cx="937025" cy="2957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229" t="-12000"/>
                      </a:stretch>
                    </a:blip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4" name="Line 10"/>
              <p:cNvSpPr>
                <a:spLocks noChangeShapeType="1"/>
              </p:cNvSpPr>
              <p:nvPr/>
            </p:nvSpPr>
            <p:spPr bwMode="auto">
              <a:xfrm>
                <a:off x="1449373" y="5378147"/>
                <a:ext cx="7895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314799" y="5054820"/>
                  <a:ext cx="1163029" cy="31157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kumimoji="0" lang="uk-UA" sz="1200" b="0" i="0" u="none" strike="noStrike" cap="none" normalizeH="0" baseline="-3000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надх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 - </a:t>
                  </a:r>
                  <a:r>
                    <a:rPr kumimoji="0" lang="uk-UA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0,5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ln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uk-UA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 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4799" y="5054820"/>
                  <a:ext cx="1163029" cy="3115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Прямая со стрелкой 67"/>
            <p:cNvCxnSpPr>
              <a:cxnSpLocks/>
            </p:cNvCxnSpPr>
            <p:nvPr/>
          </p:nvCxnSpPr>
          <p:spPr>
            <a:xfrm flipV="1">
              <a:off x="1517212" y="4659022"/>
              <a:ext cx="3632347" cy="1364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 Box 69"/>
            <p:cNvSpPr txBox="1">
              <a:spLocks noChangeArrowheads="1"/>
            </p:cNvSpPr>
            <p:nvPr/>
          </p:nvSpPr>
          <p:spPr bwMode="auto">
            <a:xfrm>
              <a:off x="4547476" y="5361267"/>
              <a:ext cx="687371" cy="399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відмова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000" baseline="-25000" dirty="0">
                  <a:latin typeface="Arial" pitchFamily="34" charset="0"/>
                  <a:cs typeface="Arial" pitchFamily="34" charset="0"/>
                </a:rPr>
                <a:t>3</a:t>
              </a:r>
              <a:endParaRPr kumimoji="0" 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6FDE0E3-2E78-984B-8F8F-86F85055D3FA}"/>
                </a:ext>
              </a:extLst>
            </p:cNvPr>
            <p:cNvSpPr/>
            <p:nvPr/>
          </p:nvSpPr>
          <p:spPr>
            <a:xfrm rot="5400000">
              <a:off x="2178114" y="2420357"/>
              <a:ext cx="188332" cy="13039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8D3AE89-7043-1343-B059-1E6CFD03E53B}"/>
                </a:ext>
              </a:extLst>
            </p:cNvPr>
            <p:cNvGrpSpPr/>
            <p:nvPr/>
          </p:nvGrpSpPr>
          <p:grpSpPr>
            <a:xfrm>
              <a:off x="2208199" y="2082275"/>
              <a:ext cx="477269" cy="504508"/>
              <a:chOff x="2208199" y="2082275"/>
              <a:chExt cx="477269" cy="504508"/>
            </a:xfrm>
          </p:grpSpPr>
          <p:cxnSp>
            <p:nvCxnSpPr>
              <p:cNvPr id="66" name="Прямая соединительная линия 65"/>
              <p:cNvCxnSpPr>
                <a:cxnSpLocks/>
              </p:cNvCxnSpPr>
              <p:nvPr/>
            </p:nvCxnSpPr>
            <p:spPr>
              <a:xfrm flipH="1">
                <a:off x="2266439" y="2082275"/>
                <a:ext cx="6400" cy="320025"/>
              </a:xfrm>
              <a:prstGeom prst="line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/>
              <p:cNvCxnSpPr>
                <a:cxnSpLocks/>
              </p:cNvCxnSpPr>
              <p:nvPr/>
            </p:nvCxnSpPr>
            <p:spPr>
              <a:xfrm>
                <a:off x="2266439" y="2082275"/>
                <a:ext cx="4190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единительная линия 156"/>
              <p:cNvCxnSpPr>
                <a:cxnSpLocks/>
              </p:cNvCxnSpPr>
              <p:nvPr/>
            </p:nvCxnSpPr>
            <p:spPr>
              <a:xfrm flipH="1">
                <a:off x="2661278" y="2082275"/>
                <a:ext cx="8091" cy="1127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19EBC7B1-79D5-B941-8850-9EC1FADF21BA}"/>
                  </a:ext>
                </a:extLst>
              </p:cNvPr>
              <p:cNvSpPr/>
              <p:nvPr/>
            </p:nvSpPr>
            <p:spPr>
              <a:xfrm rot="5400000">
                <a:off x="2162705" y="2412008"/>
                <a:ext cx="220269" cy="12928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14D2300-BD29-9144-84FE-A7A480CC75C8}"/>
                </a:ext>
              </a:extLst>
            </p:cNvPr>
            <p:cNvGrpSpPr/>
            <p:nvPr/>
          </p:nvGrpSpPr>
          <p:grpSpPr>
            <a:xfrm>
              <a:off x="2250161" y="3175828"/>
              <a:ext cx="477269" cy="504508"/>
              <a:chOff x="2208199" y="2082275"/>
              <a:chExt cx="477269" cy="504508"/>
            </a:xfrm>
          </p:grpSpPr>
          <p:cxnSp>
            <p:nvCxnSpPr>
              <p:cNvPr id="99" name="Прямая соединительная линия 65">
                <a:extLst>
                  <a:ext uri="{FF2B5EF4-FFF2-40B4-BE49-F238E27FC236}">
                    <a16:creationId xmlns:a16="http://schemas.microsoft.com/office/drawing/2014/main" id="{839288A9-FD06-6F48-94A2-889A9F9E6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6439" y="2082275"/>
                <a:ext cx="6400" cy="320025"/>
              </a:xfrm>
              <a:prstGeom prst="line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71">
                <a:extLst>
                  <a:ext uri="{FF2B5EF4-FFF2-40B4-BE49-F238E27FC236}">
                    <a16:creationId xmlns:a16="http://schemas.microsoft.com/office/drawing/2014/main" id="{3C051BC9-D51D-E045-B042-78FAC2FDF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6439" y="2082275"/>
                <a:ext cx="4190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56">
                <a:extLst>
                  <a:ext uri="{FF2B5EF4-FFF2-40B4-BE49-F238E27FC236}">
                    <a16:creationId xmlns:a16="http://schemas.microsoft.com/office/drawing/2014/main" id="{554E4386-BAFE-864F-94F9-C4C2865641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78" y="2082275"/>
                <a:ext cx="8091" cy="1127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8B59915D-CA0E-994F-9210-8B2A96D9687A}"/>
                  </a:ext>
                </a:extLst>
              </p:cNvPr>
              <p:cNvSpPr/>
              <p:nvPr/>
            </p:nvSpPr>
            <p:spPr>
              <a:xfrm rot="5400000">
                <a:off x="2162705" y="2412008"/>
                <a:ext cx="220269" cy="12928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CBEC8DAB-A327-E84E-AC23-DD1C11B27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399" y="2956250"/>
              <a:ext cx="318487" cy="187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</a:t>
              </a:r>
              <a:r>
                <a:rPr kumimoji="0" lang="en-US" sz="12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=</a:t>
              </a:r>
              <a:r>
                <a:rPr lang="en-US" sz="12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uk-UA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28D4065-A36C-EE42-91D7-909EC435B907}"/>
                </a:ext>
              </a:extLst>
            </p:cNvPr>
            <p:cNvGrpSpPr/>
            <p:nvPr/>
          </p:nvGrpSpPr>
          <p:grpSpPr>
            <a:xfrm>
              <a:off x="4825246" y="4269390"/>
              <a:ext cx="576878" cy="504508"/>
              <a:chOff x="2208199" y="2082275"/>
              <a:chExt cx="576878" cy="504508"/>
            </a:xfrm>
          </p:grpSpPr>
          <p:cxnSp>
            <p:nvCxnSpPr>
              <p:cNvPr id="105" name="Прямая соединительная линия 65">
                <a:extLst>
                  <a:ext uri="{FF2B5EF4-FFF2-40B4-BE49-F238E27FC236}">
                    <a16:creationId xmlns:a16="http://schemas.microsoft.com/office/drawing/2014/main" id="{C380F734-FC47-794A-A6C3-B40AC7E6A1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6439" y="2082275"/>
                <a:ext cx="6400" cy="320025"/>
              </a:xfrm>
              <a:prstGeom prst="line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71">
                <a:extLst>
                  <a:ext uri="{FF2B5EF4-FFF2-40B4-BE49-F238E27FC236}">
                    <a16:creationId xmlns:a16="http://schemas.microsoft.com/office/drawing/2014/main" id="{0D7164BF-86AD-D84F-B1A9-22F37DE0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6439" y="2082275"/>
                <a:ext cx="51863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56">
                <a:extLst>
                  <a:ext uri="{FF2B5EF4-FFF2-40B4-BE49-F238E27FC236}">
                    <a16:creationId xmlns:a16="http://schemas.microsoft.com/office/drawing/2014/main" id="{83C8D6B0-0ED2-7840-82EC-BD5371216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077" y="2111708"/>
                <a:ext cx="0" cy="20161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riangle 107">
                <a:extLst>
                  <a:ext uri="{FF2B5EF4-FFF2-40B4-BE49-F238E27FC236}">
                    <a16:creationId xmlns:a16="http://schemas.microsoft.com/office/drawing/2014/main" id="{F12D963A-0686-EB45-9BEC-C13D6CD2D065}"/>
                  </a:ext>
                </a:extLst>
              </p:cNvPr>
              <p:cNvSpPr/>
              <p:nvPr/>
            </p:nvSpPr>
            <p:spPr>
              <a:xfrm rot="5400000">
                <a:off x="2162705" y="2412008"/>
                <a:ext cx="220269" cy="12928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8EA6F259-7209-8F4A-92B5-57F054C8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397" y="3057895"/>
              <a:ext cx="1680" cy="1599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C88DAA5-0E4F-1147-9E8F-F2BD17B9DC63}"/>
                </a:ext>
              </a:extLst>
            </p:cNvPr>
            <p:cNvGrpSpPr/>
            <p:nvPr/>
          </p:nvGrpSpPr>
          <p:grpSpPr>
            <a:xfrm>
              <a:off x="1683168" y="4365596"/>
              <a:ext cx="474196" cy="416583"/>
              <a:chOff x="2208199" y="2170200"/>
              <a:chExt cx="474196" cy="416583"/>
            </a:xfrm>
          </p:grpSpPr>
          <p:cxnSp>
            <p:nvCxnSpPr>
              <p:cNvPr id="116" name="Прямая соединительная линия 65">
                <a:extLst>
                  <a:ext uri="{FF2B5EF4-FFF2-40B4-BE49-F238E27FC236}">
                    <a16:creationId xmlns:a16="http://schemas.microsoft.com/office/drawing/2014/main" id="{917AA120-7EE7-C045-ABD0-D1235589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366" y="2182031"/>
                <a:ext cx="3073" cy="220269"/>
              </a:xfrm>
              <a:prstGeom prst="line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71">
                <a:extLst>
                  <a:ext uri="{FF2B5EF4-FFF2-40B4-BE49-F238E27FC236}">
                    <a16:creationId xmlns:a16="http://schemas.microsoft.com/office/drawing/2014/main" id="{CEDE0FA0-96A7-F040-876A-F6CE5ADB0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366" y="2170200"/>
                <a:ext cx="4190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98EA4D05-5B43-9343-B03F-EF1B7DEC2C41}"/>
                  </a:ext>
                </a:extLst>
              </p:cNvPr>
              <p:cNvSpPr/>
              <p:nvPr/>
            </p:nvSpPr>
            <p:spPr>
              <a:xfrm rot="5400000">
                <a:off x="2162705" y="2412008"/>
                <a:ext cx="220269" cy="129281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67">
                  <a:extLst>
                    <a:ext uri="{FF2B5EF4-FFF2-40B4-BE49-F238E27FC236}">
                      <a16:creationId xmlns:a16="http://schemas.microsoft.com/office/drawing/2014/main" id="{9EFE7B74-F17D-FF41-B829-E53552474A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5572" y="4102045"/>
                  <a:ext cx="1109177" cy="2218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(L</a:t>
                  </a:r>
                  <a:r>
                    <a:rPr kumimoji="0" lang="en-US" sz="12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lang="en-US" sz="12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</a:t>
                  </a:r>
                  <a:r>
                    <a:rPr kumimoji="0" lang="uk-UA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∨</m:t>
                      </m:r>
                      <m:r>
                        <a:rPr kumimoji="0" lang="uk-UA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a14:m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(</a:t>
                  </a:r>
                  <a:r>
                    <a:rPr lang="en-US" sz="12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L</a:t>
                  </a:r>
                  <a:r>
                    <a:rPr lang="en-US" sz="1200" baseline="-250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lang="en-US" sz="12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&lt;4)</a:t>
                  </a:r>
                  <a:endParaRPr lang="uk-UA" sz="1200" baseline="-25000" dirty="0"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 </a:t>
                  </a:r>
                  <a:endParaRPr kumimoji="0" lang="uk-UA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uk-UA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 Box 67">
                  <a:extLst>
                    <a:ext uri="{FF2B5EF4-FFF2-40B4-BE49-F238E27FC236}">
                      <a16:creationId xmlns:a16="http://schemas.microsoft.com/office/drawing/2014/main" id="{9EFE7B74-F17D-FF41-B829-E53552474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5572" y="4102045"/>
                  <a:ext cx="1109177" cy="221813"/>
                </a:xfrm>
                <a:prstGeom prst="rect">
                  <a:avLst/>
                </a:prstGeom>
                <a:blipFill>
                  <a:blip r:embed="rId6"/>
                  <a:stretch>
                    <a:fillRect l="-7865" t="-15789" b="-21053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Line 63">
              <a:extLst>
                <a:ext uri="{FF2B5EF4-FFF2-40B4-BE49-F238E27FC236}">
                  <a16:creationId xmlns:a16="http://schemas.microsoft.com/office/drawing/2014/main" id="{23CA63BD-7308-AA41-B855-D640A7CB0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300" y="4793328"/>
              <a:ext cx="306708" cy="5679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5" name="Line 9">
              <a:extLst>
                <a:ext uri="{FF2B5EF4-FFF2-40B4-BE49-F238E27FC236}">
                  <a16:creationId xmlns:a16="http://schemas.microsoft.com/office/drawing/2014/main" id="{8885B108-443A-5541-AFD3-026E31BE5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0579" y="4668924"/>
              <a:ext cx="4738" cy="3115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F1A10E3-9242-A54F-ABBD-869C75D54055}"/>
              </a:ext>
            </a:extLst>
          </p:cNvPr>
          <p:cNvSpPr txBox="1"/>
          <p:nvPr/>
        </p:nvSpPr>
        <p:spPr>
          <a:xfrm>
            <a:off x="160879" y="5444257"/>
            <a:ext cx="8793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Завантаження автомобільних касирів визначається завантаження пристроїв К</a:t>
            </a:r>
            <a:r>
              <a:rPr lang="uk-UA" sz="1400" baseline="-25000" dirty="0"/>
              <a:t>1</a:t>
            </a:r>
            <a:r>
              <a:rPr lang="uk-UA" sz="1400" dirty="0"/>
              <a:t>та К</a:t>
            </a:r>
            <a:r>
              <a:rPr lang="uk-UA" sz="1400" baseline="-25000" dirty="0"/>
              <a:t>2</a:t>
            </a:r>
            <a:endParaRPr lang="uk-UA" sz="1400" dirty="0"/>
          </a:p>
          <a:p>
            <a:r>
              <a:rPr lang="uk-UA" sz="1400" dirty="0"/>
              <a:t>Завантаження касирів у приміщенні банку визначається завантаженням пристроїв К</a:t>
            </a:r>
            <a:r>
              <a:rPr lang="uk-UA" sz="1400" baseline="-25000" dirty="0"/>
              <a:t>31</a:t>
            </a:r>
            <a:r>
              <a:rPr lang="uk-UA" sz="1400" dirty="0"/>
              <a:t>та К</a:t>
            </a:r>
            <a:r>
              <a:rPr lang="uk-UA" sz="1400" baseline="-25000" dirty="0"/>
              <a:t>32</a:t>
            </a:r>
            <a:endParaRPr lang="uk-UA" sz="1400" dirty="0"/>
          </a:p>
          <a:p>
            <a:r>
              <a:rPr lang="uk-UA" sz="1400" dirty="0"/>
              <a:t>Середні довжини черг визначаються середніми довжинами  черг </a:t>
            </a:r>
            <a:r>
              <a:rPr lang="en-US" sz="1400" dirty="0"/>
              <a:t>L</a:t>
            </a:r>
            <a:r>
              <a:rPr lang="en-US" sz="1400" baseline="-25000" dirty="0"/>
              <a:t>1</a:t>
            </a:r>
            <a:r>
              <a:rPr lang="en-US" sz="1400" dirty="0"/>
              <a:t>, L</a:t>
            </a:r>
            <a:r>
              <a:rPr lang="en-US" sz="1400" baseline="-25000" dirty="0"/>
              <a:t>2</a:t>
            </a:r>
            <a:r>
              <a:rPr lang="en-US" sz="1400" dirty="0"/>
              <a:t>, L</a:t>
            </a:r>
            <a:r>
              <a:rPr lang="en-US" sz="1400" baseline="-25000" dirty="0"/>
              <a:t>3</a:t>
            </a:r>
          </a:p>
          <a:p>
            <a:r>
              <a:rPr lang="uk-UA" sz="1400" dirty="0"/>
              <a:t>Ймовірність того, що клієнт залишить банк необслугованим  = </a:t>
            </a:r>
            <a:r>
              <a:rPr lang="en-US" sz="1400" dirty="0"/>
              <a:t>D</a:t>
            </a:r>
            <a:r>
              <a:rPr lang="en-US" sz="1400" baseline="-25000" dirty="0"/>
              <a:t>3</a:t>
            </a:r>
            <a:r>
              <a:rPr lang="uk-UA" sz="1400" dirty="0"/>
              <a:t>/</a:t>
            </a:r>
            <a:r>
              <a:rPr lang="en-US" sz="1400" dirty="0"/>
              <a:t>(N</a:t>
            </a:r>
            <a:r>
              <a:rPr lang="en-US" sz="1400" baseline="-25000" dirty="0"/>
              <a:t>1</a:t>
            </a:r>
            <a:r>
              <a:rPr lang="en-US" sz="1400" dirty="0"/>
              <a:t>+N</a:t>
            </a:r>
            <a:r>
              <a:rPr lang="en-US" sz="1400" baseline="-25000" dirty="0"/>
              <a:t>2</a:t>
            </a:r>
            <a:r>
              <a:rPr lang="en-US" sz="1400" dirty="0"/>
              <a:t>+N</a:t>
            </a:r>
            <a:r>
              <a:rPr lang="en-US" sz="1400" baseline="-25000" dirty="0"/>
              <a:t>3</a:t>
            </a:r>
            <a:r>
              <a:rPr lang="en-US" sz="1400" dirty="0"/>
              <a:t>)</a:t>
            </a:r>
            <a:endParaRPr lang="uk-UA" sz="1400" dirty="0"/>
          </a:p>
          <a:p>
            <a:r>
              <a:rPr lang="uk-UA" sz="1400" dirty="0"/>
              <a:t>					</a:t>
            </a:r>
            <a:endParaRPr lang="en-UA" sz="1400" dirty="0"/>
          </a:p>
        </p:txBody>
      </p:sp>
      <p:sp>
        <p:nvSpPr>
          <p:cNvPr id="110" name="Text Box 67">
            <a:extLst>
              <a:ext uri="{FF2B5EF4-FFF2-40B4-BE49-F238E27FC236}">
                <a16:creationId xmlns:a16="http://schemas.microsoft.com/office/drawing/2014/main" id="{45C4593A-E81B-CA40-A51B-CC48C8FD4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70" y="2369315"/>
            <a:ext cx="341710" cy="21581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1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uk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 Box 67">
            <a:extLst>
              <a:ext uri="{FF2B5EF4-FFF2-40B4-BE49-F238E27FC236}">
                <a16:creationId xmlns:a16="http://schemas.microsoft.com/office/drawing/2014/main" id="{E2BF237D-AC39-9247-996E-EBF65BF25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288" y="3450354"/>
            <a:ext cx="341710" cy="21581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en-US" sz="12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uk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 Box 67">
            <a:extLst>
              <a:ext uri="{FF2B5EF4-FFF2-40B4-BE49-F238E27FC236}">
                <a16:creationId xmlns:a16="http://schemas.microsoft.com/office/drawing/2014/main" id="{7CD69422-50DD-2749-A35E-1ADA014C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750" y="4718570"/>
            <a:ext cx="341710" cy="21581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en-US" sz="1200" baseline="-25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uk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611580-6A8E-BB47-8746-DD5E43FD6C00}"/>
              </a:ext>
            </a:extLst>
          </p:cNvPr>
          <p:cNvSpPr txBox="1"/>
          <p:nvPr/>
        </p:nvSpPr>
        <p:spPr>
          <a:xfrm>
            <a:off x="510811" y="6522013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66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8CD5-FB65-7344-85EA-328996AF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dirty="0"/>
              <a:t>Термінологія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4957-D6CD-7F42-88FB-AAEAA468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11256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uk-UA" dirty="0"/>
              <a:t>У моделях масового обслуговування об’єкти, що підлягають обслуговуванню, називають замовленнями.</a:t>
            </a:r>
          </a:p>
          <a:p>
            <a:pPr algn="just"/>
            <a:r>
              <a:rPr lang="uk-UA" dirty="0"/>
              <a:t>Замовлення проходять одну або декілька операцій (фаз) обслуговування у певній послідовності.</a:t>
            </a:r>
          </a:p>
          <a:p>
            <a:pPr algn="just"/>
            <a:r>
              <a:rPr lang="uk-UA" dirty="0"/>
              <a:t>Послідовність, в якій об’єкти проходять фази обслуговування, називають маршрутом слідування замовлення. Маршрут слідування може бути заданий детерміновано або із заданими ймовірностями у місцях розгалуження.</a:t>
            </a:r>
          </a:p>
          <a:p>
            <a:pPr algn="just"/>
            <a:r>
              <a:rPr lang="uk-UA" dirty="0"/>
              <a:t>Система масового обслуговування (СМО) – це один чи декілька </a:t>
            </a:r>
            <a:r>
              <a:rPr lang="uk-UA" u="sng" dirty="0"/>
              <a:t>однакових</a:t>
            </a:r>
            <a:r>
              <a:rPr lang="uk-UA" dirty="0"/>
              <a:t> пристроїв обслуговування та черг</a:t>
            </a:r>
            <a:r>
              <a:rPr lang="uk-UA" u="sng" dirty="0"/>
              <a:t>а</a:t>
            </a:r>
            <a:r>
              <a:rPr lang="uk-UA" dirty="0"/>
              <a:t> перед ними (одна!). Одна СМО виконує одну операцію (фазу) обслуговування замовлення.</a:t>
            </a:r>
          </a:p>
          <a:p>
            <a:pPr algn="just"/>
            <a:r>
              <a:rPr lang="uk-UA" dirty="0"/>
              <a:t>Мережа масового обслуговування  - це сукупність систем масового обслуговування із заданим маршрутом слідування.</a:t>
            </a:r>
          </a:p>
          <a:p>
            <a:pPr algn="just"/>
            <a:r>
              <a:rPr lang="uk-UA" dirty="0"/>
              <a:t>Розрізняють мережі МО замкнуті і розімкнуті. У замкнутих, замовлення проходять обслуговування за заданим маршрутом (детермінованим чи ймовірнісним) нескінченно, повертаючись знову і знову до операцій обслуговування, які вже проходили. У розімкнутих, замовлення надходять ззовні з заданою часовою затримкою та з заданим маршрутом слідування в одну із СМО мережі масового обслуговування.</a:t>
            </a:r>
          </a:p>
          <a:p>
            <a:pPr algn="just"/>
            <a:r>
              <a:rPr lang="uk-UA" dirty="0"/>
              <a:t>Одне з розширень мережі МО передбачає використання різних типів замовлень в одній моделі. Кожний тип замовлень обслуговується по заданих для нього параметрах.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5EDCB-FE97-F645-A717-E27FC95DC376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98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007"/>
          </a:xfrm>
        </p:spPr>
        <p:txBody>
          <a:bodyPr>
            <a:noAutofit/>
          </a:bodyPr>
          <a:lstStyle/>
          <a:p>
            <a:r>
              <a:rPr lang="uk-UA" sz="2800" dirty="0"/>
              <a:t>Приклад. Модель транспортної 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9853"/>
            <a:ext cx="8064896" cy="5257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uk-UA" dirty="0"/>
              <a:t>	</a:t>
            </a:r>
            <a:r>
              <a:rPr lang="uk-UA" sz="3600" dirty="0"/>
              <a:t>Транспортний цех об'єднання обслуговує три філії </a:t>
            </a:r>
            <a:r>
              <a:rPr lang="uk-UA" sz="3600" i="1" dirty="0"/>
              <a:t>А</a:t>
            </a:r>
            <a:r>
              <a:rPr lang="uk-UA" sz="3600" dirty="0"/>
              <a:t>, </a:t>
            </a:r>
            <a:r>
              <a:rPr lang="uk-UA" sz="3600" i="1" dirty="0"/>
              <a:t>В</a:t>
            </a:r>
            <a:r>
              <a:rPr lang="uk-UA" sz="3600" dirty="0"/>
              <a:t> і </a:t>
            </a:r>
            <a:r>
              <a:rPr lang="uk-UA" sz="3600" i="1" dirty="0"/>
              <a:t>С</a:t>
            </a:r>
            <a:r>
              <a:rPr lang="uk-UA" sz="3600" dirty="0"/>
              <a:t>. Вантажівки везуть вироби з </a:t>
            </a:r>
            <a:r>
              <a:rPr lang="uk-UA" sz="3600" i="1" dirty="0"/>
              <a:t>А</a:t>
            </a:r>
            <a:r>
              <a:rPr lang="uk-UA" sz="3600" dirty="0"/>
              <a:t> в </a:t>
            </a:r>
            <a:r>
              <a:rPr lang="uk-UA" sz="3600" i="1" dirty="0" err="1"/>
              <a:t>В</a:t>
            </a:r>
            <a:r>
              <a:rPr lang="uk-UA" sz="3600" dirty="0"/>
              <a:t> і з </a:t>
            </a:r>
            <a:r>
              <a:rPr lang="uk-UA" sz="3600" i="1" dirty="0"/>
              <a:t>В</a:t>
            </a:r>
            <a:r>
              <a:rPr lang="uk-UA" sz="3600" dirty="0"/>
              <a:t> </a:t>
            </a:r>
            <a:r>
              <a:rPr lang="uk-UA" sz="3600" dirty="0" err="1"/>
              <a:t>в</a:t>
            </a:r>
            <a:r>
              <a:rPr lang="uk-UA" sz="3600" dirty="0"/>
              <a:t> </a:t>
            </a:r>
            <a:r>
              <a:rPr lang="uk-UA" sz="3600" i="1" dirty="0"/>
              <a:t>С</a:t>
            </a:r>
            <a:r>
              <a:rPr lang="uk-UA" sz="3600" dirty="0"/>
              <a:t>, повертаючись потім в </a:t>
            </a:r>
            <a:r>
              <a:rPr lang="uk-UA" sz="3600" i="1" dirty="0"/>
              <a:t>А</a:t>
            </a:r>
            <a:r>
              <a:rPr lang="uk-UA" sz="3600" dirty="0"/>
              <a:t> без вантажу. Навантаження займає в середньому 20 хвилин, переїзд з </a:t>
            </a:r>
            <a:r>
              <a:rPr lang="uk-UA" sz="3600" i="1" dirty="0"/>
              <a:t>А</a:t>
            </a:r>
            <a:r>
              <a:rPr lang="uk-UA" sz="3600" dirty="0"/>
              <a:t> в </a:t>
            </a:r>
            <a:r>
              <a:rPr lang="uk-UA" sz="3600" i="1" dirty="0"/>
              <a:t>В</a:t>
            </a:r>
            <a:r>
              <a:rPr lang="uk-UA" sz="3600" dirty="0"/>
              <a:t> триває в середньому 30 хвилин, навантаження в </a:t>
            </a:r>
            <a:r>
              <a:rPr lang="uk-UA" sz="3600" i="1" dirty="0"/>
              <a:t>В</a:t>
            </a:r>
            <a:r>
              <a:rPr lang="uk-UA" sz="3600" dirty="0"/>
              <a:t> - 20 хвилин, переїзд в </a:t>
            </a:r>
            <a:r>
              <a:rPr lang="uk-UA" sz="3600" i="1" dirty="0"/>
              <a:t>С</a:t>
            </a:r>
            <a:r>
              <a:rPr lang="uk-UA" sz="3600" dirty="0"/>
              <a:t> - 40 хвилин, і переїзд в </a:t>
            </a:r>
            <a:r>
              <a:rPr lang="uk-UA" sz="3600" i="1" dirty="0"/>
              <a:t>А</a:t>
            </a:r>
            <a:r>
              <a:rPr lang="uk-UA" sz="3600" dirty="0"/>
              <a:t> - 10 хвилин. Якщо до моменту навантаження в </a:t>
            </a:r>
            <a:r>
              <a:rPr lang="uk-UA" sz="3600" i="1" dirty="0"/>
              <a:t>А</a:t>
            </a:r>
            <a:r>
              <a:rPr lang="uk-UA" sz="3600" dirty="0"/>
              <a:t> і </a:t>
            </a:r>
            <a:r>
              <a:rPr lang="uk-UA" sz="3600" i="1" dirty="0"/>
              <a:t>В</a:t>
            </a:r>
            <a:r>
              <a:rPr lang="uk-UA" sz="3600" dirty="0"/>
              <a:t> відсутні вироби, вантажівки йдуть далі по маршруту. </a:t>
            </a:r>
          </a:p>
          <a:p>
            <a:pPr marL="0" indent="0" algn="just">
              <a:buNone/>
            </a:pPr>
            <a:r>
              <a:rPr lang="uk-UA" sz="3600" dirty="0"/>
              <a:t>	На лінії працює 8 вантажівок. Ймовірність того, що вироби на момент навантаження відсутні в А – 0,2, відсутні в </a:t>
            </a:r>
            <a:r>
              <a:rPr lang="uk-UA" sz="3600" dirty="0" err="1"/>
              <a:t>В</a:t>
            </a:r>
            <a:r>
              <a:rPr lang="uk-UA" sz="3600" dirty="0"/>
              <a:t> – 0,25.</a:t>
            </a:r>
          </a:p>
          <a:p>
            <a:pPr marL="0" indent="0" algn="just">
              <a:buNone/>
            </a:pPr>
            <a:r>
              <a:rPr lang="uk-UA" sz="3600" dirty="0"/>
              <a:t>	Метою моделювання є визначення частоти порожніх перегонів вантажівок з </a:t>
            </a:r>
            <a:r>
              <a:rPr lang="uk-UA" sz="3600" i="1" dirty="0"/>
              <a:t>А</a:t>
            </a:r>
            <a:r>
              <a:rPr lang="uk-UA" sz="3600" dirty="0"/>
              <a:t> в </a:t>
            </a:r>
            <a:r>
              <a:rPr lang="uk-UA" sz="3600" i="1" dirty="0" err="1"/>
              <a:t>В</a:t>
            </a:r>
            <a:r>
              <a:rPr lang="uk-UA" sz="3600" dirty="0"/>
              <a:t> та з </a:t>
            </a:r>
            <a:r>
              <a:rPr lang="uk-UA" sz="3600" i="1" dirty="0"/>
              <a:t>В</a:t>
            </a:r>
            <a:r>
              <a:rPr lang="uk-UA" sz="3600" dirty="0"/>
              <a:t> </a:t>
            </a:r>
            <a:r>
              <a:rPr lang="uk-UA" sz="3600" dirty="0" err="1"/>
              <a:t>в</a:t>
            </a:r>
            <a:r>
              <a:rPr lang="uk-UA" sz="3600" dirty="0"/>
              <a:t> </a:t>
            </a:r>
            <a:r>
              <a:rPr lang="uk-UA" sz="3600" i="1" dirty="0"/>
              <a:t>С</a:t>
            </a:r>
            <a:r>
              <a:rPr lang="uk-UA" sz="3600" dirty="0"/>
              <a:t>.</a:t>
            </a:r>
          </a:p>
          <a:p>
            <a:pPr marL="0" indent="0" algn="just">
              <a:buNone/>
            </a:pPr>
            <a:endParaRPr lang="uk-UA" sz="3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B33A0-AAF7-454A-BB16-C3A8B7C2A758}"/>
              </a:ext>
            </a:extLst>
          </p:cNvPr>
          <p:cNvSpPr txBox="1"/>
          <p:nvPr/>
        </p:nvSpPr>
        <p:spPr>
          <a:xfrm>
            <a:off x="457200" y="6444862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3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379" y="41184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dirty="0"/>
              <a:t>Формалізована модель транспортної системи</a:t>
            </a:r>
          </a:p>
        </p:txBody>
      </p:sp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Rectangle 10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26" name="AutoShape 108"/>
          <p:cNvSpPr>
            <a:spLocks noChangeAspect="1" noChangeArrowheads="1" noTextEdit="1"/>
          </p:cNvSpPr>
          <p:nvPr/>
        </p:nvSpPr>
        <p:spPr bwMode="auto">
          <a:xfrm>
            <a:off x="4713210" y="3248552"/>
            <a:ext cx="8390015" cy="334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2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44FA6A-60A1-F844-8709-BBF5764C6AFC}"/>
              </a:ext>
            </a:extLst>
          </p:cNvPr>
          <p:cNvGrpSpPr/>
          <p:nvPr/>
        </p:nvGrpSpPr>
        <p:grpSpPr>
          <a:xfrm>
            <a:off x="1103126" y="4725382"/>
            <a:ext cx="5813256" cy="762812"/>
            <a:chOff x="1113527" y="4931694"/>
            <a:chExt cx="5813256" cy="762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 Box 69">
                  <a:extLst>
                    <a:ext uri="{FF2B5EF4-FFF2-40B4-BE49-F238E27FC236}">
                      <a16:creationId xmlns:a16="http://schemas.microsoft.com/office/drawing/2014/main" id="{10265E2B-E57D-EB4C-8E71-536B08ECE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3527" y="4931694"/>
                  <a:ext cx="1575934" cy="3058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lang="en-US" sz="1200" baseline="-300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 - </a:t>
                  </a:r>
                  <a:r>
                    <a:rPr lang="en-US" sz="12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20 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ln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</m:t>
                      </m:r>
                      <m:r>
                        <m:rPr>
                          <m:nor/>
                        </m:rP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 Box 69">
                  <a:extLst>
                    <a:ext uri="{FF2B5EF4-FFF2-40B4-BE49-F238E27FC236}">
                      <a16:creationId xmlns:a16="http://schemas.microsoft.com/office/drawing/2014/main" id="{10265E2B-E57D-EB4C-8E71-536B08ECE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3527" y="4931694"/>
                  <a:ext cx="1575934" cy="3058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 Box 69">
                  <a:extLst>
                    <a:ext uri="{FF2B5EF4-FFF2-40B4-BE49-F238E27FC236}">
                      <a16:creationId xmlns:a16="http://schemas.microsoft.com/office/drawing/2014/main" id="{BBBFECD0-74EC-9B49-AAF1-723E1A426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3527" y="5388698"/>
                  <a:ext cx="1575934" cy="3058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lang="en-US" sz="1200" baseline="-300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</m:t>
                      </m:r>
                      <m:r>
                        <m:rPr>
                          <m:nor/>
                        </m:rP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3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 Box 69">
                  <a:extLst>
                    <a:ext uri="{FF2B5EF4-FFF2-40B4-BE49-F238E27FC236}">
                      <a16:creationId xmlns:a16="http://schemas.microsoft.com/office/drawing/2014/main" id="{BBBFECD0-74EC-9B49-AAF1-723E1A426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3527" y="5388698"/>
                  <a:ext cx="1575934" cy="3058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 Box 69">
                  <a:extLst>
                    <a:ext uri="{FF2B5EF4-FFF2-40B4-BE49-F238E27FC236}">
                      <a16:creationId xmlns:a16="http://schemas.microsoft.com/office/drawing/2014/main" id="{57BF09F3-E9AF-784E-AFBA-2929601DBA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0931" y="4931694"/>
                  <a:ext cx="1575934" cy="3058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lang="en-US" sz="1200" baseline="-300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3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 - </a:t>
                  </a:r>
                  <a:r>
                    <a:rPr lang="en-US" sz="12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20 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ln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</m:t>
                      </m:r>
                      <m:r>
                        <m:rPr>
                          <m:nor/>
                        </m:rP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 Box 69">
                  <a:extLst>
                    <a:ext uri="{FF2B5EF4-FFF2-40B4-BE49-F238E27FC236}">
                      <a16:creationId xmlns:a16="http://schemas.microsoft.com/office/drawing/2014/main" id="{57BF09F3-E9AF-784E-AFBA-2929601DB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0931" y="4931694"/>
                  <a:ext cx="1575934" cy="3058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69">
                  <a:extLst>
                    <a:ext uri="{FF2B5EF4-FFF2-40B4-BE49-F238E27FC236}">
                      <a16:creationId xmlns:a16="http://schemas.microsoft.com/office/drawing/2014/main" id="{66FC2FF8-F7BD-DA4B-89FB-5EEDF93132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0931" y="5388698"/>
                  <a:ext cx="1575934" cy="3058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lang="en-US" sz="1200" baseline="-300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4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</m:t>
                      </m:r>
                      <m:r>
                        <m:rPr>
                          <m:nor/>
                        </m:rP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4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 Box 69">
                  <a:extLst>
                    <a:ext uri="{FF2B5EF4-FFF2-40B4-BE49-F238E27FC236}">
                      <a16:creationId xmlns:a16="http://schemas.microsoft.com/office/drawing/2014/main" id="{66FC2FF8-F7BD-DA4B-89FB-5EEDF9313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0931" y="5388698"/>
                  <a:ext cx="1575934" cy="3058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 Box 69">
                  <a:extLst>
                    <a:ext uri="{FF2B5EF4-FFF2-40B4-BE49-F238E27FC236}">
                      <a16:creationId xmlns:a16="http://schemas.microsoft.com/office/drawing/2014/main" id="{9059B28B-69BE-9142-BE53-B5A4A07E1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3210" y="4931694"/>
                  <a:ext cx="996120" cy="3058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t</a:t>
                  </a:r>
                  <a:r>
                    <a:rPr lang="en-US" sz="1200" baseline="-300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5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−</m:t>
                      </m:r>
                      <m:r>
                        <m:rPr>
                          <m:nor/>
                        </m:rP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1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𝜁</m:t>
                      </m:r>
                    </m:oMath>
                  </a14:m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 Box 69">
                  <a:extLst>
                    <a:ext uri="{FF2B5EF4-FFF2-40B4-BE49-F238E27FC236}">
                      <a16:creationId xmlns:a16="http://schemas.microsoft.com/office/drawing/2014/main" id="{9059B28B-69BE-9142-BE53-B5A4A07E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3210" y="4931694"/>
                  <a:ext cx="996120" cy="3058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69">
                  <a:extLst>
                    <a:ext uri="{FF2B5EF4-FFF2-40B4-BE49-F238E27FC236}">
                      <a16:creationId xmlns:a16="http://schemas.microsoft.com/office/drawing/2014/main" id="{531DEDA7-2739-214A-B3C0-AE0536F98F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30124" y="4937005"/>
                  <a:ext cx="1096659" cy="3058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state</a:t>
                  </a:r>
                  <a:r>
                    <a:rPr lang="en-US" sz="1200" baseline="-25000" dirty="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cmo5</a:t>
                  </a: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m:t> 8</m:t>
                      </m:r>
                    </m:oMath>
                  </a14:m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 Box 69">
                  <a:extLst>
                    <a:ext uri="{FF2B5EF4-FFF2-40B4-BE49-F238E27FC236}">
                      <a16:creationId xmlns:a16="http://schemas.microsoft.com/office/drawing/2014/main" id="{531DEDA7-2739-214A-B3C0-AE0536F98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0124" y="4937005"/>
                  <a:ext cx="1096659" cy="305808"/>
                </a:xfrm>
                <a:prstGeom prst="rect">
                  <a:avLst/>
                </a:prstGeom>
                <a:blipFill>
                  <a:blip r:embed="rId7"/>
                  <a:stretch>
                    <a:fillRect b="-3846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40FFBB-72E9-C243-81D9-DF87677854CF}"/>
              </a:ext>
            </a:extLst>
          </p:cNvPr>
          <p:cNvGrpSpPr/>
          <p:nvPr/>
        </p:nvGrpSpPr>
        <p:grpSpPr>
          <a:xfrm>
            <a:off x="872118" y="2537151"/>
            <a:ext cx="6483077" cy="1919965"/>
            <a:chOff x="908591" y="2651306"/>
            <a:chExt cx="6483077" cy="1919965"/>
          </a:xfrm>
        </p:grpSpPr>
        <p:sp>
          <p:nvSpPr>
            <p:cNvPr id="1043" name="Line 106"/>
            <p:cNvSpPr>
              <a:spLocks noChangeShapeType="1"/>
            </p:cNvSpPr>
            <p:nvPr/>
          </p:nvSpPr>
          <p:spPr bwMode="auto">
            <a:xfrm flipV="1">
              <a:off x="3574561" y="3100018"/>
              <a:ext cx="555656" cy="144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Line 104"/>
            <p:cNvSpPr>
              <a:spLocks noChangeShapeType="1"/>
            </p:cNvSpPr>
            <p:nvPr/>
          </p:nvSpPr>
          <p:spPr bwMode="auto">
            <a:xfrm flipV="1">
              <a:off x="3115541" y="3245004"/>
              <a:ext cx="459020" cy="507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103"/>
            <p:cNvSpPr txBox="1">
              <a:spLocks noChangeArrowheads="1"/>
            </p:cNvSpPr>
            <p:nvPr/>
          </p:nvSpPr>
          <p:spPr bwMode="auto">
            <a:xfrm>
              <a:off x="2161760" y="4101019"/>
              <a:ext cx="645747" cy="265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 А в В</a:t>
              </a:r>
              <a:endPara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Line 102"/>
            <p:cNvSpPr>
              <a:spLocks noChangeShapeType="1"/>
            </p:cNvSpPr>
            <p:nvPr/>
          </p:nvSpPr>
          <p:spPr bwMode="auto">
            <a:xfrm>
              <a:off x="7380312" y="3692041"/>
              <a:ext cx="11356" cy="867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" name="Line 88"/>
            <p:cNvSpPr>
              <a:spLocks noChangeShapeType="1"/>
            </p:cNvSpPr>
            <p:nvPr/>
          </p:nvSpPr>
          <p:spPr bwMode="auto">
            <a:xfrm>
              <a:off x="1280800" y="3699573"/>
              <a:ext cx="800013" cy="13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5" name="Line 72"/>
            <p:cNvSpPr>
              <a:spLocks noChangeShapeType="1"/>
            </p:cNvSpPr>
            <p:nvPr/>
          </p:nvSpPr>
          <p:spPr bwMode="auto">
            <a:xfrm>
              <a:off x="2887423" y="3739463"/>
              <a:ext cx="123109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Text Box 69"/>
            <p:cNvSpPr txBox="1">
              <a:spLocks noChangeArrowheads="1"/>
            </p:cNvSpPr>
            <p:nvPr/>
          </p:nvSpPr>
          <p:spPr bwMode="auto">
            <a:xfrm>
              <a:off x="4211481" y="4195017"/>
              <a:ext cx="721035" cy="265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 В в С</a:t>
              </a:r>
              <a:endPara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54"/>
            <p:cNvSpPr>
              <a:spLocks noChangeShapeType="1"/>
            </p:cNvSpPr>
            <p:nvPr/>
          </p:nvSpPr>
          <p:spPr bwMode="auto">
            <a:xfrm>
              <a:off x="908591" y="3704124"/>
              <a:ext cx="4348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Line 40"/>
            <p:cNvSpPr>
              <a:spLocks noChangeShapeType="1"/>
            </p:cNvSpPr>
            <p:nvPr/>
          </p:nvSpPr>
          <p:spPr bwMode="auto">
            <a:xfrm>
              <a:off x="1464247" y="2955033"/>
              <a:ext cx="628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Line 37"/>
            <p:cNvSpPr>
              <a:spLocks noChangeShapeType="1"/>
            </p:cNvSpPr>
            <p:nvPr/>
          </p:nvSpPr>
          <p:spPr bwMode="auto">
            <a:xfrm flipV="1">
              <a:off x="1077704" y="2955033"/>
              <a:ext cx="386543" cy="7490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22"/>
            <p:cNvSpPr>
              <a:spLocks noChangeShapeType="1"/>
            </p:cNvSpPr>
            <p:nvPr/>
          </p:nvSpPr>
          <p:spPr bwMode="auto">
            <a:xfrm>
              <a:off x="4891284" y="3699573"/>
              <a:ext cx="966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Text Box 20"/>
            <p:cNvSpPr txBox="1">
              <a:spLocks noChangeArrowheads="1"/>
            </p:cNvSpPr>
            <p:nvPr/>
          </p:nvSpPr>
          <p:spPr bwMode="auto">
            <a:xfrm>
              <a:off x="5938670" y="4041446"/>
              <a:ext cx="566255" cy="265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 С в А</a:t>
              </a:r>
              <a:endPara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Line 19"/>
            <p:cNvSpPr>
              <a:spLocks noChangeShapeType="1"/>
            </p:cNvSpPr>
            <p:nvPr/>
          </p:nvSpPr>
          <p:spPr bwMode="auto">
            <a:xfrm>
              <a:off x="6694810" y="3699573"/>
              <a:ext cx="6855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18"/>
            <p:cNvSpPr>
              <a:spLocks noChangeShapeType="1"/>
            </p:cNvSpPr>
            <p:nvPr/>
          </p:nvSpPr>
          <p:spPr bwMode="auto">
            <a:xfrm>
              <a:off x="908591" y="3704124"/>
              <a:ext cx="0" cy="8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4" name="Group 15"/>
            <p:cNvGrpSpPr>
              <a:grpSpLocks/>
            </p:cNvGrpSpPr>
            <p:nvPr/>
          </p:nvGrpSpPr>
          <p:grpSpPr bwMode="auto">
            <a:xfrm>
              <a:off x="4967210" y="2974646"/>
              <a:ext cx="866270" cy="604106"/>
              <a:chOff x="6696" y="1708"/>
              <a:chExt cx="1004" cy="700"/>
            </a:xfrm>
          </p:grpSpPr>
          <p:sp>
            <p:nvSpPr>
              <p:cNvPr id="1072" name="Line 17"/>
              <p:cNvSpPr>
                <a:spLocks noChangeShapeType="1"/>
              </p:cNvSpPr>
              <p:nvPr/>
            </p:nvSpPr>
            <p:spPr bwMode="auto">
              <a:xfrm>
                <a:off x="7112" y="1708"/>
                <a:ext cx="588" cy="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3" name="Line 16"/>
              <p:cNvSpPr>
                <a:spLocks noChangeShapeType="1"/>
              </p:cNvSpPr>
              <p:nvPr/>
            </p:nvSpPr>
            <p:spPr bwMode="auto">
              <a:xfrm>
                <a:off x="6696" y="1708"/>
                <a:ext cx="4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2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65" name="Line 14"/>
            <p:cNvSpPr>
              <a:spLocks noChangeShapeType="1"/>
            </p:cNvSpPr>
            <p:nvPr/>
          </p:nvSpPr>
          <p:spPr bwMode="auto">
            <a:xfrm>
              <a:off x="3622878" y="3293332"/>
              <a:ext cx="459019" cy="359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Line 13"/>
            <p:cNvSpPr>
              <a:spLocks noChangeShapeType="1"/>
            </p:cNvSpPr>
            <p:nvPr/>
          </p:nvSpPr>
          <p:spPr bwMode="auto">
            <a:xfrm>
              <a:off x="3236336" y="2979197"/>
              <a:ext cx="289907" cy="217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Oval 12"/>
            <p:cNvSpPr>
              <a:spLocks noChangeArrowheads="1"/>
            </p:cNvSpPr>
            <p:nvPr/>
          </p:nvSpPr>
          <p:spPr bwMode="auto">
            <a:xfrm>
              <a:off x="3091382" y="3728288"/>
              <a:ext cx="49181" cy="4919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Oval 11"/>
            <p:cNvSpPr>
              <a:spLocks noChangeArrowheads="1"/>
            </p:cNvSpPr>
            <p:nvPr/>
          </p:nvSpPr>
          <p:spPr bwMode="auto">
            <a:xfrm>
              <a:off x="1053545" y="3679960"/>
              <a:ext cx="49181" cy="4919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Line 10"/>
            <p:cNvSpPr>
              <a:spLocks noChangeShapeType="1"/>
            </p:cNvSpPr>
            <p:nvPr/>
          </p:nvSpPr>
          <p:spPr bwMode="auto">
            <a:xfrm>
              <a:off x="2807003" y="2974646"/>
              <a:ext cx="1323214" cy="4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Oval 9"/>
            <p:cNvSpPr>
              <a:spLocks noChangeArrowheads="1"/>
            </p:cNvSpPr>
            <p:nvPr/>
          </p:nvSpPr>
          <p:spPr bwMode="auto">
            <a:xfrm>
              <a:off x="3188018" y="2955033"/>
              <a:ext cx="49181" cy="4919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Arc 8"/>
            <p:cNvSpPr>
              <a:spLocks/>
            </p:cNvSpPr>
            <p:nvPr/>
          </p:nvSpPr>
          <p:spPr bwMode="auto">
            <a:xfrm>
              <a:off x="3526243" y="3196675"/>
              <a:ext cx="97499" cy="975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FA7D2D-DC54-484E-A27D-82E3C55076EC}"/>
                </a:ext>
              </a:extLst>
            </p:cNvPr>
            <p:cNvGrpSpPr/>
            <p:nvPr/>
          </p:nvGrpSpPr>
          <p:grpSpPr>
            <a:xfrm>
              <a:off x="908591" y="4567674"/>
              <a:ext cx="6468142" cy="3597"/>
              <a:chOff x="908591" y="4567674"/>
              <a:chExt cx="6468142" cy="3597"/>
            </a:xfrm>
          </p:grpSpPr>
          <p:sp>
            <p:nvSpPr>
              <p:cNvPr id="1041" name="Line 107"/>
              <p:cNvSpPr>
                <a:spLocks noChangeShapeType="1"/>
              </p:cNvSpPr>
              <p:nvPr/>
            </p:nvSpPr>
            <p:spPr bwMode="auto">
              <a:xfrm flipV="1">
                <a:off x="908591" y="4568535"/>
                <a:ext cx="6468142" cy="2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0" name="Line 4"/>
              <p:cNvSpPr>
                <a:spLocks noChangeShapeType="1"/>
              </p:cNvSpPr>
              <p:nvPr/>
            </p:nvSpPr>
            <p:spPr bwMode="auto">
              <a:xfrm flipH="1">
                <a:off x="3867241" y="4567674"/>
                <a:ext cx="122438" cy="2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 sz="12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3" name="Text Box 103"/>
            <p:cNvSpPr txBox="1">
              <a:spLocks noChangeArrowheads="1"/>
            </p:cNvSpPr>
            <p:nvPr/>
          </p:nvSpPr>
          <p:spPr bwMode="auto">
            <a:xfrm>
              <a:off x="3226891" y="2656185"/>
              <a:ext cx="459883" cy="236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0,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 Box 103"/>
            <p:cNvSpPr txBox="1">
              <a:spLocks noChangeArrowheads="1"/>
            </p:cNvSpPr>
            <p:nvPr/>
          </p:nvSpPr>
          <p:spPr bwMode="auto">
            <a:xfrm>
              <a:off x="3200297" y="3850834"/>
              <a:ext cx="459883" cy="236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0,75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Text Box 103"/>
            <p:cNvSpPr txBox="1">
              <a:spLocks noChangeArrowheads="1"/>
            </p:cNvSpPr>
            <p:nvPr/>
          </p:nvSpPr>
          <p:spPr bwMode="auto">
            <a:xfrm>
              <a:off x="1191919" y="3781788"/>
              <a:ext cx="459883" cy="236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0,80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0624A29E-5A56-F24E-BD49-D153C01BADFD}"/>
                </a:ext>
              </a:extLst>
            </p:cNvPr>
            <p:cNvSpPr/>
            <p:nvPr/>
          </p:nvSpPr>
          <p:spPr>
            <a:xfrm>
              <a:off x="2080813" y="2651306"/>
              <a:ext cx="806610" cy="5617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CMO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10029B62-FB75-0A41-B2A5-A5BAD131123A}"/>
                </a:ext>
              </a:extLst>
            </p:cNvPr>
            <p:cNvSpPr/>
            <p:nvPr/>
          </p:nvSpPr>
          <p:spPr>
            <a:xfrm>
              <a:off x="2080813" y="3453379"/>
              <a:ext cx="806610" cy="5617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CMO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F6B0672B-6C16-F846-AA06-66F2194DAC05}"/>
                </a:ext>
              </a:extLst>
            </p:cNvPr>
            <p:cNvSpPr/>
            <p:nvPr/>
          </p:nvSpPr>
          <p:spPr>
            <a:xfrm>
              <a:off x="4145874" y="2651306"/>
              <a:ext cx="806610" cy="5617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CMO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2D2E4F8-0700-3642-B340-6511F88E476C}"/>
                </a:ext>
              </a:extLst>
            </p:cNvPr>
            <p:cNvSpPr/>
            <p:nvPr/>
          </p:nvSpPr>
          <p:spPr>
            <a:xfrm>
              <a:off x="4145874" y="3453379"/>
              <a:ext cx="806610" cy="5617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CMO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E101D96E-F681-7D48-AE7F-F8B38C7AD539}"/>
                </a:ext>
              </a:extLst>
            </p:cNvPr>
            <p:cNvSpPr/>
            <p:nvPr/>
          </p:nvSpPr>
          <p:spPr>
            <a:xfrm>
              <a:off x="5860840" y="3368920"/>
              <a:ext cx="806610" cy="5617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CMO</a:t>
              </a:r>
              <a:r>
                <a:rPr lang="en-US" baseline="-25000" dirty="0"/>
                <a:t>5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609E017-A0B6-CD4C-A2D2-C4356EFA1646}"/>
              </a:ext>
            </a:extLst>
          </p:cNvPr>
          <p:cNvSpPr txBox="1"/>
          <p:nvPr/>
        </p:nvSpPr>
        <p:spPr>
          <a:xfrm>
            <a:off x="4891285" y="1175664"/>
            <a:ext cx="364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8-канальна система масового обслуговування з необмеженою чергою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51C95-7585-DE4B-A729-D320D153DAD5}"/>
              </a:ext>
            </a:extLst>
          </p:cNvPr>
          <p:cNvGrpSpPr/>
          <p:nvPr/>
        </p:nvGrpSpPr>
        <p:grpSpPr>
          <a:xfrm>
            <a:off x="740743" y="1099371"/>
            <a:ext cx="3763183" cy="1248205"/>
            <a:chOff x="740743" y="1099371"/>
            <a:chExt cx="3763183" cy="12482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071EFE-DBFD-BA46-8BC9-423E32922BA2}"/>
                </a:ext>
              </a:extLst>
            </p:cNvPr>
            <p:cNvGrpSpPr/>
            <p:nvPr/>
          </p:nvGrpSpPr>
          <p:grpSpPr>
            <a:xfrm>
              <a:off x="740743" y="1099371"/>
              <a:ext cx="3763183" cy="1248205"/>
              <a:chOff x="1421542" y="1067222"/>
              <a:chExt cx="3763183" cy="124820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CBD168F-D296-0F4A-B865-4D3DE607D1FC}"/>
                  </a:ext>
                </a:extLst>
              </p:cNvPr>
              <p:cNvGrpSpPr/>
              <p:nvPr/>
            </p:nvGrpSpPr>
            <p:grpSpPr>
              <a:xfrm>
                <a:off x="1421542" y="1067222"/>
                <a:ext cx="1776536" cy="1248205"/>
                <a:chOff x="5038918" y="1131233"/>
                <a:chExt cx="1776536" cy="1248205"/>
              </a:xfrm>
            </p:grpSpPr>
            <p:grpSp>
              <p:nvGrpSpPr>
                <p:cNvPr id="131" name="Group 57">
                  <a:extLst>
                    <a:ext uri="{FF2B5EF4-FFF2-40B4-BE49-F238E27FC236}">
                      <a16:creationId xmlns:a16="http://schemas.microsoft.com/office/drawing/2014/main" id="{401DF54D-965E-024D-88D1-FB98C75D1E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 flipH="1">
                  <a:off x="5038918" y="1448105"/>
                  <a:ext cx="483179" cy="614462"/>
                  <a:chOff x="3744" y="2160"/>
                  <a:chExt cx="2736" cy="3024"/>
                </a:xfrm>
              </p:grpSpPr>
              <p:sp>
                <p:nvSpPr>
                  <p:cNvPr id="132" name="Line 68">
                    <a:extLst>
                      <a:ext uri="{FF2B5EF4-FFF2-40B4-BE49-F238E27FC236}">
                        <a16:creationId xmlns:a16="http://schemas.microsoft.com/office/drawing/2014/main" id="{DB13DB38-A01E-D84B-A3B1-C8AA9DAD5F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28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3" name="Line 67">
                    <a:extLst>
                      <a:ext uri="{FF2B5EF4-FFF2-40B4-BE49-F238E27FC236}">
                        <a16:creationId xmlns:a16="http://schemas.microsoft.com/office/drawing/2014/main" id="{A2A01772-D2E4-C345-A39B-A13F9229DC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4" name="Line 66">
                    <a:extLst>
                      <a:ext uri="{FF2B5EF4-FFF2-40B4-BE49-F238E27FC236}">
                        <a16:creationId xmlns:a16="http://schemas.microsoft.com/office/drawing/2014/main" id="{0D2EF1C5-C1EA-CF41-860C-7055723C07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84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Line 65">
                    <a:extLst>
                      <a:ext uri="{FF2B5EF4-FFF2-40B4-BE49-F238E27FC236}">
                        <a16:creationId xmlns:a16="http://schemas.microsoft.com/office/drawing/2014/main" id="{83323BA4-D67B-7A4A-B794-3F410CD922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12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6" name="Line 64">
                    <a:extLst>
                      <a:ext uri="{FF2B5EF4-FFF2-40B4-BE49-F238E27FC236}">
                        <a16:creationId xmlns:a16="http://schemas.microsoft.com/office/drawing/2014/main" id="{0376C6DC-35EF-234A-B9CC-4EA1FC00FC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40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7" name="Line 63">
                    <a:extLst>
                      <a:ext uri="{FF2B5EF4-FFF2-40B4-BE49-F238E27FC236}">
                        <a16:creationId xmlns:a16="http://schemas.microsoft.com/office/drawing/2014/main" id="{78322FFD-13BE-0A4D-B211-AA93EA69F2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8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8" name="Line 62">
                    <a:extLst>
                      <a:ext uri="{FF2B5EF4-FFF2-40B4-BE49-F238E27FC236}">
                        <a16:creationId xmlns:a16="http://schemas.microsoft.com/office/drawing/2014/main" id="{CF9A2611-A3EF-3742-BA3F-522468EF3D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96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9" name="Line 61">
                    <a:extLst>
                      <a:ext uri="{FF2B5EF4-FFF2-40B4-BE49-F238E27FC236}">
                        <a16:creationId xmlns:a16="http://schemas.microsoft.com/office/drawing/2014/main" id="{B1BD8022-C376-6742-BBD0-D80619FC7D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024" y="2486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0" name="Line 60">
                    <a:extLst>
                      <a:ext uri="{FF2B5EF4-FFF2-40B4-BE49-F238E27FC236}">
                        <a16:creationId xmlns:a16="http://schemas.microsoft.com/office/drawing/2014/main" id="{83B8C58F-8923-E940-8883-65F2E11FF9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5184"/>
                    <a:ext cx="25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1" name="Line 59">
                    <a:extLst>
                      <a:ext uri="{FF2B5EF4-FFF2-40B4-BE49-F238E27FC236}">
                        <a16:creationId xmlns:a16="http://schemas.microsoft.com/office/drawing/2014/main" id="{102A9528-8650-A748-A2E6-B8505E4D3B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2160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2" name="Line 58">
                    <a:extLst>
                      <a:ext uri="{FF2B5EF4-FFF2-40B4-BE49-F238E27FC236}">
                        <a16:creationId xmlns:a16="http://schemas.microsoft.com/office/drawing/2014/main" id="{648E70DC-3582-A544-AFF2-38AD6BB2D1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80" y="2160"/>
                    <a:ext cx="0" cy="30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F3544D0-BF4A-3244-A2A1-E88AD0AED64F}"/>
                    </a:ext>
                  </a:extLst>
                </p:cNvPr>
                <p:cNvGrpSpPr/>
                <p:nvPr/>
              </p:nvGrpSpPr>
              <p:grpSpPr>
                <a:xfrm>
                  <a:off x="5747570" y="1131233"/>
                  <a:ext cx="858657" cy="1248205"/>
                  <a:chOff x="5747570" y="1131233"/>
                  <a:chExt cx="858657" cy="124820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FDA6512A-1983-2E44-B629-17EC1C84BC02}"/>
                      </a:ext>
                    </a:extLst>
                  </p:cNvPr>
                  <p:cNvGrpSpPr/>
                  <p:nvPr/>
                </p:nvGrpSpPr>
                <p:grpSpPr>
                  <a:xfrm>
                    <a:off x="5747571" y="1131233"/>
                    <a:ext cx="858656" cy="491915"/>
                    <a:chOff x="5747571" y="1131233"/>
                    <a:chExt cx="858656" cy="491915"/>
                  </a:xfrm>
                </p:grpSpPr>
                <p:sp>
                  <p:nvSpPr>
                    <p:cNvPr id="121" name="Line 41">
                      <a:extLst>
                        <a:ext uri="{FF2B5EF4-FFF2-40B4-BE49-F238E27FC236}">
                          <a16:creationId xmlns:a16="http://schemas.microsoft.com/office/drawing/2014/main" id="{6CF1404A-78C7-C34C-9A3D-ED17DED5F4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747571" y="1377190"/>
                      <a:ext cx="169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2" name="Oval 39">
                      <a:extLst>
                        <a:ext uri="{FF2B5EF4-FFF2-40B4-BE49-F238E27FC236}">
                          <a16:creationId xmlns:a16="http://schemas.microsoft.com/office/drawing/2014/main" id="{B7E12206-90BC-794F-BB29-822ECC19C4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0842" y="1131233"/>
                      <a:ext cx="484042" cy="491915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К</a:t>
                      </a:r>
                      <a:r>
                        <a:rPr kumimoji="0" 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3" name="Line 41">
                      <a:extLst>
                        <a:ext uri="{FF2B5EF4-FFF2-40B4-BE49-F238E27FC236}">
                          <a16:creationId xmlns:a16="http://schemas.microsoft.com/office/drawing/2014/main" id="{5AAF7E2D-DEF2-C544-8C04-80D1BD870D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437114" y="1377190"/>
                      <a:ext cx="169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04614642-0D33-B54F-8FB7-09F3623DD10F}"/>
                      </a:ext>
                    </a:extLst>
                  </p:cNvPr>
                  <p:cNvGrpSpPr/>
                  <p:nvPr/>
                </p:nvGrpSpPr>
                <p:grpSpPr>
                  <a:xfrm>
                    <a:off x="5747571" y="1887523"/>
                    <a:ext cx="858656" cy="491915"/>
                    <a:chOff x="5747571" y="1131233"/>
                    <a:chExt cx="858656" cy="491915"/>
                  </a:xfrm>
                </p:grpSpPr>
                <p:sp>
                  <p:nvSpPr>
                    <p:cNvPr id="148" name="Line 41">
                      <a:extLst>
                        <a:ext uri="{FF2B5EF4-FFF2-40B4-BE49-F238E27FC236}">
                          <a16:creationId xmlns:a16="http://schemas.microsoft.com/office/drawing/2014/main" id="{EB97BB24-26D4-E940-A1A4-600EDB2044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747571" y="1377190"/>
                      <a:ext cx="169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49" name="Oval 39">
                      <a:extLst>
                        <a:ext uri="{FF2B5EF4-FFF2-40B4-BE49-F238E27FC236}">
                          <a16:creationId xmlns:a16="http://schemas.microsoft.com/office/drawing/2014/main" id="{4DF5D1C5-BC01-FC49-84EB-EEC54208F9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0842" y="1131233"/>
                      <a:ext cx="484042" cy="491915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К</a:t>
                      </a:r>
                      <a:r>
                        <a:rPr kumimoji="0" lang="en-US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0" name="Line 41">
                      <a:extLst>
                        <a:ext uri="{FF2B5EF4-FFF2-40B4-BE49-F238E27FC236}">
                          <a16:creationId xmlns:a16="http://schemas.microsoft.com/office/drawing/2014/main" id="{690CE248-6910-9347-8CCB-2F0396A475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437114" y="1377190"/>
                      <a:ext cx="169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uk-UA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51" name="Line 18">
                    <a:extLst>
                      <a:ext uri="{FF2B5EF4-FFF2-40B4-BE49-F238E27FC236}">
                        <a16:creationId xmlns:a16="http://schemas.microsoft.com/office/drawing/2014/main" id="{42450E23-F529-0C46-AF3A-C499F406E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47570" y="1377190"/>
                    <a:ext cx="1" cy="7653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2" name="Line 18">
                    <a:extLst>
                      <a:ext uri="{FF2B5EF4-FFF2-40B4-BE49-F238E27FC236}">
                        <a16:creationId xmlns:a16="http://schemas.microsoft.com/office/drawing/2014/main" id="{0FC9B978-F652-DC42-B557-EADD366F33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02637" y="1377189"/>
                    <a:ext cx="1" cy="7653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uk-UA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53" name="Line 23">
                  <a:extLst>
                    <a:ext uri="{FF2B5EF4-FFF2-40B4-BE49-F238E27FC236}">
                      <a16:creationId xmlns:a16="http://schemas.microsoft.com/office/drawing/2014/main" id="{9D9C3966-F2F4-6B44-BEC5-701BEA028F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22096" y="1755335"/>
                  <a:ext cx="22547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2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Line 23">
                  <a:extLst>
                    <a:ext uri="{FF2B5EF4-FFF2-40B4-BE49-F238E27FC236}">
                      <a16:creationId xmlns:a16="http://schemas.microsoft.com/office/drawing/2014/main" id="{7EADD2B6-C68E-3B40-85F4-D2D7FFAB6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2636" y="1755335"/>
                  <a:ext cx="2128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2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A4B28B0-156F-114F-ABA3-B8C583C22E32}"/>
                  </a:ext>
                </a:extLst>
              </p:cNvPr>
              <p:cNvSpPr/>
              <p:nvPr/>
            </p:nvSpPr>
            <p:spPr>
              <a:xfrm>
                <a:off x="4037175" y="1348637"/>
                <a:ext cx="1147550" cy="68537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CMO</a:t>
                </a:r>
                <a:r>
                  <a:rPr lang="en-US" baseline="-25000" dirty="0" err="1"/>
                  <a:t>i</a:t>
                </a:r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DAC908C-8C5B-D64A-8E07-EEAEECC4CA35}"/>
                  </a:ext>
                </a:extLst>
              </p:cNvPr>
              <p:cNvGrpSpPr/>
              <p:nvPr/>
            </p:nvGrpSpPr>
            <p:grpSpPr>
              <a:xfrm>
                <a:off x="3435506" y="1628800"/>
                <a:ext cx="436049" cy="157472"/>
                <a:chOff x="3435507" y="1628800"/>
                <a:chExt cx="212818" cy="182554"/>
              </a:xfrm>
            </p:grpSpPr>
            <p:sp>
              <p:nvSpPr>
                <p:cNvPr id="158" name="Line 23">
                  <a:extLst>
                    <a:ext uri="{FF2B5EF4-FFF2-40B4-BE49-F238E27FC236}">
                      <a16:creationId xmlns:a16="http://schemas.microsoft.com/office/drawing/2014/main" id="{5FA19DEF-53B1-9446-8BE1-03A0B1341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35507" y="1628800"/>
                  <a:ext cx="212818" cy="0"/>
                </a:xfrm>
                <a:prstGeom prst="line">
                  <a:avLst/>
                </a:prstGeom>
                <a:ln w="38100"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2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0" name="Line 23">
                  <a:extLst>
                    <a:ext uri="{FF2B5EF4-FFF2-40B4-BE49-F238E27FC236}">
                      <a16:creationId xmlns:a16="http://schemas.microsoft.com/office/drawing/2014/main" id="{08676E93-3138-874C-B1DA-211C01565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35507" y="1811354"/>
                  <a:ext cx="212818" cy="0"/>
                </a:xfrm>
                <a:prstGeom prst="line">
                  <a:avLst/>
                </a:prstGeom>
                <a:ln w="38100"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uk-UA" sz="12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F9AB275-2C0E-E942-9595-3F44E9DCBA1A}"/>
                </a:ext>
              </a:extLst>
            </p:cNvPr>
            <p:cNvSpPr txBox="1"/>
            <p:nvPr/>
          </p:nvSpPr>
          <p:spPr>
            <a:xfrm>
              <a:off x="1700124" y="1485034"/>
              <a:ext cx="362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/>
                <a:t>…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530F1B-8FE1-8742-A5DD-A51010204AEE}"/>
              </a:ext>
            </a:extLst>
          </p:cNvPr>
          <p:cNvSpPr txBox="1"/>
          <p:nvPr/>
        </p:nvSpPr>
        <p:spPr>
          <a:xfrm>
            <a:off x="594093" y="5729446"/>
            <a:ext cx="747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/>
              <a:t>Частота порожніх перегонів вантажівок з </a:t>
            </a:r>
            <a:r>
              <a:rPr lang="uk-UA" sz="1800" i="1" dirty="0"/>
              <a:t>А</a:t>
            </a:r>
            <a:r>
              <a:rPr lang="uk-UA" sz="1800" dirty="0"/>
              <a:t> в </a:t>
            </a:r>
            <a:r>
              <a:rPr lang="uk-UA" sz="1800" i="1" dirty="0"/>
              <a:t>В = </a:t>
            </a:r>
            <a:r>
              <a:rPr lang="en-US" sz="1800" dirty="0"/>
              <a:t>N</a:t>
            </a:r>
            <a:r>
              <a:rPr lang="en-US" sz="1800" baseline="-25000" dirty="0"/>
              <a:t>2</a:t>
            </a:r>
            <a:r>
              <a:rPr lang="uk-UA" dirty="0"/>
              <a:t> /</a:t>
            </a:r>
            <a:r>
              <a:rPr lang="en-US" dirty="0"/>
              <a:t>(N</a:t>
            </a:r>
            <a:r>
              <a:rPr lang="en-US" baseline="-25000" dirty="0"/>
              <a:t>2</a:t>
            </a:r>
            <a:r>
              <a:rPr lang="en-US" dirty="0"/>
              <a:t>+N</a:t>
            </a:r>
            <a:r>
              <a:rPr lang="en-US" baseline="-25000" dirty="0"/>
              <a:t>1</a:t>
            </a:r>
            <a:r>
              <a:rPr lang="uk-UA" sz="1800" dirty="0"/>
              <a:t>) </a:t>
            </a:r>
          </a:p>
          <a:p>
            <a:r>
              <a:rPr lang="uk-UA" sz="1800" dirty="0"/>
              <a:t> Частота порожніх перегонів вантажівок з </a:t>
            </a:r>
            <a:r>
              <a:rPr lang="uk-UA" sz="1800" i="1" dirty="0"/>
              <a:t>В</a:t>
            </a:r>
            <a:r>
              <a:rPr lang="uk-UA" sz="1800" dirty="0"/>
              <a:t> в </a:t>
            </a:r>
            <a:r>
              <a:rPr lang="uk-UA" sz="1800" i="1" dirty="0"/>
              <a:t>С</a:t>
            </a:r>
            <a:r>
              <a:rPr lang="en-US" sz="1800" i="1" dirty="0"/>
              <a:t> =</a:t>
            </a:r>
            <a:r>
              <a:rPr lang="en-US" sz="1800" dirty="0"/>
              <a:t> N</a:t>
            </a:r>
            <a:r>
              <a:rPr lang="en-US" baseline="-25000" dirty="0"/>
              <a:t>4</a:t>
            </a:r>
            <a:r>
              <a:rPr lang="uk-UA" dirty="0"/>
              <a:t> /</a:t>
            </a:r>
            <a:r>
              <a:rPr lang="en-US" dirty="0"/>
              <a:t>(N</a:t>
            </a:r>
            <a:r>
              <a:rPr lang="en-US" baseline="-25000" dirty="0"/>
              <a:t>4</a:t>
            </a:r>
            <a:r>
              <a:rPr lang="en-US" dirty="0"/>
              <a:t>+N</a:t>
            </a:r>
            <a:r>
              <a:rPr lang="en-US" baseline="-25000" dirty="0"/>
              <a:t>3</a:t>
            </a:r>
            <a:r>
              <a:rPr lang="uk-UA" sz="1800" dirty="0"/>
              <a:t>) </a:t>
            </a:r>
            <a:endParaRPr lang="en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320F-48D7-884E-AFC3-22CC4732D2CD}"/>
              </a:ext>
            </a:extLst>
          </p:cNvPr>
          <p:cNvSpPr txBox="1"/>
          <p:nvPr/>
        </p:nvSpPr>
        <p:spPr>
          <a:xfrm>
            <a:off x="2794273" y="2498166"/>
            <a:ext cx="5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  <a:endParaRPr lang="en-U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24D26A-74F4-D047-B1BC-BC50B297C54C}"/>
              </a:ext>
            </a:extLst>
          </p:cNvPr>
          <p:cNvSpPr txBox="1"/>
          <p:nvPr/>
        </p:nvSpPr>
        <p:spPr>
          <a:xfrm>
            <a:off x="2794273" y="3293951"/>
            <a:ext cx="5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  <a:endParaRPr lang="en-U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10863A-10E7-B74F-9302-03B080ACFE4D}"/>
              </a:ext>
            </a:extLst>
          </p:cNvPr>
          <p:cNvSpPr txBox="1"/>
          <p:nvPr/>
        </p:nvSpPr>
        <p:spPr>
          <a:xfrm>
            <a:off x="4883002" y="2508516"/>
            <a:ext cx="5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4</a:t>
            </a:r>
            <a:endParaRPr lang="en-U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F480DD-1846-1B47-9271-36A6A63CDE22}"/>
              </a:ext>
            </a:extLst>
          </p:cNvPr>
          <p:cNvSpPr txBox="1"/>
          <p:nvPr/>
        </p:nvSpPr>
        <p:spPr>
          <a:xfrm>
            <a:off x="4885100" y="3271534"/>
            <a:ext cx="5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3</a:t>
            </a:r>
            <a:endParaRPr lang="en-U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B6C064-14D7-2748-A36C-8062407C7520}"/>
              </a:ext>
            </a:extLst>
          </p:cNvPr>
          <p:cNvSpPr txBox="1"/>
          <p:nvPr/>
        </p:nvSpPr>
        <p:spPr>
          <a:xfrm>
            <a:off x="457200" y="6486145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25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77BB-2527-474E-B2F3-03AC9E7A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2188798"/>
          </a:xfrm>
        </p:spPr>
        <p:txBody>
          <a:bodyPr>
            <a:normAutofit fontScale="90000"/>
          </a:bodyPr>
          <a:lstStyle/>
          <a:p>
            <a:r>
              <a:rPr lang="uk-UA" dirty="0"/>
              <a:t>Розширення формалізму мереж масового обслуговування</a:t>
            </a:r>
            <a:r>
              <a:rPr lang="en-US" dirty="0"/>
              <a:t>: </a:t>
            </a:r>
            <a:r>
              <a:rPr lang="uk-UA" dirty="0"/>
              <a:t>групування та розгрупування замовлень</a:t>
            </a:r>
            <a:endParaRPr lang="en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B7F642-B149-874F-8CA8-CB4EF75071A9}"/>
              </a:ext>
            </a:extLst>
          </p:cNvPr>
          <p:cNvGrpSpPr/>
          <p:nvPr/>
        </p:nvGrpSpPr>
        <p:grpSpPr>
          <a:xfrm>
            <a:off x="5580112" y="2463436"/>
            <a:ext cx="1663969" cy="751660"/>
            <a:chOff x="0" y="85852"/>
            <a:chExt cx="1089152" cy="279908"/>
          </a:xfrm>
        </p:grpSpPr>
        <p:cxnSp>
          <p:nvCxnSpPr>
            <p:cNvPr id="5" name="Line 8559">
              <a:extLst>
                <a:ext uri="{FF2B5EF4-FFF2-40B4-BE49-F238E27FC236}">
                  <a16:creationId xmlns:a16="http://schemas.microsoft.com/office/drawing/2014/main" id="{BB6486A1-0FEC-FF4A-8036-C6B7AC65D5CA}"/>
                </a:ext>
              </a:extLst>
            </p:cNvPr>
            <p:cNvCxnSpPr/>
            <p:nvPr/>
          </p:nvCxnSpPr>
          <p:spPr bwMode="auto">
            <a:xfrm>
              <a:off x="0" y="273812"/>
              <a:ext cx="1089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8608">
              <a:extLst>
                <a:ext uri="{FF2B5EF4-FFF2-40B4-BE49-F238E27FC236}">
                  <a16:creationId xmlns:a16="http://schemas.microsoft.com/office/drawing/2014/main" id="{DB2DFF7D-FBAB-CA45-92E3-7A60A020F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315" y="85852"/>
              <a:ext cx="657226" cy="14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indent="431800">
                <a:lnSpc>
                  <a:spcPct val="120000"/>
                </a:lnSpc>
              </a:pPr>
              <a:r>
                <a:rPr lang="en-US" sz="2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509009-4FFE-2D4B-99A3-ADBD4711952E}"/>
                </a:ext>
              </a:extLst>
            </p:cNvPr>
            <p:cNvCxnSpPr/>
            <p:nvPr/>
          </p:nvCxnSpPr>
          <p:spPr>
            <a:xfrm flipH="1">
              <a:off x="457200" y="219456"/>
              <a:ext cx="109728" cy="146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5C2D71-579A-6D42-A3E0-843B4F178644}"/>
              </a:ext>
            </a:extLst>
          </p:cNvPr>
          <p:cNvSpPr txBox="1"/>
          <p:nvPr/>
        </p:nvSpPr>
        <p:spPr>
          <a:xfrm>
            <a:off x="1026644" y="2728461"/>
            <a:ext cx="370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ea typeface="Times New Roman" panose="02020603050405020304" pitchFamily="18" charset="0"/>
              </a:rPr>
              <a:t>Дуга з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числовим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параметром </a:t>
            </a:r>
            <a:r>
              <a:rPr lang="ru-RU" sz="2000" i="1" dirty="0" err="1">
                <a:effectLst/>
                <a:ea typeface="Times New Roman" panose="02020603050405020304" pitchFamily="18" charset="0"/>
              </a:rPr>
              <a:t>k</a:t>
            </a:r>
            <a:endParaRPr lang="en-U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54D1C-CE42-6F46-8650-83BF612F3651}"/>
              </a:ext>
            </a:extLst>
          </p:cNvPr>
          <p:cNvSpPr txBox="1"/>
          <p:nvPr/>
        </p:nvSpPr>
        <p:spPr>
          <a:xfrm>
            <a:off x="971600" y="3793706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effectLst/>
                <a:ea typeface="Times New Roman" panose="02020603050405020304" pitchFamily="18" charset="0"/>
              </a:rPr>
              <a:t>Групування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елементів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у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вказаній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кількості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endParaRPr lang="ru-RU" sz="2000" dirty="0">
              <a:effectLst/>
              <a:ea typeface="Times New Roman" panose="02020603050405020304" pitchFamily="18" charset="0"/>
            </a:endParaRPr>
          </a:p>
          <a:p>
            <a:r>
              <a:rPr lang="ru-RU" sz="2000" dirty="0" err="1">
                <a:ea typeface="Times New Roman" panose="02020603050405020304" pitchFamily="18" charset="0"/>
              </a:rPr>
              <a:t>Параметри</a:t>
            </a:r>
            <a:r>
              <a:rPr lang="ru-RU" sz="2000" dirty="0">
                <a:ea typeface="Times New Roman" panose="02020603050405020304" pitchFamily="18" charset="0"/>
              </a:rPr>
              <a:t>: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r>
              <a:rPr lang="ru-RU" sz="2000" dirty="0" err="1">
                <a:effectLst/>
                <a:ea typeface="Times New Roman" panose="02020603050405020304" pitchFamily="18" charset="0"/>
              </a:rPr>
              <a:t>Якщо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дузі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вказаний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параметр </a:t>
            </a:r>
            <a:r>
              <a:rPr lang="ru-RU" sz="2000" i="1" dirty="0" err="1">
                <a:effectLst/>
                <a:ea typeface="Times New Roman" panose="02020603050405020304" pitchFamily="18" charset="0"/>
              </a:rPr>
              <a:t>k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, то </a:t>
            </a:r>
            <a:r>
              <a:rPr lang="ru-RU" sz="2000" i="1" dirty="0" err="1">
                <a:effectLst/>
                <a:ea typeface="Times New Roman" panose="02020603050405020304" pitchFamily="18" charset="0"/>
              </a:rPr>
              <a:t>k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запитів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перетворюються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дузі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в 1 запит (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групуються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),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що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спрямовується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далі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по маршруту.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Якщо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дузі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вказаний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параметр 1/</a:t>
            </a:r>
            <a:r>
              <a:rPr lang="ru-RU" sz="2000" i="1" dirty="0" err="1">
                <a:effectLst/>
                <a:ea typeface="Times New Roman" panose="02020603050405020304" pitchFamily="18" charset="0"/>
              </a:rPr>
              <a:t>k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, то 1 запит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перетворюється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у </a:t>
            </a:r>
            <a:r>
              <a:rPr lang="ru-RU" sz="2000" i="1" dirty="0" err="1">
                <a:effectLst/>
                <a:ea typeface="Times New Roman" panose="02020603050405020304" pitchFamily="18" charset="0"/>
              </a:rPr>
              <a:t>k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запитів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розгруповується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),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що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спрямовуються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далі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по маршруту. </a:t>
            </a:r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393465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>
                <a:latin typeface="+mn-lt"/>
              </a:rPr>
              <a:t>Обмеження на область застосування формалізму мереж масового обслуговування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81054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uk-UA" dirty="0"/>
              <a:t>Процеси обслуговування, в яких є ресурси для обслуговування і 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uk-UA" dirty="0"/>
              <a:t>, які обслуговуються.</a:t>
            </a:r>
          </a:p>
          <a:p>
            <a:pPr algn="just"/>
            <a:r>
              <a:rPr lang="uk-UA" dirty="0"/>
              <a:t>Всі події в системі відбуваються виключно з об</a:t>
            </a:r>
            <a:r>
              <a:rPr lang="en-US" dirty="0"/>
              <a:t>’</a:t>
            </a:r>
            <a:r>
              <a:rPr lang="uk-UA" dirty="0" err="1"/>
              <a:t>єктами</a:t>
            </a:r>
            <a:r>
              <a:rPr lang="uk-UA" dirty="0"/>
              <a:t> (а не з ресурсами).</a:t>
            </a:r>
          </a:p>
          <a:p>
            <a:pPr algn="just"/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uk-UA" dirty="0"/>
              <a:t> під час обслуговування </a:t>
            </a:r>
            <a:r>
              <a:rPr lang="uk-UA" b="1" dirty="0"/>
              <a:t>повністю</a:t>
            </a:r>
            <a:r>
              <a:rPr lang="uk-UA" dirty="0"/>
              <a:t> займають ресурс.</a:t>
            </a:r>
          </a:p>
          <a:p>
            <a:pPr algn="just"/>
            <a:r>
              <a:rPr lang="uk-UA" dirty="0"/>
              <a:t>Перетворення, які відбуваються з об’єктом при обслуговуванні, не враховуються</a:t>
            </a:r>
          </a:p>
          <a:p>
            <a:pPr algn="just"/>
            <a:r>
              <a:rPr lang="uk-UA" dirty="0"/>
              <a:t>Кількість об</a:t>
            </a:r>
            <a:r>
              <a:rPr lang="en-US" dirty="0"/>
              <a:t>’</a:t>
            </a:r>
            <a:r>
              <a:rPr lang="uk-UA" dirty="0" err="1"/>
              <a:t>єктів</a:t>
            </a:r>
            <a:r>
              <a:rPr lang="uk-UA" dirty="0"/>
              <a:t> за результатами  обслуговування не змінюється (об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uk-UA" dirty="0"/>
              <a:t> не діляться, не зникають, не знищуються).</a:t>
            </a:r>
            <a:endParaRPr lang="en-US" dirty="0"/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uk-UA" sz="3600" dirty="0"/>
              <a:t>Для задачі, що не вкладається у формалізм мережі масового обслуговування, слід розглянути можливість застосування іншого формалізму (мережа Петрі, Петрі-об’єктна модель, або дискретно-</a:t>
            </a:r>
            <a:r>
              <a:rPr lang="uk-UA" sz="3600" dirty="0" err="1"/>
              <a:t>подійна</a:t>
            </a:r>
            <a:r>
              <a:rPr lang="uk-UA" sz="3600" dirty="0"/>
              <a:t> система). </a:t>
            </a:r>
          </a:p>
          <a:p>
            <a:pPr marL="0" indent="0" algn="just">
              <a:buNone/>
            </a:pPr>
            <a:r>
              <a:rPr lang="uk-UA" sz="3600" dirty="0"/>
              <a:t>Для будь-якої дискретно-подійної системи можна побудувати алгоритм імітації з просуванням часу до найближчої події та змінюванням стану моделі за </a:t>
            </a:r>
            <a:r>
              <a:rPr lang="uk-UA" sz="3600" dirty="0" err="1"/>
              <a:t>подійним</a:t>
            </a:r>
            <a:r>
              <a:rPr lang="uk-UA" sz="3600" dirty="0"/>
              <a:t> підходом</a:t>
            </a:r>
            <a:endParaRPr lang="en-US" sz="3600" dirty="0"/>
          </a:p>
          <a:p>
            <a:pPr marL="0" indent="0">
              <a:buNone/>
            </a:pPr>
            <a:r>
              <a:rPr lang="uk-U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E692C-472E-4F46-BB67-F4DD83B4E8EB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97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Приклад задачі, що не вкладається у формалізм мережі масового обслуговування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uk-UA" dirty="0"/>
              <a:t>	Розглянемо систему керування запасами товарів одного типу деякого торгового підприємства. </a:t>
            </a:r>
          </a:p>
          <a:p>
            <a:pPr marL="0" indent="0" algn="just">
              <a:buNone/>
            </a:pPr>
            <a:r>
              <a:rPr lang="uk-UA" dirty="0"/>
              <a:t>	Відомо, що попит на товари виникає через випадкові інтервали часу із середнім значенням </a:t>
            </a:r>
            <a:r>
              <a:rPr lang="uk-UA" i="1" dirty="0" err="1"/>
              <a:t>t</a:t>
            </a:r>
            <a:r>
              <a:rPr lang="uk-UA" baseline="-25000" dirty="0" err="1"/>
              <a:t>надх</a:t>
            </a:r>
            <a:r>
              <a:rPr lang="uk-UA" dirty="0"/>
              <a:t>. При наявності товару в запасі покупець, що надійшов, здійснює покупку, інакше підраховується невдоволений попит покупців на товар. Максимальний рівень запасу товарів, що зберігається, складає </a:t>
            </a:r>
            <a:r>
              <a:rPr lang="uk-UA" i="1" dirty="0"/>
              <a:t>N</a:t>
            </a:r>
            <a:r>
              <a:rPr lang="uk-UA" dirty="0"/>
              <a:t> товарів. Стратегія прийняття рішень про поповнення запасів складається у періодичному перегляді стану запасі з визначеним часом </a:t>
            </a:r>
            <a:r>
              <a:rPr lang="uk-UA" i="1" dirty="0" err="1"/>
              <a:t>t</a:t>
            </a:r>
            <a:r>
              <a:rPr lang="uk-UA" baseline="-25000" dirty="0" err="1"/>
              <a:t>контролю</a:t>
            </a:r>
            <a:r>
              <a:rPr lang="uk-UA" dirty="0"/>
              <a:t>. Якщо при перегляді стану запасів товару виявилось, що кількість товарів у запасі менша за </a:t>
            </a:r>
            <a:r>
              <a:rPr lang="uk-UA" i="1" dirty="0"/>
              <a:t>m</a:t>
            </a:r>
            <a:r>
              <a:rPr lang="uk-UA" dirty="0"/>
              <a:t> штук, то приймається рішення про поповнення запасу товарів і здійснюється замовлення на доставку товарів. Доставка товарів здійснюється протягом відомого часу </a:t>
            </a:r>
            <a:r>
              <a:rPr lang="uk-UA" i="1" dirty="0" err="1"/>
              <a:t>t</a:t>
            </a:r>
            <a:r>
              <a:rPr lang="uk-UA" baseline="-25000" dirty="0" err="1"/>
              <a:t>доставки</a:t>
            </a:r>
            <a:r>
              <a:rPr lang="uk-UA" dirty="0"/>
              <a:t>. Кількість товарів, що доставляються, доводить запас до максимального рівня запасів.</a:t>
            </a:r>
          </a:p>
          <a:p>
            <a:pPr marL="0" indent="0" algn="just">
              <a:buNone/>
            </a:pPr>
            <a:r>
              <a:rPr lang="uk-UA" dirty="0"/>
              <a:t>	Метою моделювання є визначення такої стратегії прийняття рішень, що забезпечує найбільш ефективне функціонування торгового підприємства.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DD15A-F64C-D246-BBF5-12ECE3B37363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201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Формалізм дискретно-подійної системи: виділення подій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uk-UA" dirty="0"/>
              <a:t>Виділимо події, які відбуваються в підсистемі обслуговування покупців:</a:t>
            </a:r>
          </a:p>
          <a:p>
            <a:pPr lvl="0" algn="just" fontAlgn="auto"/>
            <a:r>
              <a:rPr lang="uk-UA" dirty="0"/>
              <a:t>надійшов покупець;</a:t>
            </a:r>
          </a:p>
          <a:p>
            <a:pPr lvl="0" algn="just" fontAlgn="auto"/>
            <a:r>
              <a:rPr lang="uk-UA" dirty="0"/>
              <a:t>покупка одиниці товару;</a:t>
            </a:r>
          </a:p>
          <a:p>
            <a:pPr lvl="0" algn="just" fontAlgn="auto"/>
            <a:r>
              <a:rPr lang="uk-UA" dirty="0"/>
              <a:t>товар відсутній.</a:t>
            </a:r>
          </a:p>
          <a:p>
            <a:pPr marL="0" indent="0" algn="just">
              <a:buNone/>
            </a:pPr>
            <a:r>
              <a:rPr lang="uk-UA" dirty="0"/>
              <a:t>Виділимо події, які відбуваються в підсистемі прийняття рішень про поповнення запасу:</a:t>
            </a:r>
          </a:p>
          <a:p>
            <a:pPr lvl="0" algn="just" fontAlgn="auto"/>
            <a:r>
              <a:rPr lang="uk-UA" dirty="0"/>
              <a:t>контроль стану запасу;</a:t>
            </a:r>
          </a:p>
          <a:p>
            <a:pPr lvl="0" algn="just" fontAlgn="auto"/>
            <a:r>
              <a:rPr lang="uk-UA" dirty="0"/>
              <a:t>прийняття рішення про достатній стан запасу;</a:t>
            </a:r>
          </a:p>
          <a:p>
            <a:pPr lvl="0" algn="just" fontAlgn="auto"/>
            <a:r>
              <a:rPr lang="uk-UA" dirty="0"/>
              <a:t>прийняття рішення про недостатній стан запасу;</a:t>
            </a:r>
          </a:p>
          <a:p>
            <a:pPr lvl="0" algn="just" fontAlgn="auto"/>
            <a:r>
              <a:rPr lang="uk-UA" dirty="0"/>
              <a:t>поповнення запасу;</a:t>
            </a:r>
          </a:p>
          <a:p>
            <a:pPr lvl="0" algn="just" fontAlgn="auto"/>
            <a:r>
              <a:rPr lang="uk-UA" dirty="0"/>
              <a:t>періодичність контролю запасів.</a:t>
            </a:r>
          </a:p>
          <a:p>
            <a:pPr marL="0" lvl="0" indent="0" fontAlgn="auto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47CA-A5F2-444F-B751-5408ECE30594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3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B492-6A17-824D-9FA8-30E4EA44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457200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Параметри та вхідні змінні мережі МО</a:t>
            </a:r>
            <a:br>
              <a:rPr lang="en-UA" dirty="0"/>
            </a:b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CE0B-2AAB-CC4A-8CA4-CF988DB7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256584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Кількість СМО.</a:t>
            </a:r>
          </a:p>
          <a:p>
            <a:r>
              <a:rPr lang="uk-UA" dirty="0"/>
              <a:t>Для кожної СМО: </a:t>
            </a:r>
          </a:p>
          <a:p>
            <a:pPr lvl="1"/>
            <a:r>
              <a:rPr lang="uk-UA" dirty="0"/>
              <a:t>кількість пристроїв, </a:t>
            </a:r>
          </a:p>
          <a:p>
            <a:pPr lvl="1"/>
            <a:r>
              <a:rPr lang="uk-UA" dirty="0"/>
              <a:t>обмеження на чергу (або його відсутність),</a:t>
            </a:r>
          </a:p>
          <a:p>
            <a:pPr lvl="1"/>
            <a:r>
              <a:rPr lang="uk-UA" dirty="0"/>
              <a:t>параметри часу обслуговування.</a:t>
            </a:r>
          </a:p>
          <a:p>
            <a:r>
              <a:rPr lang="uk-UA" dirty="0"/>
              <a:t>Для замкнутої мережі МО  - кількість замовлень, які циркулюють в мережі</a:t>
            </a:r>
          </a:p>
          <a:p>
            <a:r>
              <a:rPr lang="uk-UA" dirty="0"/>
              <a:t>Для розімкнутої мережі МО – параметри інтервалу надходження нового замовлення</a:t>
            </a:r>
          </a:p>
          <a:p>
            <a:r>
              <a:rPr lang="uk-UA" dirty="0"/>
              <a:t>Для маршруту слідування</a:t>
            </a:r>
          </a:p>
          <a:p>
            <a:pPr lvl="1"/>
            <a:r>
              <a:rPr lang="uk-UA" dirty="0"/>
              <a:t>ймовірності слідування з однієї СМО в іншу,</a:t>
            </a:r>
          </a:p>
          <a:p>
            <a:pPr lvl="1"/>
            <a:r>
              <a:rPr lang="uk-UA" dirty="0"/>
              <a:t>для розімкнутої мережі, ймовірності надходження замовлення ззовні до однієї зі СМО,</a:t>
            </a:r>
          </a:p>
          <a:p>
            <a:pPr lvl="1"/>
            <a:r>
              <a:rPr lang="uk-UA" dirty="0"/>
              <a:t>наявність блокування маршруту між СМО та умова блокування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CE07E-93C6-B74D-8C07-C87ACA83A416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523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E743-E8AC-0E4F-AD7C-A891627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Вихідні характеристики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55B5-BC89-5F41-BF3C-87A8EB6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Ймовірність відмови</a:t>
            </a:r>
          </a:p>
          <a:p>
            <a:r>
              <a:rPr lang="uk-UA" dirty="0"/>
              <a:t>Середнє завантаження пристроїв</a:t>
            </a:r>
          </a:p>
          <a:p>
            <a:r>
              <a:rPr lang="uk-UA" dirty="0"/>
              <a:t>Середня довжина черги</a:t>
            </a:r>
          </a:p>
          <a:p>
            <a:r>
              <a:rPr lang="uk-UA" dirty="0"/>
              <a:t>Середнє очікування в черзі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>
                <a:solidFill>
                  <a:srgbClr val="FF0000"/>
                </a:solidFill>
              </a:rPr>
              <a:t>??</a:t>
            </a:r>
            <a:r>
              <a:rPr lang="uk-UA" dirty="0"/>
              <a:t> Якими змінними можна описати поточний стан мережі масового обслуговування</a:t>
            </a:r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CFC76-E9FB-2C41-AA4B-CE4C474D5716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85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720080"/>
          </a:xfrm>
        </p:spPr>
        <p:txBody>
          <a:bodyPr>
            <a:noAutofit/>
          </a:bodyPr>
          <a:lstStyle/>
          <a:p>
            <a:r>
              <a:rPr lang="uk-UA" sz="3600" dirty="0"/>
              <a:t>Елементи мережі масового обслуговування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E1AC52-2D8F-8D45-ABCE-8CEF54ECF018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C76EB38-E0BB-A643-8DC9-CF2E27D75962}"/>
              </a:ext>
            </a:extLst>
          </p:cNvPr>
          <p:cNvGrpSpPr/>
          <p:nvPr/>
        </p:nvGrpSpPr>
        <p:grpSpPr>
          <a:xfrm>
            <a:off x="4761868" y="1432814"/>
            <a:ext cx="1826356" cy="720080"/>
            <a:chOff x="-450472" y="0"/>
            <a:chExt cx="1575183" cy="334986"/>
          </a:xfrm>
        </p:grpSpPr>
        <p:cxnSp>
          <p:nvCxnSpPr>
            <p:cNvPr id="78" name="Line 8562">
              <a:extLst>
                <a:ext uri="{FF2B5EF4-FFF2-40B4-BE49-F238E27FC236}">
                  <a16:creationId xmlns:a16="http://schemas.microsoft.com/office/drawing/2014/main" id="{2EE96BEE-CCA6-F446-B471-4519EE96A7F4}"/>
                </a:ext>
              </a:extLst>
            </p:cNvPr>
            <p:cNvCxnSpPr/>
            <p:nvPr/>
          </p:nvCxnSpPr>
          <p:spPr bwMode="auto">
            <a:xfrm>
              <a:off x="-283465" y="0"/>
              <a:ext cx="1124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8564">
              <a:extLst>
                <a:ext uri="{FF2B5EF4-FFF2-40B4-BE49-F238E27FC236}">
                  <a16:creationId xmlns:a16="http://schemas.microsoft.com/office/drawing/2014/main" id="{9EBB6FD1-833A-914E-9DA6-862994177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50472" y="57998"/>
              <a:ext cx="1575183" cy="27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indent="431800" algn="just">
                <a:lnSpc>
                  <a:spcPct val="120000"/>
                </a:lnSpc>
              </a:pPr>
              <a:r>
                <a:rPr lang="en-US" sz="2000" i="1" dirty="0">
                  <a:effectLst/>
                  <a:ea typeface="Times New Roman" panose="02020603050405020304" pitchFamily="18" charset="0"/>
                </a:rPr>
                <a:t>t=exp</a:t>
              </a:r>
              <a:r>
                <a:rPr lang="en-US" sz="2000" dirty="0">
                  <a:effectLst/>
                  <a:ea typeface="Times New Roman" panose="02020603050405020304" pitchFamily="18" charset="0"/>
                </a:rPr>
                <a:t>(2)</a:t>
              </a:r>
              <a:r>
                <a:rPr lang="en-US" sz="2000" i="1" dirty="0">
                  <a:effectLst/>
                  <a:ea typeface="Times New Roman" panose="02020603050405020304" pitchFamily="18" charset="0"/>
                </a:rPr>
                <a:t> </a:t>
              </a:r>
              <a:endParaRPr lang="en-UA" sz="2000" dirty="0">
                <a:effectLst/>
                <a:ea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C4CB60-11F8-BD41-AD94-84B51937AEEC}"/>
              </a:ext>
            </a:extLst>
          </p:cNvPr>
          <p:cNvSpPr txBox="1"/>
          <p:nvPr/>
        </p:nvSpPr>
        <p:spPr>
          <a:xfrm>
            <a:off x="899592" y="119675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Надходження</a:t>
            </a:r>
            <a:r>
              <a:rPr lang="ru-RU" sz="2000" dirty="0"/>
              <a:t> </a:t>
            </a:r>
            <a:r>
              <a:rPr lang="ru-RU" sz="2000" dirty="0" err="1"/>
              <a:t>запитів</a:t>
            </a:r>
            <a:r>
              <a:rPr lang="ru-RU" sz="2000" dirty="0"/>
              <a:t> </a:t>
            </a:r>
            <a:r>
              <a:rPr lang="ru-RU" sz="2000" dirty="0" err="1"/>
              <a:t>ззовні</a:t>
            </a:r>
            <a:endParaRPr lang="en-U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C90D-2C48-384B-ADCF-BF84A4CEEBFA}"/>
              </a:ext>
            </a:extLst>
          </p:cNvPr>
          <p:cNvSpPr txBox="1"/>
          <p:nvPr/>
        </p:nvSpPr>
        <p:spPr>
          <a:xfrm>
            <a:off x="822412" y="2181006"/>
            <a:ext cx="7787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Надходження</a:t>
            </a:r>
            <a:r>
              <a:rPr lang="ru-RU" sz="2000" dirty="0"/>
              <a:t> </a:t>
            </a:r>
            <a:r>
              <a:rPr lang="ru-RU" sz="2000" dirty="0" err="1"/>
              <a:t>запитів</a:t>
            </a:r>
            <a:r>
              <a:rPr lang="ru-RU" sz="2000" dirty="0"/>
              <a:t> на </a:t>
            </a:r>
            <a:r>
              <a:rPr lang="ru-RU" sz="2000" dirty="0" err="1"/>
              <a:t>обслуговування</a:t>
            </a:r>
            <a:r>
              <a:rPr lang="ru-RU" sz="2000" dirty="0"/>
              <a:t> з </a:t>
            </a:r>
            <a:r>
              <a:rPr lang="ru-RU" sz="2000" dirty="0" err="1"/>
              <a:t>заданою</a:t>
            </a:r>
            <a:r>
              <a:rPr lang="ru-RU" sz="2000" dirty="0"/>
              <a:t> часовою </a:t>
            </a:r>
            <a:r>
              <a:rPr lang="ru-RU" sz="2000" dirty="0" err="1"/>
              <a:t>затримкою</a:t>
            </a:r>
            <a:r>
              <a:rPr lang="ru-RU" sz="2000" dirty="0"/>
              <a:t>.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надходження</a:t>
            </a:r>
            <a:r>
              <a:rPr lang="ru-RU" sz="2000" dirty="0"/>
              <a:t> </a:t>
            </a:r>
            <a:r>
              <a:rPr lang="ru-RU" sz="2000" dirty="0" err="1"/>
              <a:t>запитів</a:t>
            </a:r>
            <a:r>
              <a:rPr lang="ru-RU" sz="2000" dirty="0"/>
              <a:t> </a:t>
            </a:r>
            <a:r>
              <a:rPr lang="ru-RU" sz="2000" dirty="0" err="1"/>
              <a:t>ззовні</a:t>
            </a:r>
            <a:r>
              <a:rPr lang="ru-RU" sz="2000" dirty="0"/>
              <a:t> </a:t>
            </a:r>
            <a:r>
              <a:rPr lang="ru-RU" sz="2000" dirty="0" err="1"/>
              <a:t>немає</a:t>
            </a:r>
            <a:r>
              <a:rPr lang="ru-RU" sz="2000" dirty="0"/>
              <a:t>, то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відсутнім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 err="1"/>
              <a:t>Параметри</a:t>
            </a:r>
            <a:r>
              <a:rPr lang="ru-RU" sz="2000" dirty="0"/>
              <a:t>:</a:t>
            </a:r>
          </a:p>
          <a:p>
            <a:r>
              <a:rPr lang="en-US" sz="2000" dirty="0"/>
              <a:t>t - </a:t>
            </a:r>
            <a:r>
              <a:rPr lang="ru-RU" sz="2000" dirty="0" err="1"/>
              <a:t>часова</a:t>
            </a:r>
            <a:r>
              <a:rPr lang="ru-RU" sz="2000" dirty="0"/>
              <a:t> </a:t>
            </a:r>
            <a:r>
              <a:rPr lang="ru-RU" sz="2000" dirty="0" err="1"/>
              <a:t>затримка</a:t>
            </a:r>
            <a:r>
              <a:rPr lang="ru-RU" sz="2000" dirty="0"/>
              <a:t> в </a:t>
            </a:r>
            <a:r>
              <a:rPr lang="ru-RU" sz="2000" dirty="0" err="1"/>
              <a:t>умовних</a:t>
            </a:r>
            <a:r>
              <a:rPr lang="ru-RU" sz="2000" dirty="0"/>
              <a:t> </a:t>
            </a:r>
            <a:r>
              <a:rPr lang="ru-RU" sz="2000" dirty="0" err="1"/>
              <a:t>одиницях</a:t>
            </a:r>
            <a:r>
              <a:rPr lang="ru-RU" sz="2000" dirty="0"/>
              <a:t> часу,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послідовними</a:t>
            </a:r>
            <a:r>
              <a:rPr lang="ru-RU" sz="2000" dirty="0"/>
              <a:t> </a:t>
            </a:r>
            <a:r>
              <a:rPr lang="ru-RU" sz="2000" dirty="0" err="1"/>
              <a:t>надходженнями</a:t>
            </a:r>
            <a:r>
              <a:rPr lang="ru-RU" sz="2000" dirty="0"/>
              <a:t> </a:t>
            </a:r>
            <a:r>
              <a:rPr lang="ru-RU" sz="2000" dirty="0" err="1"/>
              <a:t>запитів</a:t>
            </a:r>
            <a:r>
              <a:rPr lang="ru-RU" sz="2000" dirty="0"/>
              <a:t> на </a:t>
            </a:r>
            <a:r>
              <a:rPr lang="ru-RU" sz="2000" dirty="0" err="1"/>
              <a:t>обслуговування</a:t>
            </a:r>
            <a:r>
              <a:rPr lang="ru-RU" sz="2000" dirty="0"/>
              <a:t>, яка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вказана</a:t>
            </a:r>
            <a:r>
              <a:rPr lang="ru-RU" sz="2000" dirty="0"/>
              <a:t> </a:t>
            </a:r>
            <a:r>
              <a:rPr lang="ru-RU" sz="2000" dirty="0" err="1"/>
              <a:t>детермінованим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випадковою</a:t>
            </a:r>
            <a:r>
              <a:rPr lang="ru-RU" sz="2000" dirty="0"/>
              <a:t> величиною з </a:t>
            </a:r>
            <a:r>
              <a:rPr lang="ru-RU" sz="2000" dirty="0" err="1"/>
              <a:t>заданим</a:t>
            </a:r>
            <a:r>
              <a:rPr lang="ru-RU" sz="2000" dirty="0"/>
              <a:t> законом </a:t>
            </a:r>
            <a:r>
              <a:rPr lang="ru-RU" sz="2000" dirty="0" err="1"/>
              <a:t>розподілу</a:t>
            </a:r>
            <a:r>
              <a:rPr lang="ru-RU" sz="2000" dirty="0"/>
              <a:t>. Для </a:t>
            </a:r>
            <a:r>
              <a:rPr lang="ru-RU" sz="2000" dirty="0" err="1"/>
              <a:t>мережі</a:t>
            </a:r>
            <a:r>
              <a:rPr lang="ru-RU" sz="2000" dirty="0"/>
              <a:t> без </a:t>
            </a:r>
            <a:r>
              <a:rPr lang="ru-RU" sz="2000" dirty="0" err="1"/>
              <a:t>зовнішнього</a:t>
            </a:r>
            <a:r>
              <a:rPr lang="ru-RU" sz="2000" dirty="0"/>
              <a:t> </a:t>
            </a:r>
            <a:r>
              <a:rPr lang="ru-RU" sz="2000" dirty="0" err="1"/>
              <a:t>надходження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бути </a:t>
            </a:r>
            <a:r>
              <a:rPr lang="ru-RU" sz="2000" dirty="0" err="1"/>
              <a:t>вказана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запитів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циркулюють</a:t>
            </a:r>
            <a:r>
              <a:rPr lang="ru-RU" sz="2000" dirty="0"/>
              <a:t> в </a:t>
            </a:r>
            <a:r>
              <a:rPr lang="ru-RU" sz="2000" dirty="0" err="1"/>
              <a:t>ній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8069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720080"/>
          </a:xfrm>
        </p:spPr>
        <p:txBody>
          <a:bodyPr>
            <a:noAutofit/>
          </a:bodyPr>
          <a:lstStyle/>
          <a:p>
            <a:r>
              <a:rPr lang="uk-UA" sz="3600" dirty="0"/>
              <a:t>Елементи мережі масового обслуговування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E1AC52-2D8F-8D45-ABCE-8CEF54ECF018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B60-11F8-BD41-AD94-84B51937AEEC}"/>
              </a:ext>
            </a:extLst>
          </p:cNvPr>
          <p:cNvSpPr txBox="1"/>
          <p:nvPr/>
        </p:nvSpPr>
        <p:spPr>
          <a:xfrm>
            <a:off x="880373" y="168582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Пристрій</a:t>
            </a:r>
            <a:r>
              <a:rPr lang="ru-RU" sz="2000" dirty="0"/>
              <a:t> </a:t>
            </a:r>
            <a:r>
              <a:rPr lang="ru-RU" sz="2000" dirty="0" err="1"/>
              <a:t>обслуговування</a:t>
            </a:r>
            <a:endParaRPr lang="en-U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C90D-2C48-384B-ADCF-BF84A4CEEBFA}"/>
              </a:ext>
            </a:extLst>
          </p:cNvPr>
          <p:cNvSpPr txBox="1"/>
          <p:nvPr/>
        </p:nvSpPr>
        <p:spPr>
          <a:xfrm>
            <a:off x="875685" y="3240287"/>
            <a:ext cx="7787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Пристрій</a:t>
            </a:r>
            <a:r>
              <a:rPr lang="ru-RU" sz="2000" dirty="0"/>
              <a:t>, названий </a:t>
            </a:r>
            <a:r>
              <a:rPr lang="en-US" sz="2000" dirty="0"/>
              <a:t>D1, </a:t>
            </a:r>
            <a:r>
              <a:rPr lang="ru-RU" sz="2000" dirty="0" err="1"/>
              <a:t>обробляє</a:t>
            </a:r>
            <a:r>
              <a:rPr lang="ru-RU" sz="2000" dirty="0"/>
              <a:t> </a:t>
            </a:r>
            <a:r>
              <a:rPr lang="ru-RU" sz="2000" dirty="0" err="1"/>
              <a:t>запити</a:t>
            </a:r>
            <a:r>
              <a:rPr lang="ru-RU" sz="2000" dirty="0"/>
              <a:t> по одному з часовою </a:t>
            </a:r>
            <a:r>
              <a:rPr lang="ru-RU" sz="2000" dirty="0" err="1"/>
              <a:t>затримкою</a:t>
            </a:r>
            <a:r>
              <a:rPr lang="ru-RU" sz="2000" dirty="0"/>
              <a:t> </a:t>
            </a:r>
            <a:r>
              <a:rPr lang="en-US" sz="2000" dirty="0"/>
              <a:t>t</a:t>
            </a:r>
            <a:r>
              <a:rPr lang="uk-UA" sz="2000" dirty="0"/>
              <a:t>.</a:t>
            </a:r>
          </a:p>
          <a:p>
            <a:endParaRPr lang="ru-RU" sz="2000" dirty="0"/>
          </a:p>
          <a:p>
            <a:r>
              <a:rPr lang="ru-RU" sz="2000" dirty="0" err="1"/>
              <a:t>Параметри</a:t>
            </a:r>
            <a:r>
              <a:rPr lang="ru-RU" sz="2000" dirty="0"/>
              <a:t>:</a:t>
            </a:r>
          </a:p>
          <a:p>
            <a:r>
              <a:rPr lang="en-US" sz="2000" dirty="0"/>
              <a:t>t - </a:t>
            </a:r>
            <a:r>
              <a:rPr lang="ru-RU" sz="2000" dirty="0" err="1"/>
              <a:t>часова</a:t>
            </a:r>
            <a:r>
              <a:rPr lang="ru-RU" sz="2000" dirty="0"/>
              <a:t> </a:t>
            </a:r>
            <a:r>
              <a:rPr lang="ru-RU" sz="2000" dirty="0" err="1"/>
              <a:t>затримка</a:t>
            </a:r>
            <a:r>
              <a:rPr lang="ru-RU" sz="2000" dirty="0"/>
              <a:t> в </a:t>
            </a:r>
            <a:r>
              <a:rPr lang="ru-RU" sz="2000" dirty="0" err="1"/>
              <a:t>умовних</a:t>
            </a:r>
            <a:r>
              <a:rPr lang="ru-RU" sz="2000" dirty="0"/>
              <a:t> </a:t>
            </a:r>
            <a:r>
              <a:rPr lang="ru-RU" sz="2000" dirty="0" err="1"/>
              <a:t>одиницях</a:t>
            </a:r>
            <a:r>
              <a:rPr lang="ru-RU" sz="2000" dirty="0"/>
              <a:t> часу, </a:t>
            </a:r>
            <a:r>
              <a:rPr lang="ru-RU" sz="2000" dirty="0" err="1"/>
              <a:t>необхідна</a:t>
            </a:r>
            <a:r>
              <a:rPr lang="ru-RU" sz="2000" dirty="0"/>
              <a:t> для </a:t>
            </a:r>
            <a:r>
              <a:rPr lang="ru-RU" sz="2000" dirty="0" err="1"/>
              <a:t>обробки</a:t>
            </a:r>
            <a:r>
              <a:rPr lang="ru-RU" sz="2000" dirty="0"/>
              <a:t> одного </a:t>
            </a:r>
            <a:r>
              <a:rPr lang="ru-RU" sz="2000" dirty="0" err="1"/>
              <a:t>запиту</a:t>
            </a:r>
            <a:r>
              <a:rPr lang="ru-RU" sz="2000" dirty="0"/>
              <a:t>, яка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вказана</a:t>
            </a:r>
            <a:r>
              <a:rPr lang="ru-RU" sz="2000" dirty="0"/>
              <a:t> </a:t>
            </a:r>
            <a:r>
              <a:rPr lang="ru-RU" sz="2000" dirty="0" err="1"/>
              <a:t>детермінованим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випадковою</a:t>
            </a:r>
            <a:r>
              <a:rPr lang="ru-RU" sz="2000" dirty="0"/>
              <a:t> величиною з </a:t>
            </a:r>
            <a:r>
              <a:rPr lang="ru-RU" sz="2000" dirty="0" err="1"/>
              <a:t>заданим</a:t>
            </a:r>
            <a:r>
              <a:rPr lang="ru-RU" sz="2000" dirty="0"/>
              <a:t> законом </a:t>
            </a:r>
            <a:r>
              <a:rPr lang="ru-RU" sz="2000" dirty="0" err="1"/>
              <a:t>розподілу</a:t>
            </a:r>
            <a:r>
              <a:rPr lang="ru-RU" sz="2000" dirty="0"/>
              <a:t>.</a:t>
            </a:r>
            <a:endParaRPr lang="en-UA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5CEF6A-2264-0446-9303-C9A7D25AC6FA}"/>
              </a:ext>
            </a:extLst>
          </p:cNvPr>
          <p:cNvGrpSpPr/>
          <p:nvPr/>
        </p:nvGrpSpPr>
        <p:grpSpPr>
          <a:xfrm>
            <a:off x="4696797" y="1551458"/>
            <a:ext cx="1584176" cy="1118622"/>
            <a:chOff x="0" y="0"/>
            <a:chExt cx="921748" cy="688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16E409-0CB1-C44F-82D0-1FBCC8382F7A}"/>
                </a:ext>
              </a:extLst>
            </p:cNvPr>
            <p:cNvCxnSpPr/>
            <p:nvPr/>
          </p:nvCxnSpPr>
          <p:spPr>
            <a:xfrm>
              <a:off x="0" y="201478"/>
              <a:ext cx="82678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8FE48E-3B7F-FC4A-A7DC-87FFDBBF70F7}"/>
                </a:ext>
              </a:extLst>
            </p:cNvPr>
            <p:cNvGrpSpPr/>
            <p:nvPr/>
          </p:nvGrpSpPr>
          <p:grpSpPr>
            <a:xfrm>
              <a:off x="30997" y="0"/>
              <a:ext cx="890751" cy="688247"/>
              <a:chOff x="-338960" y="20413"/>
              <a:chExt cx="890751" cy="688247"/>
            </a:xfrm>
          </p:grpSpPr>
          <p:sp>
            <p:nvSpPr>
              <p:cNvPr id="13" name="Text Box 189">
                <a:extLst>
                  <a:ext uri="{FF2B5EF4-FFF2-40B4-BE49-F238E27FC236}">
                    <a16:creationId xmlns:a16="http://schemas.microsoft.com/office/drawing/2014/main" id="{EA699C7F-B945-0D47-8D69-94EC8E1CF883}"/>
                  </a:ext>
                </a:extLst>
              </p:cNvPr>
              <p:cNvSpPr txBox="1"/>
              <p:nvPr/>
            </p:nvSpPr>
            <p:spPr>
              <a:xfrm>
                <a:off x="-338960" y="431258"/>
                <a:ext cx="890751" cy="27740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18000" tIns="10800" rIns="18000" bIns="1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>
                    <a:effectLst/>
                    <a:ea typeface="Times New Roman" panose="02020603050405020304" pitchFamily="18" charset="0"/>
                  </a:rPr>
                  <a:t>t=</a:t>
                </a:r>
                <a:r>
                  <a:rPr lang="en-US" sz="2000" i="1" dirty="0" err="1">
                    <a:effectLst/>
                    <a:ea typeface="Times New Roman" panose="02020603050405020304" pitchFamily="18" charset="0"/>
                  </a:rPr>
                  <a:t>unif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(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5</a:t>
                </a:r>
                <a:r>
                  <a:rPr lang="uk-UA" sz="20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2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)  </a:t>
                </a:r>
                <a:endParaRPr lang="en-UA" sz="2000" dirty="0">
                  <a:effectLst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3CE5C80-67EE-EE4A-AD71-57B2F822E5F5}"/>
                  </a:ext>
                </a:extLst>
              </p:cNvPr>
              <p:cNvSpPr/>
              <p:nvPr/>
            </p:nvSpPr>
            <p:spPr>
              <a:xfrm>
                <a:off x="-141889" y="20413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" tIns="10800" rIns="18000" bIns="1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sz="2000" baseline="-25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endParaRPr lang="en-UA" sz="2000" dirty="0">
                  <a:effectLst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65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720080"/>
          </a:xfrm>
        </p:spPr>
        <p:txBody>
          <a:bodyPr>
            <a:noAutofit/>
          </a:bodyPr>
          <a:lstStyle/>
          <a:p>
            <a:r>
              <a:rPr lang="uk-UA" sz="3600" dirty="0"/>
              <a:t>Елементи мережі масового обслуговування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E1AC52-2D8F-8D45-ABCE-8CEF54ECF018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B60-11F8-BD41-AD94-84B51937AEEC}"/>
              </a:ext>
            </a:extLst>
          </p:cNvPr>
          <p:cNvSpPr txBox="1"/>
          <p:nvPr/>
        </p:nvSpPr>
        <p:spPr>
          <a:xfrm>
            <a:off x="880373" y="1685826"/>
            <a:ext cx="3174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Черга</a:t>
            </a:r>
            <a:endParaRPr lang="en-U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C90D-2C48-384B-ADCF-BF84A4CEEBFA}"/>
              </a:ext>
            </a:extLst>
          </p:cNvPr>
          <p:cNvSpPr txBox="1"/>
          <p:nvPr/>
        </p:nvSpPr>
        <p:spPr>
          <a:xfrm>
            <a:off x="875685" y="3240287"/>
            <a:ext cx="7787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Накопичувач</a:t>
            </a:r>
            <a:r>
              <a:rPr lang="ru-RU" sz="2000" dirty="0"/>
              <a:t> </a:t>
            </a:r>
            <a:r>
              <a:rPr lang="ru-RU" sz="2000" dirty="0" err="1"/>
              <a:t>запитів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очікують</a:t>
            </a:r>
            <a:r>
              <a:rPr lang="ru-RU" sz="2000" dirty="0"/>
              <a:t> </a:t>
            </a:r>
            <a:r>
              <a:rPr lang="ru-RU" sz="2000" dirty="0" err="1"/>
              <a:t>звільнення</a:t>
            </a:r>
            <a:r>
              <a:rPr lang="ru-RU" sz="2000" dirty="0"/>
              <a:t> </a:t>
            </a:r>
            <a:r>
              <a:rPr lang="ru-RU" sz="2000" dirty="0" err="1"/>
              <a:t>пристроя</a:t>
            </a:r>
            <a:r>
              <a:rPr lang="ru-RU" sz="2000" dirty="0"/>
              <a:t> </a:t>
            </a:r>
            <a:r>
              <a:rPr lang="ru-RU" sz="2000" dirty="0" err="1"/>
              <a:t>обслуговування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 err="1"/>
              <a:t>Параметри</a:t>
            </a:r>
            <a:r>
              <a:rPr lang="ru-RU" sz="2000" dirty="0"/>
              <a:t>:</a:t>
            </a:r>
          </a:p>
          <a:p>
            <a:r>
              <a:rPr lang="en-US" sz="2000" dirty="0"/>
              <a:t>max – </a:t>
            </a:r>
            <a:r>
              <a:rPr lang="ru-RU" sz="2000" dirty="0" err="1"/>
              <a:t>обмеження</a:t>
            </a:r>
            <a:r>
              <a:rPr lang="ru-RU" sz="2000" dirty="0"/>
              <a:t> на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місць</a:t>
            </a:r>
            <a:r>
              <a:rPr lang="ru-RU" sz="2000" dirty="0"/>
              <a:t> в </a:t>
            </a:r>
            <a:r>
              <a:rPr lang="ru-RU" sz="2000" dirty="0" err="1"/>
              <a:t>черзі</a:t>
            </a:r>
            <a:r>
              <a:rPr lang="ru-RU" sz="2000" dirty="0"/>
              <a:t>, яке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задане</a:t>
            </a:r>
            <a:r>
              <a:rPr lang="ru-RU" sz="2000" dirty="0"/>
              <a:t> </a:t>
            </a:r>
            <a:r>
              <a:rPr lang="ru-RU" sz="2000" dirty="0" err="1"/>
              <a:t>цілим</a:t>
            </a:r>
            <a:r>
              <a:rPr lang="ru-RU" sz="2000" dirty="0"/>
              <a:t> числом. За </a:t>
            </a:r>
            <a:r>
              <a:rPr lang="ru-RU" sz="2000" dirty="0" err="1"/>
              <a:t>замовчуванням</a:t>
            </a:r>
            <a:r>
              <a:rPr lang="ru-RU" sz="2000" dirty="0"/>
              <a:t> (</a:t>
            </a:r>
            <a:r>
              <a:rPr lang="ru-RU" sz="2000" dirty="0" err="1"/>
              <a:t>тобто</a:t>
            </a:r>
            <a:r>
              <a:rPr lang="ru-RU" sz="2000" dirty="0"/>
              <a:t> </a:t>
            </a:r>
            <a:r>
              <a:rPr lang="ru-RU" sz="2000" dirty="0" err="1"/>
              <a:t>якщо</a:t>
            </a:r>
            <a:r>
              <a:rPr lang="ru-RU" sz="2000" dirty="0"/>
              <a:t> параметр не </a:t>
            </a:r>
            <a:r>
              <a:rPr lang="ru-RU" sz="2000" dirty="0" err="1"/>
              <a:t>вказаний</a:t>
            </a:r>
            <a:r>
              <a:rPr lang="ru-RU" sz="2000" dirty="0"/>
              <a:t>),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місць</a:t>
            </a:r>
            <a:r>
              <a:rPr lang="ru-RU" sz="2000" dirty="0"/>
              <a:t> в </a:t>
            </a:r>
            <a:r>
              <a:rPr lang="ru-RU" sz="2000" dirty="0" err="1"/>
              <a:t>черзі</a:t>
            </a:r>
            <a:r>
              <a:rPr lang="ru-RU" sz="2000" dirty="0"/>
              <a:t> не </a:t>
            </a:r>
            <a:r>
              <a:rPr lang="ru-RU" sz="2000" dirty="0" err="1"/>
              <a:t>обмежена</a:t>
            </a:r>
            <a:r>
              <a:rPr lang="ru-RU" sz="2000" dirty="0"/>
              <a:t>.</a:t>
            </a:r>
            <a:endParaRPr lang="en-U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A0312-59B6-3341-9CC0-E0A892F8B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45" y="1319080"/>
            <a:ext cx="1460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720080"/>
          </a:xfrm>
        </p:spPr>
        <p:txBody>
          <a:bodyPr>
            <a:noAutofit/>
          </a:bodyPr>
          <a:lstStyle/>
          <a:p>
            <a:r>
              <a:rPr lang="uk-UA" sz="3600" dirty="0"/>
              <a:t>Елементи мережі масового обслуговування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E1AC52-2D8F-8D45-ABCE-8CEF54ECF018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B60-11F8-BD41-AD94-84B51937AEEC}"/>
              </a:ext>
            </a:extLst>
          </p:cNvPr>
          <p:cNvSpPr txBox="1"/>
          <p:nvPr/>
        </p:nvSpPr>
        <p:spPr>
          <a:xfrm>
            <a:off x="784942" y="1449049"/>
            <a:ext cx="3984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Система </a:t>
            </a:r>
            <a:r>
              <a:rPr lang="ru-RU" sz="2000" dirty="0" err="1"/>
              <a:t>масового</a:t>
            </a:r>
            <a:r>
              <a:rPr lang="ru-RU" sz="2000" dirty="0"/>
              <a:t> </a:t>
            </a:r>
            <a:r>
              <a:rPr lang="ru-RU" sz="2000" dirty="0" err="1"/>
              <a:t>обслуговування</a:t>
            </a:r>
            <a:r>
              <a:rPr lang="ru-RU" sz="2000" dirty="0"/>
              <a:t> (СМО)</a:t>
            </a:r>
            <a:endParaRPr lang="en-U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C90D-2C48-384B-ADCF-BF84A4CEEBFA}"/>
              </a:ext>
            </a:extLst>
          </p:cNvPr>
          <p:cNvSpPr txBox="1"/>
          <p:nvPr/>
        </p:nvSpPr>
        <p:spPr>
          <a:xfrm>
            <a:off x="875685" y="3240287"/>
            <a:ext cx="778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Один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кілька</a:t>
            </a:r>
            <a:r>
              <a:rPr lang="ru-RU" sz="2000" dirty="0"/>
              <a:t> </a:t>
            </a:r>
            <a:r>
              <a:rPr lang="ru-RU" sz="2000" dirty="0" err="1"/>
              <a:t>ідентичних</a:t>
            </a:r>
            <a:r>
              <a:rPr lang="ru-RU" sz="2000" dirty="0"/>
              <a:t>  </a:t>
            </a:r>
            <a:r>
              <a:rPr lang="ru-RU" sz="2000" dirty="0" err="1"/>
              <a:t>пристроїв</a:t>
            </a:r>
            <a:r>
              <a:rPr lang="ru-RU" sz="2000" dirty="0"/>
              <a:t> з </a:t>
            </a:r>
            <a:r>
              <a:rPr lang="ru-RU" sz="2000" dirty="0" err="1"/>
              <a:t>чергою</a:t>
            </a:r>
            <a:r>
              <a:rPr lang="ru-RU" sz="2000" dirty="0"/>
              <a:t> перед ними. Черга </a:t>
            </a:r>
            <a:r>
              <a:rPr lang="ru-RU" sz="2000" dirty="0" err="1"/>
              <a:t>є</a:t>
            </a:r>
            <a:r>
              <a:rPr lang="ru-RU" sz="2000" dirty="0"/>
              <a:t> </a:t>
            </a:r>
            <a:r>
              <a:rPr lang="ru-RU" sz="2000" dirty="0" err="1"/>
              <a:t>складовою</a:t>
            </a:r>
            <a:r>
              <a:rPr lang="ru-RU" sz="2000" dirty="0"/>
              <a:t> </a:t>
            </a:r>
            <a:r>
              <a:rPr lang="ru-RU" sz="2000" dirty="0" err="1"/>
              <a:t>частиною</a:t>
            </a:r>
            <a:r>
              <a:rPr lang="ru-RU" sz="2000" dirty="0"/>
              <a:t> СМО, тому </a:t>
            </a:r>
            <a:r>
              <a:rPr lang="ru-RU" sz="2000" dirty="0" err="1"/>
              <a:t>з’єднання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чергою</a:t>
            </a:r>
            <a:r>
              <a:rPr lang="ru-RU" sz="2000" dirty="0"/>
              <a:t> та </a:t>
            </a:r>
            <a:r>
              <a:rPr lang="ru-RU" sz="2000" dirty="0" err="1"/>
              <a:t>пристроями</a:t>
            </a:r>
            <a:r>
              <a:rPr lang="ru-RU" sz="2000" dirty="0"/>
              <a:t> не дуга, а </a:t>
            </a:r>
            <a:r>
              <a:rPr lang="ru-RU" sz="2000" dirty="0" err="1"/>
              <a:t>відрізок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 err="1"/>
              <a:t>Параметри</a:t>
            </a:r>
            <a:r>
              <a:rPr lang="ru-RU" sz="2000" dirty="0"/>
              <a:t>:</a:t>
            </a:r>
          </a:p>
          <a:p>
            <a:r>
              <a:rPr lang="en-US" sz="2000" dirty="0"/>
              <a:t>m -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пристроїв</a:t>
            </a:r>
            <a:r>
              <a:rPr lang="ru-RU" sz="2000" dirty="0"/>
              <a:t> у СМО</a:t>
            </a:r>
            <a:endParaRPr lang="en-UA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40AA0-B0DB-274B-AD76-13A113BF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10409"/>
            <a:ext cx="2362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720080"/>
          </a:xfrm>
        </p:spPr>
        <p:txBody>
          <a:bodyPr>
            <a:noAutofit/>
          </a:bodyPr>
          <a:lstStyle/>
          <a:p>
            <a:r>
              <a:rPr lang="uk-UA" sz="3600" dirty="0"/>
              <a:t>Елементи мережі масового обслуговування</a:t>
            </a: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E1AC52-2D8F-8D45-ABCE-8CEF54ECF018}"/>
              </a:ext>
            </a:extLst>
          </p:cNvPr>
          <p:cNvSpPr txBox="1"/>
          <p:nvPr/>
        </p:nvSpPr>
        <p:spPr>
          <a:xfrm>
            <a:off x="457200" y="63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Інна 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Вячеславівна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 Стеценко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д.т.</a:t>
            </a:r>
            <a:r>
              <a:rPr lang="uk-UA" sz="1200" dirty="0" err="1">
                <a:solidFill>
                  <a:schemeClr val="bg1">
                    <a:lumMod val="50000"/>
                  </a:schemeClr>
                </a:solidFill>
              </a:rPr>
              <a:t>н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.,проф., професор кафедри ІПІ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1200" dirty="0">
                <a:solidFill>
                  <a:schemeClr val="bg1">
                    <a:lumMod val="50000"/>
                  </a:schemeClr>
                </a:solidFill>
              </a:rPr>
              <a:t>НТУУ «КПІ ім. Ігоря Сікорського»</a:t>
            </a:r>
            <a:r>
              <a:rPr lang="en-UA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B60-11F8-BD41-AD94-84B51937AEEC}"/>
              </a:ext>
            </a:extLst>
          </p:cNvPr>
          <p:cNvSpPr txBox="1"/>
          <p:nvPr/>
        </p:nvSpPr>
        <p:spPr>
          <a:xfrm>
            <a:off x="784943" y="1449049"/>
            <a:ext cx="141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Дуга</a:t>
            </a:r>
            <a:endParaRPr lang="en-U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C90D-2C48-384B-ADCF-BF84A4CEEBFA}"/>
              </a:ext>
            </a:extLst>
          </p:cNvPr>
          <p:cNvSpPr txBox="1"/>
          <p:nvPr/>
        </p:nvSpPr>
        <p:spPr>
          <a:xfrm>
            <a:off x="875685" y="3240287"/>
            <a:ext cx="778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Маршрут </a:t>
            </a:r>
            <a:r>
              <a:rPr lang="ru-RU" sz="2000" dirty="0" err="1"/>
              <a:t>слідування</a:t>
            </a:r>
            <a:r>
              <a:rPr lang="ru-RU" sz="2000" dirty="0"/>
              <a:t> </a:t>
            </a:r>
            <a:r>
              <a:rPr lang="ru-RU" sz="2000" dirty="0" err="1"/>
              <a:t>запиту</a:t>
            </a:r>
            <a:r>
              <a:rPr lang="ru-RU" sz="2000" dirty="0"/>
              <a:t> до </a:t>
            </a:r>
            <a:r>
              <a:rPr lang="ru-RU" sz="2000" dirty="0" err="1"/>
              <a:t>наступної</a:t>
            </a:r>
            <a:r>
              <a:rPr lang="ru-RU" sz="2000" dirty="0"/>
              <a:t> СМО</a:t>
            </a:r>
          </a:p>
          <a:p>
            <a:endParaRPr lang="ru-RU" sz="2000" dirty="0"/>
          </a:p>
          <a:p>
            <a:r>
              <a:rPr lang="ru-RU" sz="2000" dirty="0" err="1"/>
              <a:t>Параметри</a:t>
            </a:r>
            <a:r>
              <a:rPr lang="ru-RU" sz="2000" dirty="0"/>
              <a:t>:</a:t>
            </a:r>
          </a:p>
          <a:p>
            <a:r>
              <a:rPr lang="ru-RU" sz="2000" dirty="0"/>
              <a:t>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/>
              <a:t>ймовірність</a:t>
            </a:r>
            <a:r>
              <a:rPr lang="ru-RU" sz="2000" dirty="0"/>
              <a:t> </a:t>
            </a:r>
            <a:r>
              <a:rPr lang="ru-RU" sz="2000" dirty="0" err="1"/>
              <a:t>слідування</a:t>
            </a:r>
            <a:r>
              <a:rPr lang="ru-RU" sz="2000" dirty="0"/>
              <a:t> по маршруту 1. </a:t>
            </a:r>
            <a:endParaRPr lang="en-UA" sz="2000" dirty="0"/>
          </a:p>
        </p:txBody>
      </p:sp>
      <p:cxnSp>
        <p:nvCxnSpPr>
          <p:cNvPr id="8" name="Line 8559">
            <a:extLst>
              <a:ext uri="{FF2B5EF4-FFF2-40B4-BE49-F238E27FC236}">
                <a16:creationId xmlns:a16="http://schemas.microsoft.com/office/drawing/2014/main" id="{08BE746C-23E8-2F41-A3DA-2F9821AF3C9C}"/>
              </a:ext>
            </a:extLst>
          </p:cNvPr>
          <p:cNvCxnSpPr>
            <a:cxnSpLocks/>
          </p:cNvCxnSpPr>
          <p:nvPr/>
        </p:nvCxnSpPr>
        <p:spPr bwMode="auto">
          <a:xfrm>
            <a:off x="2483768" y="1628800"/>
            <a:ext cx="20882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928722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3100</Words>
  <Application>Microsoft Macintosh PowerPoint</Application>
  <PresentationFormat>On-screen Show (4:3)</PresentationFormat>
  <Paragraphs>285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Тема Office</vt:lpstr>
      <vt:lpstr>Лекція 4 Формалізація процесів функціонування дискретно-подійних систем мережею масового обслуговування</vt:lpstr>
      <vt:lpstr>Термінологія</vt:lpstr>
      <vt:lpstr>Параметри та вхідні змінні мережі МО </vt:lpstr>
      <vt:lpstr>Вихідні характеристики</vt:lpstr>
      <vt:lpstr>Елементи мережі масового обслуговування</vt:lpstr>
      <vt:lpstr>Елементи мережі масового обслуговування</vt:lpstr>
      <vt:lpstr>Елементи мережі масового обслуговування</vt:lpstr>
      <vt:lpstr>Елементи мережі масового обслуговування</vt:lpstr>
      <vt:lpstr>Елементи мережі масового обслуговування</vt:lpstr>
      <vt:lpstr>Елементи мережі масового обслуговування</vt:lpstr>
      <vt:lpstr>Елементи мережі масового обслуговування</vt:lpstr>
      <vt:lpstr>Приклад формалізованого представлення мережі масового обслуговування</vt:lpstr>
      <vt:lpstr>Послідовність дій, виконуваних для формалізації системи засобами мережі масового обслуговування</vt:lpstr>
      <vt:lpstr>Приклад: Система передачі даних </vt:lpstr>
      <vt:lpstr>Формалізована модель системи передачі даними</vt:lpstr>
      <vt:lpstr>Приклад. Інформаційна система</vt:lpstr>
      <vt:lpstr>Формалізована модель обробки запитів інформаційною системою</vt:lpstr>
      <vt:lpstr>Приклад. Модель обслуговування клієнтів у відділенні банку</vt:lpstr>
      <vt:lpstr>Формалізована модель обслуговування клієнтів у відділенні банку</vt:lpstr>
      <vt:lpstr>Приклад. Модель транспортної системи</vt:lpstr>
      <vt:lpstr>Формалізована модель транспортної системи</vt:lpstr>
      <vt:lpstr>Розширення формалізму мереж масового обслуговування: групування та розгрупування замовлень</vt:lpstr>
      <vt:lpstr>Обмеження на область застосування формалізму мереж масового обслуговування</vt:lpstr>
      <vt:lpstr>Приклад задачі, що не вкладається у формалізм мережі масового обслуговування</vt:lpstr>
      <vt:lpstr>Формалізм дискретно-подійної системи: виділення подій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3 Об’єктно-орієнтований підхід до побудови імітаційних моделей дискретно-подійних систем</dc:title>
  <dc:creator>Інна</dc:creator>
  <cp:lastModifiedBy>Microsoft Office User</cp:lastModifiedBy>
  <cp:revision>57</cp:revision>
  <dcterms:created xsi:type="dcterms:W3CDTF">2017-09-19T11:23:46Z</dcterms:created>
  <dcterms:modified xsi:type="dcterms:W3CDTF">2024-09-23T08:26:28Z</dcterms:modified>
</cp:coreProperties>
</file>