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65" r:id="rId6"/>
    <p:sldId id="266" r:id="rId7"/>
    <p:sldId id="261" r:id="rId8"/>
    <p:sldId id="267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7"/>
    <p:restoredTop sz="94595"/>
  </p:normalViewPr>
  <p:slideViewPr>
    <p:cSldViewPr>
      <p:cViewPr varScale="1">
        <p:scale>
          <a:sx n="109" d="100"/>
          <a:sy n="109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8432795692133"/>
          <c:y val="0.15915115763130502"/>
          <c:w val="0.88888888888888884"/>
          <c:h val="0.67904509283819625"/>
        </c:manualLayout>
      </c:layout>
      <c:lineChart>
        <c:grouping val="standard"/>
        <c:varyColors val="0"/>
        <c:ser>
          <c:idx val="0"/>
          <c:order val="0"/>
          <c:tx>
            <c:v>Мережа Петрі</c:v>
          </c:tx>
          <c:spPr>
            <a:ln w="8304">
              <a:solidFill>
                <a:srgbClr val="333399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cat>
            <c:numRef>
              <c:f>Лист1!$B$4:$B$13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Лист1!$C$4:$C$13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11</c:v>
                </c:pt>
                <c:pt idx="4">
                  <c:v>26</c:v>
                </c:pt>
                <c:pt idx="5">
                  <c:v>50</c:v>
                </c:pt>
                <c:pt idx="6">
                  <c:v>94</c:v>
                </c:pt>
                <c:pt idx="7">
                  <c:v>252</c:v>
                </c:pt>
                <c:pt idx="8">
                  <c:v>471</c:v>
                </c:pt>
                <c:pt idx="9">
                  <c:v>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96-EF42-9215-1C9B4D4AF57D}"/>
            </c:ext>
          </c:extLst>
        </c:ser>
        <c:ser>
          <c:idx val="1"/>
          <c:order val="1"/>
          <c:tx>
            <c:v>Петрі-об'єктна модель</c:v>
          </c:tx>
          <c:spPr>
            <a:ln w="8304">
              <a:solidFill>
                <a:srgbClr val="00FF00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Лист1!$B$4:$B$13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Лист1!$D$4:$D$13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8</c:v>
                </c:pt>
                <c:pt idx="6">
                  <c:v>14</c:v>
                </c:pt>
                <c:pt idx="7">
                  <c:v>27</c:v>
                </c:pt>
                <c:pt idx="8">
                  <c:v>61</c:v>
                </c:pt>
                <c:pt idx="9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96-EF42-9215-1C9B4D4AF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592512"/>
        <c:axId val="64611456"/>
      </c:lineChart>
      <c:catAx>
        <c:axId val="64592512"/>
        <c:scaling>
          <c:orientation val="minMax"/>
        </c:scaling>
        <c:delete val="0"/>
        <c:axPos val="b"/>
        <c:majorGridlines>
          <c:spPr>
            <a:ln w="2076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00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uk-UA" sz="800" dirty="0"/>
                  <a:t>Складність моделі (кількість подій)</a:t>
                </a:r>
              </a:p>
            </c:rich>
          </c:tx>
          <c:layout>
            <c:manualLayout>
              <c:xMode val="edge"/>
              <c:yMode val="edge"/>
              <c:x val="0.34539214224480574"/>
              <c:y val="0.93008451776592327"/>
            </c:manualLayout>
          </c:layout>
          <c:overlay val="0"/>
          <c:spPr>
            <a:noFill/>
            <a:ln w="1660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07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621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646114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4611456"/>
        <c:scaling>
          <c:orientation val="minMax"/>
        </c:scaling>
        <c:delete val="0"/>
        <c:axPos val="l"/>
        <c:majorGridlines>
          <c:spPr>
            <a:ln w="2076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00" b="1" i="0" u="none" strike="noStrike" baseline="0">
                    <a:solidFill>
                      <a:srgbClr val="000000"/>
                    </a:solidFill>
                    <a:latin typeface="Arial Cyr"/>
                    <a:ea typeface="Arial Cyr"/>
                    <a:cs typeface="Arial Cyr"/>
                  </a:defRPr>
                </a:pPr>
                <a:r>
                  <a:rPr lang="uk-UA" sz="800" dirty="0"/>
                  <a:t>Час</a:t>
                </a:r>
                <a:r>
                  <a:rPr lang="uk-UA" sz="800" baseline="0" dirty="0"/>
                  <a:t> виконання</a:t>
                </a:r>
                <a:r>
                  <a:rPr lang="uk-UA" sz="800" dirty="0"/>
                  <a:t> (секунд)</a:t>
                </a:r>
              </a:p>
            </c:rich>
          </c:tx>
          <c:layout>
            <c:manualLayout>
              <c:xMode val="edge"/>
              <c:yMode val="edge"/>
              <c:x val="0"/>
              <c:y val="0.28527145511264135"/>
            </c:manualLayout>
          </c:layout>
          <c:overlay val="0"/>
          <c:spPr>
            <a:noFill/>
            <a:ln w="1660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07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621" b="0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en-UA"/>
          </a:p>
        </c:txPr>
        <c:crossAx val="64592512"/>
        <c:crosses val="autoZero"/>
        <c:crossBetween val="between"/>
      </c:valAx>
      <c:spPr>
        <a:solidFill>
          <a:srgbClr val="FFFFFF"/>
        </a:solidFill>
        <a:ln w="8304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621" b="0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en-UA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12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08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81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90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92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18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34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899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189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833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62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E6B2-5265-4A4D-A8AC-748350E4AA00}" type="datetimeFigureOut">
              <a:rPr lang="uk-UA" smtClean="0"/>
              <a:t>16.02.22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D349-D1A3-49FD-A18C-13B0003525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958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Лекція 5</a:t>
            </a:r>
            <a:br>
              <a:rPr lang="uk-UA" dirty="0"/>
            </a:br>
            <a:r>
              <a:rPr lang="uk-UA" dirty="0"/>
              <a:t>Універсальний алгоритм імітації мережі масового обслуговування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216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737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Універсальний алгоритм імітації мережі масового обслуговування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737" y="1284918"/>
            <a:ext cx="8229600" cy="5456449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Використовуємо способи: </a:t>
            </a:r>
          </a:p>
          <a:p>
            <a:pPr lvl="1" algn="just"/>
            <a:r>
              <a:rPr lang="uk-UA" dirty="0"/>
              <a:t>просування часу за принципом до найближчої події, </a:t>
            </a:r>
          </a:p>
          <a:p>
            <a:pPr lvl="1" algn="just"/>
            <a:r>
              <a:rPr lang="uk-UA" dirty="0"/>
              <a:t>орієнтований на події</a:t>
            </a:r>
            <a:r>
              <a:rPr lang="en-US" dirty="0"/>
              <a:t> </a:t>
            </a:r>
            <a:r>
              <a:rPr lang="uk-UA" dirty="0"/>
              <a:t>спосіб просування моделі в часі.</a:t>
            </a:r>
          </a:p>
          <a:p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єктно-орієнтований</a:t>
            </a:r>
            <a:r>
              <a:rPr lang="uk-UA" dirty="0"/>
              <a:t> підхід</a:t>
            </a:r>
            <a:endParaRPr lang="en-US" dirty="0"/>
          </a:p>
          <a:p>
            <a:r>
              <a:rPr lang="uk-UA" dirty="0"/>
              <a:t>Розгалуження маршруту: за заданою ймовірністю або за пріоритетом</a:t>
            </a:r>
          </a:p>
          <a:p>
            <a:r>
              <a:rPr lang="uk-UA" dirty="0" err="1"/>
              <a:t>Багатоканальність</a:t>
            </a:r>
            <a:r>
              <a:rPr lang="uk-UA" dirty="0"/>
              <a:t> обслуговування</a:t>
            </a:r>
          </a:p>
          <a:p>
            <a:r>
              <a:rPr lang="uk-UA" dirty="0"/>
              <a:t>Можливість вибору правила вибору замовлення з черги: </a:t>
            </a:r>
            <a:r>
              <a:rPr lang="en-US" dirty="0"/>
              <a:t>FIFO </a:t>
            </a:r>
            <a:r>
              <a:rPr lang="uk-UA" dirty="0"/>
              <a:t>або </a:t>
            </a:r>
            <a:r>
              <a:rPr lang="en-US" dirty="0"/>
              <a:t>LIFO</a:t>
            </a:r>
            <a:endParaRPr lang="uk-UA" dirty="0"/>
          </a:p>
          <a:p>
            <a:r>
              <a:rPr lang="uk-UA" dirty="0"/>
              <a:t>Блокування маршрутів за умовою, що враховує стан мережі або окремих її елементів</a:t>
            </a:r>
          </a:p>
          <a:p>
            <a:r>
              <a:rPr lang="uk-UA" dirty="0"/>
              <a:t>Емпіричний закон розподілу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960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Оцінка точності алгоритму імітації мережі масового обслуговування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Виконується порівнянням з результатами аналітичного розрахунку.</a:t>
            </a:r>
          </a:p>
          <a:p>
            <a:pPr algn="just"/>
            <a:r>
              <a:rPr lang="uk-UA" dirty="0"/>
              <a:t>Аналітичний розрахунок можливий за таких умов:</a:t>
            </a:r>
          </a:p>
          <a:p>
            <a:pPr lvl="1" algn="just"/>
            <a:r>
              <a:rPr lang="uk-UA" dirty="0"/>
              <a:t>усі черги </a:t>
            </a:r>
            <a:r>
              <a:rPr lang="uk-UA" u="sng" dirty="0"/>
              <a:t>необмеженої</a:t>
            </a:r>
            <a:r>
              <a:rPr lang="uk-UA" dirty="0"/>
              <a:t> довжини</a:t>
            </a:r>
          </a:p>
          <a:p>
            <a:pPr lvl="1" algn="just"/>
            <a:r>
              <a:rPr lang="uk-UA" dirty="0"/>
              <a:t>усі часові затримки задані випадковими величинами з </a:t>
            </a:r>
            <a:r>
              <a:rPr lang="uk-UA" u="sng" dirty="0"/>
              <a:t>експоненціальним</a:t>
            </a:r>
            <a:r>
              <a:rPr lang="uk-UA" dirty="0"/>
              <a:t> законом розподілу</a:t>
            </a:r>
          </a:p>
          <a:p>
            <a:pPr lvl="1" algn="just"/>
            <a:r>
              <a:rPr lang="uk-UA" dirty="0"/>
              <a:t>вибір маршруту виключно за заданими ймовірностями</a:t>
            </a:r>
          </a:p>
          <a:p>
            <a:pPr lvl="1" algn="just"/>
            <a:r>
              <a:rPr lang="uk-UA" dirty="0"/>
              <a:t>блокування маршрутів відсутні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925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DD65-2A21-B94E-90A2-57378487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Аналітичний розрахунок мережі масового обслуговування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09AC-0ACB-DF46-88FE-8CD4E58C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uk-UA" dirty="0"/>
              <a:t>Теорія масового обслуговування ґрунтується на теорії </a:t>
            </a:r>
            <a:r>
              <a:rPr lang="uk-UA" dirty="0" err="1"/>
              <a:t>марковських</a:t>
            </a:r>
            <a:r>
              <a:rPr lang="uk-UA" dirty="0"/>
              <a:t> процесів.</a:t>
            </a:r>
          </a:p>
          <a:p>
            <a:pPr algn="just"/>
            <a:r>
              <a:rPr lang="uk-UA" dirty="0"/>
              <a:t>Система диференційних рівнянь будується за графом переходів з одного стану в інший.</a:t>
            </a:r>
          </a:p>
          <a:p>
            <a:pPr algn="just"/>
            <a:r>
              <a:rPr lang="uk-UA" dirty="0"/>
              <a:t>Рівняння стаціонарного стану описують функціонування системи в умовах стаціонарності (перехідний період завершився). Можуть бути безпосередньо отримані з графу переходів.</a:t>
            </a:r>
          </a:p>
          <a:p>
            <a:pPr algn="just"/>
            <a:r>
              <a:rPr lang="uk-UA" dirty="0"/>
              <a:t>Формули аналітичного розрахунку та приклади застосування див. Стеценко І.В. «Моделювання систем»</a:t>
            </a:r>
          </a:p>
          <a:p>
            <a:endParaRPr lang="uk-UA" dirty="0"/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uk-UA" sz="2400" dirty="0"/>
              <a:t>Мережа масового обслуговування з результатами аналітичного розрахунку для тестування алгоритму імітації  </a:t>
            </a:r>
          </a:p>
        </p:txBody>
      </p:sp>
      <p:grpSp>
        <p:nvGrpSpPr>
          <p:cNvPr id="92" name="Group 135"/>
          <p:cNvGrpSpPr>
            <a:grpSpLocks/>
          </p:cNvGrpSpPr>
          <p:nvPr/>
        </p:nvGrpSpPr>
        <p:grpSpPr bwMode="auto">
          <a:xfrm>
            <a:off x="263718" y="1157110"/>
            <a:ext cx="5245908" cy="3737507"/>
            <a:chOff x="158" y="618"/>
            <a:chExt cx="2700" cy="1871"/>
          </a:xfrm>
        </p:grpSpPr>
        <p:sp>
          <p:nvSpPr>
            <p:cNvPr id="93" name="Line 38"/>
            <p:cNvSpPr>
              <a:spLocks noChangeShapeType="1"/>
            </p:cNvSpPr>
            <p:nvPr/>
          </p:nvSpPr>
          <p:spPr bwMode="auto">
            <a:xfrm>
              <a:off x="412" y="1067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412" y="1067"/>
              <a:ext cx="0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5" name="Line 41"/>
            <p:cNvSpPr>
              <a:spLocks noChangeShapeType="1"/>
            </p:cNvSpPr>
            <p:nvPr/>
          </p:nvSpPr>
          <p:spPr bwMode="auto">
            <a:xfrm>
              <a:off x="996" y="1908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6" name="Line 43"/>
            <p:cNvSpPr>
              <a:spLocks noChangeShapeType="1"/>
            </p:cNvSpPr>
            <p:nvPr/>
          </p:nvSpPr>
          <p:spPr bwMode="auto">
            <a:xfrm>
              <a:off x="1395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7" name="Line 44"/>
            <p:cNvSpPr>
              <a:spLocks noChangeShapeType="1"/>
            </p:cNvSpPr>
            <p:nvPr/>
          </p:nvSpPr>
          <p:spPr bwMode="auto">
            <a:xfrm>
              <a:off x="1415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8" name="Line 45"/>
            <p:cNvSpPr>
              <a:spLocks noChangeShapeType="1"/>
            </p:cNvSpPr>
            <p:nvPr/>
          </p:nvSpPr>
          <p:spPr bwMode="auto">
            <a:xfrm>
              <a:off x="1436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9" name="Line 46"/>
            <p:cNvSpPr>
              <a:spLocks noChangeShapeType="1"/>
            </p:cNvSpPr>
            <p:nvPr/>
          </p:nvSpPr>
          <p:spPr bwMode="auto">
            <a:xfrm>
              <a:off x="1457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477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498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518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3" name="Line 50"/>
            <p:cNvSpPr>
              <a:spLocks noChangeShapeType="1"/>
            </p:cNvSpPr>
            <p:nvPr/>
          </p:nvSpPr>
          <p:spPr bwMode="auto">
            <a:xfrm>
              <a:off x="1539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4" name="Line 51"/>
            <p:cNvSpPr>
              <a:spLocks noChangeShapeType="1"/>
            </p:cNvSpPr>
            <p:nvPr/>
          </p:nvSpPr>
          <p:spPr bwMode="auto">
            <a:xfrm flipV="1">
              <a:off x="1346" y="2020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5" name="Line 52"/>
            <p:cNvSpPr>
              <a:spLocks noChangeShapeType="1"/>
            </p:cNvSpPr>
            <p:nvPr/>
          </p:nvSpPr>
          <p:spPr bwMode="auto">
            <a:xfrm flipV="1">
              <a:off x="1346" y="1739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6" name="Line 53"/>
            <p:cNvSpPr>
              <a:spLocks noChangeShapeType="1"/>
            </p:cNvSpPr>
            <p:nvPr/>
          </p:nvSpPr>
          <p:spPr bwMode="auto">
            <a:xfrm flipH="1">
              <a:off x="1346" y="1739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7" name="Line 55"/>
            <p:cNvSpPr>
              <a:spLocks noChangeShapeType="1"/>
            </p:cNvSpPr>
            <p:nvPr/>
          </p:nvSpPr>
          <p:spPr bwMode="auto">
            <a:xfrm>
              <a:off x="821" y="1010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412" y="1235"/>
              <a:ext cx="9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9" name="Line 58"/>
            <p:cNvSpPr>
              <a:spLocks noChangeShapeType="1"/>
            </p:cNvSpPr>
            <p:nvPr/>
          </p:nvSpPr>
          <p:spPr bwMode="auto">
            <a:xfrm>
              <a:off x="1229" y="1010"/>
              <a:ext cx="11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0" name="Line 59"/>
            <p:cNvSpPr>
              <a:spLocks noChangeShapeType="1"/>
            </p:cNvSpPr>
            <p:nvPr/>
          </p:nvSpPr>
          <p:spPr bwMode="auto">
            <a:xfrm>
              <a:off x="2339" y="1010"/>
              <a:ext cx="3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1" name="Oval 60"/>
            <p:cNvSpPr>
              <a:spLocks noChangeArrowheads="1"/>
            </p:cNvSpPr>
            <p:nvPr/>
          </p:nvSpPr>
          <p:spPr bwMode="auto">
            <a:xfrm>
              <a:off x="762" y="2076"/>
              <a:ext cx="234" cy="22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ru-RU" altLang="zh-CN" sz="1200" dirty="0"/>
                <a:t>К</a:t>
              </a:r>
              <a:r>
                <a:rPr lang="en-US" altLang="zh-CN" sz="1200" baseline="-25000" dirty="0"/>
                <a:t>4</a:t>
              </a:r>
              <a:endParaRPr lang="ru-RU" sz="1200" dirty="0"/>
            </a:p>
          </p:txBody>
        </p:sp>
        <p:sp>
          <p:nvSpPr>
            <p:cNvPr id="112" name="Line 61"/>
            <p:cNvSpPr>
              <a:spLocks noChangeShapeType="1"/>
            </p:cNvSpPr>
            <p:nvPr/>
          </p:nvSpPr>
          <p:spPr bwMode="auto">
            <a:xfrm flipH="1">
              <a:off x="645" y="2188"/>
              <a:ext cx="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3" name="Line 62"/>
            <p:cNvSpPr>
              <a:spLocks noChangeShapeType="1"/>
            </p:cNvSpPr>
            <p:nvPr/>
          </p:nvSpPr>
          <p:spPr bwMode="auto">
            <a:xfrm flipH="1">
              <a:off x="996" y="2188"/>
              <a:ext cx="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4" name="Line 63"/>
            <p:cNvSpPr>
              <a:spLocks noChangeShapeType="1"/>
            </p:cNvSpPr>
            <p:nvPr/>
          </p:nvSpPr>
          <p:spPr bwMode="auto">
            <a:xfrm>
              <a:off x="1113" y="1908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5" name="Line 64"/>
            <p:cNvSpPr>
              <a:spLocks noChangeShapeType="1"/>
            </p:cNvSpPr>
            <p:nvPr/>
          </p:nvSpPr>
          <p:spPr bwMode="auto">
            <a:xfrm>
              <a:off x="645" y="1908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6" name="Oval 65"/>
            <p:cNvSpPr>
              <a:spLocks noChangeArrowheads="1"/>
            </p:cNvSpPr>
            <p:nvPr/>
          </p:nvSpPr>
          <p:spPr bwMode="auto">
            <a:xfrm>
              <a:off x="762" y="1795"/>
              <a:ext cx="234" cy="2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ru-RU" altLang="zh-CN" sz="1200" dirty="0"/>
                <a:t>К</a:t>
              </a:r>
              <a:r>
                <a:rPr lang="en-US" altLang="zh-CN" sz="1200" baseline="-25000" dirty="0"/>
                <a:t>4</a:t>
              </a:r>
              <a:endParaRPr lang="ru-RU" sz="1200" dirty="0"/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H="1">
              <a:off x="1580" y="1908"/>
              <a:ext cx="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>
              <a:off x="2339" y="1010"/>
              <a:ext cx="0" cy="8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9" name="Oval 71"/>
            <p:cNvSpPr>
              <a:spLocks noChangeArrowheads="1"/>
            </p:cNvSpPr>
            <p:nvPr/>
          </p:nvSpPr>
          <p:spPr bwMode="auto">
            <a:xfrm>
              <a:off x="1346" y="1123"/>
              <a:ext cx="234" cy="22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ru-RU" altLang="zh-CN" sz="1200" dirty="0"/>
                <a:t>К</a:t>
              </a:r>
              <a:r>
                <a:rPr lang="en-US" altLang="zh-CN" sz="1200" baseline="-25000" dirty="0"/>
                <a:t>2</a:t>
              </a:r>
              <a:endParaRPr lang="ru-RU" sz="1200" dirty="0"/>
            </a:p>
          </p:txBody>
        </p:sp>
        <p:sp>
          <p:nvSpPr>
            <p:cNvPr id="120" name="Line 72"/>
            <p:cNvSpPr>
              <a:spLocks noChangeShapeType="1"/>
            </p:cNvSpPr>
            <p:nvPr/>
          </p:nvSpPr>
          <p:spPr bwMode="auto">
            <a:xfrm>
              <a:off x="1580" y="1235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grpSp>
          <p:nvGrpSpPr>
            <p:cNvPr id="121" name="Group 73"/>
            <p:cNvGrpSpPr>
              <a:grpSpLocks/>
            </p:cNvGrpSpPr>
            <p:nvPr/>
          </p:nvGrpSpPr>
          <p:grpSpPr bwMode="auto">
            <a:xfrm>
              <a:off x="1930" y="1067"/>
              <a:ext cx="234" cy="280"/>
              <a:chOff x="6912" y="2304"/>
              <a:chExt cx="2592" cy="2736"/>
            </a:xfrm>
          </p:grpSpPr>
          <p:sp>
            <p:nvSpPr>
              <p:cNvPr id="169" name="Line 74"/>
              <p:cNvSpPr>
                <a:spLocks noChangeShapeType="1"/>
              </p:cNvSpPr>
              <p:nvPr/>
            </p:nvSpPr>
            <p:spPr bwMode="auto">
              <a:xfrm>
                <a:off x="7452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0" name="Line 75"/>
              <p:cNvSpPr>
                <a:spLocks noChangeShapeType="1"/>
              </p:cNvSpPr>
              <p:nvPr/>
            </p:nvSpPr>
            <p:spPr bwMode="auto">
              <a:xfrm>
                <a:off x="7680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1" name="Line 76"/>
              <p:cNvSpPr>
                <a:spLocks noChangeShapeType="1"/>
              </p:cNvSpPr>
              <p:nvPr/>
            </p:nvSpPr>
            <p:spPr bwMode="auto">
              <a:xfrm>
                <a:off x="7908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2" name="Line 77"/>
              <p:cNvSpPr>
                <a:spLocks noChangeShapeType="1"/>
              </p:cNvSpPr>
              <p:nvPr/>
            </p:nvSpPr>
            <p:spPr bwMode="auto">
              <a:xfrm>
                <a:off x="8136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3" name="Line 78"/>
              <p:cNvSpPr>
                <a:spLocks noChangeShapeType="1"/>
              </p:cNvSpPr>
              <p:nvPr/>
            </p:nvSpPr>
            <p:spPr bwMode="auto">
              <a:xfrm>
                <a:off x="8364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4" name="Line 79"/>
              <p:cNvSpPr>
                <a:spLocks noChangeShapeType="1"/>
              </p:cNvSpPr>
              <p:nvPr/>
            </p:nvSpPr>
            <p:spPr bwMode="auto">
              <a:xfrm>
                <a:off x="8592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5" name="Line 80"/>
              <p:cNvSpPr>
                <a:spLocks noChangeShapeType="1"/>
              </p:cNvSpPr>
              <p:nvPr/>
            </p:nvSpPr>
            <p:spPr bwMode="auto">
              <a:xfrm>
                <a:off x="8820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6" name="Line 81"/>
              <p:cNvSpPr>
                <a:spLocks noChangeShapeType="1"/>
              </p:cNvSpPr>
              <p:nvPr/>
            </p:nvSpPr>
            <p:spPr bwMode="auto">
              <a:xfrm>
                <a:off x="9048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7" name="Line 82"/>
              <p:cNvSpPr>
                <a:spLocks noChangeShapeType="1"/>
              </p:cNvSpPr>
              <p:nvPr/>
            </p:nvSpPr>
            <p:spPr bwMode="auto">
              <a:xfrm flipV="1">
                <a:off x="6912" y="5040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8" name="Line 83"/>
              <p:cNvSpPr>
                <a:spLocks noChangeShapeType="1"/>
              </p:cNvSpPr>
              <p:nvPr/>
            </p:nvSpPr>
            <p:spPr bwMode="auto">
              <a:xfrm flipV="1">
                <a:off x="6912" y="230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9" name="Line 84"/>
              <p:cNvSpPr>
                <a:spLocks noChangeShapeType="1"/>
              </p:cNvSpPr>
              <p:nvPr/>
            </p:nvSpPr>
            <p:spPr bwMode="auto">
              <a:xfrm flipH="1">
                <a:off x="6912" y="2304"/>
                <a:ext cx="0" cy="2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</p:grpSp>
        <p:sp>
          <p:nvSpPr>
            <p:cNvPr id="122" name="Line 85"/>
            <p:cNvSpPr>
              <a:spLocks noChangeShapeType="1"/>
            </p:cNvSpPr>
            <p:nvPr/>
          </p:nvSpPr>
          <p:spPr bwMode="auto">
            <a:xfrm flipH="1">
              <a:off x="2164" y="1235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grpSp>
          <p:nvGrpSpPr>
            <p:cNvPr id="123" name="Group 86"/>
            <p:cNvGrpSpPr>
              <a:grpSpLocks/>
            </p:cNvGrpSpPr>
            <p:nvPr/>
          </p:nvGrpSpPr>
          <p:grpSpPr bwMode="auto">
            <a:xfrm>
              <a:off x="587" y="842"/>
              <a:ext cx="234" cy="281"/>
              <a:chOff x="3744" y="2160"/>
              <a:chExt cx="2736" cy="3024"/>
            </a:xfrm>
          </p:grpSpPr>
          <p:sp>
            <p:nvSpPr>
              <p:cNvPr id="158" name="Line 87"/>
              <p:cNvSpPr>
                <a:spLocks noChangeShapeType="1"/>
              </p:cNvSpPr>
              <p:nvPr/>
            </p:nvSpPr>
            <p:spPr bwMode="auto">
              <a:xfrm>
                <a:off x="442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59" name="Line 88"/>
              <p:cNvSpPr>
                <a:spLocks noChangeShapeType="1"/>
              </p:cNvSpPr>
              <p:nvPr/>
            </p:nvSpPr>
            <p:spPr bwMode="auto">
              <a:xfrm>
                <a:off x="465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0" name="Line 89"/>
              <p:cNvSpPr>
                <a:spLocks noChangeShapeType="1"/>
              </p:cNvSpPr>
              <p:nvPr/>
            </p:nvSpPr>
            <p:spPr bwMode="auto">
              <a:xfrm>
                <a:off x="488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1" name="Line 90"/>
              <p:cNvSpPr>
                <a:spLocks noChangeShapeType="1"/>
              </p:cNvSpPr>
              <p:nvPr/>
            </p:nvSpPr>
            <p:spPr bwMode="auto">
              <a:xfrm>
                <a:off x="5112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2" name="Line 91"/>
              <p:cNvSpPr>
                <a:spLocks noChangeShapeType="1"/>
              </p:cNvSpPr>
              <p:nvPr/>
            </p:nvSpPr>
            <p:spPr bwMode="auto">
              <a:xfrm>
                <a:off x="5340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3" name="Line 92"/>
              <p:cNvSpPr>
                <a:spLocks noChangeShapeType="1"/>
              </p:cNvSpPr>
              <p:nvPr/>
            </p:nvSpPr>
            <p:spPr bwMode="auto">
              <a:xfrm>
                <a:off x="556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4" name="Line 93"/>
              <p:cNvSpPr>
                <a:spLocks noChangeShapeType="1"/>
              </p:cNvSpPr>
              <p:nvPr/>
            </p:nvSpPr>
            <p:spPr bwMode="auto">
              <a:xfrm>
                <a:off x="579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5" name="Line 94"/>
              <p:cNvSpPr>
                <a:spLocks noChangeShapeType="1"/>
              </p:cNvSpPr>
              <p:nvPr/>
            </p:nvSpPr>
            <p:spPr bwMode="auto">
              <a:xfrm>
                <a:off x="602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6" name="Line 95"/>
              <p:cNvSpPr>
                <a:spLocks noChangeShapeType="1"/>
              </p:cNvSpPr>
              <p:nvPr/>
            </p:nvSpPr>
            <p:spPr bwMode="auto">
              <a:xfrm flipV="1">
                <a:off x="3888" y="518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7" name="Line 96"/>
              <p:cNvSpPr>
                <a:spLocks noChangeShapeType="1"/>
              </p:cNvSpPr>
              <p:nvPr/>
            </p:nvSpPr>
            <p:spPr bwMode="auto">
              <a:xfrm flipV="1">
                <a:off x="3744" y="2160"/>
                <a:ext cx="2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8" name="Line 97"/>
              <p:cNvSpPr>
                <a:spLocks noChangeShapeType="1"/>
              </p:cNvSpPr>
              <p:nvPr/>
            </p:nvSpPr>
            <p:spPr bwMode="auto">
              <a:xfrm>
                <a:off x="6480" y="2160"/>
                <a:ext cx="0" cy="30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</p:grp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996" y="898"/>
              <a:ext cx="233" cy="2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ru-RU" altLang="zh-CN" sz="1200" dirty="0"/>
                <a:t>К</a:t>
              </a:r>
              <a:r>
                <a:rPr lang="en-US" altLang="zh-CN" sz="1200" baseline="-25000" dirty="0"/>
                <a:t>1</a:t>
              </a:r>
              <a:endParaRPr lang="ru-RU" sz="1200" dirty="0"/>
            </a:p>
          </p:txBody>
        </p:sp>
        <p:grpSp>
          <p:nvGrpSpPr>
            <p:cNvPr id="125" name="Group 99"/>
            <p:cNvGrpSpPr>
              <a:grpSpLocks/>
            </p:cNvGrpSpPr>
            <p:nvPr/>
          </p:nvGrpSpPr>
          <p:grpSpPr bwMode="auto">
            <a:xfrm>
              <a:off x="295" y="618"/>
              <a:ext cx="2044" cy="1290"/>
              <a:chOff x="1584" y="7632"/>
              <a:chExt cx="5040" cy="3312"/>
            </a:xfrm>
          </p:grpSpPr>
          <p:sp>
            <p:nvSpPr>
              <p:cNvPr id="134" name="Line 100"/>
              <p:cNvSpPr>
                <a:spLocks noChangeShapeType="1"/>
              </p:cNvSpPr>
              <p:nvPr/>
            </p:nvSpPr>
            <p:spPr bwMode="auto">
              <a:xfrm>
                <a:off x="1872" y="8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35" name="Line 101"/>
              <p:cNvSpPr>
                <a:spLocks noChangeShapeType="1"/>
              </p:cNvSpPr>
              <p:nvPr/>
            </p:nvSpPr>
            <p:spPr bwMode="auto">
              <a:xfrm>
                <a:off x="1584" y="84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36" name="Line 102"/>
              <p:cNvSpPr>
                <a:spLocks noChangeShapeType="1"/>
              </p:cNvSpPr>
              <p:nvPr/>
            </p:nvSpPr>
            <p:spPr bwMode="auto">
              <a:xfrm>
                <a:off x="1728" y="864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37" name="Oval 103"/>
              <p:cNvSpPr>
                <a:spLocks noChangeArrowheads="1"/>
              </p:cNvSpPr>
              <p:nvPr/>
            </p:nvSpPr>
            <p:spPr bwMode="auto">
              <a:xfrm>
                <a:off x="3312" y="9792"/>
                <a:ext cx="576" cy="57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/>
                <a:r>
                  <a:rPr lang="ru-RU" altLang="zh-CN" sz="1200" dirty="0"/>
                  <a:t>К</a:t>
                </a:r>
                <a:r>
                  <a:rPr lang="en-US" altLang="zh-CN" sz="1200" baseline="-25000" dirty="0"/>
                  <a:t>3</a:t>
                </a:r>
                <a:endParaRPr lang="ru-RU" sz="1200" dirty="0"/>
              </a:p>
            </p:txBody>
          </p:sp>
          <p:sp>
            <p:nvSpPr>
              <p:cNvPr id="138" name="Line 104"/>
              <p:cNvSpPr>
                <a:spLocks noChangeShapeType="1"/>
              </p:cNvSpPr>
              <p:nvPr/>
            </p:nvSpPr>
            <p:spPr bwMode="auto">
              <a:xfrm>
                <a:off x="3888" y="10080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39" name="Line 105"/>
              <p:cNvSpPr>
                <a:spLocks noChangeShapeType="1"/>
              </p:cNvSpPr>
              <p:nvPr/>
            </p:nvSpPr>
            <p:spPr bwMode="auto">
              <a:xfrm>
                <a:off x="1728" y="10080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grpSp>
            <p:nvGrpSpPr>
              <p:cNvPr id="140" name="Group 106"/>
              <p:cNvGrpSpPr>
                <a:grpSpLocks/>
              </p:cNvGrpSpPr>
              <p:nvPr/>
            </p:nvGrpSpPr>
            <p:grpSpPr bwMode="auto">
              <a:xfrm>
                <a:off x="4752" y="9648"/>
                <a:ext cx="576" cy="720"/>
                <a:chOff x="6912" y="2304"/>
                <a:chExt cx="2592" cy="2736"/>
              </a:xfrm>
            </p:grpSpPr>
            <p:sp>
              <p:nvSpPr>
                <p:cNvPr id="147" name="Line 107"/>
                <p:cNvSpPr>
                  <a:spLocks noChangeShapeType="1"/>
                </p:cNvSpPr>
                <p:nvPr/>
              </p:nvSpPr>
              <p:spPr bwMode="auto">
                <a:xfrm>
                  <a:off x="7452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48" name="Line 108"/>
                <p:cNvSpPr>
                  <a:spLocks noChangeShapeType="1"/>
                </p:cNvSpPr>
                <p:nvPr/>
              </p:nvSpPr>
              <p:spPr bwMode="auto">
                <a:xfrm>
                  <a:off x="7680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49" name="Line 109"/>
                <p:cNvSpPr>
                  <a:spLocks noChangeShapeType="1"/>
                </p:cNvSpPr>
                <p:nvPr/>
              </p:nvSpPr>
              <p:spPr bwMode="auto">
                <a:xfrm>
                  <a:off x="7908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0" name="Line 110"/>
                <p:cNvSpPr>
                  <a:spLocks noChangeShapeType="1"/>
                </p:cNvSpPr>
                <p:nvPr/>
              </p:nvSpPr>
              <p:spPr bwMode="auto">
                <a:xfrm>
                  <a:off x="8136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1" name="Line 111"/>
                <p:cNvSpPr>
                  <a:spLocks noChangeShapeType="1"/>
                </p:cNvSpPr>
                <p:nvPr/>
              </p:nvSpPr>
              <p:spPr bwMode="auto">
                <a:xfrm>
                  <a:off x="8364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2" name="Line 112"/>
                <p:cNvSpPr>
                  <a:spLocks noChangeShapeType="1"/>
                </p:cNvSpPr>
                <p:nvPr/>
              </p:nvSpPr>
              <p:spPr bwMode="auto">
                <a:xfrm>
                  <a:off x="8592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3" name="Line 113"/>
                <p:cNvSpPr>
                  <a:spLocks noChangeShapeType="1"/>
                </p:cNvSpPr>
                <p:nvPr/>
              </p:nvSpPr>
              <p:spPr bwMode="auto">
                <a:xfrm>
                  <a:off x="8820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4" name="Line 114"/>
                <p:cNvSpPr>
                  <a:spLocks noChangeShapeType="1"/>
                </p:cNvSpPr>
                <p:nvPr/>
              </p:nvSpPr>
              <p:spPr bwMode="auto">
                <a:xfrm>
                  <a:off x="9048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6912" y="5040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6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6912" y="2304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7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912" y="2304"/>
                  <a:ext cx="0" cy="27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</p:grpSp>
          <p:sp>
            <p:nvSpPr>
              <p:cNvPr id="141" name="Line 118"/>
              <p:cNvSpPr>
                <a:spLocks noChangeShapeType="1"/>
              </p:cNvSpPr>
              <p:nvPr/>
            </p:nvSpPr>
            <p:spPr bwMode="auto">
              <a:xfrm flipH="1">
                <a:off x="5328" y="10080"/>
                <a:ext cx="12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2" name="Line 119"/>
              <p:cNvSpPr>
                <a:spLocks noChangeShapeType="1"/>
              </p:cNvSpPr>
              <p:nvPr/>
            </p:nvSpPr>
            <p:spPr bwMode="auto">
              <a:xfrm>
                <a:off x="1584" y="1094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3" name="Line 120"/>
              <p:cNvSpPr>
                <a:spLocks noChangeShapeType="1"/>
              </p:cNvSpPr>
              <p:nvPr/>
            </p:nvSpPr>
            <p:spPr bwMode="auto">
              <a:xfrm>
                <a:off x="1728" y="864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4" name="Line 121"/>
              <p:cNvSpPr>
                <a:spLocks noChangeShapeType="1"/>
              </p:cNvSpPr>
              <p:nvPr/>
            </p:nvSpPr>
            <p:spPr bwMode="auto">
              <a:xfrm>
                <a:off x="1584" y="8496"/>
                <a:ext cx="0" cy="24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5" name="Line 122"/>
              <p:cNvSpPr>
                <a:spLocks noChangeShapeType="1"/>
              </p:cNvSpPr>
              <p:nvPr/>
            </p:nvSpPr>
            <p:spPr bwMode="auto">
              <a:xfrm flipV="1">
                <a:off x="1872" y="7632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6" name="Text Box 123"/>
              <p:cNvSpPr txBox="1">
                <a:spLocks noChangeArrowheads="1"/>
              </p:cNvSpPr>
              <p:nvPr/>
            </p:nvSpPr>
            <p:spPr bwMode="auto">
              <a:xfrm>
                <a:off x="1872" y="7632"/>
                <a:ext cx="567" cy="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ru-RU" sz="1400">
                  <a:latin typeface="Arial Unicode MS" pitchFamily="34" charset="-128"/>
                </a:endParaRPr>
              </a:p>
            </p:txBody>
          </p:sp>
        </p:grpSp>
        <p:sp>
          <p:nvSpPr>
            <p:cNvPr id="126" name="Text Box 124"/>
            <p:cNvSpPr txBox="1">
              <a:spLocks noChangeArrowheads="1"/>
            </p:cNvSpPr>
            <p:nvPr/>
          </p:nvSpPr>
          <p:spPr bwMode="auto">
            <a:xfrm>
              <a:off x="2358" y="1820"/>
              <a:ext cx="45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P</a:t>
              </a:r>
              <a:r>
                <a:rPr lang="en-US" altLang="zh-CN" sz="1400" baseline="-25000">
                  <a:latin typeface="Times New Roman" pitchFamily="18" charset="0"/>
                  <a:ea typeface="SimSun" pitchFamily="2" charset="-122"/>
                </a:rPr>
                <a:t>14</a:t>
              </a:r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=0,3</a:t>
              </a:r>
            </a:p>
            <a:p>
              <a:pPr algn="l"/>
              <a:endParaRPr lang="ru-RU" sz="1400"/>
            </a:p>
          </p:txBody>
        </p:sp>
        <p:sp>
          <p:nvSpPr>
            <p:cNvPr id="127" name="Text Box 126"/>
            <p:cNvSpPr txBox="1">
              <a:spLocks noChangeArrowheads="1"/>
            </p:cNvSpPr>
            <p:nvPr/>
          </p:nvSpPr>
          <p:spPr bwMode="auto">
            <a:xfrm>
              <a:off x="158" y="686"/>
              <a:ext cx="34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>
                  <a:latin typeface="Times New Roman" pitchFamily="18" charset="0"/>
                  <a:ea typeface="SimSun" pitchFamily="2" charset="-122"/>
                </a:rPr>
                <a:t> 0</a:t>
              </a:r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=2</a:t>
              </a:r>
            </a:p>
          </p:txBody>
        </p:sp>
        <p:sp>
          <p:nvSpPr>
            <p:cNvPr id="128" name="Text Box 127"/>
            <p:cNvSpPr txBox="1">
              <a:spLocks noChangeArrowheads="1"/>
            </p:cNvSpPr>
            <p:nvPr/>
          </p:nvSpPr>
          <p:spPr bwMode="auto">
            <a:xfrm>
              <a:off x="914" y="1103"/>
              <a:ext cx="3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 dirty="0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 dirty="0">
                  <a:latin typeface="Times New Roman" pitchFamily="18" charset="0"/>
                  <a:ea typeface="SimSun" pitchFamily="2" charset="-122"/>
                </a:rPr>
                <a:t>1</a:t>
              </a:r>
              <a:r>
                <a:rPr lang="en-US" altLang="zh-CN" sz="1400" dirty="0">
                  <a:latin typeface="Times New Roman" pitchFamily="18" charset="0"/>
                  <a:ea typeface="SimSun" pitchFamily="2" charset="-122"/>
                </a:rPr>
                <a:t>=</a:t>
              </a:r>
              <a:r>
                <a:rPr lang="ru-RU" altLang="zh-CN" sz="1400" dirty="0">
                  <a:latin typeface="Times New Roman" pitchFamily="18" charset="0"/>
                  <a:ea typeface="SimSun" pitchFamily="2" charset="-122"/>
                </a:rPr>
                <a:t>0,6</a:t>
              </a:r>
              <a:endParaRPr lang="en-US" altLang="zh-CN" sz="140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29" name="Text Box 130"/>
            <p:cNvSpPr txBox="1">
              <a:spLocks noChangeArrowheads="1"/>
            </p:cNvSpPr>
            <p:nvPr/>
          </p:nvSpPr>
          <p:spPr bwMode="auto">
            <a:xfrm>
              <a:off x="1303" y="1320"/>
              <a:ext cx="4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 dirty="0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 dirty="0">
                  <a:latin typeface="Times New Roman" pitchFamily="18" charset="0"/>
                  <a:ea typeface="SimSun" pitchFamily="2" charset="-122"/>
                </a:rPr>
                <a:t>2</a:t>
              </a:r>
              <a:r>
                <a:rPr lang="en-US" altLang="zh-CN" sz="1400" dirty="0">
                  <a:latin typeface="Times New Roman" pitchFamily="18" charset="0"/>
                  <a:ea typeface="SimSun" pitchFamily="2" charset="-122"/>
                </a:rPr>
                <a:t>=0,3</a:t>
              </a:r>
            </a:p>
          </p:txBody>
        </p:sp>
        <p:sp>
          <p:nvSpPr>
            <p:cNvPr id="130" name="Text Box 131"/>
            <p:cNvSpPr txBox="1">
              <a:spLocks noChangeArrowheads="1"/>
            </p:cNvSpPr>
            <p:nvPr/>
          </p:nvSpPr>
          <p:spPr bwMode="auto">
            <a:xfrm>
              <a:off x="941" y="1669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 dirty="0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 dirty="0">
                  <a:latin typeface="Times New Roman" pitchFamily="18" charset="0"/>
                  <a:ea typeface="SimSun" pitchFamily="2" charset="-122"/>
                </a:rPr>
                <a:t>3</a:t>
              </a:r>
              <a:r>
                <a:rPr lang="en-US" altLang="zh-CN" sz="1400" dirty="0">
                  <a:latin typeface="Times New Roman" pitchFamily="18" charset="0"/>
                  <a:ea typeface="SimSun" pitchFamily="2" charset="-122"/>
                </a:rPr>
                <a:t>=0,4</a:t>
              </a:r>
            </a:p>
          </p:txBody>
        </p:sp>
        <p:sp>
          <p:nvSpPr>
            <p:cNvPr id="131" name="Text Box 132"/>
            <p:cNvSpPr txBox="1">
              <a:spLocks noChangeArrowheads="1"/>
            </p:cNvSpPr>
            <p:nvPr/>
          </p:nvSpPr>
          <p:spPr bwMode="auto">
            <a:xfrm>
              <a:off x="837" y="2285"/>
              <a:ext cx="4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 dirty="0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 dirty="0">
                  <a:latin typeface="Times New Roman" pitchFamily="18" charset="0"/>
                  <a:ea typeface="SimSun" pitchFamily="2" charset="-122"/>
                </a:rPr>
                <a:t>4</a:t>
              </a:r>
              <a:r>
                <a:rPr lang="en-US" altLang="zh-CN" sz="1400" dirty="0">
                  <a:latin typeface="Times New Roman" pitchFamily="18" charset="0"/>
                  <a:ea typeface="SimSun" pitchFamily="2" charset="-122"/>
                </a:rPr>
                <a:t>=0,</a:t>
              </a:r>
              <a:r>
                <a:rPr lang="ru-RU" altLang="zh-CN" sz="1400" dirty="0">
                  <a:latin typeface="Times New Roman" pitchFamily="18" charset="0"/>
                  <a:ea typeface="SimSun" pitchFamily="2" charset="-122"/>
                </a:rPr>
                <a:t>1</a:t>
              </a:r>
              <a:endParaRPr lang="ru-RU" sz="1400" dirty="0"/>
            </a:p>
          </p:txBody>
        </p:sp>
        <p:sp>
          <p:nvSpPr>
            <p:cNvPr id="132" name="Text Box 133"/>
            <p:cNvSpPr txBox="1">
              <a:spLocks noChangeArrowheads="1"/>
            </p:cNvSpPr>
            <p:nvPr/>
          </p:nvSpPr>
          <p:spPr bwMode="auto">
            <a:xfrm>
              <a:off x="2336" y="1139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P</a:t>
              </a:r>
              <a:r>
                <a:rPr lang="en-US" altLang="zh-CN" sz="1400" baseline="-25000">
                  <a:latin typeface="Times New Roman" pitchFamily="18" charset="0"/>
                  <a:ea typeface="SimSun" pitchFamily="2" charset="-122"/>
                </a:rPr>
                <a:t>12</a:t>
              </a:r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=0,1</a:t>
              </a:r>
              <a:r>
                <a:rPr lang="uk-UA" altLang="zh-CN" sz="1400">
                  <a:latin typeface="Times New Roman" pitchFamily="18" charset="0"/>
                </a:rPr>
                <a:t>5</a:t>
              </a:r>
              <a:endParaRPr lang="en-US" altLang="zh-CN" sz="1400">
                <a:latin typeface="Times New Roman" pitchFamily="18" charset="0"/>
                <a:ea typeface="SimSun" pitchFamily="2" charset="-122"/>
              </a:endParaRPr>
            </a:p>
            <a:p>
              <a:pPr algn="l"/>
              <a:endParaRPr lang="en-US" altLang="zh-CN" sz="1400">
                <a:latin typeface="Times New Roman" pitchFamily="18" charset="0"/>
                <a:ea typeface="SimSun" pitchFamily="2" charset="-122"/>
              </a:endParaRPr>
            </a:p>
            <a:p>
              <a:pPr algn="l"/>
              <a:endParaRPr lang="ru-RU" sz="1400"/>
            </a:p>
          </p:txBody>
        </p:sp>
        <p:sp>
          <p:nvSpPr>
            <p:cNvPr id="133" name="Text Box 134"/>
            <p:cNvSpPr txBox="1">
              <a:spLocks noChangeArrowheads="1"/>
            </p:cNvSpPr>
            <p:nvPr/>
          </p:nvSpPr>
          <p:spPr bwMode="auto">
            <a:xfrm>
              <a:off x="2336" y="1457"/>
              <a:ext cx="52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P</a:t>
              </a:r>
              <a:r>
                <a:rPr lang="en-US" altLang="zh-CN" sz="1400" baseline="-25000">
                  <a:latin typeface="Times New Roman" pitchFamily="18" charset="0"/>
                  <a:ea typeface="SimSun" pitchFamily="2" charset="-122"/>
                </a:rPr>
                <a:t>13</a:t>
              </a:r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=0,13</a:t>
              </a:r>
            </a:p>
            <a:p>
              <a:pPr algn="l"/>
              <a:endParaRPr lang="ru-RU" sz="1400"/>
            </a:p>
          </p:txBody>
        </p:sp>
      </p:grpSp>
      <p:sp>
        <p:nvSpPr>
          <p:cNvPr id="181" name="Объект 2">
            <a:extLst>
              <a:ext uri="{FF2B5EF4-FFF2-40B4-BE49-F238E27FC236}">
                <a16:creationId xmlns:a16="http://schemas.microsoft.com/office/drawing/2014/main" id="{BFC27905-1178-DA4E-A22E-E2E4C27C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258" y="4725158"/>
            <a:ext cx="4645542" cy="140100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uk-UA" dirty="0">
                <a:solidFill>
                  <a:srgbClr val="FF0000"/>
                </a:solidFill>
              </a:rPr>
              <a:t>??</a:t>
            </a:r>
            <a:r>
              <a:rPr lang="uk-UA" dirty="0"/>
              <a:t> Спробуйте на основі власних міркувань передбачити:</a:t>
            </a:r>
          </a:p>
          <a:p>
            <a:pPr lvl="1" algn="just"/>
            <a:r>
              <a:rPr lang="uk-UA" dirty="0"/>
              <a:t>Яка з черг буде найбільшої довжини?</a:t>
            </a:r>
          </a:p>
          <a:p>
            <a:pPr lvl="1" algn="just"/>
            <a:r>
              <a:rPr lang="uk-UA" dirty="0"/>
              <a:t>Якій ресурс буде найменш завантаженим?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122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uk-UA" sz="2400" dirty="0"/>
              <a:t>Мережа масового обслуговування з результатами аналітичного розрахунку для тестування алгоритму імітації  </a:t>
            </a:r>
          </a:p>
        </p:txBody>
      </p:sp>
      <p:grpSp>
        <p:nvGrpSpPr>
          <p:cNvPr id="92" name="Group 135"/>
          <p:cNvGrpSpPr>
            <a:grpSpLocks/>
          </p:cNvGrpSpPr>
          <p:nvPr/>
        </p:nvGrpSpPr>
        <p:grpSpPr bwMode="auto">
          <a:xfrm>
            <a:off x="263718" y="1157110"/>
            <a:ext cx="5245908" cy="3767471"/>
            <a:chOff x="158" y="618"/>
            <a:chExt cx="2700" cy="1886"/>
          </a:xfrm>
        </p:grpSpPr>
        <p:sp>
          <p:nvSpPr>
            <p:cNvPr id="93" name="Line 38"/>
            <p:cNvSpPr>
              <a:spLocks noChangeShapeType="1"/>
            </p:cNvSpPr>
            <p:nvPr/>
          </p:nvSpPr>
          <p:spPr bwMode="auto">
            <a:xfrm>
              <a:off x="412" y="1067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412" y="1067"/>
              <a:ext cx="0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5" name="Line 41"/>
            <p:cNvSpPr>
              <a:spLocks noChangeShapeType="1"/>
            </p:cNvSpPr>
            <p:nvPr/>
          </p:nvSpPr>
          <p:spPr bwMode="auto">
            <a:xfrm>
              <a:off x="996" y="1908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6" name="Line 43"/>
            <p:cNvSpPr>
              <a:spLocks noChangeShapeType="1"/>
            </p:cNvSpPr>
            <p:nvPr/>
          </p:nvSpPr>
          <p:spPr bwMode="auto">
            <a:xfrm>
              <a:off x="1395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7" name="Line 44"/>
            <p:cNvSpPr>
              <a:spLocks noChangeShapeType="1"/>
            </p:cNvSpPr>
            <p:nvPr/>
          </p:nvSpPr>
          <p:spPr bwMode="auto">
            <a:xfrm>
              <a:off x="1415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8" name="Line 45"/>
            <p:cNvSpPr>
              <a:spLocks noChangeShapeType="1"/>
            </p:cNvSpPr>
            <p:nvPr/>
          </p:nvSpPr>
          <p:spPr bwMode="auto">
            <a:xfrm>
              <a:off x="1436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99" name="Line 46"/>
            <p:cNvSpPr>
              <a:spLocks noChangeShapeType="1"/>
            </p:cNvSpPr>
            <p:nvPr/>
          </p:nvSpPr>
          <p:spPr bwMode="auto">
            <a:xfrm>
              <a:off x="1457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477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498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518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3" name="Line 50"/>
            <p:cNvSpPr>
              <a:spLocks noChangeShapeType="1"/>
            </p:cNvSpPr>
            <p:nvPr/>
          </p:nvSpPr>
          <p:spPr bwMode="auto">
            <a:xfrm>
              <a:off x="1539" y="1769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4" name="Line 51"/>
            <p:cNvSpPr>
              <a:spLocks noChangeShapeType="1"/>
            </p:cNvSpPr>
            <p:nvPr/>
          </p:nvSpPr>
          <p:spPr bwMode="auto">
            <a:xfrm flipV="1">
              <a:off x="1346" y="2020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5" name="Line 52"/>
            <p:cNvSpPr>
              <a:spLocks noChangeShapeType="1"/>
            </p:cNvSpPr>
            <p:nvPr/>
          </p:nvSpPr>
          <p:spPr bwMode="auto">
            <a:xfrm flipV="1">
              <a:off x="1346" y="1739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6" name="Line 53"/>
            <p:cNvSpPr>
              <a:spLocks noChangeShapeType="1"/>
            </p:cNvSpPr>
            <p:nvPr/>
          </p:nvSpPr>
          <p:spPr bwMode="auto">
            <a:xfrm flipH="1">
              <a:off x="1346" y="1739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7" name="Line 55"/>
            <p:cNvSpPr>
              <a:spLocks noChangeShapeType="1"/>
            </p:cNvSpPr>
            <p:nvPr/>
          </p:nvSpPr>
          <p:spPr bwMode="auto">
            <a:xfrm>
              <a:off x="821" y="1010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>
              <a:off x="412" y="1235"/>
              <a:ext cx="9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09" name="Line 58"/>
            <p:cNvSpPr>
              <a:spLocks noChangeShapeType="1"/>
            </p:cNvSpPr>
            <p:nvPr/>
          </p:nvSpPr>
          <p:spPr bwMode="auto">
            <a:xfrm>
              <a:off x="1229" y="1010"/>
              <a:ext cx="11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0" name="Line 59"/>
            <p:cNvSpPr>
              <a:spLocks noChangeShapeType="1"/>
            </p:cNvSpPr>
            <p:nvPr/>
          </p:nvSpPr>
          <p:spPr bwMode="auto">
            <a:xfrm>
              <a:off x="2339" y="1010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1" name="Oval 60"/>
            <p:cNvSpPr>
              <a:spLocks noChangeArrowheads="1"/>
            </p:cNvSpPr>
            <p:nvPr/>
          </p:nvSpPr>
          <p:spPr bwMode="auto">
            <a:xfrm>
              <a:off x="762" y="2076"/>
              <a:ext cx="234" cy="22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ru-RU" altLang="zh-CN" sz="1200" dirty="0"/>
                <a:t>К</a:t>
              </a:r>
              <a:r>
                <a:rPr lang="en-US" altLang="zh-CN" sz="1200" baseline="-25000" dirty="0"/>
                <a:t>4</a:t>
              </a:r>
              <a:endParaRPr lang="ru-RU" sz="1200" dirty="0"/>
            </a:p>
          </p:txBody>
        </p:sp>
        <p:sp>
          <p:nvSpPr>
            <p:cNvPr id="112" name="Line 61"/>
            <p:cNvSpPr>
              <a:spLocks noChangeShapeType="1"/>
            </p:cNvSpPr>
            <p:nvPr/>
          </p:nvSpPr>
          <p:spPr bwMode="auto">
            <a:xfrm flipH="1">
              <a:off x="645" y="2188"/>
              <a:ext cx="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3" name="Line 62"/>
            <p:cNvSpPr>
              <a:spLocks noChangeShapeType="1"/>
            </p:cNvSpPr>
            <p:nvPr/>
          </p:nvSpPr>
          <p:spPr bwMode="auto">
            <a:xfrm flipH="1">
              <a:off x="996" y="2188"/>
              <a:ext cx="1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4" name="Line 63"/>
            <p:cNvSpPr>
              <a:spLocks noChangeShapeType="1"/>
            </p:cNvSpPr>
            <p:nvPr/>
          </p:nvSpPr>
          <p:spPr bwMode="auto">
            <a:xfrm>
              <a:off x="1113" y="1908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5" name="Line 64"/>
            <p:cNvSpPr>
              <a:spLocks noChangeShapeType="1"/>
            </p:cNvSpPr>
            <p:nvPr/>
          </p:nvSpPr>
          <p:spPr bwMode="auto">
            <a:xfrm>
              <a:off x="645" y="1908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6" name="Oval 65"/>
            <p:cNvSpPr>
              <a:spLocks noChangeArrowheads="1"/>
            </p:cNvSpPr>
            <p:nvPr/>
          </p:nvSpPr>
          <p:spPr bwMode="auto">
            <a:xfrm>
              <a:off x="762" y="1795"/>
              <a:ext cx="234" cy="2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ru-RU" altLang="zh-CN" sz="1200" dirty="0"/>
                <a:t>К</a:t>
              </a:r>
              <a:r>
                <a:rPr lang="en-US" altLang="zh-CN" sz="1200" baseline="-25000" dirty="0"/>
                <a:t>4</a:t>
              </a:r>
              <a:endParaRPr lang="ru-RU" sz="1200" dirty="0"/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H="1">
              <a:off x="1580" y="1908"/>
              <a:ext cx="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>
              <a:off x="2339" y="1010"/>
              <a:ext cx="0" cy="8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sp>
          <p:nvSpPr>
            <p:cNvPr id="119" name="Oval 71"/>
            <p:cNvSpPr>
              <a:spLocks noChangeArrowheads="1"/>
            </p:cNvSpPr>
            <p:nvPr/>
          </p:nvSpPr>
          <p:spPr bwMode="auto">
            <a:xfrm>
              <a:off x="1346" y="1123"/>
              <a:ext cx="234" cy="22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ru-RU" altLang="zh-CN" sz="1200" dirty="0"/>
                <a:t>К</a:t>
              </a:r>
              <a:r>
                <a:rPr lang="en-US" altLang="zh-CN" sz="1200" baseline="-25000" dirty="0"/>
                <a:t>2</a:t>
              </a:r>
              <a:endParaRPr lang="ru-RU" sz="1200" dirty="0"/>
            </a:p>
          </p:txBody>
        </p:sp>
        <p:sp>
          <p:nvSpPr>
            <p:cNvPr id="120" name="Line 72"/>
            <p:cNvSpPr>
              <a:spLocks noChangeShapeType="1"/>
            </p:cNvSpPr>
            <p:nvPr/>
          </p:nvSpPr>
          <p:spPr bwMode="auto">
            <a:xfrm>
              <a:off x="1580" y="1235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grpSp>
          <p:nvGrpSpPr>
            <p:cNvPr id="121" name="Group 73"/>
            <p:cNvGrpSpPr>
              <a:grpSpLocks/>
            </p:cNvGrpSpPr>
            <p:nvPr/>
          </p:nvGrpSpPr>
          <p:grpSpPr bwMode="auto">
            <a:xfrm>
              <a:off x="1930" y="1067"/>
              <a:ext cx="234" cy="280"/>
              <a:chOff x="6912" y="2304"/>
              <a:chExt cx="2592" cy="2736"/>
            </a:xfrm>
          </p:grpSpPr>
          <p:sp>
            <p:nvSpPr>
              <p:cNvPr id="169" name="Line 74"/>
              <p:cNvSpPr>
                <a:spLocks noChangeShapeType="1"/>
              </p:cNvSpPr>
              <p:nvPr/>
            </p:nvSpPr>
            <p:spPr bwMode="auto">
              <a:xfrm>
                <a:off x="7452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0" name="Line 75"/>
              <p:cNvSpPr>
                <a:spLocks noChangeShapeType="1"/>
              </p:cNvSpPr>
              <p:nvPr/>
            </p:nvSpPr>
            <p:spPr bwMode="auto">
              <a:xfrm>
                <a:off x="7680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1" name="Line 76"/>
              <p:cNvSpPr>
                <a:spLocks noChangeShapeType="1"/>
              </p:cNvSpPr>
              <p:nvPr/>
            </p:nvSpPr>
            <p:spPr bwMode="auto">
              <a:xfrm>
                <a:off x="7908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2" name="Line 77"/>
              <p:cNvSpPr>
                <a:spLocks noChangeShapeType="1"/>
              </p:cNvSpPr>
              <p:nvPr/>
            </p:nvSpPr>
            <p:spPr bwMode="auto">
              <a:xfrm>
                <a:off x="8136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3" name="Line 78"/>
              <p:cNvSpPr>
                <a:spLocks noChangeShapeType="1"/>
              </p:cNvSpPr>
              <p:nvPr/>
            </p:nvSpPr>
            <p:spPr bwMode="auto">
              <a:xfrm>
                <a:off x="8364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4" name="Line 79"/>
              <p:cNvSpPr>
                <a:spLocks noChangeShapeType="1"/>
              </p:cNvSpPr>
              <p:nvPr/>
            </p:nvSpPr>
            <p:spPr bwMode="auto">
              <a:xfrm>
                <a:off x="8592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5" name="Line 80"/>
              <p:cNvSpPr>
                <a:spLocks noChangeShapeType="1"/>
              </p:cNvSpPr>
              <p:nvPr/>
            </p:nvSpPr>
            <p:spPr bwMode="auto">
              <a:xfrm>
                <a:off x="8820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6" name="Line 81"/>
              <p:cNvSpPr>
                <a:spLocks noChangeShapeType="1"/>
              </p:cNvSpPr>
              <p:nvPr/>
            </p:nvSpPr>
            <p:spPr bwMode="auto">
              <a:xfrm>
                <a:off x="9048" y="2599"/>
                <a:ext cx="0" cy="2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7" name="Line 82"/>
              <p:cNvSpPr>
                <a:spLocks noChangeShapeType="1"/>
              </p:cNvSpPr>
              <p:nvPr/>
            </p:nvSpPr>
            <p:spPr bwMode="auto">
              <a:xfrm flipV="1">
                <a:off x="6912" y="5040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8" name="Line 83"/>
              <p:cNvSpPr>
                <a:spLocks noChangeShapeType="1"/>
              </p:cNvSpPr>
              <p:nvPr/>
            </p:nvSpPr>
            <p:spPr bwMode="auto">
              <a:xfrm flipV="1">
                <a:off x="6912" y="230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79" name="Line 84"/>
              <p:cNvSpPr>
                <a:spLocks noChangeShapeType="1"/>
              </p:cNvSpPr>
              <p:nvPr/>
            </p:nvSpPr>
            <p:spPr bwMode="auto">
              <a:xfrm flipH="1">
                <a:off x="6912" y="2304"/>
                <a:ext cx="0" cy="2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</p:grpSp>
        <p:sp>
          <p:nvSpPr>
            <p:cNvPr id="122" name="Line 85"/>
            <p:cNvSpPr>
              <a:spLocks noChangeShapeType="1"/>
            </p:cNvSpPr>
            <p:nvPr/>
          </p:nvSpPr>
          <p:spPr bwMode="auto">
            <a:xfrm flipH="1">
              <a:off x="2164" y="1235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1400"/>
            </a:p>
          </p:txBody>
        </p:sp>
        <p:grpSp>
          <p:nvGrpSpPr>
            <p:cNvPr id="123" name="Group 86"/>
            <p:cNvGrpSpPr>
              <a:grpSpLocks/>
            </p:cNvGrpSpPr>
            <p:nvPr/>
          </p:nvGrpSpPr>
          <p:grpSpPr bwMode="auto">
            <a:xfrm>
              <a:off x="587" y="842"/>
              <a:ext cx="234" cy="281"/>
              <a:chOff x="3744" y="2160"/>
              <a:chExt cx="2736" cy="3024"/>
            </a:xfrm>
          </p:grpSpPr>
          <p:sp>
            <p:nvSpPr>
              <p:cNvPr id="158" name="Line 87"/>
              <p:cNvSpPr>
                <a:spLocks noChangeShapeType="1"/>
              </p:cNvSpPr>
              <p:nvPr/>
            </p:nvSpPr>
            <p:spPr bwMode="auto">
              <a:xfrm>
                <a:off x="442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59" name="Line 88"/>
              <p:cNvSpPr>
                <a:spLocks noChangeShapeType="1"/>
              </p:cNvSpPr>
              <p:nvPr/>
            </p:nvSpPr>
            <p:spPr bwMode="auto">
              <a:xfrm>
                <a:off x="465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0" name="Line 89"/>
              <p:cNvSpPr>
                <a:spLocks noChangeShapeType="1"/>
              </p:cNvSpPr>
              <p:nvPr/>
            </p:nvSpPr>
            <p:spPr bwMode="auto">
              <a:xfrm>
                <a:off x="488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1" name="Line 90"/>
              <p:cNvSpPr>
                <a:spLocks noChangeShapeType="1"/>
              </p:cNvSpPr>
              <p:nvPr/>
            </p:nvSpPr>
            <p:spPr bwMode="auto">
              <a:xfrm>
                <a:off x="5112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2" name="Line 91"/>
              <p:cNvSpPr>
                <a:spLocks noChangeShapeType="1"/>
              </p:cNvSpPr>
              <p:nvPr/>
            </p:nvSpPr>
            <p:spPr bwMode="auto">
              <a:xfrm>
                <a:off x="5340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3" name="Line 92"/>
              <p:cNvSpPr>
                <a:spLocks noChangeShapeType="1"/>
              </p:cNvSpPr>
              <p:nvPr/>
            </p:nvSpPr>
            <p:spPr bwMode="auto">
              <a:xfrm>
                <a:off x="5568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4" name="Line 93"/>
              <p:cNvSpPr>
                <a:spLocks noChangeShapeType="1"/>
              </p:cNvSpPr>
              <p:nvPr/>
            </p:nvSpPr>
            <p:spPr bwMode="auto">
              <a:xfrm>
                <a:off x="5796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5" name="Line 94"/>
              <p:cNvSpPr>
                <a:spLocks noChangeShapeType="1"/>
              </p:cNvSpPr>
              <p:nvPr/>
            </p:nvSpPr>
            <p:spPr bwMode="auto">
              <a:xfrm>
                <a:off x="6024" y="248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6" name="Line 95"/>
              <p:cNvSpPr>
                <a:spLocks noChangeShapeType="1"/>
              </p:cNvSpPr>
              <p:nvPr/>
            </p:nvSpPr>
            <p:spPr bwMode="auto">
              <a:xfrm flipV="1">
                <a:off x="3888" y="518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7" name="Line 96"/>
              <p:cNvSpPr>
                <a:spLocks noChangeShapeType="1"/>
              </p:cNvSpPr>
              <p:nvPr/>
            </p:nvSpPr>
            <p:spPr bwMode="auto">
              <a:xfrm flipV="1">
                <a:off x="3744" y="2160"/>
                <a:ext cx="27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68" name="Line 97"/>
              <p:cNvSpPr>
                <a:spLocks noChangeShapeType="1"/>
              </p:cNvSpPr>
              <p:nvPr/>
            </p:nvSpPr>
            <p:spPr bwMode="auto">
              <a:xfrm>
                <a:off x="6480" y="2160"/>
                <a:ext cx="0" cy="30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</p:grp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996" y="898"/>
              <a:ext cx="233" cy="2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r>
                <a:rPr lang="ru-RU" altLang="zh-CN" sz="1200" dirty="0"/>
                <a:t>К</a:t>
              </a:r>
              <a:r>
                <a:rPr lang="en-US" altLang="zh-CN" sz="1200" baseline="-25000" dirty="0"/>
                <a:t>1</a:t>
              </a:r>
              <a:endParaRPr lang="ru-RU" sz="1200" dirty="0"/>
            </a:p>
          </p:txBody>
        </p:sp>
        <p:grpSp>
          <p:nvGrpSpPr>
            <p:cNvPr id="125" name="Group 99"/>
            <p:cNvGrpSpPr>
              <a:grpSpLocks/>
            </p:cNvGrpSpPr>
            <p:nvPr/>
          </p:nvGrpSpPr>
          <p:grpSpPr bwMode="auto">
            <a:xfrm>
              <a:off x="295" y="618"/>
              <a:ext cx="2044" cy="1290"/>
              <a:chOff x="1584" y="7632"/>
              <a:chExt cx="5040" cy="3312"/>
            </a:xfrm>
          </p:grpSpPr>
          <p:sp>
            <p:nvSpPr>
              <p:cNvPr id="134" name="Line 100"/>
              <p:cNvSpPr>
                <a:spLocks noChangeShapeType="1"/>
              </p:cNvSpPr>
              <p:nvPr/>
            </p:nvSpPr>
            <p:spPr bwMode="auto">
              <a:xfrm>
                <a:off x="1872" y="8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35" name="Line 101"/>
              <p:cNvSpPr>
                <a:spLocks noChangeShapeType="1"/>
              </p:cNvSpPr>
              <p:nvPr/>
            </p:nvSpPr>
            <p:spPr bwMode="auto">
              <a:xfrm>
                <a:off x="1584" y="84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36" name="Line 102"/>
              <p:cNvSpPr>
                <a:spLocks noChangeShapeType="1"/>
              </p:cNvSpPr>
              <p:nvPr/>
            </p:nvSpPr>
            <p:spPr bwMode="auto">
              <a:xfrm>
                <a:off x="1728" y="864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37" name="Oval 103"/>
              <p:cNvSpPr>
                <a:spLocks noChangeArrowheads="1"/>
              </p:cNvSpPr>
              <p:nvPr/>
            </p:nvSpPr>
            <p:spPr bwMode="auto">
              <a:xfrm>
                <a:off x="3312" y="9792"/>
                <a:ext cx="576" cy="57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/>
                <a:r>
                  <a:rPr lang="ru-RU" altLang="zh-CN" sz="1200" dirty="0"/>
                  <a:t>К</a:t>
                </a:r>
                <a:r>
                  <a:rPr lang="en-US" altLang="zh-CN" sz="1200" baseline="-25000" dirty="0"/>
                  <a:t>3</a:t>
                </a:r>
                <a:endParaRPr lang="ru-RU" sz="1200" dirty="0"/>
              </a:p>
            </p:txBody>
          </p:sp>
          <p:sp>
            <p:nvSpPr>
              <p:cNvPr id="138" name="Line 104"/>
              <p:cNvSpPr>
                <a:spLocks noChangeShapeType="1"/>
              </p:cNvSpPr>
              <p:nvPr/>
            </p:nvSpPr>
            <p:spPr bwMode="auto">
              <a:xfrm>
                <a:off x="3888" y="10080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39" name="Line 105"/>
              <p:cNvSpPr>
                <a:spLocks noChangeShapeType="1"/>
              </p:cNvSpPr>
              <p:nvPr/>
            </p:nvSpPr>
            <p:spPr bwMode="auto">
              <a:xfrm>
                <a:off x="1728" y="10080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grpSp>
            <p:nvGrpSpPr>
              <p:cNvPr id="140" name="Group 106"/>
              <p:cNvGrpSpPr>
                <a:grpSpLocks/>
              </p:cNvGrpSpPr>
              <p:nvPr/>
            </p:nvGrpSpPr>
            <p:grpSpPr bwMode="auto">
              <a:xfrm>
                <a:off x="4752" y="9648"/>
                <a:ext cx="576" cy="720"/>
                <a:chOff x="6912" y="2304"/>
                <a:chExt cx="2592" cy="2736"/>
              </a:xfrm>
            </p:grpSpPr>
            <p:sp>
              <p:nvSpPr>
                <p:cNvPr id="147" name="Line 107"/>
                <p:cNvSpPr>
                  <a:spLocks noChangeShapeType="1"/>
                </p:cNvSpPr>
                <p:nvPr/>
              </p:nvSpPr>
              <p:spPr bwMode="auto">
                <a:xfrm>
                  <a:off x="7452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48" name="Line 108"/>
                <p:cNvSpPr>
                  <a:spLocks noChangeShapeType="1"/>
                </p:cNvSpPr>
                <p:nvPr/>
              </p:nvSpPr>
              <p:spPr bwMode="auto">
                <a:xfrm>
                  <a:off x="7680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49" name="Line 109"/>
                <p:cNvSpPr>
                  <a:spLocks noChangeShapeType="1"/>
                </p:cNvSpPr>
                <p:nvPr/>
              </p:nvSpPr>
              <p:spPr bwMode="auto">
                <a:xfrm>
                  <a:off x="7908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0" name="Line 110"/>
                <p:cNvSpPr>
                  <a:spLocks noChangeShapeType="1"/>
                </p:cNvSpPr>
                <p:nvPr/>
              </p:nvSpPr>
              <p:spPr bwMode="auto">
                <a:xfrm>
                  <a:off x="8136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1" name="Line 111"/>
                <p:cNvSpPr>
                  <a:spLocks noChangeShapeType="1"/>
                </p:cNvSpPr>
                <p:nvPr/>
              </p:nvSpPr>
              <p:spPr bwMode="auto">
                <a:xfrm>
                  <a:off x="8364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2" name="Line 112"/>
                <p:cNvSpPr>
                  <a:spLocks noChangeShapeType="1"/>
                </p:cNvSpPr>
                <p:nvPr/>
              </p:nvSpPr>
              <p:spPr bwMode="auto">
                <a:xfrm>
                  <a:off x="8592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3" name="Line 113"/>
                <p:cNvSpPr>
                  <a:spLocks noChangeShapeType="1"/>
                </p:cNvSpPr>
                <p:nvPr/>
              </p:nvSpPr>
              <p:spPr bwMode="auto">
                <a:xfrm>
                  <a:off x="8820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4" name="Line 114"/>
                <p:cNvSpPr>
                  <a:spLocks noChangeShapeType="1"/>
                </p:cNvSpPr>
                <p:nvPr/>
              </p:nvSpPr>
              <p:spPr bwMode="auto">
                <a:xfrm>
                  <a:off x="9048" y="2599"/>
                  <a:ext cx="0" cy="2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6912" y="5040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6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6912" y="2304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  <p:sp>
              <p:nvSpPr>
                <p:cNvPr id="157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912" y="2304"/>
                  <a:ext cx="0" cy="27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 sz="1400"/>
                </a:p>
              </p:txBody>
            </p:sp>
          </p:grpSp>
          <p:sp>
            <p:nvSpPr>
              <p:cNvPr id="141" name="Line 118"/>
              <p:cNvSpPr>
                <a:spLocks noChangeShapeType="1"/>
              </p:cNvSpPr>
              <p:nvPr/>
            </p:nvSpPr>
            <p:spPr bwMode="auto">
              <a:xfrm flipH="1">
                <a:off x="5328" y="10080"/>
                <a:ext cx="12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2" name="Line 119"/>
              <p:cNvSpPr>
                <a:spLocks noChangeShapeType="1"/>
              </p:cNvSpPr>
              <p:nvPr/>
            </p:nvSpPr>
            <p:spPr bwMode="auto">
              <a:xfrm>
                <a:off x="1584" y="1094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3" name="Line 120"/>
              <p:cNvSpPr>
                <a:spLocks noChangeShapeType="1"/>
              </p:cNvSpPr>
              <p:nvPr/>
            </p:nvSpPr>
            <p:spPr bwMode="auto">
              <a:xfrm>
                <a:off x="1728" y="864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4" name="Line 121"/>
              <p:cNvSpPr>
                <a:spLocks noChangeShapeType="1"/>
              </p:cNvSpPr>
              <p:nvPr/>
            </p:nvSpPr>
            <p:spPr bwMode="auto">
              <a:xfrm>
                <a:off x="1584" y="8496"/>
                <a:ext cx="0" cy="24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5" name="Line 122"/>
              <p:cNvSpPr>
                <a:spLocks noChangeShapeType="1"/>
              </p:cNvSpPr>
              <p:nvPr/>
            </p:nvSpPr>
            <p:spPr bwMode="auto">
              <a:xfrm flipV="1">
                <a:off x="1872" y="7632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 sz="1400"/>
              </a:p>
            </p:txBody>
          </p:sp>
          <p:sp>
            <p:nvSpPr>
              <p:cNvPr id="146" name="Text Box 123"/>
              <p:cNvSpPr txBox="1">
                <a:spLocks noChangeArrowheads="1"/>
              </p:cNvSpPr>
              <p:nvPr/>
            </p:nvSpPr>
            <p:spPr bwMode="auto">
              <a:xfrm>
                <a:off x="1872" y="7632"/>
                <a:ext cx="567" cy="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endParaRPr lang="ru-RU" sz="1400">
                  <a:latin typeface="Arial Unicode MS" pitchFamily="34" charset="-128"/>
                </a:endParaRPr>
              </a:p>
            </p:txBody>
          </p:sp>
        </p:grpSp>
        <p:sp>
          <p:nvSpPr>
            <p:cNvPr id="126" name="Text Box 124"/>
            <p:cNvSpPr txBox="1">
              <a:spLocks noChangeArrowheads="1"/>
            </p:cNvSpPr>
            <p:nvPr/>
          </p:nvSpPr>
          <p:spPr bwMode="auto">
            <a:xfrm>
              <a:off x="2358" y="1820"/>
              <a:ext cx="45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P</a:t>
              </a:r>
              <a:r>
                <a:rPr lang="en-US" altLang="zh-CN" sz="1400" baseline="-25000">
                  <a:latin typeface="Times New Roman" pitchFamily="18" charset="0"/>
                  <a:ea typeface="SimSun" pitchFamily="2" charset="-122"/>
                </a:rPr>
                <a:t>14</a:t>
              </a:r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=0,3</a:t>
              </a:r>
            </a:p>
            <a:p>
              <a:pPr algn="l"/>
              <a:endParaRPr lang="ru-RU" sz="1400"/>
            </a:p>
          </p:txBody>
        </p:sp>
        <p:sp>
          <p:nvSpPr>
            <p:cNvPr id="127" name="Text Box 126"/>
            <p:cNvSpPr txBox="1">
              <a:spLocks noChangeArrowheads="1"/>
            </p:cNvSpPr>
            <p:nvPr/>
          </p:nvSpPr>
          <p:spPr bwMode="auto">
            <a:xfrm>
              <a:off x="158" y="686"/>
              <a:ext cx="34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>
                  <a:latin typeface="Times New Roman" pitchFamily="18" charset="0"/>
                  <a:ea typeface="SimSun" pitchFamily="2" charset="-122"/>
                </a:rPr>
                <a:t> 0</a:t>
              </a:r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=2</a:t>
              </a:r>
            </a:p>
          </p:txBody>
        </p:sp>
        <p:sp>
          <p:nvSpPr>
            <p:cNvPr id="128" name="Text Box 127"/>
            <p:cNvSpPr txBox="1">
              <a:spLocks noChangeArrowheads="1"/>
            </p:cNvSpPr>
            <p:nvPr/>
          </p:nvSpPr>
          <p:spPr bwMode="auto">
            <a:xfrm>
              <a:off x="975" y="1104"/>
              <a:ext cx="3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 dirty="0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 dirty="0">
                  <a:latin typeface="Times New Roman" pitchFamily="18" charset="0"/>
                  <a:ea typeface="SimSun" pitchFamily="2" charset="-122"/>
                </a:rPr>
                <a:t>1</a:t>
              </a:r>
              <a:r>
                <a:rPr lang="en-US" altLang="zh-CN" sz="1400" dirty="0">
                  <a:latin typeface="Times New Roman" pitchFamily="18" charset="0"/>
                  <a:ea typeface="SimSun" pitchFamily="2" charset="-122"/>
                </a:rPr>
                <a:t>=</a:t>
              </a:r>
              <a:r>
                <a:rPr lang="ru-RU" altLang="zh-CN" sz="1400" dirty="0">
                  <a:latin typeface="Times New Roman" pitchFamily="18" charset="0"/>
                  <a:ea typeface="SimSun" pitchFamily="2" charset="-122"/>
                </a:rPr>
                <a:t>0,6</a:t>
              </a:r>
              <a:endParaRPr lang="en-US" altLang="zh-CN" sz="1400" dirty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29" name="Text Box 130"/>
            <p:cNvSpPr txBox="1">
              <a:spLocks noChangeArrowheads="1"/>
            </p:cNvSpPr>
            <p:nvPr/>
          </p:nvSpPr>
          <p:spPr bwMode="auto">
            <a:xfrm>
              <a:off x="1302" y="1329"/>
              <a:ext cx="4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 dirty="0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 dirty="0">
                  <a:latin typeface="Times New Roman" pitchFamily="18" charset="0"/>
                  <a:ea typeface="SimSun" pitchFamily="2" charset="-122"/>
                </a:rPr>
                <a:t>2</a:t>
              </a:r>
              <a:r>
                <a:rPr lang="en-US" altLang="zh-CN" sz="1400" dirty="0">
                  <a:latin typeface="Times New Roman" pitchFamily="18" charset="0"/>
                  <a:ea typeface="SimSun" pitchFamily="2" charset="-122"/>
                </a:rPr>
                <a:t>=0,3</a:t>
              </a:r>
            </a:p>
          </p:txBody>
        </p:sp>
        <p:sp>
          <p:nvSpPr>
            <p:cNvPr id="130" name="Text Box 131"/>
            <p:cNvSpPr txBox="1">
              <a:spLocks noChangeArrowheads="1"/>
            </p:cNvSpPr>
            <p:nvPr/>
          </p:nvSpPr>
          <p:spPr bwMode="auto">
            <a:xfrm>
              <a:off x="952" y="1665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 dirty="0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 dirty="0">
                  <a:latin typeface="Times New Roman" pitchFamily="18" charset="0"/>
                  <a:ea typeface="SimSun" pitchFamily="2" charset="-122"/>
                </a:rPr>
                <a:t>3</a:t>
              </a:r>
              <a:r>
                <a:rPr lang="en-US" altLang="zh-CN" sz="1400" dirty="0">
                  <a:latin typeface="Times New Roman" pitchFamily="18" charset="0"/>
                  <a:ea typeface="SimSun" pitchFamily="2" charset="-122"/>
                </a:rPr>
                <a:t>=0,4</a:t>
              </a:r>
            </a:p>
          </p:txBody>
        </p:sp>
        <p:sp>
          <p:nvSpPr>
            <p:cNvPr id="131" name="Text Box 132"/>
            <p:cNvSpPr txBox="1">
              <a:spLocks noChangeArrowheads="1"/>
            </p:cNvSpPr>
            <p:nvPr/>
          </p:nvSpPr>
          <p:spPr bwMode="auto">
            <a:xfrm>
              <a:off x="728" y="2300"/>
              <a:ext cx="4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 i="1" dirty="0">
                  <a:latin typeface="Times New Roman" pitchFamily="18" charset="0"/>
                  <a:ea typeface="SimSun" pitchFamily="2" charset="-122"/>
                </a:rPr>
                <a:t>t</a:t>
              </a:r>
              <a:r>
                <a:rPr lang="en-US" altLang="zh-CN" sz="1400" baseline="-25000" dirty="0">
                  <a:latin typeface="Times New Roman" pitchFamily="18" charset="0"/>
                  <a:ea typeface="SimSun" pitchFamily="2" charset="-122"/>
                </a:rPr>
                <a:t>4</a:t>
              </a:r>
              <a:r>
                <a:rPr lang="en-US" altLang="zh-CN" sz="1400" dirty="0">
                  <a:latin typeface="Times New Roman" pitchFamily="18" charset="0"/>
                  <a:ea typeface="SimSun" pitchFamily="2" charset="-122"/>
                </a:rPr>
                <a:t>=0,</a:t>
              </a:r>
              <a:r>
                <a:rPr lang="ru-RU" altLang="zh-CN" sz="1400" dirty="0">
                  <a:latin typeface="Times New Roman" pitchFamily="18" charset="0"/>
                  <a:ea typeface="SimSun" pitchFamily="2" charset="-122"/>
                </a:rPr>
                <a:t>1</a:t>
              </a:r>
              <a:endParaRPr lang="ru-RU" sz="1400" dirty="0"/>
            </a:p>
          </p:txBody>
        </p:sp>
        <p:sp>
          <p:nvSpPr>
            <p:cNvPr id="132" name="Text Box 133"/>
            <p:cNvSpPr txBox="1">
              <a:spLocks noChangeArrowheads="1"/>
            </p:cNvSpPr>
            <p:nvPr/>
          </p:nvSpPr>
          <p:spPr bwMode="auto">
            <a:xfrm>
              <a:off x="2336" y="1139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P</a:t>
              </a:r>
              <a:r>
                <a:rPr lang="en-US" altLang="zh-CN" sz="1400" baseline="-25000">
                  <a:latin typeface="Times New Roman" pitchFamily="18" charset="0"/>
                  <a:ea typeface="SimSun" pitchFamily="2" charset="-122"/>
                </a:rPr>
                <a:t>12</a:t>
              </a:r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=0,1</a:t>
              </a:r>
              <a:r>
                <a:rPr lang="uk-UA" altLang="zh-CN" sz="1400">
                  <a:latin typeface="Times New Roman" pitchFamily="18" charset="0"/>
                </a:rPr>
                <a:t>5</a:t>
              </a:r>
              <a:endParaRPr lang="en-US" altLang="zh-CN" sz="1400">
                <a:latin typeface="Times New Roman" pitchFamily="18" charset="0"/>
                <a:ea typeface="SimSun" pitchFamily="2" charset="-122"/>
              </a:endParaRPr>
            </a:p>
            <a:p>
              <a:pPr algn="l"/>
              <a:endParaRPr lang="en-US" altLang="zh-CN" sz="1400">
                <a:latin typeface="Times New Roman" pitchFamily="18" charset="0"/>
                <a:ea typeface="SimSun" pitchFamily="2" charset="-122"/>
              </a:endParaRPr>
            </a:p>
            <a:p>
              <a:pPr algn="l"/>
              <a:endParaRPr lang="ru-RU" sz="1400"/>
            </a:p>
          </p:txBody>
        </p:sp>
        <p:sp>
          <p:nvSpPr>
            <p:cNvPr id="133" name="Text Box 134"/>
            <p:cNvSpPr txBox="1">
              <a:spLocks noChangeArrowheads="1"/>
            </p:cNvSpPr>
            <p:nvPr/>
          </p:nvSpPr>
          <p:spPr bwMode="auto">
            <a:xfrm>
              <a:off x="2336" y="1457"/>
              <a:ext cx="52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l"/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P</a:t>
              </a:r>
              <a:r>
                <a:rPr lang="en-US" altLang="zh-CN" sz="1400" baseline="-25000">
                  <a:latin typeface="Times New Roman" pitchFamily="18" charset="0"/>
                  <a:ea typeface="SimSun" pitchFamily="2" charset="-122"/>
                </a:rPr>
                <a:t>13</a:t>
              </a:r>
              <a:r>
                <a:rPr lang="en-US" altLang="zh-CN" sz="1400">
                  <a:latin typeface="Times New Roman" pitchFamily="18" charset="0"/>
                  <a:ea typeface="SimSun" pitchFamily="2" charset="-122"/>
                </a:rPr>
                <a:t>=0,13</a:t>
              </a:r>
            </a:p>
            <a:p>
              <a:pPr algn="l"/>
              <a:endParaRPr lang="ru-RU" sz="1400"/>
            </a:p>
          </p:txBody>
        </p:sp>
      </p:grpSp>
      <p:graphicFrame>
        <p:nvGraphicFramePr>
          <p:cNvPr id="180" name="Таблица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28583"/>
              </p:ext>
            </p:extLst>
          </p:nvPr>
        </p:nvGraphicFramePr>
        <p:xfrm>
          <a:off x="4324030" y="3999546"/>
          <a:ext cx="3995738" cy="2536825"/>
        </p:xfrm>
        <a:graphic>
          <a:graphicData uri="http://schemas.openxmlformats.org/drawingml/2006/table">
            <a:tbl>
              <a:tblPr/>
              <a:tblGrid>
                <a:gridCol w="399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Результати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аналітичного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моделювання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Середня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довжина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черги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СМО1 = 1,786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Середня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довжина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черги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СМО2 = 0,003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Середня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довжина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черги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СМО3 = 0,004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Середня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досжина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черги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СМО4 = 0,00001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Середня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зайнятість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пристроїв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СМО1 = 0,714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Середня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зайнятість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пристроїв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СМО2 = 0,054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Середня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зайнятість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пристроїв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СМО3 = 0,062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Середня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зайнятість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пристроїв</a:t>
                      </a: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СМО4 = 0,036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60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dirty="0"/>
              <a:t>Оцінка складності алгоритму імітації для мережі масового обслуговування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971" y="1919759"/>
            <a:ext cx="4186808" cy="2592288"/>
          </a:xfrm>
        </p:spPr>
        <p:txBody>
          <a:bodyPr>
            <a:normAutofit/>
          </a:bodyPr>
          <a:lstStyle/>
          <a:p>
            <a:pPr algn="just"/>
            <a:r>
              <a:rPr lang="uk-UA" sz="1800" dirty="0"/>
              <a:t>Експериментальна оцінка складності виконується побудовою залежності часу виконання алгоритму в залежності від складності моделі</a:t>
            </a:r>
          </a:p>
          <a:p>
            <a:pPr algn="just"/>
            <a:r>
              <a:rPr lang="uk-UA" sz="1800" dirty="0"/>
              <a:t>Теоретична оцінка складності виконується підрахунком кількості елементарних операцій в алгоритмі в залежності від складності моделі: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425290"/>
              </p:ext>
            </p:extLst>
          </p:nvPr>
        </p:nvGraphicFramePr>
        <p:xfrm>
          <a:off x="5076056" y="1700808"/>
          <a:ext cx="3561297" cy="309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68431"/>
              </p:ext>
            </p:extLst>
          </p:nvPr>
        </p:nvGraphicFramePr>
        <p:xfrm>
          <a:off x="1835696" y="4437112"/>
          <a:ext cx="16795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Формула" r:id="rId4" imgW="1104840" imgH="215640" progId="Equation.3">
                  <p:embed/>
                </p:oleObj>
              </mc:Choice>
              <mc:Fallback>
                <p:oleObj name="Формула" r:id="rId4" imgW="110484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437112"/>
                        <a:ext cx="16795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ая выноска 16"/>
          <p:cNvSpPr/>
          <p:nvPr/>
        </p:nvSpPr>
        <p:spPr>
          <a:xfrm>
            <a:off x="251520" y="5045648"/>
            <a:ext cx="1368152" cy="612648"/>
          </a:xfrm>
          <a:prstGeom prst="wedgeRectCallout">
            <a:avLst>
              <a:gd name="adj1" fmla="val 90773"/>
              <a:gd name="adj2" fmla="val -10748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/>
              <a:t>Інтенсивність подій</a:t>
            </a: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1835696" y="5062096"/>
            <a:ext cx="1584176" cy="612648"/>
          </a:xfrm>
          <a:prstGeom prst="wedgeRectCallout">
            <a:avLst>
              <a:gd name="adj1" fmla="val -7285"/>
              <a:gd name="adj2" fmla="val -10333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/>
              <a:t>Час моделювання</a:t>
            </a:r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3654006" y="5083116"/>
            <a:ext cx="3798314" cy="866164"/>
          </a:xfrm>
          <a:prstGeom prst="wedgeRectCallout">
            <a:avLst>
              <a:gd name="adj1" fmla="val -59010"/>
              <a:gd name="adj2" fmla="val -925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/>
              <a:t>Середня (або максимальна) кількість</a:t>
            </a:r>
          </a:p>
          <a:p>
            <a:pPr algn="ctr"/>
            <a:r>
              <a:rPr lang="uk-UA" sz="1600" dirty="0"/>
              <a:t>елементарних операцій для обробки однієї події</a:t>
            </a:r>
          </a:p>
        </p:txBody>
      </p:sp>
    </p:spTree>
    <p:extLst>
      <p:ext uri="{BB962C8B-B14F-4D97-AF65-F5344CB8AC3E}">
        <p14:creationId xmlns:p14="http://schemas.microsoft.com/office/powerpoint/2010/main" val="426993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92F9-B950-E740-B85A-CEB3FC09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Термінологія</a:t>
            </a:r>
            <a:r>
              <a:rPr lang="ru-RU" dirty="0"/>
              <a:t> </a:t>
            </a:r>
            <a:r>
              <a:rPr lang="ru-RU" dirty="0" err="1"/>
              <a:t>англійською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DC6F-E8C6-7249-A394-0E3C5FCF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09120"/>
          </a:xfrm>
        </p:spPr>
        <p:txBody>
          <a:bodyPr>
            <a:normAutofit/>
          </a:bodyPr>
          <a:lstStyle/>
          <a:p>
            <a:r>
              <a:rPr lang="en-US" dirty="0"/>
              <a:t>Queueing theory</a:t>
            </a:r>
            <a:r>
              <a:rPr lang="uk-UA" dirty="0"/>
              <a:t> – Теорія масового обслуговування</a:t>
            </a:r>
            <a:endParaRPr lang="en-US" dirty="0"/>
          </a:p>
          <a:p>
            <a:r>
              <a:rPr lang="en-US"/>
              <a:t>Simulation of </a:t>
            </a:r>
            <a:r>
              <a:rPr lang="en-US" dirty="0"/>
              <a:t>Queueing Systems</a:t>
            </a:r>
            <a:r>
              <a:rPr lang="uk-UA" dirty="0"/>
              <a:t> – Задачі та програмні продукти для імітаційного моделювання масового обслуговування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5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412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Arial Cyr</vt:lpstr>
      <vt:lpstr>Calibri</vt:lpstr>
      <vt:lpstr>Times New Roman</vt:lpstr>
      <vt:lpstr>Wingdings</vt:lpstr>
      <vt:lpstr>Тема Office</vt:lpstr>
      <vt:lpstr>Формула</vt:lpstr>
      <vt:lpstr>Лекція 5 Універсальний алгоритм імітації мережі масового обслуговування</vt:lpstr>
      <vt:lpstr>Універсальний алгоритм імітації мережі масового обслуговування</vt:lpstr>
      <vt:lpstr>Оцінка точності алгоритму імітації мережі масового обслуговування</vt:lpstr>
      <vt:lpstr>Аналітичний розрахунок мережі масового обслуговування</vt:lpstr>
      <vt:lpstr>Мережа масового обслуговування з результатами аналітичного розрахунку для тестування алгоритму імітації  </vt:lpstr>
      <vt:lpstr>Мережа масового обслуговування з результатами аналітичного розрахунку для тестування алгоритму імітації  </vt:lpstr>
      <vt:lpstr>Оцінка складності алгоритму імітації для мережі масового обслуговування</vt:lpstr>
      <vt:lpstr>Термінологія англійською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Формалізм мережі масового обслуговування</dc:title>
  <dc:creator>Саша</dc:creator>
  <cp:lastModifiedBy>Microsoft Office User</cp:lastModifiedBy>
  <cp:revision>68</cp:revision>
  <dcterms:created xsi:type="dcterms:W3CDTF">2017-09-26T16:24:51Z</dcterms:created>
  <dcterms:modified xsi:type="dcterms:W3CDTF">2022-02-16T18:58:00Z</dcterms:modified>
</cp:coreProperties>
</file>