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306" r:id="rId2"/>
    <p:sldId id="318" r:id="rId3"/>
    <p:sldId id="320" r:id="rId4"/>
    <p:sldId id="319" r:id="rId5"/>
    <p:sldId id="317" r:id="rId6"/>
    <p:sldId id="307" r:id="rId7"/>
    <p:sldId id="257" r:id="rId8"/>
    <p:sldId id="263" r:id="rId9"/>
    <p:sldId id="260" r:id="rId10"/>
    <p:sldId id="262" r:id="rId11"/>
    <p:sldId id="261" r:id="rId12"/>
    <p:sldId id="276" r:id="rId13"/>
    <p:sldId id="264" r:id="rId14"/>
    <p:sldId id="265" r:id="rId15"/>
    <p:sldId id="269" r:id="rId16"/>
    <p:sldId id="270" r:id="rId17"/>
    <p:sldId id="273" r:id="rId18"/>
    <p:sldId id="271" r:id="rId19"/>
    <p:sldId id="277" r:id="rId20"/>
    <p:sldId id="275" r:id="rId21"/>
    <p:sldId id="308" r:id="rId22"/>
    <p:sldId id="310" r:id="rId23"/>
    <p:sldId id="311" r:id="rId24"/>
    <p:sldId id="312" r:id="rId25"/>
    <p:sldId id="313" r:id="rId26"/>
    <p:sldId id="314" r:id="rId27"/>
    <p:sldId id="315" r:id="rId28"/>
    <p:sldId id="316" r:id="rId29"/>
    <p:sldId id="274" r:id="rId30"/>
    <p:sldId id="278" r:id="rId31"/>
    <p:sldId id="281" r:id="rId32"/>
    <p:sldId id="282" r:id="rId33"/>
    <p:sldId id="283" r:id="rId34"/>
    <p:sldId id="279" r:id="rId35"/>
    <p:sldId id="280" r:id="rId36"/>
    <p:sldId id="287" r:id="rId37"/>
    <p:sldId id="284" r:id="rId38"/>
    <p:sldId id="288" r:id="rId39"/>
    <p:sldId id="291" r:id="rId40"/>
    <p:sldId id="294" r:id="rId41"/>
    <p:sldId id="295" r:id="rId42"/>
    <p:sldId id="296" r:id="rId43"/>
    <p:sldId id="297" r:id="rId44"/>
    <p:sldId id="298" r:id="rId45"/>
    <p:sldId id="299" r:id="rId46"/>
    <p:sldId id="286" r:id="rId47"/>
    <p:sldId id="285" r:id="rId48"/>
    <p:sldId id="305" r:id="rId49"/>
    <p:sldId id="300" r:id="rId50"/>
    <p:sldId id="301" r:id="rId51"/>
    <p:sldId id="303" r:id="rId52"/>
    <p:sldId id="304" r:id="rId53"/>
    <p:sldId id="302" r:id="rId54"/>
  </p:sldIdLst>
  <p:sldSz cx="9144000" cy="6858000" type="screen4x3"/>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Светлый стиль 3 - акцент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p:restoredTop sz="94729"/>
  </p:normalViewPr>
  <p:slideViewPr>
    <p:cSldViewPr>
      <p:cViewPr varScale="1">
        <p:scale>
          <a:sx n="109" d="100"/>
          <a:sy n="109" d="100"/>
        </p:scale>
        <p:origin x="616" y="1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uk-UA"/>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C996C6-974C-46A0-9251-B1E0A710B590}" type="datetimeFigureOut">
              <a:rPr lang="uk-UA" smtClean="0"/>
              <a:t>08.10.24</a:t>
            </a:fld>
            <a:endParaRPr lang="uk-UA"/>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uk-UA"/>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uk-UA"/>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7DF3DC-F6BD-4275-8AD2-8C74B4185DFF}" type="slidenum">
              <a:rPr lang="uk-UA" smtClean="0"/>
              <a:t>‹#›</a:t>
            </a:fld>
            <a:endParaRPr lang="uk-UA"/>
          </a:p>
        </p:txBody>
      </p:sp>
    </p:spTree>
    <p:extLst>
      <p:ext uri="{BB962C8B-B14F-4D97-AF65-F5344CB8AC3E}">
        <p14:creationId xmlns:p14="http://schemas.microsoft.com/office/powerpoint/2010/main" val="147990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endParaRPr lang="uk-UA"/>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uk-UA"/>
          </a:p>
        </p:txBody>
      </p:sp>
      <p:sp>
        <p:nvSpPr>
          <p:cNvPr id="4" name="Дата 3"/>
          <p:cNvSpPr>
            <a:spLocks noGrp="1"/>
          </p:cNvSpPr>
          <p:nvPr>
            <p:ph type="dt" sz="half" idx="10"/>
          </p:nvPr>
        </p:nvSpPr>
        <p:spPr/>
        <p:txBody>
          <a:bodyPr/>
          <a:lstStyle/>
          <a:p>
            <a:fld id="{E6DCF32D-E330-FB49-900F-02D4823FF625}" type="datetime1">
              <a:rPr lang="en-US" smtClean="0"/>
              <a:t>10/8/24</a:t>
            </a:fld>
            <a:endParaRPr lang="uk-UA"/>
          </a:p>
        </p:txBody>
      </p:sp>
      <p:sp>
        <p:nvSpPr>
          <p:cNvPr id="5" name="Нижний колонтитул 4"/>
          <p:cNvSpPr>
            <a:spLocks noGrp="1"/>
          </p:cNvSpPr>
          <p:nvPr>
            <p:ph type="ftr" sz="quarter" idx="11"/>
          </p:nvPr>
        </p:nvSpPr>
        <p:spPr/>
        <p:txBody>
          <a:bodyPr/>
          <a:lstStyle/>
          <a:p>
            <a:r>
              <a:rPr lang="uk-UA"/>
              <a:t>© І.В.Стеценко КПІ ім.Ігоря Сікорського</a:t>
            </a:r>
          </a:p>
        </p:txBody>
      </p:sp>
      <p:sp>
        <p:nvSpPr>
          <p:cNvPr id="6" name="Номер слайда 5"/>
          <p:cNvSpPr>
            <a:spLocks noGrp="1"/>
          </p:cNvSpPr>
          <p:nvPr>
            <p:ph type="sldNum" sz="quarter" idx="12"/>
          </p:nvPr>
        </p:nvSpPr>
        <p:spPr/>
        <p:txBody>
          <a:bodyPr/>
          <a:lstStyle/>
          <a:p>
            <a:fld id="{D570D25D-4B27-41EB-BE64-7F33108BCB51}" type="slidenum">
              <a:rPr lang="uk-UA" smtClean="0"/>
              <a:t>‹#›</a:t>
            </a:fld>
            <a:endParaRPr lang="uk-UA"/>
          </a:p>
        </p:txBody>
      </p:sp>
    </p:spTree>
    <p:extLst>
      <p:ext uri="{BB962C8B-B14F-4D97-AF65-F5344CB8AC3E}">
        <p14:creationId xmlns:p14="http://schemas.microsoft.com/office/powerpoint/2010/main" val="1842503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uk-UA"/>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p:cNvSpPr>
            <a:spLocks noGrp="1"/>
          </p:cNvSpPr>
          <p:nvPr>
            <p:ph type="dt" sz="half" idx="10"/>
          </p:nvPr>
        </p:nvSpPr>
        <p:spPr/>
        <p:txBody>
          <a:bodyPr/>
          <a:lstStyle/>
          <a:p>
            <a:fld id="{923A417D-8E52-BB40-86CA-2D8F48F70257}" type="datetime1">
              <a:rPr lang="en-US" smtClean="0"/>
              <a:t>10/8/24</a:t>
            </a:fld>
            <a:endParaRPr lang="uk-UA"/>
          </a:p>
        </p:txBody>
      </p:sp>
      <p:sp>
        <p:nvSpPr>
          <p:cNvPr id="5" name="Нижний колонтитул 4"/>
          <p:cNvSpPr>
            <a:spLocks noGrp="1"/>
          </p:cNvSpPr>
          <p:nvPr>
            <p:ph type="ftr" sz="quarter" idx="11"/>
          </p:nvPr>
        </p:nvSpPr>
        <p:spPr/>
        <p:txBody>
          <a:bodyPr/>
          <a:lstStyle/>
          <a:p>
            <a:r>
              <a:rPr lang="uk-UA"/>
              <a:t>© І.В.Стеценко КПІ ім.Ігоря Сікорського</a:t>
            </a:r>
          </a:p>
        </p:txBody>
      </p:sp>
      <p:sp>
        <p:nvSpPr>
          <p:cNvPr id="6" name="Номер слайда 5"/>
          <p:cNvSpPr>
            <a:spLocks noGrp="1"/>
          </p:cNvSpPr>
          <p:nvPr>
            <p:ph type="sldNum" sz="quarter" idx="12"/>
          </p:nvPr>
        </p:nvSpPr>
        <p:spPr/>
        <p:txBody>
          <a:bodyPr/>
          <a:lstStyle/>
          <a:p>
            <a:fld id="{D570D25D-4B27-41EB-BE64-7F33108BCB51}" type="slidenum">
              <a:rPr lang="uk-UA" smtClean="0"/>
              <a:t>‹#›</a:t>
            </a:fld>
            <a:endParaRPr lang="uk-UA"/>
          </a:p>
        </p:txBody>
      </p:sp>
    </p:spTree>
    <p:extLst>
      <p:ext uri="{BB962C8B-B14F-4D97-AF65-F5344CB8AC3E}">
        <p14:creationId xmlns:p14="http://schemas.microsoft.com/office/powerpoint/2010/main" val="1401860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endParaRPr lang="uk-UA"/>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p:cNvSpPr>
            <a:spLocks noGrp="1"/>
          </p:cNvSpPr>
          <p:nvPr>
            <p:ph type="dt" sz="half" idx="10"/>
          </p:nvPr>
        </p:nvSpPr>
        <p:spPr/>
        <p:txBody>
          <a:bodyPr/>
          <a:lstStyle/>
          <a:p>
            <a:fld id="{AD3FC393-8A90-A444-BE3A-BCD1B5A9E952}" type="datetime1">
              <a:rPr lang="en-US" smtClean="0"/>
              <a:t>10/8/24</a:t>
            </a:fld>
            <a:endParaRPr lang="uk-UA"/>
          </a:p>
        </p:txBody>
      </p:sp>
      <p:sp>
        <p:nvSpPr>
          <p:cNvPr id="5" name="Нижний колонтитул 4"/>
          <p:cNvSpPr>
            <a:spLocks noGrp="1"/>
          </p:cNvSpPr>
          <p:nvPr>
            <p:ph type="ftr" sz="quarter" idx="11"/>
          </p:nvPr>
        </p:nvSpPr>
        <p:spPr/>
        <p:txBody>
          <a:bodyPr/>
          <a:lstStyle/>
          <a:p>
            <a:r>
              <a:rPr lang="uk-UA"/>
              <a:t>© І.В.Стеценко КПІ ім.Ігоря Сікорського</a:t>
            </a:r>
          </a:p>
        </p:txBody>
      </p:sp>
      <p:sp>
        <p:nvSpPr>
          <p:cNvPr id="6" name="Номер слайда 5"/>
          <p:cNvSpPr>
            <a:spLocks noGrp="1"/>
          </p:cNvSpPr>
          <p:nvPr>
            <p:ph type="sldNum" sz="quarter" idx="12"/>
          </p:nvPr>
        </p:nvSpPr>
        <p:spPr/>
        <p:txBody>
          <a:bodyPr/>
          <a:lstStyle/>
          <a:p>
            <a:fld id="{D570D25D-4B27-41EB-BE64-7F33108BCB51}" type="slidenum">
              <a:rPr lang="uk-UA" smtClean="0"/>
              <a:t>‹#›</a:t>
            </a:fld>
            <a:endParaRPr lang="uk-UA"/>
          </a:p>
        </p:txBody>
      </p:sp>
    </p:spTree>
    <p:extLst>
      <p:ext uri="{BB962C8B-B14F-4D97-AF65-F5344CB8AC3E}">
        <p14:creationId xmlns:p14="http://schemas.microsoft.com/office/powerpoint/2010/main" val="2266201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uk-UA"/>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p:cNvSpPr>
            <a:spLocks noGrp="1"/>
          </p:cNvSpPr>
          <p:nvPr>
            <p:ph type="dt" sz="half" idx="10"/>
          </p:nvPr>
        </p:nvSpPr>
        <p:spPr/>
        <p:txBody>
          <a:bodyPr/>
          <a:lstStyle/>
          <a:p>
            <a:fld id="{7B1872EC-D65F-D144-941B-774971FB940E}" type="datetime1">
              <a:rPr lang="en-US" smtClean="0"/>
              <a:t>10/8/24</a:t>
            </a:fld>
            <a:endParaRPr lang="uk-UA"/>
          </a:p>
        </p:txBody>
      </p:sp>
      <p:sp>
        <p:nvSpPr>
          <p:cNvPr id="5" name="Нижний колонтитул 4"/>
          <p:cNvSpPr>
            <a:spLocks noGrp="1"/>
          </p:cNvSpPr>
          <p:nvPr>
            <p:ph type="ftr" sz="quarter" idx="11"/>
          </p:nvPr>
        </p:nvSpPr>
        <p:spPr/>
        <p:txBody>
          <a:bodyPr/>
          <a:lstStyle/>
          <a:p>
            <a:r>
              <a:rPr lang="uk-UA"/>
              <a:t>© І.В.Стеценко КПІ ім.Ігоря Сікорського</a:t>
            </a:r>
          </a:p>
        </p:txBody>
      </p:sp>
      <p:sp>
        <p:nvSpPr>
          <p:cNvPr id="6" name="Номер слайда 5"/>
          <p:cNvSpPr>
            <a:spLocks noGrp="1"/>
          </p:cNvSpPr>
          <p:nvPr>
            <p:ph type="sldNum" sz="quarter" idx="12"/>
          </p:nvPr>
        </p:nvSpPr>
        <p:spPr/>
        <p:txBody>
          <a:bodyPr/>
          <a:lstStyle/>
          <a:p>
            <a:fld id="{D570D25D-4B27-41EB-BE64-7F33108BCB51}" type="slidenum">
              <a:rPr lang="uk-UA" smtClean="0"/>
              <a:t>‹#›</a:t>
            </a:fld>
            <a:endParaRPr lang="uk-UA"/>
          </a:p>
        </p:txBody>
      </p:sp>
    </p:spTree>
    <p:extLst>
      <p:ext uri="{BB962C8B-B14F-4D97-AF65-F5344CB8AC3E}">
        <p14:creationId xmlns:p14="http://schemas.microsoft.com/office/powerpoint/2010/main" val="3910593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endParaRPr lang="uk-UA"/>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FE697B98-40F6-CB42-9C6D-B2EF59E3C2C4}" type="datetime1">
              <a:rPr lang="en-US" smtClean="0"/>
              <a:t>10/8/24</a:t>
            </a:fld>
            <a:endParaRPr lang="uk-UA"/>
          </a:p>
        </p:txBody>
      </p:sp>
      <p:sp>
        <p:nvSpPr>
          <p:cNvPr id="5" name="Нижний колонтитул 4"/>
          <p:cNvSpPr>
            <a:spLocks noGrp="1"/>
          </p:cNvSpPr>
          <p:nvPr>
            <p:ph type="ftr" sz="quarter" idx="11"/>
          </p:nvPr>
        </p:nvSpPr>
        <p:spPr/>
        <p:txBody>
          <a:bodyPr/>
          <a:lstStyle/>
          <a:p>
            <a:r>
              <a:rPr lang="uk-UA"/>
              <a:t>© І.В.Стеценко КПІ ім.Ігоря Сікорського</a:t>
            </a:r>
          </a:p>
        </p:txBody>
      </p:sp>
      <p:sp>
        <p:nvSpPr>
          <p:cNvPr id="6" name="Номер слайда 5"/>
          <p:cNvSpPr>
            <a:spLocks noGrp="1"/>
          </p:cNvSpPr>
          <p:nvPr>
            <p:ph type="sldNum" sz="quarter" idx="12"/>
          </p:nvPr>
        </p:nvSpPr>
        <p:spPr/>
        <p:txBody>
          <a:bodyPr/>
          <a:lstStyle/>
          <a:p>
            <a:fld id="{D570D25D-4B27-41EB-BE64-7F33108BCB51}" type="slidenum">
              <a:rPr lang="uk-UA" smtClean="0"/>
              <a:t>‹#›</a:t>
            </a:fld>
            <a:endParaRPr lang="uk-UA"/>
          </a:p>
        </p:txBody>
      </p:sp>
    </p:spTree>
    <p:extLst>
      <p:ext uri="{BB962C8B-B14F-4D97-AF65-F5344CB8AC3E}">
        <p14:creationId xmlns:p14="http://schemas.microsoft.com/office/powerpoint/2010/main" val="1815156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uk-UA"/>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5" name="Дата 4"/>
          <p:cNvSpPr>
            <a:spLocks noGrp="1"/>
          </p:cNvSpPr>
          <p:nvPr>
            <p:ph type="dt" sz="half" idx="10"/>
          </p:nvPr>
        </p:nvSpPr>
        <p:spPr/>
        <p:txBody>
          <a:bodyPr/>
          <a:lstStyle/>
          <a:p>
            <a:fld id="{E1185F8F-A4B0-4A45-8BE8-4F10EC0B0BA8}" type="datetime1">
              <a:rPr lang="en-US" smtClean="0"/>
              <a:t>10/8/24</a:t>
            </a:fld>
            <a:endParaRPr lang="uk-UA"/>
          </a:p>
        </p:txBody>
      </p:sp>
      <p:sp>
        <p:nvSpPr>
          <p:cNvPr id="6" name="Нижний колонтитул 5"/>
          <p:cNvSpPr>
            <a:spLocks noGrp="1"/>
          </p:cNvSpPr>
          <p:nvPr>
            <p:ph type="ftr" sz="quarter" idx="11"/>
          </p:nvPr>
        </p:nvSpPr>
        <p:spPr/>
        <p:txBody>
          <a:bodyPr/>
          <a:lstStyle/>
          <a:p>
            <a:r>
              <a:rPr lang="uk-UA"/>
              <a:t>© І.В.Стеценко КПІ ім.Ігоря Сікорського</a:t>
            </a:r>
          </a:p>
        </p:txBody>
      </p:sp>
      <p:sp>
        <p:nvSpPr>
          <p:cNvPr id="7" name="Номер слайда 6"/>
          <p:cNvSpPr>
            <a:spLocks noGrp="1"/>
          </p:cNvSpPr>
          <p:nvPr>
            <p:ph type="sldNum" sz="quarter" idx="12"/>
          </p:nvPr>
        </p:nvSpPr>
        <p:spPr/>
        <p:txBody>
          <a:bodyPr/>
          <a:lstStyle/>
          <a:p>
            <a:fld id="{D570D25D-4B27-41EB-BE64-7F33108BCB51}" type="slidenum">
              <a:rPr lang="uk-UA" smtClean="0"/>
              <a:t>‹#›</a:t>
            </a:fld>
            <a:endParaRPr lang="uk-UA"/>
          </a:p>
        </p:txBody>
      </p:sp>
    </p:spTree>
    <p:extLst>
      <p:ext uri="{BB962C8B-B14F-4D97-AF65-F5344CB8AC3E}">
        <p14:creationId xmlns:p14="http://schemas.microsoft.com/office/powerpoint/2010/main" val="2466126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endParaRPr lang="uk-UA"/>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7" name="Дата 6"/>
          <p:cNvSpPr>
            <a:spLocks noGrp="1"/>
          </p:cNvSpPr>
          <p:nvPr>
            <p:ph type="dt" sz="half" idx="10"/>
          </p:nvPr>
        </p:nvSpPr>
        <p:spPr/>
        <p:txBody>
          <a:bodyPr/>
          <a:lstStyle/>
          <a:p>
            <a:fld id="{41DFAF3E-542A-1E40-ACCB-95276EC821A4}" type="datetime1">
              <a:rPr lang="en-US" smtClean="0"/>
              <a:t>10/8/24</a:t>
            </a:fld>
            <a:endParaRPr lang="uk-UA"/>
          </a:p>
        </p:txBody>
      </p:sp>
      <p:sp>
        <p:nvSpPr>
          <p:cNvPr id="8" name="Нижний колонтитул 7"/>
          <p:cNvSpPr>
            <a:spLocks noGrp="1"/>
          </p:cNvSpPr>
          <p:nvPr>
            <p:ph type="ftr" sz="quarter" idx="11"/>
          </p:nvPr>
        </p:nvSpPr>
        <p:spPr/>
        <p:txBody>
          <a:bodyPr/>
          <a:lstStyle/>
          <a:p>
            <a:r>
              <a:rPr lang="uk-UA"/>
              <a:t>© І.В.Стеценко КПІ ім.Ігоря Сікорського</a:t>
            </a:r>
          </a:p>
        </p:txBody>
      </p:sp>
      <p:sp>
        <p:nvSpPr>
          <p:cNvPr id="9" name="Номер слайда 8"/>
          <p:cNvSpPr>
            <a:spLocks noGrp="1"/>
          </p:cNvSpPr>
          <p:nvPr>
            <p:ph type="sldNum" sz="quarter" idx="12"/>
          </p:nvPr>
        </p:nvSpPr>
        <p:spPr/>
        <p:txBody>
          <a:bodyPr/>
          <a:lstStyle/>
          <a:p>
            <a:fld id="{D570D25D-4B27-41EB-BE64-7F33108BCB51}" type="slidenum">
              <a:rPr lang="uk-UA" smtClean="0"/>
              <a:t>‹#›</a:t>
            </a:fld>
            <a:endParaRPr lang="uk-UA"/>
          </a:p>
        </p:txBody>
      </p:sp>
    </p:spTree>
    <p:extLst>
      <p:ext uri="{BB962C8B-B14F-4D97-AF65-F5344CB8AC3E}">
        <p14:creationId xmlns:p14="http://schemas.microsoft.com/office/powerpoint/2010/main" val="2313444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uk-UA"/>
          </a:p>
        </p:txBody>
      </p:sp>
      <p:sp>
        <p:nvSpPr>
          <p:cNvPr id="3" name="Дата 2"/>
          <p:cNvSpPr>
            <a:spLocks noGrp="1"/>
          </p:cNvSpPr>
          <p:nvPr>
            <p:ph type="dt" sz="half" idx="10"/>
          </p:nvPr>
        </p:nvSpPr>
        <p:spPr/>
        <p:txBody>
          <a:bodyPr/>
          <a:lstStyle/>
          <a:p>
            <a:fld id="{010E9915-9116-FE47-B80A-BCFF7DE1B438}" type="datetime1">
              <a:rPr lang="en-US" smtClean="0"/>
              <a:t>10/8/24</a:t>
            </a:fld>
            <a:endParaRPr lang="uk-UA"/>
          </a:p>
        </p:txBody>
      </p:sp>
      <p:sp>
        <p:nvSpPr>
          <p:cNvPr id="4" name="Нижний колонтитул 3"/>
          <p:cNvSpPr>
            <a:spLocks noGrp="1"/>
          </p:cNvSpPr>
          <p:nvPr>
            <p:ph type="ftr" sz="quarter" idx="11"/>
          </p:nvPr>
        </p:nvSpPr>
        <p:spPr/>
        <p:txBody>
          <a:bodyPr/>
          <a:lstStyle/>
          <a:p>
            <a:r>
              <a:rPr lang="uk-UA"/>
              <a:t>© І.В.Стеценко КПІ ім.Ігоря Сікорського</a:t>
            </a:r>
          </a:p>
        </p:txBody>
      </p:sp>
      <p:sp>
        <p:nvSpPr>
          <p:cNvPr id="5" name="Номер слайда 4"/>
          <p:cNvSpPr>
            <a:spLocks noGrp="1"/>
          </p:cNvSpPr>
          <p:nvPr>
            <p:ph type="sldNum" sz="quarter" idx="12"/>
          </p:nvPr>
        </p:nvSpPr>
        <p:spPr/>
        <p:txBody>
          <a:bodyPr/>
          <a:lstStyle/>
          <a:p>
            <a:fld id="{D570D25D-4B27-41EB-BE64-7F33108BCB51}" type="slidenum">
              <a:rPr lang="uk-UA" smtClean="0"/>
              <a:t>‹#›</a:t>
            </a:fld>
            <a:endParaRPr lang="uk-UA"/>
          </a:p>
        </p:txBody>
      </p:sp>
    </p:spTree>
    <p:extLst>
      <p:ext uri="{BB962C8B-B14F-4D97-AF65-F5344CB8AC3E}">
        <p14:creationId xmlns:p14="http://schemas.microsoft.com/office/powerpoint/2010/main" val="27466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D3686DA0-9F42-BC4F-9595-11F509D6B3C5}" type="datetime1">
              <a:rPr lang="en-US" smtClean="0"/>
              <a:t>10/8/24</a:t>
            </a:fld>
            <a:endParaRPr lang="uk-UA"/>
          </a:p>
        </p:txBody>
      </p:sp>
      <p:sp>
        <p:nvSpPr>
          <p:cNvPr id="3" name="Нижний колонтитул 2"/>
          <p:cNvSpPr>
            <a:spLocks noGrp="1"/>
          </p:cNvSpPr>
          <p:nvPr>
            <p:ph type="ftr" sz="quarter" idx="11"/>
          </p:nvPr>
        </p:nvSpPr>
        <p:spPr/>
        <p:txBody>
          <a:bodyPr/>
          <a:lstStyle/>
          <a:p>
            <a:r>
              <a:rPr lang="uk-UA"/>
              <a:t>© І.В.Стеценко КПІ ім.Ігоря Сікорського</a:t>
            </a:r>
          </a:p>
        </p:txBody>
      </p:sp>
      <p:sp>
        <p:nvSpPr>
          <p:cNvPr id="4" name="Номер слайда 3"/>
          <p:cNvSpPr>
            <a:spLocks noGrp="1"/>
          </p:cNvSpPr>
          <p:nvPr>
            <p:ph type="sldNum" sz="quarter" idx="12"/>
          </p:nvPr>
        </p:nvSpPr>
        <p:spPr/>
        <p:txBody>
          <a:bodyPr/>
          <a:lstStyle/>
          <a:p>
            <a:fld id="{D570D25D-4B27-41EB-BE64-7F33108BCB51}" type="slidenum">
              <a:rPr lang="uk-UA" smtClean="0"/>
              <a:t>‹#›</a:t>
            </a:fld>
            <a:endParaRPr lang="uk-UA"/>
          </a:p>
        </p:txBody>
      </p:sp>
    </p:spTree>
    <p:extLst>
      <p:ext uri="{BB962C8B-B14F-4D97-AF65-F5344CB8AC3E}">
        <p14:creationId xmlns:p14="http://schemas.microsoft.com/office/powerpoint/2010/main" val="984586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endParaRPr lang="uk-UA"/>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2E9C0B6D-7292-0247-A644-8BF347F634E5}" type="datetime1">
              <a:rPr lang="en-US" smtClean="0"/>
              <a:t>10/8/24</a:t>
            </a:fld>
            <a:endParaRPr lang="uk-UA"/>
          </a:p>
        </p:txBody>
      </p:sp>
      <p:sp>
        <p:nvSpPr>
          <p:cNvPr id="6" name="Нижний колонтитул 5"/>
          <p:cNvSpPr>
            <a:spLocks noGrp="1"/>
          </p:cNvSpPr>
          <p:nvPr>
            <p:ph type="ftr" sz="quarter" idx="11"/>
          </p:nvPr>
        </p:nvSpPr>
        <p:spPr/>
        <p:txBody>
          <a:bodyPr/>
          <a:lstStyle/>
          <a:p>
            <a:r>
              <a:rPr lang="uk-UA"/>
              <a:t>© І.В.Стеценко КПІ ім.Ігоря Сікорського</a:t>
            </a:r>
          </a:p>
        </p:txBody>
      </p:sp>
      <p:sp>
        <p:nvSpPr>
          <p:cNvPr id="7" name="Номер слайда 6"/>
          <p:cNvSpPr>
            <a:spLocks noGrp="1"/>
          </p:cNvSpPr>
          <p:nvPr>
            <p:ph type="sldNum" sz="quarter" idx="12"/>
          </p:nvPr>
        </p:nvSpPr>
        <p:spPr/>
        <p:txBody>
          <a:bodyPr/>
          <a:lstStyle/>
          <a:p>
            <a:fld id="{D570D25D-4B27-41EB-BE64-7F33108BCB51}" type="slidenum">
              <a:rPr lang="uk-UA" smtClean="0"/>
              <a:t>‹#›</a:t>
            </a:fld>
            <a:endParaRPr lang="uk-UA"/>
          </a:p>
        </p:txBody>
      </p:sp>
    </p:spTree>
    <p:extLst>
      <p:ext uri="{BB962C8B-B14F-4D97-AF65-F5344CB8AC3E}">
        <p14:creationId xmlns:p14="http://schemas.microsoft.com/office/powerpoint/2010/main" val="1753234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endParaRPr lang="uk-UA"/>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5F0808A2-1C32-1D44-A079-AF8BA2DF183B}" type="datetime1">
              <a:rPr lang="en-US" smtClean="0"/>
              <a:t>10/8/24</a:t>
            </a:fld>
            <a:endParaRPr lang="uk-UA"/>
          </a:p>
        </p:txBody>
      </p:sp>
      <p:sp>
        <p:nvSpPr>
          <p:cNvPr id="6" name="Нижний колонтитул 5"/>
          <p:cNvSpPr>
            <a:spLocks noGrp="1"/>
          </p:cNvSpPr>
          <p:nvPr>
            <p:ph type="ftr" sz="quarter" idx="11"/>
          </p:nvPr>
        </p:nvSpPr>
        <p:spPr/>
        <p:txBody>
          <a:bodyPr/>
          <a:lstStyle/>
          <a:p>
            <a:r>
              <a:rPr lang="uk-UA"/>
              <a:t>© І.В.Стеценко КПІ ім.Ігоря Сікорського</a:t>
            </a:r>
          </a:p>
        </p:txBody>
      </p:sp>
      <p:sp>
        <p:nvSpPr>
          <p:cNvPr id="7" name="Номер слайда 6"/>
          <p:cNvSpPr>
            <a:spLocks noGrp="1"/>
          </p:cNvSpPr>
          <p:nvPr>
            <p:ph type="sldNum" sz="quarter" idx="12"/>
          </p:nvPr>
        </p:nvSpPr>
        <p:spPr/>
        <p:txBody>
          <a:bodyPr/>
          <a:lstStyle/>
          <a:p>
            <a:fld id="{D570D25D-4B27-41EB-BE64-7F33108BCB51}" type="slidenum">
              <a:rPr lang="uk-UA" smtClean="0"/>
              <a:t>‹#›</a:t>
            </a:fld>
            <a:endParaRPr lang="uk-UA"/>
          </a:p>
        </p:txBody>
      </p:sp>
    </p:spTree>
    <p:extLst>
      <p:ext uri="{BB962C8B-B14F-4D97-AF65-F5344CB8AC3E}">
        <p14:creationId xmlns:p14="http://schemas.microsoft.com/office/powerpoint/2010/main" val="4108684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a:t>Образец заголовка</a:t>
            </a:r>
            <a:endParaRPr lang="uk-UA"/>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A0D615-7880-B549-A8E1-1BF8B58D6D76}" type="datetime1">
              <a:rPr lang="en-US" smtClean="0"/>
              <a:t>10/8/24</a:t>
            </a:fld>
            <a:endParaRPr lang="uk-UA"/>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uk-UA"/>
              <a:t>© І.В.Стеценко КПІ ім.Ігоря Сікорського</a:t>
            </a:r>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0D25D-4B27-41EB-BE64-7F33108BCB51}" type="slidenum">
              <a:rPr lang="uk-UA" smtClean="0"/>
              <a:t>‹#›</a:t>
            </a:fld>
            <a:endParaRPr lang="uk-UA"/>
          </a:p>
        </p:txBody>
      </p:sp>
    </p:spTree>
    <p:extLst>
      <p:ext uri="{BB962C8B-B14F-4D97-AF65-F5344CB8AC3E}">
        <p14:creationId xmlns:p14="http://schemas.microsoft.com/office/powerpoint/2010/main" val="2201410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00.png"/><Relationship Id="rId4" Type="http://schemas.openxmlformats.org/officeDocument/2006/relationships/image" Target="../media/image18.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StetsenkoInna/PetriObjModelPaint"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uk-UA" dirty="0"/>
              <a:t>Лекція 7</a:t>
            </a:r>
          </a:p>
        </p:txBody>
      </p:sp>
      <p:sp>
        <p:nvSpPr>
          <p:cNvPr id="3" name="Подзаголовок 2"/>
          <p:cNvSpPr>
            <a:spLocks noGrp="1"/>
          </p:cNvSpPr>
          <p:nvPr>
            <p:ph type="subTitle" idx="1"/>
          </p:nvPr>
        </p:nvSpPr>
        <p:spPr/>
        <p:txBody>
          <a:bodyPr/>
          <a:lstStyle/>
          <a:p>
            <a:r>
              <a:rPr lang="uk-UA" dirty="0"/>
              <a:t>Формалізм стохастичної мережі Петрі: приклади</a:t>
            </a:r>
          </a:p>
        </p:txBody>
      </p:sp>
      <p:sp>
        <p:nvSpPr>
          <p:cNvPr id="4" name="Footer Placeholder 3">
            <a:extLst>
              <a:ext uri="{FF2B5EF4-FFF2-40B4-BE49-F238E27FC236}">
                <a16:creationId xmlns:a16="http://schemas.microsoft.com/office/drawing/2014/main" id="{FCA2C5E8-2514-8340-8594-4EE247955FD1}"/>
              </a:ext>
            </a:extLst>
          </p:cNvPr>
          <p:cNvSpPr>
            <a:spLocks noGrp="1"/>
          </p:cNvSpPr>
          <p:nvPr>
            <p:ph type="ftr" sz="quarter" idx="11"/>
          </p:nvPr>
        </p:nvSpPr>
        <p:spPr/>
        <p:txBody>
          <a:bodyPr/>
          <a:lstStyle/>
          <a:p>
            <a:r>
              <a:rPr lang="uk-UA"/>
              <a:t>© І.В.Стеценко КПІ ім.Ігоря Сікорського</a:t>
            </a:r>
          </a:p>
        </p:txBody>
      </p:sp>
    </p:spTree>
    <p:extLst>
      <p:ext uri="{BB962C8B-B14F-4D97-AF65-F5344CB8AC3E}">
        <p14:creationId xmlns:p14="http://schemas.microsoft.com/office/powerpoint/2010/main" val="1697353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a:bodyPr>
          <a:lstStyle/>
          <a:p>
            <a:r>
              <a:rPr lang="uk-UA" sz="3600" dirty="0"/>
              <a:t>Приклад «Комплектувальний конвеєр»</a:t>
            </a:r>
          </a:p>
        </p:txBody>
      </p:sp>
      <p:grpSp>
        <p:nvGrpSpPr>
          <p:cNvPr id="74" name="Группа 73"/>
          <p:cNvGrpSpPr/>
          <p:nvPr/>
        </p:nvGrpSpPr>
        <p:grpSpPr>
          <a:xfrm>
            <a:off x="1752783" y="1591248"/>
            <a:ext cx="5741074" cy="4456178"/>
            <a:chOff x="1752783" y="1591248"/>
            <a:chExt cx="5741074" cy="4456178"/>
          </a:xfrm>
        </p:grpSpPr>
        <p:grpSp>
          <p:nvGrpSpPr>
            <p:cNvPr id="4" name="Группа 3"/>
            <p:cNvGrpSpPr>
              <a:grpSpLocks/>
            </p:cNvGrpSpPr>
            <p:nvPr/>
          </p:nvGrpSpPr>
          <p:grpSpPr bwMode="auto">
            <a:xfrm>
              <a:off x="1752783" y="1591248"/>
              <a:ext cx="5741074" cy="4456178"/>
              <a:chOff x="3276" y="10351"/>
              <a:chExt cx="5460" cy="4210"/>
            </a:xfrm>
          </p:grpSpPr>
          <p:grpSp>
            <p:nvGrpSpPr>
              <p:cNvPr id="5" name="Group 3"/>
              <p:cNvGrpSpPr>
                <a:grpSpLocks/>
              </p:cNvGrpSpPr>
              <p:nvPr/>
            </p:nvGrpSpPr>
            <p:grpSpPr bwMode="auto">
              <a:xfrm>
                <a:off x="3276" y="10351"/>
                <a:ext cx="5460" cy="4210"/>
                <a:chOff x="3108" y="2343"/>
                <a:chExt cx="5460" cy="4210"/>
              </a:xfrm>
            </p:grpSpPr>
            <p:sp>
              <p:nvSpPr>
                <p:cNvPr id="20" name="Text Box 23"/>
                <p:cNvSpPr txBox="1">
                  <a:spLocks noChangeArrowheads="1"/>
                </p:cNvSpPr>
                <p:nvPr/>
              </p:nvSpPr>
              <p:spPr bwMode="auto">
                <a:xfrm>
                  <a:off x="5684" y="3675"/>
                  <a:ext cx="308" cy="275"/>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spcAft>
                      <a:spcPts val="1000"/>
                    </a:spcAft>
                  </a:pPr>
                  <a:r>
                    <a:rPr lang="en-US" sz="1200" b="1" dirty="0">
                      <a:effectLst/>
                      <a:latin typeface="Calibri"/>
                      <a:ea typeface="Calibri"/>
                      <a:cs typeface="Times New Roman"/>
                    </a:rPr>
                    <a:t>20</a:t>
                  </a:r>
                  <a:endParaRPr lang="uk-UA" sz="1200" b="1" dirty="0">
                    <a:effectLst/>
                    <a:latin typeface="Calibri"/>
                    <a:ea typeface="Calibri"/>
                    <a:cs typeface="Times New Roman"/>
                  </a:endParaRPr>
                </a:p>
              </p:txBody>
            </p:sp>
            <p:sp>
              <p:nvSpPr>
                <p:cNvPr id="18" name="Text Box 19"/>
                <p:cNvSpPr txBox="1">
                  <a:spLocks noChangeArrowheads="1"/>
                </p:cNvSpPr>
                <p:nvPr/>
              </p:nvSpPr>
              <p:spPr bwMode="auto">
                <a:xfrm>
                  <a:off x="5768" y="3030"/>
                  <a:ext cx="308" cy="275"/>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spcAft>
                      <a:spcPts val="1000"/>
                    </a:spcAft>
                  </a:pPr>
                  <a:r>
                    <a:rPr lang="en-US" sz="1200" b="1" dirty="0">
                      <a:effectLst/>
                      <a:latin typeface="Calibri"/>
                      <a:ea typeface="Calibri"/>
                      <a:cs typeface="Times New Roman"/>
                    </a:rPr>
                    <a:t>20</a:t>
                  </a:r>
                  <a:endParaRPr lang="uk-UA" sz="1200" b="1" dirty="0">
                    <a:effectLst/>
                    <a:latin typeface="Calibri"/>
                    <a:ea typeface="Calibri"/>
                    <a:cs typeface="Times New Roman"/>
                  </a:endParaRPr>
                </a:p>
              </p:txBody>
            </p:sp>
            <p:cxnSp>
              <p:nvCxnSpPr>
                <p:cNvPr id="7" name="Line 4"/>
                <p:cNvCxnSpPr/>
                <p:nvPr/>
              </p:nvCxnSpPr>
              <p:spPr bwMode="auto">
                <a:xfrm>
                  <a:off x="6468" y="3058"/>
                  <a:ext cx="0" cy="195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8" name="Oval 5"/>
                <p:cNvSpPr>
                  <a:spLocks noChangeArrowheads="1"/>
                </p:cNvSpPr>
                <p:nvPr/>
              </p:nvSpPr>
              <p:spPr bwMode="auto">
                <a:xfrm>
                  <a:off x="4984" y="2937"/>
                  <a:ext cx="397" cy="397"/>
                </a:xfrm>
                <a:prstGeom prst="ellipse">
                  <a:avLst/>
                </a:prstGeom>
                <a:solidFill>
                  <a:srgbClr val="FFFFFF"/>
                </a:solidFill>
                <a:ln w="9525">
                  <a:solidFill>
                    <a:srgbClr val="000000"/>
                  </a:solidFill>
                  <a:round/>
                  <a:headEnd/>
                  <a:tailEnd/>
                </a:ln>
              </p:spPr>
              <p:txBody>
                <a:bodyPr rot="0" vert="horz" wrap="square" lIns="0" tIns="0" rIns="0" bIns="0" anchor="t" anchorCtr="0" upright="1">
                  <a:noAutofit/>
                </a:bodyPr>
                <a:lstStyle/>
                <a:p>
                  <a:endParaRPr lang="uk-UA" sz="1200" b="1"/>
                </a:p>
              </p:txBody>
            </p:sp>
            <p:cxnSp>
              <p:nvCxnSpPr>
                <p:cNvPr id="9" name="Line 6"/>
                <p:cNvCxnSpPr/>
                <p:nvPr/>
              </p:nvCxnSpPr>
              <p:spPr bwMode="auto">
                <a:xfrm>
                  <a:off x="3976" y="3146"/>
                  <a:ext cx="1008"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10" name="Line 7"/>
                <p:cNvCxnSpPr/>
                <p:nvPr/>
              </p:nvCxnSpPr>
              <p:spPr bwMode="auto">
                <a:xfrm>
                  <a:off x="4004" y="2849"/>
                  <a:ext cx="0" cy="60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59" name="Oval 9"/>
                <p:cNvSpPr>
                  <a:spLocks noChangeArrowheads="1"/>
                </p:cNvSpPr>
                <p:nvPr/>
              </p:nvSpPr>
              <p:spPr bwMode="auto">
                <a:xfrm>
                  <a:off x="3108" y="2893"/>
                  <a:ext cx="397" cy="397"/>
                </a:xfrm>
                <a:prstGeom prst="ellipse">
                  <a:avLst/>
                </a:prstGeom>
                <a:solidFill>
                  <a:srgbClr val="FFFFFF"/>
                </a:solidFill>
                <a:ln w="9525">
                  <a:solidFill>
                    <a:srgbClr val="000000"/>
                  </a:solidFill>
                  <a:round/>
                  <a:headEnd/>
                  <a:tailEnd/>
                </a:ln>
              </p:spPr>
              <p:txBody>
                <a:bodyPr rot="0" vert="horz" wrap="square" lIns="0" tIns="0" rIns="0" bIns="0" anchor="t" anchorCtr="0" upright="1">
                  <a:noAutofit/>
                </a:bodyPr>
                <a:lstStyle/>
                <a:p>
                  <a:pPr algn="ctr"/>
                  <a:r>
                    <a:rPr lang="ru-RU" sz="1600" b="1" dirty="0"/>
                    <a:t>1</a:t>
                  </a:r>
                  <a:endParaRPr lang="uk-UA" sz="1600" b="1" dirty="0"/>
                </a:p>
              </p:txBody>
            </p:sp>
            <p:cxnSp>
              <p:nvCxnSpPr>
                <p:cNvPr id="12" name="Line 11"/>
                <p:cNvCxnSpPr/>
                <p:nvPr/>
              </p:nvCxnSpPr>
              <p:spPr bwMode="auto">
                <a:xfrm>
                  <a:off x="3500" y="3190"/>
                  <a:ext cx="504"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13" name="Line 12"/>
                <p:cNvCxnSpPr/>
                <p:nvPr/>
              </p:nvCxnSpPr>
              <p:spPr bwMode="auto">
                <a:xfrm>
                  <a:off x="3528" y="3047"/>
                  <a:ext cx="476" cy="0"/>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cxnSp>
            <p:sp>
              <p:nvSpPr>
                <p:cNvPr id="14" name="Text Box 13"/>
                <p:cNvSpPr txBox="1">
                  <a:spLocks noChangeArrowheads="1"/>
                </p:cNvSpPr>
                <p:nvPr/>
              </p:nvSpPr>
              <p:spPr bwMode="auto">
                <a:xfrm>
                  <a:off x="4368" y="2827"/>
                  <a:ext cx="308" cy="275"/>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spcAft>
                      <a:spcPts val="1000"/>
                    </a:spcAft>
                  </a:pPr>
                  <a:r>
                    <a:rPr lang="en-US" sz="1200" b="1" dirty="0">
                      <a:effectLst/>
                      <a:latin typeface="Calibri"/>
                      <a:ea typeface="Calibri"/>
                      <a:cs typeface="Times New Roman"/>
                    </a:rPr>
                    <a:t>10</a:t>
                  </a:r>
                  <a:endParaRPr lang="uk-UA" sz="1200" b="1" dirty="0">
                    <a:effectLst/>
                    <a:latin typeface="Calibri"/>
                    <a:ea typeface="Calibri"/>
                    <a:cs typeface="Times New Roman"/>
                  </a:endParaRPr>
                </a:p>
              </p:txBody>
            </p:sp>
            <p:sp>
              <p:nvSpPr>
                <p:cNvPr id="15" name="Text Box 14"/>
                <p:cNvSpPr txBox="1">
                  <a:spLocks noChangeArrowheads="1"/>
                </p:cNvSpPr>
                <p:nvPr/>
              </p:nvSpPr>
              <p:spPr bwMode="auto">
                <a:xfrm>
                  <a:off x="3113" y="2343"/>
                  <a:ext cx="1330" cy="418"/>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r>
                    <a:rPr lang="ru-RU" sz="1200" b="1" dirty="0">
                      <a:latin typeface="Calibri"/>
                      <a:ea typeface="Calibri"/>
                      <a:cs typeface="Times New Roman"/>
                    </a:rPr>
                    <a:t>Н</a:t>
                  </a:r>
                  <a:r>
                    <a:rPr lang="en-US" sz="1200" b="1" dirty="0" err="1">
                      <a:effectLst/>
                      <a:latin typeface="Calibri"/>
                      <a:ea typeface="Calibri"/>
                      <a:cs typeface="Times New Roman"/>
                    </a:rPr>
                    <a:t>адходження</a:t>
                  </a:r>
                  <a:r>
                    <a:rPr lang="en-US" sz="1200" b="1" dirty="0">
                      <a:effectLst/>
                      <a:latin typeface="Calibri"/>
                      <a:ea typeface="Calibri"/>
                      <a:cs typeface="Times New Roman"/>
                    </a:rPr>
                    <a:t> </a:t>
                  </a:r>
                  <a:r>
                    <a:rPr lang="en-US" sz="1200" b="1" dirty="0" err="1">
                      <a:effectLst/>
                      <a:latin typeface="Calibri"/>
                      <a:ea typeface="Calibri"/>
                      <a:cs typeface="Times New Roman"/>
                    </a:rPr>
                    <a:t>деталей</a:t>
                  </a:r>
                  <a:r>
                    <a:rPr lang="ru-RU" sz="1200" b="1" dirty="0">
                      <a:effectLst/>
                      <a:latin typeface="Calibri"/>
                      <a:ea typeface="Calibri"/>
                      <a:cs typeface="Times New Roman"/>
                    </a:rPr>
                    <a:t> </a:t>
                  </a:r>
                  <a:r>
                    <a:rPr lang="en-US" sz="1200" b="1" dirty="0">
                      <a:effectLst/>
                      <a:latin typeface="Calibri"/>
                      <a:ea typeface="Calibri"/>
                      <a:cs typeface="Times New Roman"/>
                    </a:rPr>
                    <a:t>1-ого </a:t>
                  </a:r>
                  <a:r>
                    <a:rPr lang="en-US" sz="1200" b="1" dirty="0" err="1">
                      <a:effectLst/>
                      <a:latin typeface="Calibri"/>
                      <a:ea typeface="Calibri"/>
                      <a:cs typeface="Times New Roman"/>
                    </a:rPr>
                    <a:t>типу</a:t>
                  </a:r>
                  <a:endParaRPr lang="uk-UA" sz="1200" b="1" dirty="0">
                    <a:effectLst/>
                    <a:latin typeface="Calibri"/>
                    <a:ea typeface="Calibri"/>
                    <a:cs typeface="Times New Roman"/>
                  </a:endParaRPr>
                </a:p>
              </p:txBody>
            </p:sp>
            <p:cxnSp>
              <p:nvCxnSpPr>
                <p:cNvPr id="16" name="Line 15"/>
                <p:cNvCxnSpPr/>
                <p:nvPr/>
              </p:nvCxnSpPr>
              <p:spPr bwMode="auto">
                <a:xfrm flipH="1">
                  <a:off x="4340" y="3058"/>
                  <a:ext cx="112" cy="17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17" name="Group 16"/>
                <p:cNvGrpSpPr>
                  <a:grpSpLocks/>
                </p:cNvGrpSpPr>
                <p:nvPr/>
              </p:nvGrpSpPr>
              <p:grpSpPr bwMode="auto">
                <a:xfrm>
                  <a:off x="5348" y="3168"/>
                  <a:ext cx="1120" cy="363"/>
                  <a:chOff x="4564" y="10186"/>
                  <a:chExt cx="616" cy="407"/>
                </a:xfrm>
              </p:grpSpPr>
              <p:cxnSp>
                <p:nvCxnSpPr>
                  <p:cNvPr id="57" name="Line 17"/>
                  <p:cNvCxnSpPr/>
                  <p:nvPr/>
                </p:nvCxnSpPr>
                <p:spPr bwMode="auto">
                  <a:xfrm>
                    <a:off x="4564" y="10186"/>
                    <a:ext cx="616" cy="407"/>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58" name="Line 18"/>
                  <p:cNvCxnSpPr/>
                  <p:nvPr/>
                </p:nvCxnSpPr>
                <p:spPr bwMode="auto">
                  <a:xfrm flipH="1">
                    <a:off x="4732" y="10274"/>
                    <a:ext cx="112" cy="17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grpSp>
              <p:nvGrpSpPr>
                <p:cNvPr id="19" name="Group 20"/>
                <p:cNvGrpSpPr>
                  <a:grpSpLocks/>
                </p:cNvGrpSpPr>
                <p:nvPr/>
              </p:nvGrpSpPr>
              <p:grpSpPr bwMode="auto">
                <a:xfrm flipV="1">
                  <a:off x="5404" y="3762"/>
                  <a:ext cx="1036" cy="396"/>
                  <a:chOff x="4564" y="10186"/>
                  <a:chExt cx="616" cy="407"/>
                </a:xfrm>
              </p:grpSpPr>
              <p:cxnSp>
                <p:nvCxnSpPr>
                  <p:cNvPr id="55" name="Line 21"/>
                  <p:cNvCxnSpPr/>
                  <p:nvPr/>
                </p:nvCxnSpPr>
                <p:spPr bwMode="auto">
                  <a:xfrm>
                    <a:off x="4564" y="10186"/>
                    <a:ext cx="616" cy="407"/>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56" name="Line 22"/>
                  <p:cNvCxnSpPr/>
                  <p:nvPr/>
                </p:nvCxnSpPr>
                <p:spPr bwMode="auto">
                  <a:xfrm>
                    <a:off x="4773" y="10255"/>
                    <a:ext cx="49" cy="20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21" name="Oval 24"/>
                <p:cNvSpPr>
                  <a:spLocks noChangeArrowheads="1"/>
                </p:cNvSpPr>
                <p:nvPr/>
              </p:nvSpPr>
              <p:spPr bwMode="auto">
                <a:xfrm>
                  <a:off x="4956" y="3949"/>
                  <a:ext cx="397" cy="397"/>
                </a:xfrm>
                <a:prstGeom prst="ellipse">
                  <a:avLst/>
                </a:prstGeom>
                <a:solidFill>
                  <a:srgbClr val="FFFFFF"/>
                </a:solidFill>
                <a:ln w="9525">
                  <a:solidFill>
                    <a:srgbClr val="000000"/>
                  </a:solidFill>
                  <a:round/>
                  <a:headEnd/>
                  <a:tailEnd/>
                </a:ln>
              </p:spPr>
              <p:txBody>
                <a:bodyPr rot="0" vert="horz" wrap="square" lIns="0" tIns="0" rIns="0" bIns="0" anchor="t" anchorCtr="0" upright="1">
                  <a:noAutofit/>
                </a:bodyPr>
                <a:lstStyle/>
                <a:p>
                  <a:endParaRPr lang="uk-UA" sz="1200" b="1"/>
                </a:p>
              </p:txBody>
            </p:sp>
            <p:cxnSp>
              <p:nvCxnSpPr>
                <p:cNvPr id="22" name="Line 25"/>
                <p:cNvCxnSpPr/>
                <p:nvPr/>
              </p:nvCxnSpPr>
              <p:spPr bwMode="auto">
                <a:xfrm>
                  <a:off x="4032" y="4169"/>
                  <a:ext cx="924"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23" name="Line 26"/>
                <p:cNvCxnSpPr/>
                <p:nvPr/>
              </p:nvCxnSpPr>
              <p:spPr bwMode="auto">
                <a:xfrm>
                  <a:off x="4004" y="3894"/>
                  <a:ext cx="0" cy="60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5" name="Line 30"/>
                <p:cNvCxnSpPr/>
                <p:nvPr/>
              </p:nvCxnSpPr>
              <p:spPr bwMode="auto">
                <a:xfrm>
                  <a:off x="3500" y="4235"/>
                  <a:ext cx="504"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26" name="Line 31"/>
                <p:cNvCxnSpPr/>
                <p:nvPr/>
              </p:nvCxnSpPr>
              <p:spPr bwMode="auto">
                <a:xfrm>
                  <a:off x="3528" y="4092"/>
                  <a:ext cx="476" cy="0"/>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cxnSp>
            <p:sp>
              <p:nvSpPr>
                <p:cNvPr id="27" name="Text Box 32"/>
                <p:cNvSpPr txBox="1">
                  <a:spLocks noChangeArrowheads="1"/>
                </p:cNvSpPr>
                <p:nvPr/>
              </p:nvSpPr>
              <p:spPr bwMode="auto">
                <a:xfrm>
                  <a:off x="4242" y="3872"/>
                  <a:ext cx="308" cy="275"/>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spcAft>
                      <a:spcPts val="1000"/>
                    </a:spcAft>
                  </a:pPr>
                  <a:r>
                    <a:rPr lang="en-US" sz="1200" b="1" dirty="0">
                      <a:effectLst/>
                      <a:latin typeface="Calibri"/>
                      <a:ea typeface="Calibri"/>
                      <a:cs typeface="Times New Roman"/>
                    </a:rPr>
                    <a:t>40</a:t>
                  </a:r>
                  <a:endParaRPr lang="uk-UA" sz="1200" b="1" dirty="0">
                    <a:effectLst/>
                    <a:latin typeface="Calibri"/>
                    <a:ea typeface="Calibri"/>
                    <a:cs typeface="Times New Roman"/>
                  </a:endParaRPr>
                </a:p>
              </p:txBody>
            </p:sp>
            <p:sp>
              <p:nvSpPr>
                <p:cNvPr id="28" name="Text Box 33"/>
                <p:cNvSpPr txBox="1">
                  <a:spLocks noChangeArrowheads="1"/>
                </p:cNvSpPr>
                <p:nvPr/>
              </p:nvSpPr>
              <p:spPr bwMode="auto">
                <a:xfrm>
                  <a:off x="3206" y="4510"/>
                  <a:ext cx="1386" cy="428"/>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spcAft>
                      <a:spcPts val="1000"/>
                    </a:spcAft>
                  </a:pPr>
                  <a:r>
                    <a:rPr lang="ru-RU" sz="1200" b="1" dirty="0">
                      <a:latin typeface="Calibri"/>
                      <a:ea typeface="Calibri"/>
                      <a:cs typeface="Times New Roman"/>
                    </a:rPr>
                    <a:t>Н</a:t>
                  </a:r>
                  <a:r>
                    <a:rPr lang="en-US" sz="1200" b="1" dirty="0" err="1">
                      <a:effectLst/>
                      <a:latin typeface="Calibri"/>
                      <a:ea typeface="Calibri"/>
                      <a:cs typeface="Times New Roman"/>
                    </a:rPr>
                    <a:t>адходження</a:t>
                  </a:r>
                  <a:r>
                    <a:rPr lang="en-US" sz="1200" b="1" dirty="0">
                      <a:effectLst/>
                      <a:latin typeface="Calibri"/>
                      <a:ea typeface="Calibri"/>
                      <a:cs typeface="Times New Roman"/>
                    </a:rPr>
                    <a:t> </a:t>
                  </a:r>
                  <a:r>
                    <a:rPr lang="en-US" sz="1200" b="1" dirty="0" err="1">
                      <a:effectLst/>
                      <a:latin typeface="Calibri"/>
                      <a:ea typeface="Calibri"/>
                      <a:cs typeface="Times New Roman"/>
                    </a:rPr>
                    <a:t>деталей</a:t>
                  </a:r>
                  <a:r>
                    <a:rPr lang="ru-RU" sz="1200" b="1" dirty="0">
                      <a:effectLst/>
                      <a:latin typeface="Calibri"/>
                      <a:ea typeface="Calibri"/>
                      <a:cs typeface="Times New Roman"/>
                    </a:rPr>
                    <a:t>  </a:t>
                  </a:r>
                  <a:r>
                    <a:rPr lang="en-US" sz="1200" b="1" dirty="0">
                      <a:effectLst/>
                      <a:latin typeface="Calibri"/>
                      <a:ea typeface="Calibri"/>
                      <a:cs typeface="Times New Roman"/>
                    </a:rPr>
                    <a:t>2-ого </a:t>
                  </a:r>
                  <a:r>
                    <a:rPr lang="en-US" sz="1200" b="1" dirty="0" err="1">
                      <a:effectLst/>
                      <a:latin typeface="Calibri"/>
                      <a:ea typeface="Calibri"/>
                      <a:cs typeface="Times New Roman"/>
                    </a:rPr>
                    <a:t>типу</a:t>
                  </a:r>
                  <a:endParaRPr lang="uk-UA" sz="1200" b="1" dirty="0">
                    <a:effectLst/>
                    <a:latin typeface="Calibri"/>
                    <a:ea typeface="Calibri"/>
                    <a:cs typeface="Times New Roman"/>
                  </a:endParaRPr>
                </a:p>
              </p:txBody>
            </p:sp>
            <p:cxnSp>
              <p:nvCxnSpPr>
                <p:cNvPr id="29" name="Line 34"/>
                <p:cNvCxnSpPr/>
                <p:nvPr/>
              </p:nvCxnSpPr>
              <p:spPr bwMode="auto">
                <a:xfrm flipH="1">
                  <a:off x="4256" y="4081"/>
                  <a:ext cx="112" cy="17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 name="Text Box 35"/>
                <p:cNvSpPr txBox="1">
                  <a:spLocks noChangeArrowheads="1"/>
                </p:cNvSpPr>
                <p:nvPr/>
              </p:nvSpPr>
              <p:spPr bwMode="auto">
                <a:xfrm>
                  <a:off x="6048" y="2768"/>
                  <a:ext cx="1064" cy="209"/>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spcAft>
                      <a:spcPts val="1000"/>
                    </a:spcAft>
                  </a:pPr>
                  <a:r>
                    <a:rPr lang="ru-RU" sz="1200" b="1" dirty="0">
                      <a:latin typeface="Calibri"/>
                      <a:ea typeface="Calibri"/>
                      <a:cs typeface="Times New Roman"/>
                    </a:rPr>
                    <a:t>К</a:t>
                  </a:r>
                  <a:r>
                    <a:rPr lang="en-US" sz="1200" b="1" dirty="0" err="1">
                      <a:effectLst/>
                      <a:latin typeface="Calibri"/>
                      <a:ea typeface="Calibri"/>
                      <a:cs typeface="Times New Roman"/>
                    </a:rPr>
                    <a:t>омплектація</a:t>
                  </a:r>
                  <a:endParaRPr lang="uk-UA" sz="1200" b="1" dirty="0">
                    <a:effectLst/>
                    <a:latin typeface="Calibri"/>
                    <a:ea typeface="Calibri"/>
                    <a:cs typeface="Times New Roman"/>
                  </a:endParaRPr>
                </a:p>
              </p:txBody>
            </p:sp>
            <p:grpSp>
              <p:nvGrpSpPr>
                <p:cNvPr id="31" name="Group 36"/>
                <p:cNvGrpSpPr>
                  <a:grpSpLocks/>
                </p:cNvGrpSpPr>
                <p:nvPr/>
              </p:nvGrpSpPr>
              <p:grpSpPr bwMode="auto">
                <a:xfrm>
                  <a:off x="6496" y="3817"/>
                  <a:ext cx="2072" cy="550"/>
                  <a:chOff x="5208" y="10406"/>
                  <a:chExt cx="2072" cy="550"/>
                </a:xfrm>
              </p:grpSpPr>
              <p:cxnSp>
                <p:nvCxnSpPr>
                  <p:cNvPr id="50" name="Line 37"/>
                  <p:cNvCxnSpPr/>
                  <p:nvPr/>
                </p:nvCxnSpPr>
                <p:spPr bwMode="auto">
                  <a:xfrm>
                    <a:off x="5208" y="10692"/>
                    <a:ext cx="448"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51" name="Oval 38"/>
                  <p:cNvSpPr>
                    <a:spLocks noChangeArrowheads="1"/>
                  </p:cNvSpPr>
                  <p:nvPr/>
                </p:nvSpPr>
                <p:spPr bwMode="auto">
                  <a:xfrm>
                    <a:off x="5656" y="10516"/>
                    <a:ext cx="397" cy="397"/>
                  </a:xfrm>
                  <a:prstGeom prst="ellipse">
                    <a:avLst/>
                  </a:prstGeom>
                  <a:solidFill>
                    <a:srgbClr val="FFFFFF"/>
                  </a:solidFill>
                  <a:ln w="9525">
                    <a:solidFill>
                      <a:srgbClr val="000000"/>
                    </a:solidFill>
                    <a:round/>
                    <a:headEnd/>
                    <a:tailEnd/>
                  </a:ln>
                </p:spPr>
                <p:txBody>
                  <a:bodyPr rot="0" vert="horz" wrap="square" lIns="0" tIns="0" rIns="0" bIns="0" anchor="t" anchorCtr="0" upright="1">
                    <a:noAutofit/>
                  </a:bodyPr>
                  <a:lstStyle/>
                  <a:p>
                    <a:endParaRPr lang="uk-UA" sz="1200" b="1"/>
                  </a:p>
                </p:txBody>
              </p:sp>
              <p:sp>
                <p:nvSpPr>
                  <p:cNvPr id="52" name="Text Box 39"/>
                  <p:cNvSpPr txBox="1">
                    <a:spLocks noChangeArrowheads="1"/>
                  </p:cNvSpPr>
                  <p:nvPr/>
                </p:nvSpPr>
                <p:spPr bwMode="auto">
                  <a:xfrm>
                    <a:off x="6132" y="10406"/>
                    <a:ext cx="1148" cy="55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spcAft>
                        <a:spcPts val="1000"/>
                      </a:spcAft>
                    </a:pPr>
                    <a:r>
                      <a:rPr lang="ru-RU" sz="1200" b="1" dirty="0">
                        <a:latin typeface="Calibri"/>
                        <a:ea typeface="Calibri"/>
                        <a:cs typeface="Times New Roman"/>
                      </a:rPr>
                      <a:t>К</a:t>
                    </a:r>
                    <a:r>
                      <a:rPr lang="en-US" sz="1200" b="1" dirty="0" err="1">
                        <a:effectLst/>
                        <a:latin typeface="Calibri"/>
                        <a:ea typeface="Calibri"/>
                        <a:cs typeface="Times New Roman"/>
                      </a:rPr>
                      <a:t>ількість</a:t>
                    </a:r>
                    <a:r>
                      <a:rPr lang="en-US" sz="1200" b="1" dirty="0">
                        <a:effectLst/>
                        <a:latin typeface="Calibri"/>
                        <a:ea typeface="Calibri"/>
                        <a:cs typeface="Times New Roman"/>
                      </a:rPr>
                      <a:t> </a:t>
                    </a:r>
                    <a:r>
                      <a:rPr lang="en-US" sz="1200" b="1" dirty="0" err="1">
                        <a:effectLst/>
                        <a:latin typeface="Calibri"/>
                        <a:ea typeface="Calibri"/>
                        <a:cs typeface="Times New Roman"/>
                      </a:rPr>
                      <a:t>заповнених</a:t>
                    </a:r>
                    <a:r>
                      <a:rPr lang="en-US" sz="1200" b="1" dirty="0">
                        <a:effectLst/>
                        <a:latin typeface="Calibri"/>
                        <a:ea typeface="Calibri"/>
                        <a:cs typeface="Times New Roman"/>
                      </a:rPr>
                      <a:t> </a:t>
                    </a:r>
                    <a:r>
                      <a:rPr lang="en-US" sz="1200" b="1" dirty="0" err="1">
                        <a:effectLst/>
                        <a:latin typeface="Calibri"/>
                        <a:ea typeface="Calibri"/>
                        <a:cs typeface="Times New Roman"/>
                      </a:rPr>
                      <a:t>секцій</a:t>
                    </a:r>
                    <a:endParaRPr lang="uk-UA" sz="1200" b="1" dirty="0">
                      <a:effectLst/>
                      <a:latin typeface="Calibri"/>
                      <a:ea typeface="Calibri"/>
                      <a:cs typeface="Times New Roman"/>
                    </a:endParaRPr>
                  </a:p>
                </p:txBody>
              </p:sp>
            </p:grpSp>
            <p:sp>
              <p:nvSpPr>
                <p:cNvPr id="32" name="Oval 40"/>
                <p:cNvSpPr>
                  <a:spLocks noChangeArrowheads="1"/>
                </p:cNvSpPr>
                <p:nvPr/>
              </p:nvSpPr>
              <p:spPr bwMode="auto">
                <a:xfrm>
                  <a:off x="4928" y="6039"/>
                  <a:ext cx="397" cy="397"/>
                </a:xfrm>
                <a:prstGeom prst="ellipse">
                  <a:avLst/>
                </a:prstGeom>
                <a:solidFill>
                  <a:srgbClr val="FFFFFF"/>
                </a:solidFill>
                <a:ln w="9525">
                  <a:solidFill>
                    <a:srgbClr val="000000"/>
                  </a:solidFill>
                  <a:round/>
                  <a:headEnd/>
                  <a:tailEnd/>
                </a:ln>
              </p:spPr>
              <p:txBody>
                <a:bodyPr rot="0" vert="horz" wrap="square" lIns="0" tIns="0" rIns="0" bIns="0" anchor="t" anchorCtr="0" upright="1">
                  <a:noAutofit/>
                </a:bodyPr>
                <a:lstStyle/>
                <a:p>
                  <a:endParaRPr lang="uk-UA" sz="1200" b="1"/>
                </a:p>
              </p:txBody>
            </p:sp>
            <p:cxnSp>
              <p:nvCxnSpPr>
                <p:cNvPr id="33" name="Line 41"/>
                <p:cNvCxnSpPr/>
                <p:nvPr/>
              </p:nvCxnSpPr>
              <p:spPr bwMode="auto">
                <a:xfrm>
                  <a:off x="4004" y="6248"/>
                  <a:ext cx="924"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34" name="Line 42"/>
                <p:cNvCxnSpPr/>
                <p:nvPr/>
              </p:nvCxnSpPr>
              <p:spPr bwMode="auto">
                <a:xfrm>
                  <a:off x="4004" y="5951"/>
                  <a:ext cx="0" cy="60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6" name="Line 46"/>
                <p:cNvCxnSpPr/>
                <p:nvPr/>
              </p:nvCxnSpPr>
              <p:spPr bwMode="auto">
                <a:xfrm>
                  <a:off x="3500" y="6292"/>
                  <a:ext cx="504"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37" name="Line 47"/>
                <p:cNvCxnSpPr/>
                <p:nvPr/>
              </p:nvCxnSpPr>
              <p:spPr bwMode="auto">
                <a:xfrm>
                  <a:off x="3528" y="6149"/>
                  <a:ext cx="476" cy="0"/>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cxnSp>
            <p:sp>
              <p:nvSpPr>
                <p:cNvPr id="38" name="Text Box 48"/>
                <p:cNvSpPr txBox="1">
                  <a:spLocks noChangeArrowheads="1"/>
                </p:cNvSpPr>
                <p:nvPr/>
              </p:nvSpPr>
              <p:spPr bwMode="auto">
                <a:xfrm>
                  <a:off x="3332" y="5368"/>
                  <a:ext cx="1232" cy="539"/>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spcAft>
                      <a:spcPts val="1000"/>
                    </a:spcAft>
                  </a:pPr>
                  <a:r>
                    <a:rPr lang="ru-RU" sz="1200" b="1" dirty="0">
                      <a:latin typeface="Calibri"/>
                      <a:ea typeface="Calibri"/>
                      <a:cs typeface="Times New Roman"/>
                    </a:rPr>
                    <a:t>Н</a:t>
                  </a:r>
                  <a:r>
                    <a:rPr lang="en-US" sz="1200" b="1" dirty="0" err="1">
                      <a:effectLst/>
                      <a:latin typeface="Calibri"/>
                      <a:ea typeface="Calibri"/>
                      <a:cs typeface="Times New Roman"/>
                    </a:rPr>
                    <a:t>адходження</a:t>
                  </a:r>
                  <a:r>
                    <a:rPr lang="en-US" sz="1200" b="1" dirty="0">
                      <a:effectLst/>
                      <a:latin typeface="Calibri"/>
                      <a:ea typeface="Calibri"/>
                      <a:cs typeface="Times New Roman"/>
                    </a:rPr>
                    <a:t> </a:t>
                  </a:r>
                  <a:r>
                    <a:rPr lang="en-US" sz="1200" b="1" dirty="0" err="1">
                      <a:effectLst/>
                      <a:latin typeface="Calibri"/>
                      <a:ea typeface="Calibri"/>
                      <a:cs typeface="Times New Roman"/>
                    </a:rPr>
                    <a:t>секції</a:t>
                  </a:r>
                  <a:r>
                    <a:rPr lang="en-US" sz="1200" b="1" dirty="0">
                      <a:effectLst/>
                      <a:latin typeface="Calibri"/>
                      <a:ea typeface="Calibri"/>
                      <a:cs typeface="Times New Roman"/>
                    </a:rPr>
                    <a:t> </a:t>
                  </a:r>
                  <a:r>
                    <a:rPr lang="en-US" sz="1200" b="1" dirty="0" err="1">
                      <a:effectLst/>
                      <a:latin typeface="Calibri"/>
                      <a:ea typeface="Calibri"/>
                      <a:cs typeface="Times New Roman"/>
                    </a:rPr>
                    <a:t>конвеєра</a:t>
                  </a:r>
                  <a:endParaRPr lang="uk-UA" sz="1200" b="1" dirty="0">
                    <a:effectLst/>
                    <a:latin typeface="Calibri"/>
                    <a:ea typeface="Calibri"/>
                    <a:cs typeface="Times New Roman"/>
                  </a:endParaRPr>
                </a:p>
              </p:txBody>
            </p:sp>
            <p:sp>
              <p:nvSpPr>
                <p:cNvPr id="43" name="Text Box 56"/>
                <p:cNvSpPr txBox="1">
                  <a:spLocks noChangeArrowheads="1"/>
                </p:cNvSpPr>
                <p:nvPr/>
              </p:nvSpPr>
              <p:spPr bwMode="auto">
                <a:xfrm>
                  <a:off x="4788" y="2475"/>
                  <a:ext cx="1027" cy="396"/>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spcAft>
                      <a:spcPts val="1000"/>
                    </a:spcAft>
                  </a:pPr>
                  <a:r>
                    <a:rPr lang="ru-RU" sz="1200" b="1" dirty="0">
                      <a:effectLst/>
                      <a:latin typeface="Calibri"/>
                      <a:ea typeface="Calibri"/>
                      <a:cs typeface="Times New Roman"/>
                    </a:rPr>
                    <a:t>Ч</a:t>
                  </a:r>
                  <a:r>
                    <a:rPr lang="en-US" sz="1200" b="1" dirty="0" err="1">
                      <a:effectLst/>
                      <a:latin typeface="Calibri"/>
                      <a:ea typeface="Calibri"/>
                      <a:cs typeface="Times New Roman"/>
                    </a:rPr>
                    <a:t>ерга</a:t>
                  </a:r>
                  <a:r>
                    <a:rPr lang="en-US" sz="1200" b="1" dirty="0">
                      <a:effectLst/>
                      <a:latin typeface="Calibri"/>
                      <a:ea typeface="Calibri"/>
                      <a:cs typeface="Times New Roman"/>
                    </a:rPr>
                    <a:t> </a:t>
                  </a:r>
                  <a:r>
                    <a:rPr lang="en-US" sz="1200" b="1" dirty="0" err="1">
                      <a:effectLst/>
                      <a:latin typeface="Calibri"/>
                      <a:ea typeface="Calibri"/>
                      <a:cs typeface="Times New Roman"/>
                    </a:rPr>
                    <a:t>деталей</a:t>
                  </a:r>
                  <a:r>
                    <a:rPr lang="ru-RU" sz="1200" b="1" dirty="0">
                      <a:effectLst/>
                      <a:latin typeface="Calibri"/>
                      <a:ea typeface="Calibri"/>
                      <a:cs typeface="Times New Roman"/>
                    </a:rPr>
                    <a:t> </a:t>
                  </a:r>
                  <a:r>
                    <a:rPr lang="en-US" sz="1200" b="1" dirty="0">
                      <a:effectLst/>
                      <a:latin typeface="Calibri"/>
                      <a:ea typeface="Calibri"/>
                      <a:cs typeface="Times New Roman"/>
                    </a:rPr>
                    <a:t>1-ого </a:t>
                  </a:r>
                  <a:r>
                    <a:rPr lang="en-US" sz="1200" b="1" dirty="0" err="1">
                      <a:effectLst/>
                      <a:latin typeface="Calibri"/>
                      <a:ea typeface="Calibri"/>
                      <a:cs typeface="Times New Roman"/>
                    </a:rPr>
                    <a:t>типу</a:t>
                  </a:r>
                  <a:endParaRPr lang="uk-UA" sz="1200" b="1" dirty="0">
                    <a:effectLst/>
                    <a:latin typeface="Calibri"/>
                    <a:ea typeface="Calibri"/>
                    <a:cs typeface="Times New Roman"/>
                  </a:endParaRPr>
                </a:p>
              </p:txBody>
            </p:sp>
            <p:sp>
              <p:nvSpPr>
                <p:cNvPr id="44" name="Text Box 57"/>
                <p:cNvSpPr txBox="1">
                  <a:spLocks noChangeArrowheads="1"/>
                </p:cNvSpPr>
                <p:nvPr/>
              </p:nvSpPr>
              <p:spPr bwMode="auto">
                <a:xfrm>
                  <a:off x="4704" y="4389"/>
                  <a:ext cx="1260" cy="352"/>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spcAft>
                      <a:spcPts val="1000"/>
                    </a:spcAft>
                  </a:pPr>
                  <a:r>
                    <a:rPr lang="ru-RU" sz="1200" b="1" dirty="0">
                      <a:latin typeface="Calibri"/>
                      <a:ea typeface="Calibri"/>
                      <a:cs typeface="Times New Roman"/>
                    </a:rPr>
                    <a:t>Ч</a:t>
                  </a:r>
                  <a:r>
                    <a:rPr lang="en-US" sz="1200" b="1" dirty="0" err="1">
                      <a:effectLst/>
                      <a:latin typeface="Calibri"/>
                      <a:ea typeface="Calibri"/>
                      <a:cs typeface="Times New Roman"/>
                    </a:rPr>
                    <a:t>ерга</a:t>
                  </a:r>
                  <a:r>
                    <a:rPr lang="en-US" sz="1200" b="1" dirty="0">
                      <a:effectLst/>
                      <a:latin typeface="Calibri"/>
                      <a:ea typeface="Calibri"/>
                      <a:cs typeface="Times New Roman"/>
                    </a:rPr>
                    <a:t> </a:t>
                  </a:r>
                  <a:r>
                    <a:rPr lang="en-US" sz="1200" b="1" dirty="0" err="1">
                      <a:effectLst/>
                      <a:latin typeface="Calibri"/>
                      <a:ea typeface="Calibri"/>
                      <a:cs typeface="Times New Roman"/>
                    </a:rPr>
                    <a:t>деталей</a:t>
                  </a:r>
                  <a:r>
                    <a:rPr lang="en-US" sz="1200" b="1" dirty="0">
                      <a:effectLst/>
                      <a:latin typeface="Calibri"/>
                      <a:ea typeface="Calibri"/>
                      <a:cs typeface="Times New Roman"/>
                    </a:rPr>
                    <a:t> 2-ого </a:t>
                  </a:r>
                  <a:r>
                    <a:rPr lang="en-US" sz="1200" b="1" dirty="0" err="1">
                      <a:effectLst/>
                      <a:latin typeface="Calibri"/>
                      <a:ea typeface="Calibri"/>
                      <a:cs typeface="Times New Roman"/>
                    </a:rPr>
                    <a:t>типу</a:t>
                  </a:r>
                  <a:endParaRPr lang="uk-UA" sz="1200" b="1" dirty="0">
                    <a:effectLst/>
                    <a:latin typeface="Calibri"/>
                    <a:ea typeface="Calibri"/>
                    <a:cs typeface="Times New Roman"/>
                  </a:endParaRPr>
                </a:p>
              </p:txBody>
            </p:sp>
          </p:grpSp>
          <p:cxnSp>
            <p:nvCxnSpPr>
              <p:cNvPr id="6" name="Line 58"/>
              <p:cNvCxnSpPr/>
              <p:nvPr/>
            </p:nvCxnSpPr>
            <p:spPr bwMode="auto">
              <a:xfrm flipV="1">
                <a:off x="5348" y="12441"/>
                <a:ext cx="1260" cy="1584"/>
              </a:xfrm>
              <a:prstGeom prst="line">
                <a:avLst/>
              </a:prstGeom>
              <a:noFill/>
              <a:ln w="952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72" name="Oval 9"/>
            <p:cNvSpPr>
              <a:spLocks noChangeArrowheads="1"/>
            </p:cNvSpPr>
            <p:nvPr/>
          </p:nvSpPr>
          <p:spPr bwMode="auto">
            <a:xfrm>
              <a:off x="1772854" y="3267872"/>
              <a:ext cx="417437" cy="420214"/>
            </a:xfrm>
            <a:prstGeom prst="ellipse">
              <a:avLst/>
            </a:prstGeom>
            <a:solidFill>
              <a:srgbClr val="FFFFFF"/>
            </a:solidFill>
            <a:ln w="9525">
              <a:solidFill>
                <a:srgbClr val="000000"/>
              </a:solidFill>
              <a:round/>
              <a:headEnd/>
              <a:tailEnd/>
            </a:ln>
          </p:spPr>
          <p:txBody>
            <a:bodyPr rot="0" vert="horz" wrap="square" lIns="0" tIns="0" rIns="0" bIns="0" anchor="t" anchorCtr="0" upright="1">
              <a:noAutofit/>
            </a:bodyPr>
            <a:lstStyle/>
            <a:p>
              <a:pPr algn="ctr"/>
              <a:r>
                <a:rPr lang="ru-RU" sz="1600" b="1" dirty="0"/>
                <a:t>1</a:t>
              </a:r>
              <a:endParaRPr lang="uk-UA" sz="1600" b="1" dirty="0"/>
            </a:p>
          </p:txBody>
        </p:sp>
        <p:sp>
          <p:nvSpPr>
            <p:cNvPr id="73" name="Oval 9"/>
            <p:cNvSpPr>
              <a:spLocks noChangeArrowheads="1"/>
            </p:cNvSpPr>
            <p:nvPr/>
          </p:nvSpPr>
          <p:spPr bwMode="auto">
            <a:xfrm>
              <a:off x="1779595" y="5480084"/>
              <a:ext cx="417437" cy="420214"/>
            </a:xfrm>
            <a:prstGeom prst="ellipse">
              <a:avLst/>
            </a:prstGeom>
            <a:solidFill>
              <a:srgbClr val="FFFFFF"/>
            </a:solidFill>
            <a:ln w="9525">
              <a:solidFill>
                <a:srgbClr val="000000"/>
              </a:solidFill>
              <a:round/>
              <a:headEnd/>
              <a:tailEnd/>
            </a:ln>
          </p:spPr>
          <p:txBody>
            <a:bodyPr rot="0" vert="horz" wrap="square" lIns="0" tIns="0" rIns="0" bIns="0" anchor="t" anchorCtr="0" upright="1">
              <a:noAutofit/>
            </a:bodyPr>
            <a:lstStyle/>
            <a:p>
              <a:pPr algn="ctr"/>
              <a:r>
                <a:rPr lang="ru-RU" sz="1600" b="1" dirty="0"/>
                <a:t>1</a:t>
              </a:r>
              <a:endParaRPr lang="uk-UA" sz="1600" b="1" dirty="0"/>
            </a:p>
          </p:txBody>
        </p:sp>
      </p:grpSp>
      <p:sp>
        <p:nvSpPr>
          <p:cNvPr id="3" name="Нижний колонтитул 2"/>
          <p:cNvSpPr>
            <a:spLocks noGrp="1"/>
          </p:cNvSpPr>
          <p:nvPr>
            <p:ph type="ftr" sz="quarter" idx="11"/>
          </p:nvPr>
        </p:nvSpPr>
        <p:spPr/>
        <p:txBody>
          <a:bodyPr/>
          <a:lstStyle/>
          <a:p>
            <a:r>
              <a:rPr lang="uk-UA"/>
              <a:t>© І.В.Стеценко КПІ ім.Ігоря Сікорського</a:t>
            </a:r>
          </a:p>
        </p:txBody>
      </p:sp>
    </p:spTree>
    <p:extLst>
      <p:ext uri="{BB962C8B-B14F-4D97-AF65-F5344CB8AC3E}">
        <p14:creationId xmlns:p14="http://schemas.microsoft.com/office/powerpoint/2010/main" val="2635293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a:bodyPr>
          <a:lstStyle/>
          <a:p>
            <a:r>
              <a:rPr lang="uk-UA" sz="3600" dirty="0"/>
              <a:t>Приклад «Комплектувальний конвеєр»</a:t>
            </a:r>
          </a:p>
        </p:txBody>
      </p:sp>
      <p:grpSp>
        <p:nvGrpSpPr>
          <p:cNvPr id="74" name="Группа 73"/>
          <p:cNvGrpSpPr/>
          <p:nvPr/>
        </p:nvGrpSpPr>
        <p:grpSpPr>
          <a:xfrm>
            <a:off x="1752783" y="1591248"/>
            <a:ext cx="5741074" cy="4456178"/>
            <a:chOff x="1752783" y="1591248"/>
            <a:chExt cx="5741074" cy="4456178"/>
          </a:xfrm>
        </p:grpSpPr>
        <p:grpSp>
          <p:nvGrpSpPr>
            <p:cNvPr id="4" name="Группа 3"/>
            <p:cNvGrpSpPr>
              <a:grpSpLocks/>
            </p:cNvGrpSpPr>
            <p:nvPr/>
          </p:nvGrpSpPr>
          <p:grpSpPr bwMode="auto">
            <a:xfrm>
              <a:off x="1752783" y="1591248"/>
              <a:ext cx="5741074" cy="4456178"/>
              <a:chOff x="3276" y="10351"/>
              <a:chExt cx="5460" cy="4210"/>
            </a:xfrm>
          </p:grpSpPr>
          <p:grpSp>
            <p:nvGrpSpPr>
              <p:cNvPr id="5" name="Group 3"/>
              <p:cNvGrpSpPr>
                <a:grpSpLocks/>
              </p:cNvGrpSpPr>
              <p:nvPr/>
            </p:nvGrpSpPr>
            <p:grpSpPr bwMode="auto">
              <a:xfrm>
                <a:off x="3276" y="10351"/>
                <a:ext cx="5460" cy="4210"/>
                <a:chOff x="3108" y="2343"/>
                <a:chExt cx="5460" cy="4210"/>
              </a:xfrm>
            </p:grpSpPr>
            <p:sp>
              <p:nvSpPr>
                <p:cNvPr id="20" name="Text Box 23"/>
                <p:cNvSpPr txBox="1">
                  <a:spLocks noChangeArrowheads="1"/>
                </p:cNvSpPr>
                <p:nvPr/>
              </p:nvSpPr>
              <p:spPr bwMode="auto">
                <a:xfrm>
                  <a:off x="5684" y="3675"/>
                  <a:ext cx="308" cy="275"/>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spcAft>
                      <a:spcPts val="1000"/>
                    </a:spcAft>
                  </a:pPr>
                  <a:r>
                    <a:rPr lang="en-US" sz="1200" b="1" dirty="0">
                      <a:effectLst/>
                      <a:latin typeface="Calibri"/>
                      <a:ea typeface="Calibri"/>
                      <a:cs typeface="Times New Roman"/>
                    </a:rPr>
                    <a:t>20</a:t>
                  </a:r>
                  <a:endParaRPr lang="uk-UA" sz="1200" b="1" dirty="0">
                    <a:effectLst/>
                    <a:latin typeface="Calibri"/>
                    <a:ea typeface="Calibri"/>
                    <a:cs typeface="Times New Roman"/>
                  </a:endParaRPr>
                </a:p>
              </p:txBody>
            </p:sp>
            <p:sp>
              <p:nvSpPr>
                <p:cNvPr id="18" name="Text Box 19"/>
                <p:cNvSpPr txBox="1">
                  <a:spLocks noChangeArrowheads="1"/>
                </p:cNvSpPr>
                <p:nvPr/>
              </p:nvSpPr>
              <p:spPr bwMode="auto">
                <a:xfrm>
                  <a:off x="5768" y="3030"/>
                  <a:ext cx="308" cy="275"/>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spcAft>
                      <a:spcPts val="1000"/>
                    </a:spcAft>
                  </a:pPr>
                  <a:r>
                    <a:rPr lang="en-US" sz="1200" b="1" dirty="0">
                      <a:effectLst/>
                      <a:latin typeface="Calibri"/>
                      <a:ea typeface="Calibri"/>
                      <a:cs typeface="Times New Roman"/>
                    </a:rPr>
                    <a:t>20</a:t>
                  </a:r>
                  <a:endParaRPr lang="uk-UA" sz="1200" b="1" dirty="0">
                    <a:effectLst/>
                    <a:latin typeface="Calibri"/>
                    <a:ea typeface="Calibri"/>
                    <a:cs typeface="Times New Roman"/>
                  </a:endParaRPr>
                </a:p>
              </p:txBody>
            </p:sp>
            <p:cxnSp>
              <p:nvCxnSpPr>
                <p:cNvPr id="7" name="Line 4"/>
                <p:cNvCxnSpPr/>
                <p:nvPr/>
              </p:nvCxnSpPr>
              <p:spPr bwMode="auto">
                <a:xfrm>
                  <a:off x="6468" y="3058"/>
                  <a:ext cx="0" cy="1958"/>
                </a:xfrm>
                <a:prstGeom prst="line">
                  <a:avLst/>
                </a:prstGeom>
                <a:noFill/>
                <a:ln w="63500">
                  <a:solidFill>
                    <a:srgbClr val="000000"/>
                  </a:solidFill>
                  <a:round/>
                  <a:headEnd/>
                  <a:tailEnd/>
                </a:ln>
                <a:extLst>
                  <a:ext uri="{909E8E84-426E-40DD-AFC4-6F175D3DCCD1}">
                    <a14:hiddenFill xmlns:a14="http://schemas.microsoft.com/office/drawing/2010/main">
                      <a:noFill/>
                    </a14:hiddenFill>
                  </a:ext>
                </a:extLst>
              </p:spPr>
            </p:cxnSp>
            <p:sp>
              <p:nvSpPr>
                <p:cNvPr id="8" name="Oval 5"/>
                <p:cNvSpPr>
                  <a:spLocks noChangeArrowheads="1"/>
                </p:cNvSpPr>
                <p:nvPr/>
              </p:nvSpPr>
              <p:spPr bwMode="auto">
                <a:xfrm>
                  <a:off x="4984" y="2937"/>
                  <a:ext cx="397" cy="397"/>
                </a:xfrm>
                <a:prstGeom prst="ellipse">
                  <a:avLst/>
                </a:prstGeom>
                <a:solidFill>
                  <a:srgbClr val="FFFFFF"/>
                </a:solidFill>
                <a:ln w="9525">
                  <a:solidFill>
                    <a:srgbClr val="000000"/>
                  </a:solidFill>
                  <a:round/>
                  <a:headEnd/>
                  <a:tailEnd/>
                </a:ln>
              </p:spPr>
              <p:txBody>
                <a:bodyPr rot="0" vert="horz" wrap="square" lIns="0" tIns="0" rIns="0" bIns="0" anchor="t" anchorCtr="0" upright="1">
                  <a:noAutofit/>
                </a:bodyPr>
                <a:lstStyle/>
                <a:p>
                  <a:endParaRPr lang="uk-UA" sz="1200" b="1"/>
                </a:p>
              </p:txBody>
            </p:sp>
            <p:cxnSp>
              <p:nvCxnSpPr>
                <p:cNvPr id="9" name="Line 6"/>
                <p:cNvCxnSpPr/>
                <p:nvPr/>
              </p:nvCxnSpPr>
              <p:spPr bwMode="auto">
                <a:xfrm>
                  <a:off x="3976" y="3146"/>
                  <a:ext cx="1008"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10" name="Line 7"/>
                <p:cNvCxnSpPr/>
                <p:nvPr/>
              </p:nvCxnSpPr>
              <p:spPr bwMode="auto">
                <a:xfrm>
                  <a:off x="4004" y="2849"/>
                  <a:ext cx="0" cy="60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59" name="Oval 9"/>
                <p:cNvSpPr>
                  <a:spLocks noChangeArrowheads="1"/>
                </p:cNvSpPr>
                <p:nvPr/>
              </p:nvSpPr>
              <p:spPr bwMode="auto">
                <a:xfrm>
                  <a:off x="3108" y="2893"/>
                  <a:ext cx="397" cy="397"/>
                </a:xfrm>
                <a:prstGeom prst="ellipse">
                  <a:avLst/>
                </a:prstGeom>
                <a:solidFill>
                  <a:srgbClr val="FFFFFF"/>
                </a:solidFill>
                <a:ln w="9525">
                  <a:solidFill>
                    <a:srgbClr val="000000"/>
                  </a:solidFill>
                  <a:round/>
                  <a:headEnd/>
                  <a:tailEnd/>
                </a:ln>
              </p:spPr>
              <p:txBody>
                <a:bodyPr rot="0" vert="horz" wrap="square" lIns="0" tIns="0" rIns="0" bIns="0" anchor="t" anchorCtr="0" upright="1">
                  <a:noAutofit/>
                </a:bodyPr>
                <a:lstStyle/>
                <a:p>
                  <a:pPr algn="ctr"/>
                  <a:r>
                    <a:rPr lang="ru-RU" sz="1600" b="1" dirty="0"/>
                    <a:t>1</a:t>
                  </a:r>
                  <a:endParaRPr lang="uk-UA" sz="1600" b="1" dirty="0"/>
                </a:p>
              </p:txBody>
            </p:sp>
            <p:cxnSp>
              <p:nvCxnSpPr>
                <p:cNvPr id="12" name="Line 11"/>
                <p:cNvCxnSpPr/>
                <p:nvPr/>
              </p:nvCxnSpPr>
              <p:spPr bwMode="auto">
                <a:xfrm>
                  <a:off x="3500" y="3190"/>
                  <a:ext cx="504"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13" name="Line 12"/>
                <p:cNvCxnSpPr/>
                <p:nvPr/>
              </p:nvCxnSpPr>
              <p:spPr bwMode="auto">
                <a:xfrm>
                  <a:off x="3528" y="3047"/>
                  <a:ext cx="476" cy="0"/>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cxnSp>
            <p:sp>
              <p:nvSpPr>
                <p:cNvPr id="14" name="Text Box 13"/>
                <p:cNvSpPr txBox="1">
                  <a:spLocks noChangeArrowheads="1"/>
                </p:cNvSpPr>
                <p:nvPr/>
              </p:nvSpPr>
              <p:spPr bwMode="auto">
                <a:xfrm>
                  <a:off x="4368" y="2827"/>
                  <a:ext cx="308" cy="275"/>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spcAft>
                      <a:spcPts val="1000"/>
                    </a:spcAft>
                  </a:pPr>
                  <a:r>
                    <a:rPr lang="en-US" sz="1200" b="1" dirty="0">
                      <a:effectLst/>
                      <a:latin typeface="Calibri"/>
                      <a:ea typeface="Calibri"/>
                      <a:cs typeface="Times New Roman"/>
                    </a:rPr>
                    <a:t>10</a:t>
                  </a:r>
                  <a:endParaRPr lang="uk-UA" sz="1200" b="1" dirty="0">
                    <a:effectLst/>
                    <a:latin typeface="Calibri"/>
                    <a:ea typeface="Calibri"/>
                    <a:cs typeface="Times New Roman"/>
                  </a:endParaRPr>
                </a:p>
              </p:txBody>
            </p:sp>
            <p:sp>
              <p:nvSpPr>
                <p:cNvPr id="15" name="Text Box 14"/>
                <p:cNvSpPr txBox="1">
                  <a:spLocks noChangeArrowheads="1"/>
                </p:cNvSpPr>
                <p:nvPr/>
              </p:nvSpPr>
              <p:spPr bwMode="auto">
                <a:xfrm>
                  <a:off x="3113" y="2343"/>
                  <a:ext cx="1330" cy="418"/>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r>
                    <a:rPr lang="ru-RU" sz="1200" b="1" dirty="0">
                      <a:latin typeface="Calibri"/>
                      <a:ea typeface="Calibri"/>
                      <a:cs typeface="Times New Roman"/>
                    </a:rPr>
                    <a:t>Н</a:t>
                  </a:r>
                  <a:r>
                    <a:rPr lang="en-US" sz="1200" b="1" dirty="0" err="1">
                      <a:effectLst/>
                      <a:latin typeface="Calibri"/>
                      <a:ea typeface="Calibri"/>
                      <a:cs typeface="Times New Roman"/>
                    </a:rPr>
                    <a:t>адходження</a:t>
                  </a:r>
                  <a:r>
                    <a:rPr lang="en-US" sz="1200" b="1" dirty="0">
                      <a:effectLst/>
                      <a:latin typeface="Calibri"/>
                      <a:ea typeface="Calibri"/>
                      <a:cs typeface="Times New Roman"/>
                    </a:rPr>
                    <a:t> </a:t>
                  </a:r>
                  <a:r>
                    <a:rPr lang="en-US" sz="1200" b="1" dirty="0" err="1">
                      <a:effectLst/>
                      <a:latin typeface="Calibri"/>
                      <a:ea typeface="Calibri"/>
                      <a:cs typeface="Times New Roman"/>
                    </a:rPr>
                    <a:t>деталей</a:t>
                  </a:r>
                  <a:r>
                    <a:rPr lang="ru-RU" sz="1200" b="1" dirty="0">
                      <a:effectLst/>
                      <a:latin typeface="Calibri"/>
                      <a:ea typeface="Calibri"/>
                      <a:cs typeface="Times New Roman"/>
                    </a:rPr>
                    <a:t> </a:t>
                  </a:r>
                  <a:r>
                    <a:rPr lang="en-US" sz="1200" b="1" dirty="0">
                      <a:effectLst/>
                      <a:latin typeface="Calibri"/>
                      <a:ea typeface="Calibri"/>
                      <a:cs typeface="Times New Roman"/>
                    </a:rPr>
                    <a:t>1-ого </a:t>
                  </a:r>
                  <a:r>
                    <a:rPr lang="en-US" sz="1200" b="1" dirty="0" err="1">
                      <a:effectLst/>
                      <a:latin typeface="Calibri"/>
                      <a:ea typeface="Calibri"/>
                      <a:cs typeface="Times New Roman"/>
                    </a:rPr>
                    <a:t>типу</a:t>
                  </a:r>
                  <a:endParaRPr lang="uk-UA" sz="1200" b="1" dirty="0">
                    <a:effectLst/>
                    <a:latin typeface="Calibri"/>
                    <a:ea typeface="Calibri"/>
                    <a:cs typeface="Times New Roman"/>
                  </a:endParaRPr>
                </a:p>
              </p:txBody>
            </p:sp>
            <p:cxnSp>
              <p:nvCxnSpPr>
                <p:cNvPr id="16" name="Line 15"/>
                <p:cNvCxnSpPr/>
                <p:nvPr/>
              </p:nvCxnSpPr>
              <p:spPr bwMode="auto">
                <a:xfrm flipH="1">
                  <a:off x="4340" y="3058"/>
                  <a:ext cx="112" cy="17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17" name="Group 16"/>
                <p:cNvGrpSpPr>
                  <a:grpSpLocks/>
                </p:cNvGrpSpPr>
                <p:nvPr/>
              </p:nvGrpSpPr>
              <p:grpSpPr bwMode="auto">
                <a:xfrm>
                  <a:off x="5348" y="3168"/>
                  <a:ext cx="1120" cy="363"/>
                  <a:chOff x="4564" y="10186"/>
                  <a:chExt cx="616" cy="407"/>
                </a:xfrm>
              </p:grpSpPr>
              <p:cxnSp>
                <p:nvCxnSpPr>
                  <p:cNvPr id="57" name="Line 17"/>
                  <p:cNvCxnSpPr/>
                  <p:nvPr/>
                </p:nvCxnSpPr>
                <p:spPr bwMode="auto">
                  <a:xfrm>
                    <a:off x="4564" y="10186"/>
                    <a:ext cx="616" cy="407"/>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58" name="Line 18"/>
                  <p:cNvCxnSpPr/>
                  <p:nvPr/>
                </p:nvCxnSpPr>
                <p:spPr bwMode="auto">
                  <a:xfrm flipH="1">
                    <a:off x="4732" y="10274"/>
                    <a:ext cx="112" cy="17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grpSp>
              <p:nvGrpSpPr>
                <p:cNvPr id="19" name="Group 20"/>
                <p:cNvGrpSpPr>
                  <a:grpSpLocks/>
                </p:cNvGrpSpPr>
                <p:nvPr/>
              </p:nvGrpSpPr>
              <p:grpSpPr bwMode="auto">
                <a:xfrm flipV="1">
                  <a:off x="5404" y="3762"/>
                  <a:ext cx="1036" cy="396"/>
                  <a:chOff x="4564" y="10186"/>
                  <a:chExt cx="616" cy="407"/>
                </a:xfrm>
              </p:grpSpPr>
              <p:cxnSp>
                <p:nvCxnSpPr>
                  <p:cNvPr id="55" name="Line 21"/>
                  <p:cNvCxnSpPr/>
                  <p:nvPr/>
                </p:nvCxnSpPr>
                <p:spPr bwMode="auto">
                  <a:xfrm>
                    <a:off x="4564" y="10186"/>
                    <a:ext cx="616" cy="407"/>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56" name="Line 22"/>
                  <p:cNvCxnSpPr/>
                  <p:nvPr/>
                </p:nvCxnSpPr>
                <p:spPr bwMode="auto">
                  <a:xfrm>
                    <a:off x="4773" y="10255"/>
                    <a:ext cx="49" cy="20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21" name="Oval 24"/>
                <p:cNvSpPr>
                  <a:spLocks noChangeArrowheads="1"/>
                </p:cNvSpPr>
                <p:nvPr/>
              </p:nvSpPr>
              <p:spPr bwMode="auto">
                <a:xfrm>
                  <a:off x="4956" y="3949"/>
                  <a:ext cx="397" cy="397"/>
                </a:xfrm>
                <a:prstGeom prst="ellipse">
                  <a:avLst/>
                </a:prstGeom>
                <a:solidFill>
                  <a:srgbClr val="FFFFFF"/>
                </a:solidFill>
                <a:ln w="9525">
                  <a:solidFill>
                    <a:srgbClr val="000000"/>
                  </a:solidFill>
                  <a:round/>
                  <a:headEnd/>
                  <a:tailEnd/>
                </a:ln>
              </p:spPr>
              <p:txBody>
                <a:bodyPr rot="0" vert="horz" wrap="square" lIns="0" tIns="0" rIns="0" bIns="0" anchor="t" anchorCtr="0" upright="1">
                  <a:noAutofit/>
                </a:bodyPr>
                <a:lstStyle/>
                <a:p>
                  <a:endParaRPr lang="uk-UA" sz="1200" b="1"/>
                </a:p>
              </p:txBody>
            </p:sp>
            <p:cxnSp>
              <p:nvCxnSpPr>
                <p:cNvPr id="22" name="Line 25"/>
                <p:cNvCxnSpPr/>
                <p:nvPr/>
              </p:nvCxnSpPr>
              <p:spPr bwMode="auto">
                <a:xfrm>
                  <a:off x="4032" y="4169"/>
                  <a:ext cx="924"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23" name="Line 26"/>
                <p:cNvCxnSpPr/>
                <p:nvPr/>
              </p:nvCxnSpPr>
              <p:spPr bwMode="auto">
                <a:xfrm>
                  <a:off x="4004" y="3894"/>
                  <a:ext cx="0" cy="60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5" name="Line 30"/>
                <p:cNvCxnSpPr/>
                <p:nvPr/>
              </p:nvCxnSpPr>
              <p:spPr bwMode="auto">
                <a:xfrm>
                  <a:off x="3500" y="4235"/>
                  <a:ext cx="504"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26" name="Line 31"/>
                <p:cNvCxnSpPr/>
                <p:nvPr/>
              </p:nvCxnSpPr>
              <p:spPr bwMode="auto">
                <a:xfrm>
                  <a:off x="3528" y="4092"/>
                  <a:ext cx="476" cy="0"/>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cxnSp>
            <p:sp>
              <p:nvSpPr>
                <p:cNvPr id="27" name="Text Box 32"/>
                <p:cNvSpPr txBox="1">
                  <a:spLocks noChangeArrowheads="1"/>
                </p:cNvSpPr>
                <p:nvPr/>
              </p:nvSpPr>
              <p:spPr bwMode="auto">
                <a:xfrm>
                  <a:off x="4242" y="3872"/>
                  <a:ext cx="308" cy="275"/>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spcAft>
                      <a:spcPts val="1000"/>
                    </a:spcAft>
                  </a:pPr>
                  <a:r>
                    <a:rPr lang="en-US" sz="1200" b="1" dirty="0">
                      <a:effectLst/>
                      <a:latin typeface="Calibri"/>
                      <a:ea typeface="Calibri"/>
                      <a:cs typeface="Times New Roman"/>
                    </a:rPr>
                    <a:t>40</a:t>
                  </a:r>
                  <a:endParaRPr lang="uk-UA" sz="1200" b="1" dirty="0">
                    <a:effectLst/>
                    <a:latin typeface="Calibri"/>
                    <a:ea typeface="Calibri"/>
                    <a:cs typeface="Times New Roman"/>
                  </a:endParaRPr>
                </a:p>
              </p:txBody>
            </p:sp>
            <p:sp>
              <p:nvSpPr>
                <p:cNvPr id="28" name="Text Box 33"/>
                <p:cNvSpPr txBox="1">
                  <a:spLocks noChangeArrowheads="1"/>
                </p:cNvSpPr>
                <p:nvPr/>
              </p:nvSpPr>
              <p:spPr bwMode="auto">
                <a:xfrm>
                  <a:off x="3206" y="4510"/>
                  <a:ext cx="1386" cy="428"/>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spcAft>
                      <a:spcPts val="1000"/>
                    </a:spcAft>
                  </a:pPr>
                  <a:r>
                    <a:rPr lang="ru-RU" sz="1200" b="1" dirty="0">
                      <a:latin typeface="Calibri"/>
                      <a:ea typeface="Calibri"/>
                      <a:cs typeface="Times New Roman"/>
                    </a:rPr>
                    <a:t>Н</a:t>
                  </a:r>
                  <a:r>
                    <a:rPr lang="en-US" sz="1200" b="1" dirty="0" err="1">
                      <a:effectLst/>
                      <a:latin typeface="Calibri"/>
                      <a:ea typeface="Calibri"/>
                      <a:cs typeface="Times New Roman"/>
                    </a:rPr>
                    <a:t>адходження</a:t>
                  </a:r>
                  <a:r>
                    <a:rPr lang="en-US" sz="1200" b="1" dirty="0">
                      <a:effectLst/>
                      <a:latin typeface="Calibri"/>
                      <a:ea typeface="Calibri"/>
                      <a:cs typeface="Times New Roman"/>
                    </a:rPr>
                    <a:t> </a:t>
                  </a:r>
                  <a:r>
                    <a:rPr lang="en-US" sz="1200" b="1" dirty="0" err="1">
                      <a:effectLst/>
                      <a:latin typeface="Calibri"/>
                      <a:ea typeface="Calibri"/>
                      <a:cs typeface="Times New Roman"/>
                    </a:rPr>
                    <a:t>деталей</a:t>
                  </a:r>
                  <a:r>
                    <a:rPr lang="ru-RU" sz="1200" b="1" dirty="0">
                      <a:effectLst/>
                      <a:latin typeface="Calibri"/>
                      <a:ea typeface="Calibri"/>
                      <a:cs typeface="Times New Roman"/>
                    </a:rPr>
                    <a:t>  </a:t>
                  </a:r>
                  <a:r>
                    <a:rPr lang="en-US" sz="1200" b="1" dirty="0">
                      <a:effectLst/>
                      <a:latin typeface="Calibri"/>
                      <a:ea typeface="Calibri"/>
                      <a:cs typeface="Times New Roman"/>
                    </a:rPr>
                    <a:t>2-ого </a:t>
                  </a:r>
                  <a:r>
                    <a:rPr lang="en-US" sz="1200" b="1" dirty="0" err="1">
                      <a:effectLst/>
                      <a:latin typeface="Calibri"/>
                      <a:ea typeface="Calibri"/>
                      <a:cs typeface="Times New Roman"/>
                    </a:rPr>
                    <a:t>типу</a:t>
                  </a:r>
                  <a:endParaRPr lang="uk-UA" sz="1200" b="1" dirty="0">
                    <a:effectLst/>
                    <a:latin typeface="Calibri"/>
                    <a:ea typeface="Calibri"/>
                    <a:cs typeface="Times New Roman"/>
                  </a:endParaRPr>
                </a:p>
              </p:txBody>
            </p:sp>
            <p:cxnSp>
              <p:nvCxnSpPr>
                <p:cNvPr id="29" name="Line 34"/>
                <p:cNvCxnSpPr/>
                <p:nvPr/>
              </p:nvCxnSpPr>
              <p:spPr bwMode="auto">
                <a:xfrm flipH="1">
                  <a:off x="4256" y="4081"/>
                  <a:ext cx="112" cy="17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 name="Text Box 35"/>
                <p:cNvSpPr txBox="1">
                  <a:spLocks noChangeArrowheads="1"/>
                </p:cNvSpPr>
                <p:nvPr/>
              </p:nvSpPr>
              <p:spPr bwMode="auto">
                <a:xfrm>
                  <a:off x="6048" y="2552"/>
                  <a:ext cx="1064" cy="425"/>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r>
                    <a:rPr lang="ru-RU" sz="1200" b="1" dirty="0">
                      <a:latin typeface="Calibri"/>
                      <a:ea typeface="Calibri"/>
                      <a:cs typeface="Times New Roman"/>
                    </a:rPr>
                    <a:t>К</a:t>
                  </a:r>
                  <a:r>
                    <a:rPr lang="en-US" sz="1200" b="1" dirty="0" err="1">
                      <a:effectLst/>
                      <a:latin typeface="Calibri"/>
                      <a:ea typeface="Calibri"/>
                      <a:cs typeface="Times New Roman"/>
                    </a:rPr>
                    <a:t>омплектація</a:t>
                  </a:r>
                  <a:endParaRPr lang="ru-RU" sz="1200" b="1" dirty="0">
                    <a:effectLst/>
                    <a:latin typeface="Calibri"/>
                    <a:ea typeface="Calibri"/>
                    <a:cs typeface="Times New Roman"/>
                  </a:endParaRPr>
                </a:p>
                <a:p>
                  <a:pPr algn="ctr"/>
                  <a:r>
                    <a:rPr lang="ru-RU" sz="1200" b="1" dirty="0">
                      <a:latin typeface="Calibri"/>
                      <a:ea typeface="Calibri"/>
                      <a:cs typeface="Times New Roman"/>
                    </a:rPr>
                    <a:t>(</a:t>
                  </a:r>
                  <a:r>
                    <a:rPr lang="ru-RU" sz="1200" b="1" dirty="0" err="1">
                      <a:latin typeface="Calibri"/>
                      <a:ea typeface="Calibri"/>
                      <a:cs typeface="Times New Roman"/>
                    </a:rPr>
                    <a:t>пр</a:t>
                  </a:r>
                  <a:r>
                    <a:rPr lang="uk-UA" sz="1200" b="1" dirty="0">
                      <a:latin typeface="Calibri"/>
                      <a:ea typeface="Calibri"/>
                      <a:cs typeface="Times New Roman"/>
                    </a:rPr>
                    <a:t>і</a:t>
                  </a:r>
                  <a:r>
                    <a:rPr lang="ru-RU" sz="1200" b="1" dirty="0" err="1">
                      <a:latin typeface="Calibri"/>
                      <a:ea typeface="Calibri"/>
                      <a:cs typeface="Times New Roman"/>
                    </a:rPr>
                    <a:t>оритет</a:t>
                  </a:r>
                  <a:r>
                    <a:rPr lang="ru-RU" sz="1200" b="1" dirty="0">
                      <a:latin typeface="Calibri"/>
                      <a:ea typeface="Calibri"/>
                      <a:cs typeface="Times New Roman"/>
                    </a:rPr>
                    <a:t>)</a:t>
                  </a:r>
                  <a:endParaRPr lang="uk-UA" sz="1200" b="1" dirty="0">
                    <a:effectLst/>
                    <a:latin typeface="Calibri"/>
                    <a:ea typeface="Calibri"/>
                    <a:cs typeface="Times New Roman"/>
                  </a:endParaRPr>
                </a:p>
              </p:txBody>
            </p:sp>
            <p:grpSp>
              <p:nvGrpSpPr>
                <p:cNvPr id="31" name="Group 36"/>
                <p:cNvGrpSpPr>
                  <a:grpSpLocks/>
                </p:cNvGrpSpPr>
                <p:nvPr/>
              </p:nvGrpSpPr>
              <p:grpSpPr bwMode="auto">
                <a:xfrm>
                  <a:off x="6496" y="3817"/>
                  <a:ext cx="2072" cy="550"/>
                  <a:chOff x="5208" y="10406"/>
                  <a:chExt cx="2072" cy="550"/>
                </a:xfrm>
              </p:grpSpPr>
              <p:cxnSp>
                <p:nvCxnSpPr>
                  <p:cNvPr id="50" name="Line 37"/>
                  <p:cNvCxnSpPr/>
                  <p:nvPr/>
                </p:nvCxnSpPr>
                <p:spPr bwMode="auto">
                  <a:xfrm>
                    <a:off x="5208" y="10692"/>
                    <a:ext cx="448"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51" name="Oval 38"/>
                  <p:cNvSpPr>
                    <a:spLocks noChangeArrowheads="1"/>
                  </p:cNvSpPr>
                  <p:nvPr/>
                </p:nvSpPr>
                <p:spPr bwMode="auto">
                  <a:xfrm>
                    <a:off x="5656" y="10516"/>
                    <a:ext cx="397" cy="397"/>
                  </a:xfrm>
                  <a:prstGeom prst="ellipse">
                    <a:avLst/>
                  </a:prstGeom>
                  <a:solidFill>
                    <a:srgbClr val="FFFFFF"/>
                  </a:solidFill>
                  <a:ln w="9525">
                    <a:solidFill>
                      <a:srgbClr val="000000"/>
                    </a:solidFill>
                    <a:round/>
                    <a:headEnd/>
                    <a:tailEnd/>
                  </a:ln>
                </p:spPr>
                <p:txBody>
                  <a:bodyPr rot="0" vert="horz" wrap="square" lIns="0" tIns="0" rIns="0" bIns="0" anchor="t" anchorCtr="0" upright="1">
                    <a:noAutofit/>
                  </a:bodyPr>
                  <a:lstStyle/>
                  <a:p>
                    <a:endParaRPr lang="uk-UA" sz="1200" b="1"/>
                  </a:p>
                </p:txBody>
              </p:sp>
              <p:sp>
                <p:nvSpPr>
                  <p:cNvPr id="52" name="Text Box 39"/>
                  <p:cNvSpPr txBox="1">
                    <a:spLocks noChangeArrowheads="1"/>
                  </p:cNvSpPr>
                  <p:nvPr/>
                </p:nvSpPr>
                <p:spPr bwMode="auto">
                  <a:xfrm>
                    <a:off x="6132" y="10406"/>
                    <a:ext cx="1148" cy="55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spcAft>
                        <a:spcPts val="1000"/>
                      </a:spcAft>
                    </a:pPr>
                    <a:r>
                      <a:rPr lang="ru-RU" sz="1200" b="1" dirty="0">
                        <a:latin typeface="Calibri"/>
                        <a:ea typeface="Calibri"/>
                        <a:cs typeface="Times New Roman"/>
                      </a:rPr>
                      <a:t>К</a:t>
                    </a:r>
                    <a:r>
                      <a:rPr lang="en-US" sz="1200" b="1" dirty="0" err="1">
                        <a:effectLst/>
                        <a:latin typeface="Calibri"/>
                        <a:ea typeface="Calibri"/>
                        <a:cs typeface="Times New Roman"/>
                      </a:rPr>
                      <a:t>ількість</a:t>
                    </a:r>
                    <a:r>
                      <a:rPr lang="en-US" sz="1200" b="1" dirty="0">
                        <a:effectLst/>
                        <a:latin typeface="Calibri"/>
                        <a:ea typeface="Calibri"/>
                        <a:cs typeface="Times New Roman"/>
                      </a:rPr>
                      <a:t> </a:t>
                    </a:r>
                    <a:r>
                      <a:rPr lang="en-US" sz="1200" b="1" dirty="0" err="1">
                        <a:effectLst/>
                        <a:latin typeface="Calibri"/>
                        <a:ea typeface="Calibri"/>
                        <a:cs typeface="Times New Roman"/>
                      </a:rPr>
                      <a:t>заповнених</a:t>
                    </a:r>
                    <a:r>
                      <a:rPr lang="en-US" sz="1200" b="1" dirty="0">
                        <a:effectLst/>
                        <a:latin typeface="Calibri"/>
                        <a:ea typeface="Calibri"/>
                        <a:cs typeface="Times New Roman"/>
                      </a:rPr>
                      <a:t> </a:t>
                    </a:r>
                    <a:r>
                      <a:rPr lang="en-US" sz="1200" b="1" dirty="0" err="1">
                        <a:effectLst/>
                        <a:latin typeface="Calibri"/>
                        <a:ea typeface="Calibri"/>
                        <a:cs typeface="Times New Roman"/>
                      </a:rPr>
                      <a:t>секцій</a:t>
                    </a:r>
                    <a:endParaRPr lang="uk-UA" sz="1200" b="1" dirty="0">
                      <a:effectLst/>
                      <a:latin typeface="Calibri"/>
                      <a:ea typeface="Calibri"/>
                      <a:cs typeface="Times New Roman"/>
                    </a:endParaRPr>
                  </a:p>
                </p:txBody>
              </p:sp>
            </p:grpSp>
            <p:sp>
              <p:nvSpPr>
                <p:cNvPr id="32" name="Oval 40"/>
                <p:cNvSpPr>
                  <a:spLocks noChangeArrowheads="1"/>
                </p:cNvSpPr>
                <p:nvPr/>
              </p:nvSpPr>
              <p:spPr bwMode="auto">
                <a:xfrm>
                  <a:off x="4928" y="6039"/>
                  <a:ext cx="397" cy="397"/>
                </a:xfrm>
                <a:prstGeom prst="ellipse">
                  <a:avLst/>
                </a:prstGeom>
                <a:solidFill>
                  <a:srgbClr val="FFFFFF"/>
                </a:solidFill>
                <a:ln w="9525">
                  <a:solidFill>
                    <a:srgbClr val="000000"/>
                  </a:solidFill>
                  <a:round/>
                  <a:headEnd/>
                  <a:tailEnd/>
                </a:ln>
              </p:spPr>
              <p:txBody>
                <a:bodyPr rot="0" vert="horz" wrap="square" lIns="0" tIns="0" rIns="0" bIns="0" anchor="t" anchorCtr="0" upright="1">
                  <a:noAutofit/>
                </a:bodyPr>
                <a:lstStyle/>
                <a:p>
                  <a:endParaRPr lang="uk-UA" sz="1200" b="1"/>
                </a:p>
              </p:txBody>
            </p:sp>
            <p:cxnSp>
              <p:nvCxnSpPr>
                <p:cNvPr id="33" name="Line 41"/>
                <p:cNvCxnSpPr/>
                <p:nvPr/>
              </p:nvCxnSpPr>
              <p:spPr bwMode="auto">
                <a:xfrm>
                  <a:off x="4004" y="6248"/>
                  <a:ext cx="924"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34" name="Line 42"/>
                <p:cNvCxnSpPr/>
                <p:nvPr/>
              </p:nvCxnSpPr>
              <p:spPr bwMode="auto">
                <a:xfrm>
                  <a:off x="4004" y="5951"/>
                  <a:ext cx="0" cy="60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6" name="Line 46"/>
                <p:cNvCxnSpPr/>
                <p:nvPr/>
              </p:nvCxnSpPr>
              <p:spPr bwMode="auto">
                <a:xfrm>
                  <a:off x="3500" y="6292"/>
                  <a:ext cx="504"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37" name="Line 47"/>
                <p:cNvCxnSpPr/>
                <p:nvPr/>
              </p:nvCxnSpPr>
              <p:spPr bwMode="auto">
                <a:xfrm>
                  <a:off x="3528" y="6149"/>
                  <a:ext cx="476" cy="0"/>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cxnSp>
            <p:sp>
              <p:nvSpPr>
                <p:cNvPr id="38" name="Text Box 48"/>
                <p:cNvSpPr txBox="1">
                  <a:spLocks noChangeArrowheads="1"/>
                </p:cNvSpPr>
                <p:nvPr/>
              </p:nvSpPr>
              <p:spPr bwMode="auto">
                <a:xfrm>
                  <a:off x="3332" y="5368"/>
                  <a:ext cx="1232" cy="539"/>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spcAft>
                      <a:spcPts val="1000"/>
                    </a:spcAft>
                  </a:pPr>
                  <a:r>
                    <a:rPr lang="ru-RU" sz="1200" b="1" dirty="0">
                      <a:latin typeface="Calibri"/>
                      <a:ea typeface="Calibri"/>
                      <a:cs typeface="Times New Roman"/>
                    </a:rPr>
                    <a:t>Н</a:t>
                  </a:r>
                  <a:r>
                    <a:rPr lang="en-US" sz="1200" b="1" dirty="0" err="1">
                      <a:effectLst/>
                      <a:latin typeface="Calibri"/>
                      <a:ea typeface="Calibri"/>
                      <a:cs typeface="Times New Roman"/>
                    </a:rPr>
                    <a:t>адходження</a:t>
                  </a:r>
                  <a:r>
                    <a:rPr lang="en-US" sz="1200" b="1" dirty="0">
                      <a:effectLst/>
                      <a:latin typeface="Calibri"/>
                      <a:ea typeface="Calibri"/>
                      <a:cs typeface="Times New Roman"/>
                    </a:rPr>
                    <a:t> </a:t>
                  </a:r>
                  <a:r>
                    <a:rPr lang="en-US" sz="1200" b="1" dirty="0" err="1">
                      <a:effectLst/>
                      <a:latin typeface="Calibri"/>
                      <a:ea typeface="Calibri"/>
                      <a:cs typeface="Times New Roman"/>
                    </a:rPr>
                    <a:t>секції</a:t>
                  </a:r>
                  <a:r>
                    <a:rPr lang="en-US" sz="1200" b="1" dirty="0">
                      <a:effectLst/>
                      <a:latin typeface="Calibri"/>
                      <a:ea typeface="Calibri"/>
                      <a:cs typeface="Times New Roman"/>
                    </a:rPr>
                    <a:t> </a:t>
                  </a:r>
                  <a:r>
                    <a:rPr lang="en-US" sz="1200" b="1" dirty="0" err="1">
                      <a:effectLst/>
                      <a:latin typeface="Calibri"/>
                      <a:ea typeface="Calibri"/>
                      <a:cs typeface="Times New Roman"/>
                    </a:rPr>
                    <a:t>конвеєра</a:t>
                  </a:r>
                  <a:endParaRPr lang="uk-UA" sz="1200" b="1" dirty="0">
                    <a:effectLst/>
                    <a:latin typeface="Calibri"/>
                    <a:ea typeface="Calibri"/>
                    <a:cs typeface="Times New Roman"/>
                  </a:endParaRPr>
                </a:p>
              </p:txBody>
            </p:sp>
            <p:cxnSp>
              <p:nvCxnSpPr>
                <p:cNvPr id="39" name="Line 49"/>
                <p:cNvCxnSpPr/>
                <p:nvPr/>
              </p:nvCxnSpPr>
              <p:spPr bwMode="auto">
                <a:xfrm>
                  <a:off x="5376" y="6226"/>
                  <a:ext cx="924"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40" name="Line 50"/>
                <p:cNvCxnSpPr/>
                <p:nvPr/>
              </p:nvCxnSpPr>
              <p:spPr bwMode="auto">
                <a:xfrm>
                  <a:off x="6328" y="5940"/>
                  <a:ext cx="0" cy="60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grpSp>
              <p:nvGrpSpPr>
                <p:cNvPr id="41" name="Group 51"/>
                <p:cNvGrpSpPr>
                  <a:grpSpLocks/>
                </p:cNvGrpSpPr>
                <p:nvPr/>
              </p:nvGrpSpPr>
              <p:grpSpPr bwMode="auto">
                <a:xfrm>
                  <a:off x="6356" y="5918"/>
                  <a:ext cx="2072" cy="550"/>
                  <a:chOff x="5208" y="10406"/>
                  <a:chExt cx="2072" cy="550"/>
                </a:xfrm>
              </p:grpSpPr>
              <p:cxnSp>
                <p:nvCxnSpPr>
                  <p:cNvPr id="45" name="Line 52"/>
                  <p:cNvCxnSpPr/>
                  <p:nvPr/>
                </p:nvCxnSpPr>
                <p:spPr bwMode="auto">
                  <a:xfrm>
                    <a:off x="5208" y="10692"/>
                    <a:ext cx="448"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46" name="Oval 53"/>
                  <p:cNvSpPr>
                    <a:spLocks noChangeArrowheads="1"/>
                  </p:cNvSpPr>
                  <p:nvPr/>
                </p:nvSpPr>
                <p:spPr bwMode="auto">
                  <a:xfrm>
                    <a:off x="5656" y="10516"/>
                    <a:ext cx="397" cy="397"/>
                  </a:xfrm>
                  <a:prstGeom prst="ellipse">
                    <a:avLst/>
                  </a:prstGeom>
                  <a:solidFill>
                    <a:srgbClr val="FFFFFF"/>
                  </a:solidFill>
                  <a:ln w="9525">
                    <a:solidFill>
                      <a:srgbClr val="000000"/>
                    </a:solidFill>
                    <a:round/>
                    <a:headEnd/>
                    <a:tailEnd/>
                  </a:ln>
                </p:spPr>
                <p:txBody>
                  <a:bodyPr rot="0" vert="horz" wrap="square" lIns="0" tIns="0" rIns="0" bIns="0" anchor="t" anchorCtr="0" upright="1">
                    <a:noAutofit/>
                  </a:bodyPr>
                  <a:lstStyle/>
                  <a:p>
                    <a:endParaRPr lang="uk-UA" sz="1200" b="1"/>
                  </a:p>
                </p:txBody>
              </p:sp>
              <p:sp>
                <p:nvSpPr>
                  <p:cNvPr id="47" name="Text Box 54"/>
                  <p:cNvSpPr txBox="1">
                    <a:spLocks noChangeArrowheads="1"/>
                  </p:cNvSpPr>
                  <p:nvPr/>
                </p:nvSpPr>
                <p:spPr bwMode="auto">
                  <a:xfrm>
                    <a:off x="6132" y="10406"/>
                    <a:ext cx="1148" cy="55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spcAft>
                        <a:spcPts val="1000"/>
                      </a:spcAft>
                    </a:pPr>
                    <a:r>
                      <a:rPr lang="ru-RU" sz="1200" b="1" dirty="0">
                        <a:effectLst/>
                        <a:latin typeface="Calibri"/>
                        <a:ea typeface="Calibri"/>
                        <a:cs typeface="Times New Roman"/>
                      </a:rPr>
                      <a:t>К</a:t>
                    </a:r>
                    <a:r>
                      <a:rPr lang="en-US" sz="1200" b="1" dirty="0" err="1">
                        <a:effectLst/>
                        <a:latin typeface="Calibri"/>
                        <a:ea typeface="Calibri"/>
                        <a:cs typeface="Times New Roman"/>
                      </a:rPr>
                      <a:t>ількість</a:t>
                    </a:r>
                    <a:r>
                      <a:rPr lang="en-US" sz="1200" b="1" dirty="0">
                        <a:effectLst/>
                        <a:latin typeface="Calibri"/>
                        <a:ea typeface="Calibri"/>
                        <a:cs typeface="Times New Roman"/>
                      </a:rPr>
                      <a:t> </a:t>
                    </a:r>
                    <a:r>
                      <a:rPr lang="en-US" sz="1200" b="1" dirty="0" err="1">
                        <a:effectLst/>
                        <a:latin typeface="Calibri"/>
                        <a:ea typeface="Calibri"/>
                        <a:cs typeface="Times New Roman"/>
                      </a:rPr>
                      <a:t>порожніх</a:t>
                    </a:r>
                    <a:r>
                      <a:rPr lang="en-US" sz="1200" b="1" dirty="0">
                        <a:effectLst/>
                        <a:latin typeface="Calibri"/>
                        <a:ea typeface="Calibri"/>
                        <a:cs typeface="Times New Roman"/>
                      </a:rPr>
                      <a:t> </a:t>
                    </a:r>
                    <a:r>
                      <a:rPr lang="en-US" sz="1200" b="1" dirty="0" err="1">
                        <a:effectLst/>
                        <a:latin typeface="Calibri"/>
                        <a:ea typeface="Calibri"/>
                        <a:cs typeface="Times New Roman"/>
                      </a:rPr>
                      <a:t>секцій</a:t>
                    </a:r>
                    <a:endParaRPr lang="uk-UA" sz="1200" b="1" dirty="0">
                      <a:effectLst/>
                      <a:latin typeface="Calibri"/>
                      <a:ea typeface="Calibri"/>
                      <a:cs typeface="Times New Roman"/>
                    </a:endParaRPr>
                  </a:p>
                </p:txBody>
              </p:sp>
            </p:grpSp>
            <p:sp>
              <p:nvSpPr>
                <p:cNvPr id="42" name="Text Box 55"/>
                <p:cNvSpPr txBox="1">
                  <a:spLocks noChangeArrowheads="1"/>
                </p:cNvSpPr>
                <p:nvPr/>
              </p:nvSpPr>
              <p:spPr bwMode="auto">
                <a:xfrm>
                  <a:off x="5992" y="5533"/>
                  <a:ext cx="812" cy="352"/>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spcAft>
                      <a:spcPts val="1000"/>
                    </a:spcAft>
                  </a:pPr>
                  <a:r>
                    <a:rPr lang="ru-RU" sz="1200" b="1" dirty="0" err="1">
                      <a:effectLst/>
                      <a:latin typeface="Calibri"/>
                      <a:ea typeface="Calibri"/>
                      <a:cs typeface="Times New Roman"/>
                    </a:rPr>
                    <a:t>Порожня</a:t>
                  </a:r>
                  <a:r>
                    <a:rPr lang="en-US" sz="1200" b="1" dirty="0">
                      <a:effectLst/>
                      <a:latin typeface="Calibri"/>
                      <a:ea typeface="Calibri"/>
                      <a:cs typeface="Times New Roman"/>
                    </a:rPr>
                    <a:t> </a:t>
                  </a:r>
                  <a:r>
                    <a:rPr lang="en-US" sz="1200" b="1" dirty="0" err="1">
                      <a:effectLst/>
                      <a:latin typeface="Calibri"/>
                      <a:ea typeface="Calibri"/>
                      <a:cs typeface="Times New Roman"/>
                    </a:rPr>
                    <a:t>секці</a:t>
                  </a:r>
                  <a:r>
                    <a:rPr lang="ru-RU" sz="1200" b="1" dirty="0">
                      <a:effectLst/>
                      <a:latin typeface="Calibri"/>
                      <a:ea typeface="Calibri"/>
                      <a:cs typeface="Times New Roman"/>
                    </a:rPr>
                    <a:t>я</a:t>
                  </a:r>
                  <a:endParaRPr lang="uk-UA" sz="1200" b="1" dirty="0">
                    <a:effectLst/>
                    <a:latin typeface="Calibri"/>
                    <a:ea typeface="Calibri"/>
                    <a:cs typeface="Times New Roman"/>
                  </a:endParaRPr>
                </a:p>
              </p:txBody>
            </p:sp>
            <p:sp>
              <p:nvSpPr>
                <p:cNvPr id="43" name="Text Box 56"/>
                <p:cNvSpPr txBox="1">
                  <a:spLocks noChangeArrowheads="1"/>
                </p:cNvSpPr>
                <p:nvPr/>
              </p:nvSpPr>
              <p:spPr bwMode="auto">
                <a:xfrm>
                  <a:off x="4788" y="2475"/>
                  <a:ext cx="980" cy="396"/>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spcAft>
                      <a:spcPts val="1000"/>
                    </a:spcAft>
                  </a:pPr>
                  <a:r>
                    <a:rPr lang="ru-RU" sz="1200" b="1" dirty="0">
                      <a:effectLst/>
                      <a:latin typeface="Calibri"/>
                      <a:ea typeface="Calibri"/>
                      <a:cs typeface="Times New Roman"/>
                    </a:rPr>
                    <a:t>Ч</a:t>
                  </a:r>
                  <a:r>
                    <a:rPr lang="en-US" sz="1200" b="1" dirty="0" err="1">
                      <a:effectLst/>
                      <a:latin typeface="Calibri"/>
                      <a:ea typeface="Calibri"/>
                      <a:cs typeface="Times New Roman"/>
                    </a:rPr>
                    <a:t>ерга</a:t>
                  </a:r>
                  <a:r>
                    <a:rPr lang="en-US" sz="1200" b="1" dirty="0">
                      <a:effectLst/>
                      <a:latin typeface="Calibri"/>
                      <a:ea typeface="Calibri"/>
                      <a:cs typeface="Times New Roman"/>
                    </a:rPr>
                    <a:t> </a:t>
                  </a:r>
                  <a:r>
                    <a:rPr lang="en-US" sz="1200" b="1" dirty="0" err="1">
                      <a:effectLst/>
                      <a:latin typeface="Calibri"/>
                      <a:ea typeface="Calibri"/>
                      <a:cs typeface="Times New Roman"/>
                    </a:rPr>
                    <a:t>деталей</a:t>
                  </a:r>
                  <a:r>
                    <a:rPr lang="ru-RU" sz="1200" b="1" dirty="0">
                      <a:effectLst/>
                      <a:latin typeface="Calibri"/>
                      <a:ea typeface="Calibri"/>
                      <a:cs typeface="Times New Roman"/>
                    </a:rPr>
                    <a:t> </a:t>
                  </a:r>
                  <a:r>
                    <a:rPr lang="en-US" sz="1200" b="1" dirty="0">
                      <a:effectLst/>
                      <a:latin typeface="Calibri"/>
                      <a:ea typeface="Calibri"/>
                      <a:cs typeface="Times New Roman"/>
                    </a:rPr>
                    <a:t>1-ого </a:t>
                  </a:r>
                  <a:r>
                    <a:rPr lang="en-US" sz="1200" b="1" dirty="0" err="1">
                      <a:effectLst/>
                      <a:latin typeface="Calibri"/>
                      <a:ea typeface="Calibri"/>
                      <a:cs typeface="Times New Roman"/>
                    </a:rPr>
                    <a:t>типу</a:t>
                  </a:r>
                  <a:endParaRPr lang="uk-UA" sz="1200" b="1" dirty="0">
                    <a:effectLst/>
                    <a:latin typeface="Calibri"/>
                    <a:ea typeface="Calibri"/>
                    <a:cs typeface="Times New Roman"/>
                  </a:endParaRPr>
                </a:p>
              </p:txBody>
            </p:sp>
            <p:sp>
              <p:nvSpPr>
                <p:cNvPr id="44" name="Text Box 57"/>
                <p:cNvSpPr txBox="1">
                  <a:spLocks noChangeArrowheads="1"/>
                </p:cNvSpPr>
                <p:nvPr/>
              </p:nvSpPr>
              <p:spPr bwMode="auto">
                <a:xfrm>
                  <a:off x="4704" y="4389"/>
                  <a:ext cx="1260" cy="352"/>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spcAft>
                      <a:spcPts val="1000"/>
                    </a:spcAft>
                  </a:pPr>
                  <a:r>
                    <a:rPr lang="ru-RU" sz="1200" b="1" dirty="0">
                      <a:latin typeface="Calibri"/>
                      <a:ea typeface="Calibri"/>
                      <a:cs typeface="Times New Roman"/>
                    </a:rPr>
                    <a:t>Ч</a:t>
                  </a:r>
                  <a:r>
                    <a:rPr lang="en-US" sz="1200" b="1" dirty="0" err="1">
                      <a:effectLst/>
                      <a:latin typeface="Calibri"/>
                      <a:ea typeface="Calibri"/>
                      <a:cs typeface="Times New Roman"/>
                    </a:rPr>
                    <a:t>ерга</a:t>
                  </a:r>
                  <a:r>
                    <a:rPr lang="en-US" sz="1200" b="1" dirty="0">
                      <a:effectLst/>
                      <a:latin typeface="Calibri"/>
                      <a:ea typeface="Calibri"/>
                      <a:cs typeface="Times New Roman"/>
                    </a:rPr>
                    <a:t> </a:t>
                  </a:r>
                  <a:r>
                    <a:rPr lang="en-US" sz="1200" b="1" dirty="0" err="1">
                      <a:effectLst/>
                      <a:latin typeface="Calibri"/>
                      <a:ea typeface="Calibri"/>
                      <a:cs typeface="Times New Roman"/>
                    </a:rPr>
                    <a:t>деталей</a:t>
                  </a:r>
                  <a:r>
                    <a:rPr lang="en-US" sz="1200" b="1" dirty="0">
                      <a:effectLst/>
                      <a:latin typeface="Calibri"/>
                      <a:ea typeface="Calibri"/>
                      <a:cs typeface="Times New Roman"/>
                    </a:rPr>
                    <a:t> 2-ого </a:t>
                  </a:r>
                  <a:r>
                    <a:rPr lang="en-US" sz="1200" b="1" dirty="0" err="1">
                      <a:effectLst/>
                      <a:latin typeface="Calibri"/>
                      <a:ea typeface="Calibri"/>
                      <a:cs typeface="Times New Roman"/>
                    </a:rPr>
                    <a:t>типу</a:t>
                  </a:r>
                  <a:endParaRPr lang="uk-UA" sz="1200" b="1" dirty="0">
                    <a:effectLst/>
                    <a:latin typeface="Calibri"/>
                    <a:ea typeface="Calibri"/>
                    <a:cs typeface="Times New Roman"/>
                  </a:endParaRPr>
                </a:p>
              </p:txBody>
            </p:sp>
          </p:grpSp>
          <p:cxnSp>
            <p:nvCxnSpPr>
              <p:cNvPr id="6" name="Line 58"/>
              <p:cNvCxnSpPr/>
              <p:nvPr/>
            </p:nvCxnSpPr>
            <p:spPr bwMode="auto">
              <a:xfrm flipV="1">
                <a:off x="5348" y="12441"/>
                <a:ext cx="1260" cy="1584"/>
              </a:xfrm>
              <a:prstGeom prst="line">
                <a:avLst/>
              </a:prstGeom>
              <a:noFill/>
              <a:ln w="952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72" name="Oval 9"/>
            <p:cNvSpPr>
              <a:spLocks noChangeArrowheads="1"/>
            </p:cNvSpPr>
            <p:nvPr/>
          </p:nvSpPr>
          <p:spPr bwMode="auto">
            <a:xfrm>
              <a:off x="1772854" y="3267872"/>
              <a:ext cx="417437" cy="420214"/>
            </a:xfrm>
            <a:prstGeom prst="ellipse">
              <a:avLst/>
            </a:prstGeom>
            <a:solidFill>
              <a:srgbClr val="FFFFFF"/>
            </a:solidFill>
            <a:ln w="9525">
              <a:solidFill>
                <a:srgbClr val="000000"/>
              </a:solidFill>
              <a:round/>
              <a:headEnd/>
              <a:tailEnd/>
            </a:ln>
          </p:spPr>
          <p:txBody>
            <a:bodyPr rot="0" vert="horz" wrap="square" lIns="0" tIns="0" rIns="0" bIns="0" anchor="t" anchorCtr="0" upright="1">
              <a:noAutofit/>
            </a:bodyPr>
            <a:lstStyle/>
            <a:p>
              <a:pPr algn="ctr"/>
              <a:r>
                <a:rPr lang="ru-RU" sz="1600" b="1" dirty="0"/>
                <a:t>1</a:t>
              </a:r>
              <a:endParaRPr lang="uk-UA" sz="1600" b="1" dirty="0"/>
            </a:p>
          </p:txBody>
        </p:sp>
        <p:sp>
          <p:nvSpPr>
            <p:cNvPr id="73" name="Oval 9"/>
            <p:cNvSpPr>
              <a:spLocks noChangeArrowheads="1"/>
            </p:cNvSpPr>
            <p:nvPr/>
          </p:nvSpPr>
          <p:spPr bwMode="auto">
            <a:xfrm>
              <a:off x="1779595" y="5480084"/>
              <a:ext cx="417437" cy="420214"/>
            </a:xfrm>
            <a:prstGeom prst="ellipse">
              <a:avLst/>
            </a:prstGeom>
            <a:solidFill>
              <a:srgbClr val="FFFFFF"/>
            </a:solidFill>
            <a:ln w="9525">
              <a:solidFill>
                <a:srgbClr val="000000"/>
              </a:solidFill>
              <a:round/>
              <a:headEnd/>
              <a:tailEnd/>
            </a:ln>
          </p:spPr>
          <p:txBody>
            <a:bodyPr rot="0" vert="horz" wrap="square" lIns="0" tIns="0" rIns="0" bIns="0" anchor="t" anchorCtr="0" upright="1">
              <a:noAutofit/>
            </a:bodyPr>
            <a:lstStyle/>
            <a:p>
              <a:pPr algn="ctr"/>
              <a:r>
                <a:rPr lang="ru-RU" sz="1600" b="1" dirty="0"/>
                <a:t>1</a:t>
              </a:r>
              <a:endParaRPr lang="uk-UA" sz="1600" b="1" dirty="0"/>
            </a:p>
          </p:txBody>
        </p:sp>
      </p:grpSp>
      <p:sp>
        <p:nvSpPr>
          <p:cNvPr id="3" name="Нижний колонтитул 2"/>
          <p:cNvSpPr>
            <a:spLocks noGrp="1"/>
          </p:cNvSpPr>
          <p:nvPr>
            <p:ph type="ftr" sz="quarter" idx="11"/>
          </p:nvPr>
        </p:nvSpPr>
        <p:spPr/>
        <p:txBody>
          <a:bodyPr/>
          <a:lstStyle/>
          <a:p>
            <a:r>
              <a:rPr lang="uk-UA"/>
              <a:t>© І.В.Стеценко КПІ ім.Ігоря Сікорського</a:t>
            </a:r>
          </a:p>
        </p:txBody>
      </p:sp>
    </p:spTree>
    <p:extLst>
      <p:ext uri="{BB962C8B-B14F-4D97-AF65-F5344CB8AC3E}">
        <p14:creationId xmlns:p14="http://schemas.microsoft.com/office/powerpoint/2010/main" val="3227028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a:t>Часові затримки переходів</a:t>
            </a:r>
          </a:p>
        </p:txBody>
      </p:sp>
      <p:graphicFrame>
        <p:nvGraphicFramePr>
          <p:cNvPr id="4" name="Таблица 3"/>
          <p:cNvGraphicFramePr>
            <a:graphicFrameLocks noGrp="1"/>
          </p:cNvGraphicFramePr>
          <p:nvPr>
            <p:extLst>
              <p:ext uri="{D42A27DB-BD31-4B8C-83A1-F6EECF244321}">
                <p14:modId xmlns:p14="http://schemas.microsoft.com/office/powerpoint/2010/main" val="347101750"/>
              </p:ext>
            </p:extLst>
          </p:nvPr>
        </p:nvGraphicFramePr>
        <p:xfrm>
          <a:off x="467544" y="2060848"/>
          <a:ext cx="8357334" cy="2294257"/>
        </p:xfrm>
        <a:graphic>
          <a:graphicData uri="http://schemas.openxmlformats.org/drawingml/2006/table">
            <a:tbl>
              <a:tblPr>
                <a:tableStyleId>{BC89EF96-8CEA-46FF-86C4-4CE0E7609802}</a:tableStyleId>
              </a:tblPr>
              <a:tblGrid>
                <a:gridCol w="3456384">
                  <a:extLst>
                    <a:ext uri="{9D8B030D-6E8A-4147-A177-3AD203B41FA5}">
                      <a16:colId xmlns:a16="http://schemas.microsoft.com/office/drawing/2014/main" val="20000"/>
                    </a:ext>
                  </a:extLst>
                </a:gridCol>
                <a:gridCol w="2115172">
                  <a:extLst>
                    <a:ext uri="{9D8B030D-6E8A-4147-A177-3AD203B41FA5}">
                      <a16:colId xmlns:a16="http://schemas.microsoft.com/office/drawing/2014/main" val="3461935746"/>
                    </a:ext>
                  </a:extLst>
                </a:gridCol>
                <a:gridCol w="2785778">
                  <a:extLst>
                    <a:ext uri="{9D8B030D-6E8A-4147-A177-3AD203B41FA5}">
                      <a16:colId xmlns:a16="http://schemas.microsoft.com/office/drawing/2014/main" val="20001"/>
                    </a:ext>
                  </a:extLst>
                </a:gridCol>
              </a:tblGrid>
              <a:tr h="439332">
                <a:tc>
                  <a:txBody>
                    <a:bodyPr/>
                    <a:lstStyle/>
                    <a:p>
                      <a:pPr algn="ctr"/>
                      <a:r>
                        <a:rPr lang="uk-UA" dirty="0"/>
                        <a:t>Перехід</a:t>
                      </a:r>
                      <a:endParaRPr lang="uk-UA" i="1" dirty="0"/>
                    </a:p>
                  </a:txBody>
                  <a:tcPr/>
                </a:tc>
                <a:tc>
                  <a:txBody>
                    <a:bodyPr/>
                    <a:lstStyle/>
                    <a:p>
                      <a:pPr algn="ctr"/>
                      <a:r>
                        <a:rPr lang="uk-UA" i="0" dirty="0"/>
                        <a:t>Пріоритет</a:t>
                      </a:r>
                    </a:p>
                  </a:txBody>
                  <a:tcPr/>
                </a:tc>
                <a:tc>
                  <a:txBody>
                    <a:bodyPr/>
                    <a:lstStyle/>
                    <a:p>
                      <a:pPr algn="ctr"/>
                      <a:r>
                        <a:rPr lang="uk-UA" dirty="0"/>
                        <a:t>Часова затримка</a:t>
                      </a:r>
                      <a:endParaRPr lang="uk-UA" i="1" dirty="0"/>
                    </a:p>
                  </a:txBody>
                  <a:tcPr/>
                </a:tc>
                <a:extLst>
                  <a:ext uri="{0D108BD9-81ED-4DB2-BD59-A6C34878D82A}">
                    <a16:rowId xmlns:a16="http://schemas.microsoft.com/office/drawing/2014/main" val="10000"/>
                  </a:ext>
                </a:extLst>
              </a:tr>
              <a:tr h="391885">
                <a:tc>
                  <a:txBody>
                    <a:bodyPr/>
                    <a:lstStyle/>
                    <a:p>
                      <a:r>
                        <a:rPr lang="uk-UA" sz="1800" dirty="0"/>
                        <a:t>Надходження деталей 1-ого типу</a:t>
                      </a:r>
                      <a:endParaRPr lang="uk-UA" dirty="0"/>
                    </a:p>
                  </a:txBody>
                  <a:tcPr/>
                </a:tc>
                <a:tc>
                  <a:txBody>
                    <a:bodyPr/>
                    <a:lstStyle/>
                    <a:p>
                      <a:pPr algn="ctr"/>
                      <a:r>
                        <a:rPr lang="uk-UA" dirty="0"/>
                        <a:t>0</a:t>
                      </a:r>
                    </a:p>
                  </a:txBody>
                  <a:tcPr/>
                </a:tc>
                <a:tc>
                  <a:txBody>
                    <a:bodyPr/>
                    <a:lstStyle/>
                    <a:p>
                      <a:r>
                        <a:rPr lang="en-US" sz="1800" dirty="0"/>
                        <a:t>t</a:t>
                      </a:r>
                      <a:r>
                        <a:rPr lang="uk-UA" sz="1800" dirty="0"/>
                        <a:t> </a:t>
                      </a:r>
                      <a:r>
                        <a:rPr lang="en-US" sz="1800" dirty="0"/>
                        <a:t>=</a:t>
                      </a:r>
                      <a:r>
                        <a:rPr lang="uk-UA" sz="1800" dirty="0"/>
                        <a:t> </a:t>
                      </a:r>
                      <a:r>
                        <a:rPr lang="en-US" sz="1800" dirty="0"/>
                        <a:t>-10·ln</a:t>
                      </a:r>
                      <a:r>
                        <a:rPr lang="el-GR" sz="1800" dirty="0"/>
                        <a:t>ζ </a:t>
                      </a:r>
                      <a:endParaRPr lang="uk-UA" dirty="0"/>
                    </a:p>
                  </a:txBody>
                  <a:tcPr/>
                </a:tc>
                <a:extLst>
                  <a:ext uri="{0D108BD9-81ED-4DB2-BD59-A6C34878D82A}">
                    <a16:rowId xmlns:a16="http://schemas.microsoft.com/office/drawing/2014/main" val="10001"/>
                  </a:ext>
                </a:extLst>
              </a:tr>
              <a:tr h="344385">
                <a:tc>
                  <a:txBody>
                    <a:bodyPr/>
                    <a:lstStyle/>
                    <a:p>
                      <a:r>
                        <a:rPr lang="uk-UA" sz="1800" dirty="0"/>
                        <a:t>Надходження деталей 2-ого типу</a:t>
                      </a:r>
                      <a:endParaRPr lang="uk-UA" dirty="0"/>
                    </a:p>
                  </a:txBody>
                  <a:tcPr/>
                </a:tc>
                <a:tc>
                  <a:txBody>
                    <a:bodyPr/>
                    <a:lstStyle/>
                    <a:p>
                      <a:pPr algn="ctr"/>
                      <a:r>
                        <a:rPr lang="uk-UA" dirty="0"/>
                        <a:t>0</a:t>
                      </a:r>
                    </a:p>
                  </a:txBody>
                  <a:tcPr/>
                </a:tc>
                <a:tc>
                  <a:txBody>
                    <a:bodyPr/>
                    <a:lstStyle/>
                    <a:p>
                      <a:r>
                        <a:rPr lang="en-US" sz="1800" dirty="0"/>
                        <a:t>t</a:t>
                      </a:r>
                      <a:r>
                        <a:rPr lang="uk-UA" sz="1800" dirty="0"/>
                        <a:t> </a:t>
                      </a:r>
                      <a:r>
                        <a:rPr lang="en-US" sz="1800" dirty="0"/>
                        <a:t>=</a:t>
                      </a:r>
                      <a:r>
                        <a:rPr lang="uk-UA" sz="1800" dirty="0"/>
                        <a:t> </a:t>
                      </a:r>
                      <a:r>
                        <a:rPr lang="en-US" sz="1800" dirty="0"/>
                        <a:t>-</a:t>
                      </a:r>
                      <a:r>
                        <a:rPr lang="uk-UA" sz="1800" dirty="0"/>
                        <a:t> 4</a:t>
                      </a:r>
                      <a:r>
                        <a:rPr lang="en-US" sz="1800" dirty="0"/>
                        <a:t>0·ln</a:t>
                      </a:r>
                      <a:r>
                        <a:rPr lang="el-GR" sz="1800" dirty="0"/>
                        <a:t>ζ</a:t>
                      </a:r>
                      <a:endParaRPr lang="uk-UA" dirty="0"/>
                    </a:p>
                  </a:txBody>
                  <a:tcPr/>
                </a:tc>
                <a:extLst>
                  <a:ext uri="{0D108BD9-81ED-4DB2-BD59-A6C34878D82A}">
                    <a16:rowId xmlns:a16="http://schemas.microsoft.com/office/drawing/2014/main" val="10002"/>
                  </a:ext>
                </a:extLst>
              </a:tr>
              <a:tr h="315191">
                <a:tc>
                  <a:txBody>
                    <a:bodyPr/>
                    <a:lstStyle/>
                    <a:p>
                      <a:r>
                        <a:rPr lang="uk-UA" sz="1800" dirty="0"/>
                        <a:t>Надходження секції конвеєра</a:t>
                      </a:r>
                      <a:endParaRPr lang="uk-UA" dirty="0"/>
                    </a:p>
                  </a:txBody>
                  <a:tcPr/>
                </a:tc>
                <a:tc>
                  <a:txBody>
                    <a:bodyPr/>
                    <a:lstStyle/>
                    <a:p>
                      <a:pPr algn="ctr"/>
                      <a:r>
                        <a:rPr lang="uk-UA" dirty="0"/>
                        <a:t>0</a:t>
                      </a:r>
                    </a:p>
                  </a:txBody>
                  <a:tcPr/>
                </a:tc>
                <a:tc>
                  <a:txBody>
                    <a:bodyPr/>
                    <a:lstStyle/>
                    <a:p>
                      <a:r>
                        <a:rPr lang="en-US" sz="1800" dirty="0"/>
                        <a:t>t=20</a:t>
                      </a:r>
                      <a:endParaRPr lang="uk-UA" dirty="0"/>
                    </a:p>
                  </a:txBody>
                  <a:tcPr/>
                </a:tc>
                <a:extLst>
                  <a:ext uri="{0D108BD9-81ED-4DB2-BD59-A6C34878D82A}">
                    <a16:rowId xmlns:a16="http://schemas.microsoft.com/office/drawing/2014/main" val="10003"/>
                  </a:ext>
                </a:extLst>
              </a:tr>
              <a:tr h="249599">
                <a:tc>
                  <a:txBody>
                    <a:bodyPr/>
                    <a:lstStyle/>
                    <a:p>
                      <a:r>
                        <a:rPr lang="uk-UA" sz="1800" dirty="0"/>
                        <a:t>Комплектація</a:t>
                      </a:r>
                      <a:endParaRPr lang="uk-UA" dirty="0"/>
                    </a:p>
                  </a:txBody>
                  <a:tcPr/>
                </a:tc>
                <a:tc>
                  <a:txBody>
                    <a:bodyPr/>
                    <a:lstStyle/>
                    <a:p>
                      <a:pPr algn="ctr"/>
                      <a:r>
                        <a:rPr lang="uk-UA" dirty="0"/>
                        <a:t>1</a:t>
                      </a:r>
                    </a:p>
                  </a:txBody>
                  <a:tcPr/>
                </a:tc>
                <a:tc>
                  <a:txBody>
                    <a:bodyPr/>
                    <a:lstStyle/>
                    <a:p>
                      <a:r>
                        <a:rPr lang="en-US" sz="1800" dirty="0"/>
                        <a:t>t=20</a:t>
                      </a:r>
                      <a:endParaRPr lang="uk-UA" dirty="0"/>
                    </a:p>
                  </a:txBody>
                  <a:tcPr/>
                </a:tc>
                <a:extLst>
                  <a:ext uri="{0D108BD9-81ED-4DB2-BD59-A6C34878D82A}">
                    <a16:rowId xmlns:a16="http://schemas.microsoft.com/office/drawing/2014/main" val="10004"/>
                  </a:ext>
                </a:extLst>
              </a:tr>
              <a:tr h="249599">
                <a:tc>
                  <a:txBody>
                    <a:bodyPr/>
                    <a:lstStyle/>
                    <a:p>
                      <a:r>
                        <a:rPr lang="uk-UA" sz="1800" dirty="0"/>
                        <a:t>Пропуск</a:t>
                      </a:r>
                      <a:r>
                        <a:rPr lang="uk-UA" sz="1800" baseline="0" dirty="0"/>
                        <a:t> секції</a:t>
                      </a:r>
                      <a:endParaRPr lang="uk-UA" dirty="0"/>
                    </a:p>
                  </a:txBody>
                  <a:tcPr/>
                </a:tc>
                <a:tc>
                  <a:txBody>
                    <a:bodyPr/>
                    <a:lstStyle/>
                    <a:p>
                      <a:pPr algn="ctr"/>
                      <a:r>
                        <a:rPr lang="uk-UA" dirty="0"/>
                        <a:t>0</a:t>
                      </a:r>
                    </a:p>
                  </a:txBody>
                  <a:tcPr/>
                </a:tc>
                <a:tc>
                  <a:txBody>
                    <a:bodyPr/>
                    <a:lstStyle/>
                    <a:p>
                      <a:r>
                        <a:rPr lang="en-US" sz="1800" dirty="0"/>
                        <a:t>t=0</a:t>
                      </a:r>
                      <a:endParaRPr lang="uk-UA" dirty="0"/>
                    </a:p>
                  </a:txBody>
                  <a:tcPr/>
                </a:tc>
                <a:extLst>
                  <a:ext uri="{0D108BD9-81ED-4DB2-BD59-A6C34878D82A}">
                    <a16:rowId xmlns:a16="http://schemas.microsoft.com/office/drawing/2014/main" val="10005"/>
                  </a:ext>
                </a:extLst>
              </a:tr>
            </a:tbl>
          </a:graphicData>
        </a:graphic>
      </p:graphicFrame>
      <p:sp>
        <p:nvSpPr>
          <p:cNvPr id="7" name="Нижний колонтитул 6"/>
          <p:cNvSpPr>
            <a:spLocks noGrp="1"/>
          </p:cNvSpPr>
          <p:nvPr>
            <p:ph type="ftr" sz="quarter" idx="11"/>
          </p:nvPr>
        </p:nvSpPr>
        <p:spPr/>
        <p:txBody>
          <a:bodyPr/>
          <a:lstStyle/>
          <a:p>
            <a:r>
              <a:rPr lang="uk-UA"/>
              <a:t>© І.В.Стеценко КПІ ім.Ігоря Сікорського</a:t>
            </a:r>
          </a:p>
        </p:txBody>
      </p:sp>
    </p:spTree>
    <p:extLst>
      <p:ext uri="{BB962C8B-B14F-4D97-AF65-F5344CB8AC3E}">
        <p14:creationId xmlns:p14="http://schemas.microsoft.com/office/powerpoint/2010/main" val="2297924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uk-UA" sz="3200" dirty="0"/>
              <a:t>Визначення вихідних характеристик моделі</a:t>
            </a:r>
          </a:p>
        </p:txBody>
      </p:sp>
      <p:sp>
        <p:nvSpPr>
          <p:cNvPr id="4" name="Нижний колонтитул 3"/>
          <p:cNvSpPr>
            <a:spLocks noGrp="1"/>
          </p:cNvSpPr>
          <p:nvPr>
            <p:ph type="ftr" sz="quarter" idx="11"/>
          </p:nvPr>
        </p:nvSpPr>
        <p:spPr/>
        <p:txBody>
          <a:bodyPr/>
          <a:lstStyle/>
          <a:p>
            <a:r>
              <a:rPr lang="uk-UA"/>
              <a:t>© І.В.Стеценко КПІ ім.Ігоря Сікорського</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CE1072F-8DA0-F042-BB77-9DFE318471EE}"/>
                  </a:ext>
                </a:extLst>
              </p:cNvPr>
              <p:cNvSpPr txBox="1"/>
              <p:nvPr/>
            </p:nvSpPr>
            <p:spPr>
              <a:xfrm>
                <a:off x="728497" y="1873492"/>
                <a:ext cx="7731935" cy="1211935"/>
              </a:xfrm>
              <a:prstGeom prst="rect">
                <a:avLst/>
              </a:prstGeom>
              <a:noFill/>
            </p:spPr>
            <p:txBody>
              <a:bodyPr wrap="square" rtlCol="0">
                <a:spAutoFit/>
              </a:bodyPr>
              <a:lstStyle/>
              <a:p>
                <a:r>
                  <a:rPr lang="uk-UA" dirty="0"/>
                  <a:t>Ймовірність пропуску секції </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0</m:t>
                              </m:r>
                            </m:sub>
                          </m:sSub>
                        </m:num>
                        <m:den>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b="0" i="1" smtClean="0">
                                  <a:latin typeface="Cambria Math" panose="02040503050406030204" pitchFamily="18" charset="0"/>
                                </a:rPr>
                                <m:t>1</m:t>
                              </m:r>
                            </m:sub>
                          </m:sSub>
                        </m:den>
                      </m:f>
                    </m:oMath>
                  </m:oMathPara>
                </a14:m>
                <a:endParaRPr lang="en-UA" dirty="0"/>
              </a:p>
              <a:p>
                <a:r>
                  <a:rPr lang="uk-UA" dirty="0"/>
                  <a:t>де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0</m:t>
                        </m:r>
                      </m:sub>
                    </m:sSub>
                  </m:oMath>
                </a14:m>
                <a:r>
                  <a:rPr lang="uk-UA" dirty="0"/>
                  <a:t> - кількість порожніх секцій,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𝑁</m:t>
                        </m:r>
                      </m:e>
                      <m:sub>
                        <m:r>
                          <a:rPr lang="uk-UA" b="0" i="1" smtClean="0">
                            <a:latin typeface="Cambria Math" panose="02040503050406030204" pitchFamily="18" charset="0"/>
                          </a:rPr>
                          <m:t>1</m:t>
                        </m:r>
                      </m:sub>
                    </m:sSub>
                    <m:r>
                      <a:rPr lang="uk-UA" b="0" i="1" smtClean="0">
                        <a:latin typeface="Cambria Math" panose="02040503050406030204" pitchFamily="18" charset="0"/>
                      </a:rPr>
                      <m:t> </m:t>
                    </m:r>
                  </m:oMath>
                </a14:m>
                <a:r>
                  <a:rPr lang="uk-UA" dirty="0"/>
                  <a:t>- кількість заповнених секцій</a:t>
                </a:r>
                <a:endParaRPr lang="en-UA" dirty="0"/>
              </a:p>
            </p:txBody>
          </p:sp>
        </mc:Choice>
        <mc:Fallback xmlns="">
          <p:sp>
            <p:nvSpPr>
              <p:cNvPr id="3" name="TextBox 2">
                <a:extLst>
                  <a:ext uri="{FF2B5EF4-FFF2-40B4-BE49-F238E27FC236}">
                    <a16:creationId xmlns:a16="http://schemas.microsoft.com/office/drawing/2014/main" id="{7CE1072F-8DA0-F042-BB77-9DFE318471EE}"/>
                  </a:ext>
                </a:extLst>
              </p:cNvPr>
              <p:cNvSpPr txBox="1">
                <a:spLocks noRot="1" noChangeAspect="1" noMove="1" noResize="1" noEditPoints="1" noAdjustHandles="1" noChangeArrowheads="1" noChangeShapeType="1" noTextEdit="1"/>
              </p:cNvSpPr>
              <p:nvPr/>
            </p:nvSpPr>
            <p:spPr>
              <a:xfrm>
                <a:off x="728497" y="1873492"/>
                <a:ext cx="7731935" cy="1211935"/>
              </a:xfrm>
              <a:prstGeom prst="rect">
                <a:avLst/>
              </a:prstGeom>
              <a:blipFill>
                <a:blip r:embed="rId2"/>
                <a:stretch>
                  <a:fillRect l="-656" t="-2083" b="-8333"/>
                </a:stretch>
              </a:blipFill>
            </p:spPr>
            <p:txBody>
              <a:bodyPr/>
              <a:lstStyle/>
              <a:p>
                <a:r>
                  <a:rPr lang="en-UA">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D915847-424E-3D4F-B116-05A5F4E0C503}"/>
                  </a:ext>
                </a:extLst>
              </p:cNvPr>
              <p:cNvSpPr txBox="1"/>
              <p:nvPr/>
            </p:nvSpPr>
            <p:spPr>
              <a:xfrm>
                <a:off x="728497" y="3772573"/>
                <a:ext cx="7731935" cy="1511376"/>
              </a:xfrm>
              <a:prstGeom prst="rect">
                <a:avLst/>
              </a:prstGeom>
              <a:noFill/>
            </p:spPr>
            <p:txBody>
              <a:bodyPr wrap="square" rtlCol="0">
                <a:spAutoFit/>
              </a:bodyPr>
              <a:lstStyle/>
              <a:p>
                <a:r>
                  <a:rPr lang="uk-UA" dirty="0"/>
                  <a:t>Середня довжина черги </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𝑘</m:t>
                                  </m:r>
                                </m:sub>
                              </m:sSub>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𝑡</m:t>
                                  </m:r>
                                </m:e>
                                <m:sub>
                                  <m:r>
                                    <a:rPr lang="en-US" i="1">
                                      <a:latin typeface="Cambria Math" panose="02040503050406030204" pitchFamily="18" charset="0"/>
                                    </a:rPr>
                                    <m:t>𝑘</m:t>
                                  </m:r>
                                </m:sub>
                              </m:sSub>
                            </m:e>
                          </m:nary>
                        </m:num>
                        <m:den>
                          <m:sSub>
                            <m:sSubPr>
                              <m:ctrlPr>
                                <a:rPr lang="en-US" i="1">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𝑠𝑖𝑚</m:t>
                              </m:r>
                            </m:sub>
                          </m:sSub>
                        </m:den>
                      </m:f>
                    </m:oMath>
                  </m:oMathPara>
                </a14:m>
                <a:endParaRPr lang="en-UA" dirty="0"/>
              </a:p>
              <a:p>
                <a:r>
                  <a:rPr lang="uk-UA" dirty="0"/>
                  <a:t>де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𝑘</m:t>
                        </m:r>
                      </m:sub>
                    </m:sSub>
                  </m:oMath>
                </a14:m>
                <a:r>
                  <a:rPr lang="en-US" dirty="0"/>
                  <a:t> - </a:t>
                </a:r>
                <a:r>
                  <a:rPr lang="uk-UA" dirty="0"/>
                  <a:t>значення довжини черги, що спостерігалось в інтервалі </a:t>
                </a:r>
                <a14:m>
                  <m:oMath xmlns:m="http://schemas.openxmlformats.org/officeDocument/2006/math">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𝑘</m:t>
                        </m:r>
                      </m:sub>
                    </m:sSub>
                  </m:oMath>
                </a14:m>
                <a:endParaRPr lang="uk-UA"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𝑠𝑖𝑚</m:t>
                        </m:r>
                      </m:sub>
                    </m:sSub>
                    <m:r>
                      <a:rPr lang="uk-UA"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𝑛</m:t>
                        </m:r>
                      </m:sup>
                      <m:e>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𝑘</m:t>
                            </m:r>
                          </m:sub>
                        </m:sSub>
                      </m:e>
                    </m:nary>
                  </m:oMath>
                </a14:m>
                <a:r>
                  <a:rPr lang="uk-UA" dirty="0"/>
                  <a:t> - час імітації.</a:t>
                </a:r>
                <a:r>
                  <a:rPr lang="en-US" dirty="0"/>
                  <a:t> </a:t>
                </a:r>
                <a:endParaRPr lang="en-UA" dirty="0"/>
              </a:p>
            </p:txBody>
          </p:sp>
        </mc:Choice>
        <mc:Fallback xmlns="">
          <p:sp>
            <p:nvSpPr>
              <p:cNvPr id="8" name="TextBox 7">
                <a:extLst>
                  <a:ext uri="{FF2B5EF4-FFF2-40B4-BE49-F238E27FC236}">
                    <a16:creationId xmlns:a16="http://schemas.microsoft.com/office/drawing/2014/main" id="{DD915847-424E-3D4F-B116-05A5F4E0C503}"/>
                  </a:ext>
                </a:extLst>
              </p:cNvPr>
              <p:cNvSpPr txBox="1">
                <a:spLocks noRot="1" noChangeAspect="1" noMove="1" noResize="1" noEditPoints="1" noAdjustHandles="1" noChangeArrowheads="1" noChangeShapeType="1" noTextEdit="1"/>
              </p:cNvSpPr>
              <p:nvPr/>
            </p:nvSpPr>
            <p:spPr>
              <a:xfrm>
                <a:off x="728497" y="3772573"/>
                <a:ext cx="7731935" cy="1511376"/>
              </a:xfrm>
              <a:prstGeom prst="rect">
                <a:avLst/>
              </a:prstGeom>
              <a:blipFill>
                <a:blip r:embed="rId3"/>
                <a:stretch>
                  <a:fillRect l="-656" t="-10000" b="-40833"/>
                </a:stretch>
              </a:blipFill>
            </p:spPr>
            <p:txBody>
              <a:bodyPr/>
              <a:lstStyle/>
              <a:p>
                <a:r>
                  <a:rPr lang="en-UA">
                    <a:noFill/>
                  </a:rPr>
                  <a:t> </a:t>
                </a:r>
              </a:p>
            </p:txBody>
          </p:sp>
        </mc:Fallback>
      </mc:AlternateContent>
    </p:spTree>
    <p:extLst>
      <p:ext uri="{BB962C8B-B14F-4D97-AF65-F5344CB8AC3E}">
        <p14:creationId xmlns:p14="http://schemas.microsoft.com/office/powerpoint/2010/main" val="3239016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50106"/>
          </a:xfrm>
        </p:spPr>
        <p:txBody>
          <a:bodyPr>
            <a:normAutofit/>
          </a:bodyPr>
          <a:lstStyle/>
          <a:p>
            <a:r>
              <a:rPr lang="uk-UA" dirty="0"/>
              <a:t>Приклад «Вантажний аеропорт»</a:t>
            </a:r>
          </a:p>
        </p:txBody>
      </p:sp>
      <p:sp>
        <p:nvSpPr>
          <p:cNvPr id="3" name="Объект 2"/>
          <p:cNvSpPr>
            <a:spLocks noGrp="1"/>
          </p:cNvSpPr>
          <p:nvPr>
            <p:ph idx="1"/>
          </p:nvPr>
        </p:nvSpPr>
        <p:spPr>
          <a:xfrm>
            <a:off x="251520" y="1124744"/>
            <a:ext cx="8640960" cy="5400600"/>
          </a:xfrm>
        </p:spPr>
        <p:txBody>
          <a:bodyPr>
            <a:normAutofit fontScale="32500" lnSpcReduction="20000"/>
          </a:bodyPr>
          <a:lstStyle/>
          <a:p>
            <a:pPr marL="0" indent="0" algn="just">
              <a:buNone/>
            </a:pPr>
            <a:r>
              <a:rPr lang="uk-UA" dirty="0"/>
              <a:t>	</a:t>
            </a:r>
            <a:r>
              <a:rPr lang="uk-UA" sz="6800" dirty="0"/>
              <a:t>Вантажі прибувають для відправлення в аеропорт в контейнерах з інтенсивністю два контейнери за 1 хвилину. Вантажний аеропорт не має фіксованого розкладу, а літаки відправляються, коли вони повністю завантажені. </a:t>
            </a:r>
          </a:p>
          <a:p>
            <a:pPr marL="0" indent="0" algn="just">
              <a:buNone/>
            </a:pPr>
            <a:r>
              <a:rPr lang="uk-UA" sz="6800" dirty="0"/>
              <a:t>	У розпорядженні є два типи літаків для перевезення вантажів: три літаки з вантажністю 80 контейнерів і два літаки з вантажністю 140 контейнерів. Час польоту кожного літака туди й назад розподілено нормально з математичним сподіванням 3 години, середньоквадратичним відхиленням 1 година, мінімумом 2 години, максимумом 4 години. </a:t>
            </a:r>
          </a:p>
          <a:p>
            <a:pPr marL="0" indent="0" algn="just">
              <a:buNone/>
            </a:pPr>
            <a:r>
              <a:rPr lang="uk-UA" sz="6800" dirty="0"/>
              <a:t>	Управляючий аеропортом намагається якнайчастіше використовувати літаки меншої вантажності. Літаки, що піднімають 140 контейнерів, використовуються тільки тоді, коли інших немає в наявності. Припускається, що часом вантаження можна знехтувати.</a:t>
            </a:r>
          </a:p>
          <a:p>
            <a:pPr marL="0" indent="0" algn="just">
              <a:buNone/>
            </a:pPr>
            <a:r>
              <a:rPr lang="uk-UA" sz="6800" dirty="0"/>
              <a:t>	Метою моделювання є визначення 1) середнього часу очікування контейнерів із вантажами, 2) середнього завантаження літаків обох типів.</a:t>
            </a:r>
          </a:p>
        </p:txBody>
      </p:sp>
      <p:sp>
        <p:nvSpPr>
          <p:cNvPr id="4" name="Нижний колонтитул 3"/>
          <p:cNvSpPr>
            <a:spLocks noGrp="1"/>
          </p:cNvSpPr>
          <p:nvPr>
            <p:ph type="ftr" sz="quarter" idx="11"/>
          </p:nvPr>
        </p:nvSpPr>
        <p:spPr/>
        <p:txBody>
          <a:bodyPr/>
          <a:lstStyle/>
          <a:p>
            <a:r>
              <a:rPr lang="uk-UA"/>
              <a:t>© І.В.Стеценко КПІ ім.Ігоря Сікорського</a:t>
            </a:r>
          </a:p>
        </p:txBody>
      </p:sp>
    </p:spTree>
    <p:extLst>
      <p:ext uri="{BB962C8B-B14F-4D97-AF65-F5344CB8AC3E}">
        <p14:creationId xmlns:p14="http://schemas.microsoft.com/office/powerpoint/2010/main" val="1234958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4" name="Line 29"/>
          <p:cNvCxnSpPr/>
          <p:nvPr/>
        </p:nvCxnSpPr>
        <p:spPr bwMode="auto">
          <a:xfrm>
            <a:off x="1422387" y="729209"/>
            <a:ext cx="0" cy="63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grpSp>
        <p:nvGrpSpPr>
          <p:cNvPr id="247" name="Группа 246"/>
          <p:cNvGrpSpPr/>
          <p:nvPr/>
        </p:nvGrpSpPr>
        <p:grpSpPr>
          <a:xfrm>
            <a:off x="1398371" y="2579848"/>
            <a:ext cx="2732761" cy="1513946"/>
            <a:chOff x="3342972" y="3822240"/>
            <a:chExt cx="1879352" cy="1102292"/>
          </a:xfrm>
        </p:grpSpPr>
        <p:sp>
          <p:nvSpPr>
            <p:cNvPr id="200" name="Oval 12"/>
            <p:cNvSpPr>
              <a:spLocks noChangeArrowheads="1"/>
            </p:cNvSpPr>
            <p:nvPr/>
          </p:nvSpPr>
          <p:spPr bwMode="auto">
            <a:xfrm>
              <a:off x="4715493" y="4263517"/>
              <a:ext cx="252565" cy="267468"/>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uk-UA" sz="1400"/>
            </a:p>
          </p:txBody>
        </p:sp>
        <p:cxnSp>
          <p:nvCxnSpPr>
            <p:cNvPr id="201" name="Line 13"/>
            <p:cNvCxnSpPr/>
            <p:nvPr/>
          </p:nvCxnSpPr>
          <p:spPr bwMode="auto">
            <a:xfrm>
              <a:off x="4083658" y="4391397"/>
              <a:ext cx="639489" cy="90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202" name="Line 14"/>
            <p:cNvCxnSpPr/>
            <p:nvPr/>
          </p:nvCxnSpPr>
          <p:spPr bwMode="auto">
            <a:xfrm>
              <a:off x="4093862" y="4204980"/>
              <a:ext cx="0" cy="40435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36" name="Oval 16"/>
            <p:cNvSpPr>
              <a:spLocks noChangeArrowheads="1"/>
            </p:cNvSpPr>
            <p:nvPr/>
          </p:nvSpPr>
          <p:spPr bwMode="auto">
            <a:xfrm>
              <a:off x="3524955" y="4233798"/>
              <a:ext cx="251714" cy="267468"/>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r>
                <a:rPr lang="uk-UA" sz="1600" dirty="0"/>
                <a:t>1</a:t>
              </a:r>
            </a:p>
          </p:txBody>
        </p:sp>
        <p:cxnSp>
          <p:nvCxnSpPr>
            <p:cNvPr id="204" name="Line 18"/>
            <p:cNvCxnSpPr/>
            <p:nvPr/>
          </p:nvCxnSpPr>
          <p:spPr bwMode="auto">
            <a:xfrm>
              <a:off x="3774117" y="4433724"/>
              <a:ext cx="309541"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205" name="Line 19"/>
            <p:cNvCxnSpPr/>
            <p:nvPr/>
          </p:nvCxnSpPr>
          <p:spPr bwMode="auto">
            <a:xfrm>
              <a:off x="3791976" y="4337363"/>
              <a:ext cx="301887" cy="0"/>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cxnSp>
        <p:sp>
          <p:nvSpPr>
            <p:cNvPr id="206" name="Text Box 20"/>
            <p:cNvSpPr txBox="1">
              <a:spLocks noChangeArrowheads="1"/>
            </p:cNvSpPr>
            <p:nvPr/>
          </p:nvSpPr>
          <p:spPr bwMode="auto">
            <a:xfrm>
              <a:off x="3342972" y="3822240"/>
              <a:ext cx="1108902" cy="363829"/>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lnSpc>
                  <a:spcPts val="1800"/>
                </a:lnSpc>
                <a:spcAft>
                  <a:spcPts val="0"/>
                </a:spcAft>
              </a:pPr>
              <a:r>
                <a:rPr lang="uk-UA" sz="1400" dirty="0">
                  <a:latin typeface="Times New Roman"/>
                  <a:ea typeface="Times New Roman"/>
                </a:rPr>
                <a:t>Н</a:t>
              </a:r>
              <a:r>
                <a:rPr lang="uk-UA" sz="1400" dirty="0">
                  <a:effectLst/>
                  <a:latin typeface="Times New Roman"/>
                  <a:ea typeface="Times New Roman"/>
                </a:rPr>
                <a:t>адходження</a:t>
              </a:r>
            </a:p>
            <a:p>
              <a:pPr algn="ctr">
                <a:lnSpc>
                  <a:spcPts val="1800"/>
                </a:lnSpc>
                <a:spcAft>
                  <a:spcPts val="0"/>
                </a:spcAft>
              </a:pPr>
              <a:r>
                <a:rPr lang="uk-UA" sz="1400" dirty="0">
                  <a:effectLst/>
                  <a:latin typeface="Times New Roman"/>
                  <a:ea typeface="Times New Roman"/>
                </a:rPr>
                <a:t>к</a:t>
              </a:r>
              <a:r>
                <a:rPr lang="en-US" sz="1400" dirty="0" err="1">
                  <a:effectLst/>
                  <a:latin typeface="Times New Roman"/>
                  <a:ea typeface="Times New Roman"/>
                </a:rPr>
                <a:t>онтейнерів</a:t>
              </a:r>
              <a:endParaRPr lang="uk-UA" sz="1400" dirty="0">
                <a:effectLst/>
                <a:latin typeface="Times New Roman"/>
                <a:ea typeface="Times New Roman"/>
              </a:endParaRPr>
            </a:p>
          </p:txBody>
        </p:sp>
        <p:sp>
          <p:nvSpPr>
            <p:cNvPr id="207" name="Text Box 21"/>
            <p:cNvSpPr txBox="1">
              <a:spLocks noChangeArrowheads="1"/>
            </p:cNvSpPr>
            <p:nvPr/>
          </p:nvSpPr>
          <p:spPr bwMode="auto">
            <a:xfrm>
              <a:off x="4369387" y="4554400"/>
              <a:ext cx="852937" cy="370132"/>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lnSpc>
                  <a:spcPts val="1800"/>
                </a:lnSpc>
                <a:spcAft>
                  <a:spcPts val="0"/>
                </a:spcAft>
              </a:pPr>
              <a:r>
                <a:rPr lang="uk-UA" sz="1400" dirty="0">
                  <a:latin typeface="Times New Roman"/>
                  <a:ea typeface="Times New Roman"/>
                </a:rPr>
                <a:t>Ч</a:t>
              </a:r>
              <a:r>
                <a:rPr lang="en-US" sz="1400" dirty="0" err="1">
                  <a:effectLst/>
                  <a:latin typeface="Times New Roman"/>
                  <a:ea typeface="Times New Roman"/>
                </a:rPr>
                <a:t>ерга</a:t>
              </a:r>
              <a:r>
                <a:rPr lang="en-US" sz="1400" dirty="0">
                  <a:effectLst/>
                  <a:latin typeface="Times New Roman"/>
                  <a:ea typeface="Times New Roman"/>
                </a:rPr>
                <a:t> </a:t>
              </a:r>
              <a:r>
                <a:rPr lang="en-US" sz="1400" dirty="0" err="1">
                  <a:effectLst/>
                  <a:latin typeface="Times New Roman"/>
                  <a:ea typeface="Times New Roman"/>
                </a:rPr>
                <a:t>контейнерів</a:t>
              </a:r>
              <a:endParaRPr lang="uk-UA" sz="1400" dirty="0">
                <a:effectLst/>
                <a:latin typeface="Times New Roman"/>
                <a:ea typeface="Times New Roman"/>
              </a:endParaRPr>
            </a:p>
          </p:txBody>
        </p:sp>
      </p:grpSp>
      <p:sp>
        <p:nvSpPr>
          <p:cNvPr id="248" name="Заголовок 1"/>
          <p:cNvSpPr>
            <a:spLocks noGrp="1"/>
          </p:cNvSpPr>
          <p:nvPr>
            <p:ph type="title"/>
          </p:nvPr>
        </p:nvSpPr>
        <p:spPr>
          <a:xfrm>
            <a:off x="479425" y="269875"/>
            <a:ext cx="8229600" cy="1143000"/>
          </a:xfrm>
        </p:spPr>
        <p:txBody>
          <a:bodyPr>
            <a:normAutofit/>
          </a:bodyPr>
          <a:lstStyle/>
          <a:p>
            <a:r>
              <a:rPr lang="uk-UA" dirty="0"/>
              <a:t>Приклад «Вантажний аеропорт»</a:t>
            </a:r>
          </a:p>
        </p:txBody>
      </p:sp>
      <p:sp>
        <p:nvSpPr>
          <p:cNvPr id="6" name="Нижний колонтитул 5"/>
          <p:cNvSpPr>
            <a:spLocks noGrp="1"/>
          </p:cNvSpPr>
          <p:nvPr>
            <p:ph type="ftr" sz="quarter" idx="11"/>
          </p:nvPr>
        </p:nvSpPr>
        <p:spPr/>
        <p:txBody>
          <a:bodyPr/>
          <a:lstStyle/>
          <a:p>
            <a:r>
              <a:rPr lang="uk-UA"/>
              <a:t>© І.В.Стеценко КПІ ім.Ігоря Сікорського</a:t>
            </a:r>
          </a:p>
        </p:txBody>
      </p:sp>
    </p:spTree>
    <p:extLst>
      <p:ext uri="{BB962C8B-B14F-4D97-AF65-F5344CB8AC3E}">
        <p14:creationId xmlns:p14="http://schemas.microsoft.com/office/powerpoint/2010/main" val="1117666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4" name="Line 29"/>
          <p:cNvCxnSpPr/>
          <p:nvPr/>
        </p:nvCxnSpPr>
        <p:spPr bwMode="auto">
          <a:xfrm>
            <a:off x="1422387" y="729209"/>
            <a:ext cx="0" cy="63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grpSp>
        <p:nvGrpSpPr>
          <p:cNvPr id="247" name="Группа 246"/>
          <p:cNvGrpSpPr/>
          <p:nvPr/>
        </p:nvGrpSpPr>
        <p:grpSpPr>
          <a:xfrm>
            <a:off x="1398372" y="1696713"/>
            <a:ext cx="4864562" cy="4540599"/>
            <a:chOff x="3342972" y="3179237"/>
            <a:chExt cx="3345416" cy="3305974"/>
          </a:xfrm>
        </p:grpSpPr>
        <p:sp>
          <p:nvSpPr>
            <p:cNvPr id="238" name="Oval 6"/>
            <p:cNvSpPr>
              <a:spLocks noChangeArrowheads="1"/>
            </p:cNvSpPr>
            <p:nvPr/>
          </p:nvSpPr>
          <p:spPr bwMode="auto">
            <a:xfrm>
              <a:off x="5657720" y="3422389"/>
              <a:ext cx="251714" cy="267468"/>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r>
                <a:rPr lang="uk-UA" sz="1600" dirty="0"/>
                <a:t>3</a:t>
              </a:r>
            </a:p>
          </p:txBody>
        </p:sp>
        <p:sp>
          <p:nvSpPr>
            <p:cNvPr id="200" name="Oval 12"/>
            <p:cNvSpPr>
              <a:spLocks noChangeArrowheads="1"/>
            </p:cNvSpPr>
            <p:nvPr/>
          </p:nvSpPr>
          <p:spPr bwMode="auto">
            <a:xfrm>
              <a:off x="4715493" y="4263517"/>
              <a:ext cx="252565" cy="267468"/>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uk-UA" sz="1400"/>
            </a:p>
          </p:txBody>
        </p:sp>
        <p:cxnSp>
          <p:nvCxnSpPr>
            <p:cNvPr id="201" name="Line 13"/>
            <p:cNvCxnSpPr/>
            <p:nvPr/>
          </p:nvCxnSpPr>
          <p:spPr bwMode="auto">
            <a:xfrm>
              <a:off x="4083658" y="4391397"/>
              <a:ext cx="639489" cy="90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202" name="Line 14"/>
            <p:cNvCxnSpPr/>
            <p:nvPr/>
          </p:nvCxnSpPr>
          <p:spPr bwMode="auto">
            <a:xfrm>
              <a:off x="4093862" y="4204980"/>
              <a:ext cx="0" cy="40435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36" name="Oval 16"/>
            <p:cNvSpPr>
              <a:spLocks noChangeArrowheads="1"/>
            </p:cNvSpPr>
            <p:nvPr/>
          </p:nvSpPr>
          <p:spPr bwMode="auto">
            <a:xfrm>
              <a:off x="3524955" y="4233798"/>
              <a:ext cx="251714" cy="267468"/>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r>
                <a:rPr lang="uk-UA" sz="1600" dirty="0"/>
                <a:t>1</a:t>
              </a:r>
            </a:p>
          </p:txBody>
        </p:sp>
        <p:cxnSp>
          <p:nvCxnSpPr>
            <p:cNvPr id="204" name="Line 18"/>
            <p:cNvCxnSpPr/>
            <p:nvPr/>
          </p:nvCxnSpPr>
          <p:spPr bwMode="auto">
            <a:xfrm>
              <a:off x="3774117" y="4433724"/>
              <a:ext cx="309541"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205" name="Line 19"/>
            <p:cNvCxnSpPr/>
            <p:nvPr/>
          </p:nvCxnSpPr>
          <p:spPr bwMode="auto">
            <a:xfrm>
              <a:off x="3791976" y="4337363"/>
              <a:ext cx="301887" cy="0"/>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cxnSp>
        <p:sp>
          <p:nvSpPr>
            <p:cNvPr id="206" name="Text Box 20"/>
            <p:cNvSpPr txBox="1">
              <a:spLocks noChangeArrowheads="1"/>
            </p:cNvSpPr>
            <p:nvPr/>
          </p:nvSpPr>
          <p:spPr bwMode="auto">
            <a:xfrm>
              <a:off x="3342972" y="3822240"/>
              <a:ext cx="1108902" cy="363829"/>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lnSpc>
                  <a:spcPts val="1800"/>
                </a:lnSpc>
                <a:spcAft>
                  <a:spcPts val="0"/>
                </a:spcAft>
              </a:pPr>
              <a:r>
                <a:rPr lang="uk-UA" sz="1400" dirty="0">
                  <a:latin typeface="Times New Roman"/>
                  <a:ea typeface="Times New Roman"/>
                </a:rPr>
                <a:t>Н</a:t>
              </a:r>
              <a:r>
                <a:rPr lang="uk-UA" sz="1400" dirty="0">
                  <a:effectLst/>
                  <a:latin typeface="Times New Roman"/>
                  <a:ea typeface="Times New Roman"/>
                </a:rPr>
                <a:t>адходження</a:t>
              </a:r>
            </a:p>
            <a:p>
              <a:pPr algn="ctr">
                <a:lnSpc>
                  <a:spcPts val="1800"/>
                </a:lnSpc>
                <a:spcAft>
                  <a:spcPts val="0"/>
                </a:spcAft>
              </a:pPr>
              <a:r>
                <a:rPr lang="uk-UA" sz="1400" dirty="0">
                  <a:effectLst/>
                  <a:latin typeface="Times New Roman"/>
                  <a:ea typeface="Times New Roman"/>
                </a:rPr>
                <a:t>к</a:t>
              </a:r>
              <a:r>
                <a:rPr lang="en-US" sz="1400" dirty="0" err="1">
                  <a:effectLst/>
                  <a:latin typeface="Times New Roman"/>
                  <a:ea typeface="Times New Roman"/>
                </a:rPr>
                <a:t>онтейнерів</a:t>
              </a:r>
              <a:endParaRPr lang="uk-UA" sz="1400" dirty="0">
                <a:effectLst/>
                <a:latin typeface="Times New Roman"/>
                <a:ea typeface="Times New Roman"/>
              </a:endParaRPr>
            </a:p>
          </p:txBody>
        </p:sp>
        <p:sp>
          <p:nvSpPr>
            <p:cNvPr id="207" name="Text Box 21"/>
            <p:cNvSpPr txBox="1">
              <a:spLocks noChangeArrowheads="1"/>
            </p:cNvSpPr>
            <p:nvPr/>
          </p:nvSpPr>
          <p:spPr bwMode="auto">
            <a:xfrm>
              <a:off x="4369387" y="4554400"/>
              <a:ext cx="852937" cy="370132"/>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lnSpc>
                  <a:spcPts val="1800"/>
                </a:lnSpc>
                <a:spcAft>
                  <a:spcPts val="0"/>
                </a:spcAft>
              </a:pPr>
              <a:r>
                <a:rPr lang="uk-UA" sz="1400" dirty="0">
                  <a:latin typeface="Times New Roman"/>
                  <a:ea typeface="Times New Roman"/>
                </a:rPr>
                <a:t>Ч</a:t>
              </a:r>
              <a:r>
                <a:rPr lang="en-US" sz="1400" dirty="0" err="1">
                  <a:effectLst/>
                  <a:latin typeface="Times New Roman"/>
                  <a:ea typeface="Times New Roman"/>
                </a:rPr>
                <a:t>ерга</a:t>
              </a:r>
              <a:r>
                <a:rPr lang="en-US" sz="1400" dirty="0">
                  <a:effectLst/>
                  <a:latin typeface="Times New Roman"/>
                  <a:ea typeface="Times New Roman"/>
                </a:rPr>
                <a:t> </a:t>
              </a:r>
              <a:r>
                <a:rPr lang="en-US" sz="1400" dirty="0" err="1">
                  <a:effectLst/>
                  <a:latin typeface="Times New Roman"/>
                  <a:ea typeface="Times New Roman"/>
                </a:rPr>
                <a:t>контейнерів</a:t>
              </a:r>
              <a:endParaRPr lang="uk-UA" sz="1400" dirty="0">
                <a:effectLst/>
                <a:latin typeface="Times New Roman"/>
                <a:ea typeface="Times New Roman"/>
              </a:endParaRPr>
            </a:p>
          </p:txBody>
        </p:sp>
        <p:sp>
          <p:nvSpPr>
            <p:cNvPr id="209" name="Text Box 23"/>
            <p:cNvSpPr txBox="1">
              <a:spLocks noChangeArrowheads="1"/>
            </p:cNvSpPr>
            <p:nvPr/>
          </p:nvSpPr>
          <p:spPr bwMode="auto">
            <a:xfrm>
              <a:off x="5067554" y="3179237"/>
              <a:ext cx="1620834" cy="22244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lnSpc>
                  <a:spcPts val="1800"/>
                </a:lnSpc>
                <a:spcAft>
                  <a:spcPts val="0"/>
                </a:spcAft>
              </a:pPr>
              <a:r>
                <a:rPr lang="uk-UA" sz="1400" dirty="0">
                  <a:effectLst/>
                  <a:latin typeface="Times New Roman"/>
                  <a:ea typeface="Times New Roman"/>
                </a:rPr>
                <a:t>Три маленьких літака</a:t>
              </a:r>
            </a:p>
          </p:txBody>
        </p:sp>
        <p:sp>
          <p:nvSpPr>
            <p:cNvPr id="229" name="Oval 44"/>
            <p:cNvSpPr>
              <a:spLocks noChangeArrowheads="1"/>
            </p:cNvSpPr>
            <p:nvPr/>
          </p:nvSpPr>
          <p:spPr bwMode="auto">
            <a:xfrm>
              <a:off x="5639862" y="5974590"/>
              <a:ext cx="251714" cy="266567"/>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r>
                <a:rPr lang="uk-UA" sz="1600" dirty="0"/>
                <a:t>2</a:t>
              </a:r>
            </a:p>
          </p:txBody>
        </p:sp>
        <p:sp>
          <p:nvSpPr>
            <p:cNvPr id="227" name="Text Box 48"/>
            <p:cNvSpPr txBox="1">
              <a:spLocks noChangeArrowheads="1"/>
            </p:cNvSpPr>
            <p:nvPr/>
          </p:nvSpPr>
          <p:spPr bwMode="auto">
            <a:xfrm>
              <a:off x="5263142" y="6269976"/>
              <a:ext cx="1271326" cy="215235"/>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lnSpc>
                  <a:spcPts val="1800"/>
                </a:lnSpc>
                <a:spcAft>
                  <a:spcPts val="0"/>
                </a:spcAft>
              </a:pPr>
              <a:r>
                <a:rPr lang="uk-UA" sz="1400" dirty="0">
                  <a:latin typeface="Times New Roman"/>
                  <a:ea typeface="Times New Roman"/>
                </a:rPr>
                <a:t>Д</a:t>
              </a:r>
              <a:r>
                <a:rPr lang="en-US" sz="1400" dirty="0" err="1">
                  <a:effectLst/>
                  <a:latin typeface="Times New Roman"/>
                  <a:ea typeface="Times New Roman"/>
                </a:rPr>
                <a:t>ва</a:t>
              </a:r>
              <a:r>
                <a:rPr lang="en-US" sz="1400" dirty="0">
                  <a:effectLst/>
                  <a:latin typeface="Times New Roman"/>
                  <a:ea typeface="Times New Roman"/>
                </a:rPr>
                <a:t> </a:t>
              </a:r>
              <a:r>
                <a:rPr lang="en-US" sz="1400" dirty="0" err="1">
                  <a:effectLst/>
                  <a:latin typeface="Times New Roman"/>
                  <a:ea typeface="Times New Roman"/>
                </a:rPr>
                <a:t>великих</a:t>
              </a:r>
              <a:r>
                <a:rPr lang="en-US" sz="1400" dirty="0">
                  <a:effectLst/>
                  <a:latin typeface="Times New Roman"/>
                  <a:ea typeface="Times New Roman"/>
                </a:rPr>
                <a:t> </a:t>
              </a:r>
              <a:r>
                <a:rPr lang="en-US" sz="1400" dirty="0" err="1">
                  <a:effectLst/>
                  <a:latin typeface="Times New Roman"/>
                  <a:ea typeface="Times New Roman"/>
                </a:rPr>
                <a:t>літака</a:t>
              </a:r>
              <a:endParaRPr lang="uk-UA" sz="1400" dirty="0">
                <a:effectLst/>
                <a:latin typeface="Times New Roman"/>
                <a:ea typeface="Times New Roman"/>
              </a:endParaRPr>
            </a:p>
          </p:txBody>
        </p:sp>
      </p:grpSp>
      <p:sp>
        <p:nvSpPr>
          <p:cNvPr id="248" name="Заголовок 1"/>
          <p:cNvSpPr>
            <a:spLocks noGrp="1"/>
          </p:cNvSpPr>
          <p:nvPr>
            <p:ph type="title"/>
          </p:nvPr>
        </p:nvSpPr>
        <p:spPr>
          <a:xfrm>
            <a:off x="479425" y="269875"/>
            <a:ext cx="8229600" cy="1143000"/>
          </a:xfrm>
        </p:spPr>
        <p:txBody>
          <a:bodyPr>
            <a:normAutofit/>
          </a:bodyPr>
          <a:lstStyle/>
          <a:p>
            <a:r>
              <a:rPr lang="uk-UA" dirty="0"/>
              <a:t>Приклад «Вантажний аеропорт»</a:t>
            </a:r>
          </a:p>
        </p:txBody>
      </p:sp>
      <p:sp>
        <p:nvSpPr>
          <p:cNvPr id="2" name="Нижний колонтитул 1"/>
          <p:cNvSpPr>
            <a:spLocks noGrp="1"/>
          </p:cNvSpPr>
          <p:nvPr>
            <p:ph type="ftr" sz="quarter" idx="11"/>
          </p:nvPr>
        </p:nvSpPr>
        <p:spPr/>
        <p:txBody>
          <a:bodyPr/>
          <a:lstStyle/>
          <a:p>
            <a:r>
              <a:rPr lang="uk-UA"/>
              <a:t>© І.В.Стеценко КПІ ім.Ігоря Сікорського</a:t>
            </a:r>
          </a:p>
        </p:txBody>
      </p:sp>
    </p:spTree>
    <p:extLst>
      <p:ext uri="{BB962C8B-B14F-4D97-AF65-F5344CB8AC3E}">
        <p14:creationId xmlns:p14="http://schemas.microsoft.com/office/powerpoint/2010/main" val="3196735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4" name="Line 29"/>
          <p:cNvCxnSpPr/>
          <p:nvPr/>
        </p:nvCxnSpPr>
        <p:spPr bwMode="auto">
          <a:xfrm>
            <a:off x="1422387" y="729209"/>
            <a:ext cx="0" cy="63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grpSp>
        <p:nvGrpSpPr>
          <p:cNvPr id="247" name="Группа 246"/>
          <p:cNvGrpSpPr/>
          <p:nvPr/>
        </p:nvGrpSpPr>
        <p:grpSpPr>
          <a:xfrm>
            <a:off x="1398372" y="1696713"/>
            <a:ext cx="4995634" cy="4540599"/>
            <a:chOff x="3342972" y="3179237"/>
            <a:chExt cx="3435556" cy="3305974"/>
          </a:xfrm>
        </p:grpSpPr>
        <p:sp>
          <p:nvSpPr>
            <p:cNvPr id="196" name="Text Box 4"/>
            <p:cNvSpPr txBox="1">
              <a:spLocks noChangeArrowheads="1"/>
            </p:cNvSpPr>
            <p:nvPr/>
          </p:nvSpPr>
          <p:spPr bwMode="auto">
            <a:xfrm>
              <a:off x="5521659" y="4975864"/>
              <a:ext cx="1098698" cy="22244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lnSpc>
                  <a:spcPts val="1800"/>
                </a:lnSpc>
                <a:spcAft>
                  <a:spcPts val="0"/>
                </a:spcAft>
              </a:pPr>
              <a:r>
                <a:rPr lang="uk-UA" sz="1400" dirty="0">
                  <a:latin typeface="Times New Roman"/>
                  <a:ea typeface="Times New Roman"/>
                </a:rPr>
                <a:t>З</a:t>
              </a:r>
              <a:r>
                <a:rPr lang="en-US" sz="1400" dirty="0" err="1">
                  <a:effectLst/>
                  <a:latin typeface="Times New Roman"/>
                  <a:ea typeface="Times New Roman"/>
                </a:rPr>
                <a:t>авантаження</a:t>
              </a:r>
              <a:endParaRPr lang="uk-UA" sz="1400" dirty="0">
                <a:effectLst/>
                <a:latin typeface="Times New Roman"/>
                <a:ea typeface="Times New Roman"/>
              </a:endParaRPr>
            </a:p>
          </p:txBody>
        </p:sp>
        <p:sp>
          <p:nvSpPr>
            <p:cNvPr id="238" name="Oval 6"/>
            <p:cNvSpPr>
              <a:spLocks noChangeArrowheads="1"/>
            </p:cNvSpPr>
            <p:nvPr/>
          </p:nvSpPr>
          <p:spPr bwMode="auto">
            <a:xfrm>
              <a:off x="5657720" y="3422389"/>
              <a:ext cx="251714" cy="267468"/>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r>
                <a:rPr lang="uk-UA" sz="1600" dirty="0"/>
                <a:t>3</a:t>
              </a:r>
            </a:p>
          </p:txBody>
        </p:sp>
        <p:sp>
          <p:nvSpPr>
            <p:cNvPr id="198" name="Arc 10"/>
            <p:cNvSpPr>
              <a:spLocks/>
            </p:cNvSpPr>
            <p:nvPr/>
          </p:nvSpPr>
          <p:spPr bwMode="auto">
            <a:xfrm rot="10800000">
              <a:off x="5657720" y="3570982"/>
              <a:ext cx="373319" cy="420564"/>
            </a:xfrm>
            <a:custGeom>
              <a:avLst/>
              <a:gdLst>
                <a:gd name="G0" fmla="+- 0 0 0"/>
                <a:gd name="G1" fmla="+- 21600 0 0"/>
                <a:gd name="G2" fmla="+- 21600 0 0"/>
                <a:gd name="T0" fmla="*/ 0 w 21600"/>
                <a:gd name="T1" fmla="*/ 0 h 24090"/>
                <a:gd name="T2" fmla="*/ 21456 w 21600"/>
                <a:gd name="T3" fmla="*/ 24090 h 24090"/>
                <a:gd name="T4" fmla="*/ 0 w 21600"/>
                <a:gd name="T5" fmla="*/ 21600 h 24090"/>
              </a:gdLst>
              <a:ahLst/>
              <a:cxnLst>
                <a:cxn ang="0">
                  <a:pos x="T0" y="T1"/>
                </a:cxn>
                <a:cxn ang="0">
                  <a:pos x="T2" y="T3"/>
                </a:cxn>
                <a:cxn ang="0">
                  <a:pos x="T4" y="T5"/>
                </a:cxn>
              </a:cxnLst>
              <a:rect l="0" t="0" r="r" b="b"/>
              <a:pathLst>
                <a:path w="21600" h="24090" fill="none" extrusionOk="0">
                  <a:moveTo>
                    <a:pt x="0" y="0"/>
                  </a:moveTo>
                  <a:cubicBezTo>
                    <a:pt x="11929" y="0"/>
                    <a:pt x="21600" y="9670"/>
                    <a:pt x="21600" y="21600"/>
                  </a:cubicBezTo>
                  <a:cubicBezTo>
                    <a:pt x="21600" y="22432"/>
                    <a:pt x="21551" y="23263"/>
                    <a:pt x="21455" y="24089"/>
                  </a:cubicBezTo>
                </a:path>
                <a:path w="21600" h="24090" stroke="0" extrusionOk="0">
                  <a:moveTo>
                    <a:pt x="0" y="0"/>
                  </a:moveTo>
                  <a:cubicBezTo>
                    <a:pt x="11929" y="0"/>
                    <a:pt x="21600" y="9670"/>
                    <a:pt x="21600" y="21600"/>
                  </a:cubicBezTo>
                  <a:cubicBezTo>
                    <a:pt x="21600" y="22432"/>
                    <a:pt x="21551" y="23263"/>
                    <a:pt x="21455" y="24089"/>
                  </a:cubicBezTo>
                  <a:lnTo>
                    <a:pt x="0" y="21600"/>
                  </a:lnTo>
                  <a:close/>
                </a:path>
              </a:pathLst>
            </a:custGeom>
            <a:noFill/>
            <a:ln w="9525">
              <a:solidFill>
                <a:srgbClr val="000000"/>
              </a:solidFill>
              <a:round/>
              <a:headEnd type="stealth"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uk-UA" sz="1400"/>
            </a:p>
          </p:txBody>
        </p:sp>
        <p:sp>
          <p:nvSpPr>
            <p:cNvPr id="200" name="Oval 12"/>
            <p:cNvSpPr>
              <a:spLocks noChangeArrowheads="1"/>
            </p:cNvSpPr>
            <p:nvPr/>
          </p:nvSpPr>
          <p:spPr bwMode="auto">
            <a:xfrm>
              <a:off x="4715493" y="4263517"/>
              <a:ext cx="252565" cy="267468"/>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uk-UA" sz="1400"/>
            </a:p>
          </p:txBody>
        </p:sp>
        <p:cxnSp>
          <p:nvCxnSpPr>
            <p:cNvPr id="201" name="Line 13"/>
            <p:cNvCxnSpPr/>
            <p:nvPr/>
          </p:nvCxnSpPr>
          <p:spPr bwMode="auto">
            <a:xfrm>
              <a:off x="4083658" y="4391397"/>
              <a:ext cx="639489" cy="90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202" name="Line 14"/>
            <p:cNvCxnSpPr/>
            <p:nvPr/>
          </p:nvCxnSpPr>
          <p:spPr bwMode="auto">
            <a:xfrm>
              <a:off x="4093862" y="4204980"/>
              <a:ext cx="0" cy="40435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36" name="Oval 16"/>
            <p:cNvSpPr>
              <a:spLocks noChangeArrowheads="1"/>
            </p:cNvSpPr>
            <p:nvPr/>
          </p:nvSpPr>
          <p:spPr bwMode="auto">
            <a:xfrm>
              <a:off x="3524955" y="4233798"/>
              <a:ext cx="251714" cy="267468"/>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r>
                <a:rPr lang="uk-UA" sz="1600" dirty="0"/>
                <a:t>1</a:t>
              </a:r>
            </a:p>
          </p:txBody>
        </p:sp>
        <p:cxnSp>
          <p:nvCxnSpPr>
            <p:cNvPr id="204" name="Line 18"/>
            <p:cNvCxnSpPr/>
            <p:nvPr/>
          </p:nvCxnSpPr>
          <p:spPr bwMode="auto">
            <a:xfrm>
              <a:off x="3774117" y="4433724"/>
              <a:ext cx="309541"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205" name="Line 19"/>
            <p:cNvCxnSpPr/>
            <p:nvPr/>
          </p:nvCxnSpPr>
          <p:spPr bwMode="auto">
            <a:xfrm>
              <a:off x="3791976" y="4337363"/>
              <a:ext cx="301887" cy="0"/>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cxnSp>
        <p:sp>
          <p:nvSpPr>
            <p:cNvPr id="206" name="Text Box 20"/>
            <p:cNvSpPr txBox="1">
              <a:spLocks noChangeArrowheads="1"/>
            </p:cNvSpPr>
            <p:nvPr/>
          </p:nvSpPr>
          <p:spPr bwMode="auto">
            <a:xfrm>
              <a:off x="3342972" y="3822240"/>
              <a:ext cx="1108902" cy="363829"/>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lnSpc>
                  <a:spcPts val="1800"/>
                </a:lnSpc>
                <a:spcAft>
                  <a:spcPts val="0"/>
                </a:spcAft>
              </a:pPr>
              <a:r>
                <a:rPr lang="uk-UA" sz="1400" dirty="0">
                  <a:latin typeface="Times New Roman"/>
                  <a:ea typeface="Times New Roman"/>
                </a:rPr>
                <a:t>Н</a:t>
              </a:r>
              <a:r>
                <a:rPr lang="uk-UA" sz="1400" dirty="0">
                  <a:effectLst/>
                  <a:latin typeface="Times New Roman"/>
                  <a:ea typeface="Times New Roman"/>
                </a:rPr>
                <a:t>адходження</a:t>
              </a:r>
            </a:p>
            <a:p>
              <a:pPr algn="ctr">
                <a:lnSpc>
                  <a:spcPts val="1800"/>
                </a:lnSpc>
                <a:spcAft>
                  <a:spcPts val="0"/>
                </a:spcAft>
              </a:pPr>
              <a:r>
                <a:rPr lang="uk-UA" sz="1400" dirty="0">
                  <a:effectLst/>
                  <a:latin typeface="Times New Roman"/>
                  <a:ea typeface="Times New Roman"/>
                </a:rPr>
                <a:t>к</a:t>
              </a:r>
              <a:r>
                <a:rPr lang="en-US" sz="1400" dirty="0" err="1">
                  <a:effectLst/>
                  <a:latin typeface="Times New Roman"/>
                  <a:ea typeface="Times New Roman"/>
                </a:rPr>
                <a:t>онтейнерів</a:t>
              </a:r>
              <a:endParaRPr lang="uk-UA" sz="1400" dirty="0">
                <a:effectLst/>
                <a:latin typeface="Times New Roman"/>
                <a:ea typeface="Times New Roman"/>
              </a:endParaRPr>
            </a:p>
          </p:txBody>
        </p:sp>
        <p:sp>
          <p:nvSpPr>
            <p:cNvPr id="207" name="Text Box 21"/>
            <p:cNvSpPr txBox="1">
              <a:spLocks noChangeArrowheads="1"/>
            </p:cNvSpPr>
            <p:nvPr/>
          </p:nvSpPr>
          <p:spPr bwMode="auto">
            <a:xfrm>
              <a:off x="4369387" y="4554400"/>
              <a:ext cx="852937" cy="370132"/>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lnSpc>
                  <a:spcPts val="1800"/>
                </a:lnSpc>
                <a:spcAft>
                  <a:spcPts val="0"/>
                </a:spcAft>
              </a:pPr>
              <a:r>
                <a:rPr lang="uk-UA" sz="1400" dirty="0">
                  <a:latin typeface="Times New Roman"/>
                  <a:ea typeface="Times New Roman"/>
                </a:rPr>
                <a:t>Ч</a:t>
              </a:r>
              <a:r>
                <a:rPr lang="en-US" sz="1400" dirty="0" err="1">
                  <a:effectLst/>
                  <a:latin typeface="Times New Roman"/>
                  <a:ea typeface="Times New Roman"/>
                </a:rPr>
                <a:t>ерга</a:t>
              </a:r>
              <a:r>
                <a:rPr lang="en-US" sz="1400" dirty="0">
                  <a:effectLst/>
                  <a:latin typeface="Times New Roman"/>
                  <a:ea typeface="Times New Roman"/>
                </a:rPr>
                <a:t> </a:t>
              </a:r>
              <a:r>
                <a:rPr lang="en-US" sz="1400" dirty="0" err="1">
                  <a:effectLst/>
                  <a:latin typeface="Times New Roman"/>
                  <a:ea typeface="Times New Roman"/>
                </a:rPr>
                <a:t>контейнерів</a:t>
              </a:r>
              <a:endParaRPr lang="uk-UA" sz="1400" dirty="0">
                <a:effectLst/>
                <a:latin typeface="Times New Roman"/>
                <a:ea typeface="Times New Roman"/>
              </a:endParaRPr>
            </a:p>
          </p:txBody>
        </p:sp>
        <p:sp>
          <p:nvSpPr>
            <p:cNvPr id="208" name="Text Box 22"/>
            <p:cNvSpPr txBox="1">
              <a:spLocks noChangeArrowheads="1"/>
            </p:cNvSpPr>
            <p:nvPr/>
          </p:nvSpPr>
          <p:spPr bwMode="auto">
            <a:xfrm>
              <a:off x="5337976" y="3866368"/>
              <a:ext cx="195588" cy="184616"/>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just">
                <a:lnSpc>
                  <a:spcPts val="1800"/>
                </a:lnSpc>
                <a:spcAft>
                  <a:spcPts val="0"/>
                </a:spcAft>
              </a:pPr>
              <a:r>
                <a:rPr lang="en-US" sz="1400">
                  <a:effectLst/>
                  <a:latin typeface="Times New Roman"/>
                  <a:ea typeface="Times New Roman"/>
                </a:rPr>
                <a:t>80</a:t>
              </a:r>
              <a:endParaRPr lang="uk-UA" sz="1400">
                <a:effectLst/>
                <a:latin typeface="Times New Roman"/>
                <a:ea typeface="Times New Roman"/>
              </a:endParaRPr>
            </a:p>
          </p:txBody>
        </p:sp>
        <p:sp>
          <p:nvSpPr>
            <p:cNvPr id="209" name="Text Box 23"/>
            <p:cNvSpPr txBox="1">
              <a:spLocks noChangeArrowheads="1"/>
            </p:cNvSpPr>
            <p:nvPr/>
          </p:nvSpPr>
          <p:spPr bwMode="auto">
            <a:xfrm>
              <a:off x="5067554" y="3179237"/>
              <a:ext cx="1620834" cy="22244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lnSpc>
                  <a:spcPts val="1800"/>
                </a:lnSpc>
                <a:spcAft>
                  <a:spcPts val="0"/>
                </a:spcAft>
              </a:pPr>
              <a:r>
                <a:rPr lang="uk-UA" sz="1400" dirty="0">
                  <a:effectLst/>
                  <a:latin typeface="Times New Roman"/>
                  <a:ea typeface="Times New Roman"/>
                </a:rPr>
                <a:t>Три маленьких літака</a:t>
              </a:r>
            </a:p>
          </p:txBody>
        </p:sp>
        <p:cxnSp>
          <p:nvCxnSpPr>
            <p:cNvPr id="210" name="Line 24"/>
            <p:cNvCxnSpPr/>
            <p:nvPr/>
          </p:nvCxnSpPr>
          <p:spPr bwMode="auto">
            <a:xfrm>
              <a:off x="6031039" y="3880777"/>
              <a:ext cx="0" cy="405254"/>
            </a:xfrm>
            <a:prstGeom prst="line">
              <a:avLst/>
            </a:prstGeom>
            <a:noFill/>
            <a:ln w="63500">
              <a:solidFill>
                <a:srgbClr val="000000"/>
              </a:solidFill>
              <a:round/>
              <a:headEnd/>
              <a:tailEnd/>
            </a:ln>
            <a:extLst>
              <a:ext uri="{909E8E84-426E-40DD-AFC4-6F175D3DCCD1}">
                <a14:hiddenFill xmlns:a14="http://schemas.microsoft.com/office/drawing/2010/main">
                  <a:noFill/>
                </a14:hiddenFill>
              </a:ext>
            </a:extLst>
          </p:spPr>
        </p:cxnSp>
        <p:sp>
          <p:nvSpPr>
            <p:cNvPr id="211" name="Arc 25"/>
            <p:cNvSpPr>
              <a:spLocks/>
            </p:cNvSpPr>
            <p:nvPr/>
          </p:nvSpPr>
          <p:spPr bwMode="auto">
            <a:xfrm rot="19322013">
              <a:off x="5201914" y="3969032"/>
              <a:ext cx="1005156" cy="1132910"/>
            </a:xfrm>
            <a:custGeom>
              <a:avLst/>
              <a:gdLst>
                <a:gd name="G0" fmla="+- 433 0 0"/>
                <a:gd name="G1" fmla="+- 21600 0 0"/>
                <a:gd name="G2" fmla="+- 21600 0 0"/>
                <a:gd name="T0" fmla="*/ 0 w 17151"/>
                <a:gd name="T1" fmla="*/ 4 h 21600"/>
                <a:gd name="T2" fmla="*/ 17151 w 17151"/>
                <a:gd name="T3" fmla="*/ 7923 h 21600"/>
                <a:gd name="T4" fmla="*/ 433 w 17151"/>
                <a:gd name="T5" fmla="*/ 21600 h 21600"/>
              </a:gdLst>
              <a:ahLst/>
              <a:cxnLst>
                <a:cxn ang="0">
                  <a:pos x="T0" y="T1"/>
                </a:cxn>
                <a:cxn ang="0">
                  <a:pos x="T2" y="T3"/>
                </a:cxn>
                <a:cxn ang="0">
                  <a:pos x="T4" y="T5"/>
                </a:cxn>
              </a:cxnLst>
              <a:rect l="0" t="0" r="r" b="b"/>
              <a:pathLst>
                <a:path w="17151" h="21600" fill="none" extrusionOk="0">
                  <a:moveTo>
                    <a:pt x="0" y="4"/>
                  </a:moveTo>
                  <a:cubicBezTo>
                    <a:pt x="144" y="1"/>
                    <a:pt x="288" y="0"/>
                    <a:pt x="433" y="0"/>
                  </a:cubicBezTo>
                  <a:cubicBezTo>
                    <a:pt x="6911" y="0"/>
                    <a:pt x="13048" y="2908"/>
                    <a:pt x="17151" y="7922"/>
                  </a:cubicBezTo>
                </a:path>
                <a:path w="17151" h="21600" stroke="0" extrusionOk="0">
                  <a:moveTo>
                    <a:pt x="0" y="4"/>
                  </a:moveTo>
                  <a:cubicBezTo>
                    <a:pt x="144" y="1"/>
                    <a:pt x="288" y="0"/>
                    <a:pt x="433" y="0"/>
                  </a:cubicBezTo>
                  <a:cubicBezTo>
                    <a:pt x="6911" y="0"/>
                    <a:pt x="13048" y="2908"/>
                    <a:pt x="17151" y="7922"/>
                  </a:cubicBezTo>
                  <a:lnTo>
                    <a:pt x="433" y="21600"/>
                  </a:lnTo>
                  <a:close/>
                </a:path>
              </a:pathLst>
            </a:custGeom>
            <a:noFill/>
            <a:ln w="9525">
              <a:solidFill>
                <a:srgbClr val="000000"/>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uk-UA" sz="1400"/>
            </a:p>
          </p:txBody>
        </p:sp>
        <p:sp>
          <p:nvSpPr>
            <p:cNvPr id="213" name="Text Box 31"/>
            <p:cNvSpPr txBox="1">
              <a:spLocks noChangeArrowheads="1"/>
            </p:cNvSpPr>
            <p:nvPr/>
          </p:nvSpPr>
          <p:spPr bwMode="auto">
            <a:xfrm>
              <a:off x="5528461" y="4331960"/>
              <a:ext cx="1096997" cy="22244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lnSpc>
                  <a:spcPts val="1800"/>
                </a:lnSpc>
                <a:spcAft>
                  <a:spcPts val="0"/>
                </a:spcAft>
              </a:pPr>
              <a:r>
                <a:rPr lang="uk-UA" sz="1400" dirty="0">
                  <a:latin typeface="Times New Roman"/>
                  <a:ea typeface="Times New Roman"/>
                </a:rPr>
                <a:t>З</a:t>
              </a:r>
              <a:r>
                <a:rPr lang="en-US" sz="1400" dirty="0" err="1">
                  <a:effectLst/>
                  <a:latin typeface="Times New Roman"/>
                  <a:ea typeface="Times New Roman"/>
                </a:rPr>
                <a:t>авантаження</a:t>
              </a:r>
              <a:endParaRPr lang="uk-UA" sz="1400" dirty="0">
                <a:effectLst/>
                <a:latin typeface="Times New Roman"/>
                <a:ea typeface="Times New Roman"/>
              </a:endParaRPr>
            </a:p>
          </p:txBody>
        </p:sp>
        <p:cxnSp>
          <p:nvCxnSpPr>
            <p:cNvPr id="215" name="Line 33"/>
            <p:cNvCxnSpPr/>
            <p:nvPr/>
          </p:nvCxnSpPr>
          <p:spPr bwMode="auto">
            <a:xfrm flipH="1">
              <a:off x="5373692" y="4043779"/>
              <a:ext cx="71433" cy="21433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16" name="Text Box 34"/>
            <p:cNvSpPr txBox="1">
              <a:spLocks noChangeArrowheads="1"/>
            </p:cNvSpPr>
            <p:nvPr/>
          </p:nvSpPr>
          <p:spPr bwMode="auto">
            <a:xfrm>
              <a:off x="5195110" y="5190199"/>
              <a:ext cx="267021" cy="184616"/>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just">
                <a:lnSpc>
                  <a:spcPts val="1800"/>
                </a:lnSpc>
                <a:spcAft>
                  <a:spcPts val="0"/>
                </a:spcAft>
              </a:pPr>
              <a:r>
                <a:rPr lang="en-US" sz="1400">
                  <a:effectLst/>
                  <a:latin typeface="Times New Roman"/>
                  <a:ea typeface="Times New Roman"/>
                </a:rPr>
                <a:t>140</a:t>
              </a:r>
              <a:endParaRPr lang="uk-UA" sz="1400">
                <a:effectLst/>
                <a:latin typeface="Times New Roman"/>
                <a:ea typeface="Times New Roman"/>
              </a:endParaRPr>
            </a:p>
          </p:txBody>
        </p:sp>
        <p:sp>
          <p:nvSpPr>
            <p:cNvPr id="217" name="Arc 35"/>
            <p:cNvSpPr>
              <a:spLocks/>
            </p:cNvSpPr>
            <p:nvPr/>
          </p:nvSpPr>
          <p:spPr bwMode="auto">
            <a:xfrm rot="3301924" flipV="1">
              <a:off x="5223002" y="3883933"/>
              <a:ext cx="1379666" cy="1480520"/>
            </a:xfrm>
            <a:custGeom>
              <a:avLst/>
              <a:gdLst>
                <a:gd name="G0" fmla="+- 433 0 0"/>
                <a:gd name="G1" fmla="+- 21600 0 0"/>
                <a:gd name="G2" fmla="+- 21600 0 0"/>
                <a:gd name="T0" fmla="*/ 0 w 15257"/>
                <a:gd name="T1" fmla="*/ 4 h 21600"/>
                <a:gd name="T2" fmla="*/ 15257 w 15257"/>
                <a:gd name="T3" fmla="*/ 5890 h 21600"/>
                <a:gd name="T4" fmla="*/ 433 w 15257"/>
                <a:gd name="T5" fmla="*/ 21600 h 21600"/>
              </a:gdLst>
              <a:ahLst/>
              <a:cxnLst>
                <a:cxn ang="0">
                  <a:pos x="T0" y="T1"/>
                </a:cxn>
                <a:cxn ang="0">
                  <a:pos x="T2" y="T3"/>
                </a:cxn>
                <a:cxn ang="0">
                  <a:pos x="T4" y="T5"/>
                </a:cxn>
              </a:cxnLst>
              <a:rect l="0" t="0" r="r" b="b"/>
              <a:pathLst>
                <a:path w="15257" h="21600" fill="none" extrusionOk="0">
                  <a:moveTo>
                    <a:pt x="0" y="4"/>
                  </a:moveTo>
                  <a:cubicBezTo>
                    <a:pt x="144" y="1"/>
                    <a:pt x="288" y="0"/>
                    <a:pt x="433" y="0"/>
                  </a:cubicBezTo>
                  <a:cubicBezTo>
                    <a:pt x="5944" y="0"/>
                    <a:pt x="11248" y="2107"/>
                    <a:pt x="15257" y="5889"/>
                  </a:cubicBezTo>
                </a:path>
                <a:path w="15257" h="21600" stroke="0" extrusionOk="0">
                  <a:moveTo>
                    <a:pt x="0" y="4"/>
                  </a:moveTo>
                  <a:cubicBezTo>
                    <a:pt x="144" y="1"/>
                    <a:pt x="288" y="0"/>
                    <a:pt x="433" y="0"/>
                  </a:cubicBezTo>
                  <a:cubicBezTo>
                    <a:pt x="5944" y="0"/>
                    <a:pt x="11248" y="2107"/>
                    <a:pt x="15257" y="5889"/>
                  </a:cubicBezTo>
                  <a:lnTo>
                    <a:pt x="433" y="21600"/>
                  </a:lnTo>
                  <a:close/>
                </a:path>
              </a:pathLst>
            </a:custGeom>
            <a:noFill/>
            <a:ln w="9525">
              <a:solidFill>
                <a:srgbClr val="000000"/>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uk-UA" sz="1400"/>
            </a:p>
          </p:txBody>
        </p:sp>
        <p:cxnSp>
          <p:nvCxnSpPr>
            <p:cNvPr id="218" name="Line 36"/>
            <p:cNvCxnSpPr/>
            <p:nvPr/>
          </p:nvCxnSpPr>
          <p:spPr bwMode="auto">
            <a:xfrm flipH="1">
              <a:off x="5355833" y="4953350"/>
              <a:ext cx="70582" cy="21433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9" name="Line 37"/>
            <p:cNvCxnSpPr/>
            <p:nvPr/>
          </p:nvCxnSpPr>
          <p:spPr bwMode="auto">
            <a:xfrm>
              <a:off x="6013182" y="5212712"/>
              <a:ext cx="0" cy="40435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20" name="Line 38"/>
            <p:cNvCxnSpPr/>
            <p:nvPr/>
          </p:nvCxnSpPr>
          <p:spPr bwMode="auto">
            <a:xfrm>
              <a:off x="6029339" y="5390123"/>
              <a:ext cx="497475"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221" name="Oval 39"/>
            <p:cNvSpPr>
              <a:spLocks noChangeArrowheads="1"/>
            </p:cNvSpPr>
            <p:nvPr/>
          </p:nvSpPr>
          <p:spPr bwMode="auto">
            <a:xfrm>
              <a:off x="6526814" y="5264045"/>
              <a:ext cx="251714" cy="267468"/>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uk-UA" sz="1400"/>
            </a:p>
          </p:txBody>
        </p:sp>
        <p:sp>
          <p:nvSpPr>
            <p:cNvPr id="229" name="Oval 44"/>
            <p:cNvSpPr>
              <a:spLocks noChangeArrowheads="1"/>
            </p:cNvSpPr>
            <p:nvPr/>
          </p:nvSpPr>
          <p:spPr bwMode="auto">
            <a:xfrm>
              <a:off x="5639862" y="5974590"/>
              <a:ext cx="251714" cy="266567"/>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r>
                <a:rPr lang="uk-UA" sz="1600" dirty="0"/>
                <a:t>2</a:t>
              </a:r>
            </a:p>
          </p:txBody>
        </p:sp>
        <p:sp>
          <p:nvSpPr>
            <p:cNvPr id="226" name="Arc 47"/>
            <p:cNvSpPr>
              <a:spLocks/>
            </p:cNvSpPr>
            <p:nvPr/>
          </p:nvSpPr>
          <p:spPr bwMode="auto">
            <a:xfrm rot="10800000" flipV="1">
              <a:off x="5622004" y="5523407"/>
              <a:ext cx="373319" cy="523228"/>
            </a:xfrm>
            <a:custGeom>
              <a:avLst/>
              <a:gdLst>
                <a:gd name="G0" fmla="+- 0 0 0"/>
                <a:gd name="G1" fmla="+- 21600 0 0"/>
                <a:gd name="G2" fmla="+- 21600 0 0"/>
                <a:gd name="T0" fmla="*/ 0 w 21600"/>
                <a:gd name="T1" fmla="*/ 0 h 29937"/>
                <a:gd name="T2" fmla="*/ 19926 w 21600"/>
                <a:gd name="T3" fmla="*/ 29937 h 29937"/>
                <a:gd name="T4" fmla="*/ 0 w 21600"/>
                <a:gd name="T5" fmla="*/ 21600 h 29937"/>
              </a:gdLst>
              <a:ahLst/>
              <a:cxnLst>
                <a:cxn ang="0">
                  <a:pos x="T0" y="T1"/>
                </a:cxn>
                <a:cxn ang="0">
                  <a:pos x="T2" y="T3"/>
                </a:cxn>
                <a:cxn ang="0">
                  <a:pos x="T4" y="T5"/>
                </a:cxn>
              </a:cxnLst>
              <a:rect l="0" t="0" r="r" b="b"/>
              <a:pathLst>
                <a:path w="21600" h="29937" fill="none" extrusionOk="0">
                  <a:moveTo>
                    <a:pt x="0" y="0"/>
                  </a:moveTo>
                  <a:cubicBezTo>
                    <a:pt x="11929" y="0"/>
                    <a:pt x="21600" y="9670"/>
                    <a:pt x="21600" y="21600"/>
                  </a:cubicBezTo>
                  <a:cubicBezTo>
                    <a:pt x="21600" y="24462"/>
                    <a:pt x="21031" y="27296"/>
                    <a:pt x="19926" y="29937"/>
                  </a:cubicBezTo>
                </a:path>
                <a:path w="21600" h="29937" stroke="0" extrusionOk="0">
                  <a:moveTo>
                    <a:pt x="0" y="0"/>
                  </a:moveTo>
                  <a:cubicBezTo>
                    <a:pt x="11929" y="0"/>
                    <a:pt x="21600" y="9670"/>
                    <a:pt x="21600" y="21600"/>
                  </a:cubicBezTo>
                  <a:cubicBezTo>
                    <a:pt x="21600" y="24462"/>
                    <a:pt x="21031" y="27296"/>
                    <a:pt x="19926" y="29937"/>
                  </a:cubicBezTo>
                  <a:lnTo>
                    <a:pt x="0" y="21600"/>
                  </a:lnTo>
                  <a:close/>
                </a:path>
              </a:pathLst>
            </a:custGeom>
            <a:noFill/>
            <a:ln w="9525">
              <a:solidFill>
                <a:srgbClr val="000000"/>
              </a:solidFill>
              <a:round/>
              <a:headEnd type="stealth"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uk-UA" sz="1400"/>
            </a:p>
          </p:txBody>
        </p:sp>
        <p:sp>
          <p:nvSpPr>
            <p:cNvPr id="227" name="Text Box 48"/>
            <p:cNvSpPr txBox="1">
              <a:spLocks noChangeArrowheads="1"/>
            </p:cNvSpPr>
            <p:nvPr/>
          </p:nvSpPr>
          <p:spPr bwMode="auto">
            <a:xfrm>
              <a:off x="5263142" y="6269976"/>
              <a:ext cx="1271326" cy="215235"/>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lnSpc>
                  <a:spcPts val="1800"/>
                </a:lnSpc>
                <a:spcAft>
                  <a:spcPts val="0"/>
                </a:spcAft>
              </a:pPr>
              <a:r>
                <a:rPr lang="uk-UA" sz="1400" dirty="0">
                  <a:latin typeface="Times New Roman"/>
                  <a:ea typeface="Times New Roman"/>
                </a:rPr>
                <a:t>Д</a:t>
              </a:r>
              <a:r>
                <a:rPr lang="en-US" sz="1400" dirty="0" err="1">
                  <a:effectLst/>
                  <a:latin typeface="Times New Roman"/>
                  <a:ea typeface="Times New Roman"/>
                </a:rPr>
                <a:t>ва</a:t>
              </a:r>
              <a:r>
                <a:rPr lang="en-US" sz="1400" dirty="0">
                  <a:effectLst/>
                  <a:latin typeface="Times New Roman"/>
                  <a:ea typeface="Times New Roman"/>
                </a:rPr>
                <a:t> </a:t>
              </a:r>
              <a:r>
                <a:rPr lang="en-US" sz="1400" dirty="0" err="1">
                  <a:effectLst/>
                  <a:latin typeface="Times New Roman"/>
                  <a:ea typeface="Times New Roman"/>
                </a:rPr>
                <a:t>великих</a:t>
              </a:r>
              <a:r>
                <a:rPr lang="en-US" sz="1400" dirty="0">
                  <a:effectLst/>
                  <a:latin typeface="Times New Roman"/>
                  <a:ea typeface="Times New Roman"/>
                </a:rPr>
                <a:t> </a:t>
              </a:r>
              <a:r>
                <a:rPr lang="en-US" sz="1400" dirty="0" err="1">
                  <a:effectLst/>
                  <a:latin typeface="Times New Roman"/>
                  <a:ea typeface="Times New Roman"/>
                </a:rPr>
                <a:t>літака</a:t>
              </a:r>
              <a:endParaRPr lang="uk-UA" sz="1400" dirty="0">
                <a:effectLst/>
                <a:latin typeface="Times New Roman"/>
                <a:ea typeface="Times New Roman"/>
              </a:endParaRPr>
            </a:p>
          </p:txBody>
        </p:sp>
      </p:grpSp>
      <p:sp>
        <p:nvSpPr>
          <p:cNvPr id="248" name="Заголовок 1"/>
          <p:cNvSpPr>
            <a:spLocks noGrp="1"/>
          </p:cNvSpPr>
          <p:nvPr>
            <p:ph type="title"/>
          </p:nvPr>
        </p:nvSpPr>
        <p:spPr>
          <a:xfrm>
            <a:off x="479425" y="269875"/>
            <a:ext cx="8229600" cy="1143000"/>
          </a:xfrm>
        </p:spPr>
        <p:txBody>
          <a:bodyPr>
            <a:normAutofit/>
          </a:bodyPr>
          <a:lstStyle/>
          <a:p>
            <a:r>
              <a:rPr lang="uk-UA" dirty="0"/>
              <a:t>Приклад «Вантажний аеропорт»</a:t>
            </a:r>
          </a:p>
        </p:txBody>
      </p:sp>
      <p:cxnSp>
        <p:nvCxnSpPr>
          <p:cNvPr id="41" name="Line 38"/>
          <p:cNvCxnSpPr/>
          <p:nvPr/>
        </p:nvCxnSpPr>
        <p:spPr bwMode="auto">
          <a:xfrm>
            <a:off x="5315742" y="2957174"/>
            <a:ext cx="723377"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42" name="Oval 39"/>
          <p:cNvSpPr>
            <a:spLocks noChangeArrowheads="1"/>
          </p:cNvSpPr>
          <p:nvPr/>
        </p:nvSpPr>
        <p:spPr bwMode="auto">
          <a:xfrm>
            <a:off x="6039119" y="2784012"/>
            <a:ext cx="366017" cy="36735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uk-UA" sz="1400"/>
          </a:p>
        </p:txBody>
      </p:sp>
      <p:sp>
        <p:nvSpPr>
          <p:cNvPr id="2" name="Нижний колонтитул 1"/>
          <p:cNvSpPr>
            <a:spLocks noGrp="1"/>
          </p:cNvSpPr>
          <p:nvPr>
            <p:ph type="ftr" sz="quarter" idx="11"/>
          </p:nvPr>
        </p:nvSpPr>
        <p:spPr/>
        <p:txBody>
          <a:bodyPr/>
          <a:lstStyle/>
          <a:p>
            <a:r>
              <a:rPr lang="uk-UA"/>
              <a:t>© І.В.Стеценко КПІ ім.Ігоря Сікорського</a:t>
            </a:r>
          </a:p>
        </p:txBody>
      </p:sp>
    </p:spTree>
    <p:extLst>
      <p:ext uri="{BB962C8B-B14F-4D97-AF65-F5344CB8AC3E}">
        <p14:creationId xmlns:p14="http://schemas.microsoft.com/office/powerpoint/2010/main" val="945724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4" name="Line 29"/>
          <p:cNvCxnSpPr/>
          <p:nvPr/>
        </p:nvCxnSpPr>
        <p:spPr bwMode="auto">
          <a:xfrm>
            <a:off x="1422387" y="729209"/>
            <a:ext cx="0" cy="63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grpSp>
        <p:nvGrpSpPr>
          <p:cNvPr id="247" name="Группа 246"/>
          <p:cNvGrpSpPr/>
          <p:nvPr/>
        </p:nvGrpSpPr>
        <p:grpSpPr>
          <a:xfrm>
            <a:off x="1398372" y="1696713"/>
            <a:ext cx="6193844" cy="4540599"/>
            <a:chOff x="3342972" y="3179237"/>
            <a:chExt cx="4259579" cy="3305974"/>
          </a:xfrm>
        </p:grpSpPr>
        <p:sp>
          <p:nvSpPr>
            <p:cNvPr id="196" name="Text Box 4"/>
            <p:cNvSpPr txBox="1">
              <a:spLocks noChangeArrowheads="1"/>
            </p:cNvSpPr>
            <p:nvPr/>
          </p:nvSpPr>
          <p:spPr bwMode="auto">
            <a:xfrm>
              <a:off x="5521659" y="4975864"/>
              <a:ext cx="1098698" cy="22244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lnSpc>
                  <a:spcPts val="1800"/>
                </a:lnSpc>
                <a:spcAft>
                  <a:spcPts val="0"/>
                </a:spcAft>
              </a:pPr>
              <a:r>
                <a:rPr lang="uk-UA" sz="1400" dirty="0">
                  <a:latin typeface="Times New Roman"/>
                  <a:ea typeface="Times New Roman"/>
                </a:rPr>
                <a:t>З</a:t>
              </a:r>
              <a:r>
                <a:rPr lang="en-US" sz="1400" dirty="0" err="1">
                  <a:effectLst/>
                  <a:latin typeface="Times New Roman"/>
                  <a:ea typeface="Times New Roman"/>
                </a:rPr>
                <a:t>авантаження</a:t>
              </a:r>
              <a:endParaRPr lang="uk-UA" sz="1400" dirty="0">
                <a:effectLst/>
                <a:latin typeface="Times New Roman"/>
                <a:ea typeface="Times New Roman"/>
              </a:endParaRPr>
            </a:p>
          </p:txBody>
        </p:sp>
        <p:sp>
          <p:nvSpPr>
            <p:cNvPr id="238" name="Oval 6"/>
            <p:cNvSpPr>
              <a:spLocks noChangeArrowheads="1"/>
            </p:cNvSpPr>
            <p:nvPr/>
          </p:nvSpPr>
          <p:spPr bwMode="auto">
            <a:xfrm>
              <a:off x="5657720" y="3422389"/>
              <a:ext cx="251714" cy="267468"/>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r>
                <a:rPr lang="uk-UA" sz="1600" dirty="0"/>
                <a:t>3</a:t>
              </a:r>
            </a:p>
          </p:txBody>
        </p:sp>
        <p:sp>
          <p:nvSpPr>
            <p:cNvPr id="198" name="Arc 10"/>
            <p:cNvSpPr>
              <a:spLocks/>
            </p:cNvSpPr>
            <p:nvPr/>
          </p:nvSpPr>
          <p:spPr bwMode="auto">
            <a:xfrm rot="10800000">
              <a:off x="5657720" y="3570982"/>
              <a:ext cx="373319" cy="420564"/>
            </a:xfrm>
            <a:custGeom>
              <a:avLst/>
              <a:gdLst>
                <a:gd name="G0" fmla="+- 0 0 0"/>
                <a:gd name="G1" fmla="+- 21600 0 0"/>
                <a:gd name="G2" fmla="+- 21600 0 0"/>
                <a:gd name="T0" fmla="*/ 0 w 21600"/>
                <a:gd name="T1" fmla="*/ 0 h 24090"/>
                <a:gd name="T2" fmla="*/ 21456 w 21600"/>
                <a:gd name="T3" fmla="*/ 24090 h 24090"/>
                <a:gd name="T4" fmla="*/ 0 w 21600"/>
                <a:gd name="T5" fmla="*/ 21600 h 24090"/>
              </a:gdLst>
              <a:ahLst/>
              <a:cxnLst>
                <a:cxn ang="0">
                  <a:pos x="T0" y="T1"/>
                </a:cxn>
                <a:cxn ang="0">
                  <a:pos x="T2" y="T3"/>
                </a:cxn>
                <a:cxn ang="0">
                  <a:pos x="T4" y="T5"/>
                </a:cxn>
              </a:cxnLst>
              <a:rect l="0" t="0" r="r" b="b"/>
              <a:pathLst>
                <a:path w="21600" h="24090" fill="none" extrusionOk="0">
                  <a:moveTo>
                    <a:pt x="0" y="0"/>
                  </a:moveTo>
                  <a:cubicBezTo>
                    <a:pt x="11929" y="0"/>
                    <a:pt x="21600" y="9670"/>
                    <a:pt x="21600" y="21600"/>
                  </a:cubicBezTo>
                  <a:cubicBezTo>
                    <a:pt x="21600" y="22432"/>
                    <a:pt x="21551" y="23263"/>
                    <a:pt x="21455" y="24089"/>
                  </a:cubicBezTo>
                </a:path>
                <a:path w="21600" h="24090" stroke="0" extrusionOk="0">
                  <a:moveTo>
                    <a:pt x="0" y="0"/>
                  </a:moveTo>
                  <a:cubicBezTo>
                    <a:pt x="11929" y="0"/>
                    <a:pt x="21600" y="9670"/>
                    <a:pt x="21600" y="21600"/>
                  </a:cubicBezTo>
                  <a:cubicBezTo>
                    <a:pt x="21600" y="22432"/>
                    <a:pt x="21551" y="23263"/>
                    <a:pt x="21455" y="24089"/>
                  </a:cubicBezTo>
                  <a:lnTo>
                    <a:pt x="0" y="21600"/>
                  </a:lnTo>
                  <a:close/>
                </a:path>
              </a:pathLst>
            </a:custGeom>
            <a:noFill/>
            <a:ln w="9525">
              <a:solidFill>
                <a:srgbClr val="000000"/>
              </a:solidFill>
              <a:round/>
              <a:headEnd type="stealth"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uk-UA" sz="1400"/>
            </a:p>
          </p:txBody>
        </p:sp>
        <p:cxnSp>
          <p:nvCxnSpPr>
            <p:cNvPr id="199" name="Line 11"/>
            <p:cNvCxnSpPr/>
            <p:nvPr/>
          </p:nvCxnSpPr>
          <p:spPr bwMode="auto">
            <a:xfrm>
              <a:off x="6794685" y="4093311"/>
              <a:ext cx="284029"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200" name="Oval 12"/>
            <p:cNvSpPr>
              <a:spLocks noChangeArrowheads="1"/>
            </p:cNvSpPr>
            <p:nvPr/>
          </p:nvSpPr>
          <p:spPr bwMode="auto">
            <a:xfrm>
              <a:off x="4715493" y="4263517"/>
              <a:ext cx="252565" cy="267468"/>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uk-UA" sz="1400"/>
            </a:p>
          </p:txBody>
        </p:sp>
        <p:cxnSp>
          <p:nvCxnSpPr>
            <p:cNvPr id="201" name="Line 13"/>
            <p:cNvCxnSpPr/>
            <p:nvPr/>
          </p:nvCxnSpPr>
          <p:spPr bwMode="auto">
            <a:xfrm>
              <a:off x="4083658" y="4391397"/>
              <a:ext cx="639489" cy="90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202" name="Line 14"/>
            <p:cNvCxnSpPr/>
            <p:nvPr/>
          </p:nvCxnSpPr>
          <p:spPr bwMode="auto">
            <a:xfrm>
              <a:off x="4093862" y="4204980"/>
              <a:ext cx="0" cy="40435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36" name="Oval 16"/>
            <p:cNvSpPr>
              <a:spLocks noChangeArrowheads="1"/>
            </p:cNvSpPr>
            <p:nvPr/>
          </p:nvSpPr>
          <p:spPr bwMode="auto">
            <a:xfrm>
              <a:off x="3524955" y="4233798"/>
              <a:ext cx="251714" cy="267468"/>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r>
                <a:rPr lang="uk-UA" sz="1600" dirty="0"/>
                <a:t>1</a:t>
              </a:r>
            </a:p>
          </p:txBody>
        </p:sp>
        <p:cxnSp>
          <p:nvCxnSpPr>
            <p:cNvPr id="204" name="Line 18"/>
            <p:cNvCxnSpPr/>
            <p:nvPr/>
          </p:nvCxnSpPr>
          <p:spPr bwMode="auto">
            <a:xfrm>
              <a:off x="3774117" y="4433724"/>
              <a:ext cx="309541"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205" name="Line 19"/>
            <p:cNvCxnSpPr/>
            <p:nvPr/>
          </p:nvCxnSpPr>
          <p:spPr bwMode="auto">
            <a:xfrm>
              <a:off x="3791976" y="4337363"/>
              <a:ext cx="301887" cy="0"/>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cxnSp>
        <p:sp>
          <p:nvSpPr>
            <p:cNvPr id="206" name="Text Box 20"/>
            <p:cNvSpPr txBox="1">
              <a:spLocks noChangeArrowheads="1"/>
            </p:cNvSpPr>
            <p:nvPr/>
          </p:nvSpPr>
          <p:spPr bwMode="auto">
            <a:xfrm>
              <a:off x="3342972" y="3822240"/>
              <a:ext cx="1108902" cy="363829"/>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lnSpc>
                  <a:spcPts val="1800"/>
                </a:lnSpc>
                <a:spcAft>
                  <a:spcPts val="0"/>
                </a:spcAft>
              </a:pPr>
              <a:r>
                <a:rPr lang="uk-UA" sz="1400" dirty="0">
                  <a:latin typeface="Times New Roman"/>
                  <a:ea typeface="Times New Roman"/>
                </a:rPr>
                <a:t>Н</a:t>
              </a:r>
              <a:r>
                <a:rPr lang="uk-UA" sz="1400" dirty="0">
                  <a:effectLst/>
                  <a:latin typeface="Times New Roman"/>
                  <a:ea typeface="Times New Roman"/>
                </a:rPr>
                <a:t>адходження</a:t>
              </a:r>
            </a:p>
            <a:p>
              <a:pPr algn="ctr">
                <a:lnSpc>
                  <a:spcPts val="1800"/>
                </a:lnSpc>
                <a:spcAft>
                  <a:spcPts val="0"/>
                </a:spcAft>
              </a:pPr>
              <a:r>
                <a:rPr lang="uk-UA" sz="1400" dirty="0">
                  <a:effectLst/>
                  <a:latin typeface="Times New Roman"/>
                  <a:ea typeface="Times New Roman"/>
                </a:rPr>
                <a:t>к</a:t>
              </a:r>
              <a:r>
                <a:rPr lang="en-US" sz="1400" dirty="0" err="1">
                  <a:effectLst/>
                  <a:latin typeface="Times New Roman"/>
                  <a:ea typeface="Times New Roman"/>
                </a:rPr>
                <a:t>онтейнерів</a:t>
              </a:r>
              <a:endParaRPr lang="uk-UA" sz="1400" dirty="0">
                <a:effectLst/>
                <a:latin typeface="Times New Roman"/>
                <a:ea typeface="Times New Roman"/>
              </a:endParaRPr>
            </a:p>
          </p:txBody>
        </p:sp>
        <p:sp>
          <p:nvSpPr>
            <p:cNvPr id="207" name="Text Box 21"/>
            <p:cNvSpPr txBox="1">
              <a:spLocks noChangeArrowheads="1"/>
            </p:cNvSpPr>
            <p:nvPr/>
          </p:nvSpPr>
          <p:spPr bwMode="auto">
            <a:xfrm>
              <a:off x="4369387" y="4554400"/>
              <a:ext cx="852937" cy="370132"/>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lnSpc>
                  <a:spcPts val="1800"/>
                </a:lnSpc>
                <a:spcAft>
                  <a:spcPts val="0"/>
                </a:spcAft>
              </a:pPr>
              <a:r>
                <a:rPr lang="uk-UA" sz="1400" dirty="0">
                  <a:latin typeface="Times New Roman"/>
                  <a:ea typeface="Times New Roman"/>
                </a:rPr>
                <a:t>Ч</a:t>
              </a:r>
              <a:r>
                <a:rPr lang="en-US" sz="1400" dirty="0" err="1">
                  <a:effectLst/>
                  <a:latin typeface="Times New Roman"/>
                  <a:ea typeface="Times New Roman"/>
                </a:rPr>
                <a:t>ерга</a:t>
              </a:r>
              <a:r>
                <a:rPr lang="en-US" sz="1400" dirty="0">
                  <a:effectLst/>
                  <a:latin typeface="Times New Roman"/>
                  <a:ea typeface="Times New Roman"/>
                </a:rPr>
                <a:t> </a:t>
              </a:r>
              <a:r>
                <a:rPr lang="en-US" sz="1400" dirty="0" err="1">
                  <a:effectLst/>
                  <a:latin typeface="Times New Roman"/>
                  <a:ea typeface="Times New Roman"/>
                </a:rPr>
                <a:t>контейнерів</a:t>
              </a:r>
              <a:endParaRPr lang="uk-UA" sz="1400" dirty="0">
                <a:effectLst/>
                <a:latin typeface="Times New Roman"/>
                <a:ea typeface="Times New Roman"/>
              </a:endParaRPr>
            </a:p>
          </p:txBody>
        </p:sp>
        <p:sp>
          <p:nvSpPr>
            <p:cNvPr id="208" name="Text Box 22"/>
            <p:cNvSpPr txBox="1">
              <a:spLocks noChangeArrowheads="1"/>
            </p:cNvSpPr>
            <p:nvPr/>
          </p:nvSpPr>
          <p:spPr bwMode="auto">
            <a:xfrm>
              <a:off x="5337976" y="3866368"/>
              <a:ext cx="195588" cy="184616"/>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just">
                <a:lnSpc>
                  <a:spcPts val="1800"/>
                </a:lnSpc>
                <a:spcAft>
                  <a:spcPts val="0"/>
                </a:spcAft>
              </a:pPr>
              <a:r>
                <a:rPr lang="en-US" sz="1400">
                  <a:effectLst/>
                  <a:latin typeface="Times New Roman"/>
                  <a:ea typeface="Times New Roman"/>
                </a:rPr>
                <a:t>80</a:t>
              </a:r>
              <a:endParaRPr lang="uk-UA" sz="1400">
                <a:effectLst/>
                <a:latin typeface="Times New Roman"/>
                <a:ea typeface="Times New Roman"/>
              </a:endParaRPr>
            </a:p>
          </p:txBody>
        </p:sp>
        <p:sp>
          <p:nvSpPr>
            <p:cNvPr id="209" name="Text Box 23"/>
            <p:cNvSpPr txBox="1">
              <a:spLocks noChangeArrowheads="1"/>
            </p:cNvSpPr>
            <p:nvPr/>
          </p:nvSpPr>
          <p:spPr bwMode="auto">
            <a:xfrm>
              <a:off x="5067554" y="3179237"/>
              <a:ext cx="1620834" cy="22244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lnSpc>
                  <a:spcPts val="1800"/>
                </a:lnSpc>
                <a:spcAft>
                  <a:spcPts val="0"/>
                </a:spcAft>
              </a:pPr>
              <a:r>
                <a:rPr lang="uk-UA" sz="1400" dirty="0">
                  <a:effectLst/>
                  <a:latin typeface="Times New Roman"/>
                  <a:ea typeface="Times New Roman"/>
                </a:rPr>
                <a:t>Три маленьких літака</a:t>
              </a:r>
            </a:p>
          </p:txBody>
        </p:sp>
        <p:cxnSp>
          <p:nvCxnSpPr>
            <p:cNvPr id="210" name="Line 24"/>
            <p:cNvCxnSpPr/>
            <p:nvPr/>
          </p:nvCxnSpPr>
          <p:spPr bwMode="auto">
            <a:xfrm>
              <a:off x="6031039" y="3880777"/>
              <a:ext cx="0" cy="405254"/>
            </a:xfrm>
            <a:prstGeom prst="line">
              <a:avLst/>
            </a:prstGeom>
            <a:noFill/>
            <a:ln w="63500">
              <a:solidFill>
                <a:srgbClr val="000000"/>
              </a:solidFill>
              <a:round/>
              <a:headEnd/>
              <a:tailEnd/>
            </a:ln>
            <a:extLst>
              <a:ext uri="{909E8E84-426E-40DD-AFC4-6F175D3DCCD1}">
                <a14:hiddenFill xmlns:a14="http://schemas.microsoft.com/office/drawing/2010/main">
                  <a:noFill/>
                </a14:hiddenFill>
              </a:ext>
            </a:extLst>
          </p:spPr>
        </p:cxnSp>
        <p:sp>
          <p:nvSpPr>
            <p:cNvPr id="211" name="Arc 25"/>
            <p:cNvSpPr>
              <a:spLocks/>
            </p:cNvSpPr>
            <p:nvPr/>
          </p:nvSpPr>
          <p:spPr bwMode="auto">
            <a:xfrm rot="19322013">
              <a:off x="5201914" y="3969032"/>
              <a:ext cx="1005156" cy="1132910"/>
            </a:xfrm>
            <a:custGeom>
              <a:avLst/>
              <a:gdLst>
                <a:gd name="G0" fmla="+- 433 0 0"/>
                <a:gd name="G1" fmla="+- 21600 0 0"/>
                <a:gd name="G2" fmla="+- 21600 0 0"/>
                <a:gd name="T0" fmla="*/ 0 w 17151"/>
                <a:gd name="T1" fmla="*/ 4 h 21600"/>
                <a:gd name="T2" fmla="*/ 17151 w 17151"/>
                <a:gd name="T3" fmla="*/ 7923 h 21600"/>
                <a:gd name="T4" fmla="*/ 433 w 17151"/>
                <a:gd name="T5" fmla="*/ 21600 h 21600"/>
              </a:gdLst>
              <a:ahLst/>
              <a:cxnLst>
                <a:cxn ang="0">
                  <a:pos x="T0" y="T1"/>
                </a:cxn>
                <a:cxn ang="0">
                  <a:pos x="T2" y="T3"/>
                </a:cxn>
                <a:cxn ang="0">
                  <a:pos x="T4" y="T5"/>
                </a:cxn>
              </a:cxnLst>
              <a:rect l="0" t="0" r="r" b="b"/>
              <a:pathLst>
                <a:path w="17151" h="21600" fill="none" extrusionOk="0">
                  <a:moveTo>
                    <a:pt x="0" y="4"/>
                  </a:moveTo>
                  <a:cubicBezTo>
                    <a:pt x="144" y="1"/>
                    <a:pt x="288" y="0"/>
                    <a:pt x="433" y="0"/>
                  </a:cubicBezTo>
                  <a:cubicBezTo>
                    <a:pt x="6911" y="0"/>
                    <a:pt x="13048" y="2908"/>
                    <a:pt x="17151" y="7922"/>
                  </a:cubicBezTo>
                </a:path>
                <a:path w="17151" h="21600" stroke="0" extrusionOk="0">
                  <a:moveTo>
                    <a:pt x="0" y="4"/>
                  </a:moveTo>
                  <a:cubicBezTo>
                    <a:pt x="144" y="1"/>
                    <a:pt x="288" y="0"/>
                    <a:pt x="433" y="0"/>
                  </a:cubicBezTo>
                  <a:cubicBezTo>
                    <a:pt x="6911" y="0"/>
                    <a:pt x="13048" y="2908"/>
                    <a:pt x="17151" y="7922"/>
                  </a:cubicBezTo>
                  <a:lnTo>
                    <a:pt x="433" y="21600"/>
                  </a:lnTo>
                  <a:close/>
                </a:path>
              </a:pathLst>
            </a:custGeom>
            <a:noFill/>
            <a:ln w="9525">
              <a:solidFill>
                <a:srgbClr val="000000"/>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uk-UA" sz="1400"/>
            </a:p>
          </p:txBody>
        </p:sp>
        <p:sp>
          <p:nvSpPr>
            <p:cNvPr id="213" name="Text Box 31"/>
            <p:cNvSpPr txBox="1">
              <a:spLocks noChangeArrowheads="1"/>
            </p:cNvSpPr>
            <p:nvPr/>
          </p:nvSpPr>
          <p:spPr bwMode="auto">
            <a:xfrm>
              <a:off x="5528461" y="4331960"/>
              <a:ext cx="1096997" cy="22244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lnSpc>
                  <a:spcPts val="1800"/>
                </a:lnSpc>
                <a:spcAft>
                  <a:spcPts val="0"/>
                </a:spcAft>
              </a:pPr>
              <a:r>
                <a:rPr lang="uk-UA" sz="1400" dirty="0">
                  <a:latin typeface="Times New Roman"/>
                  <a:ea typeface="Times New Roman"/>
                </a:rPr>
                <a:t>З</a:t>
              </a:r>
              <a:r>
                <a:rPr lang="en-US" sz="1400" dirty="0" err="1">
                  <a:effectLst/>
                  <a:latin typeface="Times New Roman"/>
                  <a:ea typeface="Times New Roman"/>
                </a:rPr>
                <a:t>авантаження</a:t>
              </a:r>
              <a:endParaRPr lang="uk-UA" sz="1400" dirty="0">
                <a:effectLst/>
                <a:latin typeface="Times New Roman"/>
                <a:ea typeface="Times New Roman"/>
              </a:endParaRPr>
            </a:p>
          </p:txBody>
        </p:sp>
        <p:sp>
          <p:nvSpPr>
            <p:cNvPr id="214" name="Text Box 32"/>
            <p:cNvSpPr txBox="1">
              <a:spLocks noChangeArrowheads="1"/>
            </p:cNvSpPr>
            <p:nvPr/>
          </p:nvSpPr>
          <p:spPr bwMode="auto">
            <a:xfrm>
              <a:off x="6777678" y="4317551"/>
              <a:ext cx="824873" cy="192721"/>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lnSpc>
                  <a:spcPts val="1800"/>
                </a:lnSpc>
                <a:spcAft>
                  <a:spcPts val="0"/>
                </a:spcAft>
              </a:pPr>
              <a:r>
                <a:rPr lang="uk-UA" sz="1400" dirty="0">
                  <a:latin typeface="Times New Roman"/>
                  <a:ea typeface="Times New Roman"/>
                </a:rPr>
                <a:t>П</a:t>
              </a:r>
              <a:r>
                <a:rPr lang="en-US" sz="1400" dirty="0" err="1">
                  <a:effectLst/>
                  <a:latin typeface="Times New Roman"/>
                  <a:ea typeface="Times New Roman"/>
                </a:rPr>
                <a:t>оліт</a:t>
              </a:r>
              <a:endParaRPr lang="uk-UA" sz="1400" dirty="0">
                <a:effectLst/>
                <a:latin typeface="Times New Roman"/>
                <a:ea typeface="Times New Roman"/>
              </a:endParaRPr>
            </a:p>
          </p:txBody>
        </p:sp>
        <p:cxnSp>
          <p:nvCxnSpPr>
            <p:cNvPr id="215" name="Line 33"/>
            <p:cNvCxnSpPr/>
            <p:nvPr/>
          </p:nvCxnSpPr>
          <p:spPr bwMode="auto">
            <a:xfrm flipH="1">
              <a:off x="5373692" y="4043779"/>
              <a:ext cx="71433" cy="21433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16" name="Text Box 34"/>
            <p:cNvSpPr txBox="1">
              <a:spLocks noChangeArrowheads="1"/>
            </p:cNvSpPr>
            <p:nvPr/>
          </p:nvSpPr>
          <p:spPr bwMode="auto">
            <a:xfrm>
              <a:off x="5195110" y="5190199"/>
              <a:ext cx="267021" cy="184616"/>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just">
                <a:lnSpc>
                  <a:spcPts val="1800"/>
                </a:lnSpc>
                <a:spcAft>
                  <a:spcPts val="0"/>
                </a:spcAft>
              </a:pPr>
              <a:r>
                <a:rPr lang="en-US" sz="1400">
                  <a:effectLst/>
                  <a:latin typeface="Times New Roman"/>
                  <a:ea typeface="Times New Roman"/>
                </a:rPr>
                <a:t>140</a:t>
              </a:r>
              <a:endParaRPr lang="uk-UA" sz="1400">
                <a:effectLst/>
                <a:latin typeface="Times New Roman"/>
                <a:ea typeface="Times New Roman"/>
              </a:endParaRPr>
            </a:p>
          </p:txBody>
        </p:sp>
        <p:sp>
          <p:nvSpPr>
            <p:cNvPr id="217" name="Arc 35"/>
            <p:cNvSpPr>
              <a:spLocks/>
            </p:cNvSpPr>
            <p:nvPr/>
          </p:nvSpPr>
          <p:spPr bwMode="auto">
            <a:xfrm rot="3301924" flipV="1">
              <a:off x="5223002" y="3883933"/>
              <a:ext cx="1379666" cy="1480520"/>
            </a:xfrm>
            <a:custGeom>
              <a:avLst/>
              <a:gdLst>
                <a:gd name="G0" fmla="+- 433 0 0"/>
                <a:gd name="G1" fmla="+- 21600 0 0"/>
                <a:gd name="G2" fmla="+- 21600 0 0"/>
                <a:gd name="T0" fmla="*/ 0 w 15257"/>
                <a:gd name="T1" fmla="*/ 4 h 21600"/>
                <a:gd name="T2" fmla="*/ 15257 w 15257"/>
                <a:gd name="T3" fmla="*/ 5890 h 21600"/>
                <a:gd name="T4" fmla="*/ 433 w 15257"/>
                <a:gd name="T5" fmla="*/ 21600 h 21600"/>
              </a:gdLst>
              <a:ahLst/>
              <a:cxnLst>
                <a:cxn ang="0">
                  <a:pos x="T0" y="T1"/>
                </a:cxn>
                <a:cxn ang="0">
                  <a:pos x="T2" y="T3"/>
                </a:cxn>
                <a:cxn ang="0">
                  <a:pos x="T4" y="T5"/>
                </a:cxn>
              </a:cxnLst>
              <a:rect l="0" t="0" r="r" b="b"/>
              <a:pathLst>
                <a:path w="15257" h="21600" fill="none" extrusionOk="0">
                  <a:moveTo>
                    <a:pt x="0" y="4"/>
                  </a:moveTo>
                  <a:cubicBezTo>
                    <a:pt x="144" y="1"/>
                    <a:pt x="288" y="0"/>
                    <a:pt x="433" y="0"/>
                  </a:cubicBezTo>
                  <a:cubicBezTo>
                    <a:pt x="5944" y="0"/>
                    <a:pt x="11248" y="2107"/>
                    <a:pt x="15257" y="5889"/>
                  </a:cubicBezTo>
                </a:path>
                <a:path w="15257" h="21600" stroke="0" extrusionOk="0">
                  <a:moveTo>
                    <a:pt x="0" y="4"/>
                  </a:moveTo>
                  <a:cubicBezTo>
                    <a:pt x="144" y="1"/>
                    <a:pt x="288" y="0"/>
                    <a:pt x="433" y="0"/>
                  </a:cubicBezTo>
                  <a:cubicBezTo>
                    <a:pt x="5944" y="0"/>
                    <a:pt x="11248" y="2107"/>
                    <a:pt x="15257" y="5889"/>
                  </a:cubicBezTo>
                  <a:lnTo>
                    <a:pt x="433" y="21600"/>
                  </a:lnTo>
                  <a:close/>
                </a:path>
              </a:pathLst>
            </a:custGeom>
            <a:noFill/>
            <a:ln w="9525">
              <a:solidFill>
                <a:srgbClr val="000000"/>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uk-UA" sz="1400"/>
            </a:p>
          </p:txBody>
        </p:sp>
        <p:cxnSp>
          <p:nvCxnSpPr>
            <p:cNvPr id="218" name="Line 36"/>
            <p:cNvCxnSpPr/>
            <p:nvPr/>
          </p:nvCxnSpPr>
          <p:spPr bwMode="auto">
            <a:xfrm flipH="1">
              <a:off x="5355833" y="4953350"/>
              <a:ext cx="70582" cy="21433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9" name="Line 37"/>
            <p:cNvCxnSpPr/>
            <p:nvPr/>
          </p:nvCxnSpPr>
          <p:spPr bwMode="auto">
            <a:xfrm>
              <a:off x="6013182" y="5212712"/>
              <a:ext cx="0" cy="40435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20" name="Line 38"/>
            <p:cNvCxnSpPr/>
            <p:nvPr/>
          </p:nvCxnSpPr>
          <p:spPr bwMode="auto">
            <a:xfrm>
              <a:off x="6029339" y="5390123"/>
              <a:ext cx="497475"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221" name="Oval 39"/>
            <p:cNvSpPr>
              <a:spLocks noChangeArrowheads="1"/>
            </p:cNvSpPr>
            <p:nvPr/>
          </p:nvSpPr>
          <p:spPr bwMode="auto">
            <a:xfrm>
              <a:off x="6526814" y="5264045"/>
              <a:ext cx="251714" cy="267468"/>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uk-UA" sz="1400"/>
            </a:p>
          </p:txBody>
        </p:sp>
        <p:cxnSp>
          <p:nvCxnSpPr>
            <p:cNvPr id="222" name="Line 40"/>
            <p:cNvCxnSpPr/>
            <p:nvPr/>
          </p:nvCxnSpPr>
          <p:spPr bwMode="auto">
            <a:xfrm>
              <a:off x="7079564" y="5234327"/>
              <a:ext cx="0" cy="40525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23" name="Arc 41"/>
            <p:cNvSpPr>
              <a:spLocks/>
            </p:cNvSpPr>
            <p:nvPr/>
          </p:nvSpPr>
          <p:spPr bwMode="auto">
            <a:xfrm flipV="1">
              <a:off x="5906033" y="5508097"/>
              <a:ext cx="1261971" cy="613285"/>
            </a:xfrm>
            <a:custGeom>
              <a:avLst/>
              <a:gdLst>
                <a:gd name="G0" fmla="+- 0 0 0"/>
                <a:gd name="G1" fmla="+- 21600 0 0"/>
                <a:gd name="G2" fmla="+- 21600 0 0"/>
                <a:gd name="T0" fmla="*/ 0 w 21600"/>
                <a:gd name="T1" fmla="*/ 0 h 28385"/>
                <a:gd name="T2" fmla="*/ 20507 w 21600"/>
                <a:gd name="T3" fmla="*/ 28385 h 28385"/>
                <a:gd name="T4" fmla="*/ 0 w 21600"/>
                <a:gd name="T5" fmla="*/ 21600 h 28385"/>
              </a:gdLst>
              <a:ahLst/>
              <a:cxnLst>
                <a:cxn ang="0">
                  <a:pos x="T0" y="T1"/>
                </a:cxn>
                <a:cxn ang="0">
                  <a:pos x="T2" y="T3"/>
                </a:cxn>
                <a:cxn ang="0">
                  <a:pos x="T4" y="T5"/>
                </a:cxn>
              </a:cxnLst>
              <a:rect l="0" t="0" r="r" b="b"/>
              <a:pathLst>
                <a:path w="21600" h="28385" fill="none" extrusionOk="0">
                  <a:moveTo>
                    <a:pt x="0" y="0"/>
                  </a:moveTo>
                  <a:cubicBezTo>
                    <a:pt x="11929" y="0"/>
                    <a:pt x="21600" y="9670"/>
                    <a:pt x="21600" y="21600"/>
                  </a:cubicBezTo>
                  <a:cubicBezTo>
                    <a:pt x="21600" y="23905"/>
                    <a:pt x="21230" y="26196"/>
                    <a:pt x="20506" y="28384"/>
                  </a:cubicBezTo>
                </a:path>
                <a:path w="21600" h="28385" stroke="0" extrusionOk="0">
                  <a:moveTo>
                    <a:pt x="0" y="0"/>
                  </a:moveTo>
                  <a:cubicBezTo>
                    <a:pt x="11929" y="0"/>
                    <a:pt x="21600" y="9670"/>
                    <a:pt x="21600" y="21600"/>
                  </a:cubicBezTo>
                  <a:cubicBezTo>
                    <a:pt x="21600" y="23905"/>
                    <a:pt x="21230" y="26196"/>
                    <a:pt x="20506" y="28384"/>
                  </a:cubicBezTo>
                  <a:lnTo>
                    <a:pt x="0" y="21600"/>
                  </a:lnTo>
                  <a:close/>
                </a:path>
              </a:pathLst>
            </a:custGeom>
            <a:noFill/>
            <a:ln w="9525">
              <a:solidFill>
                <a:srgbClr val="000000"/>
              </a:solidFill>
              <a:round/>
              <a:headEnd type="stealth"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uk-UA" sz="1400"/>
            </a:p>
          </p:txBody>
        </p:sp>
        <p:cxnSp>
          <p:nvCxnSpPr>
            <p:cNvPr id="224" name="Line 42"/>
            <p:cNvCxnSpPr/>
            <p:nvPr/>
          </p:nvCxnSpPr>
          <p:spPr bwMode="auto">
            <a:xfrm>
              <a:off x="6794685" y="5397328"/>
              <a:ext cx="284879"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229" name="Oval 44"/>
            <p:cNvSpPr>
              <a:spLocks noChangeArrowheads="1"/>
            </p:cNvSpPr>
            <p:nvPr/>
          </p:nvSpPr>
          <p:spPr bwMode="auto">
            <a:xfrm>
              <a:off x="5639862" y="5974590"/>
              <a:ext cx="251714" cy="266567"/>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r>
                <a:rPr lang="uk-UA" sz="1600" dirty="0"/>
                <a:t>2</a:t>
              </a:r>
            </a:p>
          </p:txBody>
        </p:sp>
        <p:sp>
          <p:nvSpPr>
            <p:cNvPr id="226" name="Arc 47"/>
            <p:cNvSpPr>
              <a:spLocks/>
            </p:cNvSpPr>
            <p:nvPr/>
          </p:nvSpPr>
          <p:spPr bwMode="auto">
            <a:xfrm rot="10800000" flipV="1">
              <a:off x="5622004" y="5523407"/>
              <a:ext cx="373319" cy="523228"/>
            </a:xfrm>
            <a:custGeom>
              <a:avLst/>
              <a:gdLst>
                <a:gd name="G0" fmla="+- 0 0 0"/>
                <a:gd name="G1" fmla="+- 21600 0 0"/>
                <a:gd name="G2" fmla="+- 21600 0 0"/>
                <a:gd name="T0" fmla="*/ 0 w 21600"/>
                <a:gd name="T1" fmla="*/ 0 h 29937"/>
                <a:gd name="T2" fmla="*/ 19926 w 21600"/>
                <a:gd name="T3" fmla="*/ 29937 h 29937"/>
                <a:gd name="T4" fmla="*/ 0 w 21600"/>
                <a:gd name="T5" fmla="*/ 21600 h 29937"/>
              </a:gdLst>
              <a:ahLst/>
              <a:cxnLst>
                <a:cxn ang="0">
                  <a:pos x="T0" y="T1"/>
                </a:cxn>
                <a:cxn ang="0">
                  <a:pos x="T2" y="T3"/>
                </a:cxn>
                <a:cxn ang="0">
                  <a:pos x="T4" y="T5"/>
                </a:cxn>
              </a:cxnLst>
              <a:rect l="0" t="0" r="r" b="b"/>
              <a:pathLst>
                <a:path w="21600" h="29937" fill="none" extrusionOk="0">
                  <a:moveTo>
                    <a:pt x="0" y="0"/>
                  </a:moveTo>
                  <a:cubicBezTo>
                    <a:pt x="11929" y="0"/>
                    <a:pt x="21600" y="9670"/>
                    <a:pt x="21600" y="21600"/>
                  </a:cubicBezTo>
                  <a:cubicBezTo>
                    <a:pt x="21600" y="24462"/>
                    <a:pt x="21031" y="27296"/>
                    <a:pt x="19926" y="29937"/>
                  </a:cubicBezTo>
                </a:path>
                <a:path w="21600" h="29937" stroke="0" extrusionOk="0">
                  <a:moveTo>
                    <a:pt x="0" y="0"/>
                  </a:moveTo>
                  <a:cubicBezTo>
                    <a:pt x="11929" y="0"/>
                    <a:pt x="21600" y="9670"/>
                    <a:pt x="21600" y="21600"/>
                  </a:cubicBezTo>
                  <a:cubicBezTo>
                    <a:pt x="21600" y="24462"/>
                    <a:pt x="21031" y="27296"/>
                    <a:pt x="19926" y="29937"/>
                  </a:cubicBezTo>
                  <a:lnTo>
                    <a:pt x="0" y="21600"/>
                  </a:lnTo>
                  <a:close/>
                </a:path>
              </a:pathLst>
            </a:custGeom>
            <a:noFill/>
            <a:ln w="9525">
              <a:solidFill>
                <a:srgbClr val="000000"/>
              </a:solidFill>
              <a:round/>
              <a:headEnd type="stealth"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uk-UA" sz="1400"/>
            </a:p>
          </p:txBody>
        </p:sp>
        <p:sp>
          <p:nvSpPr>
            <p:cNvPr id="227" name="Text Box 48"/>
            <p:cNvSpPr txBox="1">
              <a:spLocks noChangeArrowheads="1"/>
            </p:cNvSpPr>
            <p:nvPr/>
          </p:nvSpPr>
          <p:spPr bwMode="auto">
            <a:xfrm>
              <a:off x="5263142" y="6269976"/>
              <a:ext cx="1271326" cy="215235"/>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lnSpc>
                  <a:spcPts val="1800"/>
                </a:lnSpc>
                <a:spcAft>
                  <a:spcPts val="0"/>
                </a:spcAft>
              </a:pPr>
              <a:r>
                <a:rPr lang="uk-UA" sz="1400" dirty="0">
                  <a:latin typeface="Times New Roman"/>
                  <a:ea typeface="Times New Roman"/>
                </a:rPr>
                <a:t>Д</a:t>
              </a:r>
              <a:r>
                <a:rPr lang="en-US" sz="1400" dirty="0" err="1">
                  <a:effectLst/>
                  <a:latin typeface="Times New Roman"/>
                  <a:ea typeface="Times New Roman"/>
                </a:rPr>
                <a:t>ва</a:t>
              </a:r>
              <a:r>
                <a:rPr lang="en-US" sz="1400" dirty="0">
                  <a:effectLst/>
                  <a:latin typeface="Times New Roman"/>
                  <a:ea typeface="Times New Roman"/>
                </a:rPr>
                <a:t> </a:t>
              </a:r>
              <a:r>
                <a:rPr lang="en-US" sz="1400" dirty="0" err="1">
                  <a:effectLst/>
                  <a:latin typeface="Times New Roman"/>
                  <a:ea typeface="Times New Roman"/>
                </a:rPr>
                <a:t>великих</a:t>
              </a:r>
              <a:r>
                <a:rPr lang="en-US" sz="1400" dirty="0">
                  <a:effectLst/>
                  <a:latin typeface="Times New Roman"/>
                  <a:ea typeface="Times New Roman"/>
                </a:rPr>
                <a:t> </a:t>
              </a:r>
              <a:r>
                <a:rPr lang="en-US" sz="1400" dirty="0" err="1">
                  <a:effectLst/>
                  <a:latin typeface="Times New Roman"/>
                  <a:ea typeface="Times New Roman"/>
                </a:rPr>
                <a:t>літака</a:t>
              </a:r>
              <a:endParaRPr lang="uk-UA" sz="1400" dirty="0">
                <a:effectLst/>
                <a:latin typeface="Times New Roman"/>
                <a:ea typeface="Times New Roman"/>
              </a:endParaRPr>
            </a:p>
          </p:txBody>
        </p:sp>
        <p:sp>
          <p:nvSpPr>
            <p:cNvPr id="228" name="Text Box 50"/>
            <p:cNvSpPr txBox="1">
              <a:spLocks noChangeArrowheads="1"/>
            </p:cNvSpPr>
            <p:nvPr/>
          </p:nvSpPr>
          <p:spPr bwMode="auto">
            <a:xfrm>
              <a:off x="6673931" y="5019992"/>
              <a:ext cx="824024" cy="192721"/>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lnSpc>
                  <a:spcPts val="1800"/>
                </a:lnSpc>
                <a:spcAft>
                  <a:spcPts val="0"/>
                </a:spcAft>
              </a:pPr>
              <a:r>
                <a:rPr lang="uk-UA" sz="1400" dirty="0">
                  <a:latin typeface="Times New Roman"/>
                  <a:ea typeface="Times New Roman"/>
                </a:rPr>
                <a:t>П</a:t>
              </a:r>
              <a:r>
                <a:rPr lang="en-US" sz="1400" dirty="0" err="1">
                  <a:effectLst/>
                  <a:latin typeface="Times New Roman"/>
                  <a:ea typeface="Times New Roman"/>
                </a:rPr>
                <a:t>оліт</a:t>
              </a:r>
              <a:endParaRPr lang="uk-UA" sz="1400" dirty="0">
                <a:effectLst/>
                <a:latin typeface="Times New Roman"/>
                <a:ea typeface="Times New Roman"/>
              </a:endParaRPr>
            </a:p>
          </p:txBody>
        </p:sp>
        <p:cxnSp>
          <p:nvCxnSpPr>
            <p:cNvPr id="242" name="Line 38"/>
            <p:cNvCxnSpPr/>
            <p:nvPr/>
          </p:nvCxnSpPr>
          <p:spPr bwMode="auto">
            <a:xfrm>
              <a:off x="6022111" y="4085655"/>
              <a:ext cx="497475"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243" name="Oval 39"/>
            <p:cNvSpPr>
              <a:spLocks noChangeArrowheads="1"/>
            </p:cNvSpPr>
            <p:nvPr/>
          </p:nvSpPr>
          <p:spPr bwMode="auto">
            <a:xfrm>
              <a:off x="6519586" y="3959577"/>
              <a:ext cx="251714" cy="267468"/>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uk-UA" sz="1400"/>
            </a:p>
          </p:txBody>
        </p:sp>
        <p:cxnSp>
          <p:nvCxnSpPr>
            <p:cNvPr id="245" name="Line 40"/>
            <p:cNvCxnSpPr/>
            <p:nvPr/>
          </p:nvCxnSpPr>
          <p:spPr bwMode="auto">
            <a:xfrm>
              <a:off x="7097710" y="3880777"/>
              <a:ext cx="0" cy="40525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46" name="Arc 30"/>
            <p:cNvSpPr>
              <a:spLocks/>
            </p:cNvSpPr>
            <p:nvPr/>
          </p:nvSpPr>
          <p:spPr bwMode="auto">
            <a:xfrm>
              <a:off x="5901170" y="3465929"/>
              <a:ext cx="1261110" cy="577850"/>
            </a:xfrm>
            <a:custGeom>
              <a:avLst/>
              <a:gdLst>
                <a:gd name="G0" fmla="+- 0 0 0"/>
                <a:gd name="G1" fmla="+- 21600 0 0"/>
                <a:gd name="G2" fmla="+- 21600 0 0"/>
                <a:gd name="T0" fmla="*/ 0 w 21600"/>
                <a:gd name="T1" fmla="*/ 0 h 28385"/>
                <a:gd name="T2" fmla="*/ 20507 w 21600"/>
                <a:gd name="T3" fmla="*/ 28385 h 28385"/>
                <a:gd name="T4" fmla="*/ 0 w 21600"/>
                <a:gd name="T5" fmla="*/ 21600 h 28385"/>
              </a:gdLst>
              <a:ahLst/>
              <a:cxnLst>
                <a:cxn ang="0">
                  <a:pos x="T0" y="T1"/>
                </a:cxn>
                <a:cxn ang="0">
                  <a:pos x="T2" y="T3"/>
                </a:cxn>
                <a:cxn ang="0">
                  <a:pos x="T4" y="T5"/>
                </a:cxn>
              </a:cxnLst>
              <a:rect l="0" t="0" r="r" b="b"/>
              <a:pathLst>
                <a:path w="21600" h="28385" fill="none" extrusionOk="0">
                  <a:moveTo>
                    <a:pt x="0" y="0"/>
                  </a:moveTo>
                  <a:cubicBezTo>
                    <a:pt x="11929" y="0"/>
                    <a:pt x="21600" y="9670"/>
                    <a:pt x="21600" y="21600"/>
                  </a:cubicBezTo>
                  <a:cubicBezTo>
                    <a:pt x="21600" y="23905"/>
                    <a:pt x="21230" y="26196"/>
                    <a:pt x="20506" y="28384"/>
                  </a:cubicBezTo>
                </a:path>
                <a:path w="21600" h="28385" stroke="0" extrusionOk="0">
                  <a:moveTo>
                    <a:pt x="0" y="0"/>
                  </a:moveTo>
                  <a:cubicBezTo>
                    <a:pt x="11929" y="0"/>
                    <a:pt x="21600" y="9670"/>
                    <a:pt x="21600" y="21600"/>
                  </a:cubicBezTo>
                  <a:cubicBezTo>
                    <a:pt x="21600" y="23905"/>
                    <a:pt x="21230" y="26196"/>
                    <a:pt x="20506" y="28384"/>
                  </a:cubicBezTo>
                  <a:lnTo>
                    <a:pt x="0" y="21600"/>
                  </a:lnTo>
                  <a:close/>
                </a:path>
              </a:pathLst>
            </a:custGeom>
            <a:noFill/>
            <a:ln w="9525">
              <a:solidFill>
                <a:srgbClr val="000000"/>
              </a:solidFill>
              <a:round/>
              <a:headEnd type="stealth"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uk-UA" sz="1400"/>
            </a:p>
          </p:txBody>
        </p:sp>
      </p:grpSp>
      <p:sp>
        <p:nvSpPr>
          <p:cNvPr id="248" name="Заголовок 1"/>
          <p:cNvSpPr>
            <a:spLocks noGrp="1"/>
          </p:cNvSpPr>
          <p:nvPr>
            <p:ph type="title"/>
          </p:nvPr>
        </p:nvSpPr>
        <p:spPr>
          <a:xfrm>
            <a:off x="479425" y="269875"/>
            <a:ext cx="8229600" cy="1143000"/>
          </a:xfrm>
        </p:spPr>
        <p:txBody>
          <a:bodyPr>
            <a:normAutofit/>
          </a:bodyPr>
          <a:lstStyle/>
          <a:p>
            <a:r>
              <a:rPr lang="uk-UA" dirty="0"/>
              <a:t>Приклад «Вантажний аеропорт»</a:t>
            </a:r>
          </a:p>
        </p:txBody>
      </p:sp>
      <p:sp>
        <p:nvSpPr>
          <p:cNvPr id="2" name="Нижний колонтитул 1"/>
          <p:cNvSpPr>
            <a:spLocks noGrp="1"/>
          </p:cNvSpPr>
          <p:nvPr>
            <p:ph type="ftr" sz="quarter" idx="11"/>
          </p:nvPr>
        </p:nvSpPr>
        <p:spPr/>
        <p:txBody>
          <a:bodyPr/>
          <a:lstStyle/>
          <a:p>
            <a:r>
              <a:rPr lang="uk-UA"/>
              <a:t>© І.В.Стеценко КПІ ім.Ігоря Сікорського</a:t>
            </a:r>
          </a:p>
        </p:txBody>
      </p:sp>
    </p:spTree>
    <p:extLst>
      <p:ext uri="{BB962C8B-B14F-4D97-AF65-F5344CB8AC3E}">
        <p14:creationId xmlns:p14="http://schemas.microsoft.com/office/powerpoint/2010/main" val="3662344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a:t>Параметри переходів</a:t>
            </a:r>
          </a:p>
        </p:txBody>
      </p:sp>
      <p:graphicFrame>
        <p:nvGraphicFramePr>
          <p:cNvPr id="4" name="Таблица 3"/>
          <p:cNvGraphicFramePr>
            <a:graphicFrameLocks noGrp="1"/>
          </p:cNvGraphicFramePr>
          <p:nvPr>
            <p:extLst>
              <p:ext uri="{D42A27DB-BD31-4B8C-83A1-F6EECF244321}">
                <p14:modId xmlns:p14="http://schemas.microsoft.com/office/powerpoint/2010/main" val="1032108027"/>
              </p:ext>
            </p:extLst>
          </p:nvPr>
        </p:nvGraphicFramePr>
        <p:xfrm>
          <a:off x="467544" y="1988841"/>
          <a:ext cx="8399139" cy="3491366"/>
        </p:xfrm>
        <a:graphic>
          <a:graphicData uri="http://schemas.openxmlformats.org/drawingml/2006/table">
            <a:tbl>
              <a:tblPr>
                <a:tableStyleId>{BC89EF96-8CEA-46FF-86C4-4CE0E7609802}</a:tableStyleId>
              </a:tblPr>
              <a:tblGrid>
                <a:gridCol w="2016224">
                  <a:extLst>
                    <a:ext uri="{9D8B030D-6E8A-4147-A177-3AD203B41FA5}">
                      <a16:colId xmlns:a16="http://schemas.microsoft.com/office/drawing/2014/main" val="20000"/>
                    </a:ext>
                  </a:extLst>
                </a:gridCol>
                <a:gridCol w="1584176">
                  <a:extLst>
                    <a:ext uri="{9D8B030D-6E8A-4147-A177-3AD203B41FA5}">
                      <a16:colId xmlns:a16="http://schemas.microsoft.com/office/drawing/2014/main" val="20001"/>
                    </a:ext>
                  </a:extLst>
                </a:gridCol>
                <a:gridCol w="4798739">
                  <a:extLst>
                    <a:ext uri="{9D8B030D-6E8A-4147-A177-3AD203B41FA5}">
                      <a16:colId xmlns:a16="http://schemas.microsoft.com/office/drawing/2014/main" val="20002"/>
                    </a:ext>
                  </a:extLst>
                </a:gridCol>
              </a:tblGrid>
              <a:tr h="369860">
                <a:tc>
                  <a:txBody>
                    <a:bodyPr/>
                    <a:lstStyle/>
                    <a:p>
                      <a:pPr algn="ctr"/>
                      <a:r>
                        <a:rPr lang="uk-UA" i="1" dirty="0"/>
                        <a:t>Перехід</a:t>
                      </a:r>
                    </a:p>
                  </a:txBody>
                  <a:tcPr/>
                </a:tc>
                <a:tc>
                  <a:txBody>
                    <a:bodyPr/>
                    <a:lstStyle/>
                    <a:p>
                      <a:pPr algn="ctr"/>
                      <a:r>
                        <a:rPr lang="uk-UA" i="1" dirty="0"/>
                        <a:t>Пріоритет</a:t>
                      </a:r>
                    </a:p>
                  </a:txBody>
                  <a:tcPr/>
                </a:tc>
                <a:tc>
                  <a:txBody>
                    <a:bodyPr/>
                    <a:lstStyle/>
                    <a:p>
                      <a:pPr algn="ctr"/>
                      <a:r>
                        <a:rPr lang="uk-UA" i="1" dirty="0"/>
                        <a:t>Часова затримка</a:t>
                      </a:r>
                    </a:p>
                  </a:txBody>
                  <a:tcPr/>
                </a:tc>
                <a:extLst>
                  <a:ext uri="{0D108BD9-81ED-4DB2-BD59-A6C34878D82A}">
                    <a16:rowId xmlns:a16="http://schemas.microsoft.com/office/drawing/2014/main" val="10000"/>
                  </a:ext>
                </a:extLst>
              </a:tr>
              <a:tr h="604416">
                <a:tc>
                  <a:txBody>
                    <a:bodyPr/>
                    <a:lstStyle/>
                    <a:p>
                      <a:r>
                        <a:rPr lang="uk-UA" sz="1800" kern="1200" dirty="0">
                          <a:effectLst/>
                        </a:rPr>
                        <a:t>Надходження контейнерів</a:t>
                      </a:r>
                      <a:endParaRPr lang="uk-UA" dirty="0"/>
                    </a:p>
                  </a:txBody>
                  <a:tcPr/>
                </a:tc>
                <a:tc>
                  <a:txBody>
                    <a:bodyPr/>
                    <a:lstStyle/>
                    <a:p>
                      <a:pPr algn="ctr"/>
                      <a:r>
                        <a:rPr lang="uk-UA" dirty="0"/>
                        <a:t>0</a:t>
                      </a:r>
                    </a:p>
                  </a:txBody>
                  <a:tcPr/>
                </a:tc>
                <a:tc>
                  <a:txBody>
                    <a:bodyPr/>
                    <a:lstStyle/>
                    <a:p>
                      <a:r>
                        <a:rPr lang="en-US" sz="1800" dirty="0"/>
                        <a:t>t</a:t>
                      </a:r>
                      <a:r>
                        <a:rPr lang="uk-UA" sz="1800" dirty="0"/>
                        <a:t> </a:t>
                      </a:r>
                      <a:r>
                        <a:rPr lang="en-US" sz="1800" dirty="0"/>
                        <a:t>=</a:t>
                      </a:r>
                      <a:r>
                        <a:rPr lang="uk-UA" sz="1800" dirty="0"/>
                        <a:t> </a:t>
                      </a:r>
                      <a:r>
                        <a:rPr lang="uk-UA" sz="1800" kern="1200" dirty="0">
                          <a:effectLst/>
                        </a:rPr>
                        <a:t>0,5</a:t>
                      </a:r>
                      <a:endParaRPr lang="uk-UA" dirty="0"/>
                    </a:p>
                  </a:txBody>
                  <a:tcPr/>
                </a:tc>
                <a:extLst>
                  <a:ext uri="{0D108BD9-81ED-4DB2-BD59-A6C34878D82A}">
                    <a16:rowId xmlns:a16="http://schemas.microsoft.com/office/drawing/2014/main" val="10001"/>
                  </a:ext>
                </a:extLst>
              </a:tr>
              <a:tr h="604416">
                <a:tc>
                  <a:txBody>
                    <a:bodyPr/>
                    <a:lstStyle/>
                    <a:p>
                      <a:r>
                        <a:rPr lang="uk-UA" sz="1800" kern="1200" dirty="0">
                          <a:effectLst/>
                        </a:rPr>
                        <a:t>Завантаження </a:t>
                      </a:r>
                    </a:p>
                    <a:p>
                      <a:r>
                        <a:rPr lang="uk-UA" sz="1800" kern="1200" dirty="0">
                          <a:effectLst/>
                        </a:rPr>
                        <a:t>маленького літака</a:t>
                      </a:r>
                      <a:endParaRPr lang="uk-UA" dirty="0"/>
                    </a:p>
                  </a:txBody>
                  <a:tcPr/>
                </a:tc>
                <a:tc>
                  <a:txBody>
                    <a:bodyPr/>
                    <a:lstStyle/>
                    <a:p>
                      <a:pPr algn="ctr"/>
                      <a:endParaRPr lang="uk-UA" dirty="0"/>
                    </a:p>
                    <a:p>
                      <a:pPr algn="ctr"/>
                      <a:r>
                        <a:rPr lang="uk-UA" dirty="0"/>
                        <a:t>1</a:t>
                      </a:r>
                    </a:p>
                  </a:txBody>
                  <a:tcPr/>
                </a:tc>
                <a:tc>
                  <a:txBody>
                    <a:bodyPr/>
                    <a:lstStyle/>
                    <a:p>
                      <a:endParaRPr lang="uk-UA" sz="1800" dirty="0"/>
                    </a:p>
                    <a:p>
                      <a:r>
                        <a:rPr lang="en-US" sz="1800" dirty="0"/>
                        <a:t>t</a:t>
                      </a:r>
                      <a:r>
                        <a:rPr lang="uk-UA" sz="1800" dirty="0"/>
                        <a:t> </a:t>
                      </a:r>
                      <a:r>
                        <a:rPr lang="en-US" sz="1800" dirty="0"/>
                        <a:t>=</a:t>
                      </a:r>
                      <a:r>
                        <a:rPr lang="uk-UA" sz="1800" dirty="0"/>
                        <a:t> 0</a:t>
                      </a:r>
                      <a:endParaRPr lang="uk-UA" dirty="0"/>
                    </a:p>
                  </a:txBody>
                  <a:tcPr/>
                </a:tc>
                <a:extLst>
                  <a:ext uri="{0D108BD9-81ED-4DB2-BD59-A6C34878D82A}">
                    <a16:rowId xmlns:a16="http://schemas.microsoft.com/office/drawing/2014/main" val="10002"/>
                  </a:ext>
                </a:extLst>
              </a:tr>
              <a:tr h="6044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uk-UA" sz="1800" kern="1200" dirty="0">
                          <a:effectLst/>
                        </a:rPr>
                        <a:t>Завантаження</a:t>
                      </a:r>
                    </a:p>
                    <a:p>
                      <a:pPr marL="0" marR="0" indent="0" algn="l" defTabSz="914400" rtl="0" eaLnBrk="1" fontAlgn="auto" latinLnBrk="0" hangingPunct="1">
                        <a:lnSpc>
                          <a:spcPct val="100000"/>
                        </a:lnSpc>
                        <a:spcBef>
                          <a:spcPts val="0"/>
                        </a:spcBef>
                        <a:spcAft>
                          <a:spcPts val="0"/>
                        </a:spcAft>
                        <a:buClrTx/>
                        <a:buSzTx/>
                        <a:buFontTx/>
                        <a:buNone/>
                        <a:tabLst/>
                        <a:defRPr/>
                      </a:pPr>
                      <a:r>
                        <a:rPr lang="uk-UA" sz="1800" kern="1200" dirty="0">
                          <a:effectLst/>
                        </a:rPr>
                        <a:t>великого літака</a:t>
                      </a:r>
                      <a:endParaRPr lang="uk-UA" dirty="0"/>
                    </a:p>
                  </a:txBody>
                  <a:tcPr/>
                </a:tc>
                <a:tc>
                  <a:txBody>
                    <a:bodyPr/>
                    <a:lstStyle/>
                    <a:p>
                      <a:pPr algn="ctr"/>
                      <a:endParaRPr lang="uk-UA" dirty="0"/>
                    </a:p>
                    <a:p>
                      <a:pPr algn="ctr"/>
                      <a:r>
                        <a:rPr lang="uk-UA" dirty="0"/>
                        <a:t>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uk-UA" sz="18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t</a:t>
                      </a:r>
                      <a:r>
                        <a:rPr lang="uk-UA" sz="1800" dirty="0"/>
                        <a:t> </a:t>
                      </a:r>
                      <a:r>
                        <a:rPr lang="en-US" sz="1800" dirty="0"/>
                        <a:t>=</a:t>
                      </a:r>
                      <a:r>
                        <a:rPr lang="uk-UA" sz="1800" dirty="0"/>
                        <a:t> 0</a:t>
                      </a:r>
                      <a:endParaRPr lang="uk-UA" dirty="0"/>
                    </a:p>
                  </a:txBody>
                  <a:tcPr/>
                </a:tc>
                <a:extLst>
                  <a:ext uri="{0D108BD9-81ED-4DB2-BD59-A6C34878D82A}">
                    <a16:rowId xmlns:a16="http://schemas.microsoft.com/office/drawing/2014/main" val="10003"/>
                  </a:ext>
                </a:extLst>
              </a:tr>
              <a:tr h="1201266">
                <a:tc>
                  <a:txBody>
                    <a:bodyPr/>
                    <a:lstStyle/>
                    <a:p>
                      <a:r>
                        <a:rPr lang="uk-UA" sz="1800" kern="1200" dirty="0">
                          <a:effectLst/>
                        </a:rPr>
                        <a:t>Політ літака</a:t>
                      </a:r>
                      <a:endParaRPr lang="uk-UA" dirty="0"/>
                    </a:p>
                  </a:txBody>
                  <a:tcPr/>
                </a:tc>
                <a:tc>
                  <a:txBody>
                    <a:bodyPr/>
                    <a:lstStyle/>
                    <a:p>
                      <a:pPr algn="ctr"/>
                      <a:r>
                        <a:rPr lang="uk-UA" dirty="0"/>
                        <a:t>0</a:t>
                      </a:r>
                    </a:p>
                  </a:txBody>
                  <a:tcPr/>
                </a:tc>
                <a:tc>
                  <a:txBody>
                    <a:bodyPr/>
                    <a:lstStyle/>
                    <a:p>
                      <a:endParaRPr lang="uk-UA" dirty="0"/>
                    </a:p>
                  </a:txBody>
                  <a:tcPr/>
                </a:tc>
                <a:extLst>
                  <a:ext uri="{0D108BD9-81ED-4DB2-BD59-A6C34878D82A}">
                    <a16:rowId xmlns:a16="http://schemas.microsoft.com/office/drawing/2014/main" val="10004"/>
                  </a:ext>
                </a:extLst>
              </a:tr>
            </a:tbl>
          </a:graphicData>
        </a:graphic>
      </p:graphicFrame>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4449792"/>
            <a:ext cx="2223217" cy="820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8264" y="4593147"/>
            <a:ext cx="1631670" cy="563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Нижний колонтитул 4"/>
          <p:cNvSpPr>
            <a:spLocks noGrp="1"/>
          </p:cNvSpPr>
          <p:nvPr>
            <p:ph type="ftr" sz="quarter" idx="11"/>
          </p:nvPr>
        </p:nvSpPr>
        <p:spPr/>
        <p:txBody>
          <a:bodyPr/>
          <a:lstStyle/>
          <a:p>
            <a:r>
              <a:rPr lang="uk-UA"/>
              <a:t>© І.В.Стеценко КПІ ім.Ігоря Сікорського</a:t>
            </a:r>
          </a:p>
        </p:txBody>
      </p:sp>
    </p:spTree>
    <p:extLst>
      <p:ext uri="{BB962C8B-B14F-4D97-AF65-F5344CB8AC3E}">
        <p14:creationId xmlns:p14="http://schemas.microsoft.com/office/powerpoint/2010/main" val="1239756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6C137-F854-4343-A7EB-037964A73E6A}"/>
              </a:ext>
            </a:extLst>
          </p:cNvPr>
          <p:cNvSpPr>
            <a:spLocks noGrp="1"/>
          </p:cNvSpPr>
          <p:nvPr>
            <p:ph type="title"/>
          </p:nvPr>
        </p:nvSpPr>
        <p:spPr>
          <a:xfrm>
            <a:off x="229610" y="99683"/>
            <a:ext cx="8579292" cy="1143000"/>
          </a:xfrm>
        </p:spPr>
        <p:txBody>
          <a:bodyPr>
            <a:noAutofit/>
          </a:bodyPr>
          <a:lstStyle/>
          <a:p>
            <a:r>
              <a:rPr lang="uk-UA" sz="2800" dirty="0"/>
              <a:t>Приклад</a:t>
            </a:r>
            <a:endParaRPr lang="en-UA" sz="2800" dirty="0"/>
          </a:p>
        </p:txBody>
      </p:sp>
      <p:sp>
        <p:nvSpPr>
          <p:cNvPr id="4" name="Footer Placeholder 3">
            <a:extLst>
              <a:ext uri="{FF2B5EF4-FFF2-40B4-BE49-F238E27FC236}">
                <a16:creationId xmlns:a16="http://schemas.microsoft.com/office/drawing/2014/main" id="{13F862B9-DD0A-1945-98AC-CF0B55B62896}"/>
              </a:ext>
            </a:extLst>
          </p:cNvPr>
          <p:cNvSpPr>
            <a:spLocks noGrp="1"/>
          </p:cNvSpPr>
          <p:nvPr>
            <p:ph type="ftr" sz="quarter" idx="11"/>
          </p:nvPr>
        </p:nvSpPr>
        <p:spPr/>
        <p:txBody>
          <a:bodyPr/>
          <a:lstStyle/>
          <a:p>
            <a:r>
              <a:rPr lang="uk-UA"/>
              <a:t>© І.В.Стеценко КПІ ім.Ігоря Сікорського</a:t>
            </a:r>
          </a:p>
        </p:txBody>
      </p:sp>
      <p:grpSp>
        <p:nvGrpSpPr>
          <p:cNvPr id="39" name="Group 38">
            <a:extLst>
              <a:ext uri="{FF2B5EF4-FFF2-40B4-BE49-F238E27FC236}">
                <a16:creationId xmlns:a16="http://schemas.microsoft.com/office/drawing/2014/main" id="{4EA6DE16-C89C-C64B-8182-9F9A0BE11D47}"/>
              </a:ext>
            </a:extLst>
          </p:cNvPr>
          <p:cNvGrpSpPr/>
          <p:nvPr/>
        </p:nvGrpSpPr>
        <p:grpSpPr>
          <a:xfrm>
            <a:off x="1763688" y="1272785"/>
            <a:ext cx="4904943" cy="2017384"/>
            <a:chOff x="1763688" y="2631871"/>
            <a:chExt cx="4904943" cy="2017384"/>
          </a:xfrm>
        </p:grpSpPr>
        <p:grpSp>
          <p:nvGrpSpPr>
            <p:cNvPr id="34" name="Group 33">
              <a:extLst>
                <a:ext uri="{FF2B5EF4-FFF2-40B4-BE49-F238E27FC236}">
                  <a16:creationId xmlns:a16="http://schemas.microsoft.com/office/drawing/2014/main" id="{C8D02176-3DB9-FA47-9959-5F2B78E43C6E}"/>
                </a:ext>
              </a:extLst>
            </p:cNvPr>
            <p:cNvGrpSpPr/>
            <p:nvPr/>
          </p:nvGrpSpPr>
          <p:grpSpPr>
            <a:xfrm>
              <a:off x="1763688" y="2924944"/>
              <a:ext cx="4904943" cy="1724311"/>
              <a:chOff x="1733996" y="3028484"/>
              <a:chExt cx="4904943" cy="1724311"/>
            </a:xfrm>
          </p:grpSpPr>
          <p:sp>
            <p:nvSpPr>
              <p:cNvPr id="6" name="Oval 5">
                <a:extLst>
                  <a:ext uri="{FF2B5EF4-FFF2-40B4-BE49-F238E27FC236}">
                    <a16:creationId xmlns:a16="http://schemas.microsoft.com/office/drawing/2014/main" id="{03015EE9-73EB-994F-99C6-A7D26F2C24B9}"/>
                  </a:ext>
                </a:extLst>
              </p:cNvPr>
              <p:cNvSpPr>
                <a:spLocks noChangeArrowheads="1"/>
              </p:cNvSpPr>
              <p:nvPr/>
            </p:nvSpPr>
            <p:spPr bwMode="auto">
              <a:xfrm>
                <a:off x="3726548" y="3121630"/>
                <a:ext cx="417437" cy="420214"/>
              </a:xfrm>
              <a:prstGeom prst="ellipse">
                <a:avLst/>
              </a:prstGeom>
              <a:solidFill>
                <a:srgbClr val="FFFFFF"/>
              </a:solidFill>
              <a:ln w="9525">
                <a:solidFill>
                  <a:srgbClr val="000000"/>
                </a:solidFill>
                <a:round/>
                <a:headEnd/>
                <a:tailEnd/>
              </a:ln>
            </p:spPr>
            <p:txBody>
              <a:bodyPr rot="0" vert="horz" wrap="square" lIns="0" tIns="0" rIns="0" bIns="0" anchor="ctr" anchorCtr="0" upright="1">
                <a:noAutofit/>
              </a:bodyPr>
              <a:lstStyle/>
              <a:p>
                <a:pPr algn="ctr"/>
                <a:r>
                  <a:rPr lang="uk-UA" sz="1600" b="1" dirty="0"/>
                  <a:t>1</a:t>
                </a:r>
              </a:p>
            </p:txBody>
          </p:sp>
          <p:cxnSp>
            <p:nvCxnSpPr>
              <p:cNvPr id="7" name="Line 6">
                <a:extLst>
                  <a:ext uri="{FF2B5EF4-FFF2-40B4-BE49-F238E27FC236}">
                    <a16:creationId xmlns:a16="http://schemas.microsoft.com/office/drawing/2014/main" id="{896387AF-34D5-0C49-A4D7-7DFF5051DCA1}"/>
                  </a:ext>
                </a:extLst>
              </p:cNvPr>
              <p:cNvCxnSpPr>
                <a:cxnSpLocks/>
              </p:cNvCxnSpPr>
              <p:nvPr/>
            </p:nvCxnSpPr>
            <p:spPr bwMode="auto">
              <a:xfrm>
                <a:off x="2696099" y="3342851"/>
                <a:ext cx="1030448"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8" name="Line 7">
                <a:extLst>
                  <a:ext uri="{FF2B5EF4-FFF2-40B4-BE49-F238E27FC236}">
                    <a16:creationId xmlns:a16="http://schemas.microsoft.com/office/drawing/2014/main" id="{E1952E91-68CA-E543-BB93-48393DE6E885}"/>
                  </a:ext>
                </a:extLst>
              </p:cNvPr>
              <p:cNvCxnSpPr/>
              <p:nvPr/>
            </p:nvCxnSpPr>
            <p:spPr bwMode="auto">
              <a:xfrm>
                <a:off x="2696099" y="3028484"/>
                <a:ext cx="0" cy="63720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9" name="Oval 9">
                <a:extLst>
                  <a:ext uri="{FF2B5EF4-FFF2-40B4-BE49-F238E27FC236}">
                    <a16:creationId xmlns:a16="http://schemas.microsoft.com/office/drawing/2014/main" id="{47795B32-C7D0-2C44-ABBE-384059C4848D}"/>
                  </a:ext>
                </a:extLst>
              </p:cNvPr>
              <p:cNvSpPr>
                <a:spLocks noChangeArrowheads="1"/>
              </p:cNvSpPr>
              <p:nvPr/>
            </p:nvSpPr>
            <p:spPr bwMode="auto">
              <a:xfrm>
                <a:off x="1733996" y="3133183"/>
                <a:ext cx="417437" cy="420214"/>
              </a:xfrm>
              <a:prstGeom prst="ellipse">
                <a:avLst/>
              </a:prstGeom>
              <a:solidFill>
                <a:srgbClr val="FFFFFF"/>
              </a:solidFill>
              <a:ln w="9525">
                <a:solidFill>
                  <a:srgbClr val="000000"/>
                </a:solidFill>
                <a:round/>
                <a:headEnd/>
                <a:tailEnd/>
              </a:ln>
            </p:spPr>
            <p:txBody>
              <a:bodyPr rot="0" vert="horz" wrap="square" lIns="0" tIns="0" rIns="0" bIns="0" anchor="t" anchorCtr="0" upright="1">
                <a:noAutofit/>
              </a:bodyPr>
              <a:lstStyle/>
              <a:p>
                <a:pPr algn="ctr"/>
                <a:r>
                  <a:rPr lang="ru-RU" sz="1600" b="1" dirty="0"/>
                  <a:t>1</a:t>
                </a:r>
                <a:endParaRPr lang="uk-UA" sz="1600" b="1" dirty="0"/>
              </a:p>
            </p:txBody>
          </p:sp>
          <p:cxnSp>
            <p:nvCxnSpPr>
              <p:cNvPr id="10" name="Line 11">
                <a:extLst>
                  <a:ext uri="{FF2B5EF4-FFF2-40B4-BE49-F238E27FC236}">
                    <a16:creationId xmlns:a16="http://schemas.microsoft.com/office/drawing/2014/main" id="{CA5103B0-DC98-9A49-B7D8-2A916D5927E9}"/>
                  </a:ext>
                </a:extLst>
              </p:cNvPr>
              <p:cNvCxnSpPr/>
              <p:nvPr/>
            </p:nvCxnSpPr>
            <p:spPr bwMode="auto">
              <a:xfrm>
                <a:off x="2166154" y="3342851"/>
                <a:ext cx="529945"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11" name="Line 12">
                <a:extLst>
                  <a:ext uri="{FF2B5EF4-FFF2-40B4-BE49-F238E27FC236}">
                    <a16:creationId xmlns:a16="http://schemas.microsoft.com/office/drawing/2014/main" id="{B0B4F4D2-6F4C-314E-868C-14F01C04754D}"/>
                  </a:ext>
                </a:extLst>
              </p:cNvPr>
              <p:cNvCxnSpPr>
                <a:cxnSpLocks/>
                <a:endCxn id="6" idx="5"/>
              </p:cNvCxnSpPr>
              <p:nvPr/>
            </p:nvCxnSpPr>
            <p:spPr bwMode="auto">
              <a:xfrm flipH="1" flipV="1">
                <a:off x="4082853" y="3480305"/>
                <a:ext cx="1073482" cy="953889"/>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cxnSp>
          <p:sp>
            <p:nvSpPr>
              <p:cNvPr id="12" name="Text Box 13">
                <a:extLst>
                  <a:ext uri="{FF2B5EF4-FFF2-40B4-BE49-F238E27FC236}">
                    <a16:creationId xmlns:a16="http://schemas.microsoft.com/office/drawing/2014/main" id="{64E2FA40-AC18-504B-B2E8-AC078C52C206}"/>
                  </a:ext>
                </a:extLst>
              </p:cNvPr>
              <p:cNvSpPr txBox="1">
                <a:spLocks noChangeArrowheads="1"/>
              </p:cNvSpPr>
              <p:nvPr/>
            </p:nvSpPr>
            <p:spPr bwMode="auto">
              <a:xfrm>
                <a:off x="4716570" y="3636404"/>
                <a:ext cx="207675" cy="241997"/>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spcAft>
                    <a:spcPts val="1000"/>
                  </a:spcAft>
                </a:pPr>
                <a:r>
                  <a:rPr lang="uk-UA" sz="1600" b="1" dirty="0">
                    <a:latin typeface="Calibri"/>
                    <a:ea typeface="Calibri"/>
                    <a:cs typeface="Times New Roman"/>
                  </a:rPr>
                  <a:t>2</a:t>
                </a:r>
                <a:endParaRPr lang="uk-UA" sz="1600" b="1" dirty="0">
                  <a:effectLst/>
                  <a:latin typeface="Calibri"/>
                  <a:ea typeface="Calibri"/>
                  <a:cs typeface="Times New Roman"/>
                </a:endParaRPr>
              </a:p>
            </p:txBody>
          </p:sp>
          <p:cxnSp>
            <p:nvCxnSpPr>
              <p:cNvPr id="18" name="Line 7">
                <a:extLst>
                  <a:ext uri="{FF2B5EF4-FFF2-40B4-BE49-F238E27FC236}">
                    <a16:creationId xmlns:a16="http://schemas.microsoft.com/office/drawing/2014/main" id="{CFCC6E7E-D18B-0C4D-9D6A-0CF8F6CE1BF8}"/>
                  </a:ext>
                </a:extLst>
              </p:cNvPr>
              <p:cNvCxnSpPr/>
              <p:nvPr/>
            </p:nvCxnSpPr>
            <p:spPr bwMode="auto">
              <a:xfrm>
                <a:off x="5182744" y="3028484"/>
                <a:ext cx="0" cy="63720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9" name="Line 6">
                <a:extLst>
                  <a:ext uri="{FF2B5EF4-FFF2-40B4-BE49-F238E27FC236}">
                    <a16:creationId xmlns:a16="http://schemas.microsoft.com/office/drawing/2014/main" id="{3148C656-9FC6-404E-8C71-6FB2D27CB812}"/>
                  </a:ext>
                </a:extLst>
              </p:cNvPr>
              <p:cNvCxnSpPr>
                <a:cxnSpLocks/>
              </p:cNvCxnSpPr>
              <p:nvPr/>
            </p:nvCxnSpPr>
            <p:spPr bwMode="auto">
              <a:xfrm>
                <a:off x="4143985" y="3342851"/>
                <a:ext cx="1030448"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20" name="Line 7">
                <a:extLst>
                  <a:ext uri="{FF2B5EF4-FFF2-40B4-BE49-F238E27FC236}">
                    <a16:creationId xmlns:a16="http://schemas.microsoft.com/office/drawing/2014/main" id="{5042996C-68D7-F940-8458-A10E3A925C8B}"/>
                  </a:ext>
                </a:extLst>
              </p:cNvPr>
              <p:cNvCxnSpPr/>
              <p:nvPr/>
            </p:nvCxnSpPr>
            <p:spPr bwMode="auto">
              <a:xfrm>
                <a:off x="5182744" y="4115593"/>
                <a:ext cx="0" cy="63720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2" name="Oval 21">
                <a:extLst>
                  <a:ext uri="{FF2B5EF4-FFF2-40B4-BE49-F238E27FC236}">
                    <a16:creationId xmlns:a16="http://schemas.microsoft.com/office/drawing/2014/main" id="{31DC9A02-B05D-554B-921A-6044D3F395D5}"/>
                  </a:ext>
                </a:extLst>
              </p:cNvPr>
              <p:cNvSpPr>
                <a:spLocks noChangeArrowheads="1"/>
              </p:cNvSpPr>
              <p:nvPr/>
            </p:nvSpPr>
            <p:spPr bwMode="auto">
              <a:xfrm>
                <a:off x="6213191" y="3121630"/>
                <a:ext cx="417437" cy="420214"/>
              </a:xfrm>
              <a:prstGeom prst="ellipse">
                <a:avLst/>
              </a:prstGeom>
              <a:solidFill>
                <a:srgbClr val="FFFFFF"/>
              </a:solidFill>
              <a:ln w="9525">
                <a:solidFill>
                  <a:srgbClr val="000000"/>
                </a:solidFill>
                <a:round/>
                <a:headEnd/>
                <a:tailEnd/>
              </a:ln>
            </p:spPr>
            <p:txBody>
              <a:bodyPr rot="0" vert="horz" wrap="square" lIns="0" tIns="0" rIns="0" bIns="0" anchor="t" anchorCtr="0" upright="1">
                <a:noAutofit/>
              </a:bodyPr>
              <a:lstStyle/>
              <a:p>
                <a:endParaRPr lang="uk-UA" sz="1200" b="1"/>
              </a:p>
            </p:txBody>
          </p:sp>
          <p:cxnSp>
            <p:nvCxnSpPr>
              <p:cNvPr id="23" name="Line 6">
                <a:extLst>
                  <a:ext uri="{FF2B5EF4-FFF2-40B4-BE49-F238E27FC236}">
                    <a16:creationId xmlns:a16="http://schemas.microsoft.com/office/drawing/2014/main" id="{C0698348-1ED2-824E-8C7B-6FB2E76B339B}"/>
                  </a:ext>
                </a:extLst>
              </p:cNvPr>
              <p:cNvCxnSpPr>
                <a:cxnSpLocks/>
              </p:cNvCxnSpPr>
              <p:nvPr/>
            </p:nvCxnSpPr>
            <p:spPr bwMode="auto">
              <a:xfrm>
                <a:off x="5182742" y="3342851"/>
                <a:ext cx="1030448"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24" name="Oval 23">
                <a:extLst>
                  <a:ext uri="{FF2B5EF4-FFF2-40B4-BE49-F238E27FC236}">
                    <a16:creationId xmlns:a16="http://schemas.microsoft.com/office/drawing/2014/main" id="{F1029896-1A52-8440-82D7-C9BC2A996488}"/>
                  </a:ext>
                </a:extLst>
              </p:cNvPr>
              <p:cNvSpPr>
                <a:spLocks noChangeArrowheads="1"/>
              </p:cNvSpPr>
              <p:nvPr/>
            </p:nvSpPr>
            <p:spPr bwMode="auto">
              <a:xfrm>
                <a:off x="6221502" y="4224087"/>
                <a:ext cx="417437" cy="420214"/>
              </a:xfrm>
              <a:prstGeom prst="ellipse">
                <a:avLst/>
              </a:prstGeom>
              <a:solidFill>
                <a:srgbClr val="FFFFFF"/>
              </a:solidFill>
              <a:ln w="9525">
                <a:solidFill>
                  <a:srgbClr val="000000"/>
                </a:solidFill>
                <a:round/>
                <a:headEnd/>
                <a:tailEnd/>
              </a:ln>
            </p:spPr>
            <p:txBody>
              <a:bodyPr rot="0" vert="horz" wrap="square" lIns="0" tIns="0" rIns="0" bIns="0" anchor="t" anchorCtr="0" upright="1">
                <a:noAutofit/>
              </a:bodyPr>
              <a:lstStyle/>
              <a:p>
                <a:endParaRPr lang="uk-UA" sz="1200" b="1"/>
              </a:p>
            </p:txBody>
          </p:sp>
          <p:cxnSp>
            <p:nvCxnSpPr>
              <p:cNvPr id="25" name="Line 6">
                <a:extLst>
                  <a:ext uri="{FF2B5EF4-FFF2-40B4-BE49-F238E27FC236}">
                    <a16:creationId xmlns:a16="http://schemas.microsoft.com/office/drawing/2014/main" id="{92F76F20-F74D-394D-B2DA-2F81C0069A49}"/>
                  </a:ext>
                </a:extLst>
              </p:cNvPr>
              <p:cNvCxnSpPr>
                <a:cxnSpLocks/>
              </p:cNvCxnSpPr>
              <p:nvPr/>
            </p:nvCxnSpPr>
            <p:spPr bwMode="auto">
              <a:xfrm>
                <a:off x="5191053" y="4445308"/>
                <a:ext cx="1030448"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27" name="Straight Connector 26">
                <a:extLst>
                  <a:ext uri="{FF2B5EF4-FFF2-40B4-BE49-F238E27FC236}">
                    <a16:creationId xmlns:a16="http://schemas.microsoft.com/office/drawing/2014/main" id="{F7299905-0FAF-5745-8F75-A92B80273114}"/>
                  </a:ext>
                </a:extLst>
              </p:cNvPr>
              <p:cNvCxnSpPr>
                <a:cxnSpLocks/>
              </p:cNvCxnSpPr>
              <p:nvPr/>
            </p:nvCxnSpPr>
            <p:spPr>
              <a:xfrm flipV="1">
                <a:off x="4350486" y="3785878"/>
                <a:ext cx="278156" cy="92523"/>
              </a:xfrm>
              <a:prstGeom prst="line">
                <a:avLst/>
              </a:prstGeom>
            </p:spPr>
            <p:style>
              <a:lnRef idx="1">
                <a:schemeClr val="dk1"/>
              </a:lnRef>
              <a:fillRef idx="0">
                <a:schemeClr val="dk1"/>
              </a:fillRef>
              <a:effectRef idx="0">
                <a:schemeClr val="dk1"/>
              </a:effectRef>
              <a:fontRef idx="minor">
                <a:schemeClr val="tx1"/>
              </a:fontRef>
            </p:style>
          </p:cxnSp>
        </p:grpSp>
        <p:sp>
          <p:nvSpPr>
            <p:cNvPr id="36" name="Text Box 13">
              <a:extLst>
                <a:ext uri="{FF2B5EF4-FFF2-40B4-BE49-F238E27FC236}">
                  <a16:creationId xmlns:a16="http://schemas.microsoft.com/office/drawing/2014/main" id="{59C28484-E438-DB40-A5E7-E96B19127465}"/>
                </a:ext>
              </a:extLst>
            </p:cNvPr>
            <p:cNvSpPr txBox="1">
              <a:spLocks noChangeArrowheads="1"/>
            </p:cNvSpPr>
            <p:nvPr/>
          </p:nvSpPr>
          <p:spPr bwMode="auto">
            <a:xfrm>
              <a:off x="2715010" y="2631871"/>
              <a:ext cx="207675" cy="241997"/>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spcAft>
                  <a:spcPts val="1000"/>
                </a:spcAft>
              </a:pPr>
              <a:r>
                <a:rPr lang="en-US" sz="1600" b="1" dirty="0">
                  <a:latin typeface="Calibri"/>
                  <a:ea typeface="Calibri"/>
                  <a:cs typeface="Times New Roman"/>
                </a:rPr>
                <a:t>A</a:t>
              </a:r>
              <a:endParaRPr lang="uk-UA" sz="1600" b="1" dirty="0">
                <a:effectLst/>
                <a:latin typeface="Calibri"/>
                <a:ea typeface="Calibri"/>
                <a:cs typeface="Times New Roman"/>
              </a:endParaRPr>
            </a:p>
          </p:txBody>
        </p:sp>
        <p:sp>
          <p:nvSpPr>
            <p:cNvPr id="37" name="Text Box 13">
              <a:extLst>
                <a:ext uri="{FF2B5EF4-FFF2-40B4-BE49-F238E27FC236}">
                  <a16:creationId xmlns:a16="http://schemas.microsoft.com/office/drawing/2014/main" id="{62EBE176-11F3-9143-BB5C-739EDC6F1427}"/>
                </a:ext>
              </a:extLst>
            </p:cNvPr>
            <p:cNvSpPr txBox="1">
              <a:spLocks noChangeArrowheads="1"/>
            </p:cNvSpPr>
            <p:nvPr/>
          </p:nvSpPr>
          <p:spPr bwMode="auto">
            <a:xfrm>
              <a:off x="5157459" y="2642277"/>
              <a:ext cx="207675" cy="241997"/>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spcAft>
                  <a:spcPts val="1000"/>
                </a:spcAft>
              </a:pPr>
              <a:r>
                <a:rPr lang="en-US" sz="1600" b="1" dirty="0">
                  <a:latin typeface="Calibri"/>
                  <a:ea typeface="Calibri"/>
                  <a:cs typeface="Times New Roman"/>
                </a:rPr>
                <a:t>B</a:t>
              </a:r>
              <a:endParaRPr lang="uk-UA" sz="1600" b="1" dirty="0">
                <a:effectLst/>
                <a:latin typeface="Calibri"/>
                <a:ea typeface="Calibri"/>
                <a:cs typeface="Times New Roman"/>
              </a:endParaRPr>
            </a:p>
          </p:txBody>
        </p:sp>
        <p:sp>
          <p:nvSpPr>
            <p:cNvPr id="38" name="Text Box 13">
              <a:extLst>
                <a:ext uri="{FF2B5EF4-FFF2-40B4-BE49-F238E27FC236}">
                  <a16:creationId xmlns:a16="http://schemas.microsoft.com/office/drawing/2014/main" id="{BF17CF92-F66F-264E-957D-469B89637364}"/>
                </a:ext>
              </a:extLst>
            </p:cNvPr>
            <p:cNvSpPr txBox="1">
              <a:spLocks noChangeArrowheads="1"/>
            </p:cNvSpPr>
            <p:nvPr/>
          </p:nvSpPr>
          <p:spPr bwMode="auto">
            <a:xfrm>
              <a:off x="5188213" y="3732710"/>
              <a:ext cx="207675" cy="241997"/>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spcAft>
                  <a:spcPts val="1000"/>
                </a:spcAft>
              </a:pPr>
              <a:r>
                <a:rPr lang="en-US" sz="1600" b="1" dirty="0">
                  <a:effectLst/>
                  <a:latin typeface="Calibri"/>
                  <a:ea typeface="Calibri"/>
                  <a:cs typeface="Times New Roman"/>
                </a:rPr>
                <a:t>C</a:t>
              </a:r>
              <a:endParaRPr lang="uk-UA" sz="1600" b="1" dirty="0">
                <a:effectLst/>
                <a:latin typeface="Calibri"/>
                <a:ea typeface="Calibri"/>
                <a:cs typeface="Times New Roman"/>
              </a:endParaRPr>
            </a:p>
          </p:txBody>
        </p:sp>
      </p:grpSp>
    </p:spTree>
    <p:extLst>
      <p:ext uri="{BB962C8B-B14F-4D97-AF65-F5344CB8AC3E}">
        <p14:creationId xmlns:p14="http://schemas.microsoft.com/office/powerpoint/2010/main" val="915805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uk-UA" sz="3200" dirty="0"/>
              <a:t>Визначення вихідних характеристик моделі</a:t>
            </a:r>
          </a:p>
        </p:txBody>
      </p:sp>
      <p:sp>
        <p:nvSpPr>
          <p:cNvPr id="6" name="Нижний колонтитул 5"/>
          <p:cNvSpPr>
            <a:spLocks noGrp="1"/>
          </p:cNvSpPr>
          <p:nvPr>
            <p:ph type="ftr" sz="quarter" idx="11"/>
          </p:nvPr>
        </p:nvSpPr>
        <p:spPr/>
        <p:txBody>
          <a:bodyPr/>
          <a:lstStyle/>
          <a:p>
            <a:r>
              <a:rPr lang="uk-UA"/>
              <a:t>© І.В.Стеценко КПІ ім.Ігоря Сікорського</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4A1A0AB-8EFB-164E-BDA9-09B9C4797D9C}"/>
                  </a:ext>
                </a:extLst>
              </p:cNvPr>
              <p:cNvSpPr txBox="1"/>
              <p:nvPr/>
            </p:nvSpPr>
            <p:spPr>
              <a:xfrm>
                <a:off x="838200" y="1529125"/>
                <a:ext cx="7406208" cy="1672509"/>
              </a:xfrm>
              <a:prstGeom prst="rect">
                <a:avLst/>
              </a:prstGeom>
              <a:noFill/>
            </p:spPr>
            <p:txBody>
              <a:bodyPr wrap="square">
                <a:spAutoFit/>
              </a:bodyPr>
              <a:lstStyle/>
              <a:p>
                <a:r>
                  <a:rPr lang="ru-RU" dirty="0"/>
                  <a:t>С</a:t>
                </a:r>
                <a:r>
                  <a:rPr lang="ru-RU" dirty="0" err="1"/>
                  <a:t>ереднє</a:t>
                </a:r>
                <a:r>
                  <a:rPr lang="ru-RU" dirty="0"/>
                  <a:t> </a:t>
                </a:r>
                <a:r>
                  <a:rPr lang="ru-RU" dirty="0" err="1"/>
                  <a:t>завантаження</a:t>
                </a:r>
                <a:r>
                  <a:rPr lang="ru-RU" dirty="0"/>
                  <a:t> маленьких </a:t>
                </a:r>
                <a:r>
                  <a:rPr lang="ru-RU" dirty="0" err="1"/>
                  <a:t>літаків</a:t>
                </a:r>
                <a:endParaRPr lang="ru-RU" dirty="0"/>
              </a:p>
              <a:p>
                <a14:m>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=3−</m:t>
                    </m:r>
                    <m:f>
                      <m:fPr>
                        <m:ctrlPr>
                          <a:rPr lang="en-US" b="0" i="1" smtClean="0">
                            <a:latin typeface="Cambria Math" panose="02040503050406030204" pitchFamily="18" charset="0"/>
                          </a:rPr>
                        </m:ctrlPr>
                      </m:fPr>
                      <m:num>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𝑠𝑚𝑎𝑙𝑙</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𝑡</m:t>
                                </m:r>
                              </m:e>
                              <m:sub>
                                <m:r>
                                  <a:rPr lang="en-US" b="0" i="1" smtClean="0">
                                    <a:latin typeface="Cambria Math" panose="02040503050406030204" pitchFamily="18" charset="0"/>
                                    <a:ea typeface="Cambria Math" panose="02040503050406030204" pitchFamily="18" charset="0"/>
                                  </a:rPr>
                                  <m:t>𝑘</m:t>
                                </m:r>
                              </m:sub>
                            </m:sSub>
                          </m:e>
                        </m:nary>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𝑠𝑖𝑚</m:t>
                            </m:r>
                          </m:sub>
                        </m:sSub>
                      </m:den>
                    </m:f>
                  </m:oMath>
                </a14:m>
                <a:r>
                  <a:rPr lang="uk-UA" dirty="0"/>
                  <a:t> </a:t>
                </a:r>
                <a:endParaRPr lang="en-US" dirty="0"/>
              </a:p>
              <a:p>
                <a:r>
                  <a:rPr lang="uk-UA" dirty="0"/>
                  <a:t>де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𝑠𝑚𝑎𝑙𝑙</m:t>
                        </m:r>
                      </m:sub>
                    </m:sSub>
                  </m:oMath>
                </a14:m>
                <a:r>
                  <a:rPr lang="en-UA" dirty="0"/>
                  <a:t> - </a:t>
                </a:r>
                <a:r>
                  <a:rPr lang="uk-UA" dirty="0"/>
                  <a:t>значення маркірування позиції «</a:t>
                </a:r>
                <a:r>
                  <a:rPr lang="ru-RU" dirty="0"/>
                  <a:t>Три маленьких </a:t>
                </a:r>
                <a:r>
                  <a:rPr lang="ru-RU" dirty="0" err="1"/>
                  <a:t>літака</a:t>
                </a:r>
                <a:r>
                  <a:rPr lang="ru-RU" dirty="0"/>
                  <a:t>»</a:t>
                </a:r>
                <a:r>
                  <a:rPr lang="uk-UA" dirty="0"/>
                  <a:t>, що спостерігалось протягом інтервалу</a:t>
                </a: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𝑡</m:t>
                        </m:r>
                      </m:e>
                      <m:sub>
                        <m:r>
                          <a:rPr lang="en-US" i="1">
                            <a:latin typeface="Cambria Math" panose="02040503050406030204" pitchFamily="18" charset="0"/>
                            <a:ea typeface="Cambria Math" panose="02040503050406030204" pitchFamily="18" charset="0"/>
                          </a:rPr>
                          <m:t>𝑘</m:t>
                        </m:r>
                      </m:sub>
                    </m:sSub>
                  </m:oMath>
                </a14:m>
                <a:r>
                  <a:rPr lang="uk-UA" dirty="0"/>
                  <a:t> ,</a:t>
                </a:r>
              </a:p>
              <a:p>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𝑠𝑖𝑚</m:t>
                        </m:r>
                      </m:sub>
                    </m:sSub>
                    <m:r>
                      <a:rPr lang="uk-UA"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𝑛</m:t>
                        </m:r>
                      </m:sup>
                      <m:e>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𝑘</m:t>
                            </m:r>
                          </m:sub>
                        </m:sSub>
                      </m:e>
                    </m:nary>
                  </m:oMath>
                </a14:m>
                <a:r>
                  <a:rPr lang="uk-UA" dirty="0"/>
                  <a:t> - час імітації.</a:t>
                </a:r>
              </a:p>
            </p:txBody>
          </p:sp>
        </mc:Choice>
        <mc:Fallback xmlns="">
          <p:sp>
            <p:nvSpPr>
              <p:cNvPr id="7" name="TextBox 6">
                <a:extLst>
                  <a:ext uri="{FF2B5EF4-FFF2-40B4-BE49-F238E27FC236}">
                    <a16:creationId xmlns:a16="http://schemas.microsoft.com/office/drawing/2014/main" id="{94A1A0AB-8EFB-164E-BDA9-09B9C4797D9C}"/>
                  </a:ext>
                </a:extLst>
              </p:cNvPr>
              <p:cNvSpPr txBox="1">
                <a:spLocks noRot="1" noChangeAspect="1" noMove="1" noResize="1" noEditPoints="1" noAdjustHandles="1" noChangeArrowheads="1" noChangeShapeType="1" noTextEdit="1"/>
              </p:cNvSpPr>
              <p:nvPr/>
            </p:nvSpPr>
            <p:spPr>
              <a:xfrm>
                <a:off x="838200" y="1529125"/>
                <a:ext cx="7406208" cy="1672509"/>
              </a:xfrm>
              <a:prstGeom prst="rect">
                <a:avLst/>
              </a:prstGeom>
              <a:blipFill>
                <a:blip r:embed="rId2"/>
                <a:stretch>
                  <a:fillRect l="-858" t="-1504" b="-36842"/>
                </a:stretch>
              </a:blipFill>
            </p:spPr>
            <p:txBody>
              <a:bodyPr/>
              <a:lstStyle/>
              <a:p>
                <a:r>
                  <a:rPr lang="en-UA">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26B2C6B-3153-B04B-BCD8-CF0B37206BB2}"/>
                  </a:ext>
                </a:extLst>
              </p:cNvPr>
              <p:cNvSpPr txBox="1"/>
              <p:nvPr/>
            </p:nvSpPr>
            <p:spPr>
              <a:xfrm>
                <a:off x="838200" y="3944718"/>
                <a:ext cx="7406208" cy="1711109"/>
              </a:xfrm>
              <a:prstGeom prst="rect">
                <a:avLst/>
              </a:prstGeom>
              <a:noFill/>
            </p:spPr>
            <p:txBody>
              <a:bodyPr wrap="square">
                <a:spAutoFit/>
              </a:bodyPr>
              <a:lstStyle/>
              <a:p>
                <a:r>
                  <a:rPr lang="ru-RU" dirty="0"/>
                  <a:t>С</a:t>
                </a:r>
                <a:r>
                  <a:rPr lang="ru-RU" dirty="0" err="1"/>
                  <a:t>ереднє</a:t>
                </a:r>
                <a:r>
                  <a:rPr lang="ru-RU" dirty="0"/>
                  <a:t> </a:t>
                </a:r>
                <a:r>
                  <a:rPr lang="ru-RU" dirty="0" err="1"/>
                  <a:t>завантаження</a:t>
                </a:r>
                <a:r>
                  <a:rPr lang="ru-RU" dirty="0"/>
                  <a:t> великих </a:t>
                </a:r>
                <a:r>
                  <a:rPr lang="ru-RU" dirty="0" err="1"/>
                  <a:t>літаків</a:t>
                </a:r>
                <a:endParaRPr lang="ru-RU" dirty="0"/>
              </a:p>
              <a:p>
                <a14:m>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=2−</m:t>
                    </m:r>
                    <m:f>
                      <m:fPr>
                        <m:ctrlPr>
                          <a:rPr lang="en-US" b="0" i="1" smtClean="0">
                            <a:latin typeface="Cambria Math" panose="02040503050406030204" pitchFamily="18" charset="0"/>
                          </a:rPr>
                        </m:ctrlPr>
                      </m:fPr>
                      <m:num>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𝑏𝑖𝑔</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𝑡</m:t>
                                </m:r>
                              </m:e>
                              <m:sub>
                                <m:r>
                                  <a:rPr lang="en-US" b="0" i="1" smtClean="0">
                                    <a:latin typeface="Cambria Math" panose="02040503050406030204" pitchFamily="18" charset="0"/>
                                    <a:ea typeface="Cambria Math" panose="02040503050406030204" pitchFamily="18" charset="0"/>
                                  </a:rPr>
                                  <m:t>𝑘</m:t>
                                </m:r>
                              </m:sub>
                            </m:sSub>
                          </m:e>
                        </m:nary>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𝑠𝑖𝑚</m:t>
                            </m:r>
                          </m:sub>
                        </m:sSub>
                      </m:den>
                    </m:f>
                  </m:oMath>
                </a14:m>
                <a:r>
                  <a:rPr lang="uk-UA" dirty="0"/>
                  <a:t> </a:t>
                </a:r>
                <a:endParaRPr lang="en-US" dirty="0"/>
              </a:p>
              <a:p>
                <a:r>
                  <a:rPr lang="uk-UA" dirty="0"/>
                  <a:t>де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𝑏𝑖𝑔</m:t>
                        </m:r>
                      </m:sub>
                    </m:sSub>
                  </m:oMath>
                </a14:m>
                <a:r>
                  <a:rPr lang="en-UA" dirty="0"/>
                  <a:t> - </a:t>
                </a:r>
                <a:r>
                  <a:rPr lang="uk-UA" dirty="0"/>
                  <a:t>значення маркірування позиції «</a:t>
                </a:r>
                <a:r>
                  <a:rPr lang="ru-RU" dirty="0"/>
                  <a:t>Три маленьких </a:t>
                </a:r>
                <a:r>
                  <a:rPr lang="ru-RU" dirty="0" err="1"/>
                  <a:t>літака</a:t>
                </a:r>
                <a:r>
                  <a:rPr lang="ru-RU" dirty="0"/>
                  <a:t>»</a:t>
                </a:r>
                <a:r>
                  <a:rPr lang="uk-UA" dirty="0"/>
                  <a:t>, що спостерігалось протягом інтервалу</a:t>
                </a: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𝑡</m:t>
                        </m:r>
                      </m:e>
                      <m:sub>
                        <m:r>
                          <a:rPr lang="en-US" i="1">
                            <a:latin typeface="Cambria Math" panose="02040503050406030204" pitchFamily="18" charset="0"/>
                            <a:ea typeface="Cambria Math" panose="02040503050406030204" pitchFamily="18" charset="0"/>
                          </a:rPr>
                          <m:t>𝑘</m:t>
                        </m:r>
                      </m:sub>
                    </m:sSub>
                  </m:oMath>
                </a14:m>
                <a:r>
                  <a:rPr lang="uk-UA" dirty="0"/>
                  <a:t> ,</a:t>
                </a:r>
              </a:p>
              <a:p>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𝑠𝑖𝑚</m:t>
                        </m:r>
                      </m:sub>
                    </m:sSub>
                    <m:r>
                      <a:rPr lang="uk-UA"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𝑛</m:t>
                        </m:r>
                      </m:sup>
                      <m:e>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𝑘</m:t>
                            </m:r>
                          </m:sub>
                        </m:sSub>
                      </m:e>
                    </m:nary>
                  </m:oMath>
                </a14:m>
                <a:r>
                  <a:rPr lang="uk-UA" dirty="0"/>
                  <a:t> - час імітації.</a:t>
                </a:r>
              </a:p>
            </p:txBody>
          </p:sp>
        </mc:Choice>
        <mc:Fallback xmlns="">
          <p:sp>
            <p:nvSpPr>
              <p:cNvPr id="8" name="TextBox 7">
                <a:extLst>
                  <a:ext uri="{FF2B5EF4-FFF2-40B4-BE49-F238E27FC236}">
                    <a16:creationId xmlns:a16="http://schemas.microsoft.com/office/drawing/2014/main" id="{526B2C6B-3153-B04B-BCD8-CF0B37206BB2}"/>
                  </a:ext>
                </a:extLst>
              </p:cNvPr>
              <p:cNvSpPr txBox="1">
                <a:spLocks noRot="1" noChangeAspect="1" noMove="1" noResize="1" noEditPoints="1" noAdjustHandles="1" noChangeArrowheads="1" noChangeShapeType="1" noTextEdit="1"/>
              </p:cNvSpPr>
              <p:nvPr/>
            </p:nvSpPr>
            <p:spPr>
              <a:xfrm>
                <a:off x="838200" y="3944718"/>
                <a:ext cx="7406208" cy="1711109"/>
              </a:xfrm>
              <a:prstGeom prst="rect">
                <a:avLst/>
              </a:prstGeom>
              <a:blipFill>
                <a:blip r:embed="rId3"/>
                <a:stretch>
                  <a:fillRect l="-858" t="-1471" b="-36029"/>
                </a:stretch>
              </a:blipFill>
            </p:spPr>
            <p:txBody>
              <a:bodyPr/>
              <a:lstStyle/>
              <a:p>
                <a:r>
                  <a:rPr lang="en-UA">
                    <a:noFill/>
                  </a:rPr>
                  <a:t> </a:t>
                </a:r>
              </a:p>
            </p:txBody>
          </p:sp>
        </mc:Fallback>
      </mc:AlternateContent>
    </p:spTree>
    <p:extLst>
      <p:ext uri="{BB962C8B-B14F-4D97-AF65-F5344CB8AC3E}">
        <p14:creationId xmlns:p14="http://schemas.microsoft.com/office/powerpoint/2010/main" val="58905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50106"/>
          </a:xfrm>
        </p:spPr>
        <p:txBody>
          <a:bodyPr>
            <a:normAutofit/>
          </a:bodyPr>
          <a:lstStyle/>
          <a:p>
            <a:r>
              <a:rPr lang="uk-UA" dirty="0"/>
              <a:t>Приклад «Маршрутки»</a:t>
            </a:r>
          </a:p>
        </p:txBody>
      </p:sp>
      <p:sp>
        <p:nvSpPr>
          <p:cNvPr id="3" name="Объект 2"/>
          <p:cNvSpPr>
            <a:spLocks noGrp="1"/>
          </p:cNvSpPr>
          <p:nvPr>
            <p:ph idx="1"/>
          </p:nvPr>
        </p:nvSpPr>
        <p:spPr>
          <a:xfrm>
            <a:off x="457200" y="1124744"/>
            <a:ext cx="8435280" cy="5112568"/>
          </a:xfrm>
        </p:spPr>
        <p:txBody>
          <a:bodyPr>
            <a:normAutofit fontScale="62500" lnSpcReduction="20000"/>
          </a:bodyPr>
          <a:lstStyle/>
          <a:p>
            <a:pPr marL="0" lvl="0" indent="0" algn="just">
              <a:buNone/>
            </a:pPr>
            <a:r>
              <a:rPr lang="uk-UA" dirty="0"/>
              <a:t>	 На маршруті приміського сполучення працюють два мікроавтобуси (А і В), кожний з яких має 25 місць. Мікроавтобус А користується більшою популярністю, ніж автобус В, оскільки водій мікроавтобуса А їздить акуратніше і швидше. Тому пасажир, який підійшов до зупинки, сідає в мікроавтобус В тільки у випадку, коли автобуса А немає. Мікроавтобус відправляється на маршрут, якщо всі місця в ньому зайняті. Пасажири підходять до зупинки через 0,5±0,2 хвилин і, якщо немає мікроавтобусів, утворюють чергу. Якщо черга більша, ніж 30 осіб, то пасажир обирає інший маршрут. Для спрощення моделі вважаємо, що всі пасажири їдуть до кінця маршруту. На проходження маршруту мікроавтобус А витрачає 80±20 хвилин, а мікроавтобус В – 120±30 хвилин., Після висадки пасажирів автобус відправляється у зворотному напрямку таким же чином. Посадка та висадка пасажирів триває в середньому 5±1 хвилини. Мікроавтобуси працюють 10 годин на добу.</a:t>
            </a:r>
            <a:endParaRPr lang="en-US" dirty="0"/>
          </a:p>
          <a:p>
            <a:pPr marL="0" indent="0" algn="just">
              <a:buNone/>
            </a:pPr>
            <a:r>
              <a:rPr lang="uk-UA" dirty="0"/>
              <a:t>	Плата за проїзд складає 100 гривень. Автопідприємство стільки ж втрачає (</a:t>
            </a:r>
            <a:r>
              <a:rPr lang="uk-UA" dirty="0" err="1"/>
              <a:t>недоотримує</a:t>
            </a:r>
            <a:r>
              <a:rPr lang="uk-UA" dirty="0"/>
              <a:t>), якщо пасажир, прийшовши на зупинку, не стає в чергу і обирає інший маршрут.</a:t>
            </a:r>
            <a:endParaRPr lang="en-US" dirty="0"/>
          </a:p>
          <a:p>
            <a:pPr marL="0" indent="0" algn="just">
              <a:buNone/>
            </a:pPr>
            <a:r>
              <a:rPr lang="uk-UA" dirty="0"/>
              <a:t>	Метою моделювання є визначення часу очікування пасажира у черзі та виручки автопідприємства за день від маршруту.</a:t>
            </a:r>
            <a:endParaRPr lang="uk-UA" sz="6800" dirty="0"/>
          </a:p>
        </p:txBody>
      </p:sp>
      <p:sp>
        <p:nvSpPr>
          <p:cNvPr id="4" name="Нижний колонтитул 3"/>
          <p:cNvSpPr>
            <a:spLocks noGrp="1"/>
          </p:cNvSpPr>
          <p:nvPr>
            <p:ph type="ftr" sz="quarter" idx="11"/>
          </p:nvPr>
        </p:nvSpPr>
        <p:spPr/>
        <p:txBody>
          <a:bodyPr/>
          <a:lstStyle/>
          <a:p>
            <a:r>
              <a:rPr lang="uk-UA"/>
              <a:t>© І.В.Стеценко КПІ ім.Ігоря Сікорського</a:t>
            </a:r>
          </a:p>
        </p:txBody>
      </p:sp>
    </p:spTree>
    <p:extLst>
      <p:ext uri="{BB962C8B-B14F-4D97-AF65-F5344CB8AC3E}">
        <p14:creationId xmlns:p14="http://schemas.microsoft.com/office/powerpoint/2010/main" val="3043812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4" name="Line 29"/>
          <p:cNvCxnSpPr/>
          <p:nvPr/>
        </p:nvCxnSpPr>
        <p:spPr bwMode="auto">
          <a:xfrm>
            <a:off x="1422387" y="729209"/>
            <a:ext cx="0" cy="63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48" name="Заголовок 1"/>
          <p:cNvSpPr>
            <a:spLocks noGrp="1"/>
          </p:cNvSpPr>
          <p:nvPr>
            <p:ph type="title"/>
          </p:nvPr>
        </p:nvSpPr>
        <p:spPr>
          <a:xfrm>
            <a:off x="451596" y="190474"/>
            <a:ext cx="8229600" cy="802775"/>
          </a:xfrm>
        </p:spPr>
        <p:txBody>
          <a:bodyPr>
            <a:normAutofit/>
          </a:bodyPr>
          <a:lstStyle/>
          <a:p>
            <a:r>
              <a:rPr lang="uk-UA" dirty="0"/>
              <a:t>Приклад «Маршрутки»</a:t>
            </a:r>
          </a:p>
        </p:txBody>
      </p:sp>
      <p:sp>
        <p:nvSpPr>
          <p:cNvPr id="2" name="Нижний колонтитул 1"/>
          <p:cNvSpPr>
            <a:spLocks noGrp="1"/>
          </p:cNvSpPr>
          <p:nvPr>
            <p:ph type="ftr" sz="quarter" idx="11"/>
          </p:nvPr>
        </p:nvSpPr>
        <p:spPr/>
        <p:txBody>
          <a:bodyPr/>
          <a:lstStyle/>
          <a:p>
            <a:r>
              <a:rPr lang="uk-UA"/>
              <a:t>© І.В.Стеценко КПІ ім.Ігоря Сікорського</a:t>
            </a:r>
          </a:p>
        </p:txBody>
      </p:sp>
      <p:sp>
        <p:nvSpPr>
          <p:cNvPr id="206" name="Text Box 20"/>
          <p:cNvSpPr txBox="1">
            <a:spLocks noChangeArrowheads="1"/>
          </p:cNvSpPr>
          <p:nvPr/>
        </p:nvSpPr>
        <p:spPr bwMode="auto">
          <a:xfrm>
            <a:off x="611560" y="2052810"/>
            <a:ext cx="992594" cy="294846"/>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spcAft>
                <a:spcPts val="0"/>
              </a:spcAft>
            </a:pPr>
            <a:r>
              <a:rPr lang="uk-UA" sz="1000" dirty="0">
                <a:latin typeface="Times New Roman"/>
                <a:ea typeface="Times New Roman"/>
              </a:rPr>
              <a:t>Н</a:t>
            </a:r>
            <a:r>
              <a:rPr lang="uk-UA" sz="1000" dirty="0">
                <a:effectLst/>
                <a:latin typeface="Times New Roman"/>
                <a:ea typeface="Times New Roman"/>
              </a:rPr>
              <a:t>адходження</a:t>
            </a:r>
          </a:p>
          <a:p>
            <a:pPr algn="ctr">
              <a:spcAft>
                <a:spcPts val="0"/>
              </a:spcAft>
            </a:pPr>
            <a:r>
              <a:rPr lang="uk-UA" sz="1000" dirty="0">
                <a:latin typeface="Times New Roman"/>
                <a:ea typeface="Times New Roman"/>
              </a:rPr>
              <a:t>пасажир</a:t>
            </a:r>
            <a:r>
              <a:rPr lang="en-US" sz="1000" dirty="0" err="1">
                <a:effectLst/>
                <a:latin typeface="Times New Roman"/>
                <a:ea typeface="Times New Roman"/>
              </a:rPr>
              <a:t>ів</a:t>
            </a:r>
            <a:endParaRPr lang="uk-UA" sz="1000" dirty="0">
              <a:effectLst/>
              <a:latin typeface="Times New Roman"/>
              <a:ea typeface="Times New Roman"/>
            </a:endParaRPr>
          </a:p>
        </p:txBody>
      </p:sp>
      <p:grpSp>
        <p:nvGrpSpPr>
          <p:cNvPr id="149" name="Group 148">
            <a:extLst>
              <a:ext uri="{FF2B5EF4-FFF2-40B4-BE49-F238E27FC236}">
                <a16:creationId xmlns:a16="http://schemas.microsoft.com/office/drawing/2014/main" id="{A6434180-2EF7-8B4E-B4DF-EBCA8FA6488F}"/>
              </a:ext>
            </a:extLst>
          </p:cNvPr>
          <p:cNvGrpSpPr/>
          <p:nvPr/>
        </p:nvGrpSpPr>
        <p:grpSpPr>
          <a:xfrm>
            <a:off x="774456" y="2040994"/>
            <a:ext cx="3918774" cy="3267319"/>
            <a:chOff x="774456" y="2040994"/>
            <a:chExt cx="3918774" cy="3267319"/>
          </a:xfrm>
        </p:grpSpPr>
        <p:cxnSp>
          <p:nvCxnSpPr>
            <p:cNvPr id="201" name="Line 13"/>
            <p:cNvCxnSpPr>
              <a:cxnSpLocks/>
            </p:cNvCxnSpPr>
            <p:nvPr/>
          </p:nvCxnSpPr>
          <p:spPr bwMode="auto">
            <a:xfrm>
              <a:off x="1308302" y="2526095"/>
              <a:ext cx="283924"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202" name="Line 14"/>
            <p:cNvCxnSpPr/>
            <p:nvPr/>
          </p:nvCxnSpPr>
          <p:spPr bwMode="auto">
            <a:xfrm>
              <a:off x="1283692" y="2362982"/>
              <a:ext cx="0" cy="32768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36" name="Oval 16"/>
            <p:cNvSpPr>
              <a:spLocks noChangeArrowheads="1"/>
            </p:cNvSpPr>
            <p:nvPr/>
          </p:nvSpPr>
          <p:spPr bwMode="auto">
            <a:xfrm>
              <a:off x="774456" y="2386336"/>
              <a:ext cx="225313" cy="21675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r>
                <a:rPr lang="uk-UA" sz="1000" dirty="0"/>
                <a:t>1</a:t>
              </a:r>
            </a:p>
          </p:txBody>
        </p:sp>
        <p:cxnSp>
          <p:nvCxnSpPr>
            <p:cNvPr id="204" name="Line 18"/>
            <p:cNvCxnSpPr/>
            <p:nvPr/>
          </p:nvCxnSpPr>
          <p:spPr bwMode="auto">
            <a:xfrm>
              <a:off x="997484" y="2548355"/>
              <a:ext cx="277075"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205" name="Line 19"/>
            <p:cNvCxnSpPr/>
            <p:nvPr/>
          </p:nvCxnSpPr>
          <p:spPr bwMode="auto">
            <a:xfrm>
              <a:off x="1013470" y="2470264"/>
              <a:ext cx="270223" cy="0"/>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cxnSp>
        <p:sp>
          <p:nvSpPr>
            <p:cNvPr id="207" name="Text Box 21"/>
            <p:cNvSpPr txBox="1">
              <a:spLocks noChangeArrowheads="1"/>
            </p:cNvSpPr>
            <p:nvPr/>
          </p:nvSpPr>
          <p:spPr bwMode="auto">
            <a:xfrm>
              <a:off x="1753026" y="2040994"/>
              <a:ext cx="763476" cy="299954"/>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r">
                <a:spcAft>
                  <a:spcPts val="0"/>
                </a:spcAft>
              </a:pPr>
              <a:r>
                <a:rPr lang="uk-UA" sz="1000" dirty="0">
                  <a:latin typeface="Times New Roman"/>
                  <a:ea typeface="Times New Roman"/>
                </a:rPr>
                <a:t>Ч</a:t>
              </a:r>
              <a:r>
                <a:rPr lang="en-US" sz="1000" dirty="0" err="1">
                  <a:effectLst/>
                  <a:latin typeface="Times New Roman"/>
                  <a:ea typeface="Times New Roman"/>
                </a:rPr>
                <a:t>ерга</a:t>
              </a:r>
              <a:r>
                <a:rPr lang="en-US" sz="1000" dirty="0">
                  <a:effectLst/>
                  <a:latin typeface="Times New Roman"/>
                  <a:ea typeface="Times New Roman"/>
                </a:rPr>
                <a:t> </a:t>
              </a:r>
              <a:r>
                <a:rPr lang="uk-UA" sz="1000" dirty="0">
                  <a:effectLst/>
                  <a:latin typeface="Times New Roman"/>
                  <a:ea typeface="Times New Roman"/>
                </a:rPr>
                <a:t>пасажи</a:t>
              </a:r>
              <a:r>
                <a:rPr lang="en-US" sz="1000" dirty="0" err="1">
                  <a:effectLst/>
                  <a:latin typeface="Times New Roman"/>
                  <a:ea typeface="Times New Roman"/>
                </a:rPr>
                <a:t>рів</a:t>
              </a:r>
              <a:endParaRPr lang="uk-UA" sz="1000" dirty="0">
                <a:effectLst/>
                <a:latin typeface="Times New Roman"/>
                <a:ea typeface="Times New Roman"/>
              </a:endParaRPr>
            </a:p>
          </p:txBody>
        </p:sp>
        <p:sp>
          <p:nvSpPr>
            <p:cNvPr id="43" name="Oval 39">
              <a:extLst>
                <a:ext uri="{FF2B5EF4-FFF2-40B4-BE49-F238E27FC236}">
                  <a16:creationId xmlns:a16="http://schemas.microsoft.com/office/drawing/2014/main" id="{EA3D88A3-4F4A-C84C-AE54-029FA19B7820}"/>
                </a:ext>
              </a:extLst>
            </p:cNvPr>
            <p:cNvSpPr>
              <a:spLocks noChangeArrowheads="1"/>
            </p:cNvSpPr>
            <p:nvPr/>
          </p:nvSpPr>
          <p:spPr bwMode="auto">
            <a:xfrm>
              <a:off x="1582840" y="2424285"/>
              <a:ext cx="225313" cy="21675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uk-UA" sz="1000"/>
            </a:p>
          </p:txBody>
        </p:sp>
        <p:cxnSp>
          <p:nvCxnSpPr>
            <p:cNvPr id="44" name="Line 37">
              <a:extLst>
                <a:ext uri="{FF2B5EF4-FFF2-40B4-BE49-F238E27FC236}">
                  <a16:creationId xmlns:a16="http://schemas.microsoft.com/office/drawing/2014/main" id="{D7EA73E5-04D6-EC41-B5B0-72D4231B432B}"/>
                </a:ext>
              </a:extLst>
            </p:cNvPr>
            <p:cNvCxnSpPr/>
            <p:nvPr/>
          </p:nvCxnSpPr>
          <p:spPr bwMode="auto">
            <a:xfrm>
              <a:off x="2061591" y="2352147"/>
              <a:ext cx="0" cy="32768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5" name="Line 38">
              <a:extLst>
                <a:ext uri="{FF2B5EF4-FFF2-40B4-BE49-F238E27FC236}">
                  <a16:creationId xmlns:a16="http://schemas.microsoft.com/office/drawing/2014/main" id="{79FBA28F-EF30-C54F-91C6-003EFA029D51}"/>
                </a:ext>
              </a:extLst>
            </p:cNvPr>
            <p:cNvCxnSpPr>
              <a:cxnSpLocks/>
            </p:cNvCxnSpPr>
            <p:nvPr/>
          </p:nvCxnSpPr>
          <p:spPr bwMode="auto">
            <a:xfrm>
              <a:off x="2083249" y="2509447"/>
              <a:ext cx="305763"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46" name="Oval 39">
              <a:extLst>
                <a:ext uri="{FF2B5EF4-FFF2-40B4-BE49-F238E27FC236}">
                  <a16:creationId xmlns:a16="http://schemas.microsoft.com/office/drawing/2014/main" id="{DFAAB25E-6279-6B49-9B7A-0CDE76C0B353}"/>
                </a:ext>
              </a:extLst>
            </p:cNvPr>
            <p:cNvSpPr>
              <a:spLocks noChangeArrowheads="1"/>
            </p:cNvSpPr>
            <p:nvPr/>
          </p:nvSpPr>
          <p:spPr bwMode="auto">
            <a:xfrm>
              <a:off x="2389011" y="2393297"/>
              <a:ext cx="225313" cy="21675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uk-UA" sz="1000"/>
            </a:p>
          </p:txBody>
        </p:sp>
        <p:cxnSp>
          <p:nvCxnSpPr>
            <p:cNvPr id="48" name="Line 13">
              <a:extLst>
                <a:ext uri="{FF2B5EF4-FFF2-40B4-BE49-F238E27FC236}">
                  <a16:creationId xmlns:a16="http://schemas.microsoft.com/office/drawing/2014/main" id="{51092F1A-F908-2D43-B5CB-48681BE8A018}"/>
                </a:ext>
              </a:extLst>
            </p:cNvPr>
            <p:cNvCxnSpPr>
              <a:cxnSpLocks/>
            </p:cNvCxnSpPr>
            <p:nvPr/>
          </p:nvCxnSpPr>
          <p:spPr bwMode="auto">
            <a:xfrm>
              <a:off x="1810060" y="2515990"/>
              <a:ext cx="251532"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50" name="Line 38">
              <a:extLst>
                <a:ext uri="{FF2B5EF4-FFF2-40B4-BE49-F238E27FC236}">
                  <a16:creationId xmlns:a16="http://schemas.microsoft.com/office/drawing/2014/main" id="{FA7C7AC5-F3D1-0A45-83CA-A3B40552CE64}"/>
                </a:ext>
              </a:extLst>
            </p:cNvPr>
            <p:cNvCxnSpPr>
              <a:cxnSpLocks/>
              <a:stCxn id="46" idx="3"/>
            </p:cNvCxnSpPr>
            <p:nvPr/>
          </p:nvCxnSpPr>
          <p:spPr bwMode="auto">
            <a:xfrm flipH="1">
              <a:off x="2059984" y="2578310"/>
              <a:ext cx="362024" cy="687418"/>
            </a:xfrm>
            <a:prstGeom prst="line">
              <a:avLst/>
            </a:prstGeom>
            <a:noFill/>
            <a:ln w="9525">
              <a:solidFill>
                <a:srgbClr val="000000"/>
              </a:solidFill>
              <a:prstDash val="dash"/>
              <a:round/>
              <a:headEnd/>
              <a:tailEnd type="stealth" w="med" len="med"/>
            </a:ln>
            <a:extLst>
              <a:ext uri="{909E8E84-426E-40DD-AFC4-6F175D3DCCD1}">
                <a14:hiddenFill xmlns:a14="http://schemas.microsoft.com/office/drawing/2010/main">
                  <a:noFill/>
                </a14:hiddenFill>
              </a:ext>
            </a:extLst>
          </p:spPr>
        </p:cxnSp>
        <p:cxnSp>
          <p:nvCxnSpPr>
            <p:cNvPr id="55" name="Line 37">
              <a:extLst>
                <a:ext uri="{FF2B5EF4-FFF2-40B4-BE49-F238E27FC236}">
                  <a16:creationId xmlns:a16="http://schemas.microsoft.com/office/drawing/2014/main" id="{85E2111D-AEB4-D747-81BA-13069261B205}"/>
                </a:ext>
              </a:extLst>
            </p:cNvPr>
            <p:cNvCxnSpPr>
              <a:cxnSpLocks/>
            </p:cNvCxnSpPr>
            <p:nvPr/>
          </p:nvCxnSpPr>
          <p:spPr bwMode="auto">
            <a:xfrm>
              <a:off x="2045094" y="3080400"/>
              <a:ext cx="0" cy="327687"/>
            </a:xfrm>
            <a:prstGeom prst="line">
              <a:avLst/>
            </a:prstGeom>
            <a:noFill/>
            <a:ln w="50800">
              <a:solidFill>
                <a:srgbClr val="000000"/>
              </a:solidFill>
              <a:round/>
              <a:headEnd/>
              <a:tailEnd/>
            </a:ln>
            <a:extLst>
              <a:ext uri="{909E8E84-426E-40DD-AFC4-6F175D3DCCD1}">
                <a14:hiddenFill xmlns:a14="http://schemas.microsoft.com/office/drawing/2010/main">
                  <a:noFill/>
                </a14:hiddenFill>
              </a:ext>
            </a:extLst>
          </p:spPr>
        </p:cxnSp>
        <p:cxnSp>
          <p:nvCxnSpPr>
            <p:cNvPr id="56" name="Line 13">
              <a:extLst>
                <a:ext uri="{FF2B5EF4-FFF2-40B4-BE49-F238E27FC236}">
                  <a16:creationId xmlns:a16="http://schemas.microsoft.com/office/drawing/2014/main" id="{D041D68F-2EE2-CF4B-93D7-B2F0D21278CF}"/>
                </a:ext>
              </a:extLst>
            </p:cNvPr>
            <p:cNvCxnSpPr>
              <a:cxnSpLocks/>
              <a:stCxn id="43" idx="4"/>
            </p:cNvCxnSpPr>
            <p:nvPr/>
          </p:nvCxnSpPr>
          <p:spPr bwMode="auto">
            <a:xfrm>
              <a:off x="1695496" y="2641040"/>
              <a:ext cx="306997" cy="603203"/>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62" name="Line 36">
              <a:extLst>
                <a:ext uri="{FF2B5EF4-FFF2-40B4-BE49-F238E27FC236}">
                  <a16:creationId xmlns:a16="http://schemas.microsoft.com/office/drawing/2014/main" id="{A337B72C-D357-9A48-9557-789BFAF1CBFB}"/>
                </a:ext>
              </a:extLst>
            </p:cNvPr>
            <p:cNvCxnSpPr>
              <a:cxnSpLocks/>
            </p:cNvCxnSpPr>
            <p:nvPr/>
          </p:nvCxnSpPr>
          <p:spPr bwMode="auto">
            <a:xfrm>
              <a:off x="2241317" y="2816726"/>
              <a:ext cx="18780" cy="18272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4" name="Text Box 34">
              <a:extLst>
                <a:ext uri="{FF2B5EF4-FFF2-40B4-BE49-F238E27FC236}">
                  <a16:creationId xmlns:a16="http://schemas.microsoft.com/office/drawing/2014/main" id="{566A0BA8-4F46-BA43-AAB2-F0EA6F017B02}"/>
                </a:ext>
              </a:extLst>
            </p:cNvPr>
            <p:cNvSpPr txBox="1">
              <a:spLocks noChangeArrowheads="1"/>
            </p:cNvSpPr>
            <p:nvPr/>
          </p:nvSpPr>
          <p:spPr bwMode="auto">
            <a:xfrm>
              <a:off x="2247255" y="3033681"/>
              <a:ext cx="143113" cy="146354"/>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just">
                <a:spcAft>
                  <a:spcPts val="0"/>
                </a:spcAft>
              </a:pPr>
              <a:r>
                <a:rPr lang="uk-UA" sz="1000" dirty="0">
                  <a:latin typeface="Times New Roman"/>
                  <a:ea typeface="Times New Roman"/>
                </a:rPr>
                <a:t>3</a:t>
              </a:r>
              <a:r>
                <a:rPr lang="en-US" sz="1000" dirty="0">
                  <a:effectLst/>
                  <a:latin typeface="Times New Roman"/>
                  <a:ea typeface="Times New Roman"/>
                </a:rPr>
                <a:t>0</a:t>
              </a:r>
              <a:endParaRPr lang="uk-UA" sz="1000" dirty="0">
                <a:effectLst/>
                <a:latin typeface="Times New Roman"/>
                <a:ea typeface="Times New Roman"/>
              </a:endParaRPr>
            </a:p>
          </p:txBody>
        </p:sp>
        <p:sp>
          <p:nvSpPr>
            <p:cNvPr id="212" name="Oval 6">
              <a:extLst>
                <a:ext uri="{FF2B5EF4-FFF2-40B4-BE49-F238E27FC236}">
                  <a16:creationId xmlns:a16="http://schemas.microsoft.com/office/drawing/2014/main" id="{97132451-A33B-7E4E-9BE5-FDF6D43C4E71}"/>
                </a:ext>
              </a:extLst>
            </p:cNvPr>
            <p:cNvSpPr>
              <a:spLocks noChangeArrowheads="1"/>
            </p:cNvSpPr>
            <p:nvPr/>
          </p:nvSpPr>
          <p:spPr bwMode="auto">
            <a:xfrm>
              <a:off x="4467917" y="4900885"/>
              <a:ext cx="225313" cy="21675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endParaRPr lang="uk-UA" sz="1000" dirty="0"/>
            </a:p>
          </p:txBody>
        </p:sp>
        <p:cxnSp>
          <p:nvCxnSpPr>
            <p:cNvPr id="223" name="Line 13">
              <a:extLst>
                <a:ext uri="{FF2B5EF4-FFF2-40B4-BE49-F238E27FC236}">
                  <a16:creationId xmlns:a16="http://schemas.microsoft.com/office/drawing/2014/main" id="{C8E7A81D-38DE-0846-AAD5-D7C7547AE7AE}"/>
                </a:ext>
              </a:extLst>
            </p:cNvPr>
            <p:cNvCxnSpPr>
              <a:cxnSpLocks/>
              <a:endCxn id="212" idx="1"/>
            </p:cNvCxnSpPr>
            <p:nvPr/>
          </p:nvCxnSpPr>
          <p:spPr bwMode="auto">
            <a:xfrm>
              <a:off x="2083249" y="3334590"/>
              <a:ext cx="2417664" cy="1598038"/>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225" name="Line 36">
              <a:extLst>
                <a:ext uri="{FF2B5EF4-FFF2-40B4-BE49-F238E27FC236}">
                  <a16:creationId xmlns:a16="http://schemas.microsoft.com/office/drawing/2014/main" id="{49C59FB4-0CCD-9C4C-B847-AF876DC5CA18}"/>
                </a:ext>
              </a:extLst>
            </p:cNvPr>
            <p:cNvCxnSpPr>
              <a:cxnSpLocks/>
            </p:cNvCxnSpPr>
            <p:nvPr/>
          </p:nvCxnSpPr>
          <p:spPr bwMode="auto">
            <a:xfrm flipV="1">
              <a:off x="2597118" y="3625829"/>
              <a:ext cx="57423" cy="21236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30" name="Text Box 34">
              <a:extLst>
                <a:ext uri="{FF2B5EF4-FFF2-40B4-BE49-F238E27FC236}">
                  <a16:creationId xmlns:a16="http://schemas.microsoft.com/office/drawing/2014/main" id="{50D54285-BF18-7649-B91A-41BAB571FC0E}"/>
                </a:ext>
              </a:extLst>
            </p:cNvPr>
            <p:cNvSpPr txBox="1">
              <a:spLocks noChangeArrowheads="1"/>
            </p:cNvSpPr>
            <p:nvPr/>
          </p:nvSpPr>
          <p:spPr bwMode="auto">
            <a:xfrm>
              <a:off x="2588010" y="3359844"/>
              <a:ext cx="313569" cy="255961"/>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just">
                <a:spcAft>
                  <a:spcPts val="0"/>
                </a:spcAft>
              </a:pPr>
              <a:r>
                <a:rPr lang="uk-UA" sz="1000" dirty="0">
                  <a:effectLst/>
                  <a:latin typeface="Times New Roman"/>
                  <a:ea typeface="Times New Roman"/>
                </a:rPr>
                <a:t>10</a:t>
              </a:r>
              <a:r>
                <a:rPr lang="en-US" sz="1000" dirty="0">
                  <a:effectLst/>
                  <a:latin typeface="Times New Roman"/>
                  <a:ea typeface="Times New Roman"/>
                </a:rPr>
                <a:t>0</a:t>
              </a:r>
              <a:endParaRPr lang="uk-UA" sz="1000" dirty="0">
                <a:effectLst/>
                <a:latin typeface="Times New Roman"/>
                <a:ea typeface="Times New Roman"/>
              </a:endParaRPr>
            </a:p>
          </p:txBody>
        </p:sp>
        <p:sp>
          <p:nvSpPr>
            <p:cNvPr id="231" name="Text Box 48">
              <a:extLst>
                <a:ext uri="{FF2B5EF4-FFF2-40B4-BE49-F238E27FC236}">
                  <a16:creationId xmlns:a16="http://schemas.microsoft.com/office/drawing/2014/main" id="{DB78D422-E1FF-0F4F-A3A3-702DD6F365E2}"/>
                </a:ext>
              </a:extLst>
            </p:cNvPr>
            <p:cNvSpPr txBox="1">
              <a:spLocks noChangeArrowheads="1"/>
            </p:cNvSpPr>
            <p:nvPr/>
          </p:nvSpPr>
          <p:spPr bwMode="auto">
            <a:xfrm>
              <a:off x="2793915" y="4900885"/>
              <a:ext cx="1631218" cy="407428"/>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r">
                <a:spcAft>
                  <a:spcPts val="0"/>
                </a:spcAft>
              </a:pPr>
              <a:r>
                <a:rPr lang="uk-UA" sz="1000" dirty="0">
                  <a:effectLst/>
                  <a:latin typeface="Times New Roman"/>
                  <a:ea typeface="Times New Roman"/>
                </a:rPr>
                <a:t>Кількість втраченого прибутку</a:t>
              </a:r>
            </a:p>
          </p:txBody>
        </p:sp>
      </p:grpSp>
    </p:spTree>
    <p:extLst>
      <p:ext uri="{BB962C8B-B14F-4D97-AF65-F5344CB8AC3E}">
        <p14:creationId xmlns:p14="http://schemas.microsoft.com/office/powerpoint/2010/main" val="3182462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4" name="Line 29"/>
          <p:cNvCxnSpPr/>
          <p:nvPr/>
        </p:nvCxnSpPr>
        <p:spPr bwMode="auto">
          <a:xfrm>
            <a:off x="1422387" y="729209"/>
            <a:ext cx="0" cy="63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48" name="Заголовок 1"/>
          <p:cNvSpPr>
            <a:spLocks noGrp="1"/>
          </p:cNvSpPr>
          <p:nvPr>
            <p:ph type="title"/>
          </p:nvPr>
        </p:nvSpPr>
        <p:spPr>
          <a:xfrm>
            <a:off x="451596" y="190474"/>
            <a:ext cx="8229600" cy="802775"/>
          </a:xfrm>
        </p:spPr>
        <p:txBody>
          <a:bodyPr>
            <a:normAutofit/>
          </a:bodyPr>
          <a:lstStyle/>
          <a:p>
            <a:r>
              <a:rPr lang="uk-UA" dirty="0"/>
              <a:t>Приклад «Маршрутки»</a:t>
            </a:r>
          </a:p>
        </p:txBody>
      </p:sp>
      <p:sp>
        <p:nvSpPr>
          <p:cNvPr id="2" name="Нижний колонтитул 1"/>
          <p:cNvSpPr>
            <a:spLocks noGrp="1"/>
          </p:cNvSpPr>
          <p:nvPr>
            <p:ph type="ftr" sz="quarter" idx="11"/>
          </p:nvPr>
        </p:nvSpPr>
        <p:spPr/>
        <p:txBody>
          <a:bodyPr/>
          <a:lstStyle/>
          <a:p>
            <a:r>
              <a:rPr lang="uk-UA"/>
              <a:t>© І.В.Стеценко КПІ ім.Ігоря Сікорського</a:t>
            </a:r>
          </a:p>
        </p:txBody>
      </p:sp>
      <p:sp>
        <p:nvSpPr>
          <p:cNvPr id="206" name="Text Box 20"/>
          <p:cNvSpPr txBox="1">
            <a:spLocks noChangeArrowheads="1"/>
          </p:cNvSpPr>
          <p:nvPr/>
        </p:nvSpPr>
        <p:spPr bwMode="auto">
          <a:xfrm>
            <a:off x="611560" y="2052810"/>
            <a:ext cx="992594" cy="294846"/>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spcAft>
                <a:spcPts val="0"/>
              </a:spcAft>
            </a:pPr>
            <a:r>
              <a:rPr lang="uk-UA" sz="1000" dirty="0">
                <a:latin typeface="Times New Roman"/>
                <a:ea typeface="Times New Roman"/>
              </a:rPr>
              <a:t>Н</a:t>
            </a:r>
            <a:r>
              <a:rPr lang="uk-UA" sz="1000" dirty="0">
                <a:effectLst/>
                <a:latin typeface="Times New Roman"/>
                <a:ea typeface="Times New Roman"/>
              </a:rPr>
              <a:t>адходження</a:t>
            </a:r>
          </a:p>
          <a:p>
            <a:pPr algn="ctr">
              <a:spcAft>
                <a:spcPts val="0"/>
              </a:spcAft>
            </a:pPr>
            <a:r>
              <a:rPr lang="uk-UA" sz="1000" dirty="0">
                <a:latin typeface="Times New Roman"/>
                <a:ea typeface="Times New Roman"/>
              </a:rPr>
              <a:t>пасажир</a:t>
            </a:r>
            <a:r>
              <a:rPr lang="en-US" sz="1000" dirty="0" err="1">
                <a:effectLst/>
                <a:latin typeface="Times New Roman"/>
                <a:ea typeface="Times New Roman"/>
              </a:rPr>
              <a:t>ів</a:t>
            </a:r>
            <a:endParaRPr lang="uk-UA" sz="1000" dirty="0">
              <a:effectLst/>
              <a:latin typeface="Times New Roman"/>
              <a:ea typeface="Times New Roman"/>
            </a:endParaRPr>
          </a:p>
        </p:txBody>
      </p:sp>
      <p:grpSp>
        <p:nvGrpSpPr>
          <p:cNvPr id="3" name="Group 2">
            <a:extLst>
              <a:ext uri="{FF2B5EF4-FFF2-40B4-BE49-F238E27FC236}">
                <a16:creationId xmlns:a16="http://schemas.microsoft.com/office/drawing/2014/main" id="{EA738DD1-E675-294C-90B0-53A0A2012678}"/>
              </a:ext>
            </a:extLst>
          </p:cNvPr>
          <p:cNvGrpSpPr/>
          <p:nvPr/>
        </p:nvGrpSpPr>
        <p:grpSpPr>
          <a:xfrm>
            <a:off x="774456" y="1254070"/>
            <a:ext cx="3896812" cy="4076169"/>
            <a:chOff x="774456" y="1254070"/>
            <a:chExt cx="3896812" cy="4076169"/>
          </a:xfrm>
        </p:grpSpPr>
        <p:sp>
          <p:nvSpPr>
            <p:cNvPr id="238" name="Oval 6"/>
            <p:cNvSpPr>
              <a:spLocks noChangeArrowheads="1"/>
            </p:cNvSpPr>
            <p:nvPr/>
          </p:nvSpPr>
          <p:spPr bwMode="auto">
            <a:xfrm>
              <a:off x="4445955" y="4922811"/>
              <a:ext cx="225313" cy="21675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endParaRPr lang="uk-UA" sz="1000" dirty="0"/>
            </a:p>
          </p:txBody>
        </p:sp>
        <p:cxnSp>
          <p:nvCxnSpPr>
            <p:cNvPr id="199" name="Line 11"/>
            <p:cNvCxnSpPr/>
            <p:nvPr/>
          </p:nvCxnSpPr>
          <p:spPr bwMode="auto">
            <a:xfrm>
              <a:off x="3835474" y="2099003"/>
              <a:ext cx="254238"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200" name="Oval 12"/>
            <p:cNvSpPr>
              <a:spLocks noChangeArrowheads="1"/>
            </p:cNvSpPr>
            <p:nvPr/>
          </p:nvSpPr>
          <p:spPr bwMode="auto">
            <a:xfrm>
              <a:off x="3636321" y="1254070"/>
              <a:ext cx="226074" cy="216755"/>
            </a:xfrm>
            <a:prstGeom prst="ellipse">
              <a:avLst/>
            </a:prstGeom>
            <a:solidFill>
              <a:srgbClr val="FFFFFF"/>
            </a:solidFill>
            <a:ln w="9525">
              <a:solidFill>
                <a:srgbClr val="000000"/>
              </a:solidFill>
              <a:round/>
              <a:headEnd/>
              <a:tailEnd/>
            </a:ln>
          </p:spPr>
          <p:txBody>
            <a:bodyPr rot="0" vert="horz" wrap="square" lIns="0" tIns="0" rIns="0" bIns="0" anchor="t" anchorCtr="0" upright="1">
              <a:noAutofit/>
            </a:bodyPr>
            <a:lstStyle/>
            <a:p>
              <a:pPr algn="ctr"/>
              <a:r>
                <a:rPr lang="uk-UA" sz="1000" dirty="0"/>
                <a:t>1</a:t>
              </a:r>
            </a:p>
          </p:txBody>
        </p:sp>
        <p:cxnSp>
          <p:nvCxnSpPr>
            <p:cNvPr id="201" name="Line 13"/>
            <p:cNvCxnSpPr>
              <a:cxnSpLocks/>
            </p:cNvCxnSpPr>
            <p:nvPr/>
          </p:nvCxnSpPr>
          <p:spPr bwMode="auto">
            <a:xfrm>
              <a:off x="1308302" y="2526095"/>
              <a:ext cx="283924"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202" name="Line 14"/>
            <p:cNvCxnSpPr/>
            <p:nvPr/>
          </p:nvCxnSpPr>
          <p:spPr bwMode="auto">
            <a:xfrm>
              <a:off x="1283692" y="2362982"/>
              <a:ext cx="0" cy="32768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36" name="Oval 16"/>
            <p:cNvSpPr>
              <a:spLocks noChangeArrowheads="1"/>
            </p:cNvSpPr>
            <p:nvPr/>
          </p:nvSpPr>
          <p:spPr bwMode="auto">
            <a:xfrm>
              <a:off x="774456" y="2386336"/>
              <a:ext cx="225313" cy="21675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r>
                <a:rPr lang="uk-UA" sz="1000" dirty="0"/>
                <a:t>1</a:t>
              </a:r>
            </a:p>
          </p:txBody>
        </p:sp>
        <p:cxnSp>
          <p:nvCxnSpPr>
            <p:cNvPr id="204" name="Line 18"/>
            <p:cNvCxnSpPr/>
            <p:nvPr/>
          </p:nvCxnSpPr>
          <p:spPr bwMode="auto">
            <a:xfrm>
              <a:off x="997484" y="2548355"/>
              <a:ext cx="277075"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205" name="Line 19"/>
            <p:cNvCxnSpPr/>
            <p:nvPr/>
          </p:nvCxnSpPr>
          <p:spPr bwMode="auto">
            <a:xfrm>
              <a:off x="1013470" y="2470264"/>
              <a:ext cx="270223" cy="0"/>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cxnSp>
        <p:sp>
          <p:nvSpPr>
            <p:cNvPr id="207" name="Text Box 21"/>
            <p:cNvSpPr txBox="1">
              <a:spLocks noChangeArrowheads="1"/>
            </p:cNvSpPr>
            <p:nvPr/>
          </p:nvSpPr>
          <p:spPr bwMode="auto">
            <a:xfrm>
              <a:off x="1753026" y="2040994"/>
              <a:ext cx="763476" cy="299954"/>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r">
                <a:spcAft>
                  <a:spcPts val="0"/>
                </a:spcAft>
              </a:pPr>
              <a:r>
                <a:rPr lang="uk-UA" sz="1000" dirty="0">
                  <a:latin typeface="Times New Roman"/>
                  <a:ea typeface="Times New Roman"/>
                </a:rPr>
                <a:t>Ч</a:t>
              </a:r>
              <a:r>
                <a:rPr lang="en-US" sz="1000" dirty="0" err="1">
                  <a:effectLst/>
                  <a:latin typeface="Times New Roman"/>
                  <a:ea typeface="Times New Roman"/>
                </a:rPr>
                <a:t>ерга</a:t>
              </a:r>
              <a:r>
                <a:rPr lang="en-US" sz="1000" dirty="0">
                  <a:effectLst/>
                  <a:latin typeface="Times New Roman"/>
                  <a:ea typeface="Times New Roman"/>
                </a:rPr>
                <a:t> </a:t>
              </a:r>
              <a:r>
                <a:rPr lang="uk-UA" sz="1000" dirty="0">
                  <a:effectLst/>
                  <a:latin typeface="Times New Roman"/>
                  <a:ea typeface="Times New Roman"/>
                </a:rPr>
                <a:t>пасажи</a:t>
              </a:r>
              <a:r>
                <a:rPr lang="en-US" sz="1000" dirty="0" err="1">
                  <a:effectLst/>
                  <a:latin typeface="Times New Roman"/>
                  <a:ea typeface="Times New Roman"/>
                </a:rPr>
                <a:t>рів</a:t>
              </a:r>
              <a:endParaRPr lang="uk-UA" sz="1000" dirty="0">
                <a:effectLst/>
                <a:latin typeface="Times New Roman"/>
                <a:ea typeface="Times New Roman"/>
              </a:endParaRPr>
            </a:p>
          </p:txBody>
        </p:sp>
        <p:sp>
          <p:nvSpPr>
            <p:cNvPr id="208" name="Text Box 22"/>
            <p:cNvSpPr txBox="1">
              <a:spLocks noChangeArrowheads="1"/>
            </p:cNvSpPr>
            <p:nvPr/>
          </p:nvSpPr>
          <p:spPr bwMode="auto">
            <a:xfrm>
              <a:off x="2675529" y="1964341"/>
              <a:ext cx="175074" cy="149612"/>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just">
                <a:spcAft>
                  <a:spcPts val="0"/>
                </a:spcAft>
              </a:pPr>
              <a:r>
                <a:rPr lang="uk-UA" sz="1000" dirty="0">
                  <a:latin typeface="Times New Roman"/>
                  <a:ea typeface="Times New Roman"/>
                </a:rPr>
                <a:t>25</a:t>
              </a:r>
              <a:endParaRPr lang="uk-UA" sz="1000" dirty="0">
                <a:effectLst/>
                <a:latin typeface="Times New Roman"/>
                <a:ea typeface="Times New Roman"/>
              </a:endParaRPr>
            </a:p>
          </p:txBody>
        </p:sp>
        <p:sp>
          <p:nvSpPr>
            <p:cNvPr id="209" name="Text Box 23"/>
            <p:cNvSpPr txBox="1">
              <a:spLocks noChangeArrowheads="1"/>
            </p:cNvSpPr>
            <p:nvPr/>
          </p:nvSpPr>
          <p:spPr bwMode="auto">
            <a:xfrm>
              <a:off x="2456008" y="1264845"/>
              <a:ext cx="1119819" cy="198964"/>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r">
                <a:spcAft>
                  <a:spcPts val="0"/>
                </a:spcAft>
              </a:pPr>
              <a:r>
                <a:rPr lang="uk-UA" sz="1000" dirty="0">
                  <a:effectLst/>
                  <a:latin typeface="Times New Roman"/>
                  <a:ea typeface="Times New Roman"/>
                </a:rPr>
                <a:t>Автобус А в Києві </a:t>
              </a:r>
            </a:p>
          </p:txBody>
        </p:sp>
        <p:cxnSp>
          <p:nvCxnSpPr>
            <p:cNvPr id="210" name="Line 24"/>
            <p:cNvCxnSpPr/>
            <p:nvPr/>
          </p:nvCxnSpPr>
          <p:spPr bwMode="auto">
            <a:xfrm>
              <a:off x="3151923" y="1926766"/>
              <a:ext cx="0" cy="328416"/>
            </a:xfrm>
            <a:prstGeom prst="line">
              <a:avLst/>
            </a:prstGeom>
            <a:noFill/>
            <a:ln w="50800">
              <a:solidFill>
                <a:srgbClr val="000000"/>
              </a:solidFill>
              <a:round/>
              <a:headEnd/>
              <a:tailEnd/>
            </a:ln>
            <a:extLst>
              <a:ext uri="{909E8E84-426E-40DD-AFC4-6F175D3DCCD1}">
                <a14:hiddenFill xmlns:a14="http://schemas.microsoft.com/office/drawing/2010/main">
                  <a:noFill/>
                </a14:hiddenFill>
              </a:ext>
            </a:extLst>
          </p:spPr>
        </p:cxnSp>
        <p:sp>
          <p:nvSpPr>
            <p:cNvPr id="211" name="Arc 25"/>
            <p:cNvSpPr>
              <a:spLocks/>
            </p:cNvSpPr>
            <p:nvPr/>
          </p:nvSpPr>
          <p:spPr bwMode="auto">
            <a:xfrm rot="18619981">
              <a:off x="2713146" y="2008382"/>
              <a:ext cx="615837" cy="790105"/>
            </a:xfrm>
            <a:custGeom>
              <a:avLst/>
              <a:gdLst>
                <a:gd name="G0" fmla="+- 433 0 0"/>
                <a:gd name="G1" fmla="+- 21600 0 0"/>
                <a:gd name="G2" fmla="+- 21600 0 0"/>
                <a:gd name="T0" fmla="*/ 0 w 17151"/>
                <a:gd name="T1" fmla="*/ 4 h 21600"/>
                <a:gd name="T2" fmla="*/ 17151 w 17151"/>
                <a:gd name="T3" fmla="*/ 7923 h 21600"/>
                <a:gd name="T4" fmla="*/ 433 w 17151"/>
                <a:gd name="T5" fmla="*/ 21600 h 21600"/>
              </a:gdLst>
              <a:ahLst/>
              <a:cxnLst>
                <a:cxn ang="0">
                  <a:pos x="T0" y="T1"/>
                </a:cxn>
                <a:cxn ang="0">
                  <a:pos x="T2" y="T3"/>
                </a:cxn>
                <a:cxn ang="0">
                  <a:pos x="T4" y="T5"/>
                </a:cxn>
              </a:cxnLst>
              <a:rect l="0" t="0" r="r" b="b"/>
              <a:pathLst>
                <a:path w="17151" h="21600" fill="none" extrusionOk="0">
                  <a:moveTo>
                    <a:pt x="0" y="4"/>
                  </a:moveTo>
                  <a:cubicBezTo>
                    <a:pt x="144" y="1"/>
                    <a:pt x="288" y="0"/>
                    <a:pt x="433" y="0"/>
                  </a:cubicBezTo>
                  <a:cubicBezTo>
                    <a:pt x="6911" y="0"/>
                    <a:pt x="13048" y="2908"/>
                    <a:pt x="17151" y="7922"/>
                  </a:cubicBezTo>
                </a:path>
                <a:path w="17151" h="21600" stroke="0" extrusionOk="0">
                  <a:moveTo>
                    <a:pt x="0" y="4"/>
                  </a:moveTo>
                  <a:cubicBezTo>
                    <a:pt x="144" y="1"/>
                    <a:pt x="288" y="0"/>
                    <a:pt x="433" y="0"/>
                  </a:cubicBezTo>
                  <a:cubicBezTo>
                    <a:pt x="6911" y="0"/>
                    <a:pt x="13048" y="2908"/>
                    <a:pt x="17151" y="7922"/>
                  </a:cubicBezTo>
                  <a:lnTo>
                    <a:pt x="433" y="21600"/>
                  </a:lnTo>
                  <a:close/>
                </a:path>
              </a:pathLst>
            </a:custGeom>
            <a:noFill/>
            <a:ln w="9525">
              <a:solidFill>
                <a:srgbClr val="000000"/>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uk-UA" sz="1000"/>
            </a:p>
          </p:txBody>
        </p:sp>
        <p:sp>
          <p:nvSpPr>
            <p:cNvPr id="213" name="Text Box 31"/>
            <p:cNvSpPr txBox="1">
              <a:spLocks noChangeArrowheads="1"/>
            </p:cNvSpPr>
            <p:nvPr/>
          </p:nvSpPr>
          <p:spPr bwMode="auto">
            <a:xfrm>
              <a:off x="2702058" y="2292404"/>
              <a:ext cx="981938" cy="180265"/>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spcAft>
                  <a:spcPts val="0"/>
                </a:spcAft>
              </a:pPr>
              <a:r>
                <a:rPr lang="uk-UA" sz="1000" dirty="0">
                  <a:effectLst/>
                  <a:latin typeface="Times New Roman"/>
                  <a:ea typeface="Times New Roman"/>
                </a:rPr>
                <a:t>Посадка</a:t>
              </a:r>
            </a:p>
          </p:txBody>
        </p:sp>
        <p:sp>
          <p:nvSpPr>
            <p:cNvPr id="214" name="Text Box 32"/>
            <p:cNvSpPr txBox="1">
              <a:spLocks noChangeArrowheads="1"/>
            </p:cNvSpPr>
            <p:nvPr/>
          </p:nvSpPr>
          <p:spPr bwMode="auto">
            <a:xfrm>
              <a:off x="3790559" y="1753070"/>
              <a:ext cx="738356" cy="15618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spcAft>
                  <a:spcPts val="0"/>
                </a:spcAft>
              </a:pPr>
              <a:r>
                <a:rPr lang="uk-UA" sz="1000" dirty="0">
                  <a:latin typeface="Times New Roman"/>
                  <a:ea typeface="Times New Roman"/>
                </a:rPr>
                <a:t>Переїзд К-Ч</a:t>
              </a:r>
              <a:endParaRPr lang="uk-UA" sz="1000" dirty="0">
                <a:effectLst/>
                <a:latin typeface="Times New Roman"/>
                <a:ea typeface="Times New Roman"/>
              </a:endParaRPr>
            </a:p>
          </p:txBody>
        </p:sp>
        <p:cxnSp>
          <p:nvCxnSpPr>
            <p:cNvPr id="215" name="Line 33"/>
            <p:cNvCxnSpPr/>
            <p:nvPr/>
          </p:nvCxnSpPr>
          <p:spPr bwMode="auto">
            <a:xfrm flipH="1">
              <a:off x="2700377" y="2126084"/>
              <a:ext cx="63941" cy="1736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16" name="Text Box 34"/>
            <p:cNvSpPr txBox="1">
              <a:spLocks noChangeArrowheads="1"/>
            </p:cNvSpPr>
            <p:nvPr/>
          </p:nvSpPr>
          <p:spPr bwMode="auto">
            <a:xfrm>
              <a:off x="2597390" y="2921480"/>
              <a:ext cx="161754" cy="167857"/>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just">
                <a:spcAft>
                  <a:spcPts val="0"/>
                </a:spcAft>
              </a:pPr>
              <a:r>
                <a:rPr lang="uk-UA" sz="1000" dirty="0">
                  <a:latin typeface="Times New Roman"/>
                  <a:ea typeface="Times New Roman"/>
                </a:rPr>
                <a:t>25</a:t>
              </a:r>
              <a:endParaRPr lang="uk-UA" sz="1000" dirty="0">
                <a:effectLst/>
                <a:latin typeface="Times New Roman"/>
                <a:ea typeface="Times New Roman"/>
              </a:endParaRPr>
            </a:p>
          </p:txBody>
        </p:sp>
        <p:sp>
          <p:nvSpPr>
            <p:cNvPr id="217" name="Arc 35"/>
            <p:cNvSpPr>
              <a:spLocks/>
            </p:cNvSpPr>
            <p:nvPr/>
          </p:nvSpPr>
          <p:spPr bwMode="auto">
            <a:xfrm rot="3301924" flipV="1">
              <a:off x="2792747" y="2194315"/>
              <a:ext cx="742395" cy="936541"/>
            </a:xfrm>
            <a:custGeom>
              <a:avLst/>
              <a:gdLst>
                <a:gd name="G0" fmla="+- 433 0 0"/>
                <a:gd name="G1" fmla="+- 21600 0 0"/>
                <a:gd name="G2" fmla="+- 21600 0 0"/>
                <a:gd name="T0" fmla="*/ 0 w 15257"/>
                <a:gd name="T1" fmla="*/ 4 h 21600"/>
                <a:gd name="T2" fmla="*/ 15257 w 15257"/>
                <a:gd name="T3" fmla="*/ 5890 h 21600"/>
                <a:gd name="T4" fmla="*/ 433 w 15257"/>
                <a:gd name="T5" fmla="*/ 21600 h 21600"/>
              </a:gdLst>
              <a:ahLst/>
              <a:cxnLst>
                <a:cxn ang="0">
                  <a:pos x="T0" y="T1"/>
                </a:cxn>
                <a:cxn ang="0">
                  <a:pos x="T2" y="T3"/>
                </a:cxn>
                <a:cxn ang="0">
                  <a:pos x="T4" y="T5"/>
                </a:cxn>
              </a:cxnLst>
              <a:rect l="0" t="0" r="r" b="b"/>
              <a:pathLst>
                <a:path w="15257" h="21600" fill="none" extrusionOk="0">
                  <a:moveTo>
                    <a:pt x="0" y="4"/>
                  </a:moveTo>
                  <a:cubicBezTo>
                    <a:pt x="144" y="1"/>
                    <a:pt x="288" y="0"/>
                    <a:pt x="433" y="0"/>
                  </a:cubicBezTo>
                  <a:cubicBezTo>
                    <a:pt x="5944" y="0"/>
                    <a:pt x="11248" y="2107"/>
                    <a:pt x="15257" y="5889"/>
                  </a:cubicBezTo>
                </a:path>
                <a:path w="15257" h="21600" stroke="0" extrusionOk="0">
                  <a:moveTo>
                    <a:pt x="0" y="4"/>
                  </a:moveTo>
                  <a:cubicBezTo>
                    <a:pt x="144" y="1"/>
                    <a:pt x="288" y="0"/>
                    <a:pt x="433" y="0"/>
                  </a:cubicBezTo>
                  <a:cubicBezTo>
                    <a:pt x="5944" y="0"/>
                    <a:pt x="11248" y="2107"/>
                    <a:pt x="15257" y="5889"/>
                  </a:cubicBezTo>
                  <a:lnTo>
                    <a:pt x="433" y="21600"/>
                  </a:lnTo>
                  <a:close/>
                </a:path>
              </a:pathLst>
            </a:custGeom>
            <a:noFill/>
            <a:ln w="9525">
              <a:solidFill>
                <a:srgbClr val="000000"/>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uk-UA" sz="1000"/>
            </a:p>
          </p:txBody>
        </p:sp>
        <p:cxnSp>
          <p:nvCxnSpPr>
            <p:cNvPr id="218" name="Line 36"/>
            <p:cNvCxnSpPr/>
            <p:nvPr/>
          </p:nvCxnSpPr>
          <p:spPr bwMode="auto">
            <a:xfrm flipH="1">
              <a:off x="2695965" y="2721676"/>
              <a:ext cx="63179" cy="1736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9" name="Line 37"/>
            <p:cNvCxnSpPr/>
            <p:nvPr/>
          </p:nvCxnSpPr>
          <p:spPr bwMode="auto">
            <a:xfrm>
              <a:off x="3199113" y="2925493"/>
              <a:ext cx="0" cy="32768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20" name="Line 38"/>
            <p:cNvCxnSpPr>
              <a:cxnSpLocks/>
            </p:cNvCxnSpPr>
            <p:nvPr/>
          </p:nvCxnSpPr>
          <p:spPr bwMode="auto">
            <a:xfrm>
              <a:off x="3213575" y="3069266"/>
              <a:ext cx="445297"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221" name="Oval 39"/>
            <p:cNvSpPr>
              <a:spLocks noChangeArrowheads="1"/>
            </p:cNvSpPr>
            <p:nvPr/>
          </p:nvSpPr>
          <p:spPr bwMode="auto">
            <a:xfrm>
              <a:off x="3658873" y="2967093"/>
              <a:ext cx="225313" cy="21675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uk-UA" sz="1000"/>
            </a:p>
          </p:txBody>
        </p:sp>
        <p:cxnSp>
          <p:nvCxnSpPr>
            <p:cNvPr id="222" name="Line 40"/>
            <p:cNvCxnSpPr/>
            <p:nvPr/>
          </p:nvCxnSpPr>
          <p:spPr bwMode="auto">
            <a:xfrm>
              <a:off x="4153647" y="2943010"/>
              <a:ext cx="0" cy="32841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24" name="Line 42"/>
            <p:cNvCxnSpPr/>
            <p:nvPr/>
          </p:nvCxnSpPr>
          <p:spPr bwMode="auto">
            <a:xfrm>
              <a:off x="3898648" y="3075105"/>
              <a:ext cx="254999"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229" name="Oval 44"/>
            <p:cNvSpPr>
              <a:spLocks noChangeArrowheads="1"/>
            </p:cNvSpPr>
            <p:nvPr/>
          </p:nvSpPr>
          <p:spPr bwMode="auto">
            <a:xfrm>
              <a:off x="3565022" y="3555964"/>
              <a:ext cx="225313" cy="216025"/>
            </a:xfrm>
            <a:prstGeom prst="ellipse">
              <a:avLst/>
            </a:prstGeom>
            <a:solidFill>
              <a:srgbClr val="FFFFFF"/>
            </a:solidFill>
            <a:ln w="9525">
              <a:solidFill>
                <a:srgbClr val="000000"/>
              </a:solidFill>
              <a:round/>
              <a:headEnd/>
              <a:tailEnd/>
            </a:ln>
          </p:spPr>
          <p:txBody>
            <a:bodyPr rot="0" vert="horz" wrap="square" lIns="0" tIns="0" rIns="0" bIns="0" anchor="t" anchorCtr="0" upright="1">
              <a:noAutofit/>
            </a:bodyPr>
            <a:lstStyle/>
            <a:p>
              <a:pPr algn="ctr"/>
              <a:r>
                <a:rPr lang="uk-UA" sz="1000" dirty="0"/>
                <a:t>1</a:t>
              </a:r>
            </a:p>
          </p:txBody>
        </p:sp>
        <p:sp>
          <p:nvSpPr>
            <p:cNvPr id="227" name="Text Box 48"/>
            <p:cNvSpPr txBox="1">
              <a:spLocks noChangeArrowheads="1"/>
            </p:cNvSpPr>
            <p:nvPr/>
          </p:nvSpPr>
          <p:spPr bwMode="auto">
            <a:xfrm>
              <a:off x="3204421" y="3842409"/>
              <a:ext cx="647134" cy="239221"/>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spcAft>
                  <a:spcPts val="0"/>
                </a:spcAft>
              </a:pPr>
              <a:r>
                <a:rPr lang="uk-UA" sz="1000" dirty="0">
                  <a:latin typeface="Times New Roman"/>
                  <a:ea typeface="Times New Roman"/>
                </a:rPr>
                <a:t>Автобус В в Києві</a:t>
              </a:r>
              <a:endParaRPr lang="uk-UA" sz="1000" dirty="0">
                <a:effectLst/>
                <a:latin typeface="Times New Roman"/>
                <a:ea typeface="Times New Roman"/>
              </a:endParaRPr>
            </a:p>
          </p:txBody>
        </p:sp>
        <p:cxnSp>
          <p:nvCxnSpPr>
            <p:cNvPr id="242" name="Line 38"/>
            <p:cNvCxnSpPr>
              <a:cxnSpLocks/>
            </p:cNvCxnSpPr>
            <p:nvPr/>
          </p:nvCxnSpPr>
          <p:spPr bwMode="auto">
            <a:xfrm>
              <a:off x="3143932" y="2092799"/>
              <a:ext cx="445297"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243" name="Oval 39"/>
            <p:cNvSpPr>
              <a:spLocks noChangeArrowheads="1"/>
            </p:cNvSpPr>
            <p:nvPr/>
          </p:nvSpPr>
          <p:spPr bwMode="auto">
            <a:xfrm>
              <a:off x="3589228" y="1990626"/>
              <a:ext cx="225313" cy="21675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uk-UA" sz="1000"/>
            </a:p>
          </p:txBody>
        </p:sp>
        <p:cxnSp>
          <p:nvCxnSpPr>
            <p:cNvPr id="245" name="Line 40"/>
            <p:cNvCxnSpPr/>
            <p:nvPr/>
          </p:nvCxnSpPr>
          <p:spPr bwMode="auto">
            <a:xfrm>
              <a:off x="4106715" y="1926766"/>
              <a:ext cx="0" cy="32841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43" name="Oval 39">
              <a:extLst>
                <a:ext uri="{FF2B5EF4-FFF2-40B4-BE49-F238E27FC236}">
                  <a16:creationId xmlns:a16="http://schemas.microsoft.com/office/drawing/2014/main" id="{EA3D88A3-4F4A-C84C-AE54-029FA19B7820}"/>
                </a:ext>
              </a:extLst>
            </p:cNvPr>
            <p:cNvSpPr>
              <a:spLocks noChangeArrowheads="1"/>
            </p:cNvSpPr>
            <p:nvPr/>
          </p:nvSpPr>
          <p:spPr bwMode="auto">
            <a:xfrm>
              <a:off x="1582840" y="2424285"/>
              <a:ext cx="225313" cy="21675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uk-UA" sz="1000"/>
            </a:p>
          </p:txBody>
        </p:sp>
        <p:cxnSp>
          <p:nvCxnSpPr>
            <p:cNvPr id="44" name="Line 37">
              <a:extLst>
                <a:ext uri="{FF2B5EF4-FFF2-40B4-BE49-F238E27FC236}">
                  <a16:creationId xmlns:a16="http://schemas.microsoft.com/office/drawing/2014/main" id="{D7EA73E5-04D6-EC41-B5B0-72D4231B432B}"/>
                </a:ext>
              </a:extLst>
            </p:cNvPr>
            <p:cNvCxnSpPr/>
            <p:nvPr/>
          </p:nvCxnSpPr>
          <p:spPr bwMode="auto">
            <a:xfrm>
              <a:off x="2061591" y="2352147"/>
              <a:ext cx="0" cy="32768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5" name="Line 38">
              <a:extLst>
                <a:ext uri="{FF2B5EF4-FFF2-40B4-BE49-F238E27FC236}">
                  <a16:creationId xmlns:a16="http://schemas.microsoft.com/office/drawing/2014/main" id="{79FBA28F-EF30-C54F-91C6-003EFA029D51}"/>
                </a:ext>
              </a:extLst>
            </p:cNvPr>
            <p:cNvCxnSpPr>
              <a:cxnSpLocks/>
            </p:cNvCxnSpPr>
            <p:nvPr/>
          </p:nvCxnSpPr>
          <p:spPr bwMode="auto">
            <a:xfrm>
              <a:off x="2083249" y="2509447"/>
              <a:ext cx="305763"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46" name="Oval 39">
              <a:extLst>
                <a:ext uri="{FF2B5EF4-FFF2-40B4-BE49-F238E27FC236}">
                  <a16:creationId xmlns:a16="http://schemas.microsoft.com/office/drawing/2014/main" id="{DFAAB25E-6279-6B49-9B7A-0CDE76C0B353}"/>
                </a:ext>
              </a:extLst>
            </p:cNvPr>
            <p:cNvSpPr>
              <a:spLocks noChangeArrowheads="1"/>
            </p:cNvSpPr>
            <p:nvPr/>
          </p:nvSpPr>
          <p:spPr bwMode="auto">
            <a:xfrm>
              <a:off x="2389011" y="2393297"/>
              <a:ext cx="225313" cy="21675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uk-UA" sz="1000"/>
            </a:p>
          </p:txBody>
        </p:sp>
        <p:cxnSp>
          <p:nvCxnSpPr>
            <p:cNvPr id="48" name="Line 13">
              <a:extLst>
                <a:ext uri="{FF2B5EF4-FFF2-40B4-BE49-F238E27FC236}">
                  <a16:creationId xmlns:a16="http://schemas.microsoft.com/office/drawing/2014/main" id="{51092F1A-F908-2D43-B5CB-48681BE8A018}"/>
                </a:ext>
              </a:extLst>
            </p:cNvPr>
            <p:cNvCxnSpPr>
              <a:cxnSpLocks/>
            </p:cNvCxnSpPr>
            <p:nvPr/>
          </p:nvCxnSpPr>
          <p:spPr bwMode="auto">
            <a:xfrm>
              <a:off x="1810060" y="2515990"/>
              <a:ext cx="251532"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50" name="Line 38">
              <a:extLst>
                <a:ext uri="{FF2B5EF4-FFF2-40B4-BE49-F238E27FC236}">
                  <a16:creationId xmlns:a16="http://schemas.microsoft.com/office/drawing/2014/main" id="{FA7C7AC5-F3D1-0A45-83CA-A3B40552CE64}"/>
                </a:ext>
              </a:extLst>
            </p:cNvPr>
            <p:cNvCxnSpPr>
              <a:cxnSpLocks/>
              <a:stCxn id="46" idx="3"/>
            </p:cNvCxnSpPr>
            <p:nvPr/>
          </p:nvCxnSpPr>
          <p:spPr bwMode="auto">
            <a:xfrm flipH="1">
              <a:off x="2059984" y="2578310"/>
              <a:ext cx="362024" cy="687418"/>
            </a:xfrm>
            <a:prstGeom prst="line">
              <a:avLst/>
            </a:prstGeom>
            <a:noFill/>
            <a:ln w="9525">
              <a:solidFill>
                <a:srgbClr val="000000"/>
              </a:solidFill>
              <a:prstDash val="dash"/>
              <a:round/>
              <a:headEnd/>
              <a:tailEnd type="stealth" w="med" len="med"/>
            </a:ln>
            <a:extLst>
              <a:ext uri="{909E8E84-426E-40DD-AFC4-6F175D3DCCD1}">
                <a14:hiddenFill xmlns:a14="http://schemas.microsoft.com/office/drawing/2010/main">
                  <a:noFill/>
                </a14:hiddenFill>
              </a:ext>
            </a:extLst>
          </p:spPr>
        </p:cxnSp>
        <p:cxnSp>
          <p:nvCxnSpPr>
            <p:cNvPr id="55" name="Line 37">
              <a:extLst>
                <a:ext uri="{FF2B5EF4-FFF2-40B4-BE49-F238E27FC236}">
                  <a16:creationId xmlns:a16="http://schemas.microsoft.com/office/drawing/2014/main" id="{85E2111D-AEB4-D747-81BA-13069261B205}"/>
                </a:ext>
              </a:extLst>
            </p:cNvPr>
            <p:cNvCxnSpPr>
              <a:cxnSpLocks/>
            </p:cNvCxnSpPr>
            <p:nvPr/>
          </p:nvCxnSpPr>
          <p:spPr bwMode="auto">
            <a:xfrm>
              <a:off x="2045094" y="3080400"/>
              <a:ext cx="0" cy="327687"/>
            </a:xfrm>
            <a:prstGeom prst="line">
              <a:avLst/>
            </a:prstGeom>
            <a:noFill/>
            <a:ln w="50800">
              <a:solidFill>
                <a:srgbClr val="000000"/>
              </a:solidFill>
              <a:round/>
              <a:headEnd/>
              <a:tailEnd/>
            </a:ln>
            <a:extLst>
              <a:ext uri="{909E8E84-426E-40DD-AFC4-6F175D3DCCD1}">
                <a14:hiddenFill xmlns:a14="http://schemas.microsoft.com/office/drawing/2010/main">
                  <a:noFill/>
                </a14:hiddenFill>
              </a:ext>
            </a:extLst>
          </p:spPr>
        </p:cxnSp>
        <p:cxnSp>
          <p:nvCxnSpPr>
            <p:cNvPr id="56" name="Line 13">
              <a:extLst>
                <a:ext uri="{FF2B5EF4-FFF2-40B4-BE49-F238E27FC236}">
                  <a16:creationId xmlns:a16="http://schemas.microsoft.com/office/drawing/2014/main" id="{D041D68F-2EE2-CF4B-93D7-B2F0D21278CF}"/>
                </a:ext>
              </a:extLst>
            </p:cNvPr>
            <p:cNvCxnSpPr>
              <a:cxnSpLocks/>
              <a:stCxn id="43" idx="4"/>
            </p:cNvCxnSpPr>
            <p:nvPr/>
          </p:nvCxnSpPr>
          <p:spPr bwMode="auto">
            <a:xfrm>
              <a:off x="1695496" y="2641040"/>
              <a:ext cx="306997" cy="603203"/>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62" name="Line 36">
              <a:extLst>
                <a:ext uri="{FF2B5EF4-FFF2-40B4-BE49-F238E27FC236}">
                  <a16:creationId xmlns:a16="http://schemas.microsoft.com/office/drawing/2014/main" id="{A337B72C-D357-9A48-9557-789BFAF1CBFB}"/>
                </a:ext>
              </a:extLst>
            </p:cNvPr>
            <p:cNvCxnSpPr>
              <a:cxnSpLocks/>
            </p:cNvCxnSpPr>
            <p:nvPr/>
          </p:nvCxnSpPr>
          <p:spPr bwMode="auto">
            <a:xfrm>
              <a:off x="2241317" y="2816726"/>
              <a:ext cx="18780" cy="18272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4" name="Text Box 34">
              <a:extLst>
                <a:ext uri="{FF2B5EF4-FFF2-40B4-BE49-F238E27FC236}">
                  <a16:creationId xmlns:a16="http://schemas.microsoft.com/office/drawing/2014/main" id="{566A0BA8-4F46-BA43-AAB2-F0EA6F017B02}"/>
                </a:ext>
              </a:extLst>
            </p:cNvPr>
            <p:cNvSpPr txBox="1">
              <a:spLocks noChangeArrowheads="1"/>
            </p:cNvSpPr>
            <p:nvPr/>
          </p:nvSpPr>
          <p:spPr bwMode="auto">
            <a:xfrm>
              <a:off x="2247255" y="3033681"/>
              <a:ext cx="143113" cy="146354"/>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just">
                <a:spcAft>
                  <a:spcPts val="0"/>
                </a:spcAft>
              </a:pPr>
              <a:r>
                <a:rPr lang="uk-UA" sz="1000" dirty="0">
                  <a:latin typeface="Times New Roman"/>
                  <a:ea typeface="Times New Roman"/>
                </a:rPr>
                <a:t>3</a:t>
              </a:r>
              <a:r>
                <a:rPr lang="en-US" sz="1000" dirty="0">
                  <a:effectLst/>
                  <a:latin typeface="Times New Roman"/>
                  <a:ea typeface="Times New Roman"/>
                </a:rPr>
                <a:t>0</a:t>
              </a:r>
              <a:endParaRPr lang="uk-UA" sz="1000" dirty="0">
                <a:effectLst/>
                <a:latin typeface="Times New Roman"/>
                <a:ea typeface="Times New Roman"/>
              </a:endParaRPr>
            </a:p>
          </p:txBody>
        </p:sp>
        <p:cxnSp>
          <p:nvCxnSpPr>
            <p:cNvPr id="65" name="Line 13">
              <a:extLst>
                <a:ext uri="{FF2B5EF4-FFF2-40B4-BE49-F238E27FC236}">
                  <a16:creationId xmlns:a16="http://schemas.microsoft.com/office/drawing/2014/main" id="{DA146A87-8BF1-7842-9CC2-9C3DEA37EDAA}"/>
                </a:ext>
              </a:extLst>
            </p:cNvPr>
            <p:cNvCxnSpPr>
              <a:cxnSpLocks/>
              <a:endCxn id="238" idx="1"/>
            </p:cNvCxnSpPr>
            <p:nvPr/>
          </p:nvCxnSpPr>
          <p:spPr bwMode="auto">
            <a:xfrm>
              <a:off x="2061287" y="3356516"/>
              <a:ext cx="2417664" cy="1598038"/>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69" name="Line 36">
              <a:extLst>
                <a:ext uri="{FF2B5EF4-FFF2-40B4-BE49-F238E27FC236}">
                  <a16:creationId xmlns:a16="http://schemas.microsoft.com/office/drawing/2014/main" id="{2F991FFE-868A-0847-90A2-F8AA9543F169}"/>
                </a:ext>
              </a:extLst>
            </p:cNvPr>
            <p:cNvCxnSpPr>
              <a:cxnSpLocks/>
            </p:cNvCxnSpPr>
            <p:nvPr/>
          </p:nvCxnSpPr>
          <p:spPr bwMode="auto">
            <a:xfrm flipV="1">
              <a:off x="2575156" y="3647755"/>
              <a:ext cx="57423" cy="21236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0" name="Text Box 34">
              <a:extLst>
                <a:ext uri="{FF2B5EF4-FFF2-40B4-BE49-F238E27FC236}">
                  <a16:creationId xmlns:a16="http://schemas.microsoft.com/office/drawing/2014/main" id="{A30A0AF0-BF22-064F-8ACF-7BDAD2FADD1D}"/>
                </a:ext>
              </a:extLst>
            </p:cNvPr>
            <p:cNvSpPr txBox="1">
              <a:spLocks noChangeArrowheads="1"/>
            </p:cNvSpPr>
            <p:nvPr/>
          </p:nvSpPr>
          <p:spPr bwMode="auto">
            <a:xfrm>
              <a:off x="2566048" y="3381770"/>
              <a:ext cx="313569" cy="255961"/>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just">
                <a:spcAft>
                  <a:spcPts val="0"/>
                </a:spcAft>
              </a:pPr>
              <a:r>
                <a:rPr lang="uk-UA" sz="1000" dirty="0">
                  <a:effectLst/>
                  <a:latin typeface="Times New Roman"/>
                  <a:ea typeface="Times New Roman"/>
                </a:rPr>
                <a:t>10</a:t>
              </a:r>
              <a:r>
                <a:rPr lang="en-US" sz="1000" dirty="0">
                  <a:effectLst/>
                  <a:latin typeface="Times New Roman"/>
                  <a:ea typeface="Times New Roman"/>
                </a:rPr>
                <a:t>0</a:t>
              </a:r>
              <a:endParaRPr lang="uk-UA" sz="1000" dirty="0">
                <a:effectLst/>
                <a:latin typeface="Times New Roman"/>
                <a:ea typeface="Times New Roman"/>
              </a:endParaRPr>
            </a:p>
          </p:txBody>
        </p:sp>
        <p:cxnSp>
          <p:nvCxnSpPr>
            <p:cNvPr id="128" name="Line 38">
              <a:extLst>
                <a:ext uri="{FF2B5EF4-FFF2-40B4-BE49-F238E27FC236}">
                  <a16:creationId xmlns:a16="http://schemas.microsoft.com/office/drawing/2014/main" id="{ADEE833D-8DD6-0A40-B2E3-FC4712E286F0}"/>
                </a:ext>
              </a:extLst>
            </p:cNvPr>
            <p:cNvCxnSpPr>
              <a:cxnSpLocks/>
              <a:stCxn id="200" idx="4"/>
            </p:cNvCxnSpPr>
            <p:nvPr/>
          </p:nvCxnSpPr>
          <p:spPr bwMode="auto">
            <a:xfrm flipH="1">
              <a:off x="3166998" y="1470825"/>
              <a:ext cx="582360" cy="54402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131" name="Line 38">
              <a:extLst>
                <a:ext uri="{FF2B5EF4-FFF2-40B4-BE49-F238E27FC236}">
                  <a16:creationId xmlns:a16="http://schemas.microsoft.com/office/drawing/2014/main" id="{677D4456-E421-DF48-96B8-D0AB51F494EF}"/>
                </a:ext>
              </a:extLst>
            </p:cNvPr>
            <p:cNvCxnSpPr>
              <a:cxnSpLocks/>
              <a:stCxn id="229" idx="1"/>
            </p:cNvCxnSpPr>
            <p:nvPr/>
          </p:nvCxnSpPr>
          <p:spPr bwMode="auto">
            <a:xfrm flipH="1" flipV="1">
              <a:off x="3195646" y="3159148"/>
              <a:ext cx="402372" cy="42845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184" name="Text Box 48">
              <a:extLst>
                <a:ext uri="{FF2B5EF4-FFF2-40B4-BE49-F238E27FC236}">
                  <a16:creationId xmlns:a16="http://schemas.microsoft.com/office/drawing/2014/main" id="{4F11915B-7FDA-2041-A2FD-23A19D768736}"/>
                </a:ext>
              </a:extLst>
            </p:cNvPr>
            <p:cNvSpPr txBox="1">
              <a:spLocks noChangeArrowheads="1"/>
            </p:cNvSpPr>
            <p:nvPr/>
          </p:nvSpPr>
          <p:spPr bwMode="auto">
            <a:xfrm>
              <a:off x="2771953" y="4922811"/>
              <a:ext cx="1631218" cy="407428"/>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r">
                <a:spcAft>
                  <a:spcPts val="0"/>
                </a:spcAft>
              </a:pPr>
              <a:r>
                <a:rPr lang="uk-UA" sz="1000" dirty="0">
                  <a:effectLst/>
                  <a:latin typeface="Times New Roman"/>
                  <a:ea typeface="Times New Roman"/>
                </a:rPr>
                <a:t>Кількість втраченого прибутку</a:t>
              </a:r>
            </a:p>
          </p:txBody>
        </p:sp>
        <p:sp>
          <p:nvSpPr>
            <p:cNvPr id="116" name="Text Box 32">
              <a:extLst>
                <a:ext uri="{FF2B5EF4-FFF2-40B4-BE49-F238E27FC236}">
                  <a16:creationId xmlns:a16="http://schemas.microsoft.com/office/drawing/2014/main" id="{97C6C660-8FE1-7248-9AB9-CF49AE8FC771}"/>
                </a:ext>
              </a:extLst>
            </p:cNvPr>
            <p:cNvSpPr txBox="1">
              <a:spLocks noChangeArrowheads="1"/>
            </p:cNvSpPr>
            <p:nvPr/>
          </p:nvSpPr>
          <p:spPr bwMode="auto">
            <a:xfrm>
              <a:off x="3898648" y="2736293"/>
              <a:ext cx="738356" cy="15618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spcAft>
                  <a:spcPts val="0"/>
                </a:spcAft>
              </a:pPr>
              <a:r>
                <a:rPr lang="uk-UA" sz="1000" dirty="0">
                  <a:latin typeface="Times New Roman"/>
                  <a:ea typeface="Times New Roman"/>
                </a:rPr>
                <a:t>Переїзд К-Ч</a:t>
              </a:r>
              <a:endParaRPr lang="uk-UA" sz="1000" dirty="0">
                <a:effectLst/>
                <a:latin typeface="Times New Roman"/>
                <a:ea typeface="Times New Roman"/>
              </a:endParaRPr>
            </a:p>
          </p:txBody>
        </p:sp>
      </p:grpSp>
    </p:spTree>
    <p:extLst>
      <p:ext uri="{BB962C8B-B14F-4D97-AF65-F5344CB8AC3E}">
        <p14:creationId xmlns:p14="http://schemas.microsoft.com/office/powerpoint/2010/main" val="38771283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4" name="Line 29"/>
          <p:cNvCxnSpPr/>
          <p:nvPr/>
        </p:nvCxnSpPr>
        <p:spPr bwMode="auto">
          <a:xfrm>
            <a:off x="1422387" y="729209"/>
            <a:ext cx="0" cy="63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48" name="Заголовок 1"/>
          <p:cNvSpPr>
            <a:spLocks noGrp="1"/>
          </p:cNvSpPr>
          <p:nvPr>
            <p:ph type="title"/>
          </p:nvPr>
        </p:nvSpPr>
        <p:spPr>
          <a:xfrm>
            <a:off x="451596" y="190474"/>
            <a:ext cx="8229600" cy="802775"/>
          </a:xfrm>
        </p:spPr>
        <p:txBody>
          <a:bodyPr>
            <a:normAutofit/>
          </a:bodyPr>
          <a:lstStyle/>
          <a:p>
            <a:r>
              <a:rPr lang="uk-UA" dirty="0"/>
              <a:t>Приклад «Маршрутки»</a:t>
            </a:r>
          </a:p>
        </p:txBody>
      </p:sp>
      <p:sp>
        <p:nvSpPr>
          <p:cNvPr id="2" name="Нижний колонтитул 1"/>
          <p:cNvSpPr>
            <a:spLocks noGrp="1"/>
          </p:cNvSpPr>
          <p:nvPr>
            <p:ph type="ftr" sz="quarter" idx="11"/>
          </p:nvPr>
        </p:nvSpPr>
        <p:spPr/>
        <p:txBody>
          <a:bodyPr/>
          <a:lstStyle/>
          <a:p>
            <a:r>
              <a:rPr lang="uk-UA"/>
              <a:t>© І.В.Стеценко КПІ ім.Ігоря Сікорського</a:t>
            </a:r>
          </a:p>
        </p:txBody>
      </p:sp>
      <p:sp>
        <p:nvSpPr>
          <p:cNvPr id="206" name="Text Box 20"/>
          <p:cNvSpPr txBox="1">
            <a:spLocks noChangeArrowheads="1"/>
          </p:cNvSpPr>
          <p:nvPr/>
        </p:nvSpPr>
        <p:spPr bwMode="auto">
          <a:xfrm>
            <a:off x="611560" y="2052810"/>
            <a:ext cx="992594" cy="294846"/>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spcAft>
                <a:spcPts val="0"/>
              </a:spcAft>
            </a:pPr>
            <a:r>
              <a:rPr lang="uk-UA" sz="1000" dirty="0">
                <a:latin typeface="Times New Roman"/>
                <a:ea typeface="Times New Roman"/>
              </a:rPr>
              <a:t>Н</a:t>
            </a:r>
            <a:r>
              <a:rPr lang="uk-UA" sz="1000" dirty="0">
                <a:effectLst/>
                <a:latin typeface="Times New Roman"/>
                <a:ea typeface="Times New Roman"/>
              </a:rPr>
              <a:t>адходження</a:t>
            </a:r>
          </a:p>
          <a:p>
            <a:pPr algn="ctr">
              <a:spcAft>
                <a:spcPts val="0"/>
              </a:spcAft>
            </a:pPr>
            <a:r>
              <a:rPr lang="uk-UA" sz="1000" dirty="0">
                <a:latin typeface="Times New Roman"/>
                <a:ea typeface="Times New Roman"/>
              </a:rPr>
              <a:t>пасажир</a:t>
            </a:r>
            <a:r>
              <a:rPr lang="en-US" sz="1000" dirty="0" err="1">
                <a:effectLst/>
                <a:latin typeface="Times New Roman"/>
                <a:ea typeface="Times New Roman"/>
              </a:rPr>
              <a:t>ів</a:t>
            </a:r>
            <a:endParaRPr lang="uk-UA" sz="1000" dirty="0">
              <a:effectLst/>
              <a:latin typeface="Times New Roman"/>
              <a:ea typeface="Times New Roman"/>
            </a:endParaRPr>
          </a:p>
        </p:txBody>
      </p:sp>
      <p:grpSp>
        <p:nvGrpSpPr>
          <p:cNvPr id="3" name="Group 2">
            <a:extLst>
              <a:ext uri="{FF2B5EF4-FFF2-40B4-BE49-F238E27FC236}">
                <a16:creationId xmlns:a16="http://schemas.microsoft.com/office/drawing/2014/main" id="{91670AF8-346E-8F4C-8582-037D26FF0B26}"/>
              </a:ext>
            </a:extLst>
          </p:cNvPr>
          <p:cNvGrpSpPr/>
          <p:nvPr/>
        </p:nvGrpSpPr>
        <p:grpSpPr>
          <a:xfrm>
            <a:off x="774456" y="1231268"/>
            <a:ext cx="5717002" cy="4145976"/>
            <a:chOff x="774456" y="1231268"/>
            <a:chExt cx="5717002" cy="4145976"/>
          </a:xfrm>
        </p:grpSpPr>
        <p:sp>
          <p:nvSpPr>
            <p:cNvPr id="238" name="Oval 6"/>
            <p:cNvSpPr>
              <a:spLocks noChangeArrowheads="1"/>
            </p:cNvSpPr>
            <p:nvPr/>
          </p:nvSpPr>
          <p:spPr bwMode="auto">
            <a:xfrm>
              <a:off x="4456411" y="4969816"/>
              <a:ext cx="225313" cy="21675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endParaRPr lang="uk-UA" sz="1000" dirty="0"/>
            </a:p>
          </p:txBody>
        </p:sp>
        <p:cxnSp>
          <p:nvCxnSpPr>
            <p:cNvPr id="199" name="Line 11"/>
            <p:cNvCxnSpPr/>
            <p:nvPr/>
          </p:nvCxnSpPr>
          <p:spPr bwMode="auto">
            <a:xfrm>
              <a:off x="3835474" y="2099003"/>
              <a:ext cx="254238"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200" name="Oval 12"/>
            <p:cNvSpPr>
              <a:spLocks noChangeArrowheads="1"/>
            </p:cNvSpPr>
            <p:nvPr/>
          </p:nvSpPr>
          <p:spPr bwMode="auto">
            <a:xfrm>
              <a:off x="3636321" y="1254070"/>
              <a:ext cx="226074" cy="216755"/>
            </a:xfrm>
            <a:prstGeom prst="ellipse">
              <a:avLst/>
            </a:prstGeom>
            <a:solidFill>
              <a:srgbClr val="FFFFFF"/>
            </a:solidFill>
            <a:ln w="9525">
              <a:solidFill>
                <a:srgbClr val="000000"/>
              </a:solidFill>
              <a:round/>
              <a:headEnd/>
              <a:tailEnd/>
            </a:ln>
          </p:spPr>
          <p:txBody>
            <a:bodyPr rot="0" vert="horz" wrap="square" lIns="0" tIns="0" rIns="0" bIns="0" anchor="t" anchorCtr="0" upright="1">
              <a:noAutofit/>
            </a:bodyPr>
            <a:lstStyle/>
            <a:p>
              <a:pPr algn="ctr"/>
              <a:r>
                <a:rPr lang="uk-UA" sz="1000" dirty="0"/>
                <a:t>1</a:t>
              </a:r>
            </a:p>
          </p:txBody>
        </p:sp>
        <p:cxnSp>
          <p:nvCxnSpPr>
            <p:cNvPr id="201" name="Line 13"/>
            <p:cNvCxnSpPr>
              <a:cxnSpLocks/>
            </p:cNvCxnSpPr>
            <p:nvPr/>
          </p:nvCxnSpPr>
          <p:spPr bwMode="auto">
            <a:xfrm>
              <a:off x="1308302" y="2526095"/>
              <a:ext cx="283924"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202" name="Line 14"/>
            <p:cNvCxnSpPr/>
            <p:nvPr/>
          </p:nvCxnSpPr>
          <p:spPr bwMode="auto">
            <a:xfrm>
              <a:off x="1283692" y="2362982"/>
              <a:ext cx="0" cy="32768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36" name="Oval 16"/>
            <p:cNvSpPr>
              <a:spLocks noChangeArrowheads="1"/>
            </p:cNvSpPr>
            <p:nvPr/>
          </p:nvSpPr>
          <p:spPr bwMode="auto">
            <a:xfrm>
              <a:off x="774456" y="2386336"/>
              <a:ext cx="225313" cy="21675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r>
                <a:rPr lang="uk-UA" sz="1000" dirty="0"/>
                <a:t>1</a:t>
              </a:r>
            </a:p>
          </p:txBody>
        </p:sp>
        <p:cxnSp>
          <p:nvCxnSpPr>
            <p:cNvPr id="204" name="Line 18"/>
            <p:cNvCxnSpPr/>
            <p:nvPr/>
          </p:nvCxnSpPr>
          <p:spPr bwMode="auto">
            <a:xfrm>
              <a:off x="997484" y="2548355"/>
              <a:ext cx="277075"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205" name="Line 19"/>
            <p:cNvCxnSpPr/>
            <p:nvPr/>
          </p:nvCxnSpPr>
          <p:spPr bwMode="auto">
            <a:xfrm>
              <a:off x="1013470" y="2470264"/>
              <a:ext cx="270223" cy="0"/>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cxnSp>
        <p:sp>
          <p:nvSpPr>
            <p:cNvPr id="207" name="Text Box 21"/>
            <p:cNvSpPr txBox="1">
              <a:spLocks noChangeArrowheads="1"/>
            </p:cNvSpPr>
            <p:nvPr/>
          </p:nvSpPr>
          <p:spPr bwMode="auto">
            <a:xfrm>
              <a:off x="1753026" y="2040994"/>
              <a:ext cx="763476" cy="299954"/>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r">
                <a:spcAft>
                  <a:spcPts val="0"/>
                </a:spcAft>
              </a:pPr>
              <a:r>
                <a:rPr lang="uk-UA" sz="1000" dirty="0">
                  <a:latin typeface="Times New Roman"/>
                  <a:ea typeface="Times New Roman"/>
                </a:rPr>
                <a:t>Ч</a:t>
              </a:r>
              <a:r>
                <a:rPr lang="en-US" sz="1000" dirty="0" err="1">
                  <a:effectLst/>
                  <a:latin typeface="Times New Roman"/>
                  <a:ea typeface="Times New Roman"/>
                </a:rPr>
                <a:t>ерга</a:t>
              </a:r>
              <a:r>
                <a:rPr lang="en-US" sz="1000" dirty="0">
                  <a:effectLst/>
                  <a:latin typeface="Times New Roman"/>
                  <a:ea typeface="Times New Roman"/>
                </a:rPr>
                <a:t> </a:t>
              </a:r>
              <a:r>
                <a:rPr lang="uk-UA" sz="1000" dirty="0">
                  <a:effectLst/>
                  <a:latin typeface="Times New Roman"/>
                  <a:ea typeface="Times New Roman"/>
                </a:rPr>
                <a:t>пасажи</a:t>
              </a:r>
              <a:r>
                <a:rPr lang="en-US" sz="1000" dirty="0" err="1">
                  <a:effectLst/>
                  <a:latin typeface="Times New Roman"/>
                  <a:ea typeface="Times New Roman"/>
                </a:rPr>
                <a:t>рів</a:t>
              </a:r>
              <a:endParaRPr lang="uk-UA" sz="1000" dirty="0">
                <a:effectLst/>
                <a:latin typeface="Times New Roman"/>
                <a:ea typeface="Times New Roman"/>
              </a:endParaRPr>
            </a:p>
          </p:txBody>
        </p:sp>
        <p:sp>
          <p:nvSpPr>
            <p:cNvPr id="208" name="Text Box 22"/>
            <p:cNvSpPr txBox="1">
              <a:spLocks noChangeArrowheads="1"/>
            </p:cNvSpPr>
            <p:nvPr/>
          </p:nvSpPr>
          <p:spPr bwMode="auto">
            <a:xfrm>
              <a:off x="2675529" y="1964341"/>
              <a:ext cx="175074" cy="149612"/>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just">
                <a:spcAft>
                  <a:spcPts val="0"/>
                </a:spcAft>
              </a:pPr>
              <a:r>
                <a:rPr lang="uk-UA" sz="1000" dirty="0">
                  <a:latin typeface="Times New Roman"/>
                  <a:ea typeface="Times New Roman"/>
                </a:rPr>
                <a:t>25</a:t>
              </a:r>
              <a:endParaRPr lang="uk-UA" sz="1000" dirty="0">
                <a:effectLst/>
                <a:latin typeface="Times New Roman"/>
                <a:ea typeface="Times New Roman"/>
              </a:endParaRPr>
            </a:p>
          </p:txBody>
        </p:sp>
        <p:sp>
          <p:nvSpPr>
            <p:cNvPr id="209" name="Text Box 23"/>
            <p:cNvSpPr txBox="1">
              <a:spLocks noChangeArrowheads="1"/>
            </p:cNvSpPr>
            <p:nvPr/>
          </p:nvSpPr>
          <p:spPr bwMode="auto">
            <a:xfrm>
              <a:off x="2456008" y="1264845"/>
              <a:ext cx="1119819" cy="198964"/>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r">
                <a:spcAft>
                  <a:spcPts val="0"/>
                </a:spcAft>
              </a:pPr>
              <a:r>
                <a:rPr lang="uk-UA" sz="1000" dirty="0">
                  <a:effectLst/>
                  <a:latin typeface="Times New Roman"/>
                  <a:ea typeface="Times New Roman"/>
                </a:rPr>
                <a:t>Автобус А в Києві </a:t>
              </a:r>
            </a:p>
          </p:txBody>
        </p:sp>
        <p:cxnSp>
          <p:nvCxnSpPr>
            <p:cNvPr id="210" name="Line 24"/>
            <p:cNvCxnSpPr/>
            <p:nvPr/>
          </p:nvCxnSpPr>
          <p:spPr bwMode="auto">
            <a:xfrm>
              <a:off x="3151923" y="1926766"/>
              <a:ext cx="0" cy="328416"/>
            </a:xfrm>
            <a:prstGeom prst="line">
              <a:avLst/>
            </a:prstGeom>
            <a:noFill/>
            <a:ln w="50800">
              <a:solidFill>
                <a:srgbClr val="000000"/>
              </a:solidFill>
              <a:round/>
              <a:headEnd/>
              <a:tailEnd/>
            </a:ln>
            <a:extLst>
              <a:ext uri="{909E8E84-426E-40DD-AFC4-6F175D3DCCD1}">
                <a14:hiddenFill xmlns:a14="http://schemas.microsoft.com/office/drawing/2010/main">
                  <a:noFill/>
                </a14:hiddenFill>
              </a:ext>
            </a:extLst>
          </p:spPr>
        </p:cxnSp>
        <p:sp>
          <p:nvSpPr>
            <p:cNvPr id="211" name="Arc 25"/>
            <p:cNvSpPr>
              <a:spLocks/>
            </p:cNvSpPr>
            <p:nvPr/>
          </p:nvSpPr>
          <p:spPr bwMode="auto">
            <a:xfrm rot="18619981">
              <a:off x="2713146" y="2008382"/>
              <a:ext cx="615837" cy="790105"/>
            </a:xfrm>
            <a:custGeom>
              <a:avLst/>
              <a:gdLst>
                <a:gd name="G0" fmla="+- 433 0 0"/>
                <a:gd name="G1" fmla="+- 21600 0 0"/>
                <a:gd name="G2" fmla="+- 21600 0 0"/>
                <a:gd name="T0" fmla="*/ 0 w 17151"/>
                <a:gd name="T1" fmla="*/ 4 h 21600"/>
                <a:gd name="T2" fmla="*/ 17151 w 17151"/>
                <a:gd name="T3" fmla="*/ 7923 h 21600"/>
                <a:gd name="T4" fmla="*/ 433 w 17151"/>
                <a:gd name="T5" fmla="*/ 21600 h 21600"/>
              </a:gdLst>
              <a:ahLst/>
              <a:cxnLst>
                <a:cxn ang="0">
                  <a:pos x="T0" y="T1"/>
                </a:cxn>
                <a:cxn ang="0">
                  <a:pos x="T2" y="T3"/>
                </a:cxn>
                <a:cxn ang="0">
                  <a:pos x="T4" y="T5"/>
                </a:cxn>
              </a:cxnLst>
              <a:rect l="0" t="0" r="r" b="b"/>
              <a:pathLst>
                <a:path w="17151" h="21600" fill="none" extrusionOk="0">
                  <a:moveTo>
                    <a:pt x="0" y="4"/>
                  </a:moveTo>
                  <a:cubicBezTo>
                    <a:pt x="144" y="1"/>
                    <a:pt x="288" y="0"/>
                    <a:pt x="433" y="0"/>
                  </a:cubicBezTo>
                  <a:cubicBezTo>
                    <a:pt x="6911" y="0"/>
                    <a:pt x="13048" y="2908"/>
                    <a:pt x="17151" y="7922"/>
                  </a:cubicBezTo>
                </a:path>
                <a:path w="17151" h="21600" stroke="0" extrusionOk="0">
                  <a:moveTo>
                    <a:pt x="0" y="4"/>
                  </a:moveTo>
                  <a:cubicBezTo>
                    <a:pt x="144" y="1"/>
                    <a:pt x="288" y="0"/>
                    <a:pt x="433" y="0"/>
                  </a:cubicBezTo>
                  <a:cubicBezTo>
                    <a:pt x="6911" y="0"/>
                    <a:pt x="13048" y="2908"/>
                    <a:pt x="17151" y="7922"/>
                  </a:cubicBezTo>
                  <a:lnTo>
                    <a:pt x="433" y="21600"/>
                  </a:lnTo>
                  <a:close/>
                </a:path>
              </a:pathLst>
            </a:custGeom>
            <a:noFill/>
            <a:ln w="9525">
              <a:solidFill>
                <a:srgbClr val="000000"/>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uk-UA" sz="1000"/>
            </a:p>
          </p:txBody>
        </p:sp>
        <p:sp>
          <p:nvSpPr>
            <p:cNvPr id="213" name="Text Box 31"/>
            <p:cNvSpPr txBox="1">
              <a:spLocks noChangeArrowheads="1"/>
            </p:cNvSpPr>
            <p:nvPr/>
          </p:nvSpPr>
          <p:spPr bwMode="auto">
            <a:xfrm>
              <a:off x="2702058" y="2292404"/>
              <a:ext cx="981938" cy="180265"/>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spcAft>
                  <a:spcPts val="0"/>
                </a:spcAft>
              </a:pPr>
              <a:r>
                <a:rPr lang="uk-UA" sz="1000" dirty="0">
                  <a:effectLst/>
                  <a:latin typeface="Times New Roman"/>
                  <a:ea typeface="Times New Roman"/>
                </a:rPr>
                <a:t>Посадка</a:t>
              </a:r>
            </a:p>
          </p:txBody>
        </p:sp>
        <p:sp>
          <p:nvSpPr>
            <p:cNvPr id="214" name="Text Box 32"/>
            <p:cNvSpPr txBox="1">
              <a:spLocks noChangeArrowheads="1"/>
            </p:cNvSpPr>
            <p:nvPr/>
          </p:nvSpPr>
          <p:spPr bwMode="auto">
            <a:xfrm>
              <a:off x="3790559" y="1753070"/>
              <a:ext cx="738356" cy="15618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spcAft>
                  <a:spcPts val="0"/>
                </a:spcAft>
              </a:pPr>
              <a:r>
                <a:rPr lang="uk-UA" sz="1000" dirty="0">
                  <a:latin typeface="Times New Roman"/>
                  <a:ea typeface="Times New Roman"/>
                </a:rPr>
                <a:t>Переїзд К-Ч</a:t>
              </a:r>
              <a:endParaRPr lang="uk-UA" sz="1000" dirty="0">
                <a:effectLst/>
                <a:latin typeface="Times New Roman"/>
                <a:ea typeface="Times New Roman"/>
              </a:endParaRPr>
            </a:p>
          </p:txBody>
        </p:sp>
        <p:cxnSp>
          <p:nvCxnSpPr>
            <p:cNvPr id="215" name="Line 33"/>
            <p:cNvCxnSpPr/>
            <p:nvPr/>
          </p:nvCxnSpPr>
          <p:spPr bwMode="auto">
            <a:xfrm flipH="1">
              <a:off x="2700377" y="2126084"/>
              <a:ext cx="63941" cy="1736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16" name="Text Box 34"/>
            <p:cNvSpPr txBox="1">
              <a:spLocks noChangeArrowheads="1"/>
            </p:cNvSpPr>
            <p:nvPr/>
          </p:nvSpPr>
          <p:spPr bwMode="auto">
            <a:xfrm>
              <a:off x="2597390" y="2921480"/>
              <a:ext cx="161754" cy="167857"/>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just">
                <a:spcAft>
                  <a:spcPts val="0"/>
                </a:spcAft>
              </a:pPr>
              <a:r>
                <a:rPr lang="uk-UA" sz="1000" dirty="0">
                  <a:latin typeface="Times New Roman"/>
                  <a:ea typeface="Times New Roman"/>
                </a:rPr>
                <a:t>25</a:t>
              </a:r>
              <a:endParaRPr lang="uk-UA" sz="1000" dirty="0">
                <a:effectLst/>
                <a:latin typeface="Times New Roman"/>
                <a:ea typeface="Times New Roman"/>
              </a:endParaRPr>
            </a:p>
          </p:txBody>
        </p:sp>
        <p:sp>
          <p:nvSpPr>
            <p:cNvPr id="217" name="Arc 35"/>
            <p:cNvSpPr>
              <a:spLocks/>
            </p:cNvSpPr>
            <p:nvPr/>
          </p:nvSpPr>
          <p:spPr bwMode="auto">
            <a:xfrm rot="3301924" flipV="1">
              <a:off x="2792747" y="2194315"/>
              <a:ext cx="742395" cy="936541"/>
            </a:xfrm>
            <a:custGeom>
              <a:avLst/>
              <a:gdLst>
                <a:gd name="G0" fmla="+- 433 0 0"/>
                <a:gd name="G1" fmla="+- 21600 0 0"/>
                <a:gd name="G2" fmla="+- 21600 0 0"/>
                <a:gd name="T0" fmla="*/ 0 w 15257"/>
                <a:gd name="T1" fmla="*/ 4 h 21600"/>
                <a:gd name="T2" fmla="*/ 15257 w 15257"/>
                <a:gd name="T3" fmla="*/ 5890 h 21600"/>
                <a:gd name="T4" fmla="*/ 433 w 15257"/>
                <a:gd name="T5" fmla="*/ 21600 h 21600"/>
              </a:gdLst>
              <a:ahLst/>
              <a:cxnLst>
                <a:cxn ang="0">
                  <a:pos x="T0" y="T1"/>
                </a:cxn>
                <a:cxn ang="0">
                  <a:pos x="T2" y="T3"/>
                </a:cxn>
                <a:cxn ang="0">
                  <a:pos x="T4" y="T5"/>
                </a:cxn>
              </a:cxnLst>
              <a:rect l="0" t="0" r="r" b="b"/>
              <a:pathLst>
                <a:path w="15257" h="21600" fill="none" extrusionOk="0">
                  <a:moveTo>
                    <a:pt x="0" y="4"/>
                  </a:moveTo>
                  <a:cubicBezTo>
                    <a:pt x="144" y="1"/>
                    <a:pt x="288" y="0"/>
                    <a:pt x="433" y="0"/>
                  </a:cubicBezTo>
                  <a:cubicBezTo>
                    <a:pt x="5944" y="0"/>
                    <a:pt x="11248" y="2107"/>
                    <a:pt x="15257" y="5889"/>
                  </a:cubicBezTo>
                </a:path>
                <a:path w="15257" h="21600" stroke="0" extrusionOk="0">
                  <a:moveTo>
                    <a:pt x="0" y="4"/>
                  </a:moveTo>
                  <a:cubicBezTo>
                    <a:pt x="144" y="1"/>
                    <a:pt x="288" y="0"/>
                    <a:pt x="433" y="0"/>
                  </a:cubicBezTo>
                  <a:cubicBezTo>
                    <a:pt x="5944" y="0"/>
                    <a:pt x="11248" y="2107"/>
                    <a:pt x="15257" y="5889"/>
                  </a:cubicBezTo>
                  <a:lnTo>
                    <a:pt x="433" y="21600"/>
                  </a:lnTo>
                  <a:close/>
                </a:path>
              </a:pathLst>
            </a:custGeom>
            <a:noFill/>
            <a:ln w="9525">
              <a:solidFill>
                <a:srgbClr val="000000"/>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uk-UA" sz="1000"/>
            </a:p>
          </p:txBody>
        </p:sp>
        <p:cxnSp>
          <p:nvCxnSpPr>
            <p:cNvPr id="218" name="Line 36"/>
            <p:cNvCxnSpPr/>
            <p:nvPr/>
          </p:nvCxnSpPr>
          <p:spPr bwMode="auto">
            <a:xfrm flipH="1">
              <a:off x="2695965" y="2721676"/>
              <a:ext cx="63179" cy="1736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9" name="Line 37"/>
            <p:cNvCxnSpPr/>
            <p:nvPr/>
          </p:nvCxnSpPr>
          <p:spPr bwMode="auto">
            <a:xfrm>
              <a:off x="3199113" y="2925493"/>
              <a:ext cx="0" cy="32768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20" name="Line 38"/>
            <p:cNvCxnSpPr>
              <a:cxnSpLocks/>
            </p:cNvCxnSpPr>
            <p:nvPr/>
          </p:nvCxnSpPr>
          <p:spPr bwMode="auto">
            <a:xfrm>
              <a:off x="3213575" y="3069266"/>
              <a:ext cx="445297"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221" name="Oval 39"/>
            <p:cNvSpPr>
              <a:spLocks noChangeArrowheads="1"/>
            </p:cNvSpPr>
            <p:nvPr/>
          </p:nvSpPr>
          <p:spPr bwMode="auto">
            <a:xfrm>
              <a:off x="3658873" y="2967093"/>
              <a:ext cx="225313" cy="21675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uk-UA" sz="1000"/>
            </a:p>
          </p:txBody>
        </p:sp>
        <p:cxnSp>
          <p:nvCxnSpPr>
            <p:cNvPr id="222" name="Line 40"/>
            <p:cNvCxnSpPr/>
            <p:nvPr/>
          </p:nvCxnSpPr>
          <p:spPr bwMode="auto">
            <a:xfrm>
              <a:off x="4153647" y="2943010"/>
              <a:ext cx="0" cy="32841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24" name="Line 42"/>
            <p:cNvCxnSpPr/>
            <p:nvPr/>
          </p:nvCxnSpPr>
          <p:spPr bwMode="auto">
            <a:xfrm>
              <a:off x="3898648" y="3075105"/>
              <a:ext cx="254999"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229" name="Oval 44"/>
            <p:cNvSpPr>
              <a:spLocks noChangeArrowheads="1"/>
            </p:cNvSpPr>
            <p:nvPr/>
          </p:nvSpPr>
          <p:spPr bwMode="auto">
            <a:xfrm>
              <a:off x="3565022" y="3555964"/>
              <a:ext cx="225313" cy="216025"/>
            </a:xfrm>
            <a:prstGeom prst="ellipse">
              <a:avLst/>
            </a:prstGeom>
            <a:solidFill>
              <a:srgbClr val="FFFFFF"/>
            </a:solidFill>
            <a:ln w="9525">
              <a:solidFill>
                <a:srgbClr val="000000"/>
              </a:solidFill>
              <a:round/>
              <a:headEnd/>
              <a:tailEnd/>
            </a:ln>
          </p:spPr>
          <p:txBody>
            <a:bodyPr rot="0" vert="horz" wrap="square" lIns="0" tIns="0" rIns="0" bIns="0" anchor="t" anchorCtr="0" upright="1">
              <a:noAutofit/>
            </a:bodyPr>
            <a:lstStyle/>
            <a:p>
              <a:pPr algn="ctr"/>
              <a:r>
                <a:rPr lang="uk-UA" sz="1000" dirty="0"/>
                <a:t>1</a:t>
              </a:r>
            </a:p>
          </p:txBody>
        </p:sp>
        <p:sp>
          <p:nvSpPr>
            <p:cNvPr id="227" name="Text Box 48"/>
            <p:cNvSpPr txBox="1">
              <a:spLocks noChangeArrowheads="1"/>
            </p:cNvSpPr>
            <p:nvPr/>
          </p:nvSpPr>
          <p:spPr bwMode="auto">
            <a:xfrm>
              <a:off x="3204421" y="3842409"/>
              <a:ext cx="647134" cy="239221"/>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spcAft>
                  <a:spcPts val="0"/>
                </a:spcAft>
              </a:pPr>
              <a:r>
                <a:rPr lang="uk-UA" sz="1000" dirty="0">
                  <a:latin typeface="Times New Roman"/>
                  <a:ea typeface="Times New Roman"/>
                </a:rPr>
                <a:t>Автобус В в Києві</a:t>
              </a:r>
              <a:endParaRPr lang="uk-UA" sz="1000" dirty="0">
                <a:effectLst/>
                <a:latin typeface="Times New Roman"/>
                <a:ea typeface="Times New Roman"/>
              </a:endParaRPr>
            </a:p>
          </p:txBody>
        </p:sp>
        <p:cxnSp>
          <p:nvCxnSpPr>
            <p:cNvPr id="242" name="Line 38"/>
            <p:cNvCxnSpPr>
              <a:cxnSpLocks/>
            </p:cNvCxnSpPr>
            <p:nvPr/>
          </p:nvCxnSpPr>
          <p:spPr bwMode="auto">
            <a:xfrm>
              <a:off x="3143932" y="2092799"/>
              <a:ext cx="445297"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243" name="Oval 39"/>
            <p:cNvSpPr>
              <a:spLocks noChangeArrowheads="1"/>
            </p:cNvSpPr>
            <p:nvPr/>
          </p:nvSpPr>
          <p:spPr bwMode="auto">
            <a:xfrm>
              <a:off x="3589228" y="1990626"/>
              <a:ext cx="225313" cy="21675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uk-UA" sz="1000"/>
            </a:p>
          </p:txBody>
        </p:sp>
        <p:cxnSp>
          <p:nvCxnSpPr>
            <p:cNvPr id="245" name="Line 40"/>
            <p:cNvCxnSpPr/>
            <p:nvPr/>
          </p:nvCxnSpPr>
          <p:spPr bwMode="auto">
            <a:xfrm>
              <a:off x="4106715" y="1926766"/>
              <a:ext cx="0" cy="32841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43" name="Oval 39">
              <a:extLst>
                <a:ext uri="{FF2B5EF4-FFF2-40B4-BE49-F238E27FC236}">
                  <a16:creationId xmlns:a16="http://schemas.microsoft.com/office/drawing/2014/main" id="{EA3D88A3-4F4A-C84C-AE54-029FA19B7820}"/>
                </a:ext>
              </a:extLst>
            </p:cNvPr>
            <p:cNvSpPr>
              <a:spLocks noChangeArrowheads="1"/>
            </p:cNvSpPr>
            <p:nvPr/>
          </p:nvSpPr>
          <p:spPr bwMode="auto">
            <a:xfrm>
              <a:off x="1582840" y="2424285"/>
              <a:ext cx="225313" cy="21675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uk-UA" sz="1000"/>
            </a:p>
          </p:txBody>
        </p:sp>
        <p:cxnSp>
          <p:nvCxnSpPr>
            <p:cNvPr id="44" name="Line 37">
              <a:extLst>
                <a:ext uri="{FF2B5EF4-FFF2-40B4-BE49-F238E27FC236}">
                  <a16:creationId xmlns:a16="http://schemas.microsoft.com/office/drawing/2014/main" id="{D7EA73E5-04D6-EC41-B5B0-72D4231B432B}"/>
                </a:ext>
              </a:extLst>
            </p:cNvPr>
            <p:cNvCxnSpPr/>
            <p:nvPr/>
          </p:nvCxnSpPr>
          <p:spPr bwMode="auto">
            <a:xfrm>
              <a:off x="2061591" y="2352147"/>
              <a:ext cx="0" cy="32768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5" name="Line 38">
              <a:extLst>
                <a:ext uri="{FF2B5EF4-FFF2-40B4-BE49-F238E27FC236}">
                  <a16:creationId xmlns:a16="http://schemas.microsoft.com/office/drawing/2014/main" id="{79FBA28F-EF30-C54F-91C6-003EFA029D51}"/>
                </a:ext>
              </a:extLst>
            </p:cNvPr>
            <p:cNvCxnSpPr>
              <a:cxnSpLocks/>
            </p:cNvCxnSpPr>
            <p:nvPr/>
          </p:nvCxnSpPr>
          <p:spPr bwMode="auto">
            <a:xfrm>
              <a:off x="2083249" y="2509447"/>
              <a:ext cx="305763"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46" name="Oval 39">
              <a:extLst>
                <a:ext uri="{FF2B5EF4-FFF2-40B4-BE49-F238E27FC236}">
                  <a16:creationId xmlns:a16="http://schemas.microsoft.com/office/drawing/2014/main" id="{DFAAB25E-6279-6B49-9B7A-0CDE76C0B353}"/>
                </a:ext>
              </a:extLst>
            </p:cNvPr>
            <p:cNvSpPr>
              <a:spLocks noChangeArrowheads="1"/>
            </p:cNvSpPr>
            <p:nvPr/>
          </p:nvSpPr>
          <p:spPr bwMode="auto">
            <a:xfrm>
              <a:off x="2389011" y="2393297"/>
              <a:ext cx="225313" cy="21675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uk-UA" sz="1000"/>
            </a:p>
          </p:txBody>
        </p:sp>
        <p:cxnSp>
          <p:nvCxnSpPr>
            <p:cNvPr id="48" name="Line 13">
              <a:extLst>
                <a:ext uri="{FF2B5EF4-FFF2-40B4-BE49-F238E27FC236}">
                  <a16:creationId xmlns:a16="http://schemas.microsoft.com/office/drawing/2014/main" id="{51092F1A-F908-2D43-B5CB-48681BE8A018}"/>
                </a:ext>
              </a:extLst>
            </p:cNvPr>
            <p:cNvCxnSpPr>
              <a:cxnSpLocks/>
            </p:cNvCxnSpPr>
            <p:nvPr/>
          </p:nvCxnSpPr>
          <p:spPr bwMode="auto">
            <a:xfrm>
              <a:off x="1810060" y="2515990"/>
              <a:ext cx="251532"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50" name="Line 38">
              <a:extLst>
                <a:ext uri="{FF2B5EF4-FFF2-40B4-BE49-F238E27FC236}">
                  <a16:creationId xmlns:a16="http://schemas.microsoft.com/office/drawing/2014/main" id="{FA7C7AC5-F3D1-0A45-83CA-A3B40552CE64}"/>
                </a:ext>
              </a:extLst>
            </p:cNvPr>
            <p:cNvCxnSpPr>
              <a:cxnSpLocks/>
              <a:stCxn id="46" idx="3"/>
            </p:cNvCxnSpPr>
            <p:nvPr/>
          </p:nvCxnSpPr>
          <p:spPr bwMode="auto">
            <a:xfrm flipH="1">
              <a:off x="2059984" y="2578310"/>
              <a:ext cx="362024" cy="687418"/>
            </a:xfrm>
            <a:prstGeom prst="line">
              <a:avLst/>
            </a:prstGeom>
            <a:noFill/>
            <a:ln w="9525">
              <a:solidFill>
                <a:srgbClr val="000000"/>
              </a:solidFill>
              <a:prstDash val="dash"/>
              <a:round/>
              <a:headEnd/>
              <a:tailEnd type="stealth" w="med" len="med"/>
            </a:ln>
            <a:extLst>
              <a:ext uri="{909E8E84-426E-40DD-AFC4-6F175D3DCCD1}">
                <a14:hiddenFill xmlns:a14="http://schemas.microsoft.com/office/drawing/2010/main">
                  <a:noFill/>
                </a14:hiddenFill>
              </a:ext>
            </a:extLst>
          </p:spPr>
        </p:cxnSp>
        <p:cxnSp>
          <p:nvCxnSpPr>
            <p:cNvPr id="55" name="Line 37">
              <a:extLst>
                <a:ext uri="{FF2B5EF4-FFF2-40B4-BE49-F238E27FC236}">
                  <a16:creationId xmlns:a16="http://schemas.microsoft.com/office/drawing/2014/main" id="{85E2111D-AEB4-D747-81BA-13069261B205}"/>
                </a:ext>
              </a:extLst>
            </p:cNvPr>
            <p:cNvCxnSpPr>
              <a:cxnSpLocks/>
            </p:cNvCxnSpPr>
            <p:nvPr/>
          </p:nvCxnSpPr>
          <p:spPr bwMode="auto">
            <a:xfrm>
              <a:off x="2045094" y="3080400"/>
              <a:ext cx="0" cy="327687"/>
            </a:xfrm>
            <a:prstGeom prst="line">
              <a:avLst/>
            </a:prstGeom>
            <a:noFill/>
            <a:ln w="50800">
              <a:solidFill>
                <a:srgbClr val="000000"/>
              </a:solidFill>
              <a:round/>
              <a:headEnd/>
              <a:tailEnd/>
            </a:ln>
            <a:extLst>
              <a:ext uri="{909E8E84-426E-40DD-AFC4-6F175D3DCCD1}">
                <a14:hiddenFill xmlns:a14="http://schemas.microsoft.com/office/drawing/2010/main">
                  <a:noFill/>
                </a14:hiddenFill>
              </a:ext>
            </a:extLst>
          </p:spPr>
        </p:cxnSp>
        <p:cxnSp>
          <p:nvCxnSpPr>
            <p:cNvPr id="56" name="Line 13">
              <a:extLst>
                <a:ext uri="{FF2B5EF4-FFF2-40B4-BE49-F238E27FC236}">
                  <a16:creationId xmlns:a16="http://schemas.microsoft.com/office/drawing/2014/main" id="{D041D68F-2EE2-CF4B-93D7-B2F0D21278CF}"/>
                </a:ext>
              </a:extLst>
            </p:cNvPr>
            <p:cNvCxnSpPr>
              <a:cxnSpLocks/>
              <a:stCxn id="43" idx="4"/>
            </p:cNvCxnSpPr>
            <p:nvPr/>
          </p:nvCxnSpPr>
          <p:spPr bwMode="auto">
            <a:xfrm>
              <a:off x="1695496" y="2641040"/>
              <a:ext cx="306997" cy="603203"/>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62" name="Line 36">
              <a:extLst>
                <a:ext uri="{FF2B5EF4-FFF2-40B4-BE49-F238E27FC236}">
                  <a16:creationId xmlns:a16="http://schemas.microsoft.com/office/drawing/2014/main" id="{A337B72C-D357-9A48-9557-789BFAF1CBFB}"/>
                </a:ext>
              </a:extLst>
            </p:cNvPr>
            <p:cNvCxnSpPr>
              <a:cxnSpLocks/>
            </p:cNvCxnSpPr>
            <p:nvPr/>
          </p:nvCxnSpPr>
          <p:spPr bwMode="auto">
            <a:xfrm>
              <a:off x="2241317" y="2816726"/>
              <a:ext cx="18780" cy="18272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4" name="Text Box 34">
              <a:extLst>
                <a:ext uri="{FF2B5EF4-FFF2-40B4-BE49-F238E27FC236}">
                  <a16:creationId xmlns:a16="http://schemas.microsoft.com/office/drawing/2014/main" id="{566A0BA8-4F46-BA43-AAB2-F0EA6F017B02}"/>
                </a:ext>
              </a:extLst>
            </p:cNvPr>
            <p:cNvSpPr txBox="1">
              <a:spLocks noChangeArrowheads="1"/>
            </p:cNvSpPr>
            <p:nvPr/>
          </p:nvSpPr>
          <p:spPr bwMode="auto">
            <a:xfrm>
              <a:off x="2247255" y="3033681"/>
              <a:ext cx="143113" cy="146354"/>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just">
                <a:spcAft>
                  <a:spcPts val="0"/>
                </a:spcAft>
              </a:pPr>
              <a:r>
                <a:rPr lang="uk-UA" sz="1000" dirty="0">
                  <a:latin typeface="Times New Roman"/>
                  <a:ea typeface="Times New Roman"/>
                </a:rPr>
                <a:t>3</a:t>
              </a:r>
              <a:r>
                <a:rPr lang="en-US" sz="1000" dirty="0">
                  <a:effectLst/>
                  <a:latin typeface="Times New Roman"/>
                  <a:ea typeface="Times New Roman"/>
                </a:rPr>
                <a:t>0</a:t>
              </a:r>
              <a:endParaRPr lang="uk-UA" sz="1000" dirty="0">
                <a:effectLst/>
                <a:latin typeface="Times New Roman"/>
                <a:ea typeface="Times New Roman"/>
              </a:endParaRPr>
            </a:p>
          </p:txBody>
        </p:sp>
        <p:cxnSp>
          <p:nvCxnSpPr>
            <p:cNvPr id="65" name="Line 13">
              <a:extLst>
                <a:ext uri="{FF2B5EF4-FFF2-40B4-BE49-F238E27FC236}">
                  <a16:creationId xmlns:a16="http://schemas.microsoft.com/office/drawing/2014/main" id="{DA146A87-8BF1-7842-9CC2-9C3DEA37EDAA}"/>
                </a:ext>
              </a:extLst>
            </p:cNvPr>
            <p:cNvCxnSpPr>
              <a:cxnSpLocks/>
              <a:endCxn id="238" idx="1"/>
            </p:cNvCxnSpPr>
            <p:nvPr/>
          </p:nvCxnSpPr>
          <p:spPr bwMode="auto">
            <a:xfrm>
              <a:off x="2071743" y="3403521"/>
              <a:ext cx="2417664" cy="1598038"/>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69" name="Line 36">
              <a:extLst>
                <a:ext uri="{FF2B5EF4-FFF2-40B4-BE49-F238E27FC236}">
                  <a16:creationId xmlns:a16="http://schemas.microsoft.com/office/drawing/2014/main" id="{2F991FFE-868A-0847-90A2-F8AA9543F169}"/>
                </a:ext>
              </a:extLst>
            </p:cNvPr>
            <p:cNvCxnSpPr>
              <a:cxnSpLocks/>
            </p:cNvCxnSpPr>
            <p:nvPr/>
          </p:nvCxnSpPr>
          <p:spPr bwMode="auto">
            <a:xfrm flipV="1">
              <a:off x="2585612" y="3694760"/>
              <a:ext cx="57423" cy="21236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0" name="Text Box 34">
              <a:extLst>
                <a:ext uri="{FF2B5EF4-FFF2-40B4-BE49-F238E27FC236}">
                  <a16:creationId xmlns:a16="http://schemas.microsoft.com/office/drawing/2014/main" id="{A30A0AF0-BF22-064F-8ACF-7BDAD2FADD1D}"/>
                </a:ext>
              </a:extLst>
            </p:cNvPr>
            <p:cNvSpPr txBox="1">
              <a:spLocks noChangeArrowheads="1"/>
            </p:cNvSpPr>
            <p:nvPr/>
          </p:nvSpPr>
          <p:spPr bwMode="auto">
            <a:xfrm>
              <a:off x="2576504" y="3428775"/>
              <a:ext cx="313569" cy="255961"/>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just">
                <a:spcAft>
                  <a:spcPts val="0"/>
                </a:spcAft>
              </a:pPr>
              <a:r>
                <a:rPr lang="uk-UA" sz="1000" dirty="0">
                  <a:effectLst/>
                  <a:latin typeface="Times New Roman"/>
                  <a:ea typeface="Times New Roman"/>
                </a:rPr>
                <a:t>10</a:t>
              </a:r>
              <a:r>
                <a:rPr lang="en-US" sz="1000" dirty="0">
                  <a:effectLst/>
                  <a:latin typeface="Times New Roman"/>
                  <a:ea typeface="Times New Roman"/>
                </a:rPr>
                <a:t>0</a:t>
              </a:r>
              <a:endParaRPr lang="uk-UA" sz="1000" dirty="0">
                <a:effectLst/>
                <a:latin typeface="Times New Roman"/>
                <a:ea typeface="Times New Roman"/>
              </a:endParaRPr>
            </a:p>
          </p:txBody>
        </p:sp>
        <p:sp>
          <p:nvSpPr>
            <p:cNvPr id="125" name="Text Box 23">
              <a:extLst>
                <a:ext uri="{FF2B5EF4-FFF2-40B4-BE49-F238E27FC236}">
                  <a16:creationId xmlns:a16="http://schemas.microsoft.com/office/drawing/2014/main" id="{6488C6D5-6491-284F-A718-C937DD360312}"/>
                </a:ext>
              </a:extLst>
            </p:cNvPr>
            <p:cNvSpPr txBox="1">
              <a:spLocks noChangeArrowheads="1"/>
            </p:cNvSpPr>
            <p:nvPr/>
          </p:nvSpPr>
          <p:spPr bwMode="auto">
            <a:xfrm>
              <a:off x="5183683" y="1231268"/>
              <a:ext cx="1307775" cy="15618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spcAft>
                  <a:spcPts val="0"/>
                </a:spcAft>
              </a:pPr>
              <a:r>
                <a:rPr lang="uk-UA" sz="1000" dirty="0">
                  <a:effectLst/>
                  <a:latin typeface="Times New Roman"/>
                  <a:ea typeface="Times New Roman"/>
                </a:rPr>
                <a:t>Автобус А в Чернігові </a:t>
              </a:r>
            </a:p>
          </p:txBody>
        </p:sp>
        <p:sp>
          <p:nvSpPr>
            <p:cNvPr id="67" name="Oval 12">
              <a:extLst>
                <a:ext uri="{FF2B5EF4-FFF2-40B4-BE49-F238E27FC236}">
                  <a16:creationId xmlns:a16="http://schemas.microsoft.com/office/drawing/2014/main" id="{A0536498-2AA2-1644-9AAC-ABAD74FDACF9}"/>
                </a:ext>
              </a:extLst>
            </p:cNvPr>
            <p:cNvSpPr>
              <a:spLocks noChangeArrowheads="1"/>
            </p:cNvSpPr>
            <p:nvPr/>
          </p:nvSpPr>
          <p:spPr bwMode="auto">
            <a:xfrm flipH="1">
              <a:off x="5577914" y="1465753"/>
              <a:ext cx="226074" cy="216755"/>
            </a:xfrm>
            <a:prstGeom prst="ellipse">
              <a:avLst/>
            </a:prstGeom>
            <a:solidFill>
              <a:srgbClr val="FFFFFF"/>
            </a:solidFill>
            <a:ln w="9525">
              <a:solidFill>
                <a:srgbClr val="000000"/>
              </a:solidFill>
              <a:round/>
              <a:headEnd/>
              <a:tailEnd/>
            </a:ln>
          </p:spPr>
          <p:txBody>
            <a:bodyPr rot="0" vert="horz" wrap="square" lIns="0" tIns="0" rIns="0" bIns="0" anchor="t" anchorCtr="0" upright="1">
              <a:noAutofit/>
            </a:bodyPr>
            <a:lstStyle/>
            <a:p>
              <a:pPr algn="ctr"/>
              <a:r>
                <a:rPr lang="uk-UA" sz="1000" dirty="0"/>
                <a:t>1</a:t>
              </a:r>
            </a:p>
          </p:txBody>
        </p:sp>
        <p:sp>
          <p:nvSpPr>
            <p:cNvPr id="98" name="Oval 44">
              <a:extLst>
                <a:ext uri="{FF2B5EF4-FFF2-40B4-BE49-F238E27FC236}">
                  <a16:creationId xmlns:a16="http://schemas.microsoft.com/office/drawing/2014/main" id="{840E58BD-1570-E844-8C02-BCC1E3D014A2}"/>
                </a:ext>
              </a:extLst>
            </p:cNvPr>
            <p:cNvSpPr>
              <a:spLocks noChangeArrowheads="1"/>
            </p:cNvSpPr>
            <p:nvPr/>
          </p:nvSpPr>
          <p:spPr bwMode="auto">
            <a:xfrm flipH="1">
              <a:off x="5557636" y="3533703"/>
              <a:ext cx="225313" cy="216025"/>
            </a:xfrm>
            <a:prstGeom prst="ellipse">
              <a:avLst/>
            </a:prstGeom>
            <a:solidFill>
              <a:srgbClr val="FFFFFF"/>
            </a:solidFill>
            <a:ln w="9525">
              <a:solidFill>
                <a:srgbClr val="000000"/>
              </a:solidFill>
              <a:round/>
              <a:headEnd/>
              <a:tailEnd/>
            </a:ln>
          </p:spPr>
          <p:txBody>
            <a:bodyPr rot="0" vert="horz" wrap="square" lIns="0" tIns="0" rIns="0" bIns="0" anchor="t" anchorCtr="0" upright="1">
              <a:noAutofit/>
            </a:bodyPr>
            <a:lstStyle/>
            <a:p>
              <a:pPr algn="ctr"/>
              <a:r>
                <a:rPr lang="uk-UA" sz="1000" dirty="0"/>
                <a:t>1</a:t>
              </a:r>
            </a:p>
          </p:txBody>
        </p:sp>
        <p:sp>
          <p:nvSpPr>
            <p:cNvPr id="100" name="Text Box 48">
              <a:extLst>
                <a:ext uri="{FF2B5EF4-FFF2-40B4-BE49-F238E27FC236}">
                  <a16:creationId xmlns:a16="http://schemas.microsoft.com/office/drawing/2014/main" id="{ACEEBC60-7C98-8549-9790-C5A9EE6F2F65}"/>
                </a:ext>
              </a:extLst>
            </p:cNvPr>
            <p:cNvSpPr txBox="1">
              <a:spLocks noChangeArrowheads="1"/>
            </p:cNvSpPr>
            <p:nvPr/>
          </p:nvSpPr>
          <p:spPr bwMode="auto">
            <a:xfrm flipH="1">
              <a:off x="5359422" y="3777874"/>
              <a:ext cx="647134" cy="407947"/>
            </a:xfrm>
            <a:prstGeom prst="rect">
              <a:avLst/>
            </a:prstGeom>
            <a:solidFill>
              <a:schemeClr val="bg1"/>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spcAft>
                  <a:spcPts val="0"/>
                </a:spcAft>
              </a:pPr>
              <a:r>
                <a:rPr lang="uk-UA" sz="1000" dirty="0">
                  <a:latin typeface="Times New Roman"/>
                  <a:ea typeface="Times New Roman"/>
                </a:rPr>
                <a:t>Автобус В в Чернігові</a:t>
              </a:r>
              <a:endParaRPr lang="uk-UA" sz="1000" dirty="0">
                <a:effectLst/>
                <a:latin typeface="Times New Roman"/>
                <a:ea typeface="Times New Roman"/>
              </a:endParaRPr>
            </a:p>
          </p:txBody>
        </p:sp>
        <p:cxnSp>
          <p:nvCxnSpPr>
            <p:cNvPr id="126" name="Line 38">
              <a:extLst>
                <a:ext uri="{FF2B5EF4-FFF2-40B4-BE49-F238E27FC236}">
                  <a16:creationId xmlns:a16="http://schemas.microsoft.com/office/drawing/2014/main" id="{011E5BF4-9056-A546-BC39-6485262C6987}"/>
                </a:ext>
              </a:extLst>
            </p:cNvPr>
            <p:cNvCxnSpPr>
              <a:cxnSpLocks/>
              <a:endCxn id="67" idx="6"/>
            </p:cNvCxnSpPr>
            <p:nvPr/>
          </p:nvCxnSpPr>
          <p:spPr bwMode="auto">
            <a:xfrm flipV="1">
              <a:off x="4123324" y="1574131"/>
              <a:ext cx="1454590" cy="455879"/>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128" name="Line 38">
              <a:extLst>
                <a:ext uri="{FF2B5EF4-FFF2-40B4-BE49-F238E27FC236}">
                  <a16:creationId xmlns:a16="http://schemas.microsoft.com/office/drawing/2014/main" id="{ADEE833D-8DD6-0A40-B2E3-FC4712E286F0}"/>
                </a:ext>
              </a:extLst>
            </p:cNvPr>
            <p:cNvCxnSpPr>
              <a:cxnSpLocks/>
              <a:stCxn id="200" idx="4"/>
            </p:cNvCxnSpPr>
            <p:nvPr/>
          </p:nvCxnSpPr>
          <p:spPr bwMode="auto">
            <a:xfrm flipH="1">
              <a:off x="3166998" y="1470825"/>
              <a:ext cx="582360" cy="54402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131" name="Line 38">
              <a:extLst>
                <a:ext uri="{FF2B5EF4-FFF2-40B4-BE49-F238E27FC236}">
                  <a16:creationId xmlns:a16="http://schemas.microsoft.com/office/drawing/2014/main" id="{677D4456-E421-DF48-96B8-D0AB51F494EF}"/>
                </a:ext>
              </a:extLst>
            </p:cNvPr>
            <p:cNvCxnSpPr>
              <a:cxnSpLocks/>
              <a:stCxn id="229" idx="1"/>
            </p:cNvCxnSpPr>
            <p:nvPr/>
          </p:nvCxnSpPr>
          <p:spPr bwMode="auto">
            <a:xfrm flipH="1" flipV="1">
              <a:off x="3195646" y="3159148"/>
              <a:ext cx="402372" cy="42845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145" name="Line 38">
              <a:extLst>
                <a:ext uri="{FF2B5EF4-FFF2-40B4-BE49-F238E27FC236}">
                  <a16:creationId xmlns:a16="http://schemas.microsoft.com/office/drawing/2014/main" id="{983E0665-DEF5-E141-B54C-FA89C44CAD40}"/>
                </a:ext>
              </a:extLst>
            </p:cNvPr>
            <p:cNvCxnSpPr>
              <a:cxnSpLocks/>
              <a:endCxn id="98" idx="6"/>
            </p:cNvCxnSpPr>
            <p:nvPr/>
          </p:nvCxnSpPr>
          <p:spPr bwMode="auto">
            <a:xfrm>
              <a:off x="4180296" y="3159147"/>
              <a:ext cx="1377340" cy="482569"/>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158" name="Oval 6">
              <a:extLst>
                <a:ext uri="{FF2B5EF4-FFF2-40B4-BE49-F238E27FC236}">
                  <a16:creationId xmlns:a16="http://schemas.microsoft.com/office/drawing/2014/main" id="{3A6A3674-46C5-8A49-8B63-637127BCAAFD}"/>
                </a:ext>
              </a:extLst>
            </p:cNvPr>
            <p:cNvSpPr>
              <a:spLocks noChangeArrowheads="1"/>
            </p:cNvSpPr>
            <p:nvPr/>
          </p:nvSpPr>
          <p:spPr bwMode="auto">
            <a:xfrm>
              <a:off x="4489407" y="2501674"/>
              <a:ext cx="225313" cy="21675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endParaRPr lang="uk-UA" sz="1000" dirty="0"/>
            </a:p>
          </p:txBody>
        </p:sp>
        <p:cxnSp>
          <p:nvCxnSpPr>
            <p:cNvPr id="164" name="Line 11">
              <a:extLst>
                <a:ext uri="{FF2B5EF4-FFF2-40B4-BE49-F238E27FC236}">
                  <a16:creationId xmlns:a16="http://schemas.microsoft.com/office/drawing/2014/main" id="{2024868A-0A9A-274B-90DE-71E10F9D4357}"/>
                </a:ext>
              </a:extLst>
            </p:cNvPr>
            <p:cNvCxnSpPr>
              <a:cxnSpLocks/>
              <a:endCxn id="158" idx="1"/>
            </p:cNvCxnSpPr>
            <p:nvPr/>
          </p:nvCxnSpPr>
          <p:spPr bwMode="auto">
            <a:xfrm>
              <a:off x="4141432" y="2119497"/>
              <a:ext cx="380971" cy="41392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168" name="Line 11">
              <a:extLst>
                <a:ext uri="{FF2B5EF4-FFF2-40B4-BE49-F238E27FC236}">
                  <a16:creationId xmlns:a16="http://schemas.microsoft.com/office/drawing/2014/main" id="{26B4148D-468C-364E-838F-5C78CC8513D7}"/>
                </a:ext>
              </a:extLst>
            </p:cNvPr>
            <p:cNvCxnSpPr>
              <a:cxnSpLocks/>
              <a:endCxn id="158" idx="3"/>
            </p:cNvCxnSpPr>
            <p:nvPr/>
          </p:nvCxnSpPr>
          <p:spPr bwMode="auto">
            <a:xfrm flipV="1">
              <a:off x="4205484" y="2686686"/>
              <a:ext cx="316919" cy="346995"/>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184" name="Text Box 48">
              <a:extLst>
                <a:ext uri="{FF2B5EF4-FFF2-40B4-BE49-F238E27FC236}">
                  <a16:creationId xmlns:a16="http://schemas.microsoft.com/office/drawing/2014/main" id="{4F11915B-7FDA-2041-A2FD-23A19D768736}"/>
                </a:ext>
              </a:extLst>
            </p:cNvPr>
            <p:cNvSpPr txBox="1">
              <a:spLocks noChangeArrowheads="1"/>
            </p:cNvSpPr>
            <p:nvPr/>
          </p:nvSpPr>
          <p:spPr bwMode="auto">
            <a:xfrm>
              <a:off x="2782409" y="4969816"/>
              <a:ext cx="1631218" cy="407428"/>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r">
                <a:spcAft>
                  <a:spcPts val="0"/>
                </a:spcAft>
              </a:pPr>
              <a:r>
                <a:rPr lang="uk-UA" sz="1000" dirty="0">
                  <a:effectLst/>
                  <a:latin typeface="Times New Roman"/>
                  <a:ea typeface="Times New Roman"/>
                </a:rPr>
                <a:t>Кількість втраченого прибутку</a:t>
              </a:r>
            </a:p>
          </p:txBody>
        </p:sp>
        <p:cxnSp>
          <p:nvCxnSpPr>
            <p:cNvPr id="186" name="Line 36">
              <a:extLst>
                <a:ext uri="{FF2B5EF4-FFF2-40B4-BE49-F238E27FC236}">
                  <a16:creationId xmlns:a16="http://schemas.microsoft.com/office/drawing/2014/main" id="{B774C545-1FBD-0B4C-9A39-48AEC03D519D}"/>
                </a:ext>
              </a:extLst>
            </p:cNvPr>
            <p:cNvCxnSpPr>
              <a:cxnSpLocks/>
            </p:cNvCxnSpPr>
            <p:nvPr/>
          </p:nvCxnSpPr>
          <p:spPr bwMode="auto">
            <a:xfrm flipV="1">
              <a:off x="4350082" y="2273116"/>
              <a:ext cx="57423" cy="21236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87" name="Text Box 34">
              <a:extLst>
                <a:ext uri="{FF2B5EF4-FFF2-40B4-BE49-F238E27FC236}">
                  <a16:creationId xmlns:a16="http://schemas.microsoft.com/office/drawing/2014/main" id="{7B093315-3B15-084C-9C9B-CAAB04E6D0E3}"/>
                </a:ext>
              </a:extLst>
            </p:cNvPr>
            <p:cNvSpPr txBox="1">
              <a:spLocks noChangeArrowheads="1"/>
            </p:cNvSpPr>
            <p:nvPr/>
          </p:nvSpPr>
          <p:spPr bwMode="auto">
            <a:xfrm>
              <a:off x="4342451" y="2101446"/>
              <a:ext cx="202362" cy="191249"/>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just">
                <a:spcAft>
                  <a:spcPts val="0"/>
                </a:spcAft>
              </a:pPr>
              <a:r>
                <a:rPr lang="uk-UA" sz="1000" dirty="0">
                  <a:effectLst/>
                  <a:latin typeface="Times New Roman"/>
                  <a:ea typeface="Times New Roman"/>
                </a:rPr>
                <a:t>10</a:t>
              </a:r>
              <a:r>
                <a:rPr lang="en-US" sz="1000" dirty="0">
                  <a:effectLst/>
                  <a:latin typeface="Times New Roman"/>
                  <a:ea typeface="Times New Roman"/>
                </a:rPr>
                <a:t>0</a:t>
              </a:r>
              <a:endParaRPr lang="uk-UA" sz="1000" dirty="0">
                <a:effectLst/>
                <a:latin typeface="Times New Roman"/>
                <a:ea typeface="Times New Roman"/>
              </a:endParaRPr>
            </a:p>
          </p:txBody>
        </p:sp>
        <p:cxnSp>
          <p:nvCxnSpPr>
            <p:cNvPr id="192" name="Line 36">
              <a:extLst>
                <a:ext uri="{FF2B5EF4-FFF2-40B4-BE49-F238E27FC236}">
                  <a16:creationId xmlns:a16="http://schemas.microsoft.com/office/drawing/2014/main" id="{0FA7F12C-398E-9C4A-96B6-3BB9A38445A8}"/>
                </a:ext>
              </a:extLst>
            </p:cNvPr>
            <p:cNvCxnSpPr>
              <a:cxnSpLocks/>
            </p:cNvCxnSpPr>
            <p:nvPr/>
          </p:nvCxnSpPr>
          <p:spPr bwMode="auto">
            <a:xfrm flipV="1">
              <a:off x="4342226" y="2773864"/>
              <a:ext cx="22697" cy="20116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94" name="Text Box 34">
              <a:extLst>
                <a:ext uri="{FF2B5EF4-FFF2-40B4-BE49-F238E27FC236}">
                  <a16:creationId xmlns:a16="http://schemas.microsoft.com/office/drawing/2014/main" id="{32047614-24E3-274A-9BB7-E67C5BA66146}"/>
                </a:ext>
              </a:extLst>
            </p:cNvPr>
            <p:cNvSpPr txBox="1">
              <a:spLocks noChangeArrowheads="1"/>
            </p:cNvSpPr>
            <p:nvPr/>
          </p:nvSpPr>
          <p:spPr bwMode="auto">
            <a:xfrm>
              <a:off x="4213297" y="2592197"/>
              <a:ext cx="202362" cy="191249"/>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just">
                <a:spcAft>
                  <a:spcPts val="0"/>
                </a:spcAft>
              </a:pPr>
              <a:r>
                <a:rPr lang="uk-UA" sz="1000" dirty="0">
                  <a:effectLst/>
                  <a:latin typeface="Times New Roman"/>
                  <a:ea typeface="Times New Roman"/>
                </a:rPr>
                <a:t>10</a:t>
              </a:r>
              <a:r>
                <a:rPr lang="en-US" sz="1000" dirty="0">
                  <a:effectLst/>
                  <a:latin typeface="Times New Roman"/>
                  <a:ea typeface="Times New Roman"/>
                </a:rPr>
                <a:t>0</a:t>
              </a:r>
              <a:endParaRPr lang="uk-UA" sz="1000" dirty="0">
                <a:effectLst/>
                <a:latin typeface="Times New Roman"/>
                <a:ea typeface="Times New Roman"/>
              </a:endParaRPr>
            </a:p>
          </p:txBody>
        </p:sp>
      </p:grpSp>
    </p:spTree>
    <p:extLst>
      <p:ext uri="{BB962C8B-B14F-4D97-AF65-F5344CB8AC3E}">
        <p14:creationId xmlns:p14="http://schemas.microsoft.com/office/powerpoint/2010/main" val="2543569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4" name="Line 29"/>
          <p:cNvCxnSpPr/>
          <p:nvPr/>
        </p:nvCxnSpPr>
        <p:spPr bwMode="auto">
          <a:xfrm>
            <a:off x="1422387" y="729209"/>
            <a:ext cx="0" cy="63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48" name="Заголовок 1"/>
          <p:cNvSpPr>
            <a:spLocks noGrp="1"/>
          </p:cNvSpPr>
          <p:nvPr>
            <p:ph type="title"/>
          </p:nvPr>
        </p:nvSpPr>
        <p:spPr>
          <a:xfrm>
            <a:off x="451596" y="190474"/>
            <a:ext cx="8229600" cy="802775"/>
          </a:xfrm>
        </p:spPr>
        <p:txBody>
          <a:bodyPr>
            <a:normAutofit/>
          </a:bodyPr>
          <a:lstStyle/>
          <a:p>
            <a:r>
              <a:rPr lang="uk-UA" dirty="0"/>
              <a:t>Приклад «Маршрутки»</a:t>
            </a:r>
          </a:p>
        </p:txBody>
      </p:sp>
      <p:sp>
        <p:nvSpPr>
          <p:cNvPr id="2" name="Нижний колонтитул 1"/>
          <p:cNvSpPr>
            <a:spLocks noGrp="1"/>
          </p:cNvSpPr>
          <p:nvPr>
            <p:ph type="ftr" sz="quarter" idx="11"/>
          </p:nvPr>
        </p:nvSpPr>
        <p:spPr/>
        <p:txBody>
          <a:bodyPr/>
          <a:lstStyle/>
          <a:p>
            <a:r>
              <a:rPr lang="uk-UA"/>
              <a:t>© І.В.Стеценко КПІ ім.Ігоря Сікорського</a:t>
            </a:r>
          </a:p>
        </p:txBody>
      </p:sp>
      <p:grpSp>
        <p:nvGrpSpPr>
          <p:cNvPr id="3" name="Group 2">
            <a:extLst>
              <a:ext uri="{FF2B5EF4-FFF2-40B4-BE49-F238E27FC236}">
                <a16:creationId xmlns:a16="http://schemas.microsoft.com/office/drawing/2014/main" id="{48D750F1-A484-F340-9AFC-0D530E778AD8}"/>
              </a:ext>
            </a:extLst>
          </p:cNvPr>
          <p:cNvGrpSpPr/>
          <p:nvPr/>
        </p:nvGrpSpPr>
        <p:grpSpPr>
          <a:xfrm>
            <a:off x="611560" y="1231268"/>
            <a:ext cx="8206321" cy="4145976"/>
            <a:chOff x="611560" y="1231268"/>
            <a:chExt cx="8206321" cy="4145976"/>
          </a:xfrm>
        </p:grpSpPr>
        <p:sp>
          <p:nvSpPr>
            <p:cNvPr id="238" name="Oval 6"/>
            <p:cNvSpPr>
              <a:spLocks noChangeArrowheads="1"/>
            </p:cNvSpPr>
            <p:nvPr/>
          </p:nvSpPr>
          <p:spPr bwMode="auto">
            <a:xfrm>
              <a:off x="4456411" y="4969816"/>
              <a:ext cx="225313" cy="21675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endParaRPr lang="uk-UA" sz="1000" dirty="0"/>
            </a:p>
          </p:txBody>
        </p:sp>
        <p:cxnSp>
          <p:nvCxnSpPr>
            <p:cNvPr id="199" name="Line 11"/>
            <p:cNvCxnSpPr/>
            <p:nvPr/>
          </p:nvCxnSpPr>
          <p:spPr bwMode="auto">
            <a:xfrm>
              <a:off x="3835474" y="2099003"/>
              <a:ext cx="254238"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200" name="Oval 12"/>
            <p:cNvSpPr>
              <a:spLocks noChangeArrowheads="1"/>
            </p:cNvSpPr>
            <p:nvPr/>
          </p:nvSpPr>
          <p:spPr bwMode="auto">
            <a:xfrm>
              <a:off x="3636321" y="1254070"/>
              <a:ext cx="226074" cy="216755"/>
            </a:xfrm>
            <a:prstGeom prst="ellipse">
              <a:avLst/>
            </a:prstGeom>
            <a:solidFill>
              <a:srgbClr val="FFFFFF"/>
            </a:solidFill>
            <a:ln w="9525">
              <a:solidFill>
                <a:srgbClr val="000000"/>
              </a:solidFill>
              <a:round/>
              <a:headEnd/>
              <a:tailEnd/>
            </a:ln>
          </p:spPr>
          <p:txBody>
            <a:bodyPr rot="0" vert="horz" wrap="square" lIns="0" tIns="0" rIns="0" bIns="0" anchor="t" anchorCtr="0" upright="1">
              <a:noAutofit/>
            </a:bodyPr>
            <a:lstStyle/>
            <a:p>
              <a:pPr algn="ctr"/>
              <a:r>
                <a:rPr lang="uk-UA" sz="1000" dirty="0"/>
                <a:t>1</a:t>
              </a:r>
            </a:p>
          </p:txBody>
        </p:sp>
        <p:cxnSp>
          <p:nvCxnSpPr>
            <p:cNvPr id="201" name="Line 13"/>
            <p:cNvCxnSpPr>
              <a:cxnSpLocks/>
            </p:cNvCxnSpPr>
            <p:nvPr/>
          </p:nvCxnSpPr>
          <p:spPr bwMode="auto">
            <a:xfrm>
              <a:off x="1308302" y="2526095"/>
              <a:ext cx="283924"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202" name="Line 14"/>
            <p:cNvCxnSpPr/>
            <p:nvPr/>
          </p:nvCxnSpPr>
          <p:spPr bwMode="auto">
            <a:xfrm>
              <a:off x="1283692" y="2362982"/>
              <a:ext cx="0" cy="32768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36" name="Oval 16"/>
            <p:cNvSpPr>
              <a:spLocks noChangeArrowheads="1"/>
            </p:cNvSpPr>
            <p:nvPr/>
          </p:nvSpPr>
          <p:spPr bwMode="auto">
            <a:xfrm>
              <a:off x="774456" y="2386336"/>
              <a:ext cx="225313" cy="21675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r>
                <a:rPr lang="uk-UA" sz="1000" dirty="0"/>
                <a:t>1</a:t>
              </a:r>
            </a:p>
          </p:txBody>
        </p:sp>
        <p:cxnSp>
          <p:nvCxnSpPr>
            <p:cNvPr id="204" name="Line 18"/>
            <p:cNvCxnSpPr/>
            <p:nvPr/>
          </p:nvCxnSpPr>
          <p:spPr bwMode="auto">
            <a:xfrm>
              <a:off x="997484" y="2548355"/>
              <a:ext cx="277075"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205" name="Line 19"/>
            <p:cNvCxnSpPr/>
            <p:nvPr/>
          </p:nvCxnSpPr>
          <p:spPr bwMode="auto">
            <a:xfrm>
              <a:off x="1013470" y="2470264"/>
              <a:ext cx="270223" cy="0"/>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cxnSp>
        <p:sp>
          <p:nvSpPr>
            <p:cNvPr id="206" name="Text Box 20"/>
            <p:cNvSpPr txBox="1">
              <a:spLocks noChangeArrowheads="1"/>
            </p:cNvSpPr>
            <p:nvPr/>
          </p:nvSpPr>
          <p:spPr bwMode="auto">
            <a:xfrm>
              <a:off x="611560" y="2052810"/>
              <a:ext cx="992594" cy="294846"/>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spcAft>
                  <a:spcPts val="0"/>
                </a:spcAft>
              </a:pPr>
              <a:r>
                <a:rPr lang="uk-UA" sz="1000" dirty="0">
                  <a:latin typeface="Times New Roman"/>
                  <a:ea typeface="Times New Roman"/>
                </a:rPr>
                <a:t>Н</a:t>
              </a:r>
              <a:r>
                <a:rPr lang="uk-UA" sz="1000" dirty="0">
                  <a:effectLst/>
                  <a:latin typeface="Times New Roman"/>
                  <a:ea typeface="Times New Roman"/>
                </a:rPr>
                <a:t>адходження</a:t>
              </a:r>
            </a:p>
            <a:p>
              <a:pPr algn="ctr">
                <a:spcAft>
                  <a:spcPts val="0"/>
                </a:spcAft>
              </a:pPr>
              <a:r>
                <a:rPr lang="uk-UA" sz="1000" dirty="0">
                  <a:latin typeface="Times New Roman"/>
                  <a:ea typeface="Times New Roman"/>
                </a:rPr>
                <a:t>пасажир</a:t>
              </a:r>
              <a:r>
                <a:rPr lang="en-US" sz="1000" dirty="0" err="1">
                  <a:effectLst/>
                  <a:latin typeface="Times New Roman"/>
                  <a:ea typeface="Times New Roman"/>
                </a:rPr>
                <a:t>ів</a:t>
              </a:r>
              <a:endParaRPr lang="uk-UA" sz="1000" dirty="0">
                <a:effectLst/>
                <a:latin typeface="Times New Roman"/>
                <a:ea typeface="Times New Roman"/>
              </a:endParaRPr>
            </a:p>
          </p:txBody>
        </p:sp>
        <p:sp>
          <p:nvSpPr>
            <p:cNvPr id="207" name="Text Box 21"/>
            <p:cNvSpPr txBox="1">
              <a:spLocks noChangeArrowheads="1"/>
            </p:cNvSpPr>
            <p:nvPr/>
          </p:nvSpPr>
          <p:spPr bwMode="auto">
            <a:xfrm>
              <a:off x="1753026" y="2040994"/>
              <a:ext cx="763476" cy="299954"/>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r">
                <a:spcAft>
                  <a:spcPts val="0"/>
                </a:spcAft>
              </a:pPr>
              <a:r>
                <a:rPr lang="uk-UA" sz="1000" dirty="0">
                  <a:latin typeface="Times New Roman"/>
                  <a:ea typeface="Times New Roman"/>
                </a:rPr>
                <a:t>Ч</a:t>
              </a:r>
              <a:r>
                <a:rPr lang="en-US" sz="1000" dirty="0" err="1">
                  <a:effectLst/>
                  <a:latin typeface="Times New Roman"/>
                  <a:ea typeface="Times New Roman"/>
                </a:rPr>
                <a:t>ерга</a:t>
              </a:r>
              <a:r>
                <a:rPr lang="en-US" sz="1000" dirty="0">
                  <a:effectLst/>
                  <a:latin typeface="Times New Roman"/>
                  <a:ea typeface="Times New Roman"/>
                </a:rPr>
                <a:t> </a:t>
              </a:r>
              <a:r>
                <a:rPr lang="uk-UA" sz="1000" dirty="0">
                  <a:effectLst/>
                  <a:latin typeface="Times New Roman"/>
                  <a:ea typeface="Times New Roman"/>
                </a:rPr>
                <a:t>пасажи</a:t>
              </a:r>
              <a:r>
                <a:rPr lang="en-US" sz="1000" dirty="0" err="1">
                  <a:effectLst/>
                  <a:latin typeface="Times New Roman"/>
                  <a:ea typeface="Times New Roman"/>
                </a:rPr>
                <a:t>рів</a:t>
              </a:r>
              <a:endParaRPr lang="uk-UA" sz="1000" dirty="0">
                <a:effectLst/>
                <a:latin typeface="Times New Roman"/>
                <a:ea typeface="Times New Roman"/>
              </a:endParaRPr>
            </a:p>
          </p:txBody>
        </p:sp>
        <p:sp>
          <p:nvSpPr>
            <p:cNvPr id="208" name="Text Box 22"/>
            <p:cNvSpPr txBox="1">
              <a:spLocks noChangeArrowheads="1"/>
            </p:cNvSpPr>
            <p:nvPr/>
          </p:nvSpPr>
          <p:spPr bwMode="auto">
            <a:xfrm>
              <a:off x="2675529" y="1964341"/>
              <a:ext cx="175074" cy="149612"/>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just">
                <a:spcAft>
                  <a:spcPts val="0"/>
                </a:spcAft>
              </a:pPr>
              <a:r>
                <a:rPr lang="uk-UA" sz="1000" dirty="0">
                  <a:latin typeface="Times New Roman"/>
                  <a:ea typeface="Times New Roman"/>
                </a:rPr>
                <a:t>25</a:t>
              </a:r>
              <a:endParaRPr lang="uk-UA" sz="1000" dirty="0">
                <a:effectLst/>
                <a:latin typeface="Times New Roman"/>
                <a:ea typeface="Times New Roman"/>
              </a:endParaRPr>
            </a:p>
          </p:txBody>
        </p:sp>
        <p:sp>
          <p:nvSpPr>
            <p:cNvPr id="209" name="Text Box 23"/>
            <p:cNvSpPr txBox="1">
              <a:spLocks noChangeArrowheads="1"/>
            </p:cNvSpPr>
            <p:nvPr/>
          </p:nvSpPr>
          <p:spPr bwMode="auto">
            <a:xfrm>
              <a:off x="2456008" y="1264845"/>
              <a:ext cx="1119819" cy="198964"/>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r">
                <a:spcAft>
                  <a:spcPts val="0"/>
                </a:spcAft>
              </a:pPr>
              <a:r>
                <a:rPr lang="uk-UA" sz="1000" dirty="0">
                  <a:effectLst/>
                  <a:latin typeface="Times New Roman"/>
                  <a:ea typeface="Times New Roman"/>
                </a:rPr>
                <a:t>Автобус А в Києві </a:t>
              </a:r>
            </a:p>
          </p:txBody>
        </p:sp>
        <p:cxnSp>
          <p:nvCxnSpPr>
            <p:cNvPr id="210" name="Line 24"/>
            <p:cNvCxnSpPr/>
            <p:nvPr/>
          </p:nvCxnSpPr>
          <p:spPr bwMode="auto">
            <a:xfrm>
              <a:off x="3151923" y="1926766"/>
              <a:ext cx="0" cy="328416"/>
            </a:xfrm>
            <a:prstGeom prst="line">
              <a:avLst/>
            </a:prstGeom>
            <a:noFill/>
            <a:ln w="50800">
              <a:solidFill>
                <a:srgbClr val="000000"/>
              </a:solidFill>
              <a:round/>
              <a:headEnd/>
              <a:tailEnd/>
            </a:ln>
            <a:extLst>
              <a:ext uri="{909E8E84-426E-40DD-AFC4-6F175D3DCCD1}">
                <a14:hiddenFill xmlns:a14="http://schemas.microsoft.com/office/drawing/2010/main">
                  <a:noFill/>
                </a14:hiddenFill>
              </a:ext>
            </a:extLst>
          </p:spPr>
        </p:cxnSp>
        <p:sp>
          <p:nvSpPr>
            <p:cNvPr id="211" name="Arc 25"/>
            <p:cNvSpPr>
              <a:spLocks/>
            </p:cNvSpPr>
            <p:nvPr/>
          </p:nvSpPr>
          <p:spPr bwMode="auto">
            <a:xfrm rot="18619981">
              <a:off x="2713146" y="2008382"/>
              <a:ext cx="615837" cy="790105"/>
            </a:xfrm>
            <a:custGeom>
              <a:avLst/>
              <a:gdLst>
                <a:gd name="G0" fmla="+- 433 0 0"/>
                <a:gd name="G1" fmla="+- 21600 0 0"/>
                <a:gd name="G2" fmla="+- 21600 0 0"/>
                <a:gd name="T0" fmla="*/ 0 w 17151"/>
                <a:gd name="T1" fmla="*/ 4 h 21600"/>
                <a:gd name="T2" fmla="*/ 17151 w 17151"/>
                <a:gd name="T3" fmla="*/ 7923 h 21600"/>
                <a:gd name="T4" fmla="*/ 433 w 17151"/>
                <a:gd name="T5" fmla="*/ 21600 h 21600"/>
              </a:gdLst>
              <a:ahLst/>
              <a:cxnLst>
                <a:cxn ang="0">
                  <a:pos x="T0" y="T1"/>
                </a:cxn>
                <a:cxn ang="0">
                  <a:pos x="T2" y="T3"/>
                </a:cxn>
                <a:cxn ang="0">
                  <a:pos x="T4" y="T5"/>
                </a:cxn>
              </a:cxnLst>
              <a:rect l="0" t="0" r="r" b="b"/>
              <a:pathLst>
                <a:path w="17151" h="21600" fill="none" extrusionOk="0">
                  <a:moveTo>
                    <a:pt x="0" y="4"/>
                  </a:moveTo>
                  <a:cubicBezTo>
                    <a:pt x="144" y="1"/>
                    <a:pt x="288" y="0"/>
                    <a:pt x="433" y="0"/>
                  </a:cubicBezTo>
                  <a:cubicBezTo>
                    <a:pt x="6911" y="0"/>
                    <a:pt x="13048" y="2908"/>
                    <a:pt x="17151" y="7922"/>
                  </a:cubicBezTo>
                </a:path>
                <a:path w="17151" h="21600" stroke="0" extrusionOk="0">
                  <a:moveTo>
                    <a:pt x="0" y="4"/>
                  </a:moveTo>
                  <a:cubicBezTo>
                    <a:pt x="144" y="1"/>
                    <a:pt x="288" y="0"/>
                    <a:pt x="433" y="0"/>
                  </a:cubicBezTo>
                  <a:cubicBezTo>
                    <a:pt x="6911" y="0"/>
                    <a:pt x="13048" y="2908"/>
                    <a:pt x="17151" y="7922"/>
                  </a:cubicBezTo>
                  <a:lnTo>
                    <a:pt x="433" y="21600"/>
                  </a:lnTo>
                  <a:close/>
                </a:path>
              </a:pathLst>
            </a:custGeom>
            <a:noFill/>
            <a:ln w="9525">
              <a:solidFill>
                <a:srgbClr val="000000"/>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uk-UA" sz="1000"/>
            </a:p>
          </p:txBody>
        </p:sp>
        <p:sp>
          <p:nvSpPr>
            <p:cNvPr id="213" name="Text Box 31"/>
            <p:cNvSpPr txBox="1">
              <a:spLocks noChangeArrowheads="1"/>
            </p:cNvSpPr>
            <p:nvPr/>
          </p:nvSpPr>
          <p:spPr bwMode="auto">
            <a:xfrm>
              <a:off x="2702058" y="2292404"/>
              <a:ext cx="981938" cy="180265"/>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spcAft>
                  <a:spcPts val="0"/>
                </a:spcAft>
              </a:pPr>
              <a:r>
                <a:rPr lang="uk-UA" sz="1000" dirty="0">
                  <a:effectLst/>
                  <a:latin typeface="Times New Roman"/>
                  <a:ea typeface="Times New Roman"/>
                </a:rPr>
                <a:t>Посадка</a:t>
              </a:r>
            </a:p>
          </p:txBody>
        </p:sp>
        <p:sp>
          <p:nvSpPr>
            <p:cNvPr id="214" name="Text Box 32"/>
            <p:cNvSpPr txBox="1">
              <a:spLocks noChangeArrowheads="1"/>
            </p:cNvSpPr>
            <p:nvPr/>
          </p:nvSpPr>
          <p:spPr bwMode="auto">
            <a:xfrm>
              <a:off x="3790559" y="1753070"/>
              <a:ext cx="738356" cy="15618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spcAft>
                  <a:spcPts val="0"/>
                </a:spcAft>
              </a:pPr>
              <a:r>
                <a:rPr lang="uk-UA" sz="1000" dirty="0">
                  <a:latin typeface="Times New Roman"/>
                  <a:ea typeface="Times New Roman"/>
                </a:rPr>
                <a:t>Переїзд К-Ч</a:t>
              </a:r>
              <a:endParaRPr lang="uk-UA" sz="1000" dirty="0">
                <a:effectLst/>
                <a:latin typeface="Times New Roman"/>
                <a:ea typeface="Times New Roman"/>
              </a:endParaRPr>
            </a:p>
          </p:txBody>
        </p:sp>
        <p:cxnSp>
          <p:nvCxnSpPr>
            <p:cNvPr id="215" name="Line 33"/>
            <p:cNvCxnSpPr/>
            <p:nvPr/>
          </p:nvCxnSpPr>
          <p:spPr bwMode="auto">
            <a:xfrm flipH="1">
              <a:off x="2700377" y="2126084"/>
              <a:ext cx="63941" cy="1736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16" name="Text Box 34"/>
            <p:cNvSpPr txBox="1">
              <a:spLocks noChangeArrowheads="1"/>
            </p:cNvSpPr>
            <p:nvPr/>
          </p:nvSpPr>
          <p:spPr bwMode="auto">
            <a:xfrm>
              <a:off x="2597390" y="2921480"/>
              <a:ext cx="161754" cy="167857"/>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just">
                <a:spcAft>
                  <a:spcPts val="0"/>
                </a:spcAft>
              </a:pPr>
              <a:r>
                <a:rPr lang="uk-UA" sz="1000" dirty="0">
                  <a:latin typeface="Times New Roman"/>
                  <a:ea typeface="Times New Roman"/>
                </a:rPr>
                <a:t>25</a:t>
              </a:r>
              <a:endParaRPr lang="uk-UA" sz="1000" dirty="0">
                <a:effectLst/>
                <a:latin typeface="Times New Roman"/>
                <a:ea typeface="Times New Roman"/>
              </a:endParaRPr>
            </a:p>
          </p:txBody>
        </p:sp>
        <p:sp>
          <p:nvSpPr>
            <p:cNvPr id="217" name="Arc 35"/>
            <p:cNvSpPr>
              <a:spLocks/>
            </p:cNvSpPr>
            <p:nvPr/>
          </p:nvSpPr>
          <p:spPr bwMode="auto">
            <a:xfrm rot="3301924" flipV="1">
              <a:off x="2792747" y="2194315"/>
              <a:ext cx="742395" cy="936541"/>
            </a:xfrm>
            <a:custGeom>
              <a:avLst/>
              <a:gdLst>
                <a:gd name="G0" fmla="+- 433 0 0"/>
                <a:gd name="G1" fmla="+- 21600 0 0"/>
                <a:gd name="G2" fmla="+- 21600 0 0"/>
                <a:gd name="T0" fmla="*/ 0 w 15257"/>
                <a:gd name="T1" fmla="*/ 4 h 21600"/>
                <a:gd name="T2" fmla="*/ 15257 w 15257"/>
                <a:gd name="T3" fmla="*/ 5890 h 21600"/>
                <a:gd name="T4" fmla="*/ 433 w 15257"/>
                <a:gd name="T5" fmla="*/ 21600 h 21600"/>
              </a:gdLst>
              <a:ahLst/>
              <a:cxnLst>
                <a:cxn ang="0">
                  <a:pos x="T0" y="T1"/>
                </a:cxn>
                <a:cxn ang="0">
                  <a:pos x="T2" y="T3"/>
                </a:cxn>
                <a:cxn ang="0">
                  <a:pos x="T4" y="T5"/>
                </a:cxn>
              </a:cxnLst>
              <a:rect l="0" t="0" r="r" b="b"/>
              <a:pathLst>
                <a:path w="15257" h="21600" fill="none" extrusionOk="0">
                  <a:moveTo>
                    <a:pt x="0" y="4"/>
                  </a:moveTo>
                  <a:cubicBezTo>
                    <a:pt x="144" y="1"/>
                    <a:pt x="288" y="0"/>
                    <a:pt x="433" y="0"/>
                  </a:cubicBezTo>
                  <a:cubicBezTo>
                    <a:pt x="5944" y="0"/>
                    <a:pt x="11248" y="2107"/>
                    <a:pt x="15257" y="5889"/>
                  </a:cubicBezTo>
                </a:path>
                <a:path w="15257" h="21600" stroke="0" extrusionOk="0">
                  <a:moveTo>
                    <a:pt x="0" y="4"/>
                  </a:moveTo>
                  <a:cubicBezTo>
                    <a:pt x="144" y="1"/>
                    <a:pt x="288" y="0"/>
                    <a:pt x="433" y="0"/>
                  </a:cubicBezTo>
                  <a:cubicBezTo>
                    <a:pt x="5944" y="0"/>
                    <a:pt x="11248" y="2107"/>
                    <a:pt x="15257" y="5889"/>
                  </a:cubicBezTo>
                  <a:lnTo>
                    <a:pt x="433" y="21600"/>
                  </a:lnTo>
                  <a:close/>
                </a:path>
              </a:pathLst>
            </a:custGeom>
            <a:noFill/>
            <a:ln w="9525">
              <a:solidFill>
                <a:srgbClr val="000000"/>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uk-UA" sz="1000"/>
            </a:p>
          </p:txBody>
        </p:sp>
        <p:cxnSp>
          <p:nvCxnSpPr>
            <p:cNvPr id="218" name="Line 36"/>
            <p:cNvCxnSpPr/>
            <p:nvPr/>
          </p:nvCxnSpPr>
          <p:spPr bwMode="auto">
            <a:xfrm flipH="1">
              <a:off x="2695965" y="2721676"/>
              <a:ext cx="63179" cy="1736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9" name="Line 37"/>
            <p:cNvCxnSpPr/>
            <p:nvPr/>
          </p:nvCxnSpPr>
          <p:spPr bwMode="auto">
            <a:xfrm>
              <a:off x="3199113" y="2925493"/>
              <a:ext cx="0" cy="32768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20" name="Line 38"/>
            <p:cNvCxnSpPr>
              <a:cxnSpLocks/>
            </p:cNvCxnSpPr>
            <p:nvPr/>
          </p:nvCxnSpPr>
          <p:spPr bwMode="auto">
            <a:xfrm>
              <a:off x="3213575" y="3069266"/>
              <a:ext cx="445297"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221" name="Oval 39"/>
            <p:cNvSpPr>
              <a:spLocks noChangeArrowheads="1"/>
            </p:cNvSpPr>
            <p:nvPr/>
          </p:nvSpPr>
          <p:spPr bwMode="auto">
            <a:xfrm>
              <a:off x="3658873" y="2967093"/>
              <a:ext cx="225313" cy="21675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uk-UA" sz="1000"/>
            </a:p>
          </p:txBody>
        </p:sp>
        <p:cxnSp>
          <p:nvCxnSpPr>
            <p:cNvPr id="222" name="Line 40"/>
            <p:cNvCxnSpPr/>
            <p:nvPr/>
          </p:nvCxnSpPr>
          <p:spPr bwMode="auto">
            <a:xfrm>
              <a:off x="4153647" y="2943010"/>
              <a:ext cx="0" cy="32841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24" name="Line 42"/>
            <p:cNvCxnSpPr/>
            <p:nvPr/>
          </p:nvCxnSpPr>
          <p:spPr bwMode="auto">
            <a:xfrm>
              <a:off x="3898648" y="3075105"/>
              <a:ext cx="254999"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229" name="Oval 44"/>
            <p:cNvSpPr>
              <a:spLocks noChangeArrowheads="1"/>
            </p:cNvSpPr>
            <p:nvPr/>
          </p:nvSpPr>
          <p:spPr bwMode="auto">
            <a:xfrm>
              <a:off x="3565022" y="3555964"/>
              <a:ext cx="225313" cy="216025"/>
            </a:xfrm>
            <a:prstGeom prst="ellipse">
              <a:avLst/>
            </a:prstGeom>
            <a:solidFill>
              <a:srgbClr val="FFFFFF"/>
            </a:solidFill>
            <a:ln w="9525">
              <a:solidFill>
                <a:srgbClr val="000000"/>
              </a:solidFill>
              <a:round/>
              <a:headEnd/>
              <a:tailEnd/>
            </a:ln>
          </p:spPr>
          <p:txBody>
            <a:bodyPr rot="0" vert="horz" wrap="square" lIns="0" tIns="0" rIns="0" bIns="0" anchor="t" anchorCtr="0" upright="1">
              <a:noAutofit/>
            </a:bodyPr>
            <a:lstStyle/>
            <a:p>
              <a:pPr algn="ctr"/>
              <a:endParaRPr lang="uk-UA" sz="1000" dirty="0"/>
            </a:p>
          </p:txBody>
        </p:sp>
        <p:sp>
          <p:nvSpPr>
            <p:cNvPr id="227" name="Text Box 48"/>
            <p:cNvSpPr txBox="1">
              <a:spLocks noChangeArrowheads="1"/>
            </p:cNvSpPr>
            <p:nvPr/>
          </p:nvSpPr>
          <p:spPr bwMode="auto">
            <a:xfrm>
              <a:off x="3204421" y="3842409"/>
              <a:ext cx="647134" cy="239221"/>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spcAft>
                  <a:spcPts val="0"/>
                </a:spcAft>
              </a:pPr>
              <a:r>
                <a:rPr lang="uk-UA" sz="1000" dirty="0">
                  <a:latin typeface="Times New Roman"/>
                  <a:ea typeface="Times New Roman"/>
                </a:rPr>
                <a:t>Автобус В в Києві</a:t>
              </a:r>
              <a:endParaRPr lang="uk-UA" sz="1000" dirty="0">
                <a:effectLst/>
                <a:latin typeface="Times New Roman"/>
                <a:ea typeface="Times New Roman"/>
              </a:endParaRPr>
            </a:p>
          </p:txBody>
        </p:sp>
        <p:cxnSp>
          <p:nvCxnSpPr>
            <p:cNvPr id="242" name="Line 38"/>
            <p:cNvCxnSpPr>
              <a:cxnSpLocks/>
            </p:cNvCxnSpPr>
            <p:nvPr/>
          </p:nvCxnSpPr>
          <p:spPr bwMode="auto">
            <a:xfrm>
              <a:off x="3143932" y="2092799"/>
              <a:ext cx="445297"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243" name="Oval 39"/>
            <p:cNvSpPr>
              <a:spLocks noChangeArrowheads="1"/>
            </p:cNvSpPr>
            <p:nvPr/>
          </p:nvSpPr>
          <p:spPr bwMode="auto">
            <a:xfrm>
              <a:off x="3589228" y="1990626"/>
              <a:ext cx="225313" cy="21675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uk-UA" sz="1000"/>
            </a:p>
          </p:txBody>
        </p:sp>
        <p:cxnSp>
          <p:nvCxnSpPr>
            <p:cNvPr id="245" name="Line 40"/>
            <p:cNvCxnSpPr/>
            <p:nvPr/>
          </p:nvCxnSpPr>
          <p:spPr bwMode="auto">
            <a:xfrm>
              <a:off x="4106715" y="1926766"/>
              <a:ext cx="0" cy="32841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43" name="Oval 39">
              <a:extLst>
                <a:ext uri="{FF2B5EF4-FFF2-40B4-BE49-F238E27FC236}">
                  <a16:creationId xmlns:a16="http://schemas.microsoft.com/office/drawing/2014/main" id="{EA3D88A3-4F4A-C84C-AE54-029FA19B7820}"/>
                </a:ext>
              </a:extLst>
            </p:cNvPr>
            <p:cNvSpPr>
              <a:spLocks noChangeArrowheads="1"/>
            </p:cNvSpPr>
            <p:nvPr/>
          </p:nvSpPr>
          <p:spPr bwMode="auto">
            <a:xfrm>
              <a:off x="1582840" y="2424285"/>
              <a:ext cx="225313" cy="21675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uk-UA" sz="1000"/>
            </a:p>
          </p:txBody>
        </p:sp>
        <p:cxnSp>
          <p:nvCxnSpPr>
            <p:cNvPr id="44" name="Line 37">
              <a:extLst>
                <a:ext uri="{FF2B5EF4-FFF2-40B4-BE49-F238E27FC236}">
                  <a16:creationId xmlns:a16="http://schemas.microsoft.com/office/drawing/2014/main" id="{D7EA73E5-04D6-EC41-B5B0-72D4231B432B}"/>
                </a:ext>
              </a:extLst>
            </p:cNvPr>
            <p:cNvCxnSpPr/>
            <p:nvPr/>
          </p:nvCxnSpPr>
          <p:spPr bwMode="auto">
            <a:xfrm>
              <a:off x="2061591" y="2352147"/>
              <a:ext cx="0" cy="32768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5" name="Line 38">
              <a:extLst>
                <a:ext uri="{FF2B5EF4-FFF2-40B4-BE49-F238E27FC236}">
                  <a16:creationId xmlns:a16="http://schemas.microsoft.com/office/drawing/2014/main" id="{79FBA28F-EF30-C54F-91C6-003EFA029D51}"/>
                </a:ext>
              </a:extLst>
            </p:cNvPr>
            <p:cNvCxnSpPr>
              <a:cxnSpLocks/>
            </p:cNvCxnSpPr>
            <p:nvPr/>
          </p:nvCxnSpPr>
          <p:spPr bwMode="auto">
            <a:xfrm>
              <a:off x="2083249" y="2509447"/>
              <a:ext cx="305763"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46" name="Oval 39">
              <a:extLst>
                <a:ext uri="{FF2B5EF4-FFF2-40B4-BE49-F238E27FC236}">
                  <a16:creationId xmlns:a16="http://schemas.microsoft.com/office/drawing/2014/main" id="{DFAAB25E-6279-6B49-9B7A-0CDE76C0B353}"/>
                </a:ext>
              </a:extLst>
            </p:cNvPr>
            <p:cNvSpPr>
              <a:spLocks noChangeArrowheads="1"/>
            </p:cNvSpPr>
            <p:nvPr/>
          </p:nvSpPr>
          <p:spPr bwMode="auto">
            <a:xfrm>
              <a:off x="2389011" y="2393297"/>
              <a:ext cx="225313" cy="21675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uk-UA" sz="1000"/>
            </a:p>
          </p:txBody>
        </p:sp>
        <p:cxnSp>
          <p:nvCxnSpPr>
            <p:cNvPr id="48" name="Line 13">
              <a:extLst>
                <a:ext uri="{FF2B5EF4-FFF2-40B4-BE49-F238E27FC236}">
                  <a16:creationId xmlns:a16="http://schemas.microsoft.com/office/drawing/2014/main" id="{51092F1A-F908-2D43-B5CB-48681BE8A018}"/>
                </a:ext>
              </a:extLst>
            </p:cNvPr>
            <p:cNvCxnSpPr>
              <a:cxnSpLocks/>
            </p:cNvCxnSpPr>
            <p:nvPr/>
          </p:nvCxnSpPr>
          <p:spPr bwMode="auto">
            <a:xfrm>
              <a:off x="1810060" y="2515990"/>
              <a:ext cx="251532"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50" name="Line 38">
              <a:extLst>
                <a:ext uri="{FF2B5EF4-FFF2-40B4-BE49-F238E27FC236}">
                  <a16:creationId xmlns:a16="http://schemas.microsoft.com/office/drawing/2014/main" id="{FA7C7AC5-F3D1-0A45-83CA-A3B40552CE64}"/>
                </a:ext>
              </a:extLst>
            </p:cNvPr>
            <p:cNvCxnSpPr>
              <a:cxnSpLocks/>
              <a:stCxn id="46" idx="3"/>
            </p:cNvCxnSpPr>
            <p:nvPr/>
          </p:nvCxnSpPr>
          <p:spPr bwMode="auto">
            <a:xfrm flipH="1">
              <a:off x="2059984" y="2578310"/>
              <a:ext cx="362024" cy="687418"/>
            </a:xfrm>
            <a:prstGeom prst="line">
              <a:avLst/>
            </a:prstGeom>
            <a:noFill/>
            <a:ln w="9525">
              <a:solidFill>
                <a:srgbClr val="000000"/>
              </a:solidFill>
              <a:prstDash val="dash"/>
              <a:round/>
              <a:headEnd/>
              <a:tailEnd type="stealth" w="med" len="med"/>
            </a:ln>
            <a:extLst>
              <a:ext uri="{909E8E84-426E-40DD-AFC4-6F175D3DCCD1}">
                <a14:hiddenFill xmlns:a14="http://schemas.microsoft.com/office/drawing/2010/main">
                  <a:noFill/>
                </a14:hiddenFill>
              </a:ext>
            </a:extLst>
          </p:spPr>
        </p:cxnSp>
        <p:cxnSp>
          <p:nvCxnSpPr>
            <p:cNvPr id="55" name="Line 37">
              <a:extLst>
                <a:ext uri="{FF2B5EF4-FFF2-40B4-BE49-F238E27FC236}">
                  <a16:creationId xmlns:a16="http://schemas.microsoft.com/office/drawing/2014/main" id="{85E2111D-AEB4-D747-81BA-13069261B205}"/>
                </a:ext>
              </a:extLst>
            </p:cNvPr>
            <p:cNvCxnSpPr>
              <a:cxnSpLocks/>
            </p:cNvCxnSpPr>
            <p:nvPr/>
          </p:nvCxnSpPr>
          <p:spPr bwMode="auto">
            <a:xfrm>
              <a:off x="2045094" y="3080400"/>
              <a:ext cx="0" cy="327687"/>
            </a:xfrm>
            <a:prstGeom prst="line">
              <a:avLst/>
            </a:prstGeom>
            <a:noFill/>
            <a:ln w="50800">
              <a:solidFill>
                <a:srgbClr val="000000"/>
              </a:solidFill>
              <a:round/>
              <a:headEnd/>
              <a:tailEnd/>
            </a:ln>
            <a:extLst>
              <a:ext uri="{909E8E84-426E-40DD-AFC4-6F175D3DCCD1}">
                <a14:hiddenFill xmlns:a14="http://schemas.microsoft.com/office/drawing/2010/main">
                  <a:noFill/>
                </a14:hiddenFill>
              </a:ext>
            </a:extLst>
          </p:spPr>
        </p:cxnSp>
        <p:cxnSp>
          <p:nvCxnSpPr>
            <p:cNvPr id="56" name="Line 13">
              <a:extLst>
                <a:ext uri="{FF2B5EF4-FFF2-40B4-BE49-F238E27FC236}">
                  <a16:creationId xmlns:a16="http://schemas.microsoft.com/office/drawing/2014/main" id="{D041D68F-2EE2-CF4B-93D7-B2F0D21278CF}"/>
                </a:ext>
              </a:extLst>
            </p:cNvPr>
            <p:cNvCxnSpPr>
              <a:cxnSpLocks/>
              <a:stCxn id="43" idx="4"/>
            </p:cNvCxnSpPr>
            <p:nvPr/>
          </p:nvCxnSpPr>
          <p:spPr bwMode="auto">
            <a:xfrm>
              <a:off x="1695496" y="2641040"/>
              <a:ext cx="306997" cy="603203"/>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62" name="Line 36">
              <a:extLst>
                <a:ext uri="{FF2B5EF4-FFF2-40B4-BE49-F238E27FC236}">
                  <a16:creationId xmlns:a16="http://schemas.microsoft.com/office/drawing/2014/main" id="{A337B72C-D357-9A48-9557-789BFAF1CBFB}"/>
                </a:ext>
              </a:extLst>
            </p:cNvPr>
            <p:cNvCxnSpPr>
              <a:cxnSpLocks/>
            </p:cNvCxnSpPr>
            <p:nvPr/>
          </p:nvCxnSpPr>
          <p:spPr bwMode="auto">
            <a:xfrm>
              <a:off x="2241317" y="2816726"/>
              <a:ext cx="18780" cy="18272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4" name="Text Box 34">
              <a:extLst>
                <a:ext uri="{FF2B5EF4-FFF2-40B4-BE49-F238E27FC236}">
                  <a16:creationId xmlns:a16="http://schemas.microsoft.com/office/drawing/2014/main" id="{566A0BA8-4F46-BA43-AAB2-F0EA6F017B02}"/>
                </a:ext>
              </a:extLst>
            </p:cNvPr>
            <p:cNvSpPr txBox="1">
              <a:spLocks noChangeArrowheads="1"/>
            </p:cNvSpPr>
            <p:nvPr/>
          </p:nvSpPr>
          <p:spPr bwMode="auto">
            <a:xfrm>
              <a:off x="2247255" y="3033681"/>
              <a:ext cx="143113" cy="146354"/>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just">
                <a:spcAft>
                  <a:spcPts val="0"/>
                </a:spcAft>
              </a:pPr>
              <a:r>
                <a:rPr lang="uk-UA" sz="1000" dirty="0">
                  <a:latin typeface="Times New Roman"/>
                  <a:ea typeface="Times New Roman"/>
                </a:rPr>
                <a:t>3</a:t>
              </a:r>
              <a:r>
                <a:rPr lang="en-US" sz="1000" dirty="0">
                  <a:effectLst/>
                  <a:latin typeface="Times New Roman"/>
                  <a:ea typeface="Times New Roman"/>
                </a:rPr>
                <a:t>0</a:t>
              </a:r>
              <a:endParaRPr lang="uk-UA" sz="1000" dirty="0">
                <a:effectLst/>
                <a:latin typeface="Times New Roman"/>
                <a:ea typeface="Times New Roman"/>
              </a:endParaRPr>
            </a:p>
          </p:txBody>
        </p:sp>
        <p:cxnSp>
          <p:nvCxnSpPr>
            <p:cNvPr id="65" name="Line 13">
              <a:extLst>
                <a:ext uri="{FF2B5EF4-FFF2-40B4-BE49-F238E27FC236}">
                  <a16:creationId xmlns:a16="http://schemas.microsoft.com/office/drawing/2014/main" id="{DA146A87-8BF1-7842-9CC2-9C3DEA37EDAA}"/>
                </a:ext>
              </a:extLst>
            </p:cNvPr>
            <p:cNvCxnSpPr>
              <a:cxnSpLocks/>
              <a:endCxn id="238" idx="1"/>
            </p:cNvCxnSpPr>
            <p:nvPr/>
          </p:nvCxnSpPr>
          <p:spPr bwMode="auto">
            <a:xfrm>
              <a:off x="2071743" y="3403521"/>
              <a:ext cx="2417664" cy="1598038"/>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69" name="Line 36">
              <a:extLst>
                <a:ext uri="{FF2B5EF4-FFF2-40B4-BE49-F238E27FC236}">
                  <a16:creationId xmlns:a16="http://schemas.microsoft.com/office/drawing/2014/main" id="{2F991FFE-868A-0847-90A2-F8AA9543F169}"/>
                </a:ext>
              </a:extLst>
            </p:cNvPr>
            <p:cNvCxnSpPr>
              <a:cxnSpLocks/>
            </p:cNvCxnSpPr>
            <p:nvPr/>
          </p:nvCxnSpPr>
          <p:spPr bwMode="auto">
            <a:xfrm flipV="1">
              <a:off x="2585612" y="3694760"/>
              <a:ext cx="57423" cy="21236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0" name="Text Box 34">
              <a:extLst>
                <a:ext uri="{FF2B5EF4-FFF2-40B4-BE49-F238E27FC236}">
                  <a16:creationId xmlns:a16="http://schemas.microsoft.com/office/drawing/2014/main" id="{A30A0AF0-BF22-064F-8ACF-7BDAD2FADD1D}"/>
                </a:ext>
              </a:extLst>
            </p:cNvPr>
            <p:cNvSpPr txBox="1">
              <a:spLocks noChangeArrowheads="1"/>
            </p:cNvSpPr>
            <p:nvPr/>
          </p:nvSpPr>
          <p:spPr bwMode="auto">
            <a:xfrm>
              <a:off x="2576504" y="3428775"/>
              <a:ext cx="313569" cy="255961"/>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just">
                <a:spcAft>
                  <a:spcPts val="0"/>
                </a:spcAft>
              </a:pPr>
              <a:r>
                <a:rPr lang="uk-UA" sz="1000" dirty="0">
                  <a:effectLst/>
                  <a:latin typeface="Times New Roman"/>
                  <a:ea typeface="Times New Roman"/>
                </a:rPr>
                <a:t>10</a:t>
              </a:r>
              <a:r>
                <a:rPr lang="en-US" sz="1000" dirty="0">
                  <a:effectLst/>
                  <a:latin typeface="Times New Roman"/>
                  <a:ea typeface="Times New Roman"/>
                </a:rPr>
                <a:t>0</a:t>
              </a:r>
              <a:endParaRPr lang="uk-UA" sz="1000" dirty="0">
                <a:effectLst/>
                <a:latin typeface="Times New Roman"/>
                <a:ea typeface="Times New Roman"/>
              </a:endParaRPr>
            </a:p>
          </p:txBody>
        </p:sp>
        <p:sp>
          <p:nvSpPr>
            <p:cNvPr id="125" name="Text Box 23">
              <a:extLst>
                <a:ext uri="{FF2B5EF4-FFF2-40B4-BE49-F238E27FC236}">
                  <a16:creationId xmlns:a16="http://schemas.microsoft.com/office/drawing/2014/main" id="{6488C6D5-6491-284F-A718-C937DD360312}"/>
                </a:ext>
              </a:extLst>
            </p:cNvPr>
            <p:cNvSpPr txBox="1">
              <a:spLocks noChangeArrowheads="1"/>
            </p:cNvSpPr>
            <p:nvPr/>
          </p:nvSpPr>
          <p:spPr bwMode="auto">
            <a:xfrm>
              <a:off x="5183683" y="1231268"/>
              <a:ext cx="1307775" cy="15618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spcAft>
                  <a:spcPts val="0"/>
                </a:spcAft>
              </a:pPr>
              <a:r>
                <a:rPr lang="uk-UA" sz="1000" dirty="0">
                  <a:effectLst/>
                  <a:latin typeface="Times New Roman"/>
                  <a:ea typeface="Times New Roman"/>
                </a:rPr>
                <a:t>Автобус А в Чернігові </a:t>
              </a:r>
            </a:p>
          </p:txBody>
        </p:sp>
        <p:grpSp>
          <p:nvGrpSpPr>
            <p:cNvPr id="59" name="Group 58">
              <a:extLst>
                <a:ext uri="{FF2B5EF4-FFF2-40B4-BE49-F238E27FC236}">
                  <a16:creationId xmlns:a16="http://schemas.microsoft.com/office/drawing/2014/main" id="{7BD8E4FF-109F-A144-9A2E-6D2E3BD2CDDC}"/>
                </a:ext>
              </a:extLst>
            </p:cNvPr>
            <p:cNvGrpSpPr/>
            <p:nvPr/>
          </p:nvGrpSpPr>
          <p:grpSpPr>
            <a:xfrm flipH="1">
              <a:off x="4973741" y="1465753"/>
              <a:ext cx="3844140" cy="2720068"/>
              <a:chOff x="685949" y="1497400"/>
              <a:chExt cx="6244740" cy="4609952"/>
            </a:xfrm>
          </p:grpSpPr>
          <p:cxnSp>
            <p:nvCxnSpPr>
              <p:cNvPr id="66" name="Line 11">
                <a:extLst>
                  <a:ext uri="{FF2B5EF4-FFF2-40B4-BE49-F238E27FC236}">
                    <a16:creationId xmlns:a16="http://schemas.microsoft.com/office/drawing/2014/main" id="{A4238EF6-3C26-DA4D-980D-F645D3104490}"/>
                  </a:ext>
                </a:extLst>
              </p:cNvPr>
              <p:cNvCxnSpPr/>
              <p:nvPr/>
            </p:nvCxnSpPr>
            <p:spPr bwMode="auto">
              <a:xfrm>
                <a:off x="5923143" y="2640820"/>
                <a:ext cx="413005"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67" name="Oval 12">
                <a:extLst>
                  <a:ext uri="{FF2B5EF4-FFF2-40B4-BE49-F238E27FC236}">
                    <a16:creationId xmlns:a16="http://schemas.microsoft.com/office/drawing/2014/main" id="{A0536498-2AA2-1644-9AAC-ABAD74FDACF9}"/>
                  </a:ext>
                </a:extLst>
              </p:cNvPr>
              <p:cNvSpPr>
                <a:spLocks noChangeArrowheads="1"/>
              </p:cNvSpPr>
              <p:nvPr/>
            </p:nvSpPr>
            <p:spPr bwMode="auto">
              <a:xfrm>
                <a:off x="5581967" y="1497400"/>
                <a:ext cx="367253" cy="367355"/>
              </a:xfrm>
              <a:prstGeom prst="ellipse">
                <a:avLst/>
              </a:prstGeom>
              <a:solidFill>
                <a:srgbClr val="FFFFFF"/>
              </a:solidFill>
              <a:ln w="9525">
                <a:solidFill>
                  <a:srgbClr val="000000"/>
                </a:solidFill>
                <a:round/>
                <a:headEnd/>
                <a:tailEnd/>
              </a:ln>
            </p:spPr>
            <p:txBody>
              <a:bodyPr rot="0" vert="horz" wrap="square" lIns="0" tIns="0" rIns="0" bIns="0" anchor="t" anchorCtr="0" upright="1">
                <a:noAutofit/>
              </a:bodyPr>
              <a:lstStyle/>
              <a:p>
                <a:pPr algn="ctr"/>
                <a:endParaRPr lang="uk-UA" sz="1000" dirty="0"/>
              </a:p>
            </p:txBody>
          </p:sp>
          <p:cxnSp>
            <p:nvCxnSpPr>
              <p:cNvPr id="71" name="Line 13">
                <a:extLst>
                  <a:ext uri="{FF2B5EF4-FFF2-40B4-BE49-F238E27FC236}">
                    <a16:creationId xmlns:a16="http://schemas.microsoft.com/office/drawing/2014/main" id="{4A8BB344-3155-D844-B8CE-D2DBA6EFD50C}"/>
                  </a:ext>
                </a:extLst>
              </p:cNvPr>
              <p:cNvCxnSpPr>
                <a:cxnSpLocks/>
              </p:cNvCxnSpPr>
              <p:nvPr/>
            </p:nvCxnSpPr>
            <p:spPr bwMode="auto">
              <a:xfrm>
                <a:off x="1817795" y="3364652"/>
                <a:ext cx="46123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77" name="Line 14">
                <a:extLst>
                  <a:ext uri="{FF2B5EF4-FFF2-40B4-BE49-F238E27FC236}">
                    <a16:creationId xmlns:a16="http://schemas.microsoft.com/office/drawing/2014/main" id="{9C62B968-F5DA-4C43-8907-7DC8A822A45A}"/>
                  </a:ext>
                </a:extLst>
              </p:cNvPr>
              <p:cNvCxnSpPr/>
              <p:nvPr/>
            </p:nvCxnSpPr>
            <p:spPr bwMode="auto">
              <a:xfrm>
                <a:off x="1777816" y="3088210"/>
                <a:ext cx="0" cy="55536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78" name="Oval 16">
                <a:extLst>
                  <a:ext uri="{FF2B5EF4-FFF2-40B4-BE49-F238E27FC236}">
                    <a16:creationId xmlns:a16="http://schemas.microsoft.com/office/drawing/2014/main" id="{70A13B89-2684-7F41-8098-69D751EE5B50}"/>
                  </a:ext>
                </a:extLst>
              </p:cNvPr>
              <p:cNvSpPr>
                <a:spLocks noChangeArrowheads="1"/>
              </p:cNvSpPr>
              <p:nvPr/>
            </p:nvSpPr>
            <p:spPr bwMode="auto">
              <a:xfrm>
                <a:off x="950569" y="3127790"/>
                <a:ext cx="366017" cy="36735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r>
                  <a:rPr lang="uk-UA" sz="1000" dirty="0"/>
                  <a:t>1</a:t>
                </a:r>
              </a:p>
            </p:txBody>
          </p:sp>
          <p:cxnSp>
            <p:nvCxnSpPr>
              <p:cNvPr id="79" name="Line 18">
                <a:extLst>
                  <a:ext uri="{FF2B5EF4-FFF2-40B4-BE49-F238E27FC236}">
                    <a16:creationId xmlns:a16="http://schemas.microsoft.com/office/drawing/2014/main" id="{C449F34C-A14E-FF42-A3F7-E5B54F47DD2E}"/>
                  </a:ext>
                </a:extLst>
              </p:cNvPr>
              <p:cNvCxnSpPr/>
              <p:nvPr/>
            </p:nvCxnSpPr>
            <p:spPr bwMode="auto">
              <a:xfrm>
                <a:off x="1312876" y="3402379"/>
                <a:ext cx="450104"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80" name="Line 19">
                <a:extLst>
                  <a:ext uri="{FF2B5EF4-FFF2-40B4-BE49-F238E27FC236}">
                    <a16:creationId xmlns:a16="http://schemas.microsoft.com/office/drawing/2014/main" id="{7A09E558-0A6A-B044-B72F-CA27B55E22AF}"/>
                  </a:ext>
                </a:extLst>
              </p:cNvPr>
              <p:cNvCxnSpPr/>
              <p:nvPr/>
            </p:nvCxnSpPr>
            <p:spPr bwMode="auto">
              <a:xfrm>
                <a:off x="1338845" y="3270031"/>
                <a:ext cx="438973" cy="0"/>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cxnSp>
          <p:sp>
            <p:nvSpPr>
              <p:cNvPr id="81" name="Text Box 20">
                <a:extLst>
                  <a:ext uri="{FF2B5EF4-FFF2-40B4-BE49-F238E27FC236}">
                    <a16:creationId xmlns:a16="http://schemas.microsoft.com/office/drawing/2014/main" id="{ECFBB360-840A-F343-A15F-92FF64380EA1}"/>
                  </a:ext>
                </a:extLst>
              </p:cNvPr>
              <p:cNvSpPr txBox="1">
                <a:spLocks noChangeArrowheads="1"/>
              </p:cNvSpPr>
              <p:nvPr/>
            </p:nvSpPr>
            <p:spPr bwMode="auto">
              <a:xfrm>
                <a:off x="685949" y="2562532"/>
                <a:ext cx="1612452" cy="499703"/>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spcAft>
                    <a:spcPts val="0"/>
                  </a:spcAft>
                </a:pPr>
                <a:r>
                  <a:rPr lang="uk-UA" sz="1000" dirty="0">
                    <a:latin typeface="Times New Roman"/>
                    <a:ea typeface="Times New Roman"/>
                  </a:rPr>
                  <a:t>Н</a:t>
                </a:r>
                <a:r>
                  <a:rPr lang="uk-UA" sz="1000" dirty="0">
                    <a:effectLst/>
                    <a:latin typeface="Times New Roman"/>
                    <a:ea typeface="Times New Roman"/>
                  </a:rPr>
                  <a:t>адходження</a:t>
                </a:r>
              </a:p>
              <a:p>
                <a:pPr algn="ctr">
                  <a:spcAft>
                    <a:spcPts val="0"/>
                  </a:spcAft>
                </a:pPr>
                <a:r>
                  <a:rPr lang="uk-UA" sz="1000" dirty="0">
                    <a:latin typeface="Times New Roman"/>
                    <a:ea typeface="Times New Roman"/>
                  </a:rPr>
                  <a:t>пасажир</a:t>
                </a:r>
                <a:r>
                  <a:rPr lang="en-US" sz="1000" dirty="0" err="1">
                    <a:effectLst/>
                    <a:latin typeface="Times New Roman"/>
                    <a:ea typeface="Times New Roman"/>
                  </a:rPr>
                  <a:t>ів</a:t>
                </a:r>
                <a:endParaRPr lang="uk-UA" sz="1000" dirty="0">
                  <a:effectLst/>
                  <a:latin typeface="Times New Roman"/>
                  <a:ea typeface="Times New Roman"/>
                </a:endParaRPr>
              </a:p>
            </p:txBody>
          </p:sp>
          <p:sp>
            <p:nvSpPr>
              <p:cNvPr id="82" name="Text Box 21">
                <a:extLst>
                  <a:ext uri="{FF2B5EF4-FFF2-40B4-BE49-F238E27FC236}">
                    <a16:creationId xmlns:a16="http://schemas.microsoft.com/office/drawing/2014/main" id="{1108CFE6-0607-9F47-9B3A-4540C44BFD7A}"/>
                  </a:ext>
                </a:extLst>
              </p:cNvPr>
              <p:cNvSpPr txBox="1">
                <a:spLocks noChangeArrowheads="1"/>
              </p:cNvSpPr>
              <p:nvPr/>
            </p:nvSpPr>
            <p:spPr bwMode="auto">
              <a:xfrm>
                <a:off x="2146530" y="2559369"/>
                <a:ext cx="1240254" cy="50836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spcAft>
                    <a:spcPts val="0"/>
                  </a:spcAft>
                </a:pPr>
                <a:r>
                  <a:rPr lang="uk-UA" sz="1000" dirty="0">
                    <a:latin typeface="Times New Roman"/>
                    <a:ea typeface="Times New Roman"/>
                  </a:rPr>
                  <a:t>Ч</a:t>
                </a:r>
                <a:r>
                  <a:rPr lang="en-US" sz="1000" dirty="0" err="1">
                    <a:effectLst/>
                    <a:latin typeface="Times New Roman"/>
                    <a:ea typeface="Times New Roman"/>
                  </a:rPr>
                  <a:t>ерга</a:t>
                </a:r>
                <a:r>
                  <a:rPr lang="en-US" sz="1000" dirty="0">
                    <a:effectLst/>
                    <a:latin typeface="Times New Roman"/>
                    <a:ea typeface="Times New Roman"/>
                  </a:rPr>
                  <a:t> </a:t>
                </a:r>
                <a:r>
                  <a:rPr lang="uk-UA" sz="1000" dirty="0">
                    <a:effectLst/>
                    <a:latin typeface="Times New Roman"/>
                    <a:ea typeface="Times New Roman"/>
                  </a:rPr>
                  <a:t>пасажи</a:t>
                </a:r>
                <a:r>
                  <a:rPr lang="en-US" sz="1000" dirty="0" err="1">
                    <a:effectLst/>
                    <a:latin typeface="Times New Roman"/>
                    <a:ea typeface="Times New Roman"/>
                  </a:rPr>
                  <a:t>рів</a:t>
                </a:r>
                <a:endParaRPr lang="uk-UA" sz="1000" dirty="0">
                  <a:effectLst/>
                  <a:latin typeface="Times New Roman"/>
                  <a:ea typeface="Times New Roman"/>
                </a:endParaRPr>
              </a:p>
            </p:txBody>
          </p:sp>
          <p:sp>
            <p:nvSpPr>
              <p:cNvPr id="83" name="Text Box 22">
                <a:extLst>
                  <a:ext uri="{FF2B5EF4-FFF2-40B4-BE49-F238E27FC236}">
                    <a16:creationId xmlns:a16="http://schemas.microsoft.com/office/drawing/2014/main" id="{43F549AB-8C5A-094D-8B62-7C64A4879ECC}"/>
                  </a:ext>
                </a:extLst>
              </p:cNvPr>
              <p:cNvSpPr txBox="1">
                <a:spLocks noChangeArrowheads="1"/>
              </p:cNvSpPr>
              <p:nvPr/>
            </p:nvSpPr>
            <p:spPr bwMode="auto">
              <a:xfrm>
                <a:off x="4038832" y="2412596"/>
                <a:ext cx="284405" cy="253561"/>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just">
                  <a:spcAft>
                    <a:spcPts val="0"/>
                  </a:spcAft>
                </a:pPr>
                <a:r>
                  <a:rPr lang="uk-UA" sz="1000" dirty="0">
                    <a:latin typeface="Times New Roman"/>
                    <a:ea typeface="Times New Roman"/>
                  </a:rPr>
                  <a:t>25</a:t>
                </a:r>
                <a:endParaRPr lang="uk-UA" sz="1000" dirty="0">
                  <a:effectLst/>
                  <a:latin typeface="Times New Roman"/>
                  <a:ea typeface="Times New Roman"/>
                </a:endParaRPr>
              </a:p>
            </p:txBody>
          </p:sp>
          <p:cxnSp>
            <p:nvCxnSpPr>
              <p:cNvPr id="85" name="Line 24">
                <a:extLst>
                  <a:ext uri="{FF2B5EF4-FFF2-40B4-BE49-F238E27FC236}">
                    <a16:creationId xmlns:a16="http://schemas.microsoft.com/office/drawing/2014/main" id="{6CDFBF77-D666-754A-BF87-3BBC030122C5}"/>
                  </a:ext>
                </a:extLst>
              </p:cNvPr>
              <p:cNvCxnSpPr/>
              <p:nvPr/>
            </p:nvCxnSpPr>
            <p:spPr bwMode="auto">
              <a:xfrm>
                <a:off x="4812726" y="2348914"/>
                <a:ext cx="0" cy="556597"/>
              </a:xfrm>
              <a:prstGeom prst="line">
                <a:avLst/>
              </a:prstGeom>
              <a:noFill/>
              <a:ln w="50800">
                <a:solidFill>
                  <a:srgbClr val="000000"/>
                </a:solidFill>
                <a:round/>
                <a:headEnd/>
                <a:tailEnd/>
              </a:ln>
              <a:extLst>
                <a:ext uri="{909E8E84-426E-40DD-AFC4-6F175D3DCCD1}">
                  <a14:hiddenFill xmlns:a14="http://schemas.microsoft.com/office/drawing/2010/main">
                    <a:noFill/>
                  </a14:hiddenFill>
                </a:ext>
              </a:extLst>
            </p:spPr>
          </p:cxnSp>
          <p:sp>
            <p:nvSpPr>
              <p:cNvPr id="86" name="Arc 25">
                <a:extLst>
                  <a:ext uri="{FF2B5EF4-FFF2-40B4-BE49-F238E27FC236}">
                    <a16:creationId xmlns:a16="http://schemas.microsoft.com/office/drawing/2014/main" id="{45004F4E-650C-304D-9D78-80FCF5F9E0C2}"/>
                  </a:ext>
                </a:extLst>
              </p:cNvPr>
              <p:cNvSpPr>
                <a:spLocks/>
              </p:cNvSpPr>
              <p:nvPr/>
            </p:nvSpPr>
            <p:spPr bwMode="auto">
              <a:xfrm rot="18619981">
                <a:off x="4078288" y="2515012"/>
                <a:ext cx="1043716" cy="1283512"/>
              </a:xfrm>
              <a:custGeom>
                <a:avLst/>
                <a:gdLst>
                  <a:gd name="G0" fmla="+- 433 0 0"/>
                  <a:gd name="G1" fmla="+- 21600 0 0"/>
                  <a:gd name="G2" fmla="+- 21600 0 0"/>
                  <a:gd name="T0" fmla="*/ 0 w 17151"/>
                  <a:gd name="T1" fmla="*/ 4 h 21600"/>
                  <a:gd name="T2" fmla="*/ 17151 w 17151"/>
                  <a:gd name="T3" fmla="*/ 7923 h 21600"/>
                  <a:gd name="T4" fmla="*/ 433 w 17151"/>
                  <a:gd name="T5" fmla="*/ 21600 h 21600"/>
                </a:gdLst>
                <a:ahLst/>
                <a:cxnLst>
                  <a:cxn ang="0">
                    <a:pos x="T0" y="T1"/>
                  </a:cxn>
                  <a:cxn ang="0">
                    <a:pos x="T2" y="T3"/>
                  </a:cxn>
                  <a:cxn ang="0">
                    <a:pos x="T4" y="T5"/>
                  </a:cxn>
                </a:cxnLst>
                <a:rect l="0" t="0" r="r" b="b"/>
                <a:pathLst>
                  <a:path w="17151" h="21600" fill="none" extrusionOk="0">
                    <a:moveTo>
                      <a:pt x="0" y="4"/>
                    </a:moveTo>
                    <a:cubicBezTo>
                      <a:pt x="144" y="1"/>
                      <a:pt x="288" y="0"/>
                      <a:pt x="433" y="0"/>
                    </a:cubicBezTo>
                    <a:cubicBezTo>
                      <a:pt x="6911" y="0"/>
                      <a:pt x="13048" y="2908"/>
                      <a:pt x="17151" y="7922"/>
                    </a:cubicBezTo>
                  </a:path>
                  <a:path w="17151" h="21600" stroke="0" extrusionOk="0">
                    <a:moveTo>
                      <a:pt x="0" y="4"/>
                    </a:moveTo>
                    <a:cubicBezTo>
                      <a:pt x="144" y="1"/>
                      <a:pt x="288" y="0"/>
                      <a:pt x="433" y="0"/>
                    </a:cubicBezTo>
                    <a:cubicBezTo>
                      <a:pt x="6911" y="0"/>
                      <a:pt x="13048" y="2908"/>
                      <a:pt x="17151" y="7922"/>
                    </a:cubicBezTo>
                    <a:lnTo>
                      <a:pt x="433" y="21600"/>
                    </a:lnTo>
                    <a:close/>
                  </a:path>
                </a:pathLst>
              </a:custGeom>
              <a:noFill/>
              <a:ln w="9525">
                <a:solidFill>
                  <a:srgbClr val="000000"/>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uk-UA" sz="1000"/>
              </a:p>
            </p:txBody>
          </p:sp>
          <p:sp>
            <p:nvSpPr>
              <p:cNvPr id="87" name="Text Box 31">
                <a:extLst>
                  <a:ext uri="{FF2B5EF4-FFF2-40B4-BE49-F238E27FC236}">
                    <a16:creationId xmlns:a16="http://schemas.microsoft.com/office/drawing/2014/main" id="{C315A024-369F-2343-8217-0BDF11D7E272}"/>
                  </a:ext>
                </a:extLst>
              </p:cNvPr>
              <p:cNvSpPr txBox="1">
                <a:spLocks noChangeArrowheads="1"/>
              </p:cNvSpPr>
              <p:nvPr/>
            </p:nvSpPr>
            <p:spPr bwMode="auto">
              <a:xfrm>
                <a:off x="4081927" y="2968595"/>
                <a:ext cx="1595142" cy="305512"/>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spcAft>
                    <a:spcPts val="0"/>
                  </a:spcAft>
                </a:pPr>
                <a:r>
                  <a:rPr lang="uk-UA" sz="1000" dirty="0">
                    <a:effectLst/>
                    <a:latin typeface="Times New Roman"/>
                    <a:ea typeface="Times New Roman"/>
                  </a:rPr>
                  <a:t>Посадка</a:t>
                </a:r>
              </a:p>
            </p:txBody>
          </p:sp>
          <p:sp>
            <p:nvSpPr>
              <p:cNvPr id="88" name="Text Box 32">
                <a:extLst>
                  <a:ext uri="{FF2B5EF4-FFF2-40B4-BE49-F238E27FC236}">
                    <a16:creationId xmlns:a16="http://schemas.microsoft.com/office/drawing/2014/main" id="{8E7F5D6F-D3B7-8B47-B446-E4EC0E55BC94}"/>
                  </a:ext>
                </a:extLst>
              </p:cNvPr>
              <p:cNvSpPr txBox="1">
                <a:spLocks noChangeArrowheads="1"/>
              </p:cNvSpPr>
              <p:nvPr/>
            </p:nvSpPr>
            <p:spPr bwMode="auto">
              <a:xfrm>
                <a:off x="5731242" y="2979357"/>
                <a:ext cx="1199447" cy="264693"/>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spcAft>
                    <a:spcPts val="0"/>
                  </a:spcAft>
                </a:pPr>
                <a:r>
                  <a:rPr lang="uk-UA" sz="1000" dirty="0">
                    <a:latin typeface="Times New Roman"/>
                    <a:ea typeface="Times New Roman"/>
                  </a:rPr>
                  <a:t>Переїзд Ч-К</a:t>
                </a:r>
                <a:endParaRPr lang="uk-UA" sz="1000" dirty="0">
                  <a:effectLst/>
                  <a:latin typeface="Times New Roman"/>
                  <a:ea typeface="Times New Roman"/>
                </a:endParaRPr>
              </a:p>
            </p:txBody>
          </p:sp>
          <p:cxnSp>
            <p:nvCxnSpPr>
              <p:cNvPr id="89" name="Line 33">
                <a:extLst>
                  <a:ext uri="{FF2B5EF4-FFF2-40B4-BE49-F238E27FC236}">
                    <a16:creationId xmlns:a16="http://schemas.microsoft.com/office/drawing/2014/main" id="{03ABEEC5-CBA7-AB4E-A0BE-B7C53C91E8F9}"/>
                  </a:ext>
                </a:extLst>
              </p:cNvPr>
              <p:cNvCxnSpPr/>
              <p:nvPr/>
            </p:nvCxnSpPr>
            <p:spPr bwMode="auto">
              <a:xfrm flipH="1">
                <a:off x="4079197" y="2686717"/>
                <a:ext cx="103871" cy="29437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0" name="Text Box 34">
                <a:extLst>
                  <a:ext uri="{FF2B5EF4-FFF2-40B4-BE49-F238E27FC236}">
                    <a16:creationId xmlns:a16="http://schemas.microsoft.com/office/drawing/2014/main" id="{1BD66655-EC30-154D-8918-2F3546EDDFFF}"/>
                  </a:ext>
                </a:extLst>
              </p:cNvPr>
              <p:cNvSpPr txBox="1">
                <a:spLocks noChangeArrowheads="1"/>
              </p:cNvSpPr>
              <p:nvPr/>
            </p:nvSpPr>
            <p:spPr bwMode="auto">
              <a:xfrm>
                <a:off x="3911896" y="4034748"/>
                <a:ext cx="262767" cy="284483"/>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just">
                  <a:spcAft>
                    <a:spcPts val="0"/>
                  </a:spcAft>
                </a:pPr>
                <a:r>
                  <a:rPr lang="uk-UA" sz="1000" dirty="0">
                    <a:latin typeface="Times New Roman"/>
                    <a:ea typeface="Times New Roman"/>
                  </a:rPr>
                  <a:t>25</a:t>
                </a:r>
                <a:endParaRPr lang="uk-UA" sz="1000" dirty="0">
                  <a:effectLst/>
                  <a:latin typeface="Times New Roman"/>
                  <a:ea typeface="Times New Roman"/>
                </a:endParaRPr>
              </a:p>
            </p:txBody>
          </p:sp>
          <p:sp>
            <p:nvSpPr>
              <p:cNvPr id="91" name="Arc 35">
                <a:extLst>
                  <a:ext uri="{FF2B5EF4-FFF2-40B4-BE49-F238E27FC236}">
                    <a16:creationId xmlns:a16="http://schemas.microsoft.com/office/drawing/2014/main" id="{87400EB8-8DE4-A148-88F3-0F580A537F35}"/>
                  </a:ext>
                </a:extLst>
              </p:cNvPr>
              <p:cNvSpPr>
                <a:spLocks/>
              </p:cNvSpPr>
              <p:nvPr/>
            </p:nvSpPr>
            <p:spPr bwMode="auto">
              <a:xfrm rot="3301924" flipV="1">
                <a:off x="4203151" y="2835278"/>
                <a:ext cx="1258206" cy="1521395"/>
              </a:xfrm>
              <a:custGeom>
                <a:avLst/>
                <a:gdLst>
                  <a:gd name="G0" fmla="+- 433 0 0"/>
                  <a:gd name="G1" fmla="+- 21600 0 0"/>
                  <a:gd name="G2" fmla="+- 21600 0 0"/>
                  <a:gd name="T0" fmla="*/ 0 w 15257"/>
                  <a:gd name="T1" fmla="*/ 4 h 21600"/>
                  <a:gd name="T2" fmla="*/ 15257 w 15257"/>
                  <a:gd name="T3" fmla="*/ 5890 h 21600"/>
                  <a:gd name="T4" fmla="*/ 433 w 15257"/>
                  <a:gd name="T5" fmla="*/ 21600 h 21600"/>
                </a:gdLst>
                <a:ahLst/>
                <a:cxnLst>
                  <a:cxn ang="0">
                    <a:pos x="T0" y="T1"/>
                  </a:cxn>
                  <a:cxn ang="0">
                    <a:pos x="T2" y="T3"/>
                  </a:cxn>
                  <a:cxn ang="0">
                    <a:pos x="T4" y="T5"/>
                  </a:cxn>
                </a:cxnLst>
                <a:rect l="0" t="0" r="r" b="b"/>
                <a:pathLst>
                  <a:path w="15257" h="21600" fill="none" extrusionOk="0">
                    <a:moveTo>
                      <a:pt x="0" y="4"/>
                    </a:moveTo>
                    <a:cubicBezTo>
                      <a:pt x="144" y="1"/>
                      <a:pt x="288" y="0"/>
                      <a:pt x="433" y="0"/>
                    </a:cubicBezTo>
                    <a:cubicBezTo>
                      <a:pt x="5944" y="0"/>
                      <a:pt x="11248" y="2107"/>
                      <a:pt x="15257" y="5889"/>
                    </a:cubicBezTo>
                  </a:path>
                  <a:path w="15257" h="21600" stroke="0" extrusionOk="0">
                    <a:moveTo>
                      <a:pt x="0" y="4"/>
                    </a:moveTo>
                    <a:cubicBezTo>
                      <a:pt x="144" y="1"/>
                      <a:pt x="288" y="0"/>
                      <a:pt x="433" y="0"/>
                    </a:cubicBezTo>
                    <a:cubicBezTo>
                      <a:pt x="5944" y="0"/>
                      <a:pt x="11248" y="2107"/>
                      <a:pt x="15257" y="5889"/>
                    </a:cubicBezTo>
                    <a:lnTo>
                      <a:pt x="433" y="21600"/>
                    </a:lnTo>
                    <a:close/>
                  </a:path>
                </a:pathLst>
              </a:custGeom>
              <a:noFill/>
              <a:ln w="9525">
                <a:solidFill>
                  <a:srgbClr val="000000"/>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uk-UA" sz="1000"/>
              </a:p>
            </p:txBody>
          </p:sp>
          <p:cxnSp>
            <p:nvCxnSpPr>
              <p:cNvPr id="92" name="Line 36">
                <a:extLst>
                  <a:ext uri="{FF2B5EF4-FFF2-40B4-BE49-F238E27FC236}">
                    <a16:creationId xmlns:a16="http://schemas.microsoft.com/office/drawing/2014/main" id="{F1EDB61F-69F7-AE45-95E4-42B11690CEB2}"/>
                  </a:ext>
                </a:extLst>
              </p:cNvPr>
              <p:cNvCxnSpPr/>
              <p:nvPr/>
            </p:nvCxnSpPr>
            <p:spPr bwMode="auto">
              <a:xfrm flipH="1">
                <a:off x="4072030" y="3696122"/>
                <a:ext cx="102633" cy="29437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3" name="Line 37">
                <a:extLst>
                  <a:ext uri="{FF2B5EF4-FFF2-40B4-BE49-F238E27FC236}">
                    <a16:creationId xmlns:a16="http://schemas.microsoft.com/office/drawing/2014/main" id="{E8BD8B59-AB6C-6840-B7FF-22F18386061A}"/>
                  </a:ext>
                </a:extLst>
              </p:cNvPr>
              <p:cNvCxnSpPr/>
              <p:nvPr/>
            </p:nvCxnSpPr>
            <p:spPr bwMode="auto">
              <a:xfrm>
                <a:off x="4889385" y="4041549"/>
                <a:ext cx="0" cy="55536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94" name="Line 38">
                <a:extLst>
                  <a:ext uri="{FF2B5EF4-FFF2-40B4-BE49-F238E27FC236}">
                    <a16:creationId xmlns:a16="http://schemas.microsoft.com/office/drawing/2014/main" id="{DF7F5761-AA9A-3745-9A50-86E3368D7EC7}"/>
                  </a:ext>
                </a:extLst>
              </p:cNvPr>
              <p:cNvCxnSpPr>
                <a:cxnSpLocks/>
              </p:cNvCxnSpPr>
              <p:nvPr/>
            </p:nvCxnSpPr>
            <p:spPr bwMode="auto">
              <a:xfrm>
                <a:off x="4912878" y="4285215"/>
                <a:ext cx="723377"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95" name="Oval 39">
                <a:extLst>
                  <a:ext uri="{FF2B5EF4-FFF2-40B4-BE49-F238E27FC236}">
                    <a16:creationId xmlns:a16="http://schemas.microsoft.com/office/drawing/2014/main" id="{EF491A36-9A65-B340-B8DE-194375C370EB}"/>
                  </a:ext>
                </a:extLst>
              </p:cNvPr>
              <p:cNvSpPr>
                <a:spLocks noChangeArrowheads="1"/>
              </p:cNvSpPr>
              <p:nvPr/>
            </p:nvSpPr>
            <p:spPr bwMode="auto">
              <a:xfrm>
                <a:off x="5636256" y="4112053"/>
                <a:ext cx="366017" cy="36735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uk-UA" sz="1000"/>
              </a:p>
            </p:txBody>
          </p:sp>
          <p:cxnSp>
            <p:nvCxnSpPr>
              <p:cNvPr id="96" name="Line 40">
                <a:extLst>
                  <a:ext uri="{FF2B5EF4-FFF2-40B4-BE49-F238E27FC236}">
                    <a16:creationId xmlns:a16="http://schemas.microsoft.com/office/drawing/2014/main" id="{DD5AA0AA-863E-7940-BE08-AECC9251DA11}"/>
                  </a:ext>
                </a:extLst>
              </p:cNvPr>
              <p:cNvCxnSpPr/>
              <p:nvPr/>
            </p:nvCxnSpPr>
            <p:spPr bwMode="auto">
              <a:xfrm>
                <a:off x="6440009" y="4071237"/>
                <a:ext cx="0" cy="55659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97" name="Line 42">
                <a:extLst>
                  <a:ext uri="{FF2B5EF4-FFF2-40B4-BE49-F238E27FC236}">
                    <a16:creationId xmlns:a16="http://schemas.microsoft.com/office/drawing/2014/main" id="{3ABB9D30-1525-FE4D-9132-9AF942697ADD}"/>
                  </a:ext>
                </a:extLst>
              </p:cNvPr>
              <p:cNvCxnSpPr/>
              <p:nvPr/>
            </p:nvCxnSpPr>
            <p:spPr bwMode="auto">
              <a:xfrm>
                <a:off x="6025768" y="4295111"/>
                <a:ext cx="414242"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98" name="Oval 44">
                <a:extLst>
                  <a:ext uri="{FF2B5EF4-FFF2-40B4-BE49-F238E27FC236}">
                    <a16:creationId xmlns:a16="http://schemas.microsoft.com/office/drawing/2014/main" id="{840E58BD-1570-E844-8C02-BCC1E3D014A2}"/>
                  </a:ext>
                </a:extLst>
              </p:cNvPr>
              <p:cNvSpPr>
                <a:spLocks noChangeArrowheads="1"/>
              </p:cNvSpPr>
              <p:nvPr/>
            </p:nvSpPr>
            <p:spPr bwMode="auto">
              <a:xfrm>
                <a:off x="5616144" y="5002146"/>
                <a:ext cx="366017" cy="366118"/>
              </a:xfrm>
              <a:prstGeom prst="ellipse">
                <a:avLst/>
              </a:prstGeom>
              <a:solidFill>
                <a:srgbClr val="FFFFFF"/>
              </a:solidFill>
              <a:ln w="9525">
                <a:solidFill>
                  <a:srgbClr val="000000"/>
                </a:solidFill>
                <a:round/>
                <a:headEnd/>
                <a:tailEnd/>
              </a:ln>
            </p:spPr>
            <p:txBody>
              <a:bodyPr rot="0" vert="horz" wrap="square" lIns="0" tIns="0" rIns="0" bIns="0" anchor="t" anchorCtr="0" upright="1">
                <a:noAutofit/>
              </a:bodyPr>
              <a:lstStyle/>
              <a:p>
                <a:pPr algn="ctr"/>
                <a:r>
                  <a:rPr lang="uk-UA" sz="1000" dirty="0"/>
                  <a:t>1</a:t>
                </a:r>
              </a:p>
            </p:txBody>
          </p:sp>
          <p:cxnSp>
            <p:nvCxnSpPr>
              <p:cNvPr id="102" name="Line 38">
                <a:extLst>
                  <a:ext uri="{FF2B5EF4-FFF2-40B4-BE49-F238E27FC236}">
                    <a16:creationId xmlns:a16="http://schemas.microsoft.com/office/drawing/2014/main" id="{C88FA760-1738-E74C-AFD5-7A42BEE07E95}"/>
                  </a:ext>
                </a:extLst>
              </p:cNvPr>
              <p:cNvCxnSpPr>
                <a:cxnSpLocks/>
              </p:cNvCxnSpPr>
              <p:nvPr/>
            </p:nvCxnSpPr>
            <p:spPr bwMode="auto">
              <a:xfrm>
                <a:off x="4799743" y="2630306"/>
                <a:ext cx="723377"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100" name="Text Box 48">
                <a:extLst>
                  <a:ext uri="{FF2B5EF4-FFF2-40B4-BE49-F238E27FC236}">
                    <a16:creationId xmlns:a16="http://schemas.microsoft.com/office/drawing/2014/main" id="{ACEEBC60-7C98-8549-9790-C5A9EE6F2F65}"/>
                  </a:ext>
                </a:extLst>
              </p:cNvPr>
              <p:cNvSpPr txBox="1">
                <a:spLocks noChangeArrowheads="1"/>
              </p:cNvSpPr>
              <p:nvPr/>
            </p:nvSpPr>
            <p:spPr bwMode="auto">
              <a:xfrm>
                <a:off x="5252898" y="5415966"/>
                <a:ext cx="1051258" cy="691386"/>
              </a:xfrm>
              <a:prstGeom prst="rect">
                <a:avLst/>
              </a:prstGeom>
              <a:solidFill>
                <a:schemeClr val="bg1"/>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spcAft>
                    <a:spcPts val="0"/>
                  </a:spcAft>
                </a:pPr>
                <a:r>
                  <a:rPr lang="uk-UA" sz="1000" dirty="0">
                    <a:latin typeface="Times New Roman"/>
                    <a:ea typeface="Times New Roman"/>
                  </a:rPr>
                  <a:t>Автобус В в Чернігові</a:t>
                </a:r>
                <a:endParaRPr lang="uk-UA" sz="1000" dirty="0">
                  <a:effectLst/>
                  <a:latin typeface="Times New Roman"/>
                  <a:ea typeface="Times New Roman"/>
                </a:endParaRPr>
              </a:p>
            </p:txBody>
          </p:sp>
          <p:sp>
            <p:nvSpPr>
              <p:cNvPr id="103" name="Oval 39">
                <a:extLst>
                  <a:ext uri="{FF2B5EF4-FFF2-40B4-BE49-F238E27FC236}">
                    <a16:creationId xmlns:a16="http://schemas.microsoft.com/office/drawing/2014/main" id="{D0900135-E686-8D42-99EF-97761313AA0A}"/>
                  </a:ext>
                </a:extLst>
              </p:cNvPr>
              <p:cNvSpPr>
                <a:spLocks noChangeArrowheads="1"/>
              </p:cNvSpPr>
              <p:nvPr/>
            </p:nvSpPr>
            <p:spPr bwMode="auto">
              <a:xfrm>
                <a:off x="5523120" y="2457144"/>
                <a:ext cx="366017" cy="36735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uk-UA" sz="1000"/>
              </a:p>
            </p:txBody>
          </p:sp>
          <p:cxnSp>
            <p:nvCxnSpPr>
              <p:cNvPr id="104" name="Line 40">
                <a:extLst>
                  <a:ext uri="{FF2B5EF4-FFF2-40B4-BE49-F238E27FC236}">
                    <a16:creationId xmlns:a16="http://schemas.microsoft.com/office/drawing/2014/main" id="{CD07E4B2-8293-B145-9D64-5488B372CAA2}"/>
                  </a:ext>
                </a:extLst>
              </p:cNvPr>
              <p:cNvCxnSpPr/>
              <p:nvPr/>
            </p:nvCxnSpPr>
            <p:spPr bwMode="auto">
              <a:xfrm>
                <a:off x="6363769" y="2348914"/>
                <a:ext cx="0" cy="55659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05" name="Oval 39">
                <a:extLst>
                  <a:ext uri="{FF2B5EF4-FFF2-40B4-BE49-F238E27FC236}">
                    <a16:creationId xmlns:a16="http://schemas.microsoft.com/office/drawing/2014/main" id="{8EFDCEBE-7A90-1145-A80E-6553461E4397}"/>
                  </a:ext>
                </a:extLst>
              </p:cNvPr>
              <p:cNvSpPr>
                <a:spLocks noChangeArrowheads="1"/>
              </p:cNvSpPr>
              <p:nvPr/>
            </p:nvSpPr>
            <p:spPr bwMode="auto">
              <a:xfrm>
                <a:off x="2263775" y="3192106"/>
                <a:ext cx="366017" cy="36735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uk-UA" sz="1000"/>
              </a:p>
            </p:txBody>
          </p:sp>
          <p:cxnSp>
            <p:nvCxnSpPr>
              <p:cNvPr id="106" name="Line 37">
                <a:extLst>
                  <a:ext uri="{FF2B5EF4-FFF2-40B4-BE49-F238E27FC236}">
                    <a16:creationId xmlns:a16="http://schemas.microsoft.com/office/drawing/2014/main" id="{1349309D-9144-3B45-B181-E5124C4DD7E5}"/>
                  </a:ext>
                </a:extLst>
              </p:cNvPr>
              <p:cNvCxnSpPr/>
              <p:nvPr/>
            </p:nvCxnSpPr>
            <p:spPr bwMode="auto">
              <a:xfrm>
                <a:off x="3041500" y="3069847"/>
                <a:ext cx="0" cy="55536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07" name="Line 38">
                <a:extLst>
                  <a:ext uri="{FF2B5EF4-FFF2-40B4-BE49-F238E27FC236}">
                    <a16:creationId xmlns:a16="http://schemas.microsoft.com/office/drawing/2014/main" id="{A4C721AC-FA89-F443-9046-5E48161FB60E}"/>
                  </a:ext>
                </a:extLst>
              </p:cNvPr>
              <p:cNvCxnSpPr>
                <a:cxnSpLocks/>
              </p:cNvCxnSpPr>
              <p:nvPr/>
            </p:nvCxnSpPr>
            <p:spPr bwMode="auto">
              <a:xfrm>
                <a:off x="3076681" y="3336438"/>
                <a:ext cx="496707"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108" name="Oval 39">
                <a:extLst>
                  <a:ext uri="{FF2B5EF4-FFF2-40B4-BE49-F238E27FC236}">
                    <a16:creationId xmlns:a16="http://schemas.microsoft.com/office/drawing/2014/main" id="{14828410-733F-B846-AEF9-9AF465A039BC}"/>
                  </a:ext>
                </a:extLst>
              </p:cNvPr>
              <p:cNvSpPr>
                <a:spLocks noChangeArrowheads="1"/>
              </p:cNvSpPr>
              <p:nvPr/>
            </p:nvSpPr>
            <p:spPr bwMode="auto">
              <a:xfrm>
                <a:off x="3573388" y="3139587"/>
                <a:ext cx="366017" cy="36735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uk-UA" sz="1000"/>
              </a:p>
            </p:txBody>
          </p:sp>
          <p:cxnSp>
            <p:nvCxnSpPr>
              <p:cNvPr id="109" name="Line 13">
                <a:extLst>
                  <a:ext uri="{FF2B5EF4-FFF2-40B4-BE49-F238E27FC236}">
                    <a16:creationId xmlns:a16="http://schemas.microsoft.com/office/drawing/2014/main" id="{A7F78747-31AF-0D4A-93CE-2CF973F9CFCC}"/>
                  </a:ext>
                </a:extLst>
              </p:cNvPr>
              <p:cNvCxnSpPr>
                <a:cxnSpLocks/>
              </p:cNvCxnSpPr>
              <p:nvPr/>
            </p:nvCxnSpPr>
            <p:spPr bwMode="auto">
              <a:xfrm>
                <a:off x="2632890" y="3347527"/>
                <a:ext cx="408609"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110" name="Line 38">
                <a:extLst>
                  <a:ext uri="{FF2B5EF4-FFF2-40B4-BE49-F238E27FC236}">
                    <a16:creationId xmlns:a16="http://schemas.microsoft.com/office/drawing/2014/main" id="{26E82A4A-19F9-9742-B353-CF719A507F41}"/>
                  </a:ext>
                </a:extLst>
              </p:cNvPr>
              <p:cNvCxnSpPr>
                <a:cxnSpLocks/>
                <a:stCxn id="108" idx="3"/>
              </p:cNvCxnSpPr>
              <p:nvPr/>
            </p:nvCxnSpPr>
            <p:spPr bwMode="auto">
              <a:xfrm flipH="1">
                <a:off x="3038888" y="3453146"/>
                <a:ext cx="588102" cy="1165031"/>
              </a:xfrm>
              <a:prstGeom prst="line">
                <a:avLst/>
              </a:prstGeom>
              <a:noFill/>
              <a:ln w="9525">
                <a:solidFill>
                  <a:srgbClr val="000000"/>
                </a:solidFill>
                <a:prstDash val="dash"/>
                <a:round/>
                <a:headEnd/>
                <a:tailEnd type="stealth" w="med" len="med"/>
              </a:ln>
              <a:extLst>
                <a:ext uri="{909E8E84-426E-40DD-AFC4-6F175D3DCCD1}">
                  <a14:hiddenFill xmlns:a14="http://schemas.microsoft.com/office/drawing/2010/main">
                    <a:noFill/>
                  </a14:hiddenFill>
                </a:ext>
              </a:extLst>
            </p:spPr>
          </p:cxnSp>
          <p:cxnSp>
            <p:nvCxnSpPr>
              <p:cNvPr id="111" name="Line 37">
                <a:extLst>
                  <a:ext uri="{FF2B5EF4-FFF2-40B4-BE49-F238E27FC236}">
                    <a16:creationId xmlns:a16="http://schemas.microsoft.com/office/drawing/2014/main" id="{E23E5548-7444-CE4C-8827-6A6A0B2BDB99}"/>
                  </a:ext>
                </a:extLst>
              </p:cNvPr>
              <p:cNvCxnSpPr>
                <a:cxnSpLocks/>
              </p:cNvCxnSpPr>
              <p:nvPr/>
            </p:nvCxnSpPr>
            <p:spPr bwMode="auto">
              <a:xfrm>
                <a:off x="3014701" y="4304085"/>
                <a:ext cx="0" cy="555362"/>
              </a:xfrm>
              <a:prstGeom prst="line">
                <a:avLst/>
              </a:prstGeom>
              <a:noFill/>
              <a:ln w="50800">
                <a:solidFill>
                  <a:srgbClr val="000000"/>
                </a:solidFill>
                <a:round/>
                <a:headEnd/>
                <a:tailEnd/>
              </a:ln>
              <a:extLst>
                <a:ext uri="{909E8E84-426E-40DD-AFC4-6F175D3DCCD1}">
                  <a14:hiddenFill xmlns:a14="http://schemas.microsoft.com/office/drawing/2010/main">
                    <a:noFill/>
                  </a14:hiddenFill>
                </a:ext>
              </a:extLst>
            </p:spPr>
          </p:cxnSp>
          <p:cxnSp>
            <p:nvCxnSpPr>
              <p:cNvPr id="112" name="Line 13">
                <a:extLst>
                  <a:ext uri="{FF2B5EF4-FFF2-40B4-BE49-F238E27FC236}">
                    <a16:creationId xmlns:a16="http://schemas.microsoft.com/office/drawing/2014/main" id="{BC1A0DB6-8093-EE41-9592-0E024510F352}"/>
                  </a:ext>
                </a:extLst>
              </p:cNvPr>
              <p:cNvCxnSpPr>
                <a:cxnSpLocks/>
                <a:stCxn id="105" idx="4"/>
              </p:cNvCxnSpPr>
              <p:nvPr/>
            </p:nvCxnSpPr>
            <p:spPr bwMode="auto">
              <a:xfrm>
                <a:off x="2446785" y="3559460"/>
                <a:ext cx="498711" cy="1022304"/>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113" name="Line 36">
                <a:extLst>
                  <a:ext uri="{FF2B5EF4-FFF2-40B4-BE49-F238E27FC236}">
                    <a16:creationId xmlns:a16="http://schemas.microsoft.com/office/drawing/2014/main" id="{F79B3AE3-E025-9442-9201-BE0135371F77}"/>
                  </a:ext>
                </a:extLst>
              </p:cNvPr>
              <p:cNvCxnSpPr>
                <a:cxnSpLocks/>
              </p:cNvCxnSpPr>
              <p:nvPr/>
            </p:nvCxnSpPr>
            <p:spPr bwMode="auto">
              <a:xfrm>
                <a:off x="3333462" y="3857212"/>
                <a:ext cx="30508" cy="3096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4" name="Text Box 34">
                <a:extLst>
                  <a:ext uri="{FF2B5EF4-FFF2-40B4-BE49-F238E27FC236}">
                    <a16:creationId xmlns:a16="http://schemas.microsoft.com/office/drawing/2014/main" id="{61218FB8-98A2-8E4B-9834-42D40725AA67}"/>
                  </a:ext>
                </a:extLst>
              </p:cNvPr>
              <p:cNvSpPr txBox="1">
                <a:spLocks noChangeArrowheads="1"/>
              </p:cNvSpPr>
              <p:nvPr/>
            </p:nvSpPr>
            <p:spPr bwMode="auto">
              <a:xfrm>
                <a:off x="3343106" y="4224906"/>
                <a:ext cx="232485" cy="24804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just">
                  <a:spcAft>
                    <a:spcPts val="0"/>
                  </a:spcAft>
                </a:pPr>
                <a:r>
                  <a:rPr lang="uk-UA" sz="1000" dirty="0">
                    <a:latin typeface="Times New Roman"/>
                    <a:ea typeface="Times New Roman"/>
                  </a:rPr>
                  <a:t>3</a:t>
                </a:r>
                <a:r>
                  <a:rPr lang="en-US" sz="1000" dirty="0">
                    <a:effectLst/>
                    <a:latin typeface="Times New Roman"/>
                    <a:ea typeface="Times New Roman"/>
                  </a:rPr>
                  <a:t>0</a:t>
                </a:r>
                <a:endParaRPr lang="uk-UA" sz="1000" dirty="0">
                  <a:effectLst/>
                  <a:latin typeface="Times New Roman"/>
                  <a:ea typeface="Times New Roman"/>
                </a:endParaRPr>
              </a:p>
            </p:txBody>
          </p:sp>
        </p:grpSp>
        <p:cxnSp>
          <p:nvCxnSpPr>
            <p:cNvPr id="126" name="Line 38">
              <a:extLst>
                <a:ext uri="{FF2B5EF4-FFF2-40B4-BE49-F238E27FC236}">
                  <a16:creationId xmlns:a16="http://schemas.microsoft.com/office/drawing/2014/main" id="{011E5BF4-9056-A546-BC39-6485262C6987}"/>
                </a:ext>
              </a:extLst>
            </p:cNvPr>
            <p:cNvCxnSpPr>
              <a:cxnSpLocks/>
              <a:endCxn id="67" idx="6"/>
            </p:cNvCxnSpPr>
            <p:nvPr/>
          </p:nvCxnSpPr>
          <p:spPr bwMode="auto">
            <a:xfrm flipV="1">
              <a:off x="4123324" y="1574131"/>
              <a:ext cx="1454590" cy="455879"/>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128" name="Line 38">
              <a:extLst>
                <a:ext uri="{FF2B5EF4-FFF2-40B4-BE49-F238E27FC236}">
                  <a16:creationId xmlns:a16="http://schemas.microsoft.com/office/drawing/2014/main" id="{ADEE833D-8DD6-0A40-B2E3-FC4712E286F0}"/>
                </a:ext>
              </a:extLst>
            </p:cNvPr>
            <p:cNvCxnSpPr>
              <a:cxnSpLocks/>
              <a:stCxn id="200" idx="4"/>
            </p:cNvCxnSpPr>
            <p:nvPr/>
          </p:nvCxnSpPr>
          <p:spPr bwMode="auto">
            <a:xfrm flipH="1">
              <a:off x="3166998" y="1470825"/>
              <a:ext cx="582360" cy="54402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131" name="Line 38">
              <a:extLst>
                <a:ext uri="{FF2B5EF4-FFF2-40B4-BE49-F238E27FC236}">
                  <a16:creationId xmlns:a16="http://schemas.microsoft.com/office/drawing/2014/main" id="{677D4456-E421-DF48-96B8-D0AB51F494EF}"/>
                </a:ext>
              </a:extLst>
            </p:cNvPr>
            <p:cNvCxnSpPr>
              <a:cxnSpLocks/>
              <a:stCxn id="229" idx="1"/>
            </p:cNvCxnSpPr>
            <p:nvPr/>
          </p:nvCxnSpPr>
          <p:spPr bwMode="auto">
            <a:xfrm flipH="1" flipV="1">
              <a:off x="3195646" y="3159148"/>
              <a:ext cx="402372" cy="42845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139" name="Line 38">
              <a:extLst>
                <a:ext uri="{FF2B5EF4-FFF2-40B4-BE49-F238E27FC236}">
                  <a16:creationId xmlns:a16="http://schemas.microsoft.com/office/drawing/2014/main" id="{F79C926C-3BF9-8D49-A7A6-2209E4671DB6}"/>
                </a:ext>
              </a:extLst>
            </p:cNvPr>
            <p:cNvCxnSpPr>
              <a:cxnSpLocks/>
            </p:cNvCxnSpPr>
            <p:nvPr/>
          </p:nvCxnSpPr>
          <p:spPr bwMode="auto">
            <a:xfrm>
              <a:off x="5794109" y="1637017"/>
              <a:ext cx="458522" cy="38641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143" name="Line 38">
              <a:extLst>
                <a:ext uri="{FF2B5EF4-FFF2-40B4-BE49-F238E27FC236}">
                  <a16:creationId xmlns:a16="http://schemas.microsoft.com/office/drawing/2014/main" id="{AC8B20C0-4FA0-A847-AF3A-8D21FDC8632B}"/>
                </a:ext>
              </a:extLst>
            </p:cNvPr>
            <p:cNvCxnSpPr>
              <a:cxnSpLocks/>
            </p:cNvCxnSpPr>
            <p:nvPr/>
          </p:nvCxnSpPr>
          <p:spPr bwMode="auto">
            <a:xfrm flipV="1">
              <a:off x="5778543" y="3184235"/>
              <a:ext cx="421870" cy="415613"/>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145" name="Line 38">
              <a:extLst>
                <a:ext uri="{FF2B5EF4-FFF2-40B4-BE49-F238E27FC236}">
                  <a16:creationId xmlns:a16="http://schemas.microsoft.com/office/drawing/2014/main" id="{983E0665-DEF5-E141-B54C-FA89C44CAD40}"/>
                </a:ext>
              </a:extLst>
            </p:cNvPr>
            <p:cNvCxnSpPr>
              <a:cxnSpLocks/>
              <a:endCxn id="98" idx="6"/>
            </p:cNvCxnSpPr>
            <p:nvPr/>
          </p:nvCxnSpPr>
          <p:spPr bwMode="auto">
            <a:xfrm>
              <a:off x="4180296" y="3159147"/>
              <a:ext cx="1377340" cy="482569"/>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158" name="Oval 6">
              <a:extLst>
                <a:ext uri="{FF2B5EF4-FFF2-40B4-BE49-F238E27FC236}">
                  <a16:creationId xmlns:a16="http://schemas.microsoft.com/office/drawing/2014/main" id="{3A6A3674-46C5-8A49-8B63-637127BCAAFD}"/>
                </a:ext>
              </a:extLst>
            </p:cNvPr>
            <p:cNvSpPr>
              <a:spLocks noChangeArrowheads="1"/>
            </p:cNvSpPr>
            <p:nvPr/>
          </p:nvSpPr>
          <p:spPr bwMode="auto">
            <a:xfrm>
              <a:off x="4489407" y="2501674"/>
              <a:ext cx="225313" cy="21675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endParaRPr lang="uk-UA" sz="1000" dirty="0"/>
            </a:p>
          </p:txBody>
        </p:sp>
        <p:cxnSp>
          <p:nvCxnSpPr>
            <p:cNvPr id="164" name="Line 11">
              <a:extLst>
                <a:ext uri="{FF2B5EF4-FFF2-40B4-BE49-F238E27FC236}">
                  <a16:creationId xmlns:a16="http://schemas.microsoft.com/office/drawing/2014/main" id="{2024868A-0A9A-274B-90DE-71E10F9D4357}"/>
                </a:ext>
              </a:extLst>
            </p:cNvPr>
            <p:cNvCxnSpPr>
              <a:cxnSpLocks/>
              <a:endCxn id="158" idx="1"/>
            </p:cNvCxnSpPr>
            <p:nvPr/>
          </p:nvCxnSpPr>
          <p:spPr bwMode="auto">
            <a:xfrm>
              <a:off x="4141432" y="2119497"/>
              <a:ext cx="380971" cy="41392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168" name="Line 11">
              <a:extLst>
                <a:ext uri="{FF2B5EF4-FFF2-40B4-BE49-F238E27FC236}">
                  <a16:creationId xmlns:a16="http://schemas.microsoft.com/office/drawing/2014/main" id="{26B4148D-468C-364E-838F-5C78CC8513D7}"/>
                </a:ext>
              </a:extLst>
            </p:cNvPr>
            <p:cNvCxnSpPr>
              <a:cxnSpLocks/>
              <a:endCxn id="158" idx="3"/>
            </p:cNvCxnSpPr>
            <p:nvPr/>
          </p:nvCxnSpPr>
          <p:spPr bwMode="auto">
            <a:xfrm flipV="1">
              <a:off x="4205484" y="2686686"/>
              <a:ext cx="316919" cy="346995"/>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172" name="Line 38">
              <a:extLst>
                <a:ext uri="{FF2B5EF4-FFF2-40B4-BE49-F238E27FC236}">
                  <a16:creationId xmlns:a16="http://schemas.microsoft.com/office/drawing/2014/main" id="{6E30458F-9F3E-D94F-BD98-FE94506F5CD3}"/>
                </a:ext>
              </a:extLst>
            </p:cNvPr>
            <p:cNvCxnSpPr>
              <a:cxnSpLocks/>
              <a:endCxn id="200" idx="5"/>
            </p:cNvCxnSpPr>
            <p:nvPr/>
          </p:nvCxnSpPr>
          <p:spPr bwMode="auto">
            <a:xfrm flipH="1" flipV="1">
              <a:off x="3829287" y="1439082"/>
              <a:ext cx="1477434" cy="63383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176" name="Line 11">
              <a:extLst>
                <a:ext uri="{FF2B5EF4-FFF2-40B4-BE49-F238E27FC236}">
                  <a16:creationId xmlns:a16="http://schemas.microsoft.com/office/drawing/2014/main" id="{9F4256DE-778A-324C-BD9C-3A216C65C2B3}"/>
                </a:ext>
              </a:extLst>
            </p:cNvPr>
            <p:cNvCxnSpPr>
              <a:cxnSpLocks/>
              <a:endCxn id="229" idx="6"/>
            </p:cNvCxnSpPr>
            <p:nvPr/>
          </p:nvCxnSpPr>
          <p:spPr bwMode="auto">
            <a:xfrm flipH="1">
              <a:off x="3790335" y="3207201"/>
              <a:ext cx="1438718" cy="456776"/>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184" name="Text Box 48">
              <a:extLst>
                <a:ext uri="{FF2B5EF4-FFF2-40B4-BE49-F238E27FC236}">
                  <a16:creationId xmlns:a16="http://schemas.microsoft.com/office/drawing/2014/main" id="{4F11915B-7FDA-2041-A2FD-23A19D768736}"/>
                </a:ext>
              </a:extLst>
            </p:cNvPr>
            <p:cNvSpPr txBox="1">
              <a:spLocks noChangeArrowheads="1"/>
            </p:cNvSpPr>
            <p:nvPr/>
          </p:nvSpPr>
          <p:spPr bwMode="auto">
            <a:xfrm>
              <a:off x="2782409" y="4969816"/>
              <a:ext cx="1631218" cy="407428"/>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r">
                <a:spcAft>
                  <a:spcPts val="0"/>
                </a:spcAft>
              </a:pPr>
              <a:r>
                <a:rPr lang="uk-UA" sz="1000" dirty="0">
                  <a:effectLst/>
                  <a:latin typeface="Times New Roman"/>
                  <a:ea typeface="Times New Roman"/>
                </a:rPr>
                <a:t>Кількість втраченого прибутку</a:t>
              </a:r>
            </a:p>
          </p:txBody>
        </p:sp>
        <p:cxnSp>
          <p:nvCxnSpPr>
            <p:cNvPr id="186" name="Line 36">
              <a:extLst>
                <a:ext uri="{FF2B5EF4-FFF2-40B4-BE49-F238E27FC236}">
                  <a16:creationId xmlns:a16="http://schemas.microsoft.com/office/drawing/2014/main" id="{B774C545-1FBD-0B4C-9A39-48AEC03D519D}"/>
                </a:ext>
              </a:extLst>
            </p:cNvPr>
            <p:cNvCxnSpPr>
              <a:cxnSpLocks/>
            </p:cNvCxnSpPr>
            <p:nvPr/>
          </p:nvCxnSpPr>
          <p:spPr bwMode="auto">
            <a:xfrm flipV="1">
              <a:off x="4350082" y="2273116"/>
              <a:ext cx="57423" cy="21236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87" name="Text Box 34">
              <a:extLst>
                <a:ext uri="{FF2B5EF4-FFF2-40B4-BE49-F238E27FC236}">
                  <a16:creationId xmlns:a16="http://schemas.microsoft.com/office/drawing/2014/main" id="{7B093315-3B15-084C-9C9B-CAAB04E6D0E3}"/>
                </a:ext>
              </a:extLst>
            </p:cNvPr>
            <p:cNvSpPr txBox="1">
              <a:spLocks noChangeArrowheads="1"/>
            </p:cNvSpPr>
            <p:nvPr/>
          </p:nvSpPr>
          <p:spPr bwMode="auto">
            <a:xfrm>
              <a:off x="4342451" y="2101446"/>
              <a:ext cx="202362" cy="191249"/>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just">
                <a:spcAft>
                  <a:spcPts val="0"/>
                </a:spcAft>
              </a:pPr>
              <a:r>
                <a:rPr lang="uk-UA" sz="1000" dirty="0">
                  <a:effectLst/>
                  <a:latin typeface="Times New Roman"/>
                  <a:ea typeface="Times New Roman"/>
                </a:rPr>
                <a:t>10</a:t>
              </a:r>
              <a:r>
                <a:rPr lang="en-US" sz="1000" dirty="0">
                  <a:effectLst/>
                  <a:latin typeface="Times New Roman"/>
                  <a:ea typeface="Times New Roman"/>
                </a:rPr>
                <a:t>0</a:t>
              </a:r>
              <a:endParaRPr lang="uk-UA" sz="1000" dirty="0">
                <a:effectLst/>
                <a:latin typeface="Times New Roman"/>
                <a:ea typeface="Times New Roman"/>
              </a:endParaRPr>
            </a:p>
          </p:txBody>
        </p:sp>
        <p:cxnSp>
          <p:nvCxnSpPr>
            <p:cNvPr id="192" name="Line 36">
              <a:extLst>
                <a:ext uri="{FF2B5EF4-FFF2-40B4-BE49-F238E27FC236}">
                  <a16:creationId xmlns:a16="http://schemas.microsoft.com/office/drawing/2014/main" id="{0FA7F12C-398E-9C4A-96B6-3BB9A38445A8}"/>
                </a:ext>
              </a:extLst>
            </p:cNvPr>
            <p:cNvCxnSpPr>
              <a:cxnSpLocks/>
            </p:cNvCxnSpPr>
            <p:nvPr/>
          </p:nvCxnSpPr>
          <p:spPr bwMode="auto">
            <a:xfrm flipV="1">
              <a:off x="4342226" y="2773864"/>
              <a:ext cx="22697" cy="20116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94" name="Text Box 34">
              <a:extLst>
                <a:ext uri="{FF2B5EF4-FFF2-40B4-BE49-F238E27FC236}">
                  <a16:creationId xmlns:a16="http://schemas.microsoft.com/office/drawing/2014/main" id="{32047614-24E3-274A-9BB7-E67C5BA66146}"/>
                </a:ext>
              </a:extLst>
            </p:cNvPr>
            <p:cNvSpPr txBox="1">
              <a:spLocks noChangeArrowheads="1"/>
            </p:cNvSpPr>
            <p:nvPr/>
          </p:nvSpPr>
          <p:spPr bwMode="auto">
            <a:xfrm>
              <a:off x="4213297" y="2592197"/>
              <a:ext cx="202362" cy="191249"/>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just">
                <a:spcAft>
                  <a:spcPts val="0"/>
                </a:spcAft>
              </a:pPr>
              <a:r>
                <a:rPr lang="uk-UA" sz="1000" dirty="0">
                  <a:effectLst/>
                  <a:latin typeface="Times New Roman"/>
                  <a:ea typeface="Times New Roman"/>
                </a:rPr>
                <a:t>10</a:t>
              </a:r>
              <a:r>
                <a:rPr lang="en-US" sz="1000" dirty="0">
                  <a:effectLst/>
                  <a:latin typeface="Times New Roman"/>
                  <a:ea typeface="Times New Roman"/>
                </a:rPr>
                <a:t>0</a:t>
              </a:r>
              <a:endParaRPr lang="uk-UA" sz="1000" dirty="0">
                <a:effectLst/>
                <a:latin typeface="Times New Roman"/>
                <a:ea typeface="Times New Roman"/>
              </a:endParaRPr>
            </a:p>
          </p:txBody>
        </p:sp>
      </p:grpSp>
    </p:spTree>
    <p:extLst>
      <p:ext uri="{BB962C8B-B14F-4D97-AF65-F5344CB8AC3E}">
        <p14:creationId xmlns:p14="http://schemas.microsoft.com/office/powerpoint/2010/main" val="15817825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4" name="Line 29"/>
          <p:cNvCxnSpPr/>
          <p:nvPr/>
        </p:nvCxnSpPr>
        <p:spPr bwMode="auto">
          <a:xfrm>
            <a:off x="1422387" y="729209"/>
            <a:ext cx="0" cy="63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48" name="Заголовок 1"/>
          <p:cNvSpPr>
            <a:spLocks noGrp="1"/>
          </p:cNvSpPr>
          <p:nvPr>
            <p:ph type="title"/>
          </p:nvPr>
        </p:nvSpPr>
        <p:spPr>
          <a:xfrm>
            <a:off x="451596" y="190474"/>
            <a:ext cx="8229600" cy="802775"/>
          </a:xfrm>
        </p:spPr>
        <p:txBody>
          <a:bodyPr>
            <a:normAutofit/>
          </a:bodyPr>
          <a:lstStyle/>
          <a:p>
            <a:r>
              <a:rPr lang="uk-UA" dirty="0"/>
              <a:t>Приклад «Маршрутки»</a:t>
            </a:r>
          </a:p>
        </p:txBody>
      </p:sp>
      <p:sp>
        <p:nvSpPr>
          <p:cNvPr id="2" name="Нижний колонтитул 1"/>
          <p:cNvSpPr>
            <a:spLocks noGrp="1"/>
          </p:cNvSpPr>
          <p:nvPr>
            <p:ph type="ftr" sz="quarter" idx="11"/>
          </p:nvPr>
        </p:nvSpPr>
        <p:spPr/>
        <p:txBody>
          <a:bodyPr/>
          <a:lstStyle/>
          <a:p>
            <a:r>
              <a:rPr lang="uk-UA"/>
              <a:t>© І.В.Стеценко КПІ ім.Ігоря Сікорського</a:t>
            </a:r>
          </a:p>
        </p:txBody>
      </p:sp>
      <p:sp>
        <p:nvSpPr>
          <p:cNvPr id="206" name="Text Box 20"/>
          <p:cNvSpPr txBox="1">
            <a:spLocks noChangeArrowheads="1"/>
          </p:cNvSpPr>
          <p:nvPr/>
        </p:nvSpPr>
        <p:spPr bwMode="auto">
          <a:xfrm>
            <a:off x="611560" y="2052810"/>
            <a:ext cx="992594" cy="294846"/>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spcAft>
                <a:spcPts val="0"/>
              </a:spcAft>
            </a:pPr>
            <a:r>
              <a:rPr lang="uk-UA" sz="1000" dirty="0">
                <a:latin typeface="Times New Roman"/>
                <a:ea typeface="Times New Roman"/>
              </a:rPr>
              <a:t>Н</a:t>
            </a:r>
            <a:r>
              <a:rPr lang="uk-UA" sz="1000" dirty="0">
                <a:effectLst/>
                <a:latin typeface="Times New Roman"/>
                <a:ea typeface="Times New Roman"/>
              </a:rPr>
              <a:t>адходження</a:t>
            </a:r>
          </a:p>
          <a:p>
            <a:pPr algn="ctr">
              <a:spcAft>
                <a:spcPts val="0"/>
              </a:spcAft>
            </a:pPr>
            <a:r>
              <a:rPr lang="uk-UA" sz="1000" dirty="0">
                <a:latin typeface="Times New Roman"/>
                <a:ea typeface="Times New Roman"/>
              </a:rPr>
              <a:t>пасажир</a:t>
            </a:r>
            <a:r>
              <a:rPr lang="en-US" sz="1000" dirty="0" err="1">
                <a:effectLst/>
                <a:latin typeface="Times New Roman"/>
                <a:ea typeface="Times New Roman"/>
              </a:rPr>
              <a:t>ів</a:t>
            </a:r>
            <a:endParaRPr lang="uk-UA" sz="1000" dirty="0">
              <a:effectLst/>
              <a:latin typeface="Times New Roman"/>
              <a:ea typeface="Times New Roman"/>
            </a:endParaRPr>
          </a:p>
        </p:txBody>
      </p:sp>
      <p:grpSp>
        <p:nvGrpSpPr>
          <p:cNvPr id="3" name="Group 2">
            <a:extLst>
              <a:ext uri="{FF2B5EF4-FFF2-40B4-BE49-F238E27FC236}">
                <a16:creationId xmlns:a16="http://schemas.microsoft.com/office/drawing/2014/main" id="{55FE8E63-57ED-A347-B9F6-F0C7DB8F8528}"/>
              </a:ext>
            </a:extLst>
          </p:cNvPr>
          <p:cNvGrpSpPr/>
          <p:nvPr/>
        </p:nvGrpSpPr>
        <p:grpSpPr>
          <a:xfrm>
            <a:off x="774456" y="1231268"/>
            <a:ext cx="8043425" cy="4145976"/>
            <a:chOff x="774456" y="1231268"/>
            <a:chExt cx="8043425" cy="4145976"/>
          </a:xfrm>
        </p:grpSpPr>
        <p:sp>
          <p:nvSpPr>
            <p:cNvPr id="238" name="Oval 6"/>
            <p:cNvSpPr>
              <a:spLocks noChangeArrowheads="1"/>
            </p:cNvSpPr>
            <p:nvPr/>
          </p:nvSpPr>
          <p:spPr bwMode="auto">
            <a:xfrm>
              <a:off x="4456411" y="4969816"/>
              <a:ext cx="225313" cy="21675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endParaRPr lang="uk-UA" sz="1000" dirty="0"/>
            </a:p>
          </p:txBody>
        </p:sp>
        <p:cxnSp>
          <p:nvCxnSpPr>
            <p:cNvPr id="199" name="Line 11"/>
            <p:cNvCxnSpPr/>
            <p:nvPr/>
          </p:nvCxnSpPr>
          <p:spPr bwMode="auto">
            <a:xfrm>
              <a:off x="3835474" y="2099003"/>
              <a:ext cx="254238"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200" name="Oval 12"/>
            <p:cNvSpPr>
              <a:spLocks noChangeArrowheads="1"/>
            </p:cNvSpPr>
            <p:nvPr/>
          </p:nvSpPr>
          <p:spPr bwMode="auto">
            <a:xfrm>
              <a:off x="3636321" y="1254070"/>
              <a:ext cx="226074" cy="216755"/>
            </a:xfrm>
            <a:prstGeom prst="ellipse">
              <a:avLst/>
            </a:prstGeom>
            <a:solidFill>
              <a:srgbClr val="FFFFFF"/>
            </a:solidFill>
            <a:ln w="9525">
              <a:solidFill>
                <a:srgbClr val="000000"/>
              </a:solidFill>
              <a:round/>
              <a:headEnd/>
              <a:tailEnd/>
            </a:ln>
          </p:spPr>
          <p:txBody>
            <a:bodyPr rot="0" vert="horz" wrap="square" lIns="0" tIns="0" rIns="0" bIns="0" anchor="t" anchorCtr="0" upright="1">
              <a:noAutofit/>
            </a:bodyPr>
            <a:lstStyle/>
            <a:p>
              <a:pPr algn="ctr"/>
              <a:r>
                <a:rPr lang="uk-UA" sz="1000" dirty="0"/>
                <a:t>1</a:t>
              </a:r>
            </a:p>
          </p:txBody>
        </p:sp>
        <p:cxnSp>
          <p:nvCxnSpPr>
            <p:cNvPr id="201" name="Line 13"/>
            <p:cNvCxnSpPr>
              <a:cxnSpLocks/>
            </p:cNvCxnSpPr>
            <p:nvPr/>
          </p:nvCxnSpPr>
          <p:spPr bwMode="auto">
            <a:xfrm>
              <a:off x="1308302" y="2526095"/>
              <a:ext cx="283924"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202" name="Line 14"/>
            <p:cNvCxnSpPr/>
            <p:nvPr/>
          </p:nvCxnSpPr>
          <p:spPr bwMode="auto">
            <a:xfrm>
              <a:off x="1283692" y="2362982"/>
              <a:ext cx="0" cy="32768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36" name="Oval 16"/>
            <p:cNvSpPr>
              <a:spLocks noChangeArrowheads="1"/>
            </p:cNvSpPr>
            <p:nvPr/>
          </p:nvSpPr>
          <p:spPr bwMode="auto">
            <a:xfrm>
              <a:off x="774456" y="2386336"/>
              <a:ext cx="225313" cy="21675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r>
                <a:rPr lang="uk-UA" sz="1000" dirty="0"/>
                <a:t>1</a:t>
              </a:r>
            </a:p>
          </p:txBody>
        </p:sp>
        <p:cxnSp>
          <p:nvCxnSpPr>
            <p:cNvPr id="204" name="Line 18"/>
            <p:cNvCxnSpPr/>
            <p:nvPr/>
          </p:nvCxnSpPr>
          <p:spPr bwMode="auto">
            <a:xfrm>
              <a:off x="997484" y="2548355"/>
              <a:ext cx="277075"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205" name="Line 19"/>
            <p:cNvCxnSpPr/>
            <p:nvPr/>
          </p:nvCxnSpPr>
          <p:spPr bwMode="auto">
            <a:xfrm>
              <a:off x="1013470" y="2470264"/>
              <a:ext cx="270223" cy="0"/>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cxnSp>
        <p:sp>
          <p:nvSpPr>
            <p:cNvPr id="207" name="Text Box 21"/>
            <p:cNvSpPr txBox="1">
              <a:spLocks noChangeArrowheads="1"/>
            </p:cNvSpPr>
            <p:nvPr/>
          </p:nvSpPr>
          <p:spPr bwMode="auto">
            <a:xfrm>
              <a:off x="1753026" y="2040994"/>
              <a:ext cx="763476" cy="299954"/>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r">
                <a:spcAft>
                  <a:spcPts val="0"/>
                </a:spcAft>
              </a:pPr>
              <a:r>
                <a:rPr lang="uk-UA" sz="1000" dirty="0">
                  <a:latin typeface="Times New Roman"/>
                  <a:ea typeface="Times New Roman"/>
                </a:rPr>
                <a:t>Ч</a:t>
              </a:r>
              <a:r>
                <a:rPr lang="en-US" sz="1000" dirty="0" err="1">
                  <a:effectLst/>
                  <a:latin typeface="Times New Roman"/>
                  <a:ea typeface="Times New Roman"/>
                </a:rPr>
                <a:t>ерга</a:t>
              </a:r>
              <a:r>
                <a:rPr lang="en-US" sz="1000" dirty="0">
                  <a:effectLst/>
                  <a:latin typeface="Times New Roman"/>
                  <a:ea typeface="Times New Roman"/>
                </a:rPr>
                <a:t> </a:t>
              </a:r>
              <a:r>
                <a:rPr lang="uk-UA" sz="1000" dirty="0">
                  <a:effectLst/>
                  <a:latin typeface="Times New Roman"/>
                  <a:ea typeface="Times New Roman"/>
                </a:rPr>
                <a:t>пасажи</a:t>
              </a:r>
              <a:r>
                <a:rPr lang="en-US" sz="1000" dirty="0" err="1">
                  <a:effectLst/>
                  <a:latin typeface="Times New Roman"/>
                  <a:ea typeface="Times New Roman"/>
                </a:rPr>
                <a:t>рів</a:t>
              </a:r>
              <a:endParaRPr lang="uk-UA" sz="1000" dirty="0">
                <a:effectLst/>
                <a:latin typeface="Times New Roman"/>
                <a:ea typeface="Times New Roman"/>
              </a:endParaRPr>
            </a:p>
          </p:txBody>
        </p:sp>
        <p:sp>
          <p:nvSpPr>
            <p:cNvPr id="208" name="Text Box 22"/>
            <p:cNvSpPr txBox="1">
              <a:spLocks noChangeArrowheads="1"/>
            </p:cNvSpPr>
            <p:nvPr/>
          </p:nvSpPr>
          <p:spPr bwMode="auto">
            <a:xfrm>
              <a:off x="2675529" y="1964341"/>
              <a:ext cx="175074" cy="149612"/>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just">
                <a:spcAft>
                  <a:spcPts val="0"/>
                </a:spcAft>
              </a:pPr>
              <a:r>
                <a:rPr lang="uk-UA" sz="1000" dirty="0">
                  <a:latin typeface="Times New Roman"/>
                  <a:ea typeface="Times New Roman"/>
                </a:rPr>
                <a:t>25</a:t>
              </a:r>
              <a:endParaRPr lang="uk-UA" sz="1000" dirty="0">
                <a:effectLst/>
                <a:latin typeface="Times New Roman"/>
                <a:ea typeface="Times New Roman"/>
              </a:endParaRPr>
            </a:p>
          </p:txBody>
        </p:sp>
        <p:sp>
          <p:nvSpPr>
            <p:cNvPr id="209" name="Text Box 23"/>
            <p:cNvSpPr txBox="1">
              <a:spLocks noChangeArrowheads="1"/>
            </p:cNvSpPr>
            <p:nvPr/>
          </p:nvSpPr>
          <p:spPr bwMode="auto">
            <a:xfrm>
              <a:off x="2456008" y="1264845"/>
              <a:ext cx="1119819" cy="198964"/>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r">
                <a:spcAft>
                  <a:spcPts val="0"/>
                </a:spcAft>
              </a:pPr>
              <a:r>
                <a:rPr lang="uk-UA" sz="1000" dirty="0">
                  <a:effectLst/>
                  <a:latin typeface="Times New Roman"/>
                  <a:ea typeface="Times New Roman"/>
                </a:rPr>
                <a:t>Автобус А в Києві </a:t>
              </a:r>
            </a:p>
          </p:txBody>
        </p:sp>
        <p:cxnSp>
          <p:nvCxnSpPr>
            <p:cNvPr id="210" name="Line 24"/>
            <p:cNvCxnSpPr/>
            <p:nvPr/>
          </p:nvCxnSpPr>
          <p:spPr bwMode="auto">
            <a:xfrm>
              <a:off x="3151923" y="1926766"/>
              <a:ext cx="0" cy="328416"/>
            </a:xfrm>
            <a:prstGeom prst="line">
              <a:avLst/>
            </a:prstGeom>
            <a:noFill/>
            <a:ln w="50800">
              <a:solidFill>
                <a:srgbClr val="000000"/>
              </a:solidFill>
              <a:round/>
              <a:headEnd/>
              <a:tailEnd/>
            </a:ln>
            <a:extLst>
              <a:ext uri="{909E8E84-426E-40DD-AFC4-6F175D3DCCD1}">
                <a14:hiddenFill xmlns:a14="http://schemas.microsoft.com/office/drawing/2010/main">
                  <a:noFill/>
                </a14:hiddenFill>
              </a:ext>
            </a:extLst>
          </p:spPr>
        </p:cxnSp>
        <p:sp>
          <p:nvSpPr>
            <p:cNvPr id="211" name="Arc 25"/>
            <p:cNvSpPr>
              <a:spLocks/>
            </p:cNvSpPr>
            <p:nvPr/>
          </p:nvSpPr>
          <p:spPr bwMode="auto">
            <a:xfrm rot="18619981">
              <a:off x="2713146" y="2008382"/>
              <a:ext cx="615837" cy="790105"/>
            </a:xfrm>
            <a:custGeom>
              <a:avLst/>
              <a:gdLst>
                <a:gd name="G0" fmla="+- 433 0 0"/>
                <a:gd name="G1" fmla="+- 21600 0 0"/>
                <a:gd name="G2" fmla="+- 21600 0 0"/>
                <a:gd name="T0" fmla="*/ 0 w 17151"/>
                <a:gd name="T1" fmla="*/ 4 h 21600"/>
                <a:gd name="T2" fmla="*/ 17151 w 17151"/>
                <a:gd name="T3" fmla="*/ 7923 h 21600"/>
                <a:gd name="T4" fmla="*/ 433 w 17151"/>
                <a:gd name="T5" fmla="*/ 21600 h 21600"/>
              </a:gdLst>
              <a:ahLst/>
              <a:cxnLst>
                <a:cxn ang="0">
                  <a:pos x="T0" y="T1"/>
                </a:cxn>
                <a:cxn ang="0">
                  <a:pos x="T2" y="T3"/>
                </a:cxn>
                <a:cxn ang="0">
                  <a:pos x="T4" y="T5"/>
                </a:cxn>
              </a:cxnLst>
              <a:rect l="0" t="0" r="r" b="b"/>
              <a:pathLst>
                <a:path w="17151" h="21600" fill="none" extrusionOk="0">
                  <a:moveTo>
                    <a:pt x="0" y="4"/>
                  </a:moveTo>
                  <a:cubicBezTo>
                    <a:pt x="144" y="1"/>
                    <a:pt x="288" y="0"/>
                    <a:pt x="433" y="0"/>
                  </a:cubicBezTo>
                  <a:cubicBezTo>
                    <a:pt x="6911" y="0"/>
                    <a:pt x="13048" y="2908"/>
                    <a:pt x="17151" y="7922"/>
                  </a:cubicBezTo>
                </a:path>
                <a:path w="17151" h="21600" stroke="0" extrusionOk="0">
                  <a:moveTo>
                    <a:pt x="0" y="4"/>
                  </a:moveTo>
                  <a:cubicBezTo>
                    <a:pt x="144" y="1"/>
                    <a:pt x="288" y="0"/>
                    <a:pt x="433" y="0"/>
                  </a:cubicBezTo>
                  <a:cubicBezTo>
                    <a:pt x="6911" y="0"/>
                    <a:pt x="13048" y="2908"/>
                    <a:pt x="17151" y="7922"/>
                  </a:cubicBezTo>
                  <a:lnTo>
                    <a:pt x="433" y="21600"/>
                  </a:lnTo>
                  <a:close/>
                </a:path>
              </a:pathLst>
            </a:custGeom>
            <a:noFill/>
            <a:ln w="9525">
              <a:solidFill>
                <a:srgbClr val="000000"/>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uk-UA" sz="1000"/>
            </a:p>
          </p:txBody>
        </p:sp>
        <p:sp>
          <p:nvSpPr>
            <p:cNvPr id="213" name="Text Box 31"/>
            <p:cNvSpPr txBox="1">
              <a:spLocks noChangeArrowheads="1"/>
            </p:cNvSpPr>
            <p:nvPr/>
          </p:nvSpPr>
          <p:spPr bwMode="auto">
            <a:xfrm>
              <a:off x="2702058" y="2292404"/>
              <a:ext cx="981938" cy="180265"/>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spcAft>
                  <a:spcPts val="0"/>
                </a:spcAft>
              </a:pPr>
              <a:r>
                <a:rPr lang="uk-UA" sz="1000" dirty="0">
                  <a:effectLst/>
                  <a:latin typeface="Times New Roman"/>
                  <a:ea typeface="Times New Roman"/>
                </a:rPr>
                <a:t>Посадка</a:t>
              </a:r>
            </a:p>
          </p:txBody>
        </p:sp>
        <p:sp>
          <p:nvSpPr>
            <p:cNvPr id="214" name="Text Box 32"/>
            <p:cNvSpPr txBox="1">
              <a:spLocks noChangeArrowheads="1"/>
            </p:cNvSpPr>
            <p:nvPr/>
          </p:nvSpPr>
          <p:spPr bwMode="auto">
            <a:xfrm>
              <a:off x="3790559" y="1753070"/>
              <a:ext cx="738356" cy="15618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spcAft>
                  <a:spcPts val="0"/>
                </a:spcAft>
              </a:pPr>
              <a:r>
                <a:rPr lang="uk-UA" sz="1000" dirty="0">
                  <a:latin typeface="Times New Roman"/>
                  <a:ea typeface="Times New Roman"/>
                </a:rPr>
                <a:t>Переїзд К-Ч</a:t>
              </a:r>
              <a:endParaRPr lang="uk-UA" sz="1000" dirty="0">
                <a:effectLst/>
                <a:latin typeface="Times New Roman"/>
                <a:ea typeface="Times New Roman"/>
              </a:endParaRPr>
            </a:p>
          </p:txBody>
        </p:sp>
        <p:cxnSp>
          <p:nvCxnSpPr>
            <p:cNvPr id="215" name="Line 33"/>
            <p:cNvCxnSpPr/>
            <p:nvPr/>
          </p:nvCxnSpPr>
          <p:spPr bwMode="auto">
            <a:xfrm flipH="1">
              <a:off x="2700377" y="2126084"/>
              <a:ext cx="63941" cy="1736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16" name="Text Box 34"/>
            <p:cNvSpPr txBox="1">
              <a:spLocks noChangeArrowheads="1"/>
            </p:cNvSpPr>
            <p:nvPr/>
          </p:nvSpPr>
          <p:spPr bwMode="auto">
            <a:xfrm>
              <a:off x="2597390" y="2921480"/>
              <a:ext cx="161754" cy="167857"/>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just">
                <a:spcAft>
                  <a:spcPts val="0"/>
                </a:spcAft>
              </a:pPr>
              <a:r>
                <a:rPr lang="uk-UA" sz="1000" dirty="0">
                  <a:latin typeface="Times New Roman"/>
                  <a:ea typeface="Times New Roman"/>
                </a:rPr>
                <a:t>25</a:t>
              </a:r>
              <a:endParaRPr lang="uk-UA" sz="1000" dirty="0">
                <a:effectLst/>
                <a:latin typeface="Times New Roman"/>
                <a:ea typeface="Times New Roman"/>
              </a:endParaRPr>
            </a:p>
          </p:txBody>
        </p:sp>
        <p:sp>
          <p:nvSpPr>
            <p:cNvPr id="217" name="Arc 35"/>
            <p:cNvSpPr>
              <a:spLocks/>
            </p:cNvSpPr>
            <p:nvPr/>
          </p:nvSpPr>
          <p:spPr bwMode="auto">
            <a:xfrm rot="3301924" flipV="1">
              <a:off x="2792747" y="2194315"/>
              <a:ext cx="742395" cy="936541"/>
            </a:xfrm>
            <a:custGeom>
              <a:avLst/>
              <a:gdLst>
                <a:gd name="G0" fmla="+- 433 0 0"/>
                <a:gd name="G1" fmla="+- 21600 0 0"/>
                <a:gd name="G2" fmla="+- 21600 0 0"/>
                <a:gd name="T0" fmla="*/ 0 w 15257"/>
                <a:gd name="T1" fmla="*/ 4 h 21600"/>
                <a:gd name="T2" fmla="*/ 15257 w 15257"/>
                <a:gd name="T3" fmla="*/ 5890 h 21600"/>
                <a:gd name="T4" fmla="*/ 433 w 15257"/>
                <a:gd name="T5" fmla="*/ 21600 h 21600"/>
              </a:gdLst>
              <a:ahLst/>
              <a:cxnLst>
                <a:cxn ang="0">
                  <a:pos x="T0" y="T1"/>
                </a:cxn>
                <a:cxn ang="0">
                  <a:pos x="T2" y="T3"/>
                </a:cxn>
                <a:cxn ang="0">
                  <a:pos x="T4" y="T5"/>
                </a:cxn>
              </a:cxnLst>
              <a:rect l="0" t="0" r="r" b="b"/>
              <a:pathLst>
                <a:path w="15257" h="21600" fill="none" extrusionOk="0">
                  <a:moveTo>
                    <a:pt x="0" y="4"/>
                  </a:moveTo>
                  <a:cubicBezTo>
                    <a:pt x="144" y="1"/>
                    <a:pt x="288" y="0"/>
                    <a:pt x="433" y="0"/>
                  </a:cubicBezTo>
                  <a:cubicBezTo>
                    <a:pt x="5944" y="0"/>
                    <a:pt x="11248" y="2107"/>
                    <a:pt x="15257" y="5889"/>
                  </a:cubicBezTo>
                </a:path>
                <a:path w="15257" h="21600" stroke="0" extrusionOk="0">
                  <a:moveTo>
                    <a:pt x="0" y="4"/>
                  </a:moveTo>
                  <a:cubicBezTo>
                    <a:pt x="144" y="1"/>
                    <a:pt x="288" y="0"/>
                    <a:pt x="433" y="0"/>
                  </a:cubicBezTo>
                  <a:cubicBezTo>
                    <a:pt x="5944" y="0"/>
                    <a:pt x="11248" y="2107"/>
                    <a:pt x="15257" y="5889"/>
                  </a:cubicBezTo>
                  <a:lnTo>
                    <a:pt x="433" y="21600"/>
                  </a:lnTo>
                  <a:close/>
                </a:path>
              </a:pathLst>
            </a:custGeom>
            <a:noFill/>
            <a:ln w="9525">
              <a:solidFill>
                <a:srgbClr val="000000"/>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uk-UA" sz="1000"/>
            </a:p>
          </p:txBody>
        </p:sp>
        <p:cxnSp>
          <p:nvCxnSpPr>
            <p:cNvPr id="218" name="Line 36"/>
            <p:cNvCxnSpPr/>
            <p:nvPr/>
          </p:nvCxnSpPr>
          <p:spPr bwMode="auto">
            <a:xfrm flipH="1">
              <a:off x="2695965" y="2721676"/>
              <a:ext cx="63179" cy="1736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9" name="Line 37"/>
            <p:cNvCxnSpPr/>
            <p:nvPr/>
          </p:nvCxnSpPr>
          <p:spPr bwMode="auto">
            <a:xfrm>
              <a:off x="3199113" y="2925493"/>
              <a:ext cx="0" cy="32768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20" name="Line 38"/>
            <p:cNvCxnSpPr>
              <a:cxnSpLocks/>
            </p:cNvCxnSpPr>
            <p:nvPr/>
          </p:nvCxnSpPr>
          <p:spPr bwMode="auto">
            <a:xfrm>
              <a:off x="3213575" y="3069266"/>
              <a:ext cx="445297"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221" name="Oval 39"/>
            <p:cNvSpPr>
              <a:spLocks noChangeArrowheads="1"/>
            </p:cNvSpPr>
            <p:nvPr/>
          </p:nvSpPr>
          <p:spPr bwMode="auto">
            <a:xfrm>
              <a:off x="3658873" y="2967093"/>
              <a:ext cx="225313" cy="21675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uk-UA" sz="1000"/>
            </a:p>
          </p:txBody>
        </p:sp>
        <p:cxnSp>
          <p:nvCxnSpPr>
            <p:cNvPr id="222" name="Line 40"/>
            <p:cNvCxnSpPr/>
            <p:nvPr/>
          </p:nvCxnSpPr>
          <p:spPr bwMode="auto">
            <a:xfrm>
              <a:off x="4153647" y="2943010"/>
              <a:ext cx="0" cy="32841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24" name="Line 42"/>
            <p:cNvCxnSpPr/>
            <p:nvPr/>
          </p:nvCxnSpPr>
          <p:spPr bwMode="auto">
            <a:xfrm>
              <a:off x="3898648" y="3075105"/>
              <a:ext cx="254999"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229" name="Oval 44"/>
            <p:cNvSpPr>
              <a:spLocks noChangeArrowheads="1"/>
            </p:cNvSpPr>
            <p:nvPr/>
          </p:nvSpPr>
          <p:spPr bwMode="auto">
            <a:xfrm>
              <a:off x="3565022" y="3555964"/>
              <a:ext cx="225313" cy="216025"/>
            </a:xfrm>
            <a:prstGeom prst="ellipse">
              <a:avLst/>
            </a:prstGeom>
            <a:solidFill>
              <a:srgbClr val="FFFFFF"/>
            </a:solidFill>
            <a:ln w="9525">
              <a:solidFill>
                <a:srgbClr val="000000"/>
              </a:solidFill>
              <a:round/>
              <a:headEnd/>
              <a:tailEnd/>
            </a:ln>
          </p:spPr>
          <p:txBody>
            <a:bodyPr rot="0" vert="horz" wrap="square" lIns="0" tIns="0" rIns="0" bIns="0" anchor="t" anchorCtr="0" upright="1">
              <a:noAutofit/>
            </a:bodyPr>
            <a:lstStyle/>
            <a:p>
              <a:pPr algn="ctr"/>
              <a:endParaRPr lang="uk-UA" sz="1000" dirty="0"/>
            </a:p>
          </p:txBody>
        </p:sp>
        <p:sp>
          <p:nvSpPr>
            <p:cNvPr id="227" name="Text Box 48"/>
            <p:cNvSpPr txBox="1">
              <a:spLocks noChangeArrowheads="1"/>
            </p:cNvSpPr>
            <p:nvPr/>
          </p:nvSpPr>
          <p:spPr bwMode="auto">
            <a:xfrm>
              <a:off x="3204421" y="3842409"/>
              <a:ext cx="647134" cy="239221"/>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spcAft>
                  <a:spcPts val="0"/>
                </a:spcAft>
              </a:pPr>
              <a:r>
                <a:rPr lang="uk-UA" sz="1000" dirty="0">
                  <a:latin typeface="Times New Roman"/>
                  <a:ea typeface="Times New Roman"/>
                </a:rPr>
                <a:t>Автобус В в Києві</a:t>
              </a:r>
              <a:endParaRPr lang="uk-UA" sz="1000" dirty="0">
                <a:effectLst/>
                <a:latin typeface="Times New Roman"/>
                <a:ea typeface="Times New Roman"/>
              </a:endParaRPr>
            </a:p>
          </p:txBody>
        </p:sp>
        <p:cxnSp>
          <p:nvCxnSpPr>
            <p:cNvPr id="242" name="Line 38"/>
            <p:cNvCxnSpPr>
              <a:cxnSpLocks/>
            </p:cNvCxnSpPr>
            <p:nvPr/>
          </p:nvCxnSpPr>
          <p:spPr bwMode="auto">
            <a:xfrm>
              <a:off x="3143932" y="2092799"/>
              <a:ext cx="445297"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243" name="Oval 39"/>
            <p:cNvSpPr>
              <a:spLocks noChangeArrowheads="1"/>
            </p:cNvSpPr>
            <p:nvPr/>
          </p:nvSpPr>
          <p:spPr bwMode="auto">
            <a:xfrm>
              <a:off x="3589228" y="1990626"/>
              <a:ext cx="225313" cy="21675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uk-UA" sz="1000"/>
            </a:p>
          </p:txBody>
        </p:sp>
        <p:cxnSp>
          <p:nvCxnSpPr>
            <p:cNvPr id="245" name="Line 40"/>
            <p:cNvCxnSpPr/>
            <p:nvPr/>
          </p:nvCxnSpPr>
          <p:spPr bwMode="auto">
            <a:xfrm>
              <a:off x="4106715" y="1926766"/>
              <a:ext cx="0" cy="32841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43" name="Oval 39">
              <a:extLst>
                <a:ext uri="{FF2B5EF4-FFF2-40B4-BE49-F238E27FC236}">
                  <a16:creationId xmlns:a16="http://schemas.microsoft.com/office/drawing/2014/main" id="{EA3D88A3-4F4A-C84C-AE54-029FA19B7820}"/>
                </a:ext>
              </a:extLst>
            </p:cNvPr>
            <p:cNvSpPr>
              <a:spLocks noChangeArrowheads="1"/>
            </p:cNvSpPr>
            <p:nvPr/>
          </p:nvSpPr>
          <p:spPr bwMode="auto">
            <a:xfrm>
              <a:off x="1582840" y="2424285"/>
              <a:ext cx="225313" cy="21675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uk-UA" sz="1000"/>
            </a:p>
          </p:txBody>
        </p:sp>
        <p:cxnSp>
          <p:nvCxnSpPr>
            <p:cNvPr id="44" name="Line 37">
              <a:extLst>
                <a:ext uri="{FF2B5EF4-FFF2-40B4-BE49-F238E27FC236}">
                  <a16:creationId xmlns:a16="http://schemas.microsoft.com/office/drawing/2014/main" id="{D7EA73E5-04D6-EC41-B5B0-72D4231B432B}"/>
                </a:ext>
              </a:extLst>
            </p:cNvPr>
            <p:cNvCxnSpPr/>
            <p:nvPr/>
          </p:nvCxnSpPr>
          <p:spPr bwMode="auto">
            <a:xfrm>
              <a:off x="2061591" y="2352147"/>
              <a:ext cx="0" cy="32768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5" name="Line 38">
              <a:extLst>
                <a:ext uri="{FF2B5EF4-FFF2-40B4-BE49-F238E27FC236}">
                  <a16:creationId xmlns:a16="http://schemas.microsoft.com/office/drawing/2014/main" id="{79FBA28F-EF30-C54F-91C6-003EFA029D51}"/>
                </a:ext>
              </a:extLst>
            </p:cNvPr>
            <p:cNvCxnSpPr>
              <a:cxnSpLocks/>
            </p:cNvCxnSpPr>
            <p:nvPr/>
          </p:nvCxnSpPr>
          <p:spPr bwMode="auto">
            <a:xfrm>
              <a:off x="2083249" y="2509447"/>
              <a:ext cx="305763"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46" name="Oval 39">
              <a:extLst>
                <a:ext uri="{FF2B5EF4-FFF2-40B4-BE49-F238E27FC236}">
                  <a16:creationId xmlns:a16="http://schemas.microsoft.com/office/drawing/2014/main" id="{DFAAB25E-6279-6B49-9B7A-0CDE76C0B353}"/>
                </a:ext>
              </a:extLst>
            </p:cNvPr>
            <p:cNvSpPr>
              <a:spLocks noChangeArrowheads="1"/>
            </p:cNvSpPr>
            <p:nvPr/>
          </p:nvSpPr>
          <p:spPr bwMode="auto">
            <a:xfrm>
              <a:off x="2389011" y="2393297"/>
              <a:ext cx="225313" cy="21675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uk-UA" sz="1000"/>
            </a:p>
          </p:txBody>
        </p:sp>
        <p:cxnSp>
          <p:nvCxnSpPr>
            <p:cNvPr id="48" name="Line 13">
              <a:extLst>
                <a:ext uri="{FF2B5EF4-FFF2-40B4-BE49-F238E27FC236}">
                  <a16:creationId xmlns:a16="http://schemas.microsoft.com/office/drawing/2014/main" id="{51092F1A-F908-2D43-B5CB-48681BE8A018}"/>
                </a:ext>
              </a:extLst>
            </p:cNvPr>
            <p:cNvCxnSpPr>
              <a:cxnSpLocks/>
            </p:cNvCxnSpPr>
            <p:nvPr/>
          </p:nvCxnSpPr>
          <p:spPr bwMode="auto">
            <a:xfrm>
              <a:off x="1810060" y="2515990"/>
              <a:ext cx="251532"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50" name="Line 38">
              <a:extLst>
                <a:ext uri="{FF2B5EF4-FFF2-40B4-BE49-F238E27FC236}">
                  <a16:creationId xmlns:a16="http://schemas.microsoft.com/office/drawing/2014/main" id="{FA7C7AC5-F3D1-0A45-83CA-A3B40552CE64}"/>
                </a:ext>
              </a:extLst>
            </p:cNvPr>
            <p:cNvCxnSpPr>
              <a:cxnSpLocks/>
              <a:stCxn id="46" idx="3"/>
            </p:cNvCxnSpPr>
            <p:nvPr/>
          </p:nvCxnSpPr>
          <p:spPr bwMode="auto">
            <a:xfrm flipH="1">
              <a:off x="2059984" y="2578310"/>
              <a:ext cx="362024" cy="687418"/>
            </a:xfrm>
            <a:prstGeom prst="line">
              <a:avLst/>
            </a:prstGeom>
            <a:noFill/>
            <a:ln w="9525">
              <a:solidFill>
                <a:srgbClr val="000000"/>
              </a:solidFill>
              <a:prstDash val="dash"/>
              <a:round/>
              <a:headEnd/>
              <a:tailEnd type="stealth" w="med" len="med"/>
            </a:ln>
            <a:extLst>
              <a:ext uri="{909E8E84-426E-40DD-AFC4-6F175D3DCCD1}">
                <a14:hiddenFill xmlns:a14="http://schemas.microsoft.com/office/drawing/2010/main">
                  <a:noFill/>
                </a14:hiddenFill>
              </a:ext>
            </a:extLst>
          </p:spPr>
        </p:cxnSp>
        <p:cxnSp>
          <p:nvCxnSpPr>
            <p:cNvPr id="55" name="Line 37">
              <a:extLst>
                <a:ext uri="{FF2B5EF4-FFF2-40B4-BE49-F238E27FC236}">
                  <a16:creationId xmlns:a16="http://schemas.microsoft.com/office/drawing/2014/main" id="{85E2111D-AEB4-D747-81BA-13069261B205}"/>
                </a:ext>
              </a:extLst>
            </p:cNvPr>
            <p:cNvCxnSpPr>
              <a:cxnSpLocks/>
            </p:cNvCxnSpPr>
            <p:nvPr/>
          </p:nvCxnSpPr>
          <p:spPr bwMode="auto">
            <a:xfrm>
              <a:off x="2045094" y="3080400"/>
              <a:ext cx="0" cy="327687"/>
            </a:xfrm>
            <a:prstGeom prst="line">
              <a:avLst/>
            </a:prstGeom>
            <a:noFill/>
            <a:ln w="50800">
              <a:solidFill>
                <a:srgbClr val="000000"/>
              </a:solidFill>
              <a:round/>
              <a:headEnd/>
              <a:tailEnd/>
            </a:ln>
            <a:extLst>
              <a:ext uri="{909E8E84-426E-40DD-AFC4-6F175D3DCCD1}">
                <a14:hiddenFill xmlns:a14="http://schemas.microsoft.com/office/drawing/2010/main">
                  <a:noFill/>
                </a14:hiddenFill>
              </a:ext>
            </a:extLst>
          </p:spPr>
        </p:cxnSp>
        <p:cxnSp>
          <p:nvCxnSpPr>
            <p:cNvPr id="56" name="Line 13">
              <a:extLst>
                <a:ext uri="{FF2B5EF4-FFF2-40B4-BE49-F238E27FC236}">
                  <a16:creationId xmlns:a16="http://schemas.microsoft.com/office/drawing/2014/main" id="{D041D68F-2EE2-CF4B-93D7-B2F0D21278CF}"/>
                </a:ext>
              </a:extLst>
            </p:cNvPr>
            <p:cNvCxnSpPr>
              <a:cxnSpLocks/>
              <a:stCxn id="43" idx="4"/>
            </p:cNvCxnSpPr>
            <p:nvPr/>
          </p:nvCxnSpPr>
          <p:spPr bwMode="auto">
            <a:xfrm>
              <a:off x="1695496" y="2641040"/>
              <a:ext cx="306997" cy="603203"/>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62" name="Line 36">
              <a:extLst>
                <a:ext uri="{FF2B5EF4-FFF2-40B4-BE49-F238E27FC236}">
                  <a16:creationId xmlns:a16="http://schemas.microsoft.com/office/drawing/2014/main" id="{A337B72C-D357-9A48-9557-789BFAF1CBFB}"/>
                </a:ext>
              </a:extLst>
            </p:cNvPr>
            <p:cNvCxnSpPr>
              <a:cxnSpLocks/>
            </p:cNvCxnSpPr>
            <p:nvPr/>
          </p:nvCxnSpPr>
          <p:spPr bwMode="auto">
            <a:xfrm>
              <a:off x="2241317" y="2816726"/>
              <a:ext cx="18780" cy="18272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4" name="Text Box 34">
              <a:extLst>
                <a:ext uri="{FF2B5EF4-FFF2-40B4-BE49-F238E27FC236}">
                  <a16:creationId xmlns:a16="http://schemas.microsoft.com/office/drawing/2014/main" id="{566A0BA8-4F46-BA43-AAB2-F0EA6F017B02}"/>
                </a:ext>
              </a:extLst>
            </p:cNvPr>
            <p:cNvSpPr txBox="1">
              <a:spLocks noChangeArrowheads="1"/>
            </p:cNvSpPr>
            <p:nvPr/>
          </p:nvSpPr>
          <p:spPr bwMode="auto">
            <a:xfrm>
              <a:off x="2247255" y="3033681"/>
              <a:ext cx="143113" cy="146354"/>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just">
                <a:spcAft>
                  <a:spcPts val="0"/>
                </a:spcAft>
              </a:pPr>
              <a:r>
                <a:rPr lang="uk-UA" sz="1000" dirty="0">
                  <a:latin typeface="Times New Roman"/>
                  <a:ea typeface="Times New Roman"/>
                </a:rPr>
                <a:t>3</a:t>
              </a:r>
              <a:r>
                <a:rPr lang="en-US" sz="1000" dirty="0">
                  <a:effectLst/>
                  <a:latin typeface="Times New Roman"/>
                  <a:ea typeface="Times New Roman"/>
                </a:rPr>
                <a:t>0</a:t>
              </a:r>
              <a:endParaRPr lang="uk-UA" sz="1000" dirty="0">
                <a:effectLst/>
                <a:latin typeface="Times New Roman"/>
                <a:ea typeface="Times New Roman"/>
              </a:endParaRPr>
            </a:p>
          </p:txBody>
        </p:sp>
        <p:cxnSp>
          <p:nvCxnSpPr>
            <p:cNvPr id="65" name="Line 13">
              <a:extLst>
                <a:ext uri="{FF2B5EF4-FFF2-40B4-BE49-F238E27FC236}">
                  <a16:creationId xmlns:a16="http://schemas.microsoft.com/office/drawing/2014/main" id="{DA146A87-8BF1-7842-9CC2-9C3DEA37EDAA}"/>
                </a:ext>
              </a:extLst>
            </p:cNvPr>
            <p:cNvCxnSpPr>
              <a:cxnSpLocks/>
              <a:endCxn id="238" idx="1"/>
            </p:cNvCxnSpPr>
            <p:nvPr/>
          </p:nvCxnSpPr>
          <p:spPr bwMode="auto">
            <a:xfrm>
              <a:off x="2071743" y="3403521"/>
              <a:ext cx="2417664" cy="1598038"/>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69" name="Line 36">
              <a:extLst>
                <a:ext uri="{FF2B5EF4-FFF2-40B4-BE49-F238E27FC236}">
                  <a16:creationId xmlns:a16="http://schemas.microsoft.com/office/drawing/2014/main" id="{2F991FFE-868A-0847-90A2-F8AA9543F169}"/>
                </a:ext>
              </a:extLst>
            </p:cNvPr>
            <p:cNvCxnSpPr>
              <a:cxnSpLocks/>
            </p:cNvCxnSpPr>
            <p:nvPr/>
          </p:nvCxnSpPr>
          <p:spPr bwMode="auto">
            <a:xfrm flipV="1">
              <a:off x="2585612" y="3694760"/>
              <a:ext cx="57423" cy="21236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0" name="Text Box 34">
              <a:extLst>
                <a:ext uri="{FF2B5EF4-FFF2-40B4-BE49-F238E27FC236}">
                  <a16:creationId xmlns:a16="http://schemas.microsoft.com/office/drawing/2014/main" id="{A30A0AF0-BF22-064F-8ACF-7BDAD2FADD1D}"/>
                </a:ext>
              </a:extLst>
            </p:cNvPr>
            <p:cNvSpPr txBox="1">
              <a:spLocks noChangeArrowheads="1"/>
            </p:cNvSpPr>
            <p:nvPr/>
          </p:nvSpPr>
          <p:spPr bwMode="auto">
            <a:xfrm>
              <a:off x="2576504" y="3428775"/>
              <a:ext cx="313569" cy="255961"/>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just">
                <a:spcAft>
                  <a:spcPts val="0"/>
                </a:spcAft>
              </a:pPr>
              <a:r>
                <a:rPr lang="uk-UA" sz="1000" dirty="0">
                  <a:effectLst/>
                  <a:latin typeface="Times New Roman"/>
                  <a:ea typeface="Times New Roman"/>
                </a:rPr>
                <a:t>10</a:t>
              </a:r>
              <a:r>
                <a:rPr lang="en-US" sz="1000" dirty="0">
                  <a:effectLst/>
                  <a:latin typeface="Times New Roman"/>
                  <a:ea typeface="Times New Roman"/>
                </a:rPr>
                <a:t>0</a:t>
              </a:r>
              <a:endParaRPr lang="uk-UA" sz="1000" dirty="0">
                <a:effectLst/>
                <a:latin typeface="Times New Roman"/>
                <a:ea typeface="Times New Roman"/>
              </a:endParaRPr>
            </a:p>
          </p:txBody>
        </p:sp>
        <p:sp>
          <p:nvSpPr>
            <p:cNvPr id="125" name="Text Box 23">
              <a:extLst>
                <a:ext uri="{FF2B5EF4-FFF2-40B4-BE49-F238E27FC236}">
                  <a16:creationId xmlns:a16="http://schemas.microsoft.com/office/drawing/2014/main" id="{6488C6D5-6491-284F-A718-C937DD360312}"/>
                </a:ext>
              </a:extLst>
            </p:cNvPr>
            <p:cNvSpPr txBox="1">
              <a:spLocks noChangeArrowheads="1"/>
            </p:cNvSpPr>
            <p:nvPr/>
          </p:nvSpPr>
          <p:spPr bwMode="auto">
            <a:xfrm>
              <a:off x="5183683" y="1231268"/>
              <a:ext cx="1307775" cy="15618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spcAft>
                  <a:spcPts val="0"/>
                </a:spcAft>
              </a:pPr>
              <a:r>
                <a:rPr lang="uk-UA" sz="1000" dirty="0">
                  <a:effectLst/>
                  <a:latin typeface="Times New Roman"/>
                  <a:ea typeface="Times New Roman"/>
                </a:rPr>
                <a:t>Автобус А в Чернігові </a:t>
              </a:r>
            </a:p>
          </p:txBody>
        </p:sp>
        <p:grpSp>
          <p:nvGrpSpPr>
            <p:cNvPr id="59" name="Group 58">
              <a:extLst>
                <a:ext uri="{FF2B5EF4-FFF2-40B4-BE49-F238E27FC236}">
                  <a16:creationId xmlns:a16="http://schemas.microsoft.com/office/drawing/2014/main" id="{7BD8E4FF-109F-A144-9A2E-6D2E3BD2CDDC}"/>
                </a:ext>
              </a:extLst>
            </p:cNvPr>
            <p:cNvGrpSpPr/>
            <p:nvPr/>
          </p:nvGrpSpPr>
          <p:grpSpPr>
            <a:xfrm flipH="1">
              <a:off x="4648728" y="1465753"/>
              <a:ext cx="4169153" cy="3535806"/>
              <a:chOff x="685949" y="1497400"/>
              <a:chExt cx="6772718" cy="5992458"/>
            </a:xfrm>
          </p:grpSpPr>
          <p:cxnSp>
            <p:nvCxnSpPr>
              <p:cNvPr id="66" name="Line 11">
                <a:extLst>
                  <a:ext uri="{FF2B5EF4-FFF2-40B4-BE49-F238E27FC236}">
                    <a16:creationId xmlns:a16="http://schemas.microsoft.com/office/drawing/2014/main" id="{A4238EF6-3C26-DA4D-980D-F645D3104490}"/>
                  </a:ext>
                </a:extLst>
              </p:cNvPr>
              <p:cNvCxnSpPr/>
              <p:nvPr/>
            </p:nvCxnSpPr>
            <p:spPr bwMode="auto">
              <a:xfrm>
                <a:off x="5923143" y="2640820"/>
                <a:ext cx="413005"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67" name="Oval 12">
                <a:extLst>
                  <a:ext uri="{FF2B5EF4-FFF2-40B4-BE49-F238E27FC236}">
                    <a16:creationId xmlns:a16="http://schemas.microsoft.com/office/drawing/2014/main" id="{A0536498-2AA2-1644-9AAC-ABAD74FDACF9}"/>
                  </a:ext>
                </a:extLst>
              </p:cNvPr>
              <p:cNvSpPr>
                <a:spLocks noChangeArrowheads="1"/>
              </p:cNvSpPr>
              <p:nvPr/>
            </p:nvSpPr>
            <p:spPr bwMode="auto">
              <a:xfrm>
                <a:off x="5581967" y="1497400"/>
                <a:ext cx="367253" cy="367355"/>
              </a:xfrm>
              <a:prstGeom prst="ellipse">
                <a:avLst/>
              </a:prstGeom>
              <a:solidFill>
                <a:srgbClr val="FFFFFF"/>
              </a:solidFill>
              <a:ln w="9525">
                <a:solidFill>
                  <a:srgbClr val="000000"/>
                </a:solidFill>
                <a:round/>
                <a:headEnd/>
                <a:tailEnd/>
              </a:ln>
            </p:spPr>
            <p:txBody>
              <a:bodyPr rot="0" vert="horz" wrap="square" lIns="0" tIns="0" rIns="0" bIns="0" anchor="t" anchorCtr="0" upright="1">
                <a:noAutofit/>
              </a:bodyPr>
              <a:lstStyle/>
              <a:p>
                <a:pPr algn="ctr"/>
                <a:endParaRPr lang="uk-UA" sz="1000" dirty="0"/>
              </a:p>
            </p:txBody>
          </p:sp>
          <p:cxnSp>
            <p:nvCxnSpPr>
              <p:cNvPr id="71" name="Line 13">
                <a:extLst>
                  <a:ext uri="{FF2B5EF4-FFF2-40B4-BE49-F238E27FC236}">
                    <a16:creationId xmlns:a16="http://schemas.microsoft.com/office/drawing/2014/main" id="{4A8BB344-3155-D844-B8CE-D2DBA6EFD50C}"/>
                  </a:ext>
                </a:extLst>
              </p:cNvPr>
              <p:cNvCxnSpPr>
                <a:cxnSpLocks/>
              </p:cNvCxnSpPr>
              <p:nvPr/>
            </p:nvCxnSpPr>
            <p:spPr bwMode="auto">
              <a:xfrm>
                <a:off x="1817795" y="3364652"/>
                <a:ext cx="46123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77" name="Line 14">
                <a:extLst>
                  <a:ext uri="{FF2B5EF4-FFF2-40B4-BE49-F238E27FC236}">
                    <a16:creationId xmlns:a16="http://schemas.microsoft.com/office/drawing/2014/main" id="{9C62B968-F5DA-4C43-8907-7DC8A822A45A}"/>
                  </a:ext>
                </a:extLst>
              </p:cNvPr>
              <p:cNvCxnSpPr/>
              <p:nvPr/>
            </p:nvCxnSpPr>
            <p:spPr bwMode="auto">
              <a:xfrm>
                <a:off x="1777816" y="3088210"/>
                <a:ext cx="0" cy="55536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78" name="Oval 16">
                <a:extLst>
                  <a:ext uri="{FF2B5EF4-FFF2-40B4-BE49-F238E27FC236}">
                    <a16:creationId xmlns:a16="http://schemas.microsoft.com/office/drawing/2014/main" id="{70A13B89-2684-7F41-8098-69D751EE5B50}"/>
                  </a:ext>
                </a:extLst>
              </p:cNvPr>
              <p:cNvSpPr>
                <a:spLocks noChangeArrowheads="1"/>
              </p:cNvSpPr>
              <p:nvPr/>
            </p:nvSpPr>
            <p:spPr bwMode="auto">
              <a:xfrm>
                <a:off x="950569" y="3127790"/>
                <a:ext cx="366017" cy="36735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r>
                  <a:rPr lang="uk-UA" sz="1000" dirty="0"/>
                  <a:t>1</a:t>
                </a:r>
              </a:p>
            </p:txBody>
          </p:sp>
          <p:cxnSp>
            <p:nvCxnSpPr>
              <p:cNvPr id="79" name="Line 18">
                <a:extLst>
                  <a:ext uri="{FF2B5EF4-FFF2-40B4-BE49-F238E27FC236}">
                    <a16:creationId xmlns:a16="http://schemas.microsoft.com/office/drawing/2014/main" id="{C449F34C-A14E-FF42-A3F7-E5B54F47DD2E}"/>
                  </a:ext>
                </a:extLst>
              </p:cNvPr>
              <p:cNvCxnSpPr/>
              <p:nvPr/>
            </p:nvCxnSpPr>
            <p:spPr bwMode="auto">
              <a:xfrm>
                <a:off x="1312876" y="3402379"/>
                <a:ext cx="450104"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80" name="Line 19">
                <a:extLst>
                  <a:ext uri="{FF2B5EF4-FFF2-40B4-BE49-F238E27FC236}">
                    <a16:creationId xmlns:a16="http://schemas.microsoft.com/office/drawing/2014/main" id="{7A09E558-0A6A-B044-B72F-CA27B55E22AF}"/>
                  </a:ext>
                </a:extLst>
              </p:cNvPr>
              <p:cNvCxnSpPr/>
              <p:nvPr/>
            </p:nvCxnSpPr>
            <p:spPr bwMode="auto">
              <a:xfrm>
                <a:off x="1338845" y="3270031"/>
                <a:ext cx="438973" cy="0"/>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cxnSp>
          <p:sp>
            <p:nvSpPr>
              <p:cNvPr id="81" name="Text Box 20">
                <a:extLst>
                  <a:ext uri="{FF2B5EF4-FFF2-40B4-BE49-F238E27FC236}">
                    <a16:creationId xmlns:a16="http://schemas.microsoft.com/office/drawing/2014/main" id="{ECFBB360-840A-F343-A15F-92FF64380EA1}"/>
                  </a:ext>
                </a:extLst>
              </p:cNvPr>
              <p:cNvSpPr txBox="1">
                <a:spLocks noChangeArrowheads="1"/>
              </p:cNvSpPr>
              <p:nvPr/>
            </p:nvSpPr>
            <p:spPr bwMode="auto">
              <a:xfrm>
                <a:off x="685949" y="2562532"/>
                <a:ext cx="1612452" cy="499703"/>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spcAft>
                    <a:spcPts val="0"/>
                  </a:spcAft>
                </a:pPr>
                <a:r>
                  <a:rPr lang="uk-UA" sz="1000" dirty="0">
                    <a:latin typeface="Times New Roman"/>
                    <a:ea typeface="Times New Roman"/>
                  </a:rPr>
                  <a:t>Н</a:t>
                </a:r>
                <a:r>
                  <a:rPr lang="uk-UA" sz="1000" dirty="0">
                    <a:effectLst/>
                    <a:latin typeface="Times New Roman"/>
                    <a:ea typeface="Times New Roman"/>
                  </a:rPr>
                  <a:t>адходження</a:t>
                </a:r>
              </a:p>
              <a:p>
                <a:pPr algn="ctr">
                  <a:spcAft>
                    <a:spcPts val="0"/>
                  </a:spcAft>
                </a:pPr>
                <a:r>
                  <a:rPr lang="uk-UA" sz="1000" dirty="0">
                    <a:latin typeface="Times New Roman"/>
                    <a:ea typeface="Times New Roman"/>
                  </a:rPr>
                  <a:t>пасажир</a:t>
                </a:r>
                <a:r>
                  <a:rPr lang="en-US" sz="1000" dirty="0" err="1">
                    <a:effectLst/>
                    <a:latin typeface="Times New Roman"/>
                    <a:ea typeface="Times New Roman"/>
                  </a:rPr>
                  <a:t>ів</a:t>
                </a:r>
                <a:endParaRPr lang="uk-UA" sz="1000" dirty="0">
                  <a:effectLst/>
                  <a:latin typeface="Times New Roman"/>
                  <a:ea typeface="Times New Roman"/>
                </a:endParaRPr>
              </a:p>
            </p:txBody>
          </p:sp>
          <p:sp>
            <p:nvSpPr>
              <p:cNvPr id="82" name="Text Box 21">
                <a:extLst>
                  <a:ext uri="{FF2B5EF4-FFF2-40B4-BE49-F238E27FC236}">
                    <a16:creationId xmlns:a16="http://schemas.microsoft.com/office/drawing/2014/main" id="{1108CFE6-0607-9F47-9B3A-4540C44BFD7A}"/>
                  </a:ext>
                </a:extLst>
              </p:cNvPr>
              <p:cNvSpPr txBox="1">
                <a:spLocks noChangeArrowheads="1"/>
              </p:cNvSpPr>
              <p:nvPr/>
            </p:nvSpPr>
            <p:spPr bwMode="auto">
              <a:xfrm>
                <a:off x="2241510" y="2560593"/>
                <a:ext cx="1240254" cy="50836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spcAft>
                    <a:spcPts val="0"/>
                  </a:spcAft>
                </a:pPr>
                <a:r>
                  <a:rPr lang="uk-UA" sz="1000" dirty="0">
                    <a:latin typeface="Times New Roman"/>
                    <a:ea typeface="Times New Roman"/>
                  </a:rPr>
                  <a:t>Ч</a:t>
                </a:r>
                <a:r>
                  <a:rPr lang="en-US" sz="1000" dirty="0" err="1">
                    <a:effectLst/>
                    <a:latin typeface="Times New Roman"/>
                    <a:ea typeface="Times New Roman"/>
                  </a:rPr>
                  <a:t>ерга</a:t>
                </a:r>
                <a:r>
                  <a:rPr lang="en-US" sz="1000" dirty="0">
                    <a:effectLst/>
                    <a:latin typeface="Times New Roman"/>
                    <a:ea typeface="Times New Roman"/>
                  </a:rPr>
                  <a:t> </a:t>
                </a:r>
                <a:r>
                  <a:rPr lang="uk-UA" sz="1000" dirty="0">
                    <a:effectLst/>
                    <a:latin typeface="Times New Roman"/>
                    <a:ea typeface="Times New Roman"/>
                  </a:rPr>
                  <a:t>пасажи</a:t>
                </a:r>
                <a:r>
                  <a:rPr lang="en-US" sz="1000" dirty="0" err="1">
                    <a:effectLst/>
                    <a:latin typeface="Times New Roman"/>
                    <a:ea typeface="Times New Roman"/>
                  </a:rPr>
                  <a:t>рів</a:t>
                </a:r>
                <a:endParaRPr lang="uk-UA" sz="1000" dirty="0">
                  <a:effectLst/>
                  <a:latin typeface="Times New Roman"/>
                  <a:ea typeface="Times New Roman"/>
                </a:endParaRPr>
              </a:p>
            </p:txBody>
          </p:sp>
          <p:sp>
            <p:nvSpPr>
              <p:cNvPr id="83" name="Text Box 22">
                <a:extLst>
                  <a:ext uri="{FF2B5EF4-FFF2-40B4-BE49-F238E27FC236}">
                    <a16:creationId xmlns:a16="http://schemas.microsoft.com/office/drawing/2014/main" id="{43F549AB-8C5A-094D-8B62-7C64A4879ECC}"/>
                  </a:ext>
                </a:extLst>
              </p:cNvPr>
              <p:cNvSpPr txBox="1">
                <a:spLocks noChangeArrowheads="1"/>
              </p:cNvSpPr>
              <p:nvPr/>
            </p:nvSpPr>
            <p:spPr bwMode="auto">
              <a:xfrm>
                <a:off x="4038832" y="2412596"/>
                <a:ext cx="284405" cy="253561"/>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just">
                  <a:spcAft>
                    <a:spcPts val="0"/>
                  </a:spcAft>
                </a:pPr>
                <a:r>
                  <a:rPr lang="uk-UA" sz="1000" dirty="0">
                    <a:latin typeface="Times New Roman"/>
                    <a:ea typeface="Times New Roman"/>
                  </a:rPr>
                  <a:t>25</a:t>
                </a:r>
                <a:endParaRPr lang="uk-UA" sz="1000" dirty="0">
                  <a:effectLst/>
                  <a:latin typeface="Times New Roman"/>
                  <a:ea typeface="Times New Roman"/>
                </a:endParaRPr>
              </a:p>
            </p:txBody>
          </p:sp>
          <p:cxnSp>
            <p:nvCxnSpPr>
              <p:cNvPr id="85" name="Line 24">
                <a:extLst>
                  <a:ext uri="{FF2B5EF4-FFF2-40B4-BE49-F238E27FC236}">
                    <a16:creationId xmlns:a16="http://schemas.microsoft.com/office/drawing/2014/main" id="{6CDFBF77-D666-754A-BF87-3BBC030122C5}"/>
                  </a:ext>
                </a:extLst>
              </p:cNvPr>
              <p:cNvCxnSpPr/>
              <p:nvPr/>
            </p:nvCxnSpPr>
            <p:spPr bwMode="auto">
              <a:xfrm>
                <a:off x="4812726" y="2348914"/>
                <a:ext cx="0" cy="556597"/>
              </a:xfrm>
              <a:prstGeom prst="line">
                <a:avLst/>
              </a:prstGeom>
              <a:noFill/>
              <a:ln w="50800">
                <a:solidFill>
                  <a:srgbClr val="000000"/>
                </a:solidFill>
                <a:round/>
                <a:headEnd/>
                <a:tailEnd/>
              </a:ln>
              <a:extLst>
                <a:ext uri="{909E8E84-426E-40DD-AFC4-6F175D3DCCD1}">
                  <a14:hiddenFill xmlns:a14="http://schemas.microsoft.com/office/drawing/2010/main">
                    <a:noFill/>
                  </a14:hiddenFill>
                </a:ext>
              </a:extLst>
            </p:spPr>
          </p:cxnSp>
          <p:sp>
            <p:nvSpPr>
              <p:cNvPr id="86" name="Arc 25">
                <a:extLst>
                  <a:ext uri="{FF2B5EF4-FFF2-40B4-BE49-F238E27FC236}">
                    <a16:creationId xmlns:a16="http://schemas.microsoft.com/office/drawing/2014/main" id="{45004F4E-650C-304D-9D78-80FCF5F9E0C2}"/>
                  </a:ext>
                </a:extLst>
              </p:cNvPr>
              <p:cNvSpPr>
                <a:spLocks/>
              </p:cNvSpPr>
              <p:nvPr/>
            </p:nvSpPr>
            <p:spPr bwMode="auto">
              <a:xfrm rot="18619981">
                <a:off x="4078288" y="2515012"/>
                <a:ext cx="1043716" cy="1283512"/>
              </a:xfrm>
              <a:custGeom>
                <a:avLst/>
                <a:gdLst>
                  <a:gd name="G0" fmla="+- 433 0 0"/>
                  <a:gd name="G1" fmla="+- 21600 0 0"/>
                  <a:gd name="G2" fmla="+- 21600 0 0"/>
                  <a:gd name="T0" fmla="*/ 0 w 17151"/>
                  <a:gd name="T1" fmla="*/ 4 h 21600"/>
                  <a:gd name="T2" fmla="*/ 17151 w 17151"/>
                  <a:gd name="T3" fmla="*/ 7923 h 21600"/>
                  <a:gd name="T4" fmla="*/ 433 w 17151"/>
                  <a:gd name="T5" fmla="*/ 21600 h 21600"/>
                </a:gdLst>
                <a:ahLst/>
                <a:cxnLst>
                  <a:cxn ang="0">
                    <a:pos x="T0" y="T1"/>
                  </a:cxn>
                  <a:cxn ang="0">
                    <a:pos x="T2" y="T3"/>
                  </a:cxn>
                  <a:cxn ang="0">
                    <a:pos x="T4" y="T5"/>
                  </a:cxn>
                </a:cxnLst>
                <a:rect l="0" t="0" r="r" b="b"/>
                <a:pathLst>
                  <a:path w="17151" h="21600" fill="none" extrusionOk="0">
                    <a:moveTo>
                      <a:pt x="0" y="4"/>
                    </a:moveTo>
                    <a:cubicBezTo>
                      <a:pt x="144" y="1"/>
                      <a:pt x="288" y="0"/>
                      <a:pt x="433" y="0"/>
                    </a:cubicBezTo>
                    <a:cubicBezTo>
                      <a:pt x="6911" y="0"/>
                      <a:pt x="13048" y="2908"/>
                      <a:pt x="17151" y="7922"/>
                    </a:cubicBezTo>
                  </a:path>
                  <a:path w="17151" h="21600" stroke="0" extrusionOk="0">
                    <a:moveTo>
                      <a:pt x="0" y="4"/>
                    </a:moveTo>
                    <a:cubicBezTo>
                      <a:pt x="144" y="1"/>
                      <a:pt x="288" y="0"/>
                      <a:pt x="433" y="0"/>
                    </a:cubicBezTo>
                    <a:cubicBezTo>
                      <a:pt x="6911" y="0"/>
                      <a:pt x="13048" y="2908"/>
                      <a:pt x="17151" y="7922"/>
                    </a:cubicBezTo>
                    <a:lnTo>
                      <a:pt x="433" y="21600"/>
                    </a:lnTo>
                    <a:close/>
                  </a:path>
                </a:pathLst>
              </a:custGeom>
              <a:noFill/>
              <a:ln w="9525">
                <a:solidFill>
                  <a:srgbClr val="000000"/>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uk-UA" sz="1000"/>
              </a:p>
            </p:txBody>
          </p:sp>
          <p:sp>
            <p:nvSpPr>
              <p:cNvPr id="87" name="Text Box 31">
                <a:extLst>
                  <a:ext uri="{FF2B5EF4-FFF2-40B4-BE49-F238E27FC236}">
                    <a16:creationId xmlns:a16="http://schemas.microsoft.com/office/drawing/2014/main" id="{C315A024-369F-2343-8217-0BDF11D7E272}"/>
                  </a:ext>
                </a:extLst>
              </p:cNvPr>
              <p:cNvSpPr txBox="1">
                <a:spLocks noChangeArrowheads="1"/>
              </p:cNvSpPr>
              <p:nvPr/>
            </p:nvSpPr>
            <p:spPr bwMode="auto">
              <a:xfrm>
                <a:off x="4081927" y="2968595"/>
                <a:ext cx="1595142" cy="305512"/>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spcAft>
                    <a:spcPts val="0"/>
                  </a:spcAft>
                </a:pPr>
                <a:r>
                  <a:rPr lang="uk-UA" sz="1000" dirty="0">
                    <a:effectLst/>
                    <a:latin typeface="Times New Roman"/>
                    <a:ea typeface="Times New Roman"/>
                  </a:rPr>
                  <a:t>Посадка</a:t>
                </a:r>
              </a:p>
            </p:txBody>
          </p:sp>
          <p:sp>
            <p:nvSpPr>
              <p:cNvPr id="88" name="Text Box 32">
                <a:extLst>
                  <a:ext uri="{FF2B5EF4-FFF2-40B4-BE49-F238E27FC236}">
                    <a16:creationId xmlns:a16="http://schemas.microsoft.com/office/drawing/2014/main" id="{8E7F5D6F-D3B7-8B47-B446-E4EC0E55BC94}"/>
                  </a:ext>
                </a:extLst>
              </p:cNvPr>
              <p:cNvSpPr txBox="1">
                <a:spLocks noChangeArrowheads="1"/>
              </p:cNvSpPr>
              <p:nvPr/>
            </p:nvSpPr>
            <p:spPr bwMode="auto">
              <a:xfrm>
                <a:off x="5731242" y="2979357"/>
                <a:ext cx="1199447" cy="264693"/>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spcAft>
                    <a:spcPts val="0"/>
                  </a:spcAft>
                </a:pPr>
                <a:r>
                  <a:rPr lang="uk-UA" sz="1000" dirty="0">
                    <a:latin typeface="Times New Roman"/>
                    <a:ea typeface="Times New Roman"/>
                  </a:rPr>
                  <a:t>Переїзд Ч-К</a:t>
                </a:r>
                <a:endParaRPr lang="uk-UA" sz="1000" dirty="0">
                  <a:effectLst/>
                  <a:latin typeface="Times New Roman"/>
                  <a:ea typeface="Times New Roman"/>
                </a:endParaRPr>
              </a:p>
            </p:txBody>
          </p:sp>
          <p:cxnSp>
            <p:nvCxnSpPr>
              <p:cNvPr id="89" name="Line 33">
                <a:extLst>
                  <a:ext uri="{FF2B5EF4-FFF2-40B4-BE49-F238E27FC236}">
                    <a16:creationId xmlns:a16="http://schemas.microsoft.com/office/drawing/2014/main" id="{03ABEEC5-CBA7-AB4E-A0BE-B7C53C91E8F9}"/>
                  </a:ext>
                </a:extLst>
              </p:cNvPr>
              <p:cNvCxnSpPr/>
              <p:nvPr/>
            </p:nvCxnSpPr>
            <p:spPr bwMode="auto">
              <a:xfrm flipH="1">
                <a:off x="4079197" y="2686717"/>
                <a:ext cx="103871" cy="29437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0" name="Text Box 34">
                <a:extLst>
                  <a:ext uri="{FF2B5EF4-FFF2-40B4-BE49-F238E27FC236}">
                    <a16:creationId xmlns:a16="http://schemas.microsoft.com/office/drawing/2014/main" id="{1BD66655-EC30-154D-8918-2F3546EDDFFF}"/>
                  </a:ext>
                </a:extLst>
              </p:cNvPr>
              <p:cNvSpPr txBox="1">
                <a:spLocks noChangeArrowheads="1"/>
              </p:cNvSpPr>
              <p:nvPr/>
            </p:nvSpPr>
            <p:spPr bwMode="auto">
              <a:xfrm>
                <a:off x="3911896" y="4034748"/>
                <a:ext cx="262767" cy="284483"/>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just">
                  <a:spcAft>
                    <a:spcPts val="0"/>
                  </a:spcAft>
                </a:pPr>
                <a:r>
                  <a:rPr lang="uk-UA" sz="1000" dirty="0">
                    <a:latin typeface="Times New Roman"/>
                    <a:ea typeface="Times New Roman"/>
                  </a:rPr>
                  <a:t>25</a:t>
                </a:r>
                <a:endParaRPr lang="uk-UA" sz="1000" dirty="0">
                  <a:effectLst/>
                  <a:latin typeface="Times New Roman"/>
                  <a:ea typeface="Times New Roman"/>
                </a:endParaRPr>
              </a:p>
            </p:txBody>
          </p:sp>
          <p:sp>
            <p:nvSpPr>
              <p:cNvPr id="91" name="Arc 35">
                <a:extLst>
                  <a:ext uri="{FF2B5EF4-FFF2-40B4-BE49-F238E27FC236}">
                    <a16:creationId xmlns:a16="http://schemas.microsoft.com/office/drawing/2014/main" id="{87400EB8-8DE4-A148-88F3-0F580A537F35}"/>
                  </a:ext>
                </a:extLst>
              </p:cNvPr>
              <p:cNvSpPr>
                <a:spLocks/>
              </p:cNvSpPr>
              <p:nvPr/>
            </p:nvSpPr>
            <p:spPr bwMode="auto">
              <a:xfrm rot="3301924" flipV="1">
                <a:off x="4203151" y="2835278"/>
                <a:ext cx="1258206" cy="1521395"/>
              </a:xfrm>
              <a:custGeom>
                <a:avLst/>
                <a:gdLst>
                  <a:gd name="G0" fmla="+- 433 0 0"/>
                  <a:gd name="G1" fmla="+- 21600 0 0"/>
                  <a:gd name="G2" fmla="+- 21600 0 0"/>
                  <a:gd name="T0" fmla="*/ 0 w 15257"/>
                  <a:gd name="T1" fmla="*/ 4 h 21600"/>
                  <a:gd name="T2" fmla="*/ 15257 w 15257"/>
                  <a:gd name="T3" fmla="*/ 5890 h 21600"/>
                  <a:gd name="T4" fmla="*/ 433 w 15257"/>
                  <a:gd name="T5" fmla="*/ 21600 h 21600"/>
                </a:gdLst>
                <a:ahLst/>
                <a:cxnLst>
                  <a:cxn ang="0">
                    <a:pos x="T0" y="T1"/>
                  </a:cxn>
                  <a:cxn ang="0">
                    <a:pos x="T2" y="T3"/>
                  </a:cxn>
                  <a:cxn ang="0">
                    <a:pos x="T4" y="T5"/>
                  </a:cxn>
                </a:cxnLst>
                <a:rect l="0" t="0" r="r" b="b"/>
                <a:pathLst>
                  <a:path w="15257" h="21600" fill="none" extrusionOk="0">
                    <a:moveTo>
                      <a:pt x="0" y="4"/>
                    </a:moveTo>
                    <a:cubicBezTo>
                      <a:pt x="144" y="1"/>
                      <a:pt x="288" y="0"/>
                      <a:pt x="433" y="0"/>
                    </a:cubicBezTo>
                    <a:cubicBezTo>
                      <a:pt x="5944" y="0"/>
                      <a:pt x="11248" y="2107"/>
                      <a:pt x="15257" y="5889"/>
                    </a:cubicBezTo>
                  </a:path>
                  <a:path w="15257" h="21600" stroke="0" extrusionOk="0">
                    <a:moveTo>
                      <a:pt x="0" y="4"/>
                    </a:moveTo>
                    <a:cubicBezTo>
                      <a:pt x="144" y="1"/>
                      <a:pt x="288" y="0"/>
                      <a:pt x="433" y="0"/>
                    </a:cubicBezTo>
                    <a:cubicBezTo>
                      <a:pt x="5944" y="0"/>
                      <a:pt x="11248" y="2107"/>
                      <a:pt x="15257" y="5889"/>
                    </a:cubicBezTo>
                    <a:lnTo>
                      <a:pt x="433" y="21600"/>
                    </a:lnTo>
                    <a:close/>
                  </a:path>
                </a:pathLst>
              </a:custGeom>
              <a:noFill/>
              <a:ln w="9525">
                <a:solidFill>
                  <a:srgbClr val="000000"/>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uk-UA" sz="1000"/>
              </a:p>
            </p:txBody>
          </p:sp>
          <p:cxnSp>
            <p:nvCxnSpPr>
              <p:cNvPr id="92" name="Line 36">
                <a:extLst>
                  <a:ext uri="{FF2B5EF4-FFF2-40B4-BE49-F238E27FC236}">
                    <a16:creationId xmlns:a16="http://schemas.microsoft.com/office/drawing/2014/main" id="{F1EDB61F-69F7-AE45-95E4-42B11690CEB2}"/>
                  </a:ext>
                </a:extLst>
              </p:cNvPr>
              <p:cNvCxnSpPr/>
              <p:nvPr/>
            </p:nvCxnSpPr>
            <p:spPr bwMode="auto">
              <a:xfrm flipH="1">
                <a:off x="4072030" y="3696122"/>
                <a:ext cx="102633" cy="29437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3" name="Line 37">
                <a:extLst>
                  <a:ext uri="{FF2B5EF4-FFF2-40B4-BE49-F238E27FC236}">
                    <a16:creationId xmlns:a16="http://schemas.microsoft.com/office/drawing/2014/main" id="{E8BD8B59-AB6C-6840-B7FF-22F18386061A}"/>
                  </a:ext>
                </a:extLst>
              </p:cNvPr>
              <p:cNvCxnSpPr/>
              <p:nvPr/>
            </p:nvCxnSpPr>
            <p:spPr bwMode="auto">
              <a:xfrm>
                <a:off x="4889385" y="4041549"/>
                <a:ext cx="0" cy="55536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94" name="Line 38">
                <a:extLst>
                  <a:ext uri="{FF2B5EF4-FFF2-40B4-BE49-F238E27FC236}">
                    <a16:creationId xmlns:a16="http://schemas.microsoft.com/office/drawing/2014/main" id="{DF7F5761-AA9A-3745-9A50-86E3368D7EC7}"/>
                  </a:ext>
                </a:extLst>
              </p:cNvPr>
              <p:cNvCxnSpPr>
                <a:cxnSpLocks/>
              </p:cNvCxnSpPr>
              <p:nvPr/>
            </p:nvCxnSpPr>
            <p:spPr bwMode="auto">
              <a:xfrm>
                <a:off x="4912878" y="4285215"/>
                <a:ext cx="723377"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95" name="Oval 39">
                <a:extLst>
                  <a:ext uri="{FF2B5EF4-FFF2-40B4-BE49-F238E27FC236}">
                    <a16:creationId xmlns:a16="http://schemas.microsoft.com/office/drawing/2014/main" id="{EF491A36-9A65-B340-B8DE-194375C370EB}"/>
                  </a:ext>
                </a:extLst>
              </p:cNvPr>
              <p:cNvSpPr>
                <a:spLocks noChangeArrowheads="1"/>
              </p:cNvSpPr>
              <p:nvPr/>
            </p:nvSpPr>
            <p:spPr bwMode="auto">
              <a:xfrm>
                <a:off x="5636256" y="4112053"/>
                <a:ext cx="366017" cy="36735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uk-UA" sz="1000"/>
              </a:p>
            </p:txBody>
          </p:sp>
          <p:cxnSp>
            <p:nvCxnSpPr>
              <p:cNvPr id="96" name="Line 40">
                <a:extLst>
                  <a:ext uri="{FF2B5EF4-FFF2-40B4-BE49-F238E27FC236}">
                    <a16:creationId xmlns:a16="http://schemas.microsoft.com/office/drawing/2014/main" id="{DD5AA0AA-863E-7940-BE08-AECC9251DA11}"/>
                  </a:ext>
                </a:extLst>
              </p:cNvPr>
              <p:cNvCxnSpPr/>
              <p:nvPr/>
            </p:nvCxnSpPr>
            <p:spPr bwMode="auto">
              <a:xfrm>
                <a:off x="6440009" y="4071237"/>
                <a:ext cx="0" cy="55659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97" name="Line 42">
                <a:extLst>
                  <a:ext uri="{FF2B5EF4-FFF2-40B4-BE49-F238E27FC236}">
                    <a16:creationId xmlns:a16="http://schemas.microsoft.com/office/drawing/2014/main" id="{3ABB9D30-1525-FE4D-9132-9AF942697ADD}"/>
                  </a:ext>
                </a:extLst>
              </p:cNvPr>
              <p:cNvCxnSpPr/>
              <p:nvPr/>
            </p:nvCxnSpPr>
            <p:spPr bwMode="auto">
              <a:xfrm>
                <a:off x="6025768" y="4295111"/>
                <a:ext cx="414242"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98" name="Oval 44">
                <a:extLst>
                  <a:ext uri="{FF2B5EF4-FFF2-40B4-BE49-F238E27FC236}">
                    <a16:creationId xmlns:a16="http://schemas.microsoft.com/office/drawing/2014/main" id="{840E58BD-1570-E844-8C02-BCC1E3D014A2}"/>
                  </a:ext>
                </a:extLst>
              </p:cNvPr>
              <p:cNvSpPr>
                <a:spLocks noChangeArrowheads="1"/>
              </p:cNvSpPr>
              <p:nvPr/>
            </p:nvSpPr>
            <p:spPr bwMode="auto">
              <a:xfrm>
                <a:off x="5616144" y="5002146"/>
                <a:ext cx="366017" cy="366118"/>
              </a:xfrm>
              <a:prstGeom prst="ellipse">
                <a:avLst/>
              </a:prstGeom>
              <a:solidFill>
                <a:srgbClr val="FFFFFF"/>
              </a:solidFill>
              <a:ln w="9525">
                <a:solidFill>
                  <a:srgbClr val="000000"/>
                </a:solidFill>
                <a:round/>
                <a:headEnd/>
                <a:tailEnd/>
              </a:ln>
            </p:spPr>
            <p:txBody>
              <a:bodyPr rot="0" vert="horz" wrap="square" lIns="0" tIns="0" rIns="0" bIns="0" anchor="t" anchorCtr="0" upright="1">
                <a:noAutofit/>
              </a:bodyPr>
              <a:lstStyle/>
              <a:p>
                <a:pPr algn="ctr"/>
                <a:r>
                  <a:rPr lang="uk-UA" sz="1000" dirty="0"/>
                  <a:t>1</a:t>
                </a:r>
              </a:p>
            </p:txBody>
          </p:sp>
          <p:cxnSp>
            <p:nvCxnSpPr>
              <p:cNvPr id="102" name="Line 38">
                <a:extLst>
                  <a:ext uri="{FF2B5EF4-FFF2-40B4-BE49-F238E27FC236}">
                    <a16:creationId xmlns:a16="http://schemas.microsoft.com/office/drawing/2014/main" id="{C88FA760-1738-E74C-AFD5-7A42BEE07E95}"/>
                  </a:ext>
                </a:extLst>
              </p:cNvPr>
              <p:cNvCxnSpPr>
                <a:cxnSpLocks/>
              </p:cNvCxnSpPr>
              <p:nvPr/>
            </p:nvCxnSpPr>
            <p:spPr bwMode="auto">
              <a:xfrm>
                <a:off x="4799743" y="2630306"/>
                <a:ext cx="723377"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100" name="Text Box 48">
                <a:extLst>
                  <a:ext uri="{FF2B5EF4-FFF2-40B4-BE49-F238E27FC236}">
                    <a16:creationId xmlns:a16="http://schemas.microsoft.com/office/drawing/2014/main" id="{ACEEBC60-7C98-8549-9790-C5A9EE6F2F65}"/>
                  </a:ext>
                </a:extLst>
              </p:cNvPr>
              <p:cNvSpPr txBox="1">
                <a:spLocks noChangeArrowheads="1"/>
              </p:cNvSpPr>
              <p:nvPr/>
            </p:nvSpPr>
            <p:spPr bwMode="auto">
              <a:xfrm>
                <a:off x="5252898" y="5415966"/>
                <a:ext cx="1051258" cy="691386"/>
              </a:xfrm>
              <a:prstGeom prst="rect">
                <a:avLst/>
              </a:prstGeom>
              <a:solidFill>
                <a:schemeClr val="bg1"/>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spcAft>
                    <a:spcPts val="0"/>
                  </a:spcAft>
                </a:pPr>
                <a:r>
                  <a:rPr lang="uk-UA" sz="1000" dirty="0">
                    <a:latin typeface="Times New Roman"/>
                    <a:ea typeface="Times New Roman"/>
                  </a:rPr>
                  <a:t>Автобус В в Чернігові</a:t>
                </a:r>
                <a:endParaRPr lang="uk-UA" sz="1000" dirty="0">
                  <a:effectLst/>
                  <a:latin typeface="Times New Roman"/>
                  <a:ea typeface="Times New Roman"/>
                </a:endParaRPr>
              </a:p>
            </p:txBody>
          </p:sp>
          <p:sp>
            <p:nvSpPr>
              <p:cNvPr id="103" name="Oval 39">
                <a:extLst>
                  <a:ext uri="{FF2B5EF4-FFF2-40B4-BE49-F238E27FC236}">
                    <a16:creationId xmlns:a16="http://schemas.microsoft.com/office/drawing/2014/main" id="{D0900135-E686-8D42-99EF-97761313AA0A}"/>
                  </a:ext>
                </a:extLst>
              </p:cNvPr>
              <p:cNvSpPr>
                <a:spLocks noChangeArrowheads="1"/>
              </p:cNvSpPr>
              <p:nvPr/>
            </p:nvSpPr>
            <p:spPr bwMode="auto">
              <a:xfrm>
                <a:off x="5523120" y="2457144"/>
                <a:ext cx="366017" cy="36735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uk-UA" sz="1000"/>
              </a:p>
            </p:txBody>
          </p:sp>
          <p:cxnSp>
            <p:nvCxnSpPr>
              <p:cNvPr id="104" name="Line 40">
                <a:extLst>
                  <a:ext uri="{FF2B5EF4-FFF2-40B4-BE49-F238E27FC236}">
                    <a16:creationId xmlns:a16="http://schemas.microsoft.com/office/drawing/2014/main" id="{CD07E4B2-8293-B145-9D64-5488B372CAA2}"/>
                  </a:ext>
                </a:extLst>
              </p:cNvPr>
              <p:cNvCxnSpPr/>
              <p:nvPr/>
            </p:nvCxnSpPr>
            <p:spPr bwMode="auto">
              <a:xfrm>
                <a:off x="6363769" y="2348914"/>
                <a:ext cx="0" cy="55659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05" name="Oval 39">
                <a:extLst>
                  <a:ext uri="{FF2B5EF4-FFF2-40B4-BE49-F238E27FC236}">
                    <a16:creationId xmlns:a16="http://schemas.microsoft.com/office/drawing/2014/main" id="{8EFDCEBE-7A90-1145-A80E-6553461E4397}"/>
                  </a:ext>
                </a:extLst>
              </p:cNvPr>
              <p:cNvSpPr>
                <a:spLocks noChangeArrowheads="1"/>
              </p:cNvSpPr>
              <p:nvPr/>
            </p:nvSpPr>
            <p:spPr bwMode="auto">
              <a:xfrm>
                <a:off x="2263775" y="3192106"/>
                <a:ext cx="366017" cy="36735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uk-UA" sz="1000"/>
              </a:p>
            </p:txBody>
          </p:sp>
          <p:cxnSp>
            <p:nvCxnSpPr>
              <p:cNvPr id="106" name="Line 37">
                <a:extLst>
                  <a:ext uri="{FF2B5EF4-FFF2-40B4-BE49-F238E27FC236}">
                    <a16:creationId xmlns:a16="http://schemas.microsoft.com/office/drawing/2014/main" id="{1349309D-9144-3B45-B181-E5124C4DD7E5}"/>
                  </a:ext>
                </a:extLst>
              </p:cNvPr>
              <p:cNvCxnSpPr/>
              <p:nvPr/>
            </p:nvCxnSpPr>
            <p:spPr bwMode="auto">
              <a:xfrm>
                <a:off x="3041500" y="3069847"/>
                <a:ext cx="0" cy="55536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07" name="Line 38">
                <a:extLst>
                  <a:ext uri="{FF2B5EF4-FFF2-40B4-BE49-F238E27FC236}">
                    <a16:creationId xmlns:a16="http://schemas.microsoft.com/office/drawing/2014/main" id="{A4C721AC-FA89-F443-9046-5E48161FB60E}"/>
                  </a:ext>
                </a:extLst>
              </p:cNvPr>
              <p:cNvCxnSpPr>
                <a:cxnSpLocks/>
              </p:cNvCxnSpPr>
              <p:nvPr/>
            </p:nvCxnSpPr>
            <p:spPr bwMode="auto">
              <a:xfrm>
                <a:off x="3076681" y="3336438"/>
                <a:ext cx="496707"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108" name="Oval 39">
                <a:extLst>
                  <a:ext uri="{FF2B5EF4-FFF2-40B4-BE49-F238E27FC236}">
                    <a16:creationId xmlns:a16="http://schemas.microsoft.com/office/drawing/2014/main" id="{14828410-733F-B846-AEF9-9AF465A039BC}"/>
                  </a:ext>
                </a:extLst>
              </p:cNvPr>
              <p:cNvSpPr>
                <a:spLocks noChangeArrowheads="1"/>
              </p:cNvSpPr>
              <p:nvPr/>
            </p:nvSpPr>
            <p:spPr bwMode="auto">
              <a:xfrm>
                <a:off x="3573388" y="3139587"/>
                <a:ext cx="366017" cy="36735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uk-UA" sz="1000"/>
              </a:p>
            </p:txBody>
          </p:sp>
          <p:cxnSp>
            <p:nvCxnSpPr>
              <p:cNvPr id="109" name="Line 13">
                <a:extLst>
                  <a:ext uri="{FF2B5EF4-FFF2-40B4-BE49-F238E27FC236}">
                    <a16:creationId xmlns:a16="http://schemas.microsoft.com/office/drawing/2014/main" id="{A7F78747-31AF-0D4A-93CE-2CF973F9CFCC}"/>
                  </a:ext>
                </a:extLst>
              </p:cNvPr>
              <p:cNvCxnSpPr>
                <a:cxnSpLocks/>
              </p:cNvCxnSpPr>
              <p:nvPr/>
            </p:nvCxnSpPr>
            <p:spPr bwMode="auto">
              <a:xfrm>
                <a:off x="2632890" y="3347527"/>
                <a:ext cx="408609"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110" name="Line 38">
                <a:extLst>
                  <a:ext uri="{FF2B5EF4-FFF2-40B4-BE49-F238E27FC236}">
                    <a16:creationId xmlns:a16="http://schemas.microsoft.com/office/drawing/2014/main" id="{26E82A4A-19F9-9742-B353-CF719A507F41}"/>
                  </a:ext>
                </a:extLst>
              </p:cNvPr>
              <p:cNvCxnSpPr>
                <a:cxnSpLocks/>
                <a:stCxn id="108" idx="3"/>
              </p:cNvCxnSpPr>
              <p:nvPr/>
            </p:nvCxnSpPr>
            <p:spPr bwMode="auto">
              <a:xfrm flipH="1">
                <a:off x="3038888" y="3453146"/>
                <a:ext cx="588102" cy="1165031"/>
              </a:xfrm>
              <a:prstGeom prst="line">
                <a:avLst/>
              </a:prstGeom>
              <a:noFill/>
              <a:ln w="9525">
                <a:solidFill>
                  <a:srgbClr val="000000"/>
                </a:solidFill>
                <a:prstDash val="dash"/>
                <a:round/>
                <a:headEnd/>
                <a:tailEnd type="stealth" w="med" len="med"/>
              </a:ln>
              <a:extLst>
                <a:ext uri="{909E8E84-426E-40DD-AFC4-6F175D3DCCD1}">
                  <a14:hiddenFill xmlns:a14="http://schemas.microsoft.com/office/drawing/2010/main">
                    <a:noFill/>
                  </a14:hiddenFill>
                </a:ext>
              </a:extLst>
            </p:spPr>
          </p:cxnSp>
          <p:cxnSp>
            <p:nvCxnSpPr>
              <p:cNvPr id="111" name="Line 37">
                <a:extLst>
                  <a:ext uri="{FF2B5EF4-FFF2-40B4-BE49-F238E27FC236}">
                    <a16:creationId xmlns:a16="http://schemas.microsoft.com/office/drawing/2014/main" id="{E23E5548-7444-CE4C-8827-6A6A0B2BDB99}"/>
                  </a:ext>
                </a:extLst>
              </p:cNvPr>
              <p:cNvCxnSpPr>
                <a:cxnSpLocks/>
              </p:cNvCxnSpPr>
              <p:nvPr/>
            </p:nvCxnSpPr>
            <p:spPr bwMode="auto">
              <a:xfrm>
                <a:off x="3014701" y="4304085"/>
                <a:ext cx="0" cy="555362"/>
              </a:xfrm>
              <a:prstGeom prst="line">
                <a:avLst/>
              </a:prstGeom>
              <a:noFill/>
              <a:ln w="50800">
                <a:solidFill>
                  <a:srgbClr val="000000"/>
                </a:solidFill>
                <a:round/>
                <a:headEnd/>
                <a:tailEnd/>
              </a:ln>
              <a:extLst>
                <a:ext uri="{909E8E84-426E-40DD-AFC4-6F175D3DCCD1}">
                  <a14:hiddenFill xmlns:a14="http://schemas.microsoft.com/office/drawing/2010/main">
                    <a:noFill/>
                  </a14:hiddenFill>
                </a:ext>
              </a:extLst>
            </p:spPr>
          </p:cxnSp>
          <p:cxnSp>
            <p:nvCxnSpPr>
              <p:cNvPr id="112" name="Line 13">
                <a:extLst>
                  <a:ext uri="{FF2B5EF4-FFF2-40B4-BE49-F238E27FC236}">
                    <a16:creationId xmlns:a16="http://schemas.microsoft.com/office/drawing/2014/main" id="{BC1A0DB6-8093-EE41-9592-0E024510F352}"/>
                  </a:ext>
                </a:extLst>
              </p:cNvPr>
              <p:cNvCxnSpPr>
                <a:cxnSpLocks/>
                <a:stCxn id="105" idx="4"/>
              </p:cNvCxnSpPr>
              <p:nvPr/>
            </p:nvCxnSpPr>
            <p:spPr bwMode="auto">
              <a:xfrm>
                <a:off x="2446785" y="3559460"/>
                <a:ext cx="498711" cy="1022304"/>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113" name="Line 36">
                <a:extLst>
                  <a:ext uri="{FF2B5EF4-FFF2-40B4-BE49-F238E27FC236}">
                    <a16:creationId xmlns:a16="http://schemas.microsoft.com/office/drawing/2014/main" id="{F79B3AE3-E025-9442-9201-BE0135371F77}"/>
                  </a:ext>
                </a:extLst>
              </p:cNvPr>
              <p:cNvCxnSpPr>
                <a:cxnSpLocks/>
              </p:cNvCxnSpPr>
              <p:nvPr/>
            </p:nvCxnSpPr>
            <p:spPr bwMode="auto">
              <a:xfrm>
                <a:off x="3333462" y="3857212"/>
                <a:ext cx="30508" cy="3096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4" name="Text Box 34">
                <a:extLst>
                  <a:ext uri="{FF2B5EF4-FFF2-40B4-BE49-F238E27FC236}">
                    <a16:creationId xmlns:a16="http://schemas.microsoft.com/office/drawing/2014/main" id="{61218FB8-98A2-8E4B-9834-42D40725AA67}"/>
                  </a:ext>
                </a:extLst>
              </p:cNvPr>
              <p:cNvSpPr txBox="1">
                <a:spLocks noChangeArrowheads="1"/>
              </p:cNvSpPr>
              <p:nvPr/>
            </p:nvSpPr>
            <p:spPr bwMode="auto">
              <a:xfrm>
                <a:off x="3343106" y="4224906"/>
                <a:ext cx="232485" cy="24804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just">
                  <a:spcAft>
                    <a:spcPts val="0"/>
                  </a:spcAft>
                </a:pPr>
                <a:r>
                  <a:rPr lang="uk-UA" sz="1000" dirty="0">
                    <a:latin typeface="Times New Roman"/>
                    <a:ea typeface="Times New Roman"/>
                  </a:rPr>
                  <a:t>3</a:t>
                </a:r>
                <a:r>
                  <a:rPr lang="en-US" sz="1000" dirty="0">
                    <a:effectLst/>
                    <a:latin typeface="Times New Roman"/>
                    <a:ea typeface="Times New Roman"/>
                  </a:rPr>
                  <a:t>0</a:t>
                </a:r>
                <a:endParaRPr lang="uk-UA" sz="1000" dirty="0">
                  <a:effectLst/>
                  <a:latin typeface="Times New Roman"/>
                  <a:ea typeface="Times New Roman"/>
                </a:endParaRPr>
              </a:p>
            </p:txBody>
          </p:sp>
          <p:cxnSp>
            <p:nvCxnSpPr>
              <p:cNvPr id="115" name="Line 13">
                <a:extLst>
                  <a:ext uri="{FF2B5EF4-FFF2-40B4-BE49-F238E27FC236}">
                    <a16:creationId xmlns:a16="http://schemas.microsoft.com/office/drawing/2014/main" id="{307AC905-8F53-A84C-9447-2558585C1B6A}"/>
                  </a:ext>
                </a:extLst>
              </p:cNvPr>
              <p:cNvCxnSpPr>
                <a:cxnSpLocks/>
                <a:endCxn id="238" idx="7"/>
              </p:cNvCxnSpPr>
              <p:nvPr/>
            </p:nvCxnSpPr>
            <p:spPr bwMode="auto">
              <a:xfrm>
                <a:off x="3041500" y="4766874"/>
                <a:ext cx="4417167" cy="2722984"/>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117" name="Line 36">
                <a:extLst>
                  <a:ext uri="{FF2B5EF4-FFF2-40B4-BE49-F238E27FC236}">
                    <a16:creationId xmlns:a16="http://schemas.microsoft.com/office/drawing/2014/main" id="{863EE97D-EF2D-FA45-A6E0-3DEE1AAE35CF}"/>
                  </a:ext>
                </a:extLst>
              </p:cNvPr>
              <p:cNvCxnSpPr>
                <a:cxnSpLocks/>
              </p:cNvCxnSpPr>
              <p:nvPr/>
            </p:nvCxnSpPr>
            <p:spPr bwMode="auto">
              <a:xfrm flipH="1">
                <a:off x="4308981" y="5361427"/>
                <a:ext cx="0" cy="31079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8" name="Text Box 34">
                <a:extLst>
                  <a:ext uri="{FF2B5EF4-FFF2-40B4-BE49-F238E27FC236}">
                    <a16:creationId xmlns:a16="http://schemas.microsoft.com/office/drawing/2014/main" id="{1EAB8929-1CC0-0C43-A235-99792DB06378}"/>
                  </a:ext>
                </a:extLst>
              </p:cNvPr>
              <p:cNvSpPr txBox="1">
                <a:spLocks noChangeArrowheads="1"/>
              </p:cNvSpPr>
              <p:nvPr/>
            </p:nvSpPr>
            <p:spPr bwMode="auto">
              <a:xfrm>
                <a:off x="4206005" y="4983622"/>
                <a:ext cx="323563" cy="229109"/>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just">
                  <a:spcAft>
                    <a:spcPts val="0"/>
                  </a:spcAft>
                </a:pPr>
                <a:r>
                  <a:rPr lang="uk-UA" sz="1000" dirty="0">
                    <a:effectLst/>
                    <a:latin typeface="Times New Roman"/>
                    <a:ea typeface="Times New Roman"/>
                  </a:rPr>
                  <a:t>10</a:t>
                </a:r>
                <a:r>
                  <a:rPr lang="en-US" sz="1000" dirty="0">
                    <a:effectLst/>
                    <a:latin typeface="Times New Roman"/>
                    <a:ea typeface="Times New Roman"/>
                  </a:rPr>
                  <a:t>0</a:t>
                </a:r>
                <a:endParaRPr lang="uk-UA" sz="1000" dirty="0">
                  <a:effectLst/>
                  <a:latin typeface="Times New Roman"/>
                  <a:ea typeface="Times New Roman"/>
                </a:endParaRPr>
              </a:p>
            </p:txBody>
          </p:sp>
        </p:grpSp>
        <p:cxnSp>
          <p:nvCxnSpPr>
            <p:cNvPr id="126" name="Line 38">
              <a:extLst>
                <a:ext uri="{FF2B5EF4-FFF2-40B4-BE49-F238E27FC236}">
                  <a16:creationId xmlns:a16="http://schemas.microsoft.com/office/drawing/2014/main" id="{011E5BF4-9056-A546-BC39-6485262C6987}"/>
                </a:ext>
              </a:extLst>
            </p:cNvPr>
            <p:cNvCxnSpPr>
              <a:cxnSpLocks/>
              <a:endCxn id="67" idx="6"/>
            </p:cNvCxnSpPr>
            <p:nvPr/>
          </p:nvCxnSpPr>
          <p:spPr bwMode="auto">
            <a:xfrm flipV="1">
              <a:off x="4123324" y="1574131"/>
              <a:ext cx="1454590" cy="455879"/>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128" name="Line 38">
              <a:extLst>
                <a:ext uri="{FF2B5EF4-FFF2-40B4-BE49-F238E27FC236}">
                  <a16:creationId xmlns:a16="http://schemas.microsoft.com/office/drawing/2014/main" id="{ADEE833D-8DD6-0A40-B2E3-FC4712E286F0}"/>
                </a:ext>
              </a:extLst>
            </p:cNvPr>
            <p:cNvCxnSpPr>
              <a:cxnSpLocks/>
              <a:stCxn id="200" idx="4"/>
            </p:cNvCxnSpPr>
            <p:nvPr/>
          </p:nvCxnSpPr>
          <p:spPr bwMode="auto">
            <a:xfrm flipH="1">
              <a:off x="3166998" y="1470825"/>
              <a:ext cx="582360" cy="54402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131" name="Line 38">
              <a:extLst>
                <a:ext uri="{FF2B5EF4-FFF2-40B4-BE49-F238E27FC236}">
                  <a16:creationId xmlns:a16="http://schemas.microsoft.com/office/drawing/2014/main" id="{677D4456-E421-DF48-96B8-D0AB51F494EF}"/>
                </a:ext>
              </a:extLst>
            </p:cNvPr>
            <p:cNvCxnSpPr>
              <a:cxnSpLocks/>
              <a:stCxn id="229" idx="1"/>
            </p:cNvCxnSpPr>
            <p:nvPr/>
          </p:nvCxnSpPr>
          <p:spPr bwMode="auto">
            <a:xfrm flipH="1" flipV="1">
              <a:off x="3195646" y="3159148"/>
              <a:ext cx="402372" cy="42845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139" name="Line 38">
              <a:extLst>
                <a:ext uri="{FF2B5EF4-FFF2-40B4-BE49-F238E27FC236}">
                  <a16:creationId xmlns:a16="http://schemas.microsoft.com/office/drawing/2014/main" id="{F79C926C-3BF9-8D49-A7A6-2209E4671DB6}"/>
                </a:ext>
              </a:extLst>
            </p:cNvPr>
            <p:cNvCxnSpPr>
              <a:cxnSpLocks/>
            </p:cNvCxnSpPr>
            <p:nvPr/>
          </p:nvCxnSpPr>
          <p:spPr bwMode="auto">
            <a:xfrm>
              <a:off x="5794109" y="1637017"/>
              <a:ext cx="458522" cy="38641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143" name="Line 38">
              <a:extLst>
                <a:ext uri="{FF2B5EF4-FFF2-40B4-BE49-F238E27FC236}">
                  <a16:creationId xmlns:a16="http://schemas.microsoft.com/office/drawing/2014/main" id="{AC8B20C0-4FA0-A847-AF3A-8D21FDC8632B}"/>
                </a:ext>
              </a:extLst>
            </p:cNvPr>
            <p:cNvCxnSpPr>
              <a:cxnSpLocks/>
            </p:cNvCxnSpPr>
            <p:nvPr/>
          </p:nvCxnSpPr>
          <p:spPr bwMode="auto">
            <a:xfrm flipV="1">
              <a:off x="5778543" y="3184235"/>
              <a:ext cx="421870" cy="415613"/>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145" name="Line 38">
              <a:extLst>
                <a:ext uri="{FF2B5EF4-FFF2-40B4-BE49-F238E27FC236}">
                  <a16:creationId xmlns:a16="http://schemas.microsoft.com/office/drawing/2014/main" id="{983E0665-DEF5-E141-B54C-FA89C44CAD40}"/>
                </a:ext>
              </a:extLst>
            </p:cNvPr>
            <p:cNvCxnSpPr>
              <a:cxnSpLocks/>
              <a:endCxn id="98" idx="6"/>
            </p:cNvCxnSpPr>
            <p:nvPr/>
          </p:nvCxnSpPr>
          <p:spPr bwMode="auto">
            <a:xfrm>
              <a:off x="4180296" y="3159147"/>
              <a:ext cx="1377340" cy="482569"/>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158" name="Oval 6">
              <a:extLst>
                <a:ext uri="{FF2B5EF4-FFF2-40B4-BE49-F238E27FC236}">
                  <a16:creationId xmlns:a16="http://schemas.microsoft.com/office/drawing/2014/main" id="{3A6A3674-46C5-8A49-8B63-637127BCAAFD}"/>
                </a:ext>
              </a:extLst>
            </p:cNvPr>
            <p:cNvSpPr>
              <a:spLocks noChangeArrowheads="1"/>
            </p:cNvSpPr>
            <p:nvPr/>
          </p:nvSpPr>
          <p:spPr bwMode="auto">
            <a:xfrm>
              <a:off x="4489407" y="2501674"/>
              <a:ext cx="225313" cy="21675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endParaRPr lang="uk-UA" sz="1000" dirty="0"/>
            </a:p>
          </p:txBody>
        </p:sp>
        <p:cxnSp>
          <p:nvCxnSpPr>
            <p:cNvPr id="159" name="Line 11">
              <a:extLst>
                <a:ext uri="{FF2B5EF4-FFF2-40B4-BE49-F238E27FC236}">
                  <a16:creationId xmlns:a16="http://schemas.microsoft.com/office/drawing/2014/main" id="{442DD7E4-D758-8F49-B64C-063EB68BCA8E}"/>
                </a:ext>
              </a:extLst>
            </p:cNvPr>
            <p:cNvCxnSpPr>
              <a:cxnSpLocks/>
              <a:endCxn id="158" idx="7"/>
            </p:cNvCxnSpPr>
            <p:nvPr/>
          </p:nvCxnSpPr>
          <p:spPr bwMode="auto">
            <a:xfrm flipH="1">
              <a:off x="4681724" y="2157477"/>
              <a:ext cx="629078" cy="37594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161" name="Line 11">
              <a:extLst>
                <a:ext uri="{FF2B5EF4-FFF2-40B4-BE49-F238E27FC236}">
                  <a16:creationId xmlns:a16="http://schemas.microsoft.com/office/drawing/2014/main" id="{1256D947-CD78-5546-9C45-A8CA133C3E17}"/>
                </a:ext>
              </a:extLst>
            </p:cNvPr>
            <p:cNvCxnSpPr>
              <a:cxnSpLocks/>
              <a:endCxn id="158" idx="5"/>
            </p:cNvCxnSpPr>
            <p:nvPr/>
          </p:nvCxnSpPr>
          <p:spPr bwMode="auto">
            <a:xfrm flipH="1" flipV="1">
              <a:off x="4681724" y="2686686"/>
              <a:ext cx="580544" cy="38721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164" name="Line 11">
              <a:extLst>
                <a:ext uri="{FF2B5EF4-FFF2-40B4-BE49-F238E27FC236}">
                  <a16:creationId xmlns:a16="http://schemas.microsoft.com/office/drawing/2014/main" id="{2024868A-0A9A-274B-90DE-71E10F9D4357}"/>
                </a:ext>
              </a:extLst>
            </p:cNvPr>
            <p:cNvCxnSpPr>
              <a:cxnSpLocks/>
              <a:endCxn id="158" idx="1"/>
            </p:cNvCxnSpPr>
            <p:nvPr/>
          </p:nvCxnSpPr>
          <p:spPr bwMode="auto">
            <a:xfrm>
              <a:off x="4141432" y="2119497"/>
              <a:ext cx="380971" cy="41392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168" name="Line 11">
              <a:extLst>
                <a:ext uri="{FF2B5EF4-FFF2-40B4-BE49-F238E27FC236}">
                  <a16:creationId xmlns:a16="http://schemas.microsoft.com/office/drawing/2014/main" id="{26B4148D-468C-364E-838F-5C78CC8513D7}"/>
                </a:ext>
              </a:extLst>
            </p:cNvPr>
            <p:cNvCxnSpPr>
              <a:cxnSpLocks/>
              <a:endCxn id="158" idx="3"/>
            </p:cNvCxnSpPr>
            <p:nvPr/>
          </p:nvCxnSpPr>
          <p:spPr bwMode="auto">
            <a:xfrm flipV="1">
              <a:off x="4205484" y="2686686"/>
              <a:ext cx="316919" cy="346995"/>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172" name="Line 38">
              <a:extLst>
                <a:ext uri="{FF2B5EF4-FFF2-40B4-BE49-F238E27FC236}">
                  <a16:creationId xmlns:a16="http://schemas.microsoft.com/office/drawing/2014/main" id="{6E30458F-9F3E-D94F-BD98-FE94506F5CD3}"/>
                </a:ext>
              </a:extLst>
            </p:cNvPr>
            <p:cNvCxnSpPr>
              <a:cxnSpLocks/>
              <a:endCxn id="200" idx="5"/>
            </p:cNvCxnSpPr>
            <p:nvPr/>
          </p:nvCxnSpPr>
          <p:spPr bwMode="auto">
            <a:xfrm flipH="1" flipV="1">
              <a:off x="3829287" y="1439082"/>
              <a:ext cx="1477434" cy="63383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176" name="Line 11">
              <a:extLst>
                <a:ext uri="{FF2B5EF4-FFF2-40B4-BE49-F238E27FC236}">
                  <a16:creationId xmlns:a16="http://schemas.microsoft.com/office/drawing/2014/main" id="{9F4256DE-778A-324C-BD9C-3A216C65C2B3}"/>
                </a:ext>
              </a:extLst>
            </p:cNvPr>
            <p:cNvCxnSpPr>
              <a:cxnSpLocks/>
              <a:endCxn id="229" idx="6"/>
            </p:cNvCxnSpPr>
            <p:nvPr/>
          </p:nvCxnSpPr>
          <p:spPr bwMode="auto">
            <a:xfrm flipH="1">
              <a:off x="3790335" y="3207201"/>
              <a:ext cx="1438718" cy="456776"/>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184" name="Text Box 48">
              <a:extLst>
                <a:ext uri="{FF2B5EF4-FFF2-40B4-BE49-F238E27FC236}">
                  <a16:creationId xmlns:a16="http://schemas.microsoft.com/office/drawing/2014/main" id="{4F11915B-7FDA-2041-A2FD-23A19D768736}"/>
                </a:ext>
              </a:extLst>
            </p:cNvPr>
            <p:cNvSpPr txBox="1">
              <a:spLocks noChangeArrowheads="1"/>
            </p:cNvSpPr>
            <p:nvPr/>
          </p:nvSpPr>
          <p:spPr bwMode="auto">
            <a:xfrm>
              <a:off x="2782409" y="4969816"/>
              <a:ext cx="1631218" cy="407428"/>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r">
                <a:spcAft>
                  <a:spcPts val="0"/>
                </a:spcAft>
              </a:pPr>
              <a:r>
                <a:rPr lang="uk-UA" sz="1000" dirty="0">
                  <a:effectLst/>
                  <a:latin typeface="Times New Roman"/>
                  <a:ea typeface="Times New Roman"/>
                </a:rPr>
                <a:t>Кількість втраченого прибутку</a:t>
              </a:r>
            </a:p>
          </p:txBody>
        </p:sp>
        <p:cxnSp>
          <p:nvCxnSpPr>
            <p:cNvPr id="186" name="Line 36">
              <a:extLst>
                <a:ext uri="{FF2B5EF4-FFF2-40B4-BE49-F238E27FC236}">
                  <a16:creationId xmlns:a16="http://schemas.microsoft.com/office/drawing/2014/main" id="{B774C545-1FBD-0B4C-9A39-48AEC03D519D}"/>
                </a:ext>
              </a:extLst>
            </p:cNvPr>
            <p:cNvCxnSpPr>
              <a:cxnSpLocks/>
            </p:cNvCxnSpPr>
            <p:nvPr/>
          </p:nvCxnSpPr>
          <p:spPr bwMode="auto">
            <a:xfrm flipV="1">
              <a:off x="4350082" y="2273116"/>
              <a:ext cx="57423" cy="21236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87" name="Text Box 34">
              <a:extLst>
                <a:ext uri="{FF2B5EF4-FFF2-40B4-BE49-F238E27FC236}">
                  <a16:creationId xmlns:a16="http://schemas.microsoft.com/office/drawing/2014/main" id="{7B093315-3B15-084C-9C9B-CAAB04E6D0E3}"/>
                </a:ext>
              </a:extLst>
            </p:cNvPr>
            <p:cNvSpPr txBox="1">
              <a:spLocks noChangeArrowheads="1"/>
            </p:cNvSpPr>
            <p:nvPr/>
          </p:nvSpPr>
          <p:spPr bwMode="auto">
            <a:xfrm>
              <a:off x="4342450" y="2101446"/>
              <a:ext cx="300761" cy="197642"/>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just">
                <a:spcAft>
                  <a:spcPts val="0"/>
                </a:spcAft>
              </a:pPr>
              <a:r>
                <a:rPr lang="uk-UA" sz="1000" dirty="0">
                  <a:latin typeface="Times New Roman"/>
                  <a:ea typeface="Times New Roman"/>
                </a:rPr>
                <a:t>25</a:t>
              </a:r>
              <a:r>
                <a:rPr lang="uk-UA" sz="1000" dirty="0">
                  <a:effectLst/>
                  <a:latin typeface="Times New Roman"/>
                  <a:ea typeface="Times New Roman"/>
                </a:rPr>
                <a:t>0</a:t>
              </a:r>
              <a:r>
                <a:rPr lang="en-US" sz="1000" dirty="0">
                  <a:effectLst/>
                  <a:latin typeface="Times New Roman"/>
                  <a:ea typeface="Times New Roman"/>
                </a:rPr>
                <a:t>0</a:t>
              </a:r>
              <a:endParaRPr lang="uk-UA" sz="1000" dirty="0">
                <a:effectLst/>
                <a:latin typeface="Times New Roman"/>
                <a:ea typeface="Times New Roman"/>
              </a:endParaRPr>
            </a:p>
          </p:txBody>
        </p:sp>
        <p:cxnSp>
          <p:nvCxnSpPr>
            <p:cNvPr id="188" name="Line 36">
              <a:extLst>
                <a:ext uri="{FF2B5EF4-FFF2-40B4-BE49-F238E27FC236}">
                  <a16:creationId xmlns:a16="http://schemas.microsoft.com/office/drawing/2014/main" id="{A67135D1-651E-0043-BDEA-B112E0860DD8}"/>
                </a:ext>
              </a:extLst>
            </p:cNvPr>
            <p:cNvCxnSpPr>
              <a:cxnSpLocks/>
            </p:cNvCxnSpPr>
            <p:nvPr/>
          </p:nvCxnSpPr>
          <p:spPr bwMode="auto">
            <a:xfrm flipV="1">
              <a:off x="4889419" y="2274425"/>
              <a:ext cx="57423" cy="21236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89" name="Text Box 34">
              <a:extLst>
                <a:ext uri="{FF2B5EF4-FFF2-40B4-BE49-F238E27FC236}">
                  <a16:creationId xmlns:a16="http://schemas.microsoft.com/office/drawing/2014/main" id="{B79D005F-DB54-324D-9005-98E5FBCFC2FF}"/>
                </a:ext>
              </a:extLst>
            </p:cNvPr>
            <p:cNvSpPr txBox="1">
              <a:spLocks noChangeArrowheads="1"/>
            </p:cNvSpPr>
            <p:nvPr/>
          </p:nvSpPr>
          <p:spPr bwMode="auto">
            <a:xfrm>
              <a:off x="4881788" y="2080071"/>
              <a:ext cx="269928" cy="213933"/>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just">
                <a:spcAft>
                  <a:spcPts val="0"/>
                </a:spcAft>
              </a:pPr>
              <a:r>
                <a:rPr lang="uk-UA" sz="1000" dirty="0">
                  <a:latin typeface="Times New Roman"/>
                  <a:ea typeface="Times New Roman"/>
                </a:rPr>
                <a:t>25</a:t>
              </a:r>
              <a:r>
                <a:rPr lang="uk-UA" sz="1000" dirty="0">
                  <a:effectLst/>
                  <a:latin typeface="Times New Roman"/>
                  <a:ea typeface="Times New Roman"/>
                </a:rPr>
                <a:t>0</a:t>
              </a:r>
              <a:r>
                <a:rPr lang="en-US" sz="1000" dirty="0">
                  <a:effectLst/>
                  <a:latin typeface="Times New Roman"/>
                  <a:ea typeface="Times New Roman"/>
                </a:rPr>
                <a:t>0</a:t>
              </a:r>
              <a:endParaRPr lang="uk-UA" sz="1000" dirty="0">
                <a:effectLst/>
                <a:latin typeface="Times New Roman"/>
                <a:ea typeface="Times New Roman"/>
              </a:endParaRPr>
            </a:p>
          </p:txBody>
        </p:sp>
        <p:cxnSp>
          <p:nvCxnSpPr>
            <p:cNvPr id="190" name="Line 36">
              <a:extLst>
                <a:ext uri="{FF2B5EF4-FFF2-40B4-BE49-F238E27FC236}">
                  <a16:creationId xmlns:a16="http://schemas.microsoft.com/office/drawing/2014/main" id="{12DEBE28-470C-2A41-8551-79D0425C499D}"/>
                </a:ext>
              </a:extLst>
            </p:cNvPr>
            <p:cNvCxnSpPr>
              <a:cxnSpLocks/>
            </p:cNvCxnSpPr>
            <p:nvPr/>
          </p:nvCxnSpPr>
          <p:spPr bwMode="auto">
            <a:xfrm flipV="1">
              <a:off x="4938107" y="2793450"/>
              <a:ext cx="22562" cy="19539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91" name="Text Box 34">
              <a:extLst>
                <a:ext uri="{FF2B5EF4-FFF2-40B4-BE49-F238E27FC236}">
                  <a16:creationId xmlns:a16="http://schemas.microsoft.com/office/drawing/2014/main" id="{C9AD63D7-F845-404C-81C4-063F6350CE35}"/>
                </a:ext>
              </a:extLst>
            </p:cNvPr>
            <p:cNvSpPr txBox="1">
              <a:spLocks noChangeArrowheads="1"/>
            </p:cNvSpPr>
            <p:nvPr/>
          </p:nvSpPr>
          <p:spPr bwMode="auto">
            <a:xfrm>
              <a:off x="4929155" y="2574528"/>
              <a:ext cx="254527" cy="211766"/>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just">
                <a:spcAft>
                  <a:spcPts val="0"/>
                </a:spcAft>
              </a:pPr>
              <a:r>
                <a:rPr lang="uk-UA" sz="1000" dirty="0">
                  <a:latin typeface="Times New Roman"/>
                  <a:ea typeface="Times New Roman"/>
                </a:rPr>
                <a:t>25</a:t>
              </a:r>
              <a:r>
                <a:rPr lang="uk-UA" sz="1000" dirty="0">
                  <a:effectLst/>
                  <a:latin typeface="Times New Roman"/>
                  <a:ea typeface="Times New Roman"/>
                </a:rPr>
                <a:t>0</a:t>
              </a:r>
              <a:r>
                <a:rPr lang="en-US" sz="1000" dirty="0">
                  <a:effectLst/>
                  <a:latin typeface="Times New Roman"/>
                  <a:ea typeface="Times New Roman"/>
                </a:rPr>
                <a:t>0</a:t>
              </a:r>
              <a:endParaRPr lang="uk-UA" sz="1000" dirty="0">
                <a:effectLst/>
                <a:latin typeface="Times New Roman"/>
                <a:ea typeface="Times New Roman"/>
              </a:endParaRPr>
            </a:p>
          </p:txBody>
        </p:sp>
        <p:cxnSp>
          <p:nvCxnSpPr>
            <p:cNvPr id="192" name="Line 36">
              <a:extLst>
                <a:ext uri="{FF2B5EF4-FFF2-40B4-BE49-F238E27FC236}">
                  <a16:creationId xmlns:a16="http://schemas.microsoft.com/office/drawing/2014/main" id="{0FA7F12C-398E-9C4A-96B6-3BB9A38445A8}"/>
                </a:ext>
              </a:extLst>
            </p:cNvPr>
            <p:cNvCxnSpPr>
              <a:cxnSpLocks/>
            </p:cNvCxnSpPr>
            <p:nvPr/>
          </p:nvCxnSpPr>
          <p:spPr bwMode="auto">
            <a:xfrm flipV="1">
              <a:off x="4342226" y="2773864"/>
              <a:ext cx="22697" cy="20116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94" name="Text Box 34">
              <a:extLst>
                <a:ext uri="{FF2B5EF4-FFF2-40B4-BE49-F238E27FC236}">
                  <a16:creationId xmlns:a16="http://schemas.microsoft.com/office/drawing/2014/main" id="{32047614-24E3-274A-9BB7-E67C5BA66146}"/>
                </a:ext>
              </a:extLst>
            </p:cNvPr>
            <p:cNvSpPr txBox="1">
              <a:spLocks noChangeArrowheads="1"/>
            </p:cNvSpPr>
            <p:nvPr/>
          </p:nvSpPr>
          <p:spPr bwMode="auto">
            <a:xfrm>
              <a:off x="4147994" y="2603091"/>
              <a:ext cx="267665" cy="180356"/>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just">
                <a:spcAft>
                  <a:spcPts val="0"/>
                </a:spcAft>
              </a:pPr>
              <a:r>
                <a:rPr lang="uk-UA" sz="1000" dirty="0">
                  <a:latin typeface="Times New Roman"/>
                  <a:ea typeface="Times New Roman"/>
                </a:rPr>
                <a:t>25</a:t>
              </a:r>
              <a:r>
                <a:rPr lang="uk-UA" sz="1000" dirty="0">
                  <a:effectLst/>
                  <a:latin typeface="Times New Roman"/>
                  <a:ea typeface="Times New Roman"/>
                </a:rPr>
                <a:t>0</a:t>
              </a:r>
              <a:r>
                <a:rPr lang="en-US" sz="1000" dirty="0">
                  <a:effectLst/>
                  <a:latin typeface="Times New Roman"/>
                  <a:ea typeface="Times New Roman"/>
                </a:rPr>
                <a:t>0</a:t>
              </a:r>
              <a:endParaRPr lang="uk-UA" sz="1000" dirty="0">
                <a:effectLst/>
                <a:latin typeface="Times New Roman"/>
                <a:ea typeface="Times New Roman"/>
              </a:endParaRPr>
            </a:p>
          </p:txBody>
        </p:sp>
      </p:grpSp>
    </p:spTree>
    <p:extLst>
      <p:ext uri="{BB962C8B-B14F-4D97-AF65-F5344CB8AC3E}">
        <p14:creationId xmlns:p14="http://schemas.microsoft.com/office/powerpoint/2010/main" val="1082049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a:t>Параметри переходів</a:t>
            </a:r>
          </a:p>
        </p:txBody>
      </p:sp>
      <mc:AlternateContent xmlns:mc="http://schemas.openxmlformats.org/markup-compatibility/2006" xmlns:a14="http://schemas.microsoft.com/office/drawing/2010/main">
        <mc:Choice Requires="a14">
          <p:graphicFrame>
            <p:nvGraphicFramePr>
              <p:cNvPr id="4" name="Таблица 3"/>
              <p:cNvGraphicFramePr>
                <a:graphicFrameLocks noGrp="1"/>
              </p:cNvGraphicFramePr>
              <p:nvPr>
                <p:extLst>
                  <p:ext uri="{D42A27DB-BD31-4B8C-83A1-F6EECF244321}">
                    <p14:modId xmlns:p14="http://schemas.microsoft.com/office/powerpoint/2010/main" val="2781705192"/>
                  </p:ext>
                </p:extLst>
              </p:nvPr>
            </p:nvGraphicFramePr>
            <p:xfrm>
              <a:off x="477799" y="2204864"/>
              <a:ext cx="7910627" cy="2879907"/>
            </p:xfrm>
            <a:graphic>
              <a:graphicData uri="http://schemas.openxmlformats.org/drawingml/2006/table">
                <a:tbl>
                  <a:tblPr>
                    <a:tableStyleId>{BC89EF96-8CEA-46FF-86C4-4CE0E7609802}</a:tableStyleId>
                  </a:tblPr>
                  <a:tblGrid>
                    <a:gridCol w="2654041">
                      <a:extLst>
                        <a:ext uri="{9D8B030D-6E8A-4147-A177-3AD203B41FA5}">
                          <a16:colId xmlns:a16="http://schemas.microsoft.com/office/drawing/2014/main" val="20000"/>
                        </a:ext>
                      </a:extLst>
                    </a:gridCol>
                    <a:gridCol w="1440160">
                      <a:extLst>
                        <a:ext uri="{9D8B030D-6E8A-4147-A177-3AD203B41FA5}">
                          <a16:colId xmlns:a16="http://schemas.microsoft.com/office/drawing/2014/main" val="20001"/>
                        </a:ext>
                      </a:extLst>
                    </a:gridCol>
                    <a:gridCol w="3816426">
                      <a:extLst>
                        <a:ext uri="{9D8B030D-6E8A-4147-A177-3AD203B41FA5}">
                          <a16:colId xmlns:a16="http://schemas.microsoft.com/office/drawing/2014/main" val="20002"/>
                        </a:ext>
                      </a:extLst>
                    </a:gridCol>
                  </a:tblGrid>
                  <a:tr h="328013">
                    <a:tc>
                      <a:txBody>
                        <a:bodyPr/>
                        <a:lstStyle/>
                        <a:p>
                          <a:pPr algn="ctr"/>
                          <a:r>
                            <a:rPr lang="uk-UA" i="1" dirty="0"/>
                            <a:t>Перехід</a:t>
                          </a:r>
                        </a:p>
                      </a:txBody>
                      <a:tcPr/>
                    </a:tc>
                    <a:tc>
                      <a:txBody>
                        <a:bodyPr/>
                        <a:lstStyle/>
                        <a:p>
                          <a:pPr algn="ctr"/>
                          <a:r>
                            <a:rPr lang="uk-UA" i="1" dirty="0"/>
                            <a:t>Пріоритет</a:t>
                          </a:r>
                        </a:p>
                      </a:txBody>
                      <a:tcPr/>
                    </a:tc>
                    <a:tc>
                      <a:txBody>
                        <a:bodyPr/>
                        <a:lstStyle/>
                        <a:p>
                          <a:pPr algn="ctr"/>
                          <a:r>
                            <a:rPr lang="uk-UA" i="1" dirty="0"/>
                            <a:t>Часова затримка</a:t>
                          </a:r>
                        </a:p>
                      </a:txBody>
                      <a:tcPr/>
                    </a:tc>
                    <a:extLst>
                      <a:ext uri="{0D108BD9-81ED-4DB2-BD59-A6C34878D82A}">
                        <a16:rowId xmlns:a16="http://schemas.microsoft.com/office/drawing/2014/main" val="10000"/>
                      </a:ext>
                    </a:extLst>
                  </a:tr>
                  <a:tr h="567660">
                    <a:tc>
                      <a:txBody>
                        <a:bodyPr/>
                        <a:lstStyle/>
                        <a:p>
                          <a:r>
                            <a:rPr lang="uk-UA" sz="1800" kern="1200" dirty="0">
                              <a:effectLst/>
                            </a:rPr>
                            <a:t>Надходження пасажирів</a:t>
                          </a:r>
                          <a:endParaRPr lang="uk-UA" dirty="0"/>
                        </a:p>
                      </a:txBody>
                      <a:tcPr/>
                    </a:tc>
                    <a:tc>
                      <a:txBody>
                        <a:bodyPr/>
                        <a:lstStyle/>
                        <a:p>
                          <a:pPr algn="ctr"/>
                          <a:r>
                            <a:rPr lang="uk-UA" dirty="0"/>
                            <a:t>0</a:t>
                          </a:r>
                        </a:p>
                      </a:txBody>
                      <a:tcPr/>
                    </a:tc>
                    <a:tc>
                      <a:txBody>
                        <a:bodyPr/>
                        <a:lstStyle/>
                        <a:p>
                          <a:r>
                            <a:rPr lang="en-US" sz="1800" dirty="0"/>
                            <a:t>t</a:t>
                          </a:r>
                          <a:r>
                            <a:rPr lang="uk-UA" sz="1800" dirty="0"/>
                            <a:t> </a:t>
                          </a:r>
                          <a:r>
                            <a:rPr lang="en-US" sz="1800" dirty="0"/>
                            <a:t>= </a:t>
                          </a:r>
                          <a:r>
                            <a:rPr lang="en-US" sz="1800" dirty="0" err="1"/>
                            <a:t>unif</a:t>
                          </a:r>
                          <a:r>
                            <a:rPr lang="en-US" sz="1800" dirty="0"/>
                            <a:t>(0,3,</a:t>
                          </a:r>
                          <a:r>
                            <a:rPr lang="en-US" sz="1800" baseline="0" dirty="0"/>
                            <a:t> 0,7</a:t>
                          </a:r>
                          <a:r>
                            <a:rPr lang="en-US" sz="1800" dirty="0"/>
                            <a:t>)</a:t>
                          </a:r>
                          <a:r>
                            <a:rPr lang="uk-UA" sz="1800" dirty="0"/>
                            <a:t> </a:t>
                          </a:r>
                          <a:r>
                            <a:rPr lang="en-US" sz="1800" dirty="0"/>
                            <a:t>= </a:t>
                          </a:r>
                          <a:r>
                            <a:rPr lang="uk-UA" sz="1800" kern="1200" dirty="0">
                              <a:effectLst/>
                            </a:rPr>
                            <a:t>0,3+0,4</a:t>
                          </a:r>
                          <a14:m>
                            <m:oMath xmlns:m="http://schemas.openxmlformats.org/officeDocument/2006/math">
                              <m:r>
                                <a:rPr lang="uk-UA" sz="1800" i="1" kern="1200" smtClean="0">
                                  <a:effectLst/>
                                  <a:latin typeface="Cambria Math" panose="02040503050406030204" pitchFamily="18" charset="0"/>
                                  <a:ea typeface="Cambria Math" panose="02040503050406030204" pitchFamily="18" charset="0"/>
                                </a:rPr>
                                <m:t>𝜁</m:t>
                              </m:r>
                            </m:oMath>
                          </a14:m>
                          <a:endParaRPr lang="uk-UA" dirty="0"/>
                        </a:p>
                      </a:txBody>
                      <a:tcPr/>
                    </a:tc>
                    <a:extLst>
                      <a:ext uri="{0D108BD9-81ED-4DB2-BD59-A6C34878D82A}">
                        <a16:rowId xmlns:a16="http://schemas.microsoft.com/office/drawing/2014/main" val="10001"/>
                      </a:ext>
                    </a:extLst>
                  </a:tr>
                  <a:tr h="567660">
                    <a:tc>
                      <a:txBody>
                        <a:bodyPr/>
                        <a:lstStyle/>
                        <a:p>
                          <a:r>
                            <a:rPr lang="uk-UA" sz="1800" kern="1200" dirty="0">
                              <a:effectLst/>
                            </a:rPr>
                            <a:t>Втрачений пасажир</a:t>
                          </a:r>
                        </a:p>
                      </a:txBody>
                      <a:tcPr/>
                    </a:tc>
                    <a:tc>
                      <a:txBody>
                        <a:bodyPr/>
                        <a:lstStyle/>
                        <a:p>
                          <a:pPr algn="ctr"/>
                          <a:endParaRPr lang="uk-UA" dirty="0"/>
                        </a:p>
                        <a:p>
                          <a:pPr algn="ctr"/>
                          <a:r>
                            <a:rPr lang="uk-UA" dirty="0"/>
                            <a:t>1</a:t>
                          </a:r>
                        </a:p>
                      </a:txBody>
                      <a:tcPr/>
                    </a:tc>
                    <a:tc>
                      <a:txBody>
                        <a:bodyPr/>
                        <a:lstStyle/>
                        <a:p>
                          <a:endParaRPr lang="uk-UA" sz="1800" dirty="0"/>
                        </a:p>
                        <a:p>
                          <a:r>
                            <a:rPr lang="en-US" sz="1800" dirty="0"/>
                            <a:t>t</a:t>
                          </a:r>
                          <a:r>
                            <a:rPr lang="uk-UA" sz="1800" dirty="0"/>
                            <a:t> </a:t>
                          </a:r>
                          <a:r>
                            <a:rPr lang="en-US" sz="1800" dirty="0"/>
                            <a:t>=</a:t>
                          </a:r>
                          <a:r>
                            <a:rPr lang="uk-UA" sz="1800" dirty="0"/>
                            <a:t> 0</a:t>
                          </a:r>
                          <a:endParaRPr lang="uk-UA" dirty="0"/>
                        </a:p>
                      </a:txBody>
                      <a:tcPr/>
                    </a:tc>
                    <a:extLst>
                      <a:ext uri="{0D108BD9-81ED-4DB2-BD59-A6C34878D82A}">
                        <a16:rowId xmlns:a16="http://schemas.microsoft.com/office/drawing/2014/main" val="10002"/>
                      </a:ext>
                    </a:extLst>
                  </a:tr>
                  <a:tr h="5676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uk-UA" sz="1800" kern="1200" dirty="0">
                              <a:effectLst/>
                            </a:rPr>
                            <a:t>Переїзд автобусу А</a:t>
                          </a:r>
                        </a:p>
                      </a:txBody>
                      <a:tcPr/>
                    </a:tc>
                    <a:tc>
                      <a:txBody>
                        <a:bodyPr/>
                        <a:lstStyle/>
                        <a:p>
                          <a:pPr algn="ctr"/>
                          <a:endParaRPr lang="uk-UA" dirty="0"/>
                        </a:p>
                        <a:p>
                          <a:pPr algn="ctr"/>
                          <a:r>
                            <a:rPr lang="uk-UA" dirty="0"/>
                            <a:t>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uk-UA" sz="18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t</a:t>
                          </a:r>
                          <a:r>
                            <a:rPr lang="uk-UA" sz="1800" dirty="0"/>
                            <a:t> </a:t>
                          </a:r>
                          <a:r>
                            <a:rPr lang="en-US" sz="1800" dirty="0"/>
                            <a:t>=</a:t>
                          </a:r>
                          <a:r>
                            <a:rPr lang="uk-UA" sz="1800" dirty="0"/>
                            <a:t> </a:t>
                          </a:r>
                          <a:r>
                            <a:rPr lang="en-US" sz="1800" dirty="0" err="1"/>
                            <a:t>unif</a:t>
                          </a:r>
                          <a:r>
                            <a:rPr lang="en-US" sz="1800" dirty="0"/>
                            <a:t>(60,</a:t>
                          </a:r>
                          <a:r>
                            <a:rPr lang="en-US" sz="1800" baseline="0" dirty="0"/>
                            <a:t> 100</a:t>
                          </a:r>
                          <a:r>
                            <a:rPr lang="en-US" sz="1800" dirty="0"/>
                            <a:t>)=</a:t>
                          </a:r>
                          <a:r>
                            <a:rPr lang="uk-UA" sz="1800" dirty="0"/>
                            <a:t> 60 +40</a:t>
                          </a:r>
                          <a14:m>
                            <m:oMath xmlns:m="http://schemas.openxmlformats.org/officeDocument/2006/math">
                              <m:r>
                                <a:rPr lang="uk-UA" sz="1800" i="1" kern="1200" smtClean="0">
                                  <a:effectLst/>
                                  <a:latin typeface="Cambria Math" panose="02040503050406030204" pitchFamily="18" charset="0"/>
                                  <a:ea typeface="Cambria Math" panose="02040503050406030204" pitchFamily="18" charset="0"/>
                                </a:rPr>
                                <m:t>𝜁</m:t>
                              </m:r>
                            </m:oMath>
                          </a14:m>
                          <a:endParaRPr lang="uk-UA" dirty="0"/>
                        </a:p>
                      </a:txBody>
                      <a:tcPr/>
                    </a:tc>
                    <a:extLst>
                      <a:ext uri="{0D108BD9-81ED-4DB2-BD59-A6C34878D82A}">
                        <a16:rowId xmlns:a16="http://schemas.microsoft.com/office/drawing/2014/main" val="10003"/>
                      </a:ext>
                    </a:extLst>
                  </a:tr>
                  <a:tr h="6663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uk-UA" sz="1800" kern="1200" dirty="0">
                              <a:effectLst/>
                            </a:rPr>
                            <a:t>Переїзд автобусу В</a:t>
                          </a:r>
                        </a:p>
                      </a:txBody>
                      <a:tcPr/>
                    </a:tc>
                    <a:tc>
                      <a:txBody>
                        <a:bodyPr/>
                        <a:lstStyle/>
                        <a:p>
                          <a:pPr algn="ctr"/>
                          <a:endParaRPr lang="uk-UA" dirty="0"/>
                        </a:p>
                        <a:p>
                          <a:pPr algn="ctr"/>
                          <a:r>
                            <a:rPr lang="uk-UA" dirty="0"/>
                            <a:t>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uk-UA" sz="18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t</a:t>
                          </a:r>
                          <a:r>
                            <a:rPr lang="uk-UA" sz="1800" dirty="0"/>
                            <a:t> </a:t>
                          </a:r>
                          <a:r>
                            <a:rPr lang="en-US" sz="1800" dirty="0"/>
                            <a:t>= </a:t>
                          </a:r>
                          <a:r>
                            <a:rPr lang="en-US" sz="1800" dirty="0" err="1"/>
                            <a:t>unif</a:t>
                          </a:r>
                          <a:r>
                            <a:rPr lang="en-US" sz="1800" dirty="0"/>
                            <a:t>(90,</a:t>
                          </a:r>
                          <a:r>
                            <a:rPr lang="en-US" sz="1800" baseline="0" dirty="0"/>
                            <a:t> 150</a:t>
                          </a:r>
                          <a:r>
                            <a:rPr lang="en-US" sz="1800" dirty="0"/>
                            <a:t>)</a:t>
                          </a:r>
                          <a:r>
                            <a:rPr lang="uk-UA" sz="1800" dirty="0"/>
                            <a:t> </a:t>
                          </a:r>
                          <a:r>
                            <a:rPr lang="en-US" sz="1800" dirty="0"/>
                            <a:t>=</a:t>
                          </a:r>
                          <a:r>
                            <a:rPr lang="uk-UA" sz="1800" dirty="0"/>
                            <a:t> 90 +60</a:t>
                          </a:r>
                          <a14:m>
                            <m:oMath xmlns:m="http://schemas.openxmlformats.org/officeDocument/2006/math">
                              <m:r>
                                <a:rPr lang="uk-UA" sz="1800" i="1" kern="1200" smtClean="0">
                                  <a:effectLst/>
                                  <a:latin typeface="Cambria Math" panose="02040503050406030204" pitchFamily="18" charset="0"/>
                                  <a:ea typeface="Cambria Math" panose="02040503050406030204" pitchFamily="18" charset="0"/>
                                </a:rPr>
                                <m:t>𝜁</m:t>
                              </m:r>
                            </m:oMath>
                          </a14:m>
                          <a:endParaRPr lang="uk-UA" dirty="0"/>
                        </a:p>
                      </a:txBody>
                      <a:tcPr/>
                    </a:tc>
                    <a:extLst>
                      <a:ext uri="{0D108BD9-81ED-4DB2-BD59-A6C34878D82A}">
                        <a16:rowId xmlns:a16="http://schemas.microsoft.com/office/drawing/2014/main" val="10004"/>
                      </a:ext>
                    </a:extLst>
                  </a:tr>
                </a:tbl>
              </a:graphicData>
            </a:graphic>
          </p:graphicFrame>
        </mc:Choice>
        <mc:Fallback xmlns="">
          <p:graphicFrame>
            <p:nvGraphicFramePr>
              <p:cNvPr id="4" name="Таблица 3"/>
              <p:cNvGraphicFramePr>
                <a:graphicFrameLocks noGrp="1"/>
              </p:cNvGraphicFramePr>
              <p:nvPr>
                <p:extLst>
                  <p:ext uri="{D42A27DB-BD31-4B8C-83A1-F6EECF244321}">
                    <p14:modId xmlns:p14="http://schemas.microsoft.com/office/powerpoint/2010/main" val="2781705192"/>
                  </p:ext>
                </p:extLst>
              </p:nvPr>
            </p:nvGraphicFramePr>
            <p:xfrm>
              <a:off x="477799" y="2204864"/>
              <a:ext cx="7910627" cy="2879907"/>
            </p:xfrm>
            <a:graphic>
              <a:graphicData uri="http://schemas.openxmlformats.org/drawingml/2006/table">
                <a:tbl>
                  <a:tblPr>
                    <a:tableStyleId>{BC89EF96-8CEA-46FF-86C4-4CE0E7609802}</a:tableStyleId>
                  </a:tblPr>
                  <a:tblGrid>
                    <a:gridCol w="2654041">
                      <a:extLst>
                        <a:ext uri="{9D8B030D-6E8A-4147-A177-3AD203B41FA5}">
                          <a16:colId xmlns:a16="http://schemas.microsoft.com/office/drawing/2014/main" val="20000"/>
                        </a:ext>
                      </a:extLst>
                    </a:gridCol>
                    <a:gridCol w="1440160">
                      <a:extLst>
                        <a:ext uri="{9D8B030D-6E8A-4147-A177-3AD203B41FA5}">
                          <a16:colId xmlns:a16="http://schemas.microsoft.com/office/drawing/2014/main" val="20001"/>
                        </a:ext>
                      </a:extLst>
                    </a:gridCol>
                    <a:gridCol w="3816426">
                      <a:extLst>
                        <a:ext uri="{9D8B030D-6E8A-4147-A177-3AD203B41FA5}">
                          <a16:colId xmlns:a16="http://schemas.microsoft.com/office/drawing/2014/main" val="20002"/>
                        </a:ext>
                      </a:extLst>
                    </a:gridCol>
                  </a:tblGrid>
                  <a:tr h="365760">
                    <a:tc>
                      <a:txBody>
                        <a:bodyPr/>
                        <a:lstStyle/>
                        <a:p>
                          <a:pPr algn="ctr"/>
                          <a:r>
                            <a:rPr lang="uk-UA" i="1" dirty="0"/>
                            <a:t>Перехід</a:t>
                          </a:r>
                        </a:p>
                      </a:txBody>
                      <a:tcPr/>
                    </a:tc>
                    <a:tc>
                      <a:txBody>
                        <a:bodyPr/>
                        <a:lstStyle/>
                        <a:p>
                          <a:pPr algn="ctr"/>
                          <a:r>
                            <a:rPr lang="uk-UA" i="1" dirty="0"/>
                            <a:t>Пріоритет</a:t>
                          </a:r>
                        </a:p>
                      </a:txBody>
                      <a:tcPr/>
                    </a:tc>
                    <a:tc>
                      <a:txBody>
                        <a:bodyPr/>
                        <a:lstStyle/>
                        <a:p>
                          <a:pPr algn="ctr"/>
                          <a:r>
                            <a:rPr lang="uk-UA" i="1" dirty="0"/>
                            <a:t>Часова затримка</a:t>
                          </a:r>
                        </a:p>
                      </a:txBody>
                      <a:tcPr/>
                    </a:tc>
                    <a:extLst>
                      <a:ext uri="{0D108BD9-81ED-4DB2-BD59-A6C34878D82A}">
                        <a16:rowId xmlns:a16="http://schemas.microsoft.com/office/drawing/2014/main" val="10000"/>
                      </a:ext>
                    </a:extLst>
                  </a:tr>
                  <a:tr h="567660">
                    <a:tc>
                      <a:txBody>
                        <a:bodyPr/>
                        <a:lstStyle/>
                        <a:p>
                          <a:r>
                            <a:rPr lang="uk-UA" sz="1800" kern="1200" dirty="0">
                              <a:effectLst/>
                            </a:rPr>
                            <a:t>Надходження пасажирів</a:t>
                          </a:r>
                          <a:endParaRPr lang="uk-UA" dirty="0"/>
                        </a:p>
                      </a:txBody>
                      <a:tcPr/>
                    </a:tc>
                    <a:tc>
                      <a:txBody>
                        <a:bodyPr/>
                        <a:lstStyle/>
                        <a:p>
                          <a:pPr algn="ctr"/>
                          <a:r>
                            <a:rPr lang="uk-UA" dirty="0"/>
                            <a:t>0</a:t>
                          </a:r>
                        </a:p>
                      </a:txBody>
                      <a:tcPr/>
                    </a:tc>
                    <a:tc>
                      <a:txBody>
                        <a:bodyPr/>
                        <a:lstStyle/>
                        <a:p>
                          <a:endParaRPr lang="en-UA"/>
                        </a:p>
                      </a:txBody>
                      <a:tcPr>
                        <a:blipFill>
                          <a:blip r:embed="rId2"/>
                          <a:stretch>
                            <a:fillRect l="-107641" t="-68889" r="-332" b="-355556"/>
                          </a:stretch>
                        </a:blipFill>
                      </a:tcPr>
                    </a:tc>
                    <a:extLst>
                      <a:ext uri="{0D108BD9-81ED-4DB2-BD59-A6C34878D82A}">
                        <a16:rowId xmlns:a16="http://schemas.microsoft.com/office/drawing/2014/main" val="10001"/>
                      </a:ext>
                    </a:extLst>
                  </a:tr>
                  <a:tr h="640080">
                    <a:tc>
                      <a:txBody>
                        <a:bodyPr/>
                        <a:lstStyle/>
                        <a:p>
                          <a:r>
                            <a:rPr lang="uk-UA" sz="1800" kern="1200" dirty="0">
                              <a:effectLst/>
                            </a:rPr>
                            <a:t>Втрачений пасажир</a:t>
                          </a:r>
                        </a:p>
                      </a:txBody>
                      <a:tcPr/>
                    </a:tc>
                    <a:tc>
                      <a:txBody>
                        <a:bodyPr/>
                        <a:lstStyle/>
                        <a:p>
                          <a:pPr algn="ctr"/>
                          <a:endParaRPr lang="uk-UA" dirty="0"/>
                        </a:p>
                        <a:p>
                          <a:pPr algn="ctr"/>
                          <a:r>
                            <a:rPr lang="uk-UA" dirty="0"/>
                            <a:t>1</a:t>
                          </a:r>
                        </a:p>
                      </a:txBody>
                      <a:tcPr/>
                    </a:tc>
                    <a:tc>
                      <a:txBody>
                        <a:bodyPr/>
                        <a:lstStyle/>
                        <a:p>
                          <a:endParaRPr lang="uk-UA" sz="1800" dirty="0"/>
                        </a:p>
                        <a:p>
                          <a:r>
                            <a:rPr lang="en-US" sz="1800" dirty="0"/>
                            <a:t>t</a:t>
                          </a:r>
                          <a:r>
                            <a:rPr lang="uk-UA" sz="1800" dirty="0"/>
                            <a:t> </a:t>
                          </a:r>
                          <a:r>
                            <a:rPr lang="en-US" sz="1800" dirty="0"/>
                            <a:t>=</a:t>
                          </a:r>
                          <a:r>
                            <a:rPr lang="uk-UA" sz="1800" dirty="0"/>
                            <a:t> 0</a:t>
                          </a:r>
                          <a:endParaRPr lang="uk-UA" dirty="0"/>
                        </a:p>
                      </a:txBody>
                      <a:tcPr/>
                    </a:tc>
                    <a:extLst>
                      <a:ext uri="{0D108BD9-81ED-4DB2-BD59-A6C34878D82A}">
                        <a16:rowId xmlns:a16="http://schemas.microsoft.com/office/drawing/2014/main" val="10002"/>
                      </a:ext>
                    </a:extLst>
                  </a:tr>
                  <a:tr h="64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uk-UA" sz="1800" kern="1200" dirty="0">
                              <a:effectLst/>
                            </a:rPr>
                            <a:t>Переїзд автобусу А</a:t>
                          </a:r>
                        </a:p>
                      </a:txBody>
                      <a:tcPr/>
                    </a:tc>
                    <a:tc>
                      <a:txBody>
                        <a:bodyPr/>
                        <a:lstStyle/>
                        <a:p>
                          <a:pPr algn="ctr"/>
                          <a:endParaRPr lang="uk-UA" dirty="0"/>
                        </a:p>
                        <a:p>
                          <a:pPr algn="ctr"/>
                          <a:r>
                            <a:rPr lang="uk-UA" dirty="0"/>
                            <a:t>0</a:t>
                          </a:r>
                        </a:p>
                      </a:txBody>
                      <a:tcPr/>
                    </a:tc>
                    <a:tc>
                      <a:txBody>
                        <a:bodyPr/>
                        <a:lstStyle/>
                        <a:p>
                          <a:endParaRPr lang="en-UA"/>
                        </a:p>
                      </a:txBody>
                      <a:tcPr>
                        <a:blipFill>
                          <a:blip r:embed="rId2"/>
                          <a:stretch>
                            <a:fillRect l="-107641" t="-254000" r="-332" b="-118000"/>
                          </a:stretch>
                        </a:blipFill>
                      </a:tcPr>
                    </a:tc>
                    <a:extLst>
                      <a:ext uri="{0D108BD9-81ED-4DB2-BD59-A6C34878D82A}">
                        <a16:rowId xmlns:a16="http://schemas.microsoft.com/office/drawing/2014/main" val="10003"/>
                      </a:ext>
                    </a:extLst>
                  </a:tr>
                  <a:tr h="6663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uk-UA" sz="1800" kern="1200" dirty="0">
                              <a:effectLst/>
                            </a:rPr>
                            <a:t>Переїзд автобусу В</a:t>
                          </a:r>
                        </a:p>
                      </a:txBody>
                      <a:tcPr/>
                    </a:tc>
                    <a:tc>
                      <a:txBody>
                        <a:bodyPr/>
                        <a:lstStyle/>
                        <a:p>
                          <a:pPr algn="ctr"/>
                          <a:endParaRPr lang="uk-UA" dirty="0"/>
                        </a:p>
                        <a:p>
                          <a:pPr algn="ctr"/>
                          <a:r>
                            <a:rPr lang="uk-UA" dirty="0"/>
                            <a:t>0</a:t>
                          </a:r>
                        </a:p>
                      </a:txBody>
                      <a:tcPr/>
                    </a:tc>
                    <a:tc>
                      <a:txBody>
                        <a:bodyPr/>
                        <a:lstStyle/>
                        <a:p>
                          <a:endParaRPr lang="en-UA"/>
                        </a:p>
                      </a:txBody>
                      <a:tcPr>
                        <a:blipFill>
                          <a:blip r:embed="rId2"/>
                          <a:stretch>
                            <a:fillRect l="-107641" t="-333962" r="-332" b="-11321"/>
                          </a:stretch>
                        </a:blipFill>
                      </a:tcPr>
                    </a:tc>
                    <a:extLst>
                      <a:ext uri="{0D108BD9-81ED-4DB2-BD59-A6C34878D82A}">
                        <a16:rowId xmlns:a16="http://schemas.microsoft.com/office/drawing/2014/main" val="10004"/>
                      </a:ext>
                    </a:extLst>
                  </a:tr>
                </a:tbl>
              </a:graphicData>
            </a:graphic>
          </p:graphicFrame>
        </mc:Fallback>
      </mc:AlternateContent>
      <p:sp>
        <p:nvSpPr>
          <p:cNvPr id="5" name="Нижний колонтитул 4"/>
          <p:cNvSpPr>
            <a:spLocks noGrp="1"/>
          </p:cNvSpPr>
          <p:nvPr>
            <p:ph type="ftr" sz="quarter" idx="11"/>
          </p:nvPr>
        </p:nvSpPr>
        <p:spPr/>
        <p:txBody>
          <a:bodyPr/>
          <a:lstStyle/>
          <a:p>
            <a:r>
              <a:rPr lang="uk-UA"/>
              <a:t>© І.В.Стеценко КПІ ім.Ігоря Сікорського</a:t>
            </a:r>
          </a:p>
        </p:txBody>
      </p:sp>
    </p:spTree>
    <p:extLst>
      <p:ext uri="{BB962C8B-B14F-4D97-AF65-F5344CB8AC3E}">
        <p14:creationId xmlns:p14="http://schemas.microsoft.com/office/powerpoint/2010/main" val="3842065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uk-UA" sz="3200" dirty="0"/>
              <a:t>Визначення вихідних характеристик моделі</a:t>
            </a:r>
          </a:p>
        </p:txBody>
      </p:sp>
      <mc:AlternateContent xmlns:mc="http://schemas.openxmlformats.org/markup-compatibility/2006" xmlns:a14="http://schemas.microsoft.com/office/drawing/2010/main">
        <mc:Choice Requires="a14">
          <p:sp>
            <p:nvSpPr>
              <p:cNvPr id="5" name="Прямоугольник 4"/>
              <p:cNvSpPr/>
              <p:nvPr/>
            </p:nvSpPr>
            <p:spPr>
              <a:xfrm>
                <a:off x="621904" y="3574549"/>
                <a:ext cx="8064896" cy="1521827"/>
              </a:xfrm>
              <a:prstGeom prst="rect">
                <a:avLst/>
              </a:prstGeom>
            </p:spPr>
            <p:txBody>
              <a:bodyPr wrap="square">
                <a:spAutoFit/>
              </a:bodyPr>
              <a:lstStyle/>
              <a:p>
                <a:r>
                  <a:rPr lang="uk-UA" dirty="0"/>
                  <a:t>Виручка автопідприємства за день від маршруту </a:t>
                </a:r>
              </a:p>
              <a:p>
                <a14:m>
                  <m:oMath xmlns:m="http://schemas.openxmlformats.org/officeDocument/2006/math">
                    <m:sSub>
                      <m:sSubPr>
                        <m:ctrlPr>
                          <a:rPr lang="uk-UA"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𝑝𝑟𝑜𝑓𝑖𝑡</m:t>
                        </m:r>
                      </m:sub>
                    </m:sSub>
                    <m:r>
                      <a:rPr lang="uk-UA" b="0" i="1" smtClean="0">
                        <a:latin typeface="Cambria Math" panose="02040503050406030204" pitchFamily="18" charset="0"/>
                      </a:rPr>
                      <m:t>−</m:t>
                    </m:r>
                  </m:oMath>
                </a14:m>
                <a:r>
                  <a:rPr lang="uk-UA" dirty="0"/>
                  <a:t> </a:t>
                </a:r>
                <a14:m>
                  <m:oMath xmlns:m="http://schemas.openxmlformats.org/officeDocument/2006/math">
                    <m:sSub>
                      <m:sSubPr>
                        <m:ctrlPr>
                          <a:rPr lang="uk-UA" i="1">
                            <a:latin typeface="Cambria Math" panose="02040503050406030204" pitchFamily="18" charset="0"/>
                          </a:rPr>
                        </m:ctrlPr>
                      </m:sSubPr>
                      <m:e>
                        <m:r>
                          <a:rPr lang="en-US" i="1">
                            <a:latin typeface="Cambria Math" panose="02040503050406030204" pitchFamily="18" charset="0"/>
                          </a:rPr>
                          <m:t>𝑀</m:t>
                        </m:r>
                      </m:e>
                      <m:sub>
                        <m:r>
                          <a:rPr lang="en-US" b="0" i="1" smtClean="0">
                            <a:latin typeface="Cambria Math" panose="02040503050406030204" pitchFamily="18" charset="0"/>
                          </a:rPr>
                          <m:t>𝑙𝑜𝑠𝑠</m:t>
                        </m:r>
                      </m:sub>
                    </m:sSub>
                  </m:oMath>
                </a14:m>
                <a:endParaRPr lang="uk-UA" dirty="0"/>
              </a:p>
              <a:p>
                <a:r>
                  <a:rPr lang="uk-UA" dirty="0"/>
                  <a:t>де </a:t>
                </a:r>
                <a14:m>
                  <m:oMath xmlns:m="http://schemas.openxmlformats.org/officeDocument/2006/math">
                    <m:sSub>
                      <m:sSubPr>
                        <m:ctrlPr>
                          <a:rPr lang="uk-UA"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𝑝𝑟𝑜𝑓𝑖𝑡</m:t>
                        </m:r>
                      </m:sub>
                    </m:sSub>
                  </m:oMath>
                </a14:m>
                <a:r>
                  <a:rPr lang="uk-UA" dirty="0"/>
                  <a:t> - </a:t>
                </a:r>
                <a:r>
                  <a:rPr lang="ru-RU" dirty="0" err="1"/>
                  <a:t>значення</a:t>
                </a:r>
                <a:r>
                  <a:rPr lang="ru-RU" dirty="0"/>
                  <a:t> </a:t>
                </a:r>
                <a:r>
                  <a:rPr lang="ru-RU" dirty="0" err="1"/>
                  <a:t>маркірування</a:t>
                </a:r>
                <a:r>
                  <a:rPr lang="ru-RU" dirty="0"/>
                  <a:t> </a:t>
                </a:r>
                <a:r>
                  <a:rPr lang="ru-RU" dirty="0" err="1"/>
                  <a:t>позиції</a:t>
                </a:r>
                <a:r>
                  <a:rPr lang="ru-RU" dirty="0"/>
                  <a:t> «</a:t>
                </a:r>
                <a:r>
                  <a:rPr lang="ru-RU" dirty="0" err="1"/>
                  <a:t>Прибуток</a:t>
                </a:r>
                <a:r>
                  <a:rPr lang="ru-RU" dirty="0"/>
                  <a:t>» </a:t>
                </a:r>
                <a:r>
                  <a:rPr lang="ru-RU" dirty="0" err="1"/>
                  <a:t>наприкінці</a:t>
                </a:r>
                <a:r>
                  <a:rPr lang="ru-RU" dirty="0"/>
                  <a:t> </a:t>
                </a:r>
                <a:r>
                  <a:rPr lang="ru-RU" dirty="0" err="1"/>
                  <a:t>імітації</a:t>
                </a:r>
                <a:r>
                  <a:rPr lang="ru-RU" dirty="0"/>
                  <a:t>,</a:t>
                </a:r>
              </a:p>
              <a:p>
                <a14:m>
                  <m:oMath xmlns:m="http://schemas.openxmlformats.org/officeDocument/2006/math">
                    <m:sSub>
                      <m:sSubPr>
                        <m:ctrlPr>
                          <a:rPr lang="uk-UA" i="1" smtClean="0">
                            <a:latin typeface="Cambria Math" panose="02040503050406030204" pitchFamily="18" charset="0"/>
                          </a:rPr>
                        </m:ctrlPr>
                      </m:sSubPr>
                      <m:e>
                        <m:r>
                          <a:rPr lang="en-US" i="1">
                            <a:latin typeface="Cambria Math" panose="02040503050406030204" pitchFamily="18" charset="0"/>
                          </a:rPr>
                          <m:t>𝑀</m:t>
                        </m:r>
                      </m:e>
                      <m:sub>
                        <m:r>
                          <a:rPr lang="en-US" b="0" i="1" smtClean="0">
                            <a:latin typeface="Cambria Math" panose="02040503050406030204" pitchFamily="18" charset="0"/>
                          </a:rPr>
                          <m:t>𝑙𝑜𝑠𝑠</m:t>
                        </m:r>
                      </m:sub>
                    </m:sSub>
                  </m:oMath>
                </a14:m>
                <a:r>
                  <a:rPr lang="ru-RU" dirty="0"/>
                  <a:t> - </a:t>
                </a:r>
                <a:r>
                  <a:rPr lang="ru-RU" dirty="0" err="1"/>
                  <a:t>значення</a:t>
                </a:r>
                <a:r>
                  <a:rPr lang="ru-RU" dirty="0"/>
                  <a:t> </a:t>
                </a:r>
                <a:r>
                  <a:rPr lang="ru-RU" dirty="0" err="1"/>
                  <a:t>маркірування</a:t>
                </a:r>
                <a:r>
                  <a:rPr lang="ru-RU" dirty="0"/>
                  <a:t> </a:t>
                </a:r>
                <a:r>
                  <a:rPr lang="ru-RU" dirty="0" err="1"/>
                  <a:t>позиції</a:t>
                </a:r>
                <a:r>
                  <a:rPr lang="ru-RU" dirty="0"/>
                  <a:t> «</a:t>
                </a:r>
                <a:r>
                  <a:rPr lang="ru-RU" dirty="0" err="1"/>
                  <a:t>Кількість</a:t>
                </a:r>
                <a:r>
                  <a:rPr lang="ru-RU" dirty="0"/>
                  <a:t> </a:t>
                </a:r>
                <a:r>
                  <a:rPr lang="ru-RU" dirty="0" err="1"/>
                  <a:t>втраченого</a:t>
                </a:r>
                <a:r>
                  <a:rPr lang="ru-RU" dirty="0"/>
                  <a:t> </a:t>
                </a:r>
                <a:r>
                  <a:rPr lang="ru-RU" dirty="0" err="1"/>
                  <a:t>прибутку</a:t>
                </a:r>
                <a:r>
                  <a:rPr lang="ru-RU" dirty="0"/>
                  <a:t>» </a:t>
                </a:r>
                <a:r>
                  <a:rPr lang="ru-RU" dirty="0" err="1"/>
                  <a:t>наприкінці</a:t>
                </a:r>
                <a:r>
                  <a:rPr lang="ru-RU" dirty="0"/>
                  <a:t> </a:t>
                </a:r>
                <a:r>
                  <a:rPr lang="ru-RU" dirty="0" err="1"/>
                  <a:t>імітації</a:t>
                </a:r>
                <a:r>
                  <a:rPr lang="ru-RU" dirty="0"/>
                  <a:t>.                                   </a:t>
                </a:r>
                <a:endParaRPr lang="uk-UA" dirty="0"/>
              </a:p>
            </p:txBody>
          </p:sp>
        </mc:Choice>
        <mc:Fallback xmlns="">
          <p:sp>
            <p:nvSpPr>
              <p:cNvPr id="5" name="Прямоугольник 4"/>
              <p:cNvSpPr>
                <a:spLocks noRot="1" noChangeAspect="1" noMove="1" noResize="1" noEditPoints="1" noAdjustHandles="1" noChangeArrowheads="1" noChangeShapeType="1" noTextEdit="1"/>
              </p:cNvSpPr>
              <p:nvPr/>
            </p:nvSpPr>
            <p:spPr>
              <a:xfrm>
                <a:off x="621904" y="3574549"/>
                <a:ext cx="8064896" cy="1521827"/>
              </a:xfrm>
              <a:prstGeom prst="rect">
                <a:avLst/>
              </a:prstGeom>
              <a:blipFill>
                <a:blip r:embed="rId2"/>
                <a:stretch>
                  <a:fillRect l="-472" t="-1653" b="-5785"/>
                </a:stretch>
              </a:blipFill>
            </p:spPr>
            <p:txBody>
              <a:bodyPr/>
              <a:lstStyle/>
              <a:p>
                <a:r>
                  <a:rPr lang="en-UA">
                    <a:noFill/>
                  </a:rPr>
                  <a:t> </a:t>
                </a:r>
              </a:p>
            </p:txBody>
          </p:sp>
        </mc:Fallback>
      </mc:AlternateContent>
      <p:sp>
        <p:nvSpPr>
          <p:cNvPr id="6" name="Нижний колонтитул 5"/>
          <p:cNvSpPr>
            <a:spLocks noGrp="1"/>
          </p:cNvSpPr>
          <p:nvPr>
            <p:ph type="ftr" sz="quarter" idx="11"/>
          </p:nvPr>
        </p:nvSpPr>
        <p:spPr/>
        <p:txBody>
          <a:bodyPr/>
          <a:lstStyle/>
          <a:p>
            <a:r>
              <a:rPr lang="uk-UA"/>
              <a:t>© І.В.Стеценко КПІ ім.Ігоря Сікорського</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2988C4F-AB5C-744C-B85F-DCF13E18C41D}"/>
                  </a:ext>
                </a:extLst>
              </p:cNvPr>
              <p:cNvSpPr txBox="1"/>
              <p:nvPr/>
            </p:nvSpPr>
            <p:spPr>
              <a:xfrm>
                <a:off x="838200" y="1529125"/>
                <a:ext cx="7848600" cy="1672509"/>
              </a:xfrm>
              <a:prstGeom prst="rect">
                <a:avLst/>
              </a:prstGeom>
              <a:noFill/>
            </p:spPr>
            <p:txBody>
              <a:bodyPr wrap="square">
                <a:spAutoFit/>
              </a:bodyPr>
              <a:lstStyle/>
              <a:p>
                <a:r>
                  <a:rPr lang="uk-UA" dirty="0"/>
                  <a:t>Середній час очікування пасажира у черзі</a:t>
                </a:r>
                <a:r>
                  <a:rPr lang="ru-RU" dirty="0"/>
                  <a:t> </a:t>
                </a:r>
                <a:endParaRPr lang="en-US" b="0" i="1" dirty="0">
                  <a:latin typeface="Cambria Math" panose="02040503050406030204" pitchFamily="18" charset="0"/>
                </a:endParaRPr>
              </a:p>
              <a:p>
                <a:pPr algn="ctr"/>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𝑞𝑢𝑒𝑢𝑒</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𝑡</m:t>
                                </m:r>
                              </m:e>
                              <m:sub>
                                <m:r>
                                  <a:rPr lang="en-US" b="0" i="1" smtClean="0">
                                    <a:latin typeface="Cambria Math" panose="02040503050406030204" pitchFamily="18" charset="0"/>
                                    <a:ea typeface="Cambria Math" panose="02040503050406030204" pitchFamily="18" charset="0"/>
                                  </a:rPr>
                                  <m:t>𝑘</m:t>
                                </m:r>
                              </m:sub>
                            </m:sSub>
                          </m:e>
                        </m:nary>
                      </m:num>
                      <m:den>
                        <m:r>
                          <a:rPr lang="en-US" b="0" i="1" smtClean="0">
                            <a:latin typeface="Cambria Math" panose="02040503050406030204" pitchFamily="18" charset="0"/>
                          </a:rPr>
                          <m:t>𝑁</m:t>
                        </m:r>
                      </m:den>
                    </m:f>
                  </m:oMath>
                </a14:m>
                <a:r>
                  <a:rPr lang="uk-UA" dirty="0"/>
                  <a:t> </a:t>
                </a:r>
                <a:endParaRPr lang="en-US" dirty="0"/>
              </a:p>
              <a:p>
                <a:r>
                  <a:rPr lang="uk-UA" dirty="0"/>
                  <a:t>де</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𝑞𝑢𝑒𝑢𝑒</m:t>
                        </m:r>
                      </m:sub>
                    </m:sSub>
                  </m:oMath>
                </a14:m>
                <a:r>
                  <a:rPr lang="en-UA" dirty="0"/>
                  <a:t>- </a:t>
                </a:r>
                <a:r>
                  <a:rPr lang="uk-UA" dirty="0"/>
                  <a:t>значення маркірування позиції «</a:t>
                </a:r>
                <a:r>
                  <a:rPr lang="ru-RU" dirty="0"/>
                  <a:t>Черга </a:t>
                </a:r>
                <a:r>
                  <a:rPr lang="ru-RU" dirty="0" err="1"/>
                  <a:t>пасажирів</a:t>
                </a:r>
                <a:r>
                  <a:rPr lang="ru-RU" dirty="0"/>
                  <a:t>»</a:t>
                </a:r>
                <a:r>
                  <a:rPr lang="uk-UA" dirty="0"/>
                  <a:t>, що</a:t>
                </a:r>
                <a:r>
                  <a:rPr lang="en-US" dirty="0"/>
                  <a:t> </a:t>
                </a:r>
                <a:r>
                  <a:rPr lang="uk-UA" dirty="0"/>
                  <a:t>спостерігалось протягом інтервалу</a:t>
                </a: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𝑡</m:t>
                        </m:r>
                      </m:e>
                      <m:sub>
                        <m:r>
                          <a:rPr lang="en-US" i="1">
                            <a:latin typeface="Cambria Math" panose="02040503050406030204" pitchFamily="18" charset="0"/>
                            <a:ea typeface="Cambria Math" panose="02040503050406030204" pitchFamily="18" charset="0"/>
                          </a:rPr>
                          <m:t>𝑘</m:t>
                        </m:r>
                      </m:sub>
                    </m:sSub>
                  </m:oMath>
                </a14:m>
                <a:r>
                  <a:rPr lang="uk-UA" dirty="0"/>
                  <a:t> ,</a:t>
                </a:r>
              </a:p>
              <a:p>
                <a14:m>
                  <m:oMath xmlns:m="http://schemas.openxmlformats.org/officeDocument/2006/math">
                    <m:r>
                      <a:rPr lang="en-US" b="0" i="1" smtClean="0">
                        <a:latin typeface="Cambria Math" panose="02040503050406030204" pitchFamily="18" charset="0"/>
                      </a:rPr>
                      <m:t>𝑁</m:t>
                    </m:r>
                  </m:oMath>
                </a14:m>
                <a:r>
                  <a:rPr lang="uk-UA" dirty="0"/>
                  <a:t> – кількість пасажирів, що скористались поїздкою.</a:t>
                </a:r>
              </a:p>
            </p:txBody>
          </p:sp>
        </mc:Choice>
        <mc:Fallback xmlns="">
          <p:sp>
            <p:nvSpPr>
              <p:cNvPr id="7" name="TextBox 6">
                <a:extLst>
                  <a:ext uri="{FF2B5EF4-FFF2-40B4-BE49-F238E27FC236}">
                    <a16:creationId xmlns:a16="http://schemas.microsoft.com/office/drawing/2014/main" id="{62988C4F-AB5C-744C-B85F-DCF13E18C41D}"/>
                  </a:ext>
                </a:extLst>
              </p:cNvPr>
              <p:cNvSpPr txBox="1">
                <a:spLocks noRot="1" noChangeAspect="1" noMove="1" noResize="1" noEditPoints="1" noAdjustHandles="1" noChangeArrowheads="1" noChangeShapeType="1" noTextEdit="1"/>
              </p:cNvSpPr>
              <p:nvPr/>
            </p:nvSpPr>
            <p:spPr>
              <a:xfrm>
                <a:off x="838200" y="1529125"/>
                <a:ext cx="7848600" cy="1672509"/>
              </a:xfrm>
              <a:prstGeom prst="rect">
                <a:avLst/>
              </a:prstGeom>
              <a:blipFill>
                <a:blip r:embed="rId3"/>
                <a:stretch>
                  <a:fillRect l="-809" t="-1504" b="-4511"/>
                </a:stretch>
              </a:blipFill>
            </p:spPr>
            <p:txBody>
              <a:bodyPr/>
              <a:lstStyle/>
              <a:p>
                <a:r>
                  <a:rPr lang="en-UA">
                    <a:noFill/>
                  </a:rPr>
                  <a:t> </a:t>
                </a:r>
              </a:p>
            </p:txBody>
          </p:sp>
        </mc:Fallback>
      </mc:AlternateContent>
    </p:spTree>
    <p:extLst>
      <p:ext uri="{BB962C8B-B14F-4D97-AF65-F5344CB8AC3E}">
        <p14:creationId xmlns:p14="http://schemas.microsoft.com/office/powerpoint/2010/main" val="26109034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a:t>Приклад «Оптовий магазин»</a:t>
            </a:r>
          </a:p>
        </p:txBody>
      </p:sp>
      <p:sp>
        <p:nvSpPr>
          <p:cNvPr id="3" name="Объект 2"/>
          <p:cNvSpPr>
            <a:spLocks noGrp="1"/>
          </p:cNvSpPr>
          <p:nvPr>
            <p:ph idx="1"/>
          </p:nvPr>
        </p:nvSpPr>
        <p:spPr>
          <a:xfrm>
            <a:off x="457200" y="1600200"/>
            <a:ext cx="8435280" cy="4925144"/>
          </a:xfrm>
        </p:spPr>
        <p:txBody>
          <a:bodyPr>
            <a:normAutofit fontScale="70000" lnSpcReduction="20000"/>
          </a:bodyPr>
          <a:lstStyle/>
          <a:p>
            <a:pPr marL="0" indent="0" algn="just">
              <a:buNone/>
            </a:pPr>
            <a:r>
              <a:rPr lang="uk-UA" dirty="0"/>
              <a:t>	Фірма має 6 точок роздрібного продажу. Попит на товари у цих точках має розподіл Пуассона з математичним сподіванням 10 одиниць товару в день. </a:t>
            </a:r>
          </a:p>
          <a:p>
            <a:pPr marL="0" indent="0" algn="just">
              <a:buNone/>
            </a:pPr>
            <a:r>
              <a:rPr lang="uk-UA" dirty="0"/>
              <a:t>	Торгові точки обслуговуються оптовим магазином. На передачу запиту торгової точки в магазин витрачається 1 день. Товари за запитом надходять з оптового магазина в торгову точку в середньому через 5 днів після одержання запиту. Ця величина має нормальний розподіл з дисперсією 1.</a:t>
            </a:r>
          </a:p>
          <a:p>
            <a:pPr marL="0" indent="0" algn="just">
              <a:buNone/>
            </a:pPr>
            <a:r>
              <a:rPr lang="uk-UA" dirty="0"/>
              <a:t>	Оптовий магазин кожні 14 днів розміщує замовлення на фабриці. Час, протягом якого магазин одержує вантаж з фабрики, розподілено нормально з очікуванням 90 днів, середньоквадратичним відхиленням 10 днів, мінімумом 60 днів, максимумом 120 днів.</a:t>
            </a:r>
          </a:p>
          <a:p>
            <a:pPr marL="0" indent="0" algn="just">
              <a:buNone/>
            </a:pPr>
            <a:r>
              <a:rPr lang="uk-UA" dirty="0"/>
              <a:t>	Метою моделювання є визначення таких величин: 1) рівень запасу в оптовому магазині, 2) ймовірність невдоволеного запиту торгової точки.</a:t>
            </a:r>
          </a:p>
        </p:txBody>
      </p:sp>
      <p:sp>
        <p:nvSpPr>
          <p:cNvPr id="4" name="Нижний колонтитул 3"/>
          <p:cNvSpPr>
            <a:spLocks noGrp="1"/>
          </p:cNvSpPr>
          <p:nvPr>
            <p:ph type="ftr" sz="quarter" idx="11"/>
          </p:nvPr>
        </p:nvSpPr>
        <p:spPr/>
        <p:txBody>
          <a:bodyPr/>
          <a:lstStyle/>
          <a:p>
            <a:r>
              <a:rPr lang="uk-UA"/>
              <a:t>© І.В.Стеценко КПІ ім.Ігоря Сікорського</a:t>
            </a:r>
          </a:p>
        </p:txBody>
      </p:sp>
    </p:spTree>
    <p:extLst>
      <p:ext uri="{BB962C8B-B14F-4D97-AF65-F5344CB8AC3E}">
        <p14:creationId xmlns:p14="http://schemas.microsoft.com/office/powerpoint/2010/main" val="1395132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6C137-F854-4343-A7EB-037964A73E6A}"/>
              </a:ext>
            </a:extLst>
          </p:cNvPr>
          <p:cNvSpPr>
            <a:spLocks noGrp="1"/>
          </p:cNvSpPr>
          <p:nvPr>
            <p:ph type="title"/>
          </p:nvPr>
        </p:nvSpPr>
        <p:spPr>
          <a:xfrm>
            <a:off x="229610" y="99683"/>
            <a:ext cx="8579292" cy="1143000"/>
          </a:xfrm>
        </p:spPr>
        <p:txBody>
          <a:bodyPr>
            <a:noAutofit/>
          </a:bodyPr>
          <a:lstStyle/>
          <a:p>
            <a:r>
              <a:rPr lang="uk-UA" sz="2800" dirty="0"/>
              <a:t>Зміна стану мережі Петрі залежить від реалізованого в алгоритмі правила спрацьовування переходів</a:t>
            </a:r>
            <a:endParaRPr lang="en-UA" sz="2800" dirty="0"/>
          </a:p>
        </p:txBody>
      </p:sp>
      <p:sp>
        <p:nvSpPr>
          <p:cNvPr id="4" name="Footer Placeholder 3">
            <a:extLst>
              <a:ext uri="{FF2B5EF4-FFF2-40B4-BE49-F238E27FC236}">
                <a16:creationId xmlns:a16="http://schemas.microsoft.com/office/drawing/2014/main" id="{13F862B9-DD0A-1945-98AC-CF0B55B62896}"/>
              </a:ext>
            </a:extLst>
          </p:cNvPr>
          <p:cNvSpPr>
            <a:spLocks noGrp="1"/>
          </p:cNvSpPr>
          <p:nvPr>
            <p:ph type="ftr" sz="quarter" idx="11"/>
          </p:nvPr>
        </p:nvSpPr>
        <p:spPr/>
        <p:txBody>
          <a:bodyPr/>
          <a:lstStyle/>
          <a:p>
            <a:r>
              <a:rPr lang="uk-UA"/>
              <a:t>© І.В.Стеценко КПІ ім.Ігоря Сікорського</a:t>
            </a:r>
          </a:p>
        </p:txBody>
      </p:sp>
      <p:sp>
        <p:nvSpPr>
          <p:cNvPr id="35" name="TextBox 34">
            <a:extLst>
              <a:ext uri="{FF2B5EF4-FFF2-40B4-BE49-F238E27FC236}">
                <a16:creationId xmlns:a16="http://schemas.microsoft.com/office/drawing/2014/main" id="{CB212981-5FE5-3344-A16B-EE3EE3902436}"/>
              </a:ext>
            </a:extLst>
          </p:cNvPr>
          <p:cNvSpPr txBox="1"/>
          <p:nvPr/>
        </p:nvSpPr>
        <p:spPr>
          <a:xfrm>
            <a:off x="456616" y="3256666"/>
            <a:ext cx="8579292" cy="3416320"/>
          </a:xfrm>
          <a:prstGeom prst="rect">
            <a:avLst/>
          </a:prstGeom>
          <a:noFill/>
        </p:spPr>
        <p:txBody>
          <a:bodyPr wrap="square" rtlCol="0">
            <a:spAutoFit/>
          </a:bodyPr>
          <a:lstStyle/>
          <a:p>
            <a:r>
              <a:rPr lang="uk-UA" dirty="0"/>
              <a:t>Якщо переходи</a:t>
            </a:r>
            <a:r>
              <a:rPr lang="en-US" dirty="0"/>
              <a:t> A, B, C</a:t>
            </a:r>
            <a:r>
              <a:rPr lang="uk-UA" dirty="0"/>
              <a:t> миттєві (</a:t>
            </a:r>
            <a:r>
              <a:rPr lang="uk-UA" i="1" dirty="0"/>
              <a:t>класична</a:t>
            </a:r>
            <a:r>
              <a:rPr lang="uk-UA" dirty="0"/>
              <a:t> мережа Петрі), то буде обрано один з двох, для яких виконана умова запуску. Тобто можливі варіанти </a:t>
            </a:r>
            <a:r>
              <a:rPr lang="en-US" dirty="0"/>
              <a:t>A </a:t>
            </a:r>
            <a:r>
              <a:rPr lang="uk-UA" dirty="0"/>
              <a:t>або В. Якщо станеться подія А, то на наступному кроці можливий запуск переходу С або В. Конфлікт між ними вирішується випадково, але у близько половині випадків перехід С спрацює.</a:t>
            </a:r>
          </a:p>
          <a:p>
            <a:r>
              <a:rPr lang="uk-UA" dirty="0"/>
              <a:t>Якщо переходи</a:t>
            </a:r>
            <a:r>
              <a:rPr lang="en-US" dirty="0"/>
              <a:t> A, B, C</a:t>
            </a:r>
            <a:r>
              <a:rPr lang="uk-UA" dirty="0"/>
              <a:t> з часовою затримкою </a:t>
            </a:r>
            <a:r>
              <a:rPr lang="uk-UA" i="1" dirty="0"/>
              <a:t>(стохастична </a:t>
            </a:r>
            <a:r>
              <a:rPr lang="uk-UA" dirty="0"/>
              <a:t>мережа Петрі</a:t>
            </a:r>
            <a:r>
              <a:rPr lang="uk-UA" i="1" dirty="0"/>
              <a:t>)</a:t>
            </a:r>
            <a:r>
              <a:rPr lang="uk-UA" dirty="0"/>
              <a:t>, то здійснюється вхід маркерів в переходи А і В, в результаті якого досягається маркірування, за якого для жодного з переходів мережі Петрі не виконана умова запуску. Після цього виконується вихід маркерів з переходів. Буде обрано один з переходів як найближча подія (випадково з двох) і  виконано вихід з нього, за наступним кроком буде виконано інший перехід як найближчу подію і виконано вихід з нього. Отже, у другому випадку немає можливості появи 2 маркерів в позиції, яка є умовою запуску переходу С.</a:t>
            </a:r>
            <a:endParaRPr lang="en-UA" dirty="0"/>
          </a:p>
        </p:txBody>
      </p:sp>
      <p:grpSp>
        <p:nvGrpSpPr>
          <p:cNvPr id="39" name="Group 38">
            <a:extLst>
              <a:ext uri="{FF2B5EF4-FFF2-40B4-BE49-F238E27FC236}">
                <a16:creationId xmlns:a16="http://schemas.microsoft.com/office/drawing/2014/main" id="{4EA6DE16-C89C-C64B-8182-9F9A0BE11D47}"/>
              </a:ext>
            </a:extLst>
          </p:cNvPr>
          <p:cNvGrpSpPr/>
          <p:nvPr/>
        </p:nvGrpSpPr>
        <p:grpSpPr>
          <a:xfrm>
            <a:off x="1763688" y="1272785"/>
            <a:ext cx="4904943" cy="2017384"/>
            <a:chOff x="1763688" y="2631871"/>
            <a:chExt cx="4904943" cy="2017384"/>
          </a:xfrm>
        </p:grpSpPr>
        <p:grpSp>
          <p:nvGrpSpPr>
            <p:cNvPr id="34" name="Group 33">
              <a:extLst>
                <a:ext uri="{FF2B5EF4-FFF2-40B4-BE49-F238E27FC236}">
                  <a16:creationId xmlns:a16="http://schemas.microsoft.com/office/drawing/2014/main" id="{C8D02176-3DB9-FA47-9959-5F2B78E43C6E}"/>
                </a:ext>
              </a:extLst>
            </p:cNvPr>
            <p:cNvGrpSpPr/>
            <p:nvPr/>
          </p:nvGrpSpPr>
          <p:grpSpPr>
            <a:xfrm>
              <a:off x="1763688" y="2924944"/>
              <a:ext cx="4904943" cy="1724311"/>
              <a:chOff x="1733996" y="3028484"/>
              <a:chExt cx="4904943" cy="1724311"/>
            </a:xfrm>
          </p:grpSpPr>
          <p:sp>
            <p:nvSpPr>
              <p:cNvPr id="6" name="Oval 5">
                <a:extLst>
                  <a:ext uri="{FF2B5EF4-FFF2-40B4-BE49-F238E27FC236}">
                    <a16:creationId xmlns:a16="http://schemas.microsoft.com/office/drawing/2014/main" id="{03015EE9-73EB-994F-99C6-A7D26F2C24B9}"/>
                  </a:ext>
                </a:extLst>
              </p:cNvPr>
              <p:cNvSpPr>
                <a:spLocks noChangeArrowheads="1"/>
              </p:cNvSpPr>
              <p:nvPr/>
            </p:nvSpPr>
            <p:spPr bwMode="auto">
              <a:xfrm>
                <a:off x="3726548" y="3121630"/>
                <a:ext cx="417437" cy="420214"/>
              </a:xfrm>
              <a:prstGeom prst="ellipse">
                <a:avLst/>
              </a:prstGeom>
              <a:solidFill>
                <a:srgbClr val="FFFFFF"/>
              </a:solidFill>
              <a:ln w="9525">
                <a:solidFill>
                  <a:srgbClr val="000000"/>
                </a:solidFill>
                <a:round/>
                <a:headEnd/>
                <a:tailEnd/>
              </a:ln>
            </p:spPr>
            <p:txBody>
              <a:bodyPr rot="0" vert="horz" wrap="square" lIns="0" tIns="0" rIns="0" bIns="0" anchor="ctr" anchorCtr="0" upright="1">
                <a:noAutofit/>
              </a:bodyPr>
              <a:lstStyle/>
              <a:p>
                <a:pPr algn="ctr"/>
                <a:r>
                  <a:rPr lang="uk-UA" sz="1600" b="1" dirty="0"/>
                  <a:t>1</a:t>
                </a:r>
              </a:p>
            </p:txBody>
          </p:sp>
          <p:cxnSp>
            <p:nvCxnSpPr>
              <p:cNvPr id="7" name="Line 6">
                <a:extLst>
                  <a:ext uri="{FF2B5EF4-FFF2-40B4-BE49-F238E27FC236}">
                    <a16:creationId xmlns:a16="http://schemas.microsoft.com/office/drawing/2014/main" id="{896387AF-34D5-0C49-A4D7-7DFF5051DCA1}"/>
                  </a:ext>
                </a:extLst>
              </p:cNvPr>
              <p:cNvCxnSpPr>
                <a:cxnSpLocks/>
              </p:cNvCxnSpPr>
              <p:nvPr/>
            </p:nvCxnSpPr>
            <p:spPr bwMode="auto">
              <a:xfrm>
                <a:off x="2696099" y="3342851"/>
                <a:ext cx="1030448"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8" name="Line 7">
                <a:extLst>
                  <a:ext uri="{FF2B5EF4-FFF2-40B4-BE49-F238E27FC236}">
                    <a16:creationId xmlns:a16="http://schemas.microsoft.com/office/drawing/2014/main" id="{E1952E91-68CA-E543-BB93-48393DE6E885}"/>
                  </a:ext>
                </a:extLst>
              </p:cNvPr>
              <p:cNvCxnSpPr/>
              <p:nvPr/>
            </p:nvCxnSpPr>
            <p:spPr bwMode="auto">
              <a:xfrm>
                <a:off x="2696099" y="3028484"/>
                <a:ext cx="0" cy="63720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9" name="Oval 9">
                <a:extLst>
                  <a:ext uri="{FF2B5EF4-FFF2-40B4-BE49-F238E27FC236}">
                    <a16:creationId xmlns:a16="http://schemas.microsoft.com/office/drawing/2014/main" id="{47795B32-C7D0-2C44-ABBE-384059C4848D}"/>
                  </a:ext>
                </a:extLst>
              </p:cNvPr>
              <p:cNvSpPr>
                <a:spLocks noChangeArrowheads="1"/>
              </p:cNvSpPr>
              <p:nvPr/>
            </p:nvSpPr>
            <p:spPr bwMode="auto">
              <a:xfrm>
                <a:off x="1733996" y="3133183"/>
                <a:ext cx="417437" cy="420214"/>
              </a:xfrm>
              <a:prstGeom prst="ellipse">
                <a:avLst/>
              </a:prstGeom>
              <a:solidFill>
                <a:srgbClr val="FFFFFF"/>
              </a:solidFill>
              <a:ln w="9525">
                <a:solidFill>
                  <a:srgbClr val="000000"/>
                </a:solidFill>
                <a:round/>
                <a:headEnd/>
                <a:tailEnd/>
              </a:ln>
            </p:spPr>
            <p:txBody>
              <a:bodyPr rot="0" vert="horz" wrap="square" lIns="0" tIns="0" rIns="0" bIns="0" anchor="t" anchorCtr="0" upright="1">
                <a:noAutofit/>
              </a:bodyPr>
              <a:lstStyle/>
              <a:p>
                <a:pPr algn="ctr"/>
                <a:r>
                  <a:rPr lang="ru-RU" sz="1600" b="1" dirty="0"/>
                  <a:t>1</a:t>
                </a:r>
                <a:endParaRPr lang="uk-UA" sz="1600" b="1" dirty="0"/>
              </a:p>
            </p:txBody>
          </p:sp>
          <p:cxnSp>
            <p:nvCxnSpPr>
              <p:cNvPr id="10" name="Line 11">
                <a:extLst>
                  <a:ext uri="{FF2B5EF4-FFF2-40B4-BE49-F238E27FC236}">
                    <a16:creationId xmlns:a16="http://schemas.microsoft.com/office/drawing/2014/main" id="{CA5103B0-DC98-9A49-B7D8-2A916D5927E9}"/>
                  </a:ext>
                </a:extLst>
              </p:cNvPr>
              <p:cNvCxnSpPr/>
              <p:nvPr/>
            </p:nvCxnSpPr>
            <p:spPr bwMode="auto">
              <a:xfrm>
                <a:off x="2166154" y="3342851"/>
                <a:ext cx="529945"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11" name="Line 12">
                <a:extLst>
                  <a:ext uri="{FF2B5EF4-FFF2-40B4-BE49-F238E27FC236}">
                    <a16:creationId xmlns:a16="http://schemas.microsoft.com/office/drawing/2014/main" id="{B0B4F4D2-6F4C-314E-868C-14F01C04754D}"/>
                  </a:ext>
                </a:extLst>
              </p:cNvPr>
              <p:cNvCxnSpPr>
                <a:cxnSpLocks/>
                <a:endCxn id="6" idx="5"/>
              </p:cNvCxnSpPr>
              <p:nvPr/>
            </p:nvCxnSpPr>
            <p:spPr bwMode="auto">
              <a:xfrm flipH="1" flipV="1">
                <a:off x="4082853" y="3480305"/>
                <a:ext cx="1073482" cy="953889"/>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cxnSp>
          <p:sp>
            <p:nvSpPr>
              <p:cNvPr id="12" name="Text Box 13">
                <a:extLst>
                  <a:ext uri="{FF2B5EF4-FFF2-40B4-BE49-F238E27FC236}">
                    <a16:creationId xmlns:a16="http://schemas.microsoft.com/office/drawing/2014/main" id="{64E2FA40-AC18-504B-B2E8-AC078C52C206}"/>
                  </a:ext>
                </a:extLst>
              </p:cNvPr>
              <p:cNvSpPr txBox="1">
                <a:spLocks noChangeArrowheads="1"/>
              </p:cNvSpPr>
              <p:nvPr/>
            </p:nvSpPr>
            <p:spPr bwMode="auto">
              <a:xfrm>
                <a:off x="4716570" y="3636404"/>
                <a:ext cx="207675" cy="241997"/>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spcAft>
                    <a:spcPts val="1000"/>
                  </a:spcAft>
                </a:pPr>
                <a:r>
                  <a:rPr lang="uk-UA" sz="1600" b="1" dirty="0">
                    <a:latin typeface="Calibri"/>
                    <a:ea typeface="Calibri"/>
                    <a:cs typeface="Times New Roman"/>
                  </a:rPr>
                  <a:t>2</a:t>
                </a:r>
                <a:endParaRPr lang="uk-UA" sz="1600" b="1" dirty="0">
                  <a:effectLst/>
                  <a:latin typeface="Calibri"/>
                  <a:ea typeface="Calibri"/>
                  <a:cs typeface="Times New Roman"/>
                </a:endParaRPr>
              </a:p>
            </p:txBody>
          </p:sp>
          <p:cxnSp>
            <p:nvCxnSpPr>
              <p:cNvPr id="18" name="Line 7">
                <a:extLst>
                  <a:ext uri="{FF2B5EF4-FFF2-40B4-BE49-F238E27FC236}">
                    <a16:creationId xmlns:a16="http://schemas.microsoft.com/office/drawing/2014/main" id="{CFCC6E7E-D18B-0C4D-9D6A-0CF8F6CE1BF8}"/>
                  </a:ext>
                </a:extLst>
              </p:cNvPr>
              <p:cNvCxnSpPr/>
              <p:nvPr/>
            </p:nvCxnSpPr>
            <p:spPr bwMode="auto">
              <a:xfrm>
                <a:off x="5182744" y="3028484"/>
                <a:ext cx="0" cy="63720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9" name="Line 6">
                <a:extLst>
                  <a:ext uri="{FF2B5EF4-FFF2-40B4-BE49-F238E27FC236}">
                    <a16:creationId xmlns:a16="http://schemas.microsoft.com/office/drawing/2014/main" id="{3148C656-9FC6-404E-8C71-6FB2D27CB812}"/>
                  </a:ext>
                </a:extLst>
              </p:cNvPr>
              <p:cNvCxnSpPr>
                <a:cxnSpLocks/>
              </p:cNvCxnSpPr>
              <p:nvPr/>
            </p:nvCxnSpPr>
            <p:spPr bwMode="auto">
              <a:xfrm>
                <a:off x="4143985" y="3342851"/>
                <a:ext cx="1030448"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20" name="Line 7">
                <a:extLst>
                  <a:ext uri="{FF2B5EF4-FFF2-40B4-BE49-F238E27FC236}">
                    <a16:creationId xmlns:a16="http://schemas.microsoft.com/office/drawing/2014/main" id="{5042996C-68D7-F940-8458-A10E3A925C8B}"/>
                  </a:ext>
                </a:extLst>
              </p:cNvPr>
              <p:cNvCxnSpPr/>
              <p:nvPr/>
            </p:nvCxnSpPr>
            <p:spPr bwMode="auto">
              <a:xfrm>
                <a:off x="5182744" y="4115593"/>
                <a:ext cx="0" cy="63720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2" name="Oval 21">
                <a:extLst>
                  <a:ext uri="{FF2B5EF4-FFF2-40B4-BE49-F238E27FC236}">
                    <a16:creationId xmlns:a16="http://schemas.microsoft.com/office/drawing/2014/main" id="{31DC9A02-B05D-554B-921A-6044D3F395D5}"/>
                  </a:ext>
                </a:extLst>
              </p:cNvPr>
              <p:cNvSpPr>
                <a:spLocks noChangeArrowheads="1"/>
              </p:cNvSpPr>
              <p:nvPr/>
            </p:nvSpPr>
            <p:spPr bwMode="auto">
              <a:xfrm>
                <a:off x="6213191" y="3121630"/>
                <a:ext cx="417437" cy="420214"/>
              </a:xfrm>
              <a:prstGeom prst="ellipse">
                <a:avLst/>
              </a:prstGeom>
              <a:solidFill>
                <a:srgbClr val="FFFFFF"/>
              </a:solidFill>
              <a:ln w="9525">
                <a:solidFill>
                  <a:srgbClr val="000000"/>
                </a:solidFill>
                <a:round/>
                <a:headEnd/>
                <a:tailEnd/>
              </a:ln>
            </p:spPr>
            <p:txBody>
              <a:bodyPr rot="0" vert="horz" wrap="square" lIns="0" tIns="0" rIns="0" bIns="0" anchor="t" anchorCtr="0" upright="1">
                <a:noAutofit/>
              </a:bodyPr>
              <a:lstStyle/>
              <a:p>
                <a:endParaRPr lang="uk-UA" sz="1200" b="1"/>
              </a:p>
            </p:txBody>
          </p:sp>
          <p:cxnSp>
            <p:nvCxnSpPr>
              <p:cNvPr id="23" name="Line 6">
                <a:extLst>
                  <a:ext uri="{FF2B5EF4-FFF2-40B4-BE49-F238E27FC236}">
                    <a16:creationId xmlns:a16="http://schemas.microsoft.com/office/drawing/2014/main" id="{C0698348-1ED2-824E-8C7B-6FB2E76B339B}"/>
                  </a:ext>
                </a:extLst>
              </p:cNvPr>
              <p:cNvCxnSpPr>
                <a:cxnSpLocks/>
              </p:cNvCxnSpPr>
              <p:nvPr/>
            </p:nvCxnSpPr>
            <p:spPr bwMode="auto">
              <a:xfrm>
                <a:off x="5182742" y="3342851"/>
                <a:ext cx="1030448"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24" name="Oval 23">
                <a:extLst>
                  <a:ext uri="{FF2B5EF4-FFF2-40B4-BE49-F238E27FC236}">
                    <a16:creationId xmlns:a16="http://schemas.microsoft.com/office/drawing/2014/main" id="{F1029896-1A52-8440-82D7-C9BC2A996488}"/>
                  </a:ext>
                </a:extLst>
              </p:cNvPr>
              <p:cNvSpPr>
                <a:spLocks noChangeArrowheads="1"/>
              </p:cNvSpPr>
              <p:nvPr/>
            </p:nvSpPr>
            <p:spPr bwMode="auto">
              <a:xfrm>
                <a:off x="6221502" y="4224087"/>
                <a:ext cx="417437" cy="420214"/>
              </a:xfrm>
              <a:prstGeom prst="ellipse">
                <a:avLst/>
              </a:prstGeom>
              <a:solidFill>
                <a:srgbClr val="FFFFFF"/>
              </a:solidFill>
              <a:ln w="9525">
                <a:solidFill>
                  <a:srgbClr val="000000"/>
                </a:solidFill>
                <a:round/>
                <a:headEnd/>
                <a:tailEnd/>
              </a:ln>
            </p:spPr>
            <p:txBody>
              <a:bodyPr rot="0" vert="horz" wrap="square" lIns="0" tIns="0" rIns="0" bIns="0" anchor="t" anchorCtr="0" upright="1">
                <a:noAutofit/>
              </a:bodyPr>
              <a:lstStyle/>
              <a:p>
                <a:endParaRPr lang="uk-UA" sz="1200" b="1"/>
              </a:p>
            </p:txBody>
          </p:sp>
          <p:cxnSp>
            <p:nvCxnSpPr>
              <p:cNvPr id="25" name="Line 6">
                <a:extLst>
                  <a:ext uri="{FF2B5EF4-FFF2-40B4-BE49-F238E27FC236}">
                    <a16:creationId xmlns:a16="http://schemas.microsoft.com/office/drawing/2014/main" id="{92F76F20-F74D-394D-B2DA-2F81C0069A49}"/>
                  </a:ext>
                </a:extLst>
              </p:cNvPr>
              <p:cNvCxnSpPr>
                <a:cxnSpLocks/>
              </p:cNvCxnSpPr>
              <p:nvPr/>
            </p:nvCxnSpPr>
            <p:spPr bwMode="auto">
              <a:xfrm>
                <a:off x="5191053" y="4445308"/>
                <a:ext cx="1030448"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27" name="Straight Connector 26">
                <a:extLst>
                  <a:ext uri="{FF2B5EF4-FFF2-40B4-BE49-F238E27FC236}">
                    <a16:creationId xmlns:a16="http://schemas.microsoft.com/office/drawing/2014/main" id="{F7299905-0FAF-5745-8F75-A92B80273114}"/>
                  </a:ext>
                </a:extLst>
              </p:cNvPr>
              <p:cNvCxnSpPr>
                <a:cxnSpLocks/>
              </p:cNvCxnSpPr>
              <p:nvPr/>
            </p:nvCxnSpPr>
            <p:spPr>
              <a:xfrm flipV="1">
                <a:off x="4350486" y="3785878"/>
                <a:ext cx="278156" cy="92523"/>
              </a:xfrm>
              <a:prstGeom prst="line">
                <a:avLst/>
              </a:prstGeom>
            </p:spPr>
            <p:style>
              <a:lnRef idx="1">
                <a:schemeClr val="dk1"/>
              </a:lnRef>
              <a:fillRef idx="0">
                <a:schemeClr val="dk1"/>
              </a:fillRef>
              <a:effectRef idx="0">
                <a:schemeClr val="dk1"/>
              </a:effectRef>
              <a:fontRef idx="minor">
                <a:schemeClr val="tx1"/>
              </a:fontRef>
            </p:style>
          </p:cxnSp>
        </p:grpSp>
        <p:sp>
          <p:nvSpPr>
            <p:cNvPr id="36" name="Text Box 13">
              <a:extLst>
                <a:ext uri="{FF2B5EF4-FFF2-40B4-BE49-F238E27FC236}">
                  <a16:creationId xmlns:a16="http://schemas.microsoft.com/office/drawing/2014/main" id="{59C28484-E438-DB40-A5E7-E96B19127465}"/>
                </a:ext>
              </a:extLst>
            </p:cNvPr>
            <p:cNvSpPr txBox="1">
              <a:spLocks noChangeArrowheads="1"/>
            </p:cNvSpPr>
            <p:nvPr/>
          </p:nvSpPr>
          <p:spPr bwMode="auto">
            <a:xfrm>
              <a:off x="2715010" y="2631871"/>
              <a:ext cx="207675" cy="241997"/>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spcAft>
                  <a:spcPts val="1000"/>
                </a:spcAft>
              </a:pPr>
              <a:r>
                <a:rPr lang="en-US" sz="1600" b="1" dirty="0">
                  <a:latin typeface="Calibri"/>
                  <a:ea typeface="Calibri"/>
                  <a:cs typeface="Times New Roman"/>
                </a:rPr>
                <a:t>A</a:t>
              </a:r>
              <a:endParaRPr lang="uk-UA" sz="1600" b="1" dirty="0">
                <a:effectLst/>
                <a:latin typeface="Calibri"/>
                <a:ea typeface="Calibri"/>
                <a:cs typeface="Times New Roman"/>
              </a:endParaRPr>
            </a:p>
          </p:txBody>
        </p:sp>
        <p:sp>
          <p:nvSpPr>
            <p:cNvPr id="37" name="Text Box 13">
              <a:extLst>
                <a:ext uri="{FF2B5EF4-FFF2-40B4-BE49-F238E27FC236}">
                  <a16:creationId xmlns:a16="http://schemas.microsoft.com/office/drawing/2014/main" id="{62EBE176-11F3-9143-BB5C-739EDC6F1427}"/>
                </a:ext>
              </a:extLst>
            </p:cNvPr>
            <p:cNvSpPr txBox="1">
              <a:spLocks noChangeArrowheads="1"/>
            </p:cNvSpPr>
            <p:nvPr/>
          </p:nvSpPr>
          <p:spPr bwMode="auto">
            <a:xfrm>
              <a:off x="5157459" y="2642277"/>
              <a:ext cx="207675" cy="241997"/>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spcAft>
                  <a:spcPts val="1000"/>
                </a:spcAft>
              </a:pPr>
              <a:r>
                <a:rPr lang="en-US" sz="1600" b="1" dirty="0">
                  <a:latin typeface="Calibri"/>
                  <a:ea typeface="Calibri"/>
                  <a:cs typeface="Times New Roman"/>
                </a:rPr>
                <a:t>B</a:t>
              </a:r>
              <a:endParaRPr lang="uk-UA" sz="1600" b="1" dirty="0">
                <a:effectLst/>
                <a:latin typeface="Calibri"/>
                <a:ea typeface="Calibri"/>
                <a:cs typeface="Times New Roman"/>
              </a:endParaRPr>
            </a:p>
          </p:txBody>
        </p:sp>
        <p:sp>
          <p:nvSpPr>
            <p:cNvPr id="38" name="Text Box 13">
              <a:extLst>
                <a:ext uri="{FF2B5EF4-FFF2-40B4-BE49-F238E27FC236}">
                  <a16:creationId xmlns:a16="http://schemas.microsoft.com/office/drawing/2014/main" id="{BF17CF92-F66F-264E-957D-469B89637364}"/>
                </a:ext>
              </a:extLst>
            </p:cNvPr>
            <p:cNvSpPr txBox="1">
              <a:spLocks noChangeArrowheads="1"/>
            </p:cNvSpPr>
            <p:nvPr/>
          </p:nvSpPr>
          <p:spPr bwMode="auto">
            <a:xfrm>
              <a:off x="5188213" y="3732710"/>
              <a:ext cx="207675" cy="241997"/>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spcAft>
                  <a:spcPts val="1000"/>
                </a:spcAft>
              </a:pPr>
              <a:r>
                <a:rPr lang="en-US" sz="1600" b="1" dirty="0">
                  <a:effectLst/>
                  <a:latin typeface="Calibri"/>
                  <a:ea typeface="Calibri"/>
                  <a:cs typeface="Times New Roman"/>
                </a:rPr>
                <a:t>C</a:t>
              </a:r>
              <a:endParaRPr lang="uk-UA" sz="1600" b="1" dirty="0">
                <a:effectLst/>
                <a:latin typeface="Calibri"/>
                <a:ea typeface="Calibri"/>
                <a:cs typeface="Times New Roman"/>
              </a:endParaRPr>
            </a:p>
          </p:txBody>
        </p:sp>
      </p:grpSp>
    </p:spTree>
    <p:extLst>
      <p:ext uri="{BB962C8B-B14F-4D97-AF65-F5344CB8AC3E}">
        <p14:creationId xmlns:p14="http://schemas.microsoft.com/office/powerpoint/2010/main" val="18972215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title"/>
          </p:nvPr>
        </p:nvSpPr>
        <p:spPr>
          <a:xfrm>
            <a:off x="457200" y="274638"/>
            <a:ext cx="8229600" cy="418058"/>
          </a:xfrm>
        </p:spPr>
        <p:txBody>
          <a:bodyPr>
            <a:normAutofit fontScale="90000"/>
          </a:bodyPr>
          <a:lstStyle/>
          <a:p>
            <a:r>
              <a:rPr lang="uk-UA" dirty="0"/>
              <a:t>Приклад «Оптовий магазин»</a:t>
            </a:r>
          </a:p>
        </p:txBody>
      </p:sp>
      <p:grpSp>
        <p:nvGrpSpPr>
          <p:cNvPr id="5" name="Группа 4"/>
          <p:cNvGrpSpPr>
            <a:grpSpLocks/>
          </p:cNvGrpSpPr>
          <p:nvPr/>
        </p:nvGrpSpPr>
        <p:grpSpPr bwMode="auto">
          <a:xfrm>
            <a:off x="1515492" y="801477"/>
            <a:ext cx="6299096" cy="3906312"/>
            <a:chOff x="2427" y="8210"/>
            <a:chExt cx="6806" cy="4151"/>
          </a:xfrm>
        </p:grpSpPr>
        <p:sp>
          <p:nvSpPr>
            <p:cNvPr id="7" name="Rectangle 55"/>
            <p:cNvSpPr>
              <a:spLocks noChangeArrowheads="1"/>
            </p:cNvSpPr>
            <p:nvPr/>
          </p:nvSpPr>
          <p:spPr bwMode="auto">
            <a:xfrm>
              <a:off x="2427" y="8210"/>
              <a:ext cx="6806" cy="3693"/>
            </a:xfrm>
            <a:prstGeom prst="rect">
              <a:avLst/>
            </a:prstGeom>
            <a:solidFill>
              <a:schemeClr val="bg2"/>
            </a:solidFill>
            <a:ln w="9525">
              <a:solidFill>
                <a:srgbClr val="000000"/>
              </a:solidFill>
              <a:prstDash val="dash"/>
              <a:miter lim="800000"/>
              <a:headEnd/>
              <a:tailEnd/>
            </a:ln>
          </p:spPr>
          <p:txBody>
            <a:bodyPr rot="0" vert="horz" wrap="square" lIns="91440" tIns="45720" rIns="91440" bIns="45720" anchor="t" anchorCtr="0" upright="1">
              <a:noAutofit/>
            </a:bodyPr>
            <a:lstStyle/>
            <a:p>
              <a:pPr algn="just">
                <a:lnSpc>
                  <a:spcPts val="1800"/>
                </a:lnSpc>
                <a:spcAft>
                  <a:spcPts val="0"/>
                </a:spcAft>
              </a:pPr>
              <a:r>
                <a:rPr lang="ru-RU" sz="1200" dirty="0" err="1">
                  <a:effectLst/>
                  <a:latin typeface="Times New Roman"/>
                  <a:ea typeface="Times New Roman"/>
                </a:rPr>
                <a:t>Торгова</a:t>
              </a:r>
              <a:r>
                <a:rPr lang="ru-RU" sz="1200" dirty="0">
                  <a:effectLst/>
                  <a:latin typeface="Times New Roman"/>
                  <a:ea typeface="Times New Roman"/>
                </a:rPr>
                <a:t> точка 1</a:t>
              </a:r>
              <a:endParaRPr lang="uk-UA" sz="1200" dirty="0">
                <a:effectLst/>
                <a:latin typeface="Times New Roman"/>
                <a:ea typeface="Times New Roman"/>
              </a:endParaRPr>
            </a:p>
          </p:txBody>
        </p:sp>
        <p:grpSp>
          <p:nvGrpSpPr>
            <p:cNvPr id="8" name="Group 56"/>
            <p:cNvGrpSpPr>
              <a:grpSpLocks/>
            </p:cNvGrpSpPr>
            <p:nvPr/>
          </p:nvGrpSpPr>
          <p:grpSpPr bwMode="auto">
            <a:xfrm>
              <a:off x="2684" y="8435"/>
              <a:ext cx="6368" cy="3926"/>
              <a:chOff x="2684" y="8435"/>
              <a:chExt cx="6368" cy="3926"/>
            </a:xfrm>
          </p:grpSpPr>
          <p:sp>
            <p:nvSpPr>
              <p:cNvPr id="34" name="Text Box 92"/>
              <p:cNvSpPr txBox="1">
                <a:spLocks noChangeArrowheads="1"/>
              </p:cNvSpPr>
              <p:nvPr/>
            </p:nvSpPr>
            <p:spPr bwMode="auto">
              <a:xfrm>
                <a:off x="7661" y="12212"/>
                <a:ext cx="142" cy="149"/>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just">
                  <a:lnSpc>
                    <a:spcPts val="1800"/>
                  </a:lnSpc>
                  <a:spcAft>
                    <a:spcPts val="0"/>
                  </a:spcAft>
                </a:pPr>
                <a:endParaRPr lang="uk-UA" sz="1200" dirty="0">
                  <a:effectLst/>
                  <a:latin typeface="Times New Roman"/>
                  <a:ea typeface="Times New Roman"/>
                </a:endParaRPr>
              </a:p>
            </p:txBody>
          </p:sp>
          <p:grpSp>
            <p:nvGrpSpPr>
              <p:cNvPr id="35" name="Group 93"/>
              <p:cNvGrpSpPr>
                <a:grpSpLocks/>
              </p:cNvGrpSpPr>
              <p:nvPr/>
            </p:nvGrpSpPr>
            <p:grpSpPr bwMode="auto">
              <a:xfrm>
                <a:off x="2684" y="8435"/>
                <a:ext cx="6368" cy="3486"/>
                <a:chOff x="2684" y="8435"/>
                <a:chExt cx="6368" cy="3486"/>
              </a:xfrm>
            </p:grpSpPr>
            <p:grpSp>
              <p:nvGrpSpPr>
                <p:cNvPr id="37" name="Group 94"/>
                <p:cNvGrpSpPr>
                  <a:grpSpLocks/>
                </p:cNvGrpSpPr>
                <p:nvPr/>
              </p:nvGrpSpPr>
              <p:grpSpPr bwMode="auto">
                <a:xfrm>
                  <a:off x="5261" y="8435"/>
                  <a:ext cx="3791" cy="2939"/>
                  <a:chOff x="3692" y="2069"/>
                  <a:chExt cx="5082" cy="3938"/>
                </a:xfrm>
              </p:grpSpPr>
              <p:sp>
                <p:nvSpPr>
                  <p:cNvPr id="56" name="Text Box 95"/>
                  <p:cNvSpPr txBox="1">
                    <a:spLocks noChangeArrowheads="1"/>
                  </p:cNvSpPr>
                  <p:nvPr/>
                </p:nvSpPr>
                <p:spPr bwMode="auto">
                  <a:xfrm>
                    <a:off x="4144" y="4412"/>
                    <a:ext cx="1036" cy="687"/>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ts val="1800"/>
                      </a:lnSpc>
                      <a:spcAft>
                        <a:spcPts val="0"/>
                      </a:spcAft>
                    </a:pPr>
                    <a:r>
                      <a:rPr lang="ru-RU" sz="1200" dirty="0">
                        <a:latin typeface="Times New Roman"/>
                        <a:ea typeface="Times New Roman"/>
                      </a:rPr>
                      <a:t>Ч</a:t>
                    </a:r>
                    <a:r>
                      <a:rPr lang="ru-RU" sz="1200" dirty="0">
                        <a:effectLst/>
                        <a:latin typeface="Times New Roman"/>
                        <a:ea typeface="Times New Roman"/>
                      </a:rPr>
                      <a:t>ерга </a:t>
                    </a:r>
                    <a:r>
                      <a:rPr lang="ru-RU" sz="1200" dirty="0" err="1">
                        <a:effectLst/>
                        <a:latin typeface="Times New Roman"/>
                        <a:ea typeface="Times New Roman"/>
                      </a:rPr>
                      <a:t>покупців</a:t>
                    </a:r>
                    <a:endParaRPr lang="uk-UA" sz="1200" dirty="0">
                      <a:effectLst/>
                      <a:latin typeface="Times New Roman"/>
                      <a:ea typeface="Times New Roman"/>
                    </a:endParaRPr>
                  </a:p>
                </p:txBody>
              </p:sp>
              <p:grpSp>
                <p:nvGrpSpPr>
                  <p:cNvPr id="57" name="Group 96"/>
                  <p:cNvGrpSpPr>
                    <a:grpSpLocks/>
                  </p:cNvGrpSpPr>
                  <p:nvPr/>
                </p:nvGrpSpPr>
                <p:grpSpPr bwMode="auto">
                  <a:xfrm>
                    <a:off x="3692" y="2069"/>
                    <a:ext cx="5082" cy="3938"/>
                    <a:chOff x="3692" y="2069"/>
                    <a:chExt cx="5082" cy="3938"/>
                  </a:xfrm>
                </p:grpSpPr>
                <p:sp>
                  <p:nvSpPr>
                    <p:cNvPr id="58" name="Arc 97"/>
                    <p:cNvSpPr>
                      <a:spLocks/>
                    </p:cNvSpPr>
                    <p:nvPr/>
                  </p:nvSpPr>
                  <p:spPr bwMode="auto">
                    <a:xfrm rot="2037147" flipH="1">
                      <a:off x="5124" y="4192"/>
                      <a:ext cx="425" cy="1815"/>
                    </a:xfrm>
                    <a:custGeom>
                      <a:avLst/>
                      <a:gdLst>
                        <a:gd name="G0" fmla="+- 0 0 0"/>
                        <a:gd name="G1" fmla="+- 18458 0 0"/>
                        <a:gd name="G2" fmla="+- 21600 0 0"/>
                        <a:gd name="T0" fmla="*/ 11218 w 21600"/>
                        <a:gd name="T1" fmla="*/ 0 h 35109"/>
                        <a:gd name="T2" fmla="*/ 13759 w 21600"/>
                        <a:gd name="T3" fmla="*/ 35109 h 35109"/>
                        <a:gd name="T4" fmla="*/ 0 w 21600"/>
                        <a:gd name="T5" fmla="*/ 18458 h 35109"/>
                      </a:gdLst>
                      <a:ahLst/>
                      <a:cxnLst>
                        <a:cxn ang="0">
                          <a:pos x="T0" y="T1"/>
                        </a:cxn>
                        <a:cxn ang="0">
                          <a:pos x="T2" y="T3"/>
                        </a:cxn>
                        <a:cxn ang="0">
                          <a:pos x="T4" y="T5"/>
                        </a:cxn>
                      </a:cxnLst>
                      <a:rect l="0" t="0" r="r" b="b"/>
                      <a:pathLst>
                        <a:path w="21600" h="35109" fill="none" extrusionOk="0">
                          <a:moveTo>
                            <a:pt x="11218" y="-1"/>
                          </a:moveTo>
                          <a:cubicBezTo>
                            <a:pt x="17664" y="3917"/>
                            <a:pt x="21600" y="10914"/>
                            <a:pt x="21600" y="18458"/>
                          </a:cubicBezTo>
                          <a:cubicBezTo>
                            <a:pt x="21600" y="24899"/>
                            <a:pt x="18724" y="31005"/>
                            <a:pt x="13758" y="35108"/>
                          </a:cubicBezTo>
                        </a:path>
                        <a:path w="21600" h="35109" stroke="0" extrusionOk="0">
                          <a:moveTo>
                            <a:pt x="11218" y="-1"/>
                          </a:moveTo>
                          <a:cubicBezTo>
                            <a:pt x="17664" y="3917"/>
                            <a:pt x="21600" y="10914"/>
                            <a:pt x="21600" y="18458"/>
                          </a:cubicBezTo>
                          <a:cubicBezTo>
                            <a:pt x="21600" y="24899"/>
                            <a:pt x="18724" y="31005"/>
                            <a:pt x="13758" y="35108"/>
                          </a:cubicBezTo>
                          <a:lnTo>
                            <a:pt x="0" y="18458"/>
                          </a:lnTo>
                          <a:close/>
                        </a:path>
                      </a:pathLst>
                    </a:custGeom>
                    <a:noFill/>
                    <a:ln w="9525">
                      <a:solidFill>
                        <a:srgbClr val="000000"/>
                      </a:solidFill>
                      <a:round/>
                      <a:headEnd type="stealth" w="med" len="me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uk-UA" sz="1200"/>
                    </a:p>
                  </p:txBody>
                </p:sp>
                <p:cxnSp>
                  <p:nvCxnSpPr>
                    <p:cNvPr id="59" name="Line 98"/>
                    <p:cNvCxnSpPr/>
                    <p:nvPr/>
                  </p:nvCxnSpPr>
                  <p:spPr bwMode="auto">
                    <a:xfrm>
                      <a:off x="5876" y="3961"/>
                      <a:ext cx="0" cy="480"/>
                    </a:xfrm>
                    <a:prstGeom prst="line">
                      <a:avLst/>
                    </a:prstGeom>
                    <a:noFill/>
                    <a:ln w="50800">
                      <a:solidFill>
                        <a:srgbClr val="000000"/>
                      </a:solidFill>
                      <a:round/>
                      <a:headEnd/>
                      <a:tailEnd/>
                    </a:ln>
                    <a:extLst>
                      <a:ext uri="{909E8E84-426E-40DD-AFC4-6F175D3DCCD1}">
                        <a14:hiddenFill xmlns:a14="http://schemas.microsoft.com/office/drawing/2010/main">
                          <a:noFill/>
                        </a14:hiddenFill>
                      </a:ext>
                    </a:extLst>
                  </p:spPr>
                </p:cxnSp>
                <p:sp>
                  <p:nvSpPr>
                    <p:cNvPr id="60" name="Oval 99"/>
                    <p:cNvSpPr>
                      <a:spLocks noChangeArrowheads="1"/>
                    </p:cNvSpPr>
                    <p:nvPr/>
                  </p:nvSpPr>
                  <p:spPr bwMode="auto">
                    <a:xfrm>
                      <a:off x="4536" y="4016"/>
                      <a:ext cx="390" cy="372"/>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uk-UA" sz="1200"/>
                    </a:p>
                  </p:txBody>
                </p:sp>
                <p:cxnSp>
                  <p:nvCxnSpPr>
                    <p:cNvPr id="61" name="Line 100"/>
                    <p:cNvCxnSpPr/>
                    <p:nvPr/>
                  </p:nvCxnSpPr>
                  <p:spPr bwMode="auto">
                    <a:xfrm>
                      <a:off x="3692" y="3983"/>
                      <a:ext cx="0" cy="48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62" name="Line 101"/>
                    <p:cNvCxnSpPr/>
                    <p:nvPr/>
                  </p:nvCxnSpPr>
                  <p:spPr bwMode="auto">
                    <a:xfrm flipV="1">
                      <a:off x="3692" y="4203"/>
                      <a:ext cx="844" cy="8"/>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63" name="Line 102"/>
                    <p:cNvCxnSpPr/>
                    <p:nvPr/>
                  </p:nvCxnSpPr>
                  <p:spPr bwMode="auto">
                    <a:xfrm>
                      <a:off x="4928" y="4214"/>
                      <a:ext cx="98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68" name="Text Box 109"/>
                    <p:cNvSpPr txBox="1">
                      <a:spLocks noChangeArrowheads="1"/>
                    </p:cNvSpPr>
                    <p:nvPr/>
                  </p:nvSpPr>
                  <p:spPr bwMode="auto">
                    <a:xfrm>
                      <a:off x="5369" y="3433"/>
                      <a:ext cx="1428" cy="632"/>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lnSpc>
                          <a:spcPts val="1800"/>
                        </a:lnSpc>
                        <a:spcAft>
                          <a:spcPts val="0"/>
                        </a:spcAft>
                      </a:pPr>
                      <a:r>
                        <a:rPr lang="ru-RU" sz="1200" dirty="0">
                          <a:latin typeface="Times New Roman"/>
                          <a:ea typeface="Times New Roman"/>
                        </a:rPr>
                        <a:t>П</a:t>
                      </a:r>
                      <a:r>
                        <a:rPr lang="ru-RU" sz="1200" dirty="0">
                          <a:effectLst/>
                          <a:latin typeface="Times New Roman"/>
                          <a:ea typeface="Times New Roman"/>
                        </a:rPr>
                        <a:t>окупка товару</a:t>
                      </a:r>
                      <a:endParaRPr lang="uk-UA" sz="1200" dirty="0">
                        <a:effectLst/>
                        <a:latin typeface="Times New Roman"/>
                        <a:ea typeface="Times New Roman"/>
                      </a:endParaRPr>
                    </a:p>
                  </p:txBody>
                </p:sp>
                <p:sp>
                  <p:nvSpPr>
                    <p:cNvPr id="69" name="Oval 110"/>
                    <p:cNvSpPr>
                      <a:spLocks noChangeArrowheads="1"/>
                    </p:cNvSpPr>
                    <p:nvPr/>
                  </p:nvSpPr>
                  <p:spPr bwMode="auto">
                    <a:xfrm>
                      <a:off x="6860" y="2526"/>
                      <a:ext cx="390" cy="372"/>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uk-UA" sz="1200"/>
                    </a:p>
                  </p:txBody>
                </p:sp>
                <p:cxnSp>
                  <p:nvCxnSpPr>
                    <p:cNvPr id="70" name="Line 111"/>
                    <p:cNvCxnSpPr/>
                    <p:nvPr/>
                  </p:nvCxnSpPr>
                  <p:spPr bwMode="auto">
                    <a:xfrm>
                      <a:off x="5796" y="2553"/>
                      <a:ext cx="0" cy="48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71" name="Line 112"/>
                    <p:cNvCxnSpPr/>
                    <p:nvPr/>
                  </p:nvCxnSpPr>
                  <p:spPr bwMode="auto">
                    <a:xfrm flipV="1">
                      <a:off x="4788" y="2850"/>
                      <a:ext cx="980" cy="1166"/>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72" name="Text Box 113"/>
                    <p:cNvSpPr txBox="1">
                      <a:spLocks noChangeArrowheads="1"/>
                    </p:cNvSpPr>
                    <p:nvPr/>
                  </p:nvSpPr>
                  <p:spPr bwMode="auto">
                    <a:xfrm>
                      <a:off x="7316" y="2400"/>
                      <a:ext cx="1458" cy="1033"/>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ts val="1800"/>
                        </a:lnSpc>
                        <a:spcAft>
                          <a:spcPts val="0"/>
                        </a:spcAft>
                      </a:pPr>
                      <a:r>
                        <a:rPr lang="ru-RU" sz="1200" dirty="0" err="1">
                          <a:effectLst/>
                          <a:latin typeface="Times New Roman"/>
                          <a:ea typeface="Times New Roman"/>
                        </a:rPr>
                        <a:t>Кількість</a:t>
                      </a:r>
                      <a:r>
                        <a:rPr lang="ru-RU" sz="1200" dirty="0">
                          <a:effectLst/>
                          <a:latin typeface="Times New Roman"/>
                          <a:ea typeface="Times New Roman"/>
                        </a:rPr>
                        <a:t> </a:t>
                      </a:r>
                      <a:r>
                        <a:rPr lang="ru-RU" sz="1200" dirty="0" err="1">
                          <a:effectLst/>
                          <a:latin typeface="Times New Roman"/>
                          <a:ea typeface="Times New Roman"/>
                        </a:rPr>
                        <a:t>невдоволеного</a:t>
                      </a:r>
                      <a:r>
                        <a:rPr lang="ru-RU" sz="1200" dirty="0">
                          <a:effectLst/>
                          <a:latin typeface="Times New Roman"/>
                          <a:ea typeface="Times New Roman"/>
                        </a:rPr>
                        <a:t> </a:t>
                      </a:r>
                      <a:r>
                        <a:rPr lang="ru-RU" sz="1200" dirty="0" err="1">
                          <a:effectLst/>
                          <a:latin typeface="Times New Roman"/>
                          <a:ea typeface="Times New Roman"/>
                        </a:rPr>
                        <a:t>попиту</a:t>
                      </a:r>
                      <a:endParaRPr lang="uk-UA" sz="1200" dirty="0">
                        <a:effectLst/>
                        <a:latin typeface="Times New Roman"/>
                        <a:ea typeface="Times New Roman"/>
                      </a:endParaRPr>
                    </a:p>
                  </p:txBody>
                </p:sp>
                <p:sp>
                  <p:nvSpPr>
                    <p:cNvPr id="75" name="Text Box 116"/>
                    <p:cNvSpPr txBox="1">
                      <a:spLocks noChangeArrowheads="1"/>
                    </p:cNvSpPr>
                    <p:nvPr/>
                  </p:nvSpPr>
                  <p:spPr bwMode="auto">
                    <a:xfrm>
                      <a:off x="4631" y="2069"/>
                      <a:ext cx="1803" cy="331"/>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lnSpc>
                          <a:spcPts val="1800"/>
                        </a:lnSpc>
                        <a:spcAft>
                          <a:spcPts val="0"/>
                        </a:spcAft>
                      </a:pPr>
                      <a:r>
                        <a:rPr lang="ru-RU" sz="1200" dirty="0" err="1">
                          <a:effectLst/>
                          <a:latin typeface="Times New Roman"/>
                          <a:ea typeface="Times New Roman"/>
                        </a:rPr>
                        <a:t>Немає</a:t>
                      </a:r>
                      <a:r>
                        <a:rPr lang="ru-RU" sz="1200" dirty="0">
                          <a:effectLst/>
                          <a:latin typeface="Times New Roman"/>
                          <a:ea typeface="Times New Roman"/>
                        </a:rPr>
                        <a:t> товару</a:t>
                      </a:r>
                      <a:endParaRPr lang="uk-UA" sz="1200" dirty="0">
                        <a:effectLst/>
                        <a:latin typeface="Times New Roman"/>
                        <a:ea typeface="Times New Roman"/>
                      </a:endParaRPr>
                    </a:p>
                  </p:txBody>
                </p:sp>
                <p:cxnSp>
                  <p:nvCxnSpPr>
                    <p:cNvPr id="76" name="Line 117"/>
                    <p:cNvCxnSpPr/>
                    <p:nvPr/>
                  </p:nvCxnSpPr>
                  <p:spPr bwMode="auto">
                    <a:xfrm>
                      <a:off x="5852" y="2744"/>
                      <a:ext cx="98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grpSp>
            <p:grpSp>
              <p:nvGrpSpPr>
                <p:cNvPr id="38" name="Group 118"/>
                <p:cNvGrpSpPr>
                  <a:grpSpLocks/>
                </p:cNvGrpSpPr>
                <p:nvPr/>
              </p:nvGrpSpPr>
              <p:grpSpPr bwMode="auto">
                <a:xfrm>
                  <a:off x="2684" y="10906"/>
                  <a:ext cx="3550" cy="1015"/>
                  <a:chOff x="2684" y="10906"/>
                  <a:chExt cx="3550" cy="1015"/>
                </a:xfrm>
              </p:grpSpPr>
              <p:cxnSp>
                <p:nvCxnSpPr>
                  <p:cNvPr id="41" name="Line 121"/>
                  <p:cNvCxnSpPr/>
                  <p:nvPr/>
                </p:nvCxnSpPr>
                <p:spPr bwMode="auto">
                  <a:xfrm flipH="1">
                    <a:off x="5248" y="11563"/>
                    <a:ext cx="122" cy="1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42" name="Oval 122"/>
                  <p:cNvSpPr>
                    <a:spLocks noChangeArrowheads="1"/>
                  </p:cNvSpPr>
                  <p:nvPr/>
                </p:nvSpPr>
                <p:spPr bwMode="auto">
                  <a:xfrm>
                    <a:off x="5810" y="11236"/>
                    <a:ext cx="424" cy="423"/>
                  </a:xfrm>
                  <a:prstGeom prst="ellipse">
                    <a:avLst/>
                  </a:prstGeom>
                  <a:solidFill>
                    <a:srgbClr val="FFFFFF"/>
                  </a:solidFill>
                  <a:ln w="9525">
                    <a:solidFill>
                      <a:srgbClr val="000000"/>
                    </a:solidFill>
                    <a:round/>
                    <a:headEnd/>
                    <a:tailEnd/>
                  </a:ln>
                </p:spPr>
                <p:txBody>
                  <a:bodyPr rot="0" vert="horz" wrap="square" lIns="0" tIns="0" rIns="0" bIns="0" anchor="t" anchorCtr="0" upright="1">
                    <a:noAutofit/>
                  </a:bodyPr>
                  <a:lstStyle/>
                  <a:p>
                    <a:pPr algn="ctr">
                      <a:lnSpc>
                        <a:spcPts val="1800"/>
                      </a:lnSpc>
                      <a:spcAft>
                        <a:spcPts val="0"/>
                      </a:spcAft>
                    </a:pPr>
                    <a:r>
                      <a:rPr lang="ru-RU" sz="1200">
                        <a:effectLst/>
                        <a:latin typeface="Times New Roman"/>
                        <a:ea typeface="Times New Roman"/>
                      </a:rPr>
                      <a:t>70</a:t>
                    </a:r>
                    <a:endParaRPr lang="uk-UA" sz="1200">
                      <a:effectLst/>
                      <a:latin typeface="Times New Roman"/>
                      <a:ea typeface="Times New Roman"/>
                    </a:endParaRPr>
                  </a:p>
                </p:txBody>
              </p:sp>
              <p:cxnSp>
                <p:nvCxnSpPr>
                  <p:cNvPr id="43" name="Line 123"/>
                  <p:cNvCxnSpPr/>
                  <p:nvPr/>
                </p:nvCxnSpPr>
                <p:spPr bwMode="auto">
                  <a:xfrm>
                    <a:off x="5028" y="11563"/>
                    <a:ext cx="0" cy="35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44" name="Text Box 124"/>
                  <p:cNvSpPr txBox="1">
                    <a:spLocks noChangeArrowheads="1"/>
                  </p:cNvSpPr>
                  <p:nvPr/>
                </p:nvSpPr>
                <p:spPr bwMode="auto">
                  <a:xfrm>
                    <a:off x="2684" y="10906"/>
                    <a:ext cx="1932" cy="576"/>
                  </a:xfrm>
                  <a:prstGeom prst="rect">
                    <a:avLst/>
                  </a:prstGeom>
                  <a:solidFill>
                    <a:srgbClr val="FFFFFF"/>
                  </a:solidFill>
                  <a:ln w="9525">
                    <a:solidFill>
                      <a:srgbClr val="FFFFFF"/>
                    </a:solidFill>
                    <a:miter lim="800000"/>
                    <a:headEnd/>
                    <a:tailEnd/>
                  </a:ln>
                </p:spPr>
                <p:txBody>
                  <a:bodyPr rot="0" vert="horz" wrap="square" lIns="18000" tIns="10800" rIns="18000" bIns="10800" anchor="t" anchorCtr="0" upright="1">
                    <a:noAutofit/>
                  </a:bodyPr>
                  <a:lstStyle/>
                  <a:p>
                    <a:pPr algn="ctr">
                      <a:lnSpc>
                        <a:spcPts val="1800"/>
                      </a:lnSpc>
                      <a:spcAft>
                        <a:spcPts val="0"/>
                      </a:spcAft>
                    </a:pPr>
                    <a:r>
                      <a:rPr lang="ru-RU" sz="1200" dirty="0">
                        <a:latin typeface="Times New Roman"/>
                        <a:ea typeface="Times New Roman"/>
                      </a:rPr>
                      <a:t>П</a:t>
                    </a:r>
                    <a:r>
                      <a:rPr lang="ru-RU" sz="1200" dirty="0">
                        <a:effectLst/>
                        <a:latin typeface="Times New Roman"/>
                        <a:ea typeface="Times New Roman"/>
                      </a:rPr>
                      <a:t>ередача </a:t>
                    </a:r>
                    <a:r>
                      <a:rPr lang="ru-RU" sz="1200" dirty="0" err="1">
                        <a:effectLst/>
                        <a:latin typeface="Times New Roman"/>
                        <a:ea typeface="Times New Roman"/>
                      </a:rPr>
                      <a:t>запиту</a:t>
                    </a:r>
                    <a:r>
                      <a:rPr lang="ru-RU" sz="1200" dirty="0">
                        <a:effectLst/>
                        <a:latin typeface="Times New Roman"/>
                        <a:ea typeface="Times New Roman"/>
                      </a:rPr>
                      <a:t> </a:t>
                    </a:r>
                    <a:r>
                      <a:rPr lang="ru-RU" sz="1200" dirty="0" err="1">
                        <a:effectLst/>
                        <a:latin typeface="Times New Roman"/>
                        <a:ea typeface="Times New Roman"/>
                      </a:rPr>
                      <a:t>торгової</a:t>
                    </a:r>
                    <a:r>
                      <a:rPr lang="ru-RU" sz="1200" dirty="0">
                        <a:effectLst/>
                        <a:latin typeface="Times New Roman"/>
                        <a:ea typeface="Times New Roman"/>
                      </a:rPr>
                      <a:t> точки в магазин</a:t>
                    </a:r>
                    <a:endParaRPr lang="uk-UA" sz="1200" dirty="0">
                      <a:effectLst/>
                      <a:latin typeface="Times New Roman"/>
                      <a:ea typeface="Times New Roman"/>
                    </a:endParaRPr>
                  </a:p>
                </p:txBody>
              </p:sp>
              <p:sp>
                <p:nvSpPr>
                  <p:cNvPr id="54" name="Oval 126"/>
                  <p:cNvSpPr>
                    <a:spLocks noChangeArrowheads="1"/>
                  </p:cNvSpPr>
                  <p:nvPr/>
                </p:nvSpPr>
                <p:spPr bwMode="auto">
                  <a:xfrm>
                    <a:off x="3247" y="11534"/>
                    <a:ext cx="290" cy="277"/>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75000"/>
                      </a:lnSpc>
                    </a:pPr>
                    <a:r>
                      <a:rPr lang="uk-UA" sz="1600" dirty="0"/>
                      <a:t>1</a:t>
                    </a:r>
                  </a:p>
                </p:txBody>
              </p:sp>
              <p:cxnSp>
                <p:nvCxnSpPr>
                  <p:cNvPr id="46" name="Line 128"/>
                  <p:cNvCxnSpPr/>
                  <p:nvPr/>
                </p:nvCxnSpPr>
                <p:spPr bwMode="auto">
                  <a:xfrm flipV="1">
                    <a:off x="3543" y="11640"/>
                    <a:ext cx="475" cy="6"/>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47" name="Line 129"/>
                  <p:cNvCxnSpPr/>
                  <p:nvPr/>
                </p:nvCxnSpPr>
                <p:spPr bwMode="auto">
                  <a:xfrm flipV="1">
                    <a:off x="5058" y="11482"/>
                    <a:ext cx="752" cy="197"/>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49" name="Line 131"/>
                  <p:cNvCxnSpPr/>
                  <p:nvPr/>
                </p:nvCxnSpPr>
                <p:spPr bwMode="auto">
                  <a:xfrm flipH="1" flipV="1">
                    <a:off x="3535" y="11753"/>
                    <a:ext cx="484" cy="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50" name="Line 132"/>
                  <p:cNvCxnSpPr/>
                  <p:nvPr/>
                </p:nvCxnSpPr>
                <p:spPr bwMode="auto">
                  <a:xfrm>
                    <a:off x="4036" y="11542"/>
                    <a:ext cx="1" cy="35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51" name="Oval 133"/>
                  <p:cNvSpPr>
                    <a:spLocks noChangeArrowheads="1"/>
                  </p:cNvSpPr>
                  <p:nvPr/>
                </p:nvSpPr>
                <p:spPr bwMode="auto">
                  <a:xfrm>
                    <a:off x="4389" y="11575"/>
                    <a:ext cx="290" cy="277"/>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uk-UA" sz="1200"/>
                  </a:p>
                </p:txBody>
              </p:sp>
              <p:cxnSp>
                <p:nvCxnSpPr>
                  <p:cNvPr id="52" name="Line 134"/>
                  <p:cNvCxnSpPr/>
                  <p:nvPr/>
                </p:nvCxnSpPr>
                <p:spPr bwMode="auto">
                  <a:xfrm>
                    <a:off x="4060" y="11712"/>
                    <a:ext cx="329" cy="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53" name="Line 135"/>
                  <p:cNvCxnSpPr/>
                  <p:nvPr/>
                </p:nvCxnSpPr>
                <p:spPr bwMode="auto">
                  <a:xfrm>
                    <a:off x="4701" y="11714"/>
                    <a:ext cx="328" cy="3"/>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grpSp>
        </p:grpSp>
      </p:grpSp>
      <p:sp>
        <p:nvSpPr>
          <p:cNvPr id="92" name="Oval 126"/>
          <p:cNvSpPr>
            <a:spLocks noChangeArrowheads="1"/>
          </p:cNvSpPr>
          <p:nvPr/>
        </p:nvSpPr>
        <p:spPr bwMode="auto">
          <a:xfrm>
            <a:off x="3425117" y="2364512"/>
            <a:ext cx="268401" cy="260672"/>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75000"/>
              </a:lnSpc>
            </a:pPr>
            <a:r>
              <a:rPr lang="uk-UA" sz="1600" dirty="0"/>
              <a:t>1</a:t>
            </a:r>
          </a:p>
        </p:txBody>
      </p:sp>
      <p:cxnSp>
        <p:nvCxnSpPr>
          <p:cNvPr id="93" name="Line 128"/>
          <p:cNvCxnSpPr/>
          <p:nvPr/>
        </p:nvCxnSpPr>
        <p:spPr bwMode="auto">
          <a:xfrm flipV="1">
            <a:off x="3699072" y="2464263"/>
            <a:ext cx="439622" cy="5646"/>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94" name="Line 131"/>
          <p:cNvCxnSpPr/>
          <p:nvPr/>
        </p:nvCxnSpPr>
        <p:spPr bwMode="auto">
          <a:xfrm flipH="1" flipV="1">
            <a:off x="3691667" y="2570602"/>
            <a:ext cx="447952" cy="188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98" name="Text Box 124"/>
          <p:cNvSpPr txBox="1">
            <a:spLocks noChangeArrowheads="1"/>
          </p:cNvSpPr>
          <p:nvPr/>
        </p:nvSpPr>
        <p:spPr bwMode="auto">
          <a:xfrm>
            <a:off x="2662376" y="1780174"/>
            <a:ext cx="1788107" cy="542047"/>
          </a:xfrm>
          <a:prstGeom prst="rect">
            <a:avLst/>
          </a:prstGeom>
          <a:solidFill>
            <a:srgbClr val="FFFFFF"/>
          </a:solidFill>
          <a:ln w="9525">
            <a:solidFill>
              <a:srgbClr val="FFFFFF"/>
            </a:solidFill>
            <a:miter lim="800000"/>
            <a:headEnd/>
            <a:tailEnd/>
          </a:ln>
        </p:spPr>
        <p:txBody>
          <a:bodyPr rot="0" vert="horz" wrap="square" lIns="18000" tIns="10800" rIns="18000" bIns="10800" anchor="t" anchorCtr="0" upright="1">
            <a:noAutofit/>
          </a:bodyPr>
          <a:lstStyle/>
          <a:p>
            <a:pPr algn="ctr">
              <a:lnSpc>
                <a:spcPts val="1800"/>
              </a:lnSpc>
              <a:spcAft>
                <a:spcPts val="0"/>
              </a:spcAft>
            </a:pPr>
            <a:r>
              <a:rPr lang="ru-RU" sz="1200" dirty="0" err="1">
                <a:latin typeface="Times New Roman"/>
                <a:ea typeface="Times New Roman"/>
              </a:rPr>
              <a:t>Надійшов</a:t>
            </a:r>
            <a:r>
              <a:rPr lang="ru-RU" sz="1200" dirty="0">
                <a:latin typeface="Times New Roman"/>
                <a:ea typeface="Times New Roman"/>
              </a:rPr>
              <a:t> </a:t>
            </a:r>
            <a:r>
              <a:rPr lang="ru-RU" sz="1200" dirty="0" err="1">
                <a:latin typeface="Times New Roman"/>
                <a:ea typeface="Times New Roman"/>
              </a:rPr>
              <a:t>покупець</a:t>
            </a:r>
            <a:r>
              <a:rPr lang="ru-RU" sz="1200" dirty="0">
                <a:latin typeface="Times New Roman"/>
                <a:ea typeface="Times New Roman"/>
              </a:rPr>
              <a:t> товару</a:t>
            </a:r>
            <a:endParaRPr lang="uk-UA" sz="1200" dirty="0">
              <a:effectLst/>
              <a:latin typeface="Times New Roman"/>
              <a:ea typeface="Times New Roman"/>
            </a:endParaRPr>
          </a:p>
        </p:txBody>
      </p:sp>
      <p:sp>
        <p:nvSpPr>
          <p:cNvPr id="104" name="Oval 110"/>
          <p:cNvSpPr>
            <a:spLocks noChangeArrowheads="1"/>
          </p:cNvSpPr>
          <p:nvPr/>
        </p:nvSpPr>
        <p:spPr bwMode="auto">
          <a:xfrm>
            <a:off x="6357272" y="2377873"/>
            <a:ext cx="269259" cy="26126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uk-UA" sz="1200"/>
          </a:p>
        </p:txBody>
      </p:sp>
      <p:sp>
        <p:nvSpPr>
          <p:cNvPr id="105" name="Text Box 113"/>
          <p:cNvSpPr txBox="1">
            <a:spLocks noChangeArrowheads="1"/>
          </p:cNvSpPr>
          <p:nvPr/>
        </p:nvSpPr>
        <p:spPr bwMode="auto">
          <a:xfrm>
            <a:off x="6672098" y="2289380"/>
            <a:ext cx="1006614" cy="725502"/>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ts val="1800"/>
              </a:lnSpc>
              <a:spcAft>
                <a:spcPts val="0"/>
              </a:spcAft>
            </a:pPr>
            <a:r>
              <a:rPr lang="ru-RU" sz="1200" dirty="0" err="1">
                <a:effectLst/>
                <a:latin typeface="Times New Roman"/>
                <a:ea typeface="Times New Roman"/>
              </a:rPr>
              <a:t>Кількість</a:t>
            </a:r>
            <a:r>
              <a:rPr lang="ru-RU" sz="1200" dirty="0">
                <a:effectLst/>
                <a:latin typeface="Times New Roman"/>
                <a:ea typeface="Times New Roman"/>
              </a:rPr>
              <a:t> </a:t>
            </a:r>
            <a:r>
              <a:rPr lang="ru-RU" sz="1200" dirty="0" err="1">
                <a:effectLst/>
                <a:latin typeface="Times New Roman"/>
                <a:ea typeface="Times New Roman"/>
              </a:rPr>
              <a:t>вдоволеного</a:t>
            </a:r>
            <a:r>
              <a:rPr lang="ru-RU" sz="1200" dirty="0">
                <a:effectLst/>
                <a:latin typeface="Times New Roman"/>
                <a:ea typeface="Times New Roman"/>
              </a:rPr>
              <a:t> </a:t>
            </a:r>
            <a:r>
              <a:rPr lang="ru-RU" sz="1200" dirty="0" err="1">
                <a:effectLst/>
                <a:latin typeface="Times New Roman"/>
                <a:ea typeface="Times New Roman"/>
              </a:rPr>
              <a:t>попиту</a:t>
            </a:r>
            <a:endParaRPr lang="uk-UA" sz="1200" dirty="0">
              <a:effectLst/>
              <a:latin typeface="Times New Roman"/>
              <a:ea typeface="Times New Roman"/>
            </a:endParaRPr>
          </a:p>
        </p:txBody>
      </p:sp>
      <p:cxnSp>
        <p:nvCxnSpPr>
          <p:cNvPr id="106" name="Line 117"/>
          <p:cNvCxnSpPr/>
          <p:nvPr/>
        </p:nvCxnSpPr>
        <p:spPr bwMode="auto">
          <a:xfrm>
            <a:off x="5661342" y="2530979"/>
            <a:ext cx="676599"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107" name="Нижний колонтитул 106"/>
          <p:cNvSpPr>
            <a:spLocks noGrp="1"/>
          </p:cNvSpPr>
          <p:nvPr>
            <p:ph type="ftr" sz="quarter" idx="11"/>
          </p:nvPr>
        </p:nvSpPr>
        <p:spPr/>
        <p:txBody>
          <a:bodyPr/>
          <a:lstStyle/>
          <a:p>
            <a:r>
              <a:rPr lang="uk-UA"/>
              <a:t>© І.В.Стеценко КПІ ім.Ігоря Сікорського</a:t>
            </a:r>
          </a:p>
        </p:txBody>
      </p:sp>
    </p:spTree>
    <p:extLst>
      <p:ext uri="{BB962C8B-B14F-4D97-AF65-F5344CB8AC3E}">
        <p14:creationId xmlns:p14="http://schemas.microsoft.com/office/powerpoint/2010/main" val="3042133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title"/>
          </p:nvPr>
        </p:nvSpPr>
        <p:spPr>
          <a:xfrm>
            <a:off x="457200" y="274638"/>
            <a:ext cx="8229600" cy="418058"/>
          </a:xfrm>
        </p:spPr>
        <p:txBody>
          <a:bodyPr>
            <a:normAutofit fontScale="90000"/>
          </a:bodyPr>
          <a:lstStyle/>
          <a:p>
            <a:r>
              <a:rPr lang="uk-UA" dirty="0"/>
              <a:t>Приклад «Оптовий магазин»</a:t>
            </a:r>
          </a:p>
        </p:txBody>
      </p:sp>
      <p:grpSp>
        <p:nvGrpSpPr>
          <p:cNvPr id="5" name="Группа 4"/>
          <p:cNvGrpSpPr>
            <a:grpSpLocks/>
          </p:cNvGrpSpPr>
          <p:nvPr/>
        </p:nvGrpSpPr>
        <p:grpSpPr bwMode="auto">
          <a:xfrm>
            <a:off x="1682086" y="4524286"/>
            <a:ext cx="6346298" cy="2146543"/>
            <a:chOff x="2607" y="12166"/>
            <a:chExt cx="6857" cy="2281"/>
          </a:xfrm>
        </p:grpSpPr>
        <p:grpSp>
          <p:nvGrpSpPr>
            <p:cNvPr id="6" name="Group 52"/>
            <p:cNvGrpSpPr>
              <a:grpSpLocks/>
            </p:cNvGrpSpPr>
            <p:nvPr/>
          </p:nvGrpSpPr>
          <p:grpSpPr bwMode="auto">
            <a:xfrm>
              <a:off x="2607" y="12166"/>
              <a:ext cx="4797" cy="2281"/>
              <a:chOff x="1371" y="11059"/>
              <a:chExt cx="6425" cy="3056"/>
            </a:xfrm>
          </p:grpSpPr>
          <p:sp>
            <p:nvSpPr>
              <p:cNvPr id="89" name="Rectangle 53"/>
              <p:cNvSpPr>
                <a:spLocks noChangeArrowheads="1"/>
              </p:cNvSpPr>
              <p:nvPr/>
            </p:nvSpPr>
            <p:spPr bwMode="auto">
              <a:xfrm>
                <a:off x="1371" y="11059"/>
                <a:ext cx="6425" cy="3056"/>
              </a:xfrm>
              <a:prstGeom prst="rect">
                <a:avLst/>
              </a:prstGeom>
              <a:solidFill>
                <a:schemeClr val="accent3">
                  <a:lumMod val="20000"/>
                  <a:lumOff val="80000"/>
                </a:schemeClr>
              </a:solidFill>
              <a:ln w="9525">
                <a:solidFill>
                  <a:srgbClr val="000000"/>
                </a:solidFill>
                <a:prstDash val="dash"/>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uk-UA" sz="1200"/>
              </a:p>
            </p:txBody>
          </p:sp>
          <p:sp>
            <p:nvSpPr>
              <p:cNvPr id="90" name="Rectangle 54"/>
              <p:cNvSpPr>
                <a:spLocks noChangeArrowheads="1"/>
              </p:cNvSpPr>
              <p:nvPr/>
            </p:nvSpPr>
            <p:spPr bwMode="auto">
              <a:xfrm>
                <a:off x="1474" y="11142"/>
                <a:ext cx="3305" cy="266"/>
              </a:xfrm>
              <a:prstGeom prst="rect">
                <a:avLst/>
              </a:prstGeom>
              <a:solidFill>
                <a:schemeClr val="accent3">
                  <a:lumMod val="20000"/>
                  <a:lumOff val="80000"/>
                </a:schemeClr>
              </a:solidFill>
              <a:ln w="9525">
                <a:no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just">
                  <a:lnSpc>
                    <a:spcPts val="1800"/>
                  </a:lnSpc>
                  <a:spcAft>
                    <a:spcPts val="0"/>
                  </a:spcAft>
                </a:pPr>
                <a:r>
                  <a:rPr lang="ru-RU" sz="1200" dirty="0" err="1">
                    <a:effectLst/>
                    <a:latin typeface="Times New Roman"/>
                    <a:ea typeface="Times New Roman"/>
                  </a:rPr>
                  <a:t>Виробництво</a:t>
                </a:r>
                <a:r>
                  <a:rPr lang="ru-RU" sz="1200" dirty="0">
                    <a:effectLst/>
                    <a:latin typeface="Times New Roman"/>
                    <a:ea typeface="Times New Roman"/>
                  </a:rPr>
                  <a:t> та доставка </a:t>
                </a:r>
                <a:r>
                  <a:rPr lang="ru-RU" sz="1200" dirty="0" err="1">
                    <a:effectLst/>
                    <a:latin typeface="Times New Roman"/>
                    <a:ea typeface="Times New Roman"/>
                  </a:rPr>
                  <a:t>товарів</a:t>
                </a:r>
                <a:endParaRPr lang="uk-UA" sz="1200" dirty="0">
                  <a:effectLst/>
                  <a:latin typeface="Times New Roman"/>
                  <a:ea typeface="Times New Roman"/>
                </a:endParaRPr>
              </a:p>
            </p:txBody>
          </p:sp>
        </p:grpSp>
        <p:grpSp>
          <p:nvGrpSpPr>
            <p:cNvPr id="8" name="Group 56"/>
            <p:cNvGrpSpPr>
              <a:grpSpLocks/>
            </p:cNvGrpSpPr>
            <p:nvPr/>
          </p:nvGrpSpPr>
          <p:grpSpPr bwMode="auto">
            <a:xfrm>
              <a:off x="4060" y="12212"/>
              <a:ext cx="5404" cy="1739"/>
              <a:chOff x="4060" y="12212"/>
              <a:chExt cx="5404" cy="1739"/>
            </a:xfrm>
          </p:grpSpPr>
          <p:sp>
            <p:nvSpPr>
              <p:cNvPr id="34" name="Text Box 92"/>
              <p:cNvSpPr txBox="1">
                <a:spLocks noChangeArrowheads="1"/>
              </p:cNvSpPr>
              <p:nvPr/>
            </p:nvSpPr>
            <p:spPr bwMode="auto">
              <a:xfrm>
                <a:off x="7661" y="12212"/>
                <a:ext cx="142" cy="149"/>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just">
                  <a:lnSpc>
                    <a:spcPts val="1800"/>
                  </a:lnSpc>
                  <a:spcAft>
                    <a:spcPts val="0"/>
                  </a:spcAft>
                </a:pPr>
                <a:r>
                  <a:rPr lang="ru-RU" sz="1200" i="1" dirty="0">
                    <a:effectLst/>
                    <a:latin typeface="Times New Roman"/>
                    <a:ea typeface="Times New Roman"/>
                  </a:rPr>
                  <a:t>х</a:t>
                </a:r>
                <a:endParaRPr lang="uk-UA" sz="1200" dirty="0">
                  <a:effectLst/>
                  <a:latin typeface="Times New Roman"/>
                  <a:ea typeface="Times New Roman"/>
                </a:endParaRPr>
              </a:p>
            </p:txBody>
          </p:sp>
          <p:sp>
            <p:nvSpPr>
              <p:cNvPr id="9" name="Text Box 57"/>
              <p:cNvSpPr txBox="1">
                <a:spLocks noChangeArrowheads="1"/>
              </p:cNvSpPr>
              <p:nvPr/>
            </p:nvSpPr>
            <p:spPr bwMode="auto">
              <a:xfrm>
                <a:off x="7822" y="12823"/>
                <a:ext cx="123" cy="157"/>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just">
                  <a:lnSpc>
                    <a:spcPts val="1800"/>
                  </a:lnSpc>
                  <a:spcAft>
                    <a:spcPts val="0"/>
                  </a:spcAft>
                </a:pPr>
                <a:r>
                  <a:rPr lang="ru-RU" sz="1200" i="1">
                    <a:effectLst/>
                    <a:latin typeface="Times New Roman"/>
                    <a:ea typeface="Times New Roman"/>
                  </a:rPr>
                  <a:t>х</a:t>
                </a:r>
                <a:endParaRPr lang="uk-UA" sz="1200">
                  <a:effectLst/>
                  <a:latin typeface="Times New Roman"/>
                  <a:ea typeface="Times New Roman"/>
                </a:endParaRPr>
              </a:p>
            </p:txBody>
          </p:sp>
          <p:sp>
            <p:nvSpPr>
              <p:cNvPr id="10" name="Text Box 58"/>
              <p:cNvSpPr txBox="1">
                <a:spLocks noChangeArrowheads="1"/>
              </p:cNvSpPr>
              <p:nvPr/>
            </p:nvSpPr>
            <p:spPr bwMode="auto">
              <a:xfrm>
                <a:off x="7797" y="12560"/>
                <a:ext cx="121" cy="161"/>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just">
                  <a:lnSpc>
                    <a:spcPts val="1800"/>
                  </a:lnSpc>
                  <a:spcAft>
                    <a:spcPts val="0"/>
                  </a:spcAft>
                </a:pPr>
                <a:r>
                  <a:rPr lang="ru-RU" sz="1200" i="1">
                    <a:effectLst/>
                    <a:latin typeface="Times New Roman"/>
                    <a:ea typeface="Times New Roman"/>
                  </a:rPr>
                  <a:t>х</a:t>
                </a:r>
                <a:endParaRPr lang="uk-UA" sz="1200">
                  <a:effectLst/>
                  <a:latin typeface="Times New Roman"/>
                  <a:ea typeface="Times New Roman"/>
                </a:endParaRPr>
              </a:p>
            </p:txBody>
          </p:sp>
          <p:cxnSp>
            <p:nvCxnSpPr>
              <p:cNvPr id="11" name="Line 59"/>
              <p:cNvCxnSpPr/>
              <p:nvPr/>
            </p:nvCxnSpPr>
            <p:spPr bwMode="auto">
              <a:xfrm flipH="1">
                <a:off x="7373" y="13297"/>
                <a:ext cx="20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2" name="Line 60"/>
              <p:cNvCxnSpPr/>
              <p:nvPr/>
            </p:nvCxnSpPr>
            <p:spPr bwMode="auto">
              <a:xfrm flipV="1">
                <a:off x="6525" y="12859"/>
                <a:ext cx="403" cy="657"/>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13" name="Line 61"/>
              <p:cNvCxnSpPr/>
              <p:nvPr/>
            </p:nvCxnSpPr>
            <p:spPr bwMode="auto">
              <a:xfrm flipH="1">
                <a:off x="6525" y="13297"/>
                <a:ext cx="17" cy="4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4" name="Line 62"/>
              <p:cNvCxnSpPr/>
              <p:nvPr/>
            </p:nvCxnSpPr>
            <p:spPr bwMode="auto">
              <a:xfrm>
                <a:off x="5985" y="13522"/>
                <a:ext cx="503"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nvGrpSpPr>
              <p:cNvPr id="15" name="Group 63"/>
              <p:cNvGrpSpPr>
                <a:grpSpLocks/>
              </p:cNvGrpSpPr>
              <p:nvPr/>
            </p:nvGrpSpPr>
            <p:grpSpPr bwMode="auto">
              <a:xfrm>
                <a:off x="4060" y="12750"/>
                <a:ext cx="1887" cy="942"/>
                <a:chOff x="1869" y="6735"/>
                <a:chExt cx="1887" cy="1259"/>
              </a:xfrm>
            </p:grpSpPr>
            <p:cxnSp>
              <p:nvCxnSpPr>
                <p:cNvPr id="79" name="Line 64"/>
                <p:cNvCxnSpPr/>
                <p:nvPr/>
              </p:nvCxnSpPr>
              <p:spPr bwMode="auto">
                <a:xfrm>
                  <a:off x="2998" y="7514"/>
                  <a:ext cx="0" cy="48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80" name="Text Box 65"/>
                <p:cNvSpPr txBox="1">
                  <a:spLocks noChangeArrowheads="1"/>
                </p:cNvSpPr>
                <p:nvPr/>
              </p:nvSpPr>
              <p:spPr bwMode="auto">
                <a:xfrm>
                  <a:off x="1869" y="6735"/>
                  <a:ext cx="1827" cy="746"/>
                </a:xfrm>
                <a:prstGeom prst="rect">
                  <a:avLst/>
                </a:prstGeom>
                <a:solidFill>
                  <a:srgbClr val="FFFFFF"/>
                </a:solidFill>
                <a:ln w="9525">
                  <a:solidFill>
                    <a:srgbClr val="FFFFFF"/>
                  </a:solidFill>
                  <a:miter lim="800000"/>
                  <a:headEnd/>
                  <a:tailEnd/>
                </a:ln>
              </p:spPr>
              <p:txBody>
                <a:bodyPr rot="0" vert="horz" wrap="square" lIns="18000" tIns="10800" rIns="18000" bIns="10800" anchor="t" anchorCtr="0" upright="1">
                  <a:noAutofit/>
                </a:bodyPr>
                <a:lstStyle/>
                <a:p>
                  <a:pPr algn="ctr">
                    <a:lnSpc>
                      <a:spcPts val="1800"/>
                    </a:lnSpc>
                    <a:spcAft>
                      <a:spcPts val="0"/>
                    </a:spcAft>
                  </a:pPr>
                  <a:r>
                    <a:rPr lang="ru-RU" sz="1200" dirty="0" err="1">
                      <a:latin typeface="Times New Roman"/>
                      <a:ea typeface="Times New Roman"/>
                    </a:rPr>
                    <a:t>Р</a:t>
                  </a:r>
                  <a:r>
                    <a:rPr lang="ru-RU" sz="1200" dirty="0" err="1">
                      <a:effectLst/>
                      <a:latin typeface="Times New Roman"/>
                      <a:ea typeface="Times New Roman"/>
                    </a:rPr>
                    <a:t>озміщення</a:t>
                  </a:r>
                  <a:r>
                    <a:rPr lang="ru-RU" sz="1200" dirty="0">
                      <a:effectLst/>
                      <a:latin typeface="Times New Roman"/>
                      <a:ea typeface="Times New Roman"/>
                    </a:rPr>
                    <a:t> </a:t>
                  </a:r>
                  <a:r>
                    <a:rPr lang="ru-RU" sz="1200" dirty="0" err="1">
                      <a:effectLst/>
                      <a:latin typeface="Times New Roman"/>
                      <a:ea typeface="Times New Roman"/>
                    </a:rPr>
                    <a:t>замовлення</a:t>
                  </a:r>
                  <a:r>
                    <a:rPr lang="ru-RU" sz="1200" dirty="0">
                      <a:effectLst/>
                      <a:latin typeface="Times New Roman"/>
                      <a:ea typeface="Times New Roman"/>
                    </a:rPr>
                    <a:t> на </a:t>
                  </a:r>
                  <a:r>
                    <a:rPr lang="ru-RU" sz="1200" dirty="0" err="1">
                      <a:effectLst/>
                      <a:latin typeface="Times New Roman"/>
                      <a:ea typeface="Times New Roman"/>
                    </a:rPr>
                    <a:t>фабриці</a:t>
                  </a:r>
                  <a:endParaRPr lang="uk-UA" sz="1200" dirty="0">
                    <a:effectLst/>
                    <a:latin typeface="Times New Roman"/>
                    <a:ea typeface="Times New Roman"/>
                  </a:endParaRPr>
                </a:p>
              </p:txBody>
            </p:sp>
            <p:sp>
              <p:nvSpPr>
                <p:cNvPr id="82" name="Oval 67"/>
                <p:cNvSpPr>
                  <a:spLocks noChangeArrowheads="1"/>
                </p:cNvSpPr>
                <p:nvPr/>
              </p:nvSpPr>
              <p:spPr bwMode="auto">
                <a:xfrm>
                  <a:off x="3413" y="7529"/>
                  <a:ext cx="343" cy="413"/>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uk-UA" sz="1200"/>
                </a:p>
              </p:txBody>
            </p:sp>
            <p:cxnSp>
              <p:nvCxnSpPr>
                <p:cNvPr id="83" name="Line 68"/>
                <p:cNvCxnSpPr/>
                <p:nvPr/>
              </p:nvCxnSpPr>
              <p:spPr bwMode="auto">
                <a:xfrm>
                  <a:off x="2996" y="7764"/>
                  <a:ext cx="389"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cxnSp>
            <p:nvCxnSpPr>
              <p:cNvPr id="16" name="Line 74"/>
              <p:cNvCxnSpPr/>
              <p:nvPr/>
            </p:nvCxnSpPr>
            <p:spPr bwMode="auto">
              <a:xfrm>
                <a:off x="6707" y="13132"/>
                <a:ext cx="65" cy="16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7" name="Text Box 75"/>
              <p:cNvSpPr txBox="1">
                <a:spLocks noChangeArrowheads="1"/>
              </p:cNvSpPr>
              <p:nvPr/>
            </p:nvSpPr>
            <p:spPr bwMode="auto">
              <a:xfrm>
                <a:off x="6745" y="13297"/>
                <a:ext cx="242" cy="300"/>
              </a:xfrm>
              <a:prstGeom prst="rect">
                <a:avLst/>
              </a:prstGeom>
              <a:solidFill>
                <a:srgbClr val="FFFFFF"/>
              </a:solidFill>
              <a:ln w="9525">
                <a:solidFill>
                  <a:srgbClr val="FFFFFF"/>
                </a:solidFill>
                <a:miter lim="800000"/>
                <a:headEnd/>
                <a:tailEnd/>
              </a:ln>
            </p:spPr>
            <p:txBody>
              <a:bodyPr rot="0" vert="horz" wrap="square" lIns="18000" tIns="10800" rIns="18000" bIns="10800" anchor="t" anchorCtr="0" upright="1">
                <a:noAutofit/>
              </a:bodyPr>
              <a:lstStyle/>
              <a:p>
                <a:pPr algn="just">
                  <a:lnSpc>
                    <a:spcPts val="1800"/>
                  </a:lnSpc>
                  <a:spcAft>
                    <a:spcPts val="0"/>
                  </a:spcAft>
                </a:pPr>
                <a:r>
                  <a:rPr lang="ru-RU" sz="1200" i="1">
                    <a:effectLst/>
                    <a:latin typeface="Times New Roman"/>
                    <a:ea typeface="Times New Roman"/>
                  </a:rPr>
                  <a:t>у</a:t>
                </a:r>
                <a:endParaRPr lang="uk-UA" sz="1200">
                  <a:effectLst/>
                  <a:latin typeface="Times New Roman"/>
                  <a:ea typeface="Times New Roman"/>
                </a:endParaRPr>
              </a:p>
            </p:txBody>
          </p:sp>
          <p:sp>
            <p:nvSpPr>
              <p:cNvPr id="18" name="Oval 76"/>
              <p:cNvSpPr>
                <a:spLocks noChangeArrowheads="1"/>
              </p:cNvSpPr>
              <p:nvPr/>
            </p:nvSpPr>
            <p:spPr bwMode="auto">
              <a:xfrm>
                <a:off x="6745" y="12419"/>
                <a:ext cx="561" cy="468"/>
              </a:xfrm>
              <a:prstGeom prst="ellipse">
                <a:avLst/>
              </a:prstGeom>
              <a:solidFill>
                <a:srgbClr val="FFFFFF"/>
              </a:solidFill>
              <a:ln w="9525">
                <a:solidFill>
                  <a:srgbClr val="000000"/>
                </a:solidFill>
                <a:round/>
                <a:headEnd/>
                <a:tailEnd/>
              </a:ln>
            </p:spPr>
            <p:txBody>
              <a:bodyPr rot="0" vert="horz" wrap="square" lIns="0" tIns="0" rIns="0" bIns="0" anchor="t" anchorCtr="0" upright="1">
                <a:noAutofit/>
              </a:bodyPr>
              <a:lstStyle/>
              <a:p>
                <a:pPr algn="just">
                  <a:lnSpc>
                    <a:spcPct val="50000"/>
                  </a:lnSpc>
                  <a:spcAft>
                    <a:spcPts val="0"/>
                  </a:spcAft>
                </a:pPr>
                <a:endParaRPr lang="ru-RU" sz="1400" dirty="0">
                  <a:effectLst/>
                  <a:latin typeface="Times New Roman"/>
                  <a:ea typeface="Times New Roman"/>
                </a:endParaRPr>
              </a:p>
              <a:p>
                <a:pPr algn="just">
                  <a:lnSpc>
                    <a:spcPct val="50000"/>
                  </a:lnSpc>
                  <a:spcAft>
                    <a:spcPts val="0"/>
                  </a:spcAft>
                </a:pPr>
                <a:r>
                  <a:rPr lang="ru-RU" sz="1400" dirty="0">
                    <a:effectLst/>
                    <a:latin typeface="Times New Roman"/>
                    <a:ea typeface="Times New Roman"/>
                  </a:rPr>
                  <a:t>1920</a:t>
                </a:r>
                <a:endParaRPr lang="uk-UA" sz="1400" dirty="0">
                  <a:effectLst/>
                  <a:latin typeface="Times New Roman"/>
                  <a:ea typeface="Times New Roman"/>
                </a:endParaRPr>
              </a:p>
            </p:txBody>
          </p:sp>
          <p:sp>
            <p:nvSpPr>
              <p:cNvPr id="19" name="Rectangle 77"/>
              <p:cNvSpPr>
                <a:spLocks noChangeArrowheads="1"/>
              </p:cNvSpPr>
              <p:nvPr/>
            </p:nvSpPr>
            <p:spPr bwMode="auto">
              <a:xfrm>
                <a:off x="8120" y="12329"/>
                <a:ext cx="1243" cy="172"/>
              </a:xfrm>
              <a:prstGeom prst="rect">
                <a:avLst/>
              </a:prstGeom>
              <a:solidFill>
                <a:schemeClr val="bg2"/>
              </a:solidFill>
              <a:ln w="9525">
                <a:solidFill>
                  <a:srgbClr val="000000"/>
                </a:solidFill>
                <a:prstDash val="dash"/>
                <a:miter lim="800000"/>
                <a:headEnd/>
                <a:tailEnd/>
              </a:ln>
            </p:spPr>
            <p:txBody>
              <a:bodyPr rot="0" vert="horz" wrap="square" lIns="0" tIns="0" rIns="0" bIns="0" anchor="t" anchorCtr="0" upright="1">
                <a:noAutofit/>
              </a:bodyPr>
              <a:lstStyle/>
              <a:p>
                <a:pPr algn="just">
                  <a:lnSpc>
                    <a:spcPts val="1800"/>
                  </a:lnSpc>
                  <a:spcAft>
                    <a:spcPts val="0"/>
                  </a:spcAft>
                </a:pPr>
                <a:r>
                  <a:rPr lang="ru-RU" sz="1200" dirty="0" err="1">
                    <a:effectLst/>
                    <a:latin typeface="Times New Roman"/>
                    <a:ea typeface="Times New Roman"/>
                  </a:rPr>
                  <a:t>Торгова</a:t>
                </a:r>
                <a:r>
                  <a:rPr lang="ru-RU" sz="1200" dirty="0">
                    <a:effectLst/>
                    <a:latin typeface="Times New Roman"/>
                    <a:ea typeface="Times New Roman"/>
                  </a:rPr>
                  <a:t> точка 2</a:t>
                </a:r>
                <a:endParaRPr lang="uk-UA" sz="1200" dirty="0">
                  <a:effectLst/>
                  <a:latin typeface="Times New Roman"/>
                  <a:ea typeface="Times New Roman"/>
                </a:endParaRPr>
              </a:p>
            </p:txBody>
          </p:sp>
          <p:sp>
            <p:nvSpPr>
              <p:cNvPr id="20" name="Rectangle 78"/>
              <p:cNvSpPr>
                <a:spLocks noChangeArrowheads="1"/>
              </p:cNvSpPr>
              <p:nvPr/>
            </p:nvSpPr>
            <p:spPr bwMode="auto">
              <a:xfrm>
                <a:off x="8221" y="12680"/>
                <a:ext cx="1243" cy="172"/>
              </a:xfrm>
              <a:prstGeom prst="rect">
                <a:avLst/>
              </a:prstGeom>
              <a:solidFill>
                <a:schemeClr val="bg2"/>
              </a:solidFill>
              <a:ln w="9525">
                <a:solidFill>
                  <a:srgbClr val="000000"/>
                </a:solidFill>
                <a:prstDash val="dash"/>
                <a:miter lim="800000"/>
                <a:headEnd/>
                <a:tailEnd/>
              </a:ln>
            </p:spPr>
            <p:txBody>
              <a:bodyPr rot="0" vert="horz" wrap="square" lIns="0" tIns="0" rIns="0" bIns="0" anchor="t" anchorCtr="0" upright="1">
                <a:noAutofit/>
              </a:bodyPr>
              <a:lstStyle/>
              <a:p>
                <a:pPr algn="just">
                  <a:lnSpc>
                    <a:spcPts val="1800"/>
                  </a:lnSpc>
                  <a:spcAft>
                    <a:spcPts val="0"/>
                  </a:spcAft>
                </a:pPr>
                <a:r>
                  <a:rPr lang="ru-RU" sz="1200" dirty="0" err="1">
                    <a:effectLst/>
                    <a:latin typeface="Times New Roman"/>
                    <a:ea typeface="Times New Roman"/>
                  </a:rPr>
                  <a:t>Торгова</a:t>
                </a:r>
                <a:r>
                  <a:rPr lang="ru-RU" sz="1200" dirty="0">
                    <a:effectLst/>
                    <a:latin typeface="Times New Roman"/>
                    <a:ea typeface="Times New Roman"/>
                  </a:rPr>
                  <a:t> точка 3</a:t>
                </a:r>
                <a:endParaRPr lang="uk-UA" sz="1200" dirty="0">
                  <a:effectLst/>
                  <a:latin typeface="Times New Roman"/>
                  <a:ea typeface="Times New Roman"/>
                </a:endParaRPr>
              </a:p>
            </p:txBody>
          </p:sp>
          <p:sp>
            <p:nvSpPr>
              <p:cNvPr id="21" name="Rectangle 79"/>
              <p:cNvSpPr>
                <a:spLocks noChangeArrowheads="1"/>
              </p:cNvSpPr>
              <p:nvPr/>
            </p:nvSpPr>
            <p:spPr bwMode="auto">
              <a:xfrm>
                <a:off x="8221" y="12997"/>
                <a:ext cx="1243" cy="171"/>
              </a:xfrm>
              <a:prstGeom prst="rect">
                <a:avLst/>
              </a:prstGeom>
              <a:solidFill>
                <a:schemeClr val="bg2"/>
              </a:solidFill>
              <a:ln w="9525">
                <a:solidFill>
                  <a:srgbClr val="000000"/>
                </a:solidFill>
                <a:prstDash val="dash"/>
                <a:miter lim="800000"/>
                <a:headEnd/>
                <a:tailEnd/>
              </a:ln>
            </p:spPr>
            <p:txBody>
              <a:bodyPr rot="0" vert="horz" wrap="square" lIns="0" tIns="0" rIns="0" bIns="0" anchor="t" anchorCtr="0" upright="1">
                <a:noAutofit/>
              </a:bodyPr>
              <a:lstStyle/>
              <a:p>
                <a:pPr algn="just">
                  <a:lnSpc>
                    <a:spcPts val="1800"/>
                  </a:lnSpc>
                  <a:spcAft>
                    <a:spcPts val="0"/>
                  </a:spcAft>
                </a:pPr>
                <a:r>
                  <a:rPr lang="ru-RU" sz="1200">
                    <a:effectLst/>
                    <a:latin typeface="Times New Roman"/>
                    <a:ea typeface="Times New Roman"/>
                  </a:rPr>
                  <a:t>Торгова точка 4</a:t>
                </a:r>
                <a:endParaRPr lang="uk-UA" sz="1200">
                  <a:effectLst/>
                  <a:latin typeface="Times New Roman"/>
                  <a:ea typeface="Times New Roman"/>
                </a:endParaRPr>
              </a:p>
            </p:txBody>
          </p:sp>
          <p:sp>
            <p:nvSpPr>
              <p:cNvPr id="22" name="Rectangle 80"/>
              <p:cNvSpPr>
                <a:spLocks noChangeArrowheads="1"/>
              </p:cNvSpPr>
              <p:nvPr/>
            </p:nvSpPr>
            <p:spPr bwMode="auto">
              <a:xfrm>
                <a:off x="8120" y="13325"/>
                <a:ext cx="1243" cy="172"/>
              </a:xfrm>
              <a:prstGeom prst="rect">
                <a:avLst/>
              </a:prstGeom>
              <a:solidFill>
                <a:schemeClr val="bg2"/>
              </a:solidFill>
              <a:ln w="9525">
                <a:solidFill>
                  <a:srgbClr val="000000"/>
                </a:solidFill>
                <a:prstDash val="dash"/>
                <a:miter lim="800000"/>
                <a:headEnd/>
                <a:tailEnd/>
              </a:ln>
            </p:spPr>
            <p:txBody>
              <a:bodyPr rot="0" vert="horz" wrap="square" lIns="0" tIns="0" rIns="0" bIns="0" anchor="t" anchorCtr="0" upright="1">
                <a:noAutofit/>
              </a:bodyPr>
              <a:lstStyle/>
              <a:p>
                <a:pPr algn="just">
                  <a:lnSpc>
                    <a:spcPts val="1800"/>
                  </a:lnSpc>
                  <a:spcAft>
                    <a:spcPts val="0"/>
                  </a:spcAft>
                </a:pPr>
                <a:r>
                  <a:rPr lang="ru-RU" sz="1200">
                    <a:effectLst/>
                    <a:latin typeface="Times New Roman"/>
                    <a:ea typeface="Times New Roman"/>
                  </a:rPr>
                  <a:t>Торгова точка 5</a:t>
                </a:r>
                <a:endParaRPr lang="uk-UA" sz="1200">
                  <a:effectLst/>
                  <a:latin typeface="Times New Roman"/>
                  <a:ea typeface="Times New Roman"/>
                </a:endParaRPr>
              </a:p>
            </p:txBody>
          </p:sp>
          <p:sp>
            <p:nvSpPr>
              <p:cNvPr id="23" name="Rectangle 81"/>
              <p:cNvSpPr>
                <a:spLocks noChangeArrowheads="1"/>
              </p:cNvSpPr>
              <p:nvPr/>
            </p:nvSpPr>
            <p:spPr bwMode="auto">
              <a:xfrm>
                <a:off x="8063" y="13779"/>
                <a:ext cx="1243" cy="172"/>
              </a:xfrm>
              <a:prstGeom prst="rect">
                <a:avLst/>
              </a:prstGeom>
              <a:solidFill>
                <a:schemeClr val="bg2"/>
              </a:solidFill>
              <a:ln w="9525">
                <a:solidFill>
                  <a:srgbClr val="000000"/>
                </a:solidFill>
                <a:prstDash val="dash"/>
                <a:miter lim="800000"/>
                <a:headEnd/>
                <a:tailEnd/>
              </a:ln>
            </p:spPr>
            <p:txBody>
              <a:bodyPr rot="0" vert="horz" wrap="square" lIns="0" tIns="0" rIns="0" bIns="0" anchor="t" anchorCtr="0" upright="1">
                <a:noAutofit/>
              </a:bodyPr>
              <a:lstStyle/>
              <a:p>
                <a:pPr algn="just">
                  <a:lnSpc>
                    <a:spcPts val="1800"/>
                  </a:lnSpc>
                  <a:spcAft>
                    <a:spcPts val="0"/>
                  </a:spcAft>
                </a:pPr>
                <a:r>
                  <a:rPr lang="ru-RU" sz="1200">
                    <a:effectLst/>
                    <a:latin typeface="Times New Roman"/>
                    <a:ea typeface="Times New Roman"/>
                  </a:rPr>
                  <a:t>Торгова точка 6</a:t>
                </a:r>
                <a:endParaRPr lang="uk-UA" sz="1200">
                  <a:effectLst/>
                  <a:latin typeface="Times New Roman"/>
                  <a:ea typeface="Times New Roman"/>
                </a:endParaRPr>
              </a:p>
            </p:txBody>
          </p:sp>
          <p:cxnSp>
            <p:nvCxnSpPr>
              <p:cNvPr id="24" name="Line 82"/>
              <p:cNvCxnSpPr/>
              <p:nvPr/>
            </p:nvCxnSpPr>
            <p:spPr bwMode="auto">
              <a:xfrm flipV="1">
                <a:off x="7262" y="12419"/>
                <a:ext cx="858" cy="17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25" name="Line 83"/>
              <p:cNvCxnSpPr/>
              <p:nvPr/>
            </p:nvCxnSpPr>
            <p:spPr bwMode="auto">
              <a:xfrm flipV="1">
                <a:off x="7262" y="12771"/>
                <a:ext cx="959"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26" name="Line 84"/>
              <p:cNvCxnSpPr/>
              <p:nvPr/>
            </p:nvCxnSpPr>
            <p:spPr bwMode="auto">
              <a:xfrm>
                <a:off x="7262" y="12852"/>
                <a:ext cx="959" cy="28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27" name="Line 85"/>
              <p:cNvCxnSpPr/>
              <p:nvPr/>
            </p:nvCxnSpPr>
            <p:spPr bwMode="auto">
              <a:xfrm>
                <a:off x="7112" y="12859"/>
                <a:ext cx="1008" cy="497"/>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28" name="Line 86"/>
              <p:cNvCxnSpPr/>
              <p:nvPr/>
            </p:nvCxnSpPr>
            <p:spPr bwMode="auto">
              <a:xfrm>
                <a:off x="7059" y="12887"/>
                <a:ext cx="1004" cy="89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29" name="Line 87"/>
              <p:cNvCxnSpPr/>
              <p:nvPr/>
            </p:nvCxnSpPr>
            <p:spPr bwMode="auto">
              <a:xfrm flipH="1">
                <a:off x="7582" y="12419"/>
                <a:ext cx="34" cy="1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0" name="Line 88"/>
              <p:cNvCxnSpPr/>
              <p:nvPr/>
            </p:nvCxnSpPr>
            <p:spPr bwMode="auto">
              <a:xfrm flipH="1">
                <a:off x="7629" y="12680"/>
                <a:ext cx="121" cy="1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1" name="Line 89"/>
              <p:cNvCxnSpPr/>
              <p:nvPr/>
            </p:nvCxnSpPr>
            <p:spPr bwMode="auto">
              <a:xfrm flipH="1">
                <a:off x="7674" y="12950"/>
                <a:ext cx="144" cy="11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2" name="Text Box 90"/>
              <p:cNvSpPr txBox="1">
                <a:spLocks noChangeArrowheads="1"/>
              </p:cNvSpPr>
              <p:nvPr/>
            </p:nvSpPr>
            <p:spPr bwMode="auto">
              <a:xfrm>
                <a:off x="7272" y="13307"/>
                <a:ext cx="132" cy="253"/>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just">
                  <a:lnSpc>
                    <a:spcPts val="1800"/>
                  </a:lnSpc>
                  <a:spcAft>
                    <a:spcPts val="0"/>
                  </a:spcAft>
                </a:pPr>
                <a:r>
                  <a:rPr lang="ru-RU" sz="1200" i="1">
                    <a:effectLst/>
                    <a:latin typeface="Times New Roman"/>
                    <a:ea typeface="Times New Roman"/>
                  </a:rPr>
                  <a:t>х</a:t>
                </a:r>
                <a:endParaRPr lang="uk-UA" sz="1200">
                  <a:effectLst/>
                  <a:latin typeface="Times New Roman"/>
                  <a:ea typeface="Times New Roman"/>
                </a:endParaRPr>
              </a:p>
            </p:txBody>
          </p:sp>
          <p:sp>
            <p:nvSpPr>
              <p:cNvPr id="33" name="Text Box 91"/>
              <p:cNvSpPr txBox="1">
                <a:spLocks noChangeArrowheads="1"/>
              </p:cNvSpPr>
              <p:nvPr/>
            </p:nvSpPr>
            <p:spPr bwMode="auto">
              <a:xfrm>
                <a:off x="7732" y="13234"/>
                <a:ext cx="100" cy="213"/>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just">
                  <a:lnSpc>
                    <a:spcPts val="1800"/>
                  </a:lnSpc>
                  <a:spcAft>
                    <a:spcPts val="0"/>
                  </a:spcAft>
                </a:pPr>
                <a:r>
                  <a:rPr lang="ru-RU" sz="1200" i="1">
                    <a:effectLst/>
                    <a:latin typeface="Times New Roman"/>
                    <a:ea typeface="Times New Roman"/>
                  </a:rPr>
                  <a:t>х</a:t>
                </a:r>
                <a:endParaRPr lang="uk-UA" sz="1200">
                  <a:effectLst/>
                  <a:latin typeface="Times New Roman"/>
                  <a:ea typeface="Times New Roman"/>
                </a:endParaRPr>
              </a:p>
            </p:txBody>
          </p:sp>
          <p:cxnSp>
            <p:nvCxnSpPr>
              <p:cNvPr id="36" name="Line 136"/>
              <p:cNvCxnSpPr/>
              <p:nvPr/>
            </p:nvCxnSpPr>
            <p:spPr bwMode="auto">
              <a:xfrm flipH="1">
                <a:off x="7649" y="13119"/>
                <a:ext cx="144" cy="11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sp>
        <p:nvSpPr>
          <p:cNvPr id="95" name="Oval 126"/>
          <p:cNvSpPr>
            <a:spLocks noChangeArrowheads="1"/>
          </p:cNvSpPr>
          <p:nvPr/>
        </p:nvSpPr>
        <p:spPr bwMode="auto">
          <a:xfrm>
            <a:off x="3323573" y="5659198"/>
            <a:ext cx="268401" cy="260672"/>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75000"/>
              </a:lnSpc>
            </a:pPr>
            <a:r>
              <a:rPr lang="uk-UA" sz="1600" dirty="0"/>
              <a:t>1</a:t>
            </a:r>
          </a:p>
        </p:txBody>
      </p:sp>
      <p:cxnSp>
        <p:nvCxnSpPr>
          <p:cNvPr id="96" name="Line 128"/>
          <p:cNvCxnSpPr/>
          <p:nvPr/>
        </p:nvCxnSpPr>
        <p:spPr bwMode="auto">
          <a:xfrm flipV="1">
            <a:off x="3597528" y="5758949"/>
            <a:ext cx="439622" cy="5646"/>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97" name="Line 131"/>
          <p:cNvCxnSpPr/>
          <p:nvPr/>
        </p:nvCxnSpPr>
        <p:spPr bwMode="auto">
          <a:xfrm flipH="1" flipV="1">
            <a:off x="3590123" y="5865288"/>
            <a:ext cx="447952" cy="188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2" name="Нижний колонтитул 1"/>
          <p:cNvSpPr>
            <a:spLocks noGrp="1"/>
          </p:cNvSpPr>
          <p:nvPr>
            <p:ph type="ftr" sz="quarter" idx="11"/>
          </p:nvPr>
        </p:nvSpPr>
        <p:spPr/>
        <p:txBody>
          <a:bodyPr/>
          <a:lstStyle/>
          <a:p>
            <a:r>
              <a:rPr lang="uk-UA"/>
              <a:t>© І.В.Стеценко КПІ ім.Ігоря Сікорського</a:t>
            </a:r>
          </a:p>
        </p:txBody>
      </p:sp>
    </p:spTree>
    <p:extLst>
      <p:ext uri="{BB962C8B-B14F-4D97-AF65-F5344CB8AC3E}">
        <p14:creationId xmlns:p14="http://schemas.microsoft.com/office/powerpoint/2010/main" val="15541532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title"/>
          </p:nvPr>
        </p:nvSpPr>
        <p:spPr>
          <a:xfrm>
            <a:off x="457200" y="274638"/>
            <a:ext cx="8229600" cy="418058"/>
          </a:xfrm>
        </p:spPr>
        <p:txBody>
          <a:bodyPr>
            <a:normAutofit fontScale="90000"/>
          </a:bodyPr>
          <a:lstStyle/>
          <a:p>
            <a:r>
              <a:rPr lang="uk-UA" dirty="0"/>
              <a:t>Приклад «Оптовий магазин»</a:t>
            </a:r>
          </a:p>
        </p:txBody>
      </p:sp>
      <p:grpSp>
        <p:nvGrpSpPr>
          <p:cNvPr id="5" name="Группа 4"/>
          <p:cNvGrpSpPr>
            <a:grpSpLocks/>
          </p:cNvGrpSpPr>
          <p:nvPr/>
        </p:nvGrpSpPr>
        <p:grpSpPr bwMode="auto">
          <a:xfrm>
            <a:off x="1515492" y="801477"/>
            <a:ext cx="6512892" cy="5869349"/>
            <a:chOff x="2427" y="8210"/>
            <a:chExt cx="7037" cy="6237"/>
          </a:xfrm>
        </p:grpSpPr>
        <p:grpSp>
          <p:nvGrpSpPr>
            <p:cNvPr id="6" name="Group 52"/>
            <p:cNvGrpSpPr>
              <a:grpSpLocks/>
            </p:cNvGrpSpPr>
            <p:nvPr/>
          </p:nvGrpSpPr>
          <p:grpSpPr bwMode="auto">
            <a:xfrm>
              <a:off x="2607" y="12166"/>
              <a:ext cx="4797" cy="2281"/>
              <a:chOff x="1371" y="11059"/>
              <a:chExt cx="6425" cy="3056"/>
            </a:xfrm>
          </p:grpSpPr>
          <p:sp>
            <p:nvSpPr>
              <p:cNvPr id="89" name="Rectangle 53"/>
              <p:cNvSpPr>
                <a:spLocks noChangeArrowheads="1"/>
              </p:cNvSpPr>
              <p:nvPr/>
            </p:nvSpPr>
            <p:spPr bwMode="auto">
              <a:xfrm>
                <a:off x="1371" y="11059"/>
                <a:ext cx="6425" cy="3056"/>
              </a:xfrm>
              <a:prstGeom prst="rect">
                <a:avLst/>
              </a:prstGeom>
              <a:solidFill>
                <a:schemeClr val="accent3">
                  <a:lumMod val="20000"/>
                  <a:lumOff val="80000"/>
                </a:schemeClr>
              </a:solidFill>
              <a:ln w="9525">
                <a:solidFill>
                  <a:srgbClr val="000000"/>
                </a:solidFill>
                <a:prstDash val="dash"/>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uk-UA" sz="1200"/>
              </a:p>
            </p:txBody>
          </p:sp>
          <p:sp>
            <p:nvSpPr>
              <p:cNvPr id="90" name="Rectangle 54"/>
              <p:cNvSpPr>
                <a:spLocks noChangeArrowheads="1"/>
              </p:cNvSpPr>
              <p:nvPr/>
            </p:nvSpPr>
            <p:spPr bwMode="auto">
              <a:xfrm>
                <a:off x="1474" y="11142"/>
                <a:ext cx="3305" cy="266"/>
              </a:xfrm>
              <a:prstGeom prst="rect">
                <a:avLst/>
              </a:prstGeom>
              <a:solidFill>
                <a:schemeClr val="accent3">
                  <a:lumMod val="20000"/>
                  <a:lumOff val="80000"/>
                </a:schemeClr>
              </a:solidFill>
              <a:ln w="9525">
                <a:no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just">
                  <a:lnSpc>
                    <a:spcPts val="1800"/>
                  </a:lnSpc>
                  <a:spcAft>
                    <a:spcPts val="0"/>
                  </a:spcAft>
                </a:pPr>
                <a:r>
                  <a:rPr lang="ru-RU" sz="1200" dirty="0" err="1">
                    <a:effectLst/>
                    <a:latin typeface="Times New Roman"/>
                    <a:ea typeface="Times New Roman"/>
                  </a:rPr>
                  <a:t>Виробництво</a:t>
                </a:r>
                <a:r>
                  <a:rPr lang="ru-RU" sz="1200" dirty="0">
                    <a:effectLst/>
                    <a:latin typeface="Times New Roman"/>
                    <a:ea typeface="Times New Roman"/>
                  </a:rPr>
                  <a:t> та доставка </a:t>
                </a:r>
                <a:r>
                  <a:rPr lang="ru-RU" sz="1200" dirty="0" err="1">
                    <a:effectLst/>
                    <a:latin typeface="Times New Roman"/>
                    <a:ea typeface="Times New Roman"/>
                  </a:rPr>
                  <a:t>товарів</a:t>
                </a:r>
                <a:endParaRPr lang="uk-UA" sz="1200" dirty="0">
                  <a:effectLst/>
                  <a:latin typeface="Times New Roman"/>
                  <a:ea typeface="Times New Roman"/>
                </a:endParaRPr>
              </a:p>
            </p:txBody>
          </p:sp>
        </p:grpSp>
        <p:sp>
          <p:nvSpPr>
            <p:cNvPr id="7" name="Rectangle 55"/>
            <p:cNvSpPr>
              <a:spLocks noChangeArrowheads="1"/>
            </p:cNvSpPr>
            <p:nvPr/>
          </p:nvSpPr>
          <p:spPr bwMode="auto">
            <a:xfrm>
              <a:off x="2427" y="8210"/>
              <a:ext cx="6806" cy="3693"/>
            </a:xfrm>
            <a:prstGeom prst="rect">
              <a:avLst/>
            </a:prstGeom>
            <a:solidFill>
              <a:schemeClr val="bg2"/>
            </a:solidFill>
            <a:ln w="9525">
              <a:solidFill>
                <a:srgbClr val="000000"/>
              </a:solidFill>
              <a:prstDash val="dash"/>
              <a:miter lim="800000"/>
              <a:headEnd/>
              <a:tailEnd/>
            </a:ln>
          </p:spPr>
          <p:txBody>
            <a:bodyPr rot="0" vert="horz" wrap="square" lIns="91440" tIns="45720" rIns="91440" bIns="45720" anchor="t" anchorCtr="0" upright="1">
              <a:noAutofit/>
            </a:bodyPr>
            <a:lstStyle/>
            <a:p>
              <a:pPr algn="just">
                <a:lnSpc>
                  <a:spcPts val="1800"/>
                </a:lnSpc>
                <a:spcAft>
                  <a:spcPts val="0"/>
                </a:spcAft>
              </a:pPr>
              <a:r>
                <a:rPr lang="ru-RU" sz="1200" dirty="0" err="1">
                  <a:effectLst/>
                  <a:latin typeface="Times New Roman"/>
                  <a:ea typeface="Times New Roman"/>
                </a:rPr>
                <a:t>Торгова</a:t>
              </a:r>
              <a:r>
                <a:rPr lang="ru-RU" sz="1200" dirty="0">
                  <a:effectLst/>
                  <a:latin typeface="Times New Roman"/>
                  <a:ea typeface="Times New Roman"/>
                </a:rPr>
                <a:t> точка 1</a:t>
              </a:r>
              <a:endParaRPr lang="uk-UA" sz="1200" dirty="0">
                <a:effectLst/>
                <a:latin typeface="Times New Roman"/>
                <a:ea typeface="Times New Roman"/>
              </a:endParaRPr>
            </a:p>
          </p:txBody>
        </p:sp>
        <p:grpSp>
          <p:nvGrpSpPr>
            <p:cNvPr id="8" name="Group 56"/>
            <p:cNvGrpSpPr>
              <a:grpSpLocks/>
            </p:cNvGrpSpPr>
            <p:nvPr/>
          </p:nvGrpSpPr>
          <p:grpSpPr bwMode="auto">
            <a:xfrm>
              <a:off x="2684" y="8435"/>
              <a:ext cx="6780" cy="5516"/>
              <a:chOff x="2684" y="8435"/>
              <a:chExt cx="6780" cy="5516"/>
            </a:xfrm>
          </p:grpSpPr>
          <p:sp>
            <p:nvSpPr>
              <p:cNvPr id="34" name="Text Box 92"/>
              <p:cNvSpPr txBox="1">
                <a:spLocks noChangeArrowheads="1"/>
              </p:cNvSpPr>
              <p:nvPr/>
            </p:nvSpPr>
            <p:spPr bwMode="auto">
              <a:xfrm>
                <a:off x="7661" y="12212"/>
                <a:ext cx="142" cy="149"/>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just">
                  <a:lnSpc>
                    <a:spcPts val="1800"/>
                  </a:lnSpc>
                  <a:spcAft>
                    <a:spcPts val="0"/>
                  </a:spcAft>
                </a:pPr>
                <a:r>
                  <a:rPr lang="ru-RU" sz="1200" i="1" dirty="0">
                    <a:effectLst/>
                    <a:latin typeface="Times New Roman"/>
                    <a:ea typeface="Times New Roman"/>
                  </a:rPr>
                  <a:t>х</a:t>
                </a:r>
                <a:endParaRPr lang="uk-UA" sz="1200" dirty="0">
                  <a:effectLst/>
                  <a:latin typeface="Times New Roman"/>
                  <a:ea typeface="Times New Roman"/>
                </a:endParaRPr>
              </a:p>
            </p:txBody>
          </p:sp>
          <p:sp>
            <p:nvSpPr>
              <p:cNvPr id="9" name="Text Box 57"/>
              <p:cNvSpPr txBox="1">
                <a:spLocks noChangeArrowheads="1"/>
              </p:cNvSpPr>
              <p:nvPr/>
            </p:nvSpPr>
            <p:spPr bwMode="auto">
              <a:xfrm>
                <a:off x="7822" y="12823"/>
                <a:ext cx="123" cy="157"/>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just">
                  <a:lnSpc>
                    <a:spcPts val="1800"/>
                  </a:lnSpc>
                  <a:spcAft>
                    <a:spcPts val="0"/>
                  </a:spcAft>
                </a:pPr>
                <a:r>
                  <a:rPr lang="ru-RU" sz="1200" i="1">
                    <a:effectLst/>
                    <a:latin typeface="Times New Roman"/>
                    <a:ea typeface="Times New Roman"/>
                  </a:rPr>
                  <a:t>х</a:t>
                </a:r>
                <a:endParaRPr lang="uk-UA" sz="1200">
                  <a:effectLst/>
                  <a:latin typeface="Times New Roman"/>
                  <a:ea typeface="Times New Roman"/>
                </a:endParaRPr>
              </a:p>
            </p:txBody>
          </p:sp>
          <p:sp>
            <p:nvSpPr>
              <p:cNvPr id="10" name="Text Box 58"/>
              <p:cNvSpPr txBox="1">
                <a:spLocks noChangeArrowheads="1"/>
              </p:cNvSpPr>
              <p:nvPr/>
            </p:nvSpPr>
            <p:spPr bwMode="auto">
              <a:xfrm>
                <a:off x="7797" y="12560"/>
                <a:ext cx="121" cy="161"/>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just">
                  <a:lnSpc>
                    <a:spcPts val="1800"/>
                  </a:lnSpc>
                  <a:spcAft>
                    <a:spcPts val="0"/>
                  </a:spcAft>
                </a:pPr>
                <a:r>
                  <a:rPr lang="ru-RU" sz="1200" i="1">
                    <a:effectLst/>
                    <a:latin typeface="Times New Roman"/>
                    <a:ea typeface="Times New Roman"/>
                  </a:rPr>
                  <a:t>х</a:t>
                </a:r>
                <a:endParaRPr lang="uk-UA" sz="1200">
                  <a:effectLst/>
                  <a:latin typeface="Times New Roman"/>
                  <a:ea typeface="Times New Roman"/>
                </a:endParaRPr>
              </a:p>
            </p:txBody>
          </p:sp>
          <p:cxnSp>
            <p:nvCxnSpPr>
              <p:cNvPr id="11" name="Line 59"/>
              <p:cNvCxnSpPr/>
              <p:nvPr/>
            </p:nvCxnSpPr>
            <p:spPr bwMode="auto">
              <a:xfrm flipH="1">
                <a:off x="7373" y="13297"/>
                <a:ext cx="20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2" name="Line 60"/>
              <p:cNvCxnSpPr/>
              <p:nvPr/>
            </p:nvCxnSpPr>
            <p:spPr bwMode="auto">
              <a:xfrm flipV="1">
                <a:off x="6525" y="12859"/>
                <a:ext cx="403" cy="657"/>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13" name="Line 61"/>
              <p:cNvCxnSpPr/>
              <p:nvPr/>
            </p:nvCxnSpPr>
            <p:spPr bwMode="auto">
              <a:xfrm flipH="1">
                <a:off x="6525" y="13297"/>
                <a:ext cx="17" cy="4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4" name="Line 62"/>
              <p:cNvCxnSpPr/>
              <p:nvPr/>
            </p:nvCxnSpPr>
            <p:spPr bwMode="auto">
              <a:xfrm>
                <a:off x="5985" y="13522"/>
                <a:ext cx="503"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nvGrpSpPr>
              <p:cNvPr id="15" name="Group 63"/>
              <p:cNvGrpSpPr>
                <a:grpSpLocks/>
              </p:cNvGrpSpPr>
              <p:nvPr/>
            </p:nvGrpSpPr>
            <p:grpSpPr bwMode="auto">
              <a:xfrm>
                <a:off x="4060" y="12750"/>
                <a:ext cx="1887" cy="942"/>
                <a:chOff x="1869" y="6735"/>
                <a:chExt cx="1887" cy="1259"/>
              </a:xfrm>
            </p:grpSpPr>
            <p:cxnSp>
              <p:nvCxnSpPr>
                <p:cNvPr id="79" name="Line 64"/>
                <p:cNvCxnSpPr/>
                <p:nvPr/>
              </p:nvCxnSpPr>
              <p:spPr bwMode="auto">
                <a:xfrm>
                  <a:off x="2998" y="7514"/>
                  <a:ext cx="0" cy="48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80" name="Text Box 65"/>
                <p:cNvSpPr txBox="1">
                  <a:spLocks noChangeArrowheads="1"/>
                </p:cNvSpPr>
                <p:nvPr/>
              </p:nvSpPr>
              <p:spPr bwMode="auto">
                <a:xfrm>
                  <a:off x="1869" y="6735"/>
                  <a:ext cx="1827" cy="746"/>
                </a:xfrm>
                <a:prstGeom prst="rect">
                  <a:avLst/>
                </a:prstGeom>
                <a:solidFill>
                  <a:srgbClr val="FFFFFF"/>
                </a:solidFill>
                <a:ln w="9525">
                  <a:solidFill>
                    <a:srgbClr val="FFFFFF"/>
                  </a:solidFill>
                  <a:miter lim="800000"/>
                  <a:headEnd/>
                  <a:tailEnd/>
                </a:ln>
              </p:spPr>
              <p:txBody>
                <a:bodyPr rot="0" vert="horz" wrap="square" lIns="18000" tIns="10800" rIns="18000" bIns="10800" anchor="t" anchorCtr="0" upright="1">
                  <a:noAutofit/>
                </a:bodyPr>
                <a:lstStyle/>
                <a:p>
                  <a:pPr algn="ctr">
                    <a:lnSpc>
                      <a:spcPts val="1800"/>
                    </a:lnSpc>
                    <a:spcAft>
                      <a:spcPts val="0"/>
                    </a:spcAft>
                  </a:pPr>
                  <a:r>
                    <a:rPr lang="ru-RU" sz="1200" dirty="0" err="1">
                      <a:latin typeface="Times New Roman"/>
                      <a:ea typeface="Times New Roman"/>
                    </a:rPr>
                    <a:t>Р</a:t>
                  </a:r>
                  <a:r>
                    <a:rPr lang="ru-RU" sz="1200" dirty="0" err="1">
                      <a:effectLst/>
                      <a:latin typeface="Times New Roman"/>
                      <a:ea typeface="Times New Roman"/>
                    </a:rPr>
                    <a:t>озміщення</a:t>
                  </a:r>
                  <a:r>
                    <a:rPr lang="ru-RU" sz="1200" dirty="0">
                      <a:effectLst/>
                      <a:latin typeface="Times New Roman"/>
                      <a:ea typeface="Times New Roman"/>
                    </a:rPr>
                    <a:t> </a:t>
                  </a:r>
                  <a:r>
                    <a:rPr lang="ru-RU" sz="1200" dirty="0" err="1">
                      <a:effectLst/>
                      <a:latin typeface="Times New Roman"/>
                      <a:ea typeface="Times New Roman"/>
                    </a:rPr>
                    <a:t>замовлення</a:t>
                  </a:r>
                  <a:r>
                    <a:rPr lang="ru-RU" sz="1200" dirty="0">
                      <a:effectLst/>
                      <a:latin typeface="Times New Roman"/>
                      <a:ea typeface="Times New Roman"/>
                    </a:rPr>
                    <a:t> на </a:t>
                  </a:r>
                  <a:r>
                    <a:rPr lang="ru-RU" sz="1200" dirty="0" err="1">
                      <a:effectLst/>
                      <a:latin typeface="Times New Roman"/>
                      <a:ea typeface="Times New Roman"/>
                    </a:rPr>
                    <a:t>фабриці</a:t>
                  </a:r>
                  <a:endParaRPr lang="uk-UA" sz="1200" dirty="0">
                    <a:effectLst/>
                    <a:latin typeface="Times New Roman"/>
                    <a:ea typeface="Times New Roman"/>
                  </a:endParaRPr>
                </a:p>
              </p:txBody>
            </p:sp>
            <p:sp>
              <p:nvSpPr>
                <p:cNvPr id="82" name="Oval 67"/>
                <p:cNvSpPr>
                  <a:spLocks noChangeArrowheads="1"/>
                </p:cNvSpPr>
                <p:nvPr/>
              </p:nvSpPr>
              <p:spPr bwMode="auto">
                <a:xfrm>
                  <a:off x="3413" y="7529"/>
                  <a:ext cx="343" cy="413"/>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uk-UA" sz="1200"/>
                </a:p>
              </p:txBody>
            </p:sp>
            <p:cxnSp>
              <p:nvCxnSpPr>
                <p:cNvPr id="83" name="Line 68"/>
                <p:cNvCxnSpPr/>
                <p:nvPr/>
              </p:nvCxnSpPr>
              <p:spPr bwMode="auto">
                <a:xfrm>
                  <a:off x="2996" y="7764"/>
                  <a:ext cx="389"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cxnSp>
            <p:nvCxnSpPr>
              <p:cNvPr id="16" name="Line 74"/>
              <p:cNvCxnSpPr/>
              <p:nvPr/>
            </p:nvCxnSpPr>
            <p:spPr bwMode="auto">
              <a:xfrm>
                <a:off x="6707" y="13132"/>
                <a:ext cx="65" cy="16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7" name="Text Box 75"/>
              <p:cNvSpPr txBox="1">
                <a:spLocks noChangeArrowheads="1"/>
              </p:cNvSpPr>
              <p:nvPr/>
            </p:nvSpPr>
            <p:spPr bwMode="auto">
              <a:xfrm>
                <a:off x="6745" y="13297"/>
                <a:ext cx="242" cy="300"/>
              </a:xfrm>
              <a:prstGeom prst="rect">
                <a:avLst/>
              </a:prstGeom>
              <a:solidFill>
                <a:srgbClr val="FFFFFF"/>
              </a:solidFill>
              <a:ln w="9525">
                <a:solidFill>
                  <a:srgbClr val="FFFFFF"/>
                </a:solidFill>
                <a:miter lim="800000"/>
                <a:headEnd/>
                <a:tailEnd/>
              </a:ln>
            </p:spPr>
            <p:txBody>
              <a:bodyPr rot="0" vert="horz" wrap="square" lIns="18000" tIns="10800" rIns="18000" bIns="10800" anchor="t" anchorCtr="0" upright="1">
                <a:noAutofit/>
              </a:bodyPr>
              <a:lstStyle/>
              <a:p>
                <a:pPr algn="just">
                  <a:lnSpc>
                    <a:spcPts val="1800"/>
                  </a:lnSpc>
                  <a:spcAft>
                    <a:spcPts val="0"/>
                  </a:spcAft>
                </a:pPr>
                <a:r>
                  <a:rPr lang="ru-RU" sz="1200" i="1">
                    <a:effectLst/>
                    <a:latin typeface="Times New Roman"/>
                    <a:ea typeface="Times New Roman"/>
                  </a:rPr>
                  <a:t>у</a:t>
                </a:r>
                <a:endParaRPr lang="uk-UA" sz="1200">
                  <a:effectLst/>
                  <a:latin typeface="Times New Roman"/>
                  <a:ea typeface="Times New Roman"/>
                </a:endParaRPr>
              </a:p>
            </p:txBody>
          </p:sp>
          <p:sp>
            <p:nvSpPr>
              <p:cNvPr id="18" name="Oval 76"/>
              <p:cNvSpPr>
                <a:spLocks noChangeArrowheads="1"/>
              </p:cNvSpPr>
              <p:nvPr/>
            </p:nvSpPr>
            <p:spPr bwMode="auto">
              <a:xfrm>
                <a:off x="6745" y="12419"/>
                <a:ext cx="561" cy="468"/>
              </a:xfrm>
              <a:prstGeom prst="ellipse">
                <a:avLst/>
              </a:prstGeom>
              <a:solidFill>
                <a:srgbClr val="FFFFFF"/>
              </a:solidFill>
              <a:ln w="9525">
                <a:solidFill>
                  <a:srgbClr val="000000"/>
                </a:solidFill>
                <a:round/>
                <a:headEnd/>
                <a:tailEnd/>
              </a:ln>
            </p:spPr>
            <p:txBody>
              <a:bodyPr rot="0" vert="horz" wrap="square" lIns="0" tIns="0" rIns="0" bIns="0" anchor="t" anchorCtr="0" upright="1">
                <a:noAutofit/>
              </a:bodyPr>
              <a:lstStyle/>
              <a:p>
                <a:pPr algn="just">
                  <a:lnSpc>
                    <a:spcPct val="50000"/>
                  </a:lnSpc>
                  <a:spcAft>
                    <a:spcPts val="0"/>
                  </a:spcAft>
                </a:pPr>
                <a:endParaRPr lang="ru-RU" sz="1400" dirty="0">
                  <a:effectLst/>
                  <a:latin typeface="Times New Roman"/>
                  <a:ea typeface="Times New Roman"/>
                </a:endParaRPr>
              </a:p>
              <a:p>
                <a:pPr algn="just">
                  <a:lnSpc>
                    <a:spcPct val="50000"/>
                  </a:lnSpc>
                  <a:spcAft>
                    <a:spcPts val="0"/>
                  </a:spcAft>
                </a:pPr>
                <a:r>
                  <a:rPr lang="ru-RU" sz="1400" dirty="0">
                    <a:effectLst/>
                    <a:latin typeface="Times New Roman"/>
                    <a:ea typeface="Times New Roman"/>
                  </a:rPr>
                  <a:t>1920</a:t>
                </a:r>
                <a:endParaRPr lang="uk-UA" sz="1400" dirty="0">
                  <a:effectLst/>
                  <a:latin typeface="Times New Roman"/>
                  <a:ea typeface="Times New Roman"/>
                </a:endParaRPr>
              </a:p>
            </p:txBody>
          </p:sp>
          <p:sp>
            <p:nvSpPr>
              <p:cNvPr id="19" name="Rectangle 77"/>
              <p:cNvSpPr>
                <a:spLocks noChangeArrowheads="1"/>
              </p:cNvSpPr>
              <p:nvPr/>
            </p:nvSpPr>
            <p:spPr bwMode="auto">
              <a:xfrm>
                <a:off x="8120" y="12329"/>
                <a:ext cx="1243" cy="172"/>
              </a:xfrm>
              <a:prstGeom prst="rect">
                <a:avLst/>
              </a:prstGeom>
              <a:solidFill>
                <a:schemeClr val="bg2"/>
              </a:solidFill>
              <a:ln w="9525">
                <a:solidFill>
                  <a:srgbClr val="000000"/>
                </a:solidFill>
                <a:prstDash val="dash"/>
                <a:miter lim="800000"/>
                <a:headEnd/>
                <a:tailEnd/>
              </a:ln>
            </p:spPr>
            <p:txBody>
              <a:bodyPr rot="0" vert="horz" wrap="square" lIns="0" tIns="0" rIns="0" bIns="0" anchor="t" anchorCtr="0" upright="1">
                <a:noAutofit/>
              </a:bodyPr>
              <a:lstStyle/>
              <a:p>
                <a:pPr algn="just">
                  <a:lnSpc>
                    <a:spcPts val="1800"/>
                  </a:lnSpc>
                  <a:spcAft>
                    <a:spcPts val="0"/>
                  </a:spcAft>
                </a:pPr>
                <a:r>
                  <a:rPr lang="ru-RU" sz="1200" dirty="0" err="1">
                    <a:effectLst/>
                    <a:latin typeface="Times New Roman"/>
                    <a:ea typeface="Times New Roman"/>
                  </a:rPr>
                  <a:t>Торгова</a:t>
                </a:r>
                <a:r>
                  <a:rPr lang="ru-RU" sz="1200" dirty="0">
                    <a:effectLst/>
                    <a:latin typeface="Times New Roman"/>
                    <a:ea typeface="Times New Roman"/>
                  </a:rPr>
                  <a:t> точка 2</a:t>
                </a:r>
                <a:endParaRPr lang="uk-UA" sz="1200" dirty="0">
                  <a:effectLst/>
                  <a:latin typeface="Times New Roman"/>
                  <a:ea typeface="Times New Roman"/>
                </a:endParaRPr>
              </a:p>
            </p:txBody>
          </p:sp>
          <p:sp>
            <p:nvSpPr>
              <p:cNvPr id="20" name="Rectangle 78"/>
              <p:cNvSpPr>
                <a:spLocks noChangeArrowheads="1"/>
              </p:cNvSpPr>
              <p:nvPr/>
            </p:nvSpPr>
            <p:spPr bwMode="auto">
              <a:xfrm>
                <a:off x="8221" y="12680"/>
                <a:ext cx="1243" cy="172"/>
              </a:xfrm>
              <a:prstGeom prst="rect">
                <a:avLst/>
              </a:prstGeom>
              <a:solidFill>
                <a:schemeClr val="bg2"/>
              </a:solidFill>
              <a:ln w="9525">
                <a:solidFill>
                  <a:srgbClr val="000000"/>
                </a:solidFill>
                <a:prstDash val="dash"/>
                <a:miter lim="800000"/>
                <a:headEnd/>
                <a:tailEnd/>
              </a:ln>
            </p:spPr>
            <p:txBody>
              <a:bodyPr rot="0" vert="horz" wrap="square" lIns="0" tIns="0" rIns="0" bIns="0" anchor="t" anchorCtr="0" upright="1">
                <a:noAutofit/>
              </a:bodyPr>
              <a:lstStyle/>
              <a:p>
                <a:pPr algn="just">
                  <a:lnSpc>
                    <a:spcPts val="1800"/>
                  </a:lnSpc>
                  <a:spcAft>
                    <a:spcPts val="0"/>
                  </a:spcAft>
                </a:pPr>
                <a:r>
                  <a:rPr lang="ru-RU" sz="1200" dirty="0" err="1">
                    <a:effectLst/>
                    <a:latin typeface="Times New Roman"/>
                    <a:ea typeface="Times New Roman"/>
                  </a:rPr>
                  <a:t>Торгова</a:t>
                </a:r>
                <a:r>
                  <a:rPr lang="ru-RU" sz="1200" dirty="0">
                    <a:effectLst/>
                    <a:latin typeface="Times New Roman"/>
                    <a:ea typeface="Times New Roman"/>
                  </a:rPr>
                  <a:t> точка 3</a:t>
                </a:r>
                <a:endParaRPr lang="uk-UA" sz="1200" dirty="0">
                  <a:effectLst/>
                  <a:latin typeface="Times New Roman"/>
                  <a:ea typeface="Times New Roman"/>
                </a:endParaRPr>
              </a:p>
            </p:txBody>
          </p:sp>
          <p:sp>
            <p:nvSpPr>
              <p:cNvPr id="21" name="Rectangle 79"/>
              <p:cNvSpPr>
                <a:spLocks noChangeArrowheads="1"/>
              </p:cNvSpPr>
              <p:nvPr/>
            </p:nvSpPr>
            <p:spPr bwMode="auto">
              <a:xfrm>
                <a:off x="8221" y="12997"/>
                <a:ext cx="1243" cy="171"/>
              </a:xfrm>
              <a:prstGeom prst="rect">
                <a:avLst/>
              </a:prstGeom>
              <a:solidFill>
                <a:schemeClr val="bg2"/>
              </a:solidFill>
              <a:ln w="9525">
                <a:solidFill>
                  <a:srgbClr val="000000"/>
                </a:solidFill>
                <a:prstDash val="dash"/>
                <a:miter lim="800000"/>
                <a:headEnd/>
                <a:tailEnd/>
              </a:ln>
            </p:spPr>
            <p:txBody>
              <a:bodyPr rot="0" vert="horz" wrap="square" lIns="0" tIns="0" rIns="0" bIns="0" anchor="t" anchorCtr="0" upright="1">
                <a:noAutofit/>
              </a:bodyPr>
              <a:lstStyle/>
              <a:p>
                <a:pPr algn="just">
                  <a:lnSpc>
                    <a:spcPts val="1800"/>
                  </a:lnSpc>
                  <a:spcAft>
                    <a:spcPts val="0"/>
                  </a:spcAft>
                </a:pPr>
                <a:r>
                  <a:rPr lang="ru-RU" sz="1200">
                    <a:effectLst/>
                    <a:latin typeface="Times New Roman"/>
                    <a:ea typeface="Times New Roman"/>
                  </a:rPr>
                  <a:t>Торгова точка 4</a:t>
                </a:r>
                <a:endParaRPr lang="uk-UA" sz="1200">
                  <a:effectLst/>
                  <a:latin typeface="Times New Roman"/>
                  <a:ea typeface="Times New Roman"/>
                </a:endParaRPr>
              </a:p>
            </p:txBody>
          </p:sp>
          <p:sp>
            <p:nvSpPr>
              <p:cNvPr id="22" name="Rectangle 80"/>
              <p:cNvSpPr>
                <a:spLocks noChangeArrowheads="1"/>
              </p:cNvSpPr>
              <p:nvPr/>
            </p:nvSpPr>
            <p:spPr bwMode="auto">
              <a:xfrm>
                <a:off x="8120" y="13325"/>
                <a:ext cx="1243" cy="172"/>
              </a:xfrm>
              <a:prstGeom prst="rect">
                <a:avLst/>
              </a:prstGeom>
              <a:solidFill>
                <a:schemeClr val="bg2"/>
              </a:solidFill>
              <a:ln w="9525">
                <a:solidFill>
                  <a:srgbClr val="000000"/>
                </a:solidFill>
                <a:prstDash val="dash"/>
                <a:miter lim="800000"/>
                <a:headEnd/>
                <a:tailEnd/>
              </a:ln>
            </p:spPr>
            <p:txBody>
              <a:bodyPr rot="0" vert="horz" wrap="square" lIns="0" tIns="0" rIns="0" bIns="0" anchor="t" anchorCtr="0" upright="1">
                <a:noAutofit/>
              </a:bodyPr>
              <a:lstStyle/>
              <a:p>
                <a:pPr algn="just">
                  <a:lnSpc>
                    <a:spcPts val="1800"/>
                  </a:lnSpc>
                  <a:spcAft>
                    <a:spcPts val="0"/>
                  </a:spcAft>
                </a:pPr>
                <a:r>
                  <a:rPr lang="ru-RU" sz="1200">
                    <a:effectLst/>
                    <a:latin typeface="Times New Roman"/>
                    <a:ea typeface="Times New Roman"/>
                  </a:rPr>
                  <a:t>Торгова точка 5</a:t>
                </a:r>
                <a:endParaRPr lang="uk-UA" sz="1200">
                  <a:effectLst/>
                  <a:latin typeface="Times New Roman"/>
                  <a:ea typeface="Times New Roman"/>
                </a:endParaRPr>
              </a:p>
            </p:txBody>
          </p:sp>
          <p:sp>
            <p:nvSpPr>
              <p:cNvPr id="23" name="Rectangle 81"/>
              <p:cNvSpPr>
                <a:spLocks noChangeArrowheads="1"/>
              </p:cNvSpPr>
              <p:nvPr/>
            </p:nvSpPr>
            <p:spPr bwMode="auto">
              <a:xfrm>
                <a:off x="8063" y="13779"/>
                <a:ext cx="1243" cy="172"/>
              </a:xfrm>
              <a:prstGeom prst="rect">
                <a:avLst/>
              </a:prstGeom>
              <a:solidFill>
                <a:schemeClr val="bg2"/>
              </a:solidFill>
              <a:ln w="9525">
                <a:solidFill>
                  <a:srgbClr val="000000"/>
                </a:solidFill>
                <a:prstDash val="dash"/>
                <a:miter lim="800000"/>
                <a:headEnd/>
                <a:tailEnd/>
              </a:ln>
            </p:spPr>
            <p:txBody>
              <a:bodyPr rot="0" vert="horz" wrap="square" lIns="0" tIns="0" rIns="0" bIns="0" anchor="t" anchorCtr="0" upright="1">
                <a:noAutofit/>
              </a:bodyPr>
              <a:lstStyle/>
              <a:p>
                <a:pPr algn="just">
                  <a:lnSpc>
                    <a:spcPts val="1800"/>
                  </a:lnSpc>
                  <a:spcAft>
                    <a:spcPts val="0"/>
                  </a:spcAft>
                </a:pPr>
                <a:r>
                  <a:rPr lang="ru-RU" sz="1200">
                    <a:effectLst/>
                    <a:latin typeface="Times New Roman"/>
                    <a:ea typeface="Times New Roman"/>
                  </a:rPr>
                  <a:t>Торгова точка 6</a:t>
                </a:r>
                <a:endParaRPr lang="uk-UA" sz="1200">
                  <a:effectLst/>
                  <a:latin typeface="Times New Roman"/>
                  <a:ea typeface="Times New Roman"/>
                </a:endParaRPr>
              </a:p>
            </p:txBody>
          </p:sp>
          <p:cxnSp>
            <p:nvCxnSpPr>
              <p:cNvPr id="24" name="Line 82"/>
              <p:cNvCxnSpPr/>
              <p:nvPr/>
            </p:nvCxnSpPr>
            <p:spPr bwMode="auto">
              <a:xfrm flipV="1">
                <a:off x="7262" y="12419"/>
                <a:ext cx="858" cy="17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25" name="Line 83"/>
              <p:cNvCxnSpPr/>
              <p:nvPr/>
            </p:nvCxnSpPr>
            <p:spPr bwMode="auto">
              <a:xfrm flipV="1">
                <a:off x="7262" y="12771"/>
                <a:ext cx="959"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26" name="Line 84"/>
              <p:cNvCxnSpPr/>
              <p:nvPr/>
            </p:nvCxnSpPr>
            <p:spPr bwMode="auto">
              <a:xfrm>
                <a:off x="7262" y="12852"/>
                <a:ext cx="959" cy="28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27" name="Line 85"/>
              <p:cNvCxnSpPr/>
              <p:nvPr/>
            </p:nvCxnSpPr>
            <p:spPr bwMode="auto">
              <a:xfrm>
                <a:off x="7112" y="12859"/>
                <a:ext cx="1008" cy="497"/>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28" name="Line 86"/>
              <p:cNvCxnSpPr/>
              <p:nvPr/>
            </p:nvCxnSpPr>
            <p:spPr bwMode="auto">
              <a:xfrm>
                <a:off x="7059" y="12887"/>
                <a:ext cx="1004" cy="89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29" name="Line 87"/>
              <p:cNvCxnSpPr/>
              <p:nvPr/>
            </p:nvCxnSpPr>
            <p:spPr bwMode="auto">
              <a:xfrm flipH="1">
                <a:off x="7582" y="12419"/>
                <a:ext cx="34" cy="1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0" name="Line 88"/>
              <p:cNvCxnSpPr/>
              <p:nvPr/>
            </p:nvCxnSpPr>
            <p:spPr bwMode="auto">
              <a:xfrm flipH="1">
                <a:off x="7629" y="12680"/>
                <a:ext cx="121" cy="1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1" name="Line 89"/>
              <p:cNvCxnSpPr/>
              <p:nvPr/>
            </p:nvCxnSpPr>
            <p:spPr bwMode="auto">
              <a:xfrm flipH="1">
                <a:off x="7674" y="12950"/>
                <a:ext cx="144" cy="11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2" name="Text Box 90"/>
              <p:cNvSpPr txBox="1">
                <a:spLocks noChangeArrowheads="1"/>
              </p:cNvSpPr>
              <p:nvPr/>
            </p:nvSpPr>
            <p:spPr bwMode="auto">
              <a:xfrm>
                <a:off x="7272" y="13307"/>
                <a:ext cx="132" cy="253"/>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just">
                  <a:lnSpc>
                    <a:spcPts val="1800"/>
                  </a:lnSpc>
                  <a:spcAft>
                    <a:spcPts val="0"/>
                  </a:spcAft>
                </a:pPr>
                <a:r>
                  <a:rPr lang="ru-RU" sz="1200" i="1">
                    <a:effectLst/>
                    <a:latin typeface="Times New Roman"/>
                    <a:ea typeface="Times New Roman"/>
                  </a:rPr>
                  <a:t>х</a:t>
                </a:r>
                <a:endParaRPr lang="uk-UA" sz="1200">
                  <a:effectLst/>
                  <a:latin typeface="Times New Roman"/>
                  <a:ea typeface="Times New Roman"/>
                </a:endParaRPr>
              </a:p>
            </p:txBody>
          </p:sp>
          <p:sp>
            <p:nvSpPr>
              <p:cNvPr id="33" name="Text Box 91"/>
              <p:cNvSpPr txBox="1">
                <a:spLocks noChangeArrowheads="1"/>
              </p:cNvSpPr>
              <p:nvPr/>
            </p:nvSpPr>
            <p:spPr bwMode="auto">
              <a:xfrm>
                <a:off x="7732" y="13234"/>
                <a:ext cx="100" cy="213"/>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just">
                  <a:lnSpc>
                    <a:spcPts val="1800"/>
                  </a:lnSpc>
                  <a:spcAft>
                    <a:spcPts val="0"/>
                  </a:spcAft>
                </a:pPr>
                <a:r>
                  <a:rPr lang="ru-RU" sz="1200" i="1">
                    <a:effectLst/>
                    <a:latin typeface="Times New Roman"/>
                    <a:ea typeface="Times New Roman"/>
                  </a:rPr>
                  <a:t>х</a:t>
                </a:r>
                <a:endParaRPr lang="uk-UA" sz="1200">
                  <a:effectLst/>
                  <a:latin typeface="Times New Roman"/>
                  <a:ea typeface="Times New Roman"/>
                </a:endParaRPr>
              </a:p>
            </p:txBody>
          </p:sp>
          <p:grpSp>
            <p:nvGrpSpPr>
              <p:cNvPr id="35" name="Group 93"/>
              <p:cNvGrpSpPr>
                <a:grpSpLocks/>
              </p:cNvGrpSpPr>
              <p:nvPr/>
            </p:nvGrpSpPr>
            <p:grpSpPr bwMode="auto">
              <a:xfrm>
                <a:off x="2684" y="8435"/>
                <a:ext cx="6368" cy="3486"/>
                <a:chOff x="2684" y="8435"/>
                <a:chExt cx="6368" cy="3486"/>
              </a:xfrm>
            </p:grpSpPr>
            <p:grpSp>
              <p:nvGrpSpPr>
                <p:cNvPr id="37" name="Group 94"/>
                <p:cNvGrpSpPr>
                  <a:grpSpLocks/>
                </p:cNvGrpSpPr>
                <p:nvPr/>
              </p:nvGrpSpPr>
              <p:grpSpPr bwMode="auto">
                <a:xfrm>
                  <a:off x="5261" y="8435"/>
                  <a:ext cx="3791" cy="2939"/>
                  <a:chOff x="3692" y="2069"/>
                  <a:chExt cx="5082" cy="3938"/>
                </a:xfrm>
              </p:grpSpPr>
              <p:sp>
                <p:nvSpPr>
                  <p:cNvPr id="56" name="Text Box 95"/>
                  <p:cNvSpPr txBox="1">
                    <a:spLocks noChangeArrowheads="1"/>
                  </p:cNvSpPr>
                  <p:nvPr/>
                </p:nvSpPr>
                <p:spPr bwMode="auto">
                  <a:xfrm>
                    <a:off x="4144" y="4412"/>
                    <a:ext cx="1036" cy="687"/>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ts val="1800"/>
                      </a:lnSpc>
                      <a:spcAft>
                        <a:spcPts val="0"/>
                      </a:spcAft>
                    </a:pPr>
                    <a:r>
                      <a:rPr lang="ru-RU" sz="1200" dirty="0">
                        <a:latin typeface="Times New Roman"/>
                        <a:ea typeface="Times New Roman"/>
                      </a:rPr>
                      <a:t>Ч</a:t>
                    </a:r>
                    <a:r>
                      <a:rPr lang="ru-RU" sz="1200" dirty="0">
                        <a:effectLst/>
                        <a:latin typeface="Times New Roman"/>
                        <a:ea typeface="Times New Roman"/>
                      </a:rPr>
                      <a:t>ерга </a:t>
                    </a:r>
                    <a:r>
                      <a:rPr lang="ru-RU" sz="1200" dirty="0" err="1">
                        <a:effectLst/>
                        <a:latin typeface="Times New Roman"/>
                        <a:ea typeface="Times New Roman"/>
                      </a:rPr>
                      <a:t>покупців</a:t>
                    </a:r>
                    <a:endParaRPr lang="uk-UA" sz="1200" dirty="0">
                      <a:effectLst/>
                      <a:latin typeface="Times New Roman"/>
                      <a:ea typeface="Times New Roman"/>
                    </a:endParaRPr>
                  </a:p>
                </p:txBody>
              </p:sp>
              <p:grpSp>
                <p:nvGrpSpPr>
                  <p:cNvPr id="57" name="Group 96"/>
                  <p:cNvGrpSpPr>
                    <a:grpSpLocks/>
                  </p:cNvGrpSpPr>
                  <p:nvPr/>
                </p:nvGrpSpPr>
                <p:grpSpPr bwMode="auto">
                  <a:xfrm>
                    <a:off x="3692" y="2069"/>
                    <a:ext cx="5082" cy="3938"/>
                    <a:chOff x="3692" y="2069"/>
                    <a:chExt cx="5082" cy="3938"/>
                  </a:xfrm>
                </p:grpSpPr>
                <p:sp>
                  <p:nvSpPr>
                    <p:cNvPr id="58" name="Arc 97"/>
                    <p:cNvSpPr>
                      <a:spLocks/>
                    </p:cNvSpPr>
                    <p:nvPr/>
                  </p:nvSpPr>
                  <p:spPr bwMode="auto">
                    <a:xfrm rot="2037147" flipH="1">
                      <a:off x="5124" y="4192"/>
                      <a:ext cx="425" cy="1815"/>
                    </a:xfrm>
                    <a:custGeom>
                      <a:avLst/>
                      <a:gdLst>
                        <a:gd name="G0" fmla="+- 0 0 0"/>
                        <a:gd name="G1" fmla="+- 18458 0 0"/>
                        <a:gd name="G2" fmla="+- 21600 0 0"/>
                        <a:gd name="T0" fmla="*/ 11218 w 21600"/>
                        <a:gd name="T1" fmla="*/ 0 h 35109"/>
                        <a:gd name="T2" fmla="*/ 13759 w 21600"/>
                        <a:gd name="T3" fmla="*/ 35109 h 35109"/>
                        <a:gd name="T4" fmla="*/ 0 w 21600"/>
                        <a:gd name="T5" fmla="*/ 18458 h 35109"/>
                      </a:gdLst>
                      <a:ahLst/>
                      <a:cxnLst>
                        <a:cxn ang="0">
                          <a:pos x="T0" y="T1"/>
                        </a:cxn>
                        <a:cxn ang="0">
                          <a:pos x="T2" y="T3"/>
                        </a:cxn>
                        <a:cxn ang="0">
                          <a:pos x="T4" y="T5"/>
                        </a:cxn>
                      </a:cxnLst>
                      <a:rect l="0" t="0" r="r" b="b"/>
                      <a:pathLst>
                        <a:path w="21600" h="35109" fill="none" extrusionOk="0">
                          <a:moveTo>
                            <a:pt x="11218" y="-1"/>
                          </a:moveTo>
                          <a:cubicBezTo>
                            <a:pt x="17664" y="3917"/>
                            <a:pt x="21600" y="10914"/>
                            <a:pt x="21600" y="18458"/>
                          </a:cubicBezTo>
                          <a:cubicBezTo>
                            <a:pt x="21600" y="24899"/>
                            <a:pt x="18724" y="31005"/>
                            <a:pt x="13758" y="35108"/>
                          </a:cubicBezTo>
                        </a:path>
                        <a:path w="21600" h="35109" stroke="0" extrusionOk="0">
                          <a:moveTo>
                            <a:pt x="11218" y="-1"/>
                          </a:moveTo>
                          <a:cubicBezTo>
                            <a:pt x="17664" y="3917"/>
                            <a:pt x="21600" y="10914"/>
                            <a:pt x="21600" y="18458"/>
                          </a:cubicBezTo>
                          <a:cubicBezTo>
                            <a:pt x="21600" y="24899"/>
                            <a:pt x="18724" y="31005"/>
                            <a:pt x="13758" y="35108"/>
                          </a:cubicBezTo>
                          <a:lnTo>
                            <a:pt x="0" y="18458"/>
                          </a:lnTo>
                          <a:close/>
                        </a:path>
                      </a:pathLst>
                    </a:custGeom>
                    <a:noFill/>
                    <a:ln w="9525">
                      <a:solidFill>
                        <a:srgbClr val="000000"/>
                      </a:solidFill>
                      <a:round/>
                      <a:headEnd type="stealth" w="med" len="me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uk-UA" sz="1200"/>
                    </a:p>
                  </p:txBody>
                </p:sp>
                <p:cxnSp>
                  <p:nvCxnSpPr>
                    <p:cNvPr id="59" name="Line 98"/>
                    <p:cNvCxnSpPr/>
                    <p:nvPr/>
                  </p:nvCxnSpPr>
                  <p:spPr bwMode="auto">
                    <a:xfrm>
                      <a:off x="5876" y="3961"/>
                      <a:ext cx="0" cy="480"/>
                    </a:xfrm>
                    <a:prstGeom prst="line">
                      <a:avLst/>
                    </a:prstGeom>
                    <a:noFill/>
                    <a:ln w="50800">
                      <a:solidFill>
                        <a:srgbClr val="000000"/>
                      </a:solidFill>
                      <a:round/>
                      <a:headEnd/>
                      <a:tailEnd/>
                    </a:ln>
                    <a:extLst>
                      <a:ext uri="{909E8E84-426E-40DD-AFC4-6F175D3DCCD1}">
                        <a14:hiddenFill xmlns:a14="http://schemas.microsoft.com/office/drawing/2010/main">
                          <a:noFill/>
                        </a14:hiddenFill>
                      </a:ext>
                    </a:extLst>
                  </p:spPr>
                </p:cxnSp>
                <p:sp>
                  <p:nvSpPr>
                    <p:cNvPr id="60" name="Oval 99"/>
                    <p:cNvSpPr>
                      <a:spLocks noChangeArrowheads="1"/>
                    </p:cNvSpPr>
                    <p:nvPr/>
                  </p:nvSpPr>
                  <p:spPr bwMode="auto">
                    <a:xfrm>
                      <a:off x="4536" y="4016"/>
                      <a:ext cx="390" cy="372"/>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uk-UA" sz="1200"/>
                    </a:p>
                  </p:txBody>
                </p:sp>
                <p:cxnSp>
                  <p:nvCxnSpPr>
                    <p:cNvPr id="61" name="Line 100"/>
                    <p:cNvCxnSpPr/>
                    <p:nvPr/>
                  </p:nvCxnSpPr>
                  <p:spPr bwMode="auto">
                    <a:xfrm>
                      <a:off x="3692" y="3983"/>
                      <a:ext cx="0" cy="48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62" name="Line 101"/>
                    <p:cNvCxnSpPr/>
                    <p:nvPr/>
                  </p:nvCxnSpPr>
                  <p:spPr bwMode="auto">
                    <a:xfrm flipV="1">
                      <a:off x="3692" y="4203"/>
                      <a:ext cx="844" cy="8"/>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63" name="Line 102"/>
                    <p:cNvCxnSpPr/>
                    <p:nvPr/>
                  </p:nvCxnSpPr>
                  <p:spPr bwMode="auto">
                    <a:xfrm>
                      <a:off x="4928" y="4214"/>
                      <a:ext cx="98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68" name="Text Box 109"/>
                    <p:cNvSpPr txBox="1">
                      <a:spLocks noChangeArrowheads="1"/>
                    </p:cNvSpPr>
                    <p:nvPr/>
                  </p:nvSpPr>
                  <p:spPr bwMode="auto">
                    <a:xfrm>
                      <a:off x="5369" y="3433"/>
                      <a:ext cx="1428" cy="632"/>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lnSpc>
                          <a:spcPts val="1800"/>
                        </a:lnSpc>
                        <a:spcAft>
                          <a:spcPts val="0"/>
                        </a:spcAft>
                      </a:pPr>
                      <a:r>
                        <a:rPr lang="ru-RU" sz="1200" dirty="0">
                          <a:latin typeface="Times New Roman"/>
                          <a:ea typeface="Times New Roman"/>
                        </a:rPr>
                        <a:t>П</a:t>
                      </a:r>
                      <a:r>
                        <a:rPr lang="ru-RU" sz="1200" dirty="0">
                          <a:effectLst/>
                          <a:latin typeface="Times New Roman"/>
                          <a:ea typeface="Times New Roman"/>
                        </a:rPr>
                        <a:t>окупка товару</a:t>
                      </a:r>
                      <a:endParaRPr lang="uk-UA" sz="1200" dirty="0">
                        <a:effectLst/>
                        <a:latin typeface="Times New Roman"/>
                        <a:ea typeface="Times New Roman"/>
                      </a:endParaRPr>
                    </a:p>
                  </p:txBody>
                </p:sp>
                <p:sp>
                  <p:nvSpPr>
                    <p:cNvPr id="69" name="Oval 110"/>
                    <p:cNvSpPr>
                      <a:spLocks noChangeArrowheads="1"/>
                    </p:cNvSpPr>
                    <p:nvPr/>
                  </p:nvSpPr>
                  <p:spPr bwMode="auto">
                    <a:xfrm>
                      <a:off x="6860" y="2526"/>
                      <a:ext cx="390" cy="372"/>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uk-UA" sz="1200"/>
                    </a:p>
                  </p:txBody>
                </p:sp>
                <p:cxnSp>
                  <p:nvCxnSpPr>
                    <p:cNvPr id="70" name="Line 111"/>
                    <p:cNvCxnSpPr/>
                    <p:nvPr/>
                  </p:nvCxnSpPr>
                  <p:spPr bwMode="auto">
                    <a:xfrm>
                      <a:off x="5796" y="2553"/>
                      <a:ext cx="0" cy="48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71" name="Line 112"/>
                    <p:cNvCxnSpPr/>
                    <p:nvPr/>
                  </p:nvCxnSpPr>
                  <p:spPr bwMode="auto">
                    <a:xfrm flipV="1">
                      <a:off x="4788" y="2850"/>
                      <a:ext cx="980" cy="1166"/>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72" name="Text Box 113"/>
                    <p:cNvSpPr txBox="1">
                      <a:spLocks noChangeArrowheads="1"/>
                    </p:cNvSpPr>
                    <p:nvPr/>
                  </p:nvSpPr>
                  <p:spPr bwMode="auto">
                    <a:xfrm>
                      <a:off x="7316" y="2400"/>
                      <a:ext cx="1458" cy="1033"/>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ts val="1800"/>
                        </a:lnSpc>
                        <a:spcAft>
                          <a:spcPts val="0"/>
                        </a:spcAft>
                      </a:pPr>
                      <a:r>
                        <a:rPr lang="ru-RU" sz="1200" dirty="0" err="1">
                          <a:effectLst/>
                          <a:latin typeface="Times New Roman"/>
                          <a:ea typeface="Times New Roman"/>
                        </a:rPr>
                        <a:t>Кількість</a:t>
                      </a:r>
                      <a:r>
                        <a:rPr lang="ru-RU" sz="1200" dirty="0">
                          <a:effectLst/>
                          <a:latin typeface="Times New Roman"/>
                          <a:ea typeface="Times New Roman"/>
                        </a:rPr>
                        <a:t> </a:t>
                      </a:r>
                      <a:r>
                        <a:rPr lang="ru-RU" sz="1200" dirty="0" err="1">
                          <a:effectLst/>
                          <a:latin typeface="Times New Roman"/>
                          <a:ea typeface="Times New Roman"/>
                        </a:rPr>
                        <a:t>невдоволеного</a:t>
                      </a:r>
                      <a:r>
                        <a:rPr lang="ru-RU" sz="1200" dirty="0">
                          <a:effectLst/>
                          <a:latin typeface="Times New Roman"/>
                          <a:ea typeface="Times New Roman"/>
                        </a:rPr>
                        <a:t> </a:t>
                      </a:r>
                      <a:r>
                        <a:rPr lang="ru-RU" sz="1200" dirty="0" err="1">
                          <a:effectLst/>
                          <a:latin typeface="Times New Roman"/>
                          <a:ea typeface="Times New Roman"/>
                        </a:rPr>
                        <a:t>попиту</a:t>
                      </a:r>
                      <a:endParaRPr lang="uk-UA" sz="1200" dirty="0">
                        <a:effectLst/>
                        <a:latin typeface="Times New Roman"/>
                        <a:ea typeface="Times New Roman"/>
                      </a:endParaRPr>
                    </a:p>
                  </p:txBody>
                </p:sp>
                <p:sp>
                  <p:nvSpPr>
                    <p:cNvPr id="75" name="Text Box 116"/>
                    <p:cNvSpPr txBox="1">
                      <a:spLocks noChangeArrowheads="1"/>
                    </p:cNvSpPr>
                    <p:nvPr/>
                  </p:nvSpPr>
                  <p:spPr bwMode="auto">
                    <a:xfrm>
                      <a:off x="4631" y="2069"/>
                      <a:ext cx="1803" cy="331"/>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lnSpc>
                          <a:spcPts val="1800"/>
                        </a:lnSpc>
                        <a:spcAft>
                          <a:spcPts val="0"/>
                        </a:spcAft>
                      </a:pPr>
                      <a:r>
                        <a:rPr lang="ru-RU" sz="1200" dirty="0" err="1">
                          <a:effectLst/>
                          <a:latin typeface="Times New Roman"/>
                          <a:ea typeface="Times New Roman"/>
                        </a:rPr>
                        <a:t>Немає</a:t>
                      </a:r>
                      <a:r>
                        <a:rPr lang="ru-RU" sz="1200" dirty="0">
                          <a:effectLst/>
                          <a:latin typeface="Times New Roman"/>
                          <a:ea typeface="Times New Roman"/>
                        </a:rPr>
                        <a:t> товару</a:t>
                      </a:r>
                      <a:endParaRPr lang="uk-UA" sz="1200" dirty="0">
                        <a:effectLst/>
                        <a:latin typeface="Times New Roman"/>
                        <a:ea typeface="Times New Roman"/>
                      </a:endParaRPr>
                    </a:p>
                  </p:txBody>
                </p:sp>
                <p:cxnSp>
                  <p:nvCxnSpPr>
                    <p:cNvPr id="76" name="Line 117"/>
                    <p:cNvCxnSpPr/>
                    <p:nvPr/>
                  </p:nvCxnSpPr>
                  <p:spPr bwMode="auto">
                    <a:xfrm>
                      <a:off x="5852" y="2744"/>
                      <a:ext cx="98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grpSp>
            <p:grpSp>
              <p:nvGrpSpPr>
                <p:cNvPr id="38" name="Group 118"/>
                <p:cNvGrpSpPr>
                  <a:grpSpLocks/>
                </p:cNvGrpSpPr>
                <p:nvPr/>
              </p:nvGrpSpPr>
              <p:grpSpPr bwMode="auto">
                <a:xfrm>
                  <a:off x="2684" y="10906"/>
                  <a:ext cx="3550" cy="1015"/>
                  <a:chOff x="2684" y="10906"/>
                  <a:chExt cx="3550" cy="1015"/>
                </a:xfrm>
              </p:grpSpPr>
              <p:cxnSp>
                <p:nvCxnSpPr>
                  <p:cNvPr id="41" name="Line 121"/>
                  <p:cNvCxnSpPr/>
                  <p:nvPr/>
                </p:nvCxnSpPr>
                <p:spPr bwMode="auto">
                  <a:xfrm flipH="1">
                    <a:off x="5248" y="11563"/>
                    <a:ext cx="122" cy="1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42" name="Oval 122"/>
                  <p:cNvSpPr>
                    <a:spLocks noChangeArrowheads="1"/>
                  </p:cNvSpPr>
                  <p:nvPr/>
                </p:nvSpPr>
                <p:spPr bwMode="auto">
                  <a:xfrm>
                    <a:off x="5810" y="11236"/>
                    <a:ext cx="424" cy="423"/>
                  </a:xfrm>
                  <a:prstGeom prst="ellipse">
                    <a:avLst/>
                  </a:prstGeom>
                  <a:solidFill>
                    <a:srgbClr val="FFFFFF"/>
                  </a:solidFill>
                  <a:ln w="9525">
                    <a:solidFill>
                      <a:srgbClr val="000000"/>
                    </a:solidFill>
                    <a:round/>
                    <a:headEnd/>
                    <a:tailEnd/>
                  </a:ln>
                </p:spPr>
                <p:txBody>
                  <a:bodyPr rot="0" vert="horz" wrap="square" lIns="0" tIns="0" rIns="0" bIns="0" anchor="t" anchorCtr="0" upright="1">
                    <a:noAutofit/>
                  </a:bodyPr>
                  <a:lstStyle/>
                  <a:p>
                    <a:pPr algn="ctr">
                      <a:lnSpc>
                        <a:spcPts val="1800"/>
                      </a:lnSpc>
                      <a:spcAft>
                        <a:spcPts val="0"/>
                      </a:spcAft>
                    </a:pPr>
                    <a:r>
                      <a:rPr lang="ru-RU" sz="1200">
                        <a:effectLst/>
                        <a:latin typeface="Times New Roman"/>
                        <a:ea typeface="Times New Roman"/>
                      </a:rPr>
                      <a:t>70</a:t>
                    </a:r>
                    <a:endParaRPr lang="uk-UA" sz="1200">
                      <a:effectLst/>
                      <a:latin typeface="Times New Roman"/>
                      <a:ea typeface="Times New Roman"/>
                    </a:endParaRPr>
                  </a:p>
                </p:txBody>
              </p:sp>
              <p:cxnSp>
                <p:nvCxnSpPr>
                  <p:cNvPr id="43" name="Line 123"/>
                  <p:cNvCxnSpPr/>
                  <p:nvPr/>
                </p:nvCxnSpPr>
                <p:spPr bwMode="auto">
                  <a:xfrm>
                    <a:off x="5028" y="11563"/>
                    <a:ext cx="0" cy="35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44" name="Text Box 124"/>
                  <p:cNvSpPr txBox="1">
                    <a:spLocks noChangeArrowheads="1"/>
                  </p:cNvSpPr>
                  <p:nvPr/>
                </p:nvSpPr>
                <p:spPr bwMode="auto">
                  <a:xfrm>
                    <a:off x="2684" y="10906"/>
                    <a:ext cx="1932" cy="576"/>
                  </a:xfrm>
                  <a:prstGeom prst="rect">
                    <a:avLst/>
                  </a:prstGeom>
                  <a:solidFill>
                    <a:srgbClr val="FFFFFF"/>
                  </a:solidFill>
                  <a:ln w="9525">
                    <a:solidFill>
                      <a:srgbClr val="FFFFFF"/>
                    </a:solidFill>
                    <a:miter lim="800000"/>
                    <a:headEnd/>
                    <a:tailEnd/>
                  </a:ln>
                </p:spPr>
                <p:txBody>
                  <a:bodyPr rot="0" vert="horz" wrap="square" lIns="18000" tIns="10800" rIns="18000" bIns="10800" anchor="t" anchorCtr="0" upright="1">
                    <a:noAutofit/>
                  </a:bodyPr>
                  <a:lstStyle/>
                  <a:p>
                    <a:pPr algn="ctr">
                      <a:lnSpc>
                        <a:spcPts val="1800"/>
                      </a:lnSpc>
                      <a:spcAft>
                        <a:spcPts val="0"/>
                      </a:spcAft>
                    </a:pPr>
                    <a:r>
                      <a:rPr lang="ru-RU" sz="1200" dirty="0">
                        <a:latin typeface="Times New Roman"/>
                        <a:ea typeface="Times New Roman"/>
                      </a:rPr>
                      <a:t>П</a:t>
                    </a:r>
                    <a:r>
                      <a:rPr lang="ru-RU" sz="1200" dirty="0">
                        <a:effectLst/>
                        <a:latin typeface="Times New Roman"/>
                        <a:ea typeface="Times New Roman"/>
                      </a:rPr>
                      <a:t>ередача </a:t>
                    </a:r>
                    <a:r>
                      <a:rPr lang="ru-RU" sz="1200" dirty="0" err="1">
                        <a:effectLst/>
                        <a:latin typeface="Times New Roman"/>
                        <a:ea typeface="Times New Roman"/>
                      </a:rPr>
                      <a:t>запиту</a:t>
                    </a:r>
                    <a:r>
                      <a:rPr lang="ru-RU" sz="1200" dirty="0">
                        <a:effectLst/>
                        <a:latin typeface="Times New Roman"/>
                        <a:ea typeface="Times New Roman"/>
                      </a:rPr>
                      <a:t> </a:t>
                    </a:r>
                    <a:r>
                      <a:rPr lang="ru-RU" sz="1200" dirty="0" err="1">
                        <a:effectLst/>
                        <a:latin typeface="Times New Roman"/>
                        <a:ea typeface="Times New Roman"/>
                      </a:rPr>
                      <a:t>торгової</a:t>
                    </a:r>
                    <a:r>
                      <a:rPr lang="ru-RU" sz="1200" dirty="0">
                        <a:effectLst/>
                        <a:latin typeface="Times New Roman"/>
                        <a:ea typeface="Times New Roman"/>
                      </a:rPr>
                      <a:t> точки в магазин</a:t>
                    </a:r>
                    <a:endParaRPr lang="uk-UA" sz="1200" dirty="0">
                      <a:effectLst/>
                      <a:latin typeface="Times New Roman"/>
                      <a:ea typeface="Times New Roman"/>
                    </a:endParaRPr>
                  </a:p>
                </p:txBody>
              </p:sp>
              <p:sp>
                <p:nvSpPr>
                  <p:cNvPr id="54" name="Oval 126"/>
                  <p:cNvSpPr>
                    <a:spLocks noChangeArrowheads="1"/>
                  </p:cNvSpPr>
                  <p:nvPr/>
                </p:nvSpPr>
                <p:spPr bwMode="auto">
                  <a:xfrm>
                    <a:off x="3247" y="11534"/>
                    <a:ext cx="290" cy="277"/>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75000"/>
                      </a:lnSpc>
                    </a:pPr>
                    <a:r>
                      <a:rPr lang="uk-UA" sz="1600" dirty="0"/>
                      <a:t>1</a:t>
                    </a:r>
                  </a:p>
                </p:txBody>
              </p:sp>
              <p:cxnSp>
                <p:nvCxnSpPr>
                  <p:cNvPr id="46" name="Line 128"/>
                  <p:cNvCxnSpPr/>
                  <p:nvPr/>
                </p:nvCxnSpPr>
                <p:spPr bwMode="auto">
                  <a:xfrm flipV="1">
                    <a:off x="3543" y="11640"/>
                    <a:ext cx="475" cy="6"/>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47" name="Line 129"/>
                  <p:cNvCxnSpPr/>
                  <p:nvPr/>
                </p:nvCxnSpPr>
                <p:spPr bwMode="auto">
                  <a:xfrm flipV="1">
                    <a:off x="5058" y="11482"/>
                    <a:ext cx="752" cy="197"/>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49" name="Line 131"/>
                  <p:cNvCxnSpPr/>
                  <p:nvPr/>
                </p:nvCxnSpPr>
                <p:spPr bwMode="auto">
                  <a:xfrm flipH="1" flipV="1">
                    <a:off x="3535" y="11753"/>
                    <a:ext cx="484" cy="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50" name="Line 132"/>
                  <p:cNvCxnSpPr/>
                  <p:nvPr/>
                </p:nvCxnSpPr>
                <p:spPr bwMode="auto">
                  <a:xfrm>
                    <a:off x="4036" y="11542"/>
                    <a:ext cx="1" cy="35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51" name="Oval 133"/>
                  <p:cNvSpPr>
                    <a:spLocks noChangeArrowheads="1"/>
                  </p:cNvSpPr>
                  <p:nvPr/>
                </p:nvSpPr>
                <p:spPr bwMode="auto">
                  <a:xfrm>
                    <a:off x="4389" y="11575"/>
                    <a:ext cx="290" cy="277"/>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uk-UA" sz="1200"/>
                  </a:p>
                </p:txBody>
              </p:sp>
              <p:cxnSp>
                <p:nvCxnSpPr>
                  <p:cNvPr id="52" name="Line 134"/>
                  <p:cNvCxnSpPr/>
                  <p:nvPr/>
                </p:nvCxnSpPr>
                <p:spPr bwMode="auto">
                  <a:xfrm>
                    <a:off x="4060" y="11712"/>
                    <a:ext cx="329" cy="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53" name="Line 135"/>
                  <p:cNvCxnSpPr/>
                  <p:nvPr/>
                </p:nvCxnSpPr>
                <p:spPr bwMode="auto">
                  <a:xfrm>
                    <a:off x="4701" y="11714"/>
                    <a:ext cx="328" cy="3"/>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grpSp>
          <p:cxnSp>
            <p:nvCxnSpPr>
              <p:cNvPr id="36" name="Line 136"/>
              <p:cNvCxnSpPr/>
              <p:nvPr/>
            </p:nvCxnSpPr>
            <p:spPr bwMode="auto">
              <a:xfrm flipH="1">
                <a:off x="7649" y="13119"/>
                <a:ext cx="144" cy="11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sp>
        <p:nvSpPr>
          <p:cNvPr id="92" name="Oval 126"/>
          <p:cNvSpPr>
            <a:spLocks noChangeArrowheads="1"/>
          </p:cNvSpPr>
          <p:nvPr/>
        </p:nvSpPr>
        <p:spPr bwMode="auto">
          <a:xfrm>
            <a:off x="3425117" y="2364512"/>
            <a:ext cx="268401" cy="260672"/>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75000"/>
              </a:lnSpc>
            </a:pPr>
            <a:r>
              <a:rPr lang="uk-UA" sz="1600" dirty="0"/>
              <a:t>1</a:t>
            </a:r>
          </a:p>
        </p:txBody>
      </p:sp>
      <p:cxnSp>
        <p:nvCxnSpPr>
          <p:cNvPr id="93" name="Line 128"/>
          <p:cNvCxnSpPr/>
          <p:nvPr/>
        </p:nvCxnSpPr>
        <p:spPr bwMode="auto">
          <a:xfrm flipV="1">
            <a:off x="3699072" y="2464263"/>
            <a:ext cx="439622" cy="5646"/>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94" name="Line 131"/>
          <p:cNvCxnSpPr/>
          <p:nvPr/>
        </p:nvCxnSpPr>
        <p:spPr bwMode="auto">
          <a:xfrm flipH="1" flipV="1">
            <a:off x="3691667" y="2570602"/>
            <a:ext cx="447952" cy="188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95" name="Oval 126"/>
          <p:cNvSpPr>
            <a:spLocks noChangeArrowheads="1"/>
          </p:cNvSpPr>
          <p:nvPr/>
        </p:nvSpPr>
        <p:spPr bwMode="auto">
          <a:xfrm>
            <a:off x="3323573" y="5659198"/>
            <a:ext cx="268401" cy="260672"/>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75000"/>
              </a:lnSpc>
            </a:pPr>
            <a:r>
              <a:rPr lang="uk-UA" sz="1600" dirty="0"/>
              <a:t>1</a:t>
            </a:r>
          </a:p>
        </p:txBody>
      </p:sp>
      <p:cxnSp>
        <p:nvCxnSpPr>
          <p:cNvPr id="96" name="Line 128"/>
          <p:cNvCxnSpPr/>
          <p:nvPr/>
        </p:nvCxnSpPr>
        <p:spPr bwMode="auto">
          <a:xfrm flipV="1">
            <a:off x="3597528" y="5758949"/>
            <a:ext cx="439622" cy="5646"/>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97" name="Line 131"/>
          <p:cNvCxnSpPr/>
          <p:nvPr/>
        </p:nvCxnSpPr>
        <p:spPr bwMode="auto">
          <a:xfrm flipH="1" flipV="1">
            <a:off x="3590123" y="5865288"/>
            <a:ext cx="447952" cy="188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98" name="Text Box 124"/>
          <p:cNvSpPr txBox="1">
            <a:spLocks noChangeArrowheads="1"/>
          </p:cNvSpPr>
          <p:nvPr/>
        </p:nvSpPr>
        <p:spPr bwMode="auto">
          <a:xfrm>
            <a:off x="2662376" y="1780174"/>
            <a:ext cx="1788107" cy="542047"/>
          </a:xfrm>
          <a:prstGeom prst="rect">
            <a:avLst/>
          </a:prstGeom>
          <a:solidFill>
            <a:srgbClr val="FFFFFF"/>
          </a:solidFill>
          <a:ln w="9525">
            <a:solidFill>
              <a:srgbClr val="FFFFFF"/>
            </a:solidFill>
            <a:miter lim="800000"/>
            <a:headEnd/>
            <a:tailEnd/>
          </a:ln>
        </p:spPr>
        <p:txBody>
          <a:bodyPr rot="0" vert="horz" wrap="square" lIns="18000" tIns="10800" rIns="18000" bIns="10800" anchor="t" anchorCtr="0" upright="1">
            <a:noAutofit/>
          </a:bodyPr>
          <a:lstStyle/>
          <a:p>
            <a:pPr algn="ctr">
              <a:lnSpc>
                <a:spcPts val="1800"/>
              </a:lnSpc>
              <a:spcAft>
                <a:spcPts val="0"/>
              </a:spcAft>
            </a:pPr>
            <a:r>
              <a:rPr lang="ru-RU" sz="1200" dirty="0" err="1">
                <a:latin typeface="Times New Roman"/>
                <a:ea typeface="Times New Roman"/>
              </a:rPr>
              <a:t>Надійшов</a:t>
            </a:r>
            <a:r>
              <a:rPr lang="ru-RU" sz="1200" dirty="0">
                <a:latin typeface="Times New Roman"/>
                <a:ea typeface="Times New Roman"/>
              </a:rPr>
              <a:t> </a:t>
            </a:r>
            <a:r>
              <a:rPr lang="ru-RU" sz="1200" dirty="0" err="1">
                <a:latin typeface="Times New Roman"/>
                <a:ea typeface="Times New Roman"/>
              </a:rPr>
              <a:t>покупець</a:t>
            </a:r>
            <a:r>
              <a:rPr lang="ru-RU" sz="1200" dirty="0">
                <a:latin typeface="Times New Roman"/>
                <a:ea typeface="Times New Roman"/>
              </a:rPr>
              <a:t> товару</a:t>
            </a:r>
            <a:endParaRPr lang="uk-UA" sz="1200" dirty="0">
              <a:effectLst/>
              <a:latin typeface="Times New Roman"/>
              <a:ea typeface="Times New Roman"/>
            </a:endParaRPr>
          </a:p>
        </p:txBody>
      </p:sp>
      <p:sp>
        <p:nvSpPr>
          <p:cNvPr id="104" name="Oval 110"/>
          <p:cNvSpPr>
            <a:spLocks noChangeArrowheads="1"/>
          </p:cNvSpPr>
          <p:nvPr/>
        </p:nvSpPr>
        <p:spPr bwMode="auto">
          <a:xfrm>
            <a:off x="6357272" y="2377873"/>
            <a:ext cx="269259" cy="26126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uk-UA" sz="1200"/>
          </a:p>
        </p:txBody>
      </p:sp>
      <p:sp>
        <p:nvSpPr>
          <p:cNvPr id="105" name="Text Box 113"/>
          <p:cNvSpPr txBox="1">
            <a:spLocks noChangeArrowheads="1"/>
          </p:cNvSpPr>
          <p:nvPr/>
        </p:nvSpPr>
        <p:spPr bwMode="auto">
          <a:xfrm>
            <a:off x="6672098" y="2289380"/>
            <a:ext cx="1006614" cy="725502"/>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ts val="1800"/>
              </a:lnSpc>
              <a:spcAft>
                <a:spcPts val="0"/>
              </a:spcAft>
            </a:pPr>
            <a:r>
              <a:rPr lang="ru-RU" sz="1200" dirty="0" err="1">
                <a:effectLst/>
                <a:latin typeface="Times New Roman"/>
                <a:ea typeface="Times New Roman"/>
              </a:rPr>
              <a:t>Кількість</a:t>
            </a:r>
            <a:r>
              <a:rPr lang="ru-RU" sz="1200" dirty="0">
                <a:effectLst/>
                <a:latin typeface="Times New Roman"/>
                <a:ea typeface="Times New Roman"/>
              </a:rPr>
              <a:t> </a:t>
            </a:r>
            <a:r>
              <a:rPr lang="ru-RU" sz="1200" dirty="0" err="1">
                <a:effectLst/>
                <a:latin typeface="Times New Roman"/>
                <a:ea typeface="Times New Roman"/>
              </a:rPr>
              <a:t>вдоволеного</a:t>
            </a:r>
            <a:r>
              <a:rPr lang="ru-RU" sz="1200" dirty="0">
                <a:effectLst/>
                <a:latin typeface="Times New Roman"/>
                <a:ea typeface="Times New Roman"/>
              </a:rPr>
              <a:t> </a:t>
            </a:r>
            <a:r>
              <a:rPr lang="ru-RU" sz="1200" dirty="0" err="1">
                <a:effectLst/>
                <a:latin typeface="Times New Roman"/>
                <a:ea typeface="Times New Roman"/>
              </a:rPr>
              <a:t>попиту</a:t>
            </a:r>
            <a:endParaRPr lang="uk-UA" sz="1200" dirty="0">
              <a:effectLst/>
              <a:latin typeface="Times New Roman"/>
              <a:ea typeface="Times New Roman"/>
            </a:endParaRPr>
          </a:p>
        </p:txBody>
      </p:sp>
      <p:cxnSp>
        <p:nvCxnSpPr>
          <p:cNvPr id="106" name="Line 117"/>
          <p:cNvCxnSpPr/>
          <p:nvPr/>
        </p:nvCxnSpPr>
        <p:spPr bwMode="auto">
          <a:xfrm>
            <a:off x="5661342" y="2530979"/>
            <a:ext cx="676599"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2" name="Нижний колонтитул 1"/>
          <p:cNvSpPr>
            <a:spLocks noGrp="1"/>
          </p:cNvSpPr>
          <p:nvPr>
            <p:ph type="ftr" sz="quarter" idx="11"/>
          </p:nvPr>
        </p:nvSpPr>
        <p:spPr/>
        <p:txBody>
          <a:bodyPr/>
          <a:lstStyle/>
          <a:p>
            <a:r>
              <a:rPr lang="uk-UA"/>
              <a:t>© І.В.Стеценко КПІ ім.Ігоря Сікорського</a:t>
            </a:r>
          </a:p>
        </p:txBody>
      </p:sp>
    </p:spTree>
    <p:extLst>
      <p:ext uri="{BB962C8B-B14F-4D97-AF65-F5344CB8AC3E}">
        <p14:creationId xmlns:p14="http://schemas.microsoft.com/office/powerpoint/2010/main" val="42253358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title"/>
          </p:nvPr>
        </p:nvSpPr>
        <p:spPr>
          <a:xfrm>
            <a:off x="457200" y="274638"/>
            <a:ext cx="8229600" cy="418058"/>
          </a:xfrm>
        </p:spPr>
        <p:txBody>
          <a:bodyPr>
            <a:normAutofit fontScale="90000"/>
          </a:bodyPr>
          <a:lstStyle/>
          <a:p>
            <a:r>
              <a:rPr lang="uk-UA" dirty="0"/>
              <a:t>Приклад «Оптовий магазин»</a:t>
            </a:r>
          </a:p>
        </p:txBody>
      </p:sp>
      <p:grpSp>
        <p:nvGrpSpPr>
          <p:cNvPr id="5" name="Группа 4"/>
          <p:cNvGrpSpPr>
            <a:grpSpLocks/>
          </p:cNvGrpSpPr>
          <p:nvPr/>
        </p:nvGrpSpPr>
        <p:grpSpPr bwMode="auto">
          <a:xfrm>
            <a:off x="1515492" y="801476"/>
            <a:ext cx="6316681" cy="5486340"/>
            <a:chOff x="2427" y="8210"/>
            <a:chExt cx="6825" cy="5830"/>
          </a:xfrm>
        </p:grpSpPr>
        <p:sp>
          <p:nvSpPr>
            <p:cNvPr id="7" name="Rectangle 55"/>
            <p:cNvSpPr>
              <a:spLocks noChangeArrowheads="1"/>
            </p:cNvSpPr>
            <p:nvPr/>
          </p:nvSpPr>
          <p:spPr bwMode="auto">
            <a:xfrm>
              <a:off x="2427" y="8210"/>
              <a:ext cx="6806" cy="4321"/>
            </a:xfrm>
            <a:prstGeom prst="rect">
              <a:avLst/>
            </a:prstGeom>
            <a:solidFill>
              <a:schemeClr val="bg2"/>
            </a:solidFill>
            <a:ln w="9525">
              <a:solidFill>
                <a:srgbClr val="000000"/>
              </a:solidFill>
              <a:prstDash val="dash"/>
              <a:miter lim="800000"/>
              <a:headEnd/>
              <a:tailEnd/>
            </a:ln>
          </p:spPr>
          <p:txBody>
            <a:bodyPr rot="0" vert="horz" wrap="square" lIns="91440" tIns="45720" rIns="91440" bIns="45720" anchor="t" anchorCtr="0" upright="1">
              <a:noAutofit/>
            </a:bodyPr>
            <a:lstStyle/>
            <a:p>
              <a:pPr algn="just">
                <a:lnSpc>
                  <a:spcPts val="1800"/>
                </a:lnSpc>
                <a:spcAft>
                  <a:spcPts val="0"/>
                </a:spcAft>
              </a:pPr>
              <a:r>
                <a:rPr lang="ru-RU" sz="1200" dirty="0" err="1">
                  <a:effectLst/>
                  <a:latin typeface="Times New Roman"/>
                  <a:ea typeface="Times New Roman"/>
                </a:rPr>
                <a:t>Торгова</a:t>
              </a:r>
              <a:r>
                <a:rPr lang="ru-RU" sz="1200" dirty="0">
                  <a:effectLst/>
                  <a:latin typeface="Times New Roman"/>
                  <a:ea typeface="Times New Roman"/>
                </a:rPr>
                <a:t> точка 1</a:t>
              </a:r>
              <a:endParaRPr lang="uk-UA" sz="1200" dirty="0">
                <a:effectLst/>
                <a:latin typeface="Times New Roman"/>
                <a:ea typeface="Times New Roman"/>
              </a:endParaRPr>
            </a:p>
          </p:txBody>
        </p:sp>
        <p:grpSp>
          <p:nvGrpSpPr>
            <p:cNvPr id="6" name="Group 52"/>
            <p:cNvGrpSpPr>
              <a:grpSpLocks/>
            </p:cNvGrpSpPr>
            <p:nvPr/>
          </p:nvGrpSpPr>
          <p:grpSpPr bwMode="auto">
            <a:xfrm>
              <a:off x="2607" y="12077"/>
              <a:ext cx="4049" cy="1963"/>
              <a:chOff x="1371" y="10941"/>
              <a:chExt cx="5423" cy="2630"/>
            </a:xfrm>
          </p:grpSpPr>
          <p:sp>
            <p:nvSpPr>
              <p:cNvPr id="89" name="Rectangle 53"/>
              <p:cNvSpPr>
                <a:spLocks noChangeArrowheads="1"/>
              </p:cNvSpPr>
              <p:nvPr/>
            </p:nvSpPr>
            <p:spPr bwMode="auto">
              <a:xfrm>
                <a:off x="1371" y="10941"/>
                <a:ext cx="5423" cy="2630"/>
              </a:xfrm>
              <a:prstGeom prst="rect">
                <a:avLst/>
              </a:prstGeom>
              <a:solidFill>
                <a:schemeClr val="accent3">
                  <a:lumMod val="20000"/>
                  <a:lumOff val="80000"/>
                </a:schemeClr>
              </a:solidFill>
              <a:ln w="9525">
                <a:solidFill>
                  <a:srgbClr val="000000"/>
                </a:solidFill>
                <a:prstDash val="dash"/>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uk-UA" sz="1200"/>
              </a:p>
            </p:txBody>
          </p:sp>
          <p:sp>
            <p:nvSpPr>
              <p:cNvPr id="90" name="Rectangle 54"/>
              <p:cNvSpPr>
                <a:spLocks noChangeArrowheads="1"/>
              </p:cNvSpPr>
              <p:nvPr/>
            </p:nvSpPr>
            <p:spPr bwMode="auto">
              <a:xfrm>
                <a:off x="1400" y="11030"/>
                <a:ext cx="3305" cy="266"/>
              </a:xfrm>
              <a:prstGeom prst="rect">
                <a:avLst/>
              </a:prstGeom>
              <a:solidFill>
                <a:schemeClr val="accent3">
                  <a:lumMod val="20000"/>
                  <a:lumOff val="80000"/>
                </a:schemeClr>
              </a:solidFill>
              <a:ln w="9525">
                <a:no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just">
                  <a:lnSpc>
                    <a:spcPts val="1800"/>
                  </a:lnSpc>
                  <a:spcAft>
                    <a:spcPts val="0"/>
                  </a:spcAft>
                </a:pPr>
                <a:r>
                  <a:rPr lang="ru-RU" sz="1200" dirty="0" err="1">
                    <a:effectLst/>
                    <a:latin typeface="Times New Roman"/>
                    <a:ea typeface="Times New Roman"/>
                  </a:rPr>
                  <a:t>Виробництво</a:t>
                </a:r>
                <a:r>
                  <a:rPr lang="ru-RU" sz="1200" dirty="0">
                    <a:effectLst/>
                    <a:latin typeface="Times New Roman"/>
                    <a:ea typeface="Times New Roman"/>
                  </a:rPr>
                  <a:t> та доставка </a:t>
                </a:r>
                <a:r>
                  <a:rPr lang="ru-RU" sz="1200" dirty="0" err="1">
                    <a:effectLst/>
                    <a:latin typeface="Times New Roman"/>
                    <a:ea typeface="Times New Roman"/>
                  </a:rPr>
                  <a:t>товарів</a:t>
                </a:r>
                <a:endParaRPr lang="uk-UA" sz="1200" dirty="0">
                  <a:effectLst/>
                  <a:latin typeface="Times New Roman"/>
                  <a:ea typeface="Times New Roman"/>
                </a:endParaRPr>
              </a:p>
            </p:txBody>
          </p:sp>
        </p:grpSp>
        <p:grpSp>
          <p:nvGrpSpPr>
            <p:cNvPr id="8" name="Group 56"/>
            <p:cNvGrpSpPr>
              <a:grpSpLocks/>
            </p:cNvGrpSpPr>
            <p:nvPr/>
          </p:nvGrpSpPr>
          <p:grpSpPr bwMode="auto">
            <a:xfrm>
              <a:off x="2684" y="8435"/>
              <a:ext cx="6568" cy="5555"/>
              <a:chOff x="2684" y="8435"/>
              <a:chExt cx="6568" cy="5555"/>
            </a:xfrm>
          </p:grpSpPr>
          <p:sp>
            <p:nvSpPr>
              <p:cNvPr id="34" name="Text Box 92"/>
              <p:cNvSpPr txBox="1">
                <a:spLocks noChangeArrowheads="1"/>
              </p:cNvSpPr>
              <p:nvPr/>
            </p:nvSpPr>
            <p:spPr bwMode="auto">
              <a:xfrm>
                <a:off x="7770" y="12393"/>
                <a:ext cx="142" cy="149"/>
              </a:xfrm>
              <a:prstGeom prst="rect">
                <a:avLst/>
              </a:prstGeom>
              <a:solidFill>
                <a:srgbClr val="FFFFFF"/>
              </a:solidFill>
              <a:ln w="9525">
                <a:solidFill>
                  <a:srgbClr val="FFFFFF"/>
                </a:solidFill>
                <a:miter lim="800000"/>
                <a:headEnd/>
                <a:tailEnd/>
              </a:ln>
            </p:spPr>
            <p:txBody>
              <a:bodyPr rot="0" vert="horz" wrap="square" lIns="0" tIns="0" rIns="0" bIns="0" anchor="ctr" anchorCtr="0" upright="1">
                <a:noAutofit/>
              </a:bodyPr>
              <a:lstStyle/>
              <a:p>
                <a:pPr algn="just">
                  <a:spcAft>
                    <a:spcPts val="0"/>
                  </a:spcAft>
                </a:pPr>
                <a:r>
                  <a:rPr lang="ru-RU" sz="1200" i="1" dirty="0">
                    <a:effectLst/>
                    <a:latin typeface="Times New Roman"/>
                    <a:ea typeface="Times New Roman"/>
                  </a:rPr>
                  <a:t>х</a:t>
                </a:r>
                <a:endParaRPr lang="uk-UA" sz="1200" dirty="0">
                  <a:effectLst/>
                  <a:latin typeface="Times New Roman"/>
                  <a:ea typeface="Times New Roman"/>
                </a:endParaRPr>
              </a:p>
            </p:txBody>
          </p:sp>
          <p:sp>
            <p:nvSpPr>
              <p:cNvPr id="9" name="Text Box 57"/>
              <p:cNvSpPr txBox="1">
                <a:spLocks noChangeArrowheads="1"/>
              </p:cNvSpPr>
              <p:nvPr/>
            </p:nvSpPr>
            <p:spPr bwMode="auto">
              <a:xfrm>
                <a:off x="7541" y="12848"/>
                <a:ext cx="123" cy="157"/>
              </a:xfrm>
              <a:prstGeom prst="rect">
                <a:avLst/>
              </a:prstGeom>
              <a:solidFill>
                <a:srgbClr val="FFFFFF"/>
              </a:solidFill>
              <a:ln w="9525">
                <a:solidFill>
                  <a:srgbClr val="FFFFFF"/>
                </a:solidFill>
                <a:miter lim="800000"/>
                <a:headEnd/>
                <a:tailEnd/>
              </a:ln>
            </p:spPr>
            <p:txBody>
              <a:bodyPr rot="0" vert="horz" wrap="square" lIns="0" tIns="0" rIns="0" bIns="0" anchor="ctr" anchorCtr="0" upright="1">
                <a:noAutofit/>
              </a:bodyPr>
              <a:lstStyle/>
              <a:p>
                <a:pPr algn="just">
                  <a:spcAft>
                    <a:spcPts val="0"/>
                  </a:spcAft>
                </a:pPr>
                <a:r>
                  <a:rPr lang="ru-RU" sz="1200" i="1" dirty="0">
                    <a:effectLst/>
                    <a:latin typeface="Times New Roman"/>
                    <a:ea typeface="Times New Roman"/>
                  </a:rPr>
                  <a:t>х</a:t>
                </a:r>
                <a:endParaRPr lang="uk-UA" sz="1200" dirty="0">
                  <a:effectLst/>
                  <a:latin typeface="Times New Roman"/>
                  <a:ea typeface="Times New Roman"/>
                </a:endParaRPr>
              </a:p>
            </p:txBody>
          </p:sp>
          <p:sp>
            <p:nvSpPr>
              <p:cNvPr id="10" name="Text Box 58"/>
              <p:cNvSpPr txBox="1">
                <a:spLocks noChangeArrowheads="1"/>
              </p:cNvSpPr>
              <p:nvPr/>
            </p:nvSpPr>
            <p:spPr bwMode="auto">
              <a:xfrm>
                <a:off x="7544" y="12665"/>
                <a:ext cx="123" cy="157"/>
              </a:xfrm>
              <a:prstGeom prst="rect">
                <a:avLst/>
              </a:prstGeom>
              <a:solidFill>
                <a:srgbClr val="FFFFFF"/>
              </a:solidFill>
              <a:ln w="9525">
                <a:solidFill>
                  <a:srgbClr val="FFFFFF"/>
                </a:solidFill>
                <a:miter lim="800000"/>
                <a:headEnd/>
                <a:tailEnd/>
              </a:ln>
            </p:spPr>
            <p:txBody>
              <a:bodyPr rot="0" vert="horz" wrap="square" lIns="0" tIns="0" rIns="0" bIns="0" anchor="ctr" anchorCtr="0" upright="1">
                <a:noAutofit/>
              </a:bodyPr>
              <a:lstStyle/>
              <a:p>
                <a:pPr algn="just">
                  <a:lnSpc>
                    <a:spcPts val="0"/>
                  </a:lnSpc>
                  <a:spcAft>
                    <a:spcPts val="0"/>
                  </a:spcAft>
                </a:pPr>
                <a:endParaRPr lang="ru-RU" sz="1200" i="1" dirty="0">
                  <a:effectLst/>
                  <a:latin typeface="Times New Roman"/>
                  <a:ea typeface="Times New Roman"/>
                </a:endParaRPr>
              </a:p>
              <a:p>
                <a:pPr algn="just">
                  <a:lnSpc>
                    <a:spcPts val="0"/>
                  </a:lnSpc>
                  <a:spcAft>
                    <a:spcPts val="0"/>
                  </a:spcAft>
                </a:pPr>
                <a:endParaRPr lang="ru-RU" sz="1200" i="1" dirty="0">
                  <a:latin typeface="Times New Roman"/>
                  <a:ea typeface="Times New Roman"/>
                </a:endParaRPr>
              </a:p>
              <a:p>
                <a:pPr algn="just">
                  <a:lnSpc>
                    <a:spcPts val="0"/>
                  </a:lnSpc>
                  <a:spcAft>
                    <a:spcPts val="0"/>
                  </a:spcAft>
                </a:pPr>
                <a:endParaRPr lang="ru-RU" sz="1200" i="1" dirty="0">
                  <a:effectLst/>
                  <a:latin typeface="Times New Roman"/>
                  <a:ea typeface="Times New Roman"/>
                </a:endParaRPr>
              </a:p>
              <a:p>
                <a:pPr algn="just">
                  <a:spcAft>
                    <a:spcPts val="0"/>
                  </a:spcAft>
                </a:pPr>
                <a:r>
                  <a:rPr lang="ru-RU" sz="1200" i="1" dirty="0">
                    <a:effectLst/>
                    <a:latin typeface="Times New Roman"/>
                    <a:ea typeface="Times New Roman"/>
                  </a:rPr>
                  <a:t>х</a:t>
                </a:r>
                <a:endParaRPr lang="uk-UA" sz="1200" dirty="0">
                  <a:effectLst/>
                  <a:latin typeface="Times New Roman"/>
                  <a:ea typeface="Times New Roman"/>
                </a:endParaRPr>
              </a:p>
            </p:txBody>
          </p:sp>
          <p:cxnSp>
            <p:nvCxnSpPr>
              <p:cNvPr id="11" name="Line 59"/>
              <p:cNvCxnSpPr>
                <a:cxnSpLocks/>
              </p:cNvCxnSpPr>
              <p:nvPr/>
            </p:nvCxnSpPr>
            <p:spPr bwMode="auto">
              <a:xfrm flipH="1" flipV="1">
                <a:off x="6871" y="13564"/>
                <a:ext cx="1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2" name="Line 60"/>
              <p:cNvCxnSpPr>
                <a:cxnSpLocks/>
              </p:cNvCxnSpPr>
              <p:nvPr/>
            </p:nvCxnSpPr>
            <p:spPr bwMode="auto">
              <a:xfrm flipV="1">
                <a:off x="5370" y="12591"/>
                <a:ext cx="709" cy="906"/>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13" name="Line 61"/>
              <p:cNvCxnSpPr/>
              <p:nvPr/>
            </p:nvCxnSpPr>
            <p:spPr bwMode="auto">
              <a:xfrm flipH="1">
                <a:off x="5358" y="13310"/>
                <a:ext cx="17" cy="4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4" name="Line 62"/>
              <p:cNvCxnSpPr/>
              <p:nvPr/>
            </p:nvCxnSpPr>
            <p:spPr bwMode="auto">
              <a:xfrm>
                <a:off x="4818" y="13535"/>
                <a:ext cx="503"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nvGrpSpPr>
              <p:cNvPr id="15" name="Group 63"/>
              <p:cNvGrpSpPr>
                <a:grpSpLocks/>
              </p:cNvGrpSpPr>
              <p:nvPr/>
            </p:nvGrpSpPr>
            <p:grpSpPr bwMode="auto">
              <a:xfrm>
                <a:off x="2874" y="12739"/>
                <a:ext cx="1906" cy="958"/>
                <a:chOff x="683" y="6719"/>
                <a:chExt cx="1906" cy="1280"/>
              </a:xfrm>
            </p:grpSpPr>
            <p:cxnSp>
              <p:nvCxnSpPr>
                <p:cNvPr id="79" name="Line 64"/>
                <p:cNvCxnSpPr/>
                <p:nvPr/>
              </p:nvCxnSpPr>
              <p:spPr bwMode="auto">
                <a:xfrm>
                  <a:off x="1827" y="7519"/>
                  <a:ext cx="0" cy="48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80" name="Text Box 65"/>
                <p:cNvSpPr txBox="1">
                  <a:spLocks noChangeArrowheads="1"/>
                </p:cNvSpPr>
                <p:nvPr/>
              </p:nvSpPr>
              <p:spPr bwMode="auto">
                <a:xfrm>
                  <a:off x="683" y="6719"/>
                  <a:ext cx="1827" cy="746"/>
                </a:xfrm>
                <a:prstGeom prst="rect">
                  <a:avLst/>
                </a:prstGeom>
                <a:solidFill>
                  <a:srgbClr val="FFFFFF"/>
                </a:solidFill>
                <a:ln w="9525">
                  <a:solidFill>
                    <a:srgbClr val="FFFFFF"/>
                  </a:solidFill>
                  <a:miter lim="800000"/>
                  <a:headEnd/>
                  <a:tailEnd/>
                </a:ln>
              </p:spPr>
              <p:txBody>
                <a:bodyPr rot="0" vert="horz" wrap="square" lIns="18000" tIns="10800" rIns="18000" bIns="10800" anchor="t" anchorCtr="0" upright="1">
                  <a:noAutofit/>
                </a:bodyPr>
                <a:lstStyle/>
                <a:p>
                  <a:pPr algn="ctr">
                    <a:lnSpc>
                      <a:spcPts val="1800"/>
                    </a:lnSpc>
                    <a:spcAft>
                      <a:spcPts val="0"/>
                    </a:spcAft>
                  </a:pPr>
                  <a:r>
                    <a:rPr lang="ru-RU" sz="1200" dirty="0" err="1">
                      <a:latin typeface="Times New Roman"/>
                      <a:ea typeface="Times New Roman"/>
                    </a:rPr>
                    <a:t>Р</a:t>
                  </a:r>
                  <a:r>
                    <a:rPr lang="ru-RU" sz="1200" dirty="0" err="1">
                      <a:effectLst/>
                      <a:latin typeface="Times New Roman"/>
                      <a:ea typeface="Times New Roman"/>
                    </a:rPr>
                    <a:t>озміщення</a:t>
                  </a:r>
                  <a:r>
                    <a:rPr lang="ru-RU" sz="1200" dirty="0">
                      <a:effectLst/>
                      <a:latin typeface="Times New Roman"/>
                      <a:ea typeface="Times New Roman"/>
                    </a:rPr>
                    <a:t> </a:t>
                  </a:r>
                  <a:r>
                    <a:rPr lang="ru-RU" sz="1200" dirty="0" err="1">
                      <a:effectLst/>
                      <a:latin typeface="Times New Roman"/>
                      <a:ea typeface="Times New Roman"/>
                    </a:rPr>
                    <a:t>замовлення</a:t>
                  </a:r>
                  <a:r>
                    <a:rPr lang="ru-RU" sz="1200" dirty="0">
                      <a:effectLst/>
                      <a:latin typeface="Times New Roman"/>
                      <a:ea typeface="Times New Roman"/>
                    </a:rPr>
                    <a:t> на </a:t>
                  </a:r>
                  <a:r>
                    <a:rPr lang="ru-RU" sz="1200" dirty="0" err="1">
                      <a:effectLst/>
                      <a:latin typeface="Times New Roman"/>
                      <a:ea typeface="Times New Roman"/>
                    </a:rPr>
                    <a:t>фабриці</a:t>
                  </a:r>
                  <a:endParaRPr lang="uk-UA" sz="1200" dirty="0">
                    <a:effectLst/>
                    <a:latin typeface="Times New Roman"/>
                    <a:ea typeface="Times New Roman"/>
                  </a:endParaRPr>
                </a:p>
              </p:txBody>
            </p:sp>
            <p:sp>
              <p:nvSpPr>
                <p:cNvPr id="82" name="Oval 67"/>
                <p:cNvSpPr>
                  <a:spLocks noChangeArrowheads="1"/>
                </p:cNvSpPr>
                <p:nvPr/>
              </p:nvSpPr>
              <p:spPr bwMode="auto">
                <a:xfrm>
                  <a:off x="2246" y="7546"/>
                  <a:ext cx="343" cy="413"/>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uk-UA" sz="1200"/>
                </a:p>
              </p:txBody>
            </p:sp>
            <p:cxnSp>
              <p:nvCxnSpPr>
                <p:cNvPr id="83" name="Line 68"/>
                <p:cNvCxnSpPr/>
                <p:nvPr/>
              </p:nvCxnSpPr>
              <p:spPr bwMode="auto">
                <a:xfrm>
                  <a:off x="1829" y="7781"/>
                  <a:ext cx="389"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cxnSp>
            <p:nvCxnSpPr>
              <p:cNvPr id="16" name="Line 74"/>
              <p:cNvCxnSpPr/>
              <p:nvPr/>
            </p:nvCxnSpPr>
            <p:spPr bwMode="auto">
              <a:xfrm flipH="1">
                <a:off x="5683" y="12950"/>
                <a:ext cx="46" cy="28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7" name="Text Box 75"/>
              <p:cNvSpPr txBox="1">
                <a:spLocks noChangeArrowheads="1"/>
              </p:cNvSpPr>
              <p:nvPr/>
            </p:nvSpPr>
            <p:spPr bwMode="auto">
              <a:xfrm>
                <a:off x="5576" y="12613"/>
                <a:ext cx="242" cy="300"/>
              </a:xfrm>
              <a:prstGeom prst="rect">
                <a:avLst/>
              </a:prstGeom>
              <a:solidFill>
                <a:srgbClr val="FFFFFF"/>
              </a:solidFill>
              <a:ln w="9525">
                <a:solidFill>
                  <a:srgbClr val="FFFFFF"/>
                </a:solidFill>
                <a:miter lim="800000"/>
                <a:headEnd/>
                <a:tailEnd/>
              </a:ln>
            </p:spPr>
            <p:txBody>
              <a:bodyPr rot="0" vert="horz" wrap="square" lIns="18000" tIns="10800" rIns="18000" bIns="10800" anchor="t" anchorCtr="0" upright="1">
                <a:noAutofit/>
              </a:bodyPr>
              <a:lstStyle/>
              <a:p>
                <a:pPr algn="just">
                  <a:lnSpc>
                    <a:spcPts val="1800"/>
                  </a:lnSpc>
                  <a:spcAft>
                    <a:spcPts val="0"/>
                  </a:spcAft>
                </a:pPr>
                <a:r>
                  <a:rPr lang="ru-RU" sz="1200" i="1" dirty="0">
                    <a:effectLst/>
                    <a:latin typeface="Times New Roman"/>
                    <a:ea typeface="Times New Roman"/>
                  </a:rPr>
                  <a:t>у</a:t>
                </a:r>
                <a:endParaRPr lang="uk-UA" sz="1200" dirty="0">
                  <a:effectLst/>
                  <a:latin typeface="Times New Roman"/>
                  <a:ea typeface="Times New Roman"/>
                </a:endParaRPr>
              </a:p>
            </p:txBody>
          </p:sp>
          <p:sp>
            <p:nvSpPr>
              <p:cNvPr id="18" name="Oval 76"/>
              <p:cNvSpPr>
                <a:spLocks noChangeArrowheads="1"/>
              </p:cNvSpPr>
              <p:nvPr/>
            </p:nvSpPr>
            <p:spPr bwMode="auto">
              <a:xfrm>
                <a:off x="5810" y="12108"/>
                <a:ext cx="561" cy="468"/>
              </a:xfrm>
              <a:prstGeom prst="ellipse">
                <a:avLst/>
              </a:prstGeom>
              <a:solidFill>
                <a:srgbClr val="FFFFFF"/>
              </a:solidFill>
              <a:ln w="9525">
                <a:solidFill>
                  <a:srgbClr val="000000"/>
                </a:solidFill>
                <a:round/>
                <a:headEnd/>
                <a:tailEnd/>
              </a:ln>
            </p:spPr>
            <p:txBody>
              <a:bodyPr rot="0" vert="horz" wrap="square" lIns="0" tIns="0" rIns="0" bIns="0" anchor="t" anchorCtr="0" upright="1">
                <a:noAutofit/>
              </a:bodyPr>
              <a:lstStyle/>
              <a:p>
                <a:pPr algn="just">
                  <a:lnSpc>
                    <a:spcPct val="50000"/>
                  </a:lnSpc>
                  <a:spcAft>
                    <a:spcPts val="0"/>
                  </a:spcAft>
                </a:pPr>
                <a:endParaRPr lang="ru-RU" sz="1400" dirty="0">
                  <a:effectLst/>
                  <a:latin typeface="Times New Roman"/>
                  <a:ea typeface="Times New Roman"/>
                </a:endParaRPr>
              </a:p>
              <a:p>
                <a:pPr algn="just">
                  <a:lnSpc>
                    <a:spcPct val="50000"/>
                  </a:lnSpc>
                  <a:spcAft>
                    <a:spcPts val="0"/>
                  </a:spcAft>
                </a:pPr>
                <a:r>
                  <a:rPr lang="ru-RU" sz="1400" dirty="0">
                    <a:effectLst/>
                    <a:latin typeface="Times New Roman"/>
                    <a:ea typeface="Times New Roman"/>
                  </a:rPr>
                  <a:t>1920</a:t>
                </a:r>
                <a:endParaRPr lang="uk-UA" sz="1400" dirty="0">
                  <a:effectLst/>
                  <a:latin typeface="Times New Roman"/>
                  <a:ea typeface="Times New Roman"/>
                </a:endParaRPr>
              </a:p>
            </p:txBody>
          </p:sp>
          <p:sp>
            <p:nvSpPr>
              <p:cNvPr id="19" name="Rectangle 77"/>
              <p:cNvSpPr>
                <a:spLocks noChangeArrowheads="1"/>
              </p:cNvSpPr>
              <p:nvPr/>
            </p:nvSpPr>
            <p:spPr bwMode="auto">
              <a:xfrm>
                <a:off x="7971" y="12584"/>
                <a:ext cx="1243" cy="172"/>
              </a:xfrm>
              <a:prstGeom prst="rect">
                <a:avLst/>
              </a:prstGeom>
              <a:solidFill>
                <a:schemeClr val="bg2"/>
              </a:solidFill>
              <a:ln w="9525">
                <a:solidFill>
                  <a:srgbClr val="000000"/>
                </a:solidFill>
                <a:prstDash val="dash"/>
                <a:miter lim="800000"/>
                <a:headEnd/>
                <a:tailEnd/>
              </a:ln>
            </p:spPr>
            <p:txBody>
              <a:bodyPr rot="0" vert="horz" wrap="square" lIns="0" tIns="0" rIns="0" bIns="0" anchor="t" anchorCtr="0" upright="1">
                <a:noAutofit/>
              </a:bodyPr>
              <a:lstStyle/>
              <a:p>
                <a:pPr algn="just">
                  <a:lnSpc>
                    <a:spcPts val="1800"/>
                  </a:lnSpc>
                  <a:spcAft>
                    <a:spcPts val="0"/>
                  </a:spcAft>
                </a:pPr>
                <a:r>
                  <a:rPr lang="ru-RU" sz="1200" dirty="0" err="1">
                    <a:effectLst/>
                    <a:latin typeface="Times New Roman"/>
                    <a:ea typeface="Times New Roman"/>
                  </a:rPr>
                  <a:t>Торгова</a:t>
                </a:r>
                <a:r>
                  <a:rPr lang="ru-RU" sz="1200" dirty="0">
                    <a:effectLst/>
                    <a:latin typeface="Times New Roman"/>
                    <a:ea typeface="Times New Roman"/>
                  </a:rPr>
                  <a:t> точка 2</a:t>
                </a:r>
                <a:endParaRPr lang="uk-UA" sz="1200" dirty="0">
                  <a:effectLst/>
                  <a:latin typeface="Times New Roman"/>
                  <a:ea typeface="Times New Roman"/>
                </a:endParaRPr>
              </a:p>
            </p:txBody>
          </p:sp>
          <p:sp>
            <p:nvSpPr>
              <p:cNvPr id="20" name="Rectangle 78"/>
              <p:cNvSpPr>
                <a:spLocks noChangeArrowheads="1"/>
              </p:cNvSpPr>
              <p:nvPr/>
            </p:nvSpPr>
            <p:spPr bwMode="auto">
              <a:xfrm>
                <a:off x="8009" y="12847"/>
                <a:ext cx="1243" cy="172"/>
              </a:xfrm>
              <a:prstGeom prst="rect">
                <a:avLst/>
              </a:prstGeom>
              <a:solidFill>
                <a:schemeClr val="bg2"/>
              </a:solidFill>
              <a:ln w="9525">
                <a:solidFill>
                  <a:srgbClr val="000000"/>
                </a:solidFill>
                <a:prstDash val="dash"/>
                <a:miter lim="800000"/>
                <a:headEnd/>
                <a:tailEnd/>
              </a:ln>
            </p:spPr>
            <p:txBody>
              <a:bodyPr rot="0" vert="horz" wrap="square" lIns="0" tIns="0" rIns="0" bIns="0" anchor="t" anchorCtr="0" upright="1">
                <a:noAutofit/>
              </a:bodyPr>
              <a:lstStyle/>
              <a:p>
                <a:pPr algn="just">
                  <a:lnSpc>
                    <a:spcPts val="1800"/>
                  </a:lnSpc>
                  <a:spcAft>
                    <a:spcPts val="0"/>
                  </a:spcAft>
                </a:pPr>
                <a:r>
                  <a:rPr lang="ru-RU" sz="1200" dirty="0" err="1">
                    <a:effectLst/>
                    <a:latin typeface="Times New Roman"/>
                    <a:ea typeface="Times New Roman"/>
                  </a:rPr>
                  <a:t>Торгова</a:t>
                </a:r>
                <a:r>
                  <a:rPr lang="ru-RU" sz="1200" dirty="0">
                    <a:effectLst/>
                    <a:latin typeface="Times New Roman"/>
                    <a:ea typeface="Times New Roman"/>
                  </a:rPr>
                  <a:t> точка 3</a:t>
                </a:r>
                <a:endParaRPr lang="uk-UA" sz="1200" dirty="0">
                  <a:effectLst/>
                  <a:latin typeface="Times New Roman"/>
                  <a:ea typeface="Times New Roman"/>
                </a:endParaRPr>
              </a:p>
            </p:txBody>
          </p:sp>
          <p:sp>
            <p:nvSpPr>
              <p:cNvPr id="21" name="Rectangle 79"/>
              <p:cNvSpPr>
                <a:spLocks noChangeArrowheads="1"/>
              </p:cNvSpPr>
              <p:nvPr/>
            </p:nvSpPr>
            <p:spPr bwMode="auto">
              <a:xfrm>
                <a:off x="8009" y="13196"/>
                <a:ext cx="1243" cy="171"/>
              </a:xfrm>
              <a:prstGeom prst="rect">
                <a:avLst/>
              </a:prstGeom>
              <a:solidFill>
                <a:schemeClr val="bg2"/>
              </a:solidFill>
              <a:ln w="9525">
                <a:solidFill>
                  <a:srgbClr val="000000"/>
                </a:solidFill>
                <a:prstDash val="dash"/>
                <a:miter lim="800000"/>
                <a:headEnd/>
                <a:tailEnd/>
              </a:ln>
            </p:spPr>
            <p:txBody>
              <a:bodyPr rot="0" vert="horz" wrap="square" lIns="0" tIns="0" rIns="0" bIns="0" anchor="t" anchorCtr="0" upright="1">
                <a:noAutofit/>
              </a:bodyPr>
              <a:lstStyle/>
              <a:p>
                <a:pPr algn="just">
                  <a:lnSpc>
                    <a:spcPts val="1800"/>
                  </a:lnSpc>
                  <a:spcAft>
                    <a:spcPts val="0"/>
                  </a:spcAft>
                </a:pPr>
                <a:r>
                  <a:rPr lang="ru-RU" sz="1200" dirty="0" err="1">
                    <a:effectLst/>
                    <a:latin typeface="Times New Roman"/>
                    <a:ea typeface="Times New Roman"/>
                  </a:rPr>
                  <a:t>Торгова</a:t>
                </a:r>
                <a:r>
                  <a:rPr lang="ru-RU" sz="1200" dirty="0">
                    <a:effectLst/>
                    <a:latin typeface="Times New Roman"/>
                    <a:ea typeface="Times New Roman"/>
                  </a:rPr>
                  <a:t> точка 4</a:t>
                </a:r>
                <a:endParaRPr lang="uk-UA" sz="1200" dirty="0">
                  <a:effectLst/>
                  <a:latin typeface="Times New Roman"/>
                  <a:ea typeface="Times New Roman"/>
                </a:endParaRPr>
              </a:p>
            </p:txBody>
          </p:sp>
          <p:sp>
            <p:nvSpPr>
              <p:cNvPr id="22" name="Rectangle 80"/>
              <p:cNvSpPr>
                <a:spLocks noChangeArrowheads="1"/>
              </p:cNvSpPr>
              <p:nvPr/>
            </p:nvSpPr>
            <p:spPr bwMode="auto">
              <a:xfrm>
                <a:off x="7779" y="13505"/>
                <a:ext cx="1243" cy="231"/>
              </a:xfrm>
              <a:prstGeom prst="rect">
                <a:avLst/>
              </a:prstGeom>
              <a:solidFill>
                <a:schemeClr val="bg2"/>
              </a:solidFill>
              <a:ln w="9525">
                <a:solidFill>
                  <a:srgbClr val="000000"/>
                </a:solidFill>
                <a:prstDash val="dash"/>
                <a:miter lim="800000"/>
                <a:headEnd/>
                <a:tailEnd/>
              </a:ln>
            </p:spPr>
            <p:txBody>
              <a:bodyPr rot="0" vert="horz" wrap="square" lIns="0" tIns="0" rIns="0" bIns="0" anchor="t" anchorCtr="0" upright="1">
                <a:noAutofit/>
              </a:bodyPr>
              <a:lstStyle/>
              <a:p>
                <a:pPr algn="just">
                  <a:lnSpc>
                    <a:spcPts val="1800"/>
                  </a:lnSpc>
                  <a:spcAft>
                    <a:spcPts val="0"/>
                  </a:spcAft>
                </a:pPr>
                <a:r>
                  <a:rPr lang="ru-RU" sz="1200" dirty="0" err="1">
                    <a:effectLst/>
                    <a:latin typeface="Times New Roman"/>
                    <a:ea typeface="Times New Roman"/>
                  </a:rPr>
                  <a:t>Торгова</a:t>
                </a:r>
                <a:r>
                  <a:rPr lang="ru-RU" sz="1200" dirty="0">
                    <a:effectLst/>
                    <a:latin typeface="Times New Roman"/>
                    <a:ea typeface="Times New Roman"/>
                  </a:rPr>
                  <a:t> точка 5</a:t>
                </a:r>
                <a:endParaRPr lang="uk-UA" sz="1200" dirty="0">
                  <a:effectLst/>
                  <a:latin typeface="Times New Roman"/>
                  <a:ea typeface="Times New Roman"/>
                </a:endParaRPr>
              </a:p>
            </p:txBody>
          </p:sp>
          <p:sp>
            <p:nvSpPr>
              <p:cNvPr id="23" name="Rectangle 81"/>
              <p:cNvSpPr>
                <a:spLocks noChangeArrowheads="1"/>
              </p:cNvSpPr>
              <p:nvPr/>
            </p:nvSpPr>
            <p:spPr bwMode="auto">
              <a:xfrm>
                <a:off x="6890" y="13818"/>
                <a:ext cx="1243" cy="172"/>
              </a:xfrm>
              <a:prstGeom prst="rect">
                <a:avLst/>
              </a:prstGeom>
              <a:solidFill>
                <a:schemeClr val="bg2"/>
              </a:solidFill>
              <a:ln w="9525">
                <a:solidFill>
                  <a:srgbClr val="000000"/>
                </a:solidFill>
                <a:prstDash val="dash"/>
                <a:miter lim="800000"/>
                <a:headEnd/>
                <a:tailEnd/>
              </a:ln>
            </p:spPr>
            <p:txBody>
              <a:bodyPr rot="0" vert="horz" wrap="square" lIns="0" tIns="0" rIns="0" bIns="0" anchor="t" anchorCtr="0" upright="1">
                <a:noAutofit/>
              </a:bodyPr>
              <a:lstStyle/>
              <a:p>
                <a:pPr algn="just">
                  <a:lnSpc>
                    <a:spcPts val="1800"/>
                  </a:lnSpc>
                  <a:spcAft>
                    <a:spcPts val="0"/>
                  </a:spcAft>
                </a:pPr>
                <a:r>
                  <a:rPr lang="ru-RU" sz="1200" dirty="0" err="1">
                    <a:effectLst/>
                    <a:latin typeface="Times New Roman"/>
                    <a:ea typeface="Times New Roman"/>
                  </a:rPr>
                  <a:t>Торгова</a:t>
                </a:r>
                <a:r>
                  <a:rPr lang="ru-RU" sz="1200" dirty="0">
                    <a:effectLst/>
                    <a:latin typeface="Times New Roman"/>
                    <a:ea typeface="Times New Roman"/>
                  </a:rPr>
                  <a:t> точка 6</a:t>
                </a:r>
                <a:endParaRPr lang="uk-UA" sz="1200" dirty="0">
                  <a:effectLst/>
                  <a:latin typeface="Times New Roman"/>
                  <a:ea typeface="Times New Roman"/>
                </a:endParaRPr>
              </a:p>
            </p:txBody>
          </p:sp>
          <p:cxnSp>
            <p:nvCxnSpPr>
              <p:cNvPr id="24" name="Line 82"/>
              <p:cNvCxnSpPr>
                <a:cxnSpLocks/>
                <a:stCxn id="18" idx="6"/>
                <a:endCxn id="19" idx="1"/>
              </p:cNvCxnSpPr>
              <p:nvPr/>
            </p:nvCxnSpPr>
            <p:spPr bwMode="auto">
              <a:xfrm>
                <a:off x="6371" y="12342"/>
                <a:ext cx="1600" cy="328"/>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25" name="Line 83"/>
              <p:cNvCxnSpPr>
                <a:cxnSpLocks/>
                <a:endCxn id="20" idx="1"/>
              </p:cNvCxnSpPr>
              <p:nvPr/>
            </p:nvCxnSpPr>
            <p:spPr bwMode="auto">
              <a:xfrm>
                <a:off x="6382" y="12429"/>
                <a:ext cx="1627" cy="504"/>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26" name="Line 84"/>
              <p:cNvCxnSpPr>
                <a:cxnSpLocks/>
                <a:endCxn id="21" idx="1"/>
              </p:cNvCxnSpPr>
              <p:nvPr/>
            </p:nvCxnSpPr>
            <p:spPr bwMode="auto">
              <a:xfrm>
                <a:off x="6307" y="12525"/>
                <a:ext cx="1702" cy="757"/>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27" name="Line 85"/>
              <p:cNvCxnSpPr>
                <a:cxnSpLocks/>
              </p:cNvCxnSpPr>
              <p:nvPr/>
            </p:nvCxnSpPr>
            <p:spPr bwMode="auto">
              <a:xfrm>
                <a:off x="6281" y="12599"/>
                <a:ext cx="1452" cy="102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28" name="Line 86"/>
              <p:cNvCxnSpPr>
                <a:cxnSpLocks/>
              </p:cNvCxnSpPr>
              <p:nvPr/>
            </p:nvCxnSpPr>
            <p:spPr bwMode="auto">
              <a:xfrm>
                <a:off x="6206" y="12626"/>
                <a:ext cx="954" cy="118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29" name="Line 87"/>
              <p:cNvCxnSpPr>
                <a:cxnSpLocks/>
              </p:cNvCxnSpPr>
              <p:nvPr/>
            </p:nvCxnSpPr>
            <p:spPr bwMode="auto">
              <a:xfrm flipH="1">
                <a:off x="7669" y="12590"/>
                <a:ext cx="121" cy="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0" name="Line 88"/>
              <p:cNvCxnSpPr>
                <a:cxnSpLocks/>
              </p:cNvCxnSpPr>
              <p:nvPr/>
            </p:nvCxnSpPr>
            <p:spPr bwMode="auto">
              <a:xfrm flipH="1">
                <a:off x="7340" y="12729"/>
                <a:ext cx="147"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1" name="Line 89"/>
              <p:cNvCxnSpPr>
                <a:cxnSpLocks/>
              </p:cNvCxnSpPr>
              <p:nvPr/>
            </p:nvCxnSpPr>
            <p:spPr bwMode="auto">
              <a:xfrm flipV="1">
                <a:off x="7340" y="12992"/>
                <a:ext cx="147" cy="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2" name="Text Box 90"/>
              <p:cNvSpPr txBox="1">
                <a:spLocks noChangeArrowheads="1"/>
              </p:cNvSpPr>
              <p:nvPr/>
            </p:nvSpPr>
            <p:spPr bwMode="auto">
              <a:xfrm>
                <a:off x="7524" y="13324"/>
                <a:ext cx="134" cy="138"/>
              </a:xfrm>
              <a:prstGeom prst="rect">
                <a:avLst/>
              </a:prstGeom>
              <a:solidFill>
                <a:srgbClr val="FFFFFF"/>
              </a:solidFill>
              <a:ln w="9525">
                <a:solidFill>
                  <a:srgbClr val="FFFFFF"/>
                </a:solidFill>
                <a:miter lim="800000"/>
                <a:headEnd/>
                <a:tailEnd/>
              </a:ln>
            </p:spPr>
            <p:txBody>
              <a:bodyPr rot="0" vert="horz" wrap="square" lIns="0" tIns="0" rIns="0" bIns="0" anchor="ctr" anchorCtr="0" upright="1">
                <a:noAutofit/>
              </a:bodyPr>
              <a:lstStyle/>
              <a:p>
                <a:pPr algn="just">
                  <a:spcAft>
                    <a:spcPts val="0"/>
                  </a:spcAft>
                </a:pPr>
                <a:r>
                  <a:rPr lang="ru-RU" sz="1200" i="1" dirty="0">
                    <a:effectLst/>
                    <a:latin typeface="Times New Roman"/>
                    <a:ea typeface="Times New Roman"/>
                  </a:rPr>
                  <a:t>х</a:t>
                </a:r>
                <a:endParaRPr lang="uk-UA" sz="1200" dirty="0">
                  <a:effectLst/>
                  <a:latin typeface="Times New Roman"/>
                  <a:ea typeface="Times New Roman"/>
                </a:endParaRPr>
              </a:p>
            </p:txBody>
          </p:sp>
          <p:sp>
            <p:nvSpPr>
              <p:cNvPr id="33" name="Text Box 91"/>
              <p:cNvSpPr txBox="1">
                <a:spLocks noChangeArrowheads="1"/>
              </p:cNvSpPr>
              <p:nvPr/>
            </p:nvSpPr>
            <p:spPr bwMode="auto">
              <a:xfrm>
                <a:off x="7111" y="13411"/>
                <a:ext cx="100" cy="213"/>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just">
                  <a:spcAft>
                    <a:spcPts val="0"/>
                  </a:spcAft>
                </a:pPr>
                <a:r>
                  <a:rPr lang="ru-RU" sz="1200" i="1" dirty="0">
                    <a:effectLst/>
                    <a:latin typeface="Times New Roman"/>
                    <a:ea typeface="Times New Roman"/>
                  </a:rPr>
                  <a:t>х</a:t>
                </a:r>
                <a:endParaRPr lang="uk-UA" sz="1200" dirty="0">
                  <a:effectLst/>
                  <a:latin typeface="Times New Roman"/>
                  <a:ea typeface="Times New Roman"/>
                </a:endParaRPr>
              </a:p>
            </p:txBody>
          </p:sp>
          <p:grpSp>
            <p:nvGrpSpPr>
              <p:cNvPr id="35" name="Group 93"/>
              <p:cNvGrpSpPr>
                <a:grpSpLocks/>
              </p:cNvGrpSpPr>
              <p:nvPr/>
            </p:nvGrpSpPr>
            <p:grpSpPr bwMode="auto">
              <a:xfrm>
                <a:off x="2684" y="8435"/>
                <a:ext cx="6368" cy="3908"/>
                <a:chOff x="2684" y="8435"/>
                <a:chExt cx="6368" cy="3908"/>
              </a:xfrm>
            </p:grpSpPr>
            <p:grpSp>
              <p:nvGrpSpPr>
                <p:cNvPr id="37" name="Group 94"/>
                <p:cNvGrpSpPr>
                  <a:grpSpLocks/>
                </p:cNvGrpSpPr>
                <p:nvPr/>
              </p:nvGrpSpPr>
              <p:grpSpPr bwMode="auto">
                <a:xfrm>
                  <a:off x="5261" y="8435"/>
                  <a:ext cx="3791" cy="2939"/>
                  <a:chOff x="3692" y="2069"/>
                  <a:chExt cx="5082" cy="3938"/>
                </a:xfrm>
              </p:grpSpPr>
              <p:sp>
                <p:nvSpPr>
                  <p:cNvPr id="56" name="Text Box 95"/>
                  <p:cNvSpPr txBox="1">
                    <a:spLocks noChangeArrowheads="1"/>
                  </p:cNvSpPr>
                  <p:nvPr/>
                </p:nvSpPr>
                <p:spPr bwMode="auto">
                  <a:xfrm>
                    <a:off x="4144" y="4412"/>
                    <a:ext cx="1036" cy="687"/>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ts val="1800"/>
                      </a:lnSpc>
                      <a:spcAft>
                        <a:spcPts val="0"/>
                      </a:spcAft>
                    </a:pPr>
                    <a:r>
                      <a:rPr lang="ru-RU" sz="1200" dirty="0">
                        <a:latin typeface="Times New Roman"/>
                        <a:ea typeface="Times New Roman"/>
                      </a:rPr>
                      <a:t>Ч</a:t>
                    </a:r>
                    <a:r>
                      <a:rPr lang="ru-RU" sz="1200" dirty="0">
                        <a:effectLst/>
                        <a:latin typeface="Times New Roman"/>
                        <a:ea typeface="Times New Roman"/>
                      </a:rPr>
                      <a:t>ерга </a:t>
                    </a:r>
                    <a:r>
                      <a:rPr lang="ru-RU" sz="1200" dirty="0" err="1">
                        <a:effectLst/>
                        <a:latin typeface="Times New Roman"/>
                        <a:ea typeface="Times New Roman"/>
                      </a:rPr>
                      <a:t>покупців</a:t>
                    </a:r>
                    <a:endParaRPr lang="uk-UA" sz="1200" dirty="0">
                      <a:effectLst/>
                      <a:latin typeface="Times New Roman"/>
                      <a:ea typeface="Times New Roman"/>
                    </a:endParaRPr>
                  </a:p>
                </p:txBody>
              </p:sp>
              <p:grpSp>
                <p:nvGrpSpPr>
                  <p:cNvPr id="57" name="Group 96"/>
                  <p:cNvGrpSpPr>
                    <a:grpSpLocks/>
                  </p:cNvGrpSpPr>
                  <p:nvPr/>
                </p:nvGrpSpPr>
                <p:grpSpPr bwMode="auto">
                  <a:xfrm>
                    <a:off x="3692" y="2069"/>
                    <a:ext cx="5082" cy="3938"/>
                    <a:chOff x="3692" y="2069"/>
                    <a:chExt cx="5082" cy="3938"/>
                  </a:xfrm>
                </p:grpSpPr>
                <p:sp>
                  <p:nvSpPr>
                    <p:cNvPr id="58" name="Arc 97"/>
                    <p:cNvSpPr>
                      <a:spLocks/>
                    </p:cNvSpPr>
                    <p:nvPr/>
                  </p:nvSpPr>
                  <p:spPr bwMode="auto">
                    <a:xfrm rot="2037147" flipH="1">
                      <a:off x="5124" y="4192"/>
                      <a:ext cx="425" cy="1815"/>
                    </a:xfrm>
                    <a:custGeom>
                      <a:avLst/>
                      <a:gdLst>
                        <a:gd name="G0" fmla="+- 0 0 0"/>
                        <a:gd name="G1" fmla="+- 18458 0 0"/>
                        <a:gd name="G2" fmla="+- 21600 0 0"/>
                        <a:gd name="T0" fmla="*/ 11218 w 21600"/>
                        <a:gd name="T1" fmla="*/ 0 h 35109"/>
                        <a:gd name="T2" fmla="*/ 13759 w 21600"/>
                        <a:gd name="T3" fmla="*/ 35109 h 35109"/>
                        <a:gd name="T4" fmla="*/ 0 w 21600"/>
                        <a:gd name="T5" fmla="*/ 18458 h 35109"/>
                      </a:gdLst>
                      <a:ahLst/>
                      <a:cxnLst>
                        <a:cxn ang="0">
                          <a:pos x="T0" y="T1"/>
                        </a:cxn>
                        <a:cxn ang="0">
                          <a:pos x="T2" y="T3"/>
                        </a:cxn>
                        <a:cxn ang="0">
                          <a:pos x="T4" y="T5"/>
                        </a:cxn>
                      </a:cxnLst>
                      <a:rect l="0" t="0" r="r" b="b"/>
                      <a:pathLst>
                        <a:path w="21600" h="35109" fill="none" extrusionOk="0">
                          <a:moveTo>
                            <a:pt x="11218" y="-1"/>
                          </a:moveTo>
                          <a:cubicBezTo>
                            <a:pt x="17664" y="3917"/>
                            <a:pt x="21600" y="10914"/>
                            <a:pt x="21600" y="18458"/>
                          </a:cubicBezTo>
                          <a:cubicBezTo>
                            <a:pt x="21600" y="24899"/>
                            <a:pt x="18724" y="31005"/>
                            <a:pt x="13758" y="35108"/>
                          </a:cubicBezTo>
                        </a:path>
                        <a:path w="21600" h="35109" stroke="0" extrusionOk="0">
                          <a:moveTo>
                            <a:pt x="11218" y="-1"/>
                          </a:moveTo>
                          <a:cubicBezTo>
                            <a:pt x="17664" y="3917"/>
                            <a:pt x="21600" y="10914"/>
                            <a:pt x="21600" y="18458"/>
                          </a:cubicBezTo>
                          <a:cubicBezTo>
                            <a:pt x="21600" y="24899"/>
                            <a:pt x="18724" y="31005"/>
                            <a:pt x="13758" y="35108"/>
                          </a:cubicBezTo>
                          <a:lnTo>
                            <a:pt x="0" y="18458"/>
                          </a:lnTo>
                          <a:close/>
                        </a:path>
                      </a:pathLst>
                    </a:custGeom>
                    <a:noFill/>
                    <a:ln w="9525">
                      <a:solidFill>
                        <a:srgbClr val="000000"/>
                      </a:solidFill>
                      <a:round/>
                      <a:headEnd type="stealth" w="med" len="me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uk-UA" sz="1200"/>
                    </a:p>
                  </p:txBody>
                </p:sp>
                <p:cxnSp>
                  <p:nvCxnSpPr>
                    <p:cNvPr id="59" name="Line 98"/>
                    <p:cNvCxnSpPr/>
                    <p:nvPr/>
                  </p:nvCxnSpPr>
                  <p:spPr bwMode="auto">
                    <a:xfrm>
                      <a:off x="5876" y="3961"/>
                      <a:ext cx="0" cy="480"/>
                    </a:xfrm>
                    <a:prstGeom prst="line">
                      <a:avLst/>
                    </a:prstGeom>
                    <a:noFill/>
                    <a:ln w="50800">
                      <a:solidFill>
                        <a:srgbClr val="000000"/>
                      </a:solidFill>
                      <a:round/>
                      <a:headEnd/>
                      <a:tailEnd/>
                    </a:ln>
                    <a:extLst>
                      <a:ext uri="{909E8E84-426E-40DD-AFC4-6F175D3DCCD1}">
                        <a14:hiddenFill xmlns:a14="http://schemas.microsoft.com/office/drawing/2010/main">
                          <a:noFill/>
                        </a14:hiddenFill>
                      </a:ext>
                    </a:extLst>
                  </p:spPr>
                </p:cxnSp>
                <p:sp>
                  <p:nvSpPr>
                    <p:cNvPr id="60" name="Oval 99"/>
                    <p:cNvSpPr>
                      <a:spLocks noChangeArrowheads="1"/>
                    </p:cNvSpPr>
                    <p:nvPr/>
                  </p:nvSpPr>
                  <p:spPr bwMode="auto">
                    <a:xfrm>
                      <a:off x="4536" y="4016"/>
                      <a:ext cx="390" cy="372"/>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uk-UA" sz="1200"/>
                    </a:p>
                  </p:txBody>
                </p:sp>
                <p:cxnSp>
                  <p:nvCxnSpPr>
                    <p:cNvPr id="61" name="Line 100"/>
                    <p:cNvCxnSpPr/>
                    <p:nvPr/>
                  </p:nvCxnSpPr>
                  <p:spPr bwMode="auto">
                    <a:xfrm>
                      <a:off x="3692" y="3983"/>
                      <a:ext cx="0" cy="48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62" name="Line 101"/>
                    <p:cNvCxnSpPr/>
                    <p:nvPr/>
                  </p:nvCxnSpPr>
                  <p:spPr bwMode="auto">
                    <a:xfrm flipV="1">
                      <a:off x="3692" y="4203"/>
                      <a:ext cx="844" cy="8"/>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63" name="Line 102"/>
                    <p:cNvCxnSpPr/>
                    <p:nvPr/>
                  </p:nvCxnSpPr>
                  <p:spPr bwMode="auto">
                    <a:xfrm>
                      <a:off x="4928" y="4214"/>
                      <a:ext cx="98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68" name="Text Box 109"/>
                    <p:cNvSpPr txBox="1">
                      <a:spLocks noChangeArrowheads="1"/>
                    </p:cNvSpPr>
                    <p:nvPr/>
                  </p:nvSpPr>
                  <p:spPr bwMode="auto">
                    <a:xfrm>
                      <a:off x="5369" y="3433"/>
                      <a:ext cx="1428" cy="632"/>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lnSpc>
                          <a:spcPts val="1800"/>
                        </a:lnSpc>
                        <a:spcAft>
                          <a:spcPts val="0"/>
                        </a:spcAft>
                      </a:pPr>
                      <a:r>
                        <a:rPr lang="ru-RU" sz="1200" dirty="0">
                          <a:latin typeface="Times New Roman"/>
                          <a:ea typeface="Times New Roman"/>
                        </a:rPr>
                        <a:t>П</a:t>
                      </a:r>
                      <a:r>
                        <a:rPr lang="ru-RU" sz="1200" dirty="0">
                          <a:effectLst/>
                          <a:latin typeface="Times New Roman"/>
                          <a:ea typeface="Times New Roman"/>
                        </a:rPr>
                        <a:t>окупка товару</a:t>
                      </a:r>
                      <a:endParaRPr lang="uk-UA" sz="1200" dirty="0">
                        <a:effectLst/>
                        <a:latin typeface="Times New Roman"/>
                        <a:ea typeface="Times New Roman"/>
                      </a:endParaRPr>
                    </a:p>
                  </p:txBody>
                </p:sp>
                <p:sp>
                  <p:nvSpPr>
                    <p:cNvPr id="69" name="Oval 110"/>
                    <p:cNvSpPr>
                      <a:spLocks noChangeArrowheads="1"/>
                    </p:cNvSpPr>
                    <p:nvPr/>
                  </p:nvSpPr>
                  <p:spPr bwMode="auto">
                    <a:xfrm>
                      <a:off x="6860" y="2526"/>
                      <a:ext cx="390" cy="372"/>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uk-UA" sz="1200"/>
                    </a:p>
                  </p:txBody>
                </p:sp>
                <p:cxnSp>
                  <p:nvCxnSpPr>
                    <p:cNvPr id="70" name="Line 111"/>
                    <p:cNvCxnSpPr/>
                    <p:nvPr/>
                  </p:nvCxnSpPr>
                  <p:spPr bwMode="auto">
                    <a:xfrm>
                      <a:off x="5796" y="2553"/>
                      <a:ext cx="0" cy="48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71" name="Line 112"/>
                    <p:cNvCxnSpPr/>
                    <p:nvPr/>
                  </p:nvCxnSpPr>
                  <p:spPr bwMode="auto">
                    <a:xfrm flipV="1">
                      <a:off x="4788" y="2850"/>
                      <a:ext cx="980" cy="1166"/>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72" name="Text Box 113"/>
                    <p:cNvSpPr txBox="1">
                      <a:spLocks noChangeArrowheads="1"/>
                    </p:cNvSpPr>
                    <p:nvPr/>
                  </p:nvSpPr>
                  <p:spPr bwMode="auto">
                    <a:xfrm>
                      <a:off x="7316" y="2400"/>
                      <a:ext cx="1458" cy="1033"/>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ts val="1800"/>
                        </a:lnSpc>
                        <a:spcAft>
                          <a:spcPts val="0"/>
                        </a:spcAft>
                      </a:pPr>
                      <a:r>
                        <a:rPr lang="ru-RU" sz="1200" dirty="0" err="1">
                          <a:effectLst/>
                          <a:latin typeface="Times New Roman"/>
                          <a:ea typeface="Times New Roman"/>
                        </a:rPr>
                        <a:t>Кількість</a:t>
                      </a:r>
                      <a:r>
                        <a:rPr lang="ru-RU" sz="1200" dirty="0">
                          <a:effectLst/>
                          <a:latin typeface="Times New Roman"/>
                          <a:ea typeface="Times New Roman"/>
                        </a:rPr>
                        <a:t> </a:t>
                      </a:r>
                      <a:r>
                        <a:rPr lang="ru-RU" sz="1200" dirty="0" err="1">
                          <a:effectLst/>
                          <a:latin typeface="Times New Roman"/>
                          <a:ea typeface="Times New Roman"/>
                        </a:rPr>
                        <a:t>невдоволеного</a:t>
                      </a:r>
                      <a:r>
                        <a:rPr lang="ru-RU" sz="1200" dirty="0">
                          <a:effectLst/>
                          <a:latin typeface="Times New Roman"/>
                          <a:ea typeface="Times New Roman"/>
                        </a:rPr>
                        <a:t> </a:t>
                      </a:r>
                      <a:r>
                        <a:rPr lang="ru-RU" sz="1200" dirty="0" err="1">
                          <a:effectLst/>
                          <a:latin typeface="Times New Roman"/>
                          <a:ea typeface="Times New Roman"/>
                        </a:rPr>
                        <a:t>попиту</a:t>
                      </a:r>
                      <a:endParaRPr lang="uk-UA" sz="1200" dirty="0">
                        <a:effectLst/>
                        <a:latin typeface="Times New Roman"/>
                        <a:ea typeface="Times New Roman"/>
                      </a:endParaRPr>
                    </a:p>
                  </p:txBody>
                </p:sp>
                <p:sp>
                  <p:nvSpPr>
                    <p:cNvPr id="75" name="Text Box 116"/>
                    <p:cNvSpPr txBox="1">
                      <a:spLocks noChangeArrowheads="1"/>
                    </p:cNvSpPr>
                    <p:nvPr/>
                  </p:nvSpPr>
                  <p:spPr bwMode="auto">
                    <a:xfrm>
                      <a:off x="4631" y="2069"/>
                      <a:ext cx="1803" cy="331"/>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lnSpc>
                          <a:spcPts val="1800"/>
                        </a:lnSpc>
                        <a:spcAft>
                          <a:spcPts val="0"/>
                        </a:spcAft>
                      </a:pPr>
                      <a:r>
                        <a:rPr lang="ru-RU" sz="1200" dirty="0" err="1">
                          <a:effectLst/>
                          <a:latin typeface="Times New Roman"/>
                          <a:ea typeface="Times New Roman"/>
                        </a:rPr>
                        <a:t>Немає</a:t>
                      </a:r>
                      <a:r>
                        <a:rPr lang="ru-RU" sz="1200" dirty="0">
                          <a:effectLst/>
                          <a:latin typeface="Times New Roman"/>
                          <a:ea typeface="Times New Roman"/>
                        </a:rPr>
                        <a:t> товару</a:t>
                      </a:r>
                      <a:endParaRPr lang="uk-UA" sz="1200" dirty="0">
                        <a:effectLst/>
                        <a:latin typeface="Times New Roman"/>
                        <a:ea typeface="Times New Roman"/>
                      </a:endParaRPr>
                    </a:p>
                  </p:txBody>
                </p:sp>
                <p:cxnSp>
                  <p:nvCxnSpPr>
                    <p:cNvPr id="76" name="Line 117"/>
                    <p:cNvCxnSpPr/>
                    <p:nvPr/>
                  </p:nvCxnSpPr>
                  <p:spPr bwMode="auto">
                    <a:xfrm>
                      <a:off x="5852" y="2744"/>
                      <a:ext cx="98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grpSp>
            <p:grpSp>
              <p:nvGrpSpPr>
                <p:cNvPr id="38" name="Group 118"/>
                <p:cNvGrpSpPr>
                  <a:grpSpLocks/>
                </p:cNvGrpSpPr>
                <p:nvPr/>
              </p:nvGrpSpPr>
              <p:grpSpPr bwMode="auto">
                <a:xfrm>
                  <a:off x="2684" y="10906"/>
                  <a:ext cx="3550" cy="1437"/>
                  <a:chOff x="2684" y="10906"/>
                  <a:chExt cx="3550" cy="1437"/>
                </a:xfrm>
              </p:grpSpPr>
              <p:cxnSp>
                <p:nvCxnSpPr>
                  <p:cNvPr id="39" name="Line 119"/>
                  <p:cNvCxnSpPr>
                    <a:cxnSpLocks/>
                    <a:stCxn id="18" idx="2"/>
                  </p:cNvCxnSpPr>
                  <p:nvPr/>
                </p:nvCxnSpPr>
                <p:spPr bwMode="auto">
                  <a:xfrm flipH="1" flipV="1">
                    <a:off x="5058" y="11794"/>
                    <a:ext cx="752" cy="549"/>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40" name="Line 120"/>
                  <p:cNvCxnSpPr>
                    <a:cxnSpLocks/>
                  </p:cNvCxnSpPr>
                  <p:nvPr/>
                </p:nvCxnSpPr>
                <p:spPr bwMode="auto">
                  <a:xfrm flipH="1">
                    <a:off x="5300" y="11982"/>
                    <a:ext cx="158" cy="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1" name="Line 121"/>
                  <p:cNvCxnSpPr/>
                  <p:nvPr/>
                </p:nvCxnSpPr>
                <p:spPr bwMode="auto">
                  <a:xfrm flipH="1">
                    <a:off x="5248" y="11563"/>
                    <a:ext cx="122" cy="1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42" name="Oval 122"/>
                  <p:cNvSpPr>
                    <a:spLocks noChangeArrowheads="1"/>
                  </p:cNvSpPr>
                  <p:nvPr/>
                </p:nvSpPr>
                <p:spPr bwMode="auto">
                  <a:xfrm>
                    <a:off x="5810" y="11236"/>
                    <a:ext cx="424" cy="423"/>
                  </a:xfrm>
                  <a:prstGeom prst="ellipse">
                    <a:avLst/>
                  </a:prstGeom>
                  <a:solidFill>
                    <a:srgbClr val="FFFFFF"/>
                  </a:solidFill>
                  <a:ln w="9525">
                    <a:solidFill>
                      <a:srgbClr val="000000"/>
                    </a:solidFill>
                    <a:round/>
                    <a:headEnd/>
                    <a:tailEnd/>
                  </a:ln>
                </p:spPr>
                <p:txBody>
                  <a:bodyPr rot="0" vert="horz" wrap="square" lIns="0" tIns="0" rIns="0" bIns="0" anchor="t" anchorCtr="0" upright="1">
                    <a:noAutofit/>
                  </a:bodyPr>
                  <a:lstStyle/>
                  <a:p>
                    <a:pPr algn="ctr">
                      <a:lnSpc>
                        <a:spcPts val="1800"/>
                      </a:lnSpc>
                      <a:spcAft>
                        <a:spcPts val="0"/>
                      </a:spcAft>
                    </a:pPr>
                    <a:r>
                      <a:rPr lang="ru-RU" sz="1200">
                        <a:effectLst/>
                        <a:latin typeface="Times New Roman"/>
                        <a:ea typeface="Times New Roman"/>
                      </a:rPr>
                      <a:t>70</a:t>
                    </a:r>
                    <a:endParaRPr lang="uk-UA" sz="1200">
                      <a:effectLst/>
                      <a:latin typeface="Times New Roman"/>
                      <a:ea typeface="Times New Roman"/>
                    </a:endParaRPr>
                  </a:p>
                </p:txBody>
              </p:sp>
              <p:cxnSp>
                <p:nvCxnSpPr>
                  <p:cNvPr id="43" name="Line 123"/>
                  <p:cNvCxnSpPr/>
                  <p:nvPr/>
                </p:nvCxnSpPr>
                <p:spPr bwMode="auto">
                  <a:xfrm>
                    <a:off x="5028" y="11563"/>
                    <a:ext cx="0" cy="35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44" name="Text Box 124"/>
                  <p:cNvSpPr txBox="1">
                    <a:spLocks noChangeArrowheads="1"/>
                  </p:cNvSpPr>
                  <p:nvPr/>
                </p:nvSpPr>
                <p:spPr bwMode="auto">
                  <a:xfrm>
                    <a:off x="2684" y="10906"/>
                    <a:ext cx="1932" cy="576"/>
                  </a:xfrm>
                  <a:prstGeom prst="rect">
                    <a:avLst/>
                  </a:prstGeom>
                  <a:solidFill>
                    <a:srgbClr val="FFFFFF"/>
                  </a:solidFill>
                  <a:ln w="9525">
                    <a:solidFill>
                      <a:srgbClr val="FFFFFF"/>
                    </a:solidFill>
                    <a:miter lim="800000"/>
                    <a:headEnd/>
                    <a:tailEnd/>
                  </a:ln>
                </p:spPr>
                <p:txBody>
                  <a:bodyPr rot="0" vert="horz" wrap="square" lIns="18000" tIns="10800" rIns="18000" bIns="10800" anchor="t" anchorCtr="0" upright="1">
                    <a:noAutofit/>
                  </a:bodyPr>
                  <a:lstStyle/>
                  <a:p>
                    <a:pPr algn="ctr">
                      <a:lnSpc>
                        <a:spcPts val="1800"/>
                      </a:lnSpc>
                      <a:spcAft>
                        <a:spcPts val="0"/>
                      </a:spcAft>
                    </a:pPr>
                    <a:r>
                      <a:rPr lang="ru-RU" sz="1200" dirty="0">
                        <a:latin typeface="Times New Roman"/>
                        <a:ea typeface="Times New Roman"/>
                      </a:rPr>
                      <a:t>П</a:t>
                    </a:r>
                    <a:r>
                      <a:rPr lang="ru-RU" sz="1200" dirty="0">
                        <a:effectLst/>
                        <a:latin typeface="Times New Roman"/>
                        <a:ea typeface="Times New Roman"/>
                      </a:rPr>
                      <a:t>ередача </a:t>
                    </a:r>
                    <a:r>
                      <a:rPr lang="ru-RU" sz="1200" dirty="0" err="1">
                        <a:effectLst/>
                        <a:latin typeface="Times New Roman"/>
                        <a:ea typeface="Times New Roman"/>
                      </a:rPr>
                      <a:t>запиту</a:t>
                    </a:r>
                    <a:r>
                      <a:rPr lang="ru-RU" sz="1200" dirty="0">
                        <a:effectLst/>
                        <a:latin typeface="Times New Roman"/>
                        <a:ea typeface="Times New Roman"/>
                      </a:rPr>
                      <a:t> </a:t>
                    </a:r>
                    <a:r>
                      <a:rPr lang="ru-RU" sz="1200" dirty="0" err="1">
                        <a:effectLst/>
                        <a:latin typeface="Times New Roman"/>
                        <a:ea typeface="Times New Roman"/>
                      </a:rPr>
                      <a:t>торгової</a:t>
                    </a:r>
                    <a:r>
                      <a:rPr lang="ru-RU" sz="1200" dirty="0">
                        <a:effectLst/>
                        <a:latin typeface="Times New Roman"/>
                        <a:ea typeface="Times New Roman"/>
                      </a:rPr>
                      <a:t> точки в магазин</a:t>
                    </a:r>
                    <a:endParaRPr lang="uk-UA" sz="1200" dirty="0">
                      <a:effectLst/>
                      <a:latin typeface="Times New Roman"/>
                      <a:ea typeface="Times New Roman"/>
                    </a:endParaRPr>
                  </a:p>
                </p:txBody>
              </p:sp>
              <p:sp>
                <p:nvSpPr>
                  <p:cNvPr id="54" name="Oval 126"/>
                  <p:cNvSpPr>
                    <a:spLocks noChangeArrowheads="1"/>
                  </p:cNvSpPr>
                  <p:nvPr/>
                </p:nvSpPr>
                <p:spPr bwMode="auto">
                  <a:xfrm>
                    <a:off x="3247" y="11534"/>
                    <a:ext cx="290" cy="277"/>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75000"/>
                      </a:lnSpc>
                    </a:pPr>
                    <a:r>
                      <a:rPr lang="uk-UA" sz="1600" dirty="0"/>
                      <a:t>1</a:t>
                    </a:r>
                  </a:p>
                </p:txBody>
              </p:sp>
              <p:cxnSp>
                <p:nvCxnSpPr>
                  <p:cNvPr id="46" name="Line 128"/>
                  <p:cNvCxnSpPr/>
                  <p:nvPr/>
                </p:nvCxnSpPr>
                <p:spPr bwMode="auto">
                  <a:xfrm flipV="1">
                    <a:off x="3543" y="11640"/>
                    <a:ext cx="475" cy="6"/>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47" name="Line 129"/>
                  <p:cNvCxnSpPr/>
                  <p:nvPr/>
                </p:nvCxnSpPr>
                <p:spPr bwMode="auto">
                  <a:xfrm flipV="1">
                    <a:off x="5058" y="11482"/>
                    <a:ext cx="752" cy="197"/>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48" name="Text Box 130"/>
                  <p:cNvSpPr txBox="1">
                    <a:spLocks noChangeArrowheads="1"/>
                  </p:cNvSpPr>
                  <p:nvPr/>
                </p:nvSpPr>
                <p:spPr bwMode="auto">
                  <a:xfrm>
                    <a:off x="5525" y="11811"/>
                    <a:ext cx="121" cy="206"/>
                  </a:xfrm>
                  <a:prstGeom prst="rect">
                    <a:avLst/>
                  </a:prstGeom>
                  <a:solidFill>
                    <a:srgbClr val="FFFFFF"/>
                  </a:solidFill>
                  <a:ln w="9525">
                    <a:solidFill>
                      <a:srgbClr val="FFFFFF"/>
                    </a:solidFill>
                    <a:miter lim="800000"/>
                    <a:headEnd/>
                    <a:tailEnd/>
                  </a:ln>
                </p:spPr>
                <p:txBody>
                  <a:bodyPr rot="0" vert="horz" wrap="square" lIns="0" tIns="0" rIns="0" bIns="0" anchor="ctr" anchorCtr="0" upright="1">
                    <a:noAutofit/>
                  </a:bodyPr>
                  <a:lstStyle/>
                  <a:p>
                    <a:pPr algn="just">
                      <a:spcAft>
                        <a:spcPts val="0"/>
                      </a:spcAft>
                    </a:pPr>
                    <a:r>
                      <a:rPr lang="ru-RU" sz="1200" i="1" dirty="0">
                        <a:effectLst/>
                        <a:latin typeface="Times New Roman"/>
                        <a:ea typeface="Times New Roman"/>
                      </a:rPr>
                      <a:t>х</a:t>
                    </a:r>
                    <a:endParaRPr lang="uk-UA" sz="1200" dirty="0">
                      <a:effectLst/>
                      <a:latin typeface="Times New Roman"/>
                      <a:ea typeface="Times New Roman"/>
                    </a:endParaRPr>
                  </a:p>
                </p:txBody>
              </p:sp>
              <p:cxnSp>
                <p:nvCxnSpPr>
                  <p:cNvPr id="49" name="Line 131"/>
                  <p:cNvCxnSpPr/>
                  <p:nvPr/>
                </p:nvCxnSpPr>
                <p:spPr bwMode="auto">
                  <a:xfrm flipH="1" flipV="1">
                    <a:off x="3535" y="11753"/>
                    <a:ext cx="484" cy="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50" name="Line 132"/>
                  <p:cNvCxnSpPr/>
                  <p:nvPr/>
                </p:nvCxnSpPr>
                <p:spPr bwMode="auto">
                  <a:xfrm>
                    <a:off x="4036" y="11542"/>
                    <a:ext cx="1" cy="35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51" name="Oval 133"/>
                  <p:cNvSpPr>
                    <a:spLocks noChangeArrowheads="1"/>
                  </p:cNvSpPr>
                  <p:nvPr/>
                </p:nvSpPr>
                <p:spPr bwMode="auto">
                  <a:xfrm>
                    <a:off x="4389" y="11575"/>
                    <a:ext cx="290" cy="277"/>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uk-UA" sz="1200"/>
                  </a:p>
                </p:txBody>
              </p:sp>
              <p:cxnSp>
                <p:nvCxnSpPr>
                  <p:cNvPr id="52" name="Line 134"/>
                  <p:cNvCxnSpPr/>
                  <p:nvPr/>
                </p:nvCxnSpPr>
                <p:spPr bwMode="auto">
                  <a:xfrm>
                    <a:off x="4060" y="11712"/>
                    <a:ext cx="329" cy="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53" name="Line 135"/>
                  <p:cNvCxnSpPr/>
                  <p:nvPr/>
                </p:nvCxnSpPr>
                <p:spPr bwMode="auto">
                  <a:xfrm>
                    <a:off x="4701" y="11714"/>
                    <a:ext cx="328" cy="3"/>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grpSp>
          <p:cxnSp>
            <p:nvCxnSpPr>
              <p:cNvPr id="36" name="Line 136"/>
              <p:cNvCxnSpPr>
                <a:cxnSpLocks/>
              </p:cNvCxnSpPr>
              <p:nvPr/>
            </p:nvCxnSpPr>
            <p:spPr bwMode="auto">
              <a:xfrm flipH="1">
                <a:off x="7340" y="13362"/>
                <a:ext cx="147" cy="4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sp>
        <p:nvSpPr>
          <p:cNvPr id="92" name="Oval 126"/>
          <p:cNvSpPr>
            <a:spLocks noChangeArrowheads="1"/>
          </p:cNvSpPr>
          <p:nvPr/>
        </p:nvSpPr>
        <p:spPr bwMode="auto">
          <a:xfrm>
            <a:off x="3425117" y="2364512"/>
            <a:ext cx="268401" cy="260672"/>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75000"/>
              </a:lnSpc>
            </a:pPr>
            <a:r>
              <a:rPr lang="uk-UA" sz="1600" dirty="0"/>
              <a:t>1</a:t>
            </a:r>
          </a:p>
        </p:txBody>
      </p:sp>
      <p:cxnSp>
        <p:nvCxnSpPr>
          <p:cNvPr id="93" name="Line 128"/>
          <p:cNvCxnSpPr/>
          <p:nvPr/>
        </p:nvCxnSpPr>
        <p:spPr bwMode="auto">
          <a:xfrm flipV="1">
            <a:off x="3699072" y="2464263"/>
            <a:ext cx="439622" cy="5646"/>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94" name="Line 131"/>
          <p:cNvCxnSpPr/>
          <p:nvPr/>
        </p:nvCxnSpPr>
        <p:spPr bwMode="auto">
          <a:xfrm flipH="1" flipV="1">
            <a:off x="3691667" y="2570602"/>
            <a:ext cx="447952" cy="188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95" name="Oval 126"/>
          <p:cNvSpPr>
            <a:spLocks noChangeArrowheads="1"/>
          </p:cNvSpPr>
          <p:nvPr/>
        </p:nvSpPr>
        <p:spPr bwMode="auto">
          <a:xfrm>
            <a:off x="2205930" y="5635083"/>
            <a:ext cx="268401" cy="260672"/>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75000"/>
              </a:lnSpc>
            </a:pPr>
            <a:r>
              <a:rPr lang="uk-UA" sz="1600" dirty="0"/>
              <a:t>1</a:t>
            </a:r>
          </a:p>
        </p:txBody>
      </p:sp>
      <p:cxnSp>
        <p:nvCxnSpPr>
          <p:cNvPr id="96" name="Line 128"/>
          <p:cNvCxnSpPr/>
          <p:nvPr/>
        </p:nvCxnSpPr>
        <p:spPr bwMode="auto">
          <a:xfrm flipV="1">
            <a:off x="2479885" y="5734834"/>
            <a:ext cx="439622" cy="5646"/>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97" name="Line 131"/>
          <p:cNvCxnSpPr/>
          <p:nvPr/>
        </p:nvCxnSpPr>
        <p:spPr bwMode="auto">
          <a:xfrm flipH="1" flipV="1">
            <a:off x="2472480" y="5841173"/>
            <a:ext cx="447952" cy="188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98" name="Text Box 124"/>
          <p:cNvSpPr txBox="1">
            <a:spLocks noChangeArrowheads="1"/>
          </p:cNvSpPr>
          <p:nvPr/>
        </p:nvSpPr>
        <p:spPr bwMode="auto">
          <a:xfrm>
            <a:off x="2662376" y="1780174"/>
            <a:ext cx="1788107" cy="542047"/>
          </a:xfrm>
          <a:prstGeom prst="rect">
            <a:avLst/>
          </a:prstGeom>
          <a:solidFill>
            <a:srgbClr val="FFFFFF"/>
          </a:solidFill>
          <a:ln w="9525">
            <a:solidFill>
              <a:srgbClr val="FFFFFF"/>
            </a:solidFill>
            <a:miter lim="800000"/>
            <a:headEnd/>
            <a:tailEnd/>
          </a:ln>
        </p:spPr>
        <p:txBody>
          <a:bodyPr rot="0" vert="horz" wrap="square" lIns="18000" tIns="10800" rIns="18000" bIns="10800" anchor="t" anchorCtr="0" upright="1">
            <a:noAutofit/>
          </a:bodyPr>
          <a:lstStyle/>
          <a:p>
            <a:pPr algn="ctr">
              <a:lnSpc>
                <a:spcPts val="1800"/>
              </a:lnSpc>
              <a:spcAft>
                <a:spcPts val="0"/>
              </a:spcAft>
            </a:pPr>
            <a:r>
              <a:rPr lang="ru-RU" sz="1200" dirty="0" err="1">
                <a:latin typeface="Times New Roman"/>
                <a:ea typeface="Times New Roman"/>
              </a:rPr>
              <a:t>Надійшов</a:t>
            </a:r>
            <a:r>
              <a:rPr lang="ru-RU" sz="1200" dirty="0">
                <a:latin typeface="Times New Roman"/>
                <a:ea typeface="Times New Roman"/>
              </a:rPr>
              <a:t> </a:t>
            </a:r>
            <a:r>
              <a:rPr lang="ru-RU" sz="1200" dirty="0" err="1">
                <a:latin typeface="Times New Roman"/>
                <a:ea typeface="Times New Roman"/>
              </a:rPr>
              <a:t>покупець</a:t>
            </a:r>
            <a:r>
              <a:rPr lang="ru-RU" sz="1200" dirty="0">
                <a:latin typeface="Times New Roman"/>
                <a:ea typeface="Times New Roman"/>
              </a:rPr>
              <a:t> товару</a:t>
            </a:r>
            <a:endParaRPr lang="uk-UA" sz="1200" dirty="0">
              <a:effectLst/>
              <a:latin typeface="Times New Roman"/>
              <a:ea typeface="Times New Roman"/>
            </a:endParaRPr>
          </a:p>
        </p:txBody>
      </p:sp>
      <p:sp>
        <p:nvSpPr>
          <p:cNvPr id="104" name="Oval 110"/>
          <p:cNvSpPr>
            <a:spLocks noChangeArrowheads="1"/>
          </p:cNvSpPr>
          <p:nvPr/>
        </p:nvSpPr>
        <p:spPr bwMode="auto">
          <a:xfrm>
            <a:off x="6357272" y="2377873"/>
            <a:ext cx="269259" cy="26126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uk-UA" sz="1200"/>
          </a:p>
        </p:txBody>
      </p:sp>
      <p:sp>
        <p:nvSpPr>
          <p:cNvPr id="105" name="Text Box 113"/>
          <p:cNvSpPr txBox="1">
            <a:spLocks noChangeArrowheads="1"/>
          </p:cNvSpPr>
          <p:nvPr/>
        </p:nvSpPr>
        <p:spPr bwMode="auto">
          <a:xfrm>
            <a:off x="6672098" y="2289380"/>
            <a:ext cx="1006614" cy="725502"/>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ts val="1800"/>
              </a:lnSpc>
              <a:spcAft>
                <a:spcPts val="0"/>
              </a:spcAft>
            </a:pPr>
            <a:r>
              <a:rPr lang="ru-RU" sz="1200" dirty="0" err="1">
                <a:effectLst/>
                <a:latin typeface="Times New Roman"/>
                <a:ea typeface="Times New Roman"/>
              </a:rPr>
              <a:t>Кількість</a:t>
            </a:r>
            <a:r>
              <a:rPr lang="ru-RU" sz="1200" dirty="0">
                <a:effectLst/>
                <a:latin typeface="Times New Roman"/>
                <a:ea typeface="Times New Roman"/>
              </a:rPr>
              <a:t> </a:t>
            </a:r>
            <a:r>
              <a:rPr lang="ru-RU" sz="1200" dirty="0" err="1">
                <a:effectLst/>
                <a:latin typeface="Times New Roman"/>
                <a:ea typeface="Times New Roman"/>
              </a:rPr>
              <a:t>вдоволеного</a:t>
            </a:r>
            <a:r>
              <a:rPr lang="ru-RU" sz="1200" dirty="0">
                <a:effectLst/>
                <a:latin typeface="Times New Roman"/>
                <a:ea typeface="Times New Roman"/>
              </a:rPr>
              <a:t> </a:t>
            </a:r>
            <a:r>
              <a:rPr lang="ru-RU" sz="1200" dirty="0" err="1">
                <a:effectLst/>
                <a:latin typeface="Times New Roman"/>
                <a:ea typeface="Times New Roman"/>
              </a:rPr>
              <a:t>попиту</a:t>
            </a:r>
            <a:endParaRPr lang="uk-UA" sz="1200" dirty="0">
              <a:effectLst/>
              <a:latin typeface="Times New Roman"/>
              <a:ea typeface="Times New Roman"/>
            </a:endParaRPr>
          </a:p>
        </p:txBody>
      </p:sp>
      <p:cxnSp>
        <p:nvCxnSpPr>
          <p:cNvPr id="106" name="Line 117"/>
          <p:cNvCxnSpPr/>
          <p:nvPr/>
        </p:nvCxnSpPr>
        <p:spPr bwMode="auto">
          <a:xfrm>
            <a:off x="5661342" y="2530979"/>
            <a:ext cx="676599"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2" name="Нижний колонтитул 1"/>
          <p:cNvSpPr>
            <a:spLocks noGrp="1"/>
          </p:cNvSpPr>
          <p:nvPr>
            <p:ph type="ftr" sz="quarter" idx="11"/>
          </p:nvPr>
        </p:nvSpPr>
        <p:spPr/>
        <p:txBody>
          <a:bodyPr/>
          <a:lstStyle/>
          <a:p>
            <a:r>
              <a:rPr lang="uk-UA"/>
              <a:t>© І.В.Стеценко КПІ ім.Ігоря Сікорського</a:t>
            </a:r>
          </a:p>
        </p:txBody>
      </p:sp>
      <p:sp>
        <p:nvSpPr>
          <p:cNvPr id="84" name="Text Box 95">
            <a:extLst>
              <a:ext uri="{FF2B5EF4-FFF2-40B4-BE49-F238E27FC236}">
                <a16:creationId xmlns:a16="http://schemas.microsoft.com/office/drawing/2014/main" id="{E951ED58-A241-9243-856A-0B1090A47838}"/>
              </a:ext>
            </a:extLst>
          </p:cNvPr>
          <p:cNvSpPr txBox="1">
            <a:spLocks noChangeArrowheads="1"/>
          </p:cNvSpPr>
          <p:nvPr/>
        </p:nvSpPr>
        <p:spPr bwMode="auto">
          <a:xfrm>
            <a:off x="5106594" y="3638306"/>
            <a:ext cx="715262" cy="482497"/>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ts val="1800"/>
              </a:lnSpc>
              <a:spcAft>
                <a:spcPts val="0"/>
              </a:spcAft>
            </a:pPr>
            <a:r>
              <a:rPr lang="uk-UA" sz="1200" dirty="0">
                <a:effectLst/>
                <a:latin typeface="Times New Roman"/>
                <a:ea typeface="Times New Roman"/>
              </a:rPr>
              <a:t>Запас товарів</a:t>
            </a:r>
          </a:p>
        </p:txBody>
      </p:sp>
      <p:sp>
        <p:nvSpPr>
          <p:cNvPr id="91" name="Text Box 130">
            <a:extLst>
              <a:ext uri="{FF2B5EF4-FFF2-40B4-BE49-F238E27FC236}">
                <a16:creationId xmlns:a16="http://schemas.microsoft.com/office/drawing/2014/main" id="{75065E33-6013-D448-B7D7-922009E27CA6}"/>
              </a:ext>
            </a:extLst>
          </p:cNvPr>
          <p:cNvSpPr txBox="1">
            <a:spLocks noChangeArrowheads="1"/>
          </p:cNvSpPr>
          <p:nvPr/>
        </p:nvSpPr>
        <p:spPr bwMode="auto">
          <a:xfrm>
            <a:off x="4220182" y="3751275"/>
            <a:ext cx="94866" cy="190121"/>
          </a:xfrm>
          <a:prstGeom prst="rect">
            <a:avLst/>
          </a:prstGeom>
          <a:solidFill>
            <a:srgbClr val="FFFFFF"/>
          </a:solidFill>
          <a:ln w="9525">
            <a:solidFill>
              <a:srgbClr val="FFFFFF"/>
            </a:solidFill>
            <a:miter lim="800000"/>
            <a:headEnd/>
            <a:tailEnd/>
          </a:ln>
        </p:spPr>
        <p:txBody>
          <a:bodyPr rot="0" vert="horz" wrap="square" lIns="0" tIns="0" rIns="0" bIns="0" anchor="ctr" anchorCtr="0" upright="1">
            <a:noAutofit/>
          </a:bodyPr>
          <a:lstStyle/>
          <a:p>
            <a:pPr algn="just">
              <a:spcAft>
                <a:spcPts val="0"/>
              </a:spcAft>
            </a:pPr>
            <a:r>
              <a:rPr lang="ru-RU" sz="1200" i="1" dirty="0">
                <a:effectLst/>
                <a:latin typeface="Times New Roman"/>
                <a:ea typeface="Times New Roman"/>
              </a:rPr>
              <a:t>х</a:t>
            </a:r>
            <a:endParaRPr lang="uk-UA" sz="1200" dirty="0">
              <a:effectLst/>
              <a:latin typeface="Times New Roman"/>
              <a:ea typeface="Times New Roman"/>
            </a:endParaRPr>
          </a:p>
        </p:txBody>
      </p:sp>
    </p:spTree>
    <p:extLst>
      <p:ext uri="{BB962C8B-B14F-4D97-AF65-F5344CB8AC3E}">
        <p14:creationId xmlns:p14="http://schemas.microsoft.com/office/powerpoint/2010/main" val="37152502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a:t>Параметри переходів</a:t>
            </a:r>
          </a:p>
        </p:txBody>
      </p:sp>
      <mc:AlternateContent xmlns:mc="http://schemas.openxmlformats.org/markup-compatibility/2006" xmlns:a14="http://schemas.microsoft.com/office/drawing/2010/main">
        <mc:Choice Requires="a14">
          <p:graphicFrame>
            <p:nvGraphicFramePr>
              <p:cNvPr id="4" name="Таблица 3"/>
              <p:cNvGraphicFramePr>
                <a:graphicFrameLocks noGrp="1"/>
              </p:cNvGraphicFramePr>
              <p:nvPr>
                <p:extLst>
                  <p:ext uri="{D42A27DB-BD31-4B8C-83A1-F6EECF244321}">
                    <p14:modId xmlns:p14="http://schemas.microsoft.com/office/powerpoint/2010/main" val="3533469358"/>
                  </p:ext>
                </p:extLst>
              </p:nvPr>
            </p:nvGraphicFramePr>
            <p:xfrm>
              <a:off x="683568" y="1268760"/>
              <a:ext cx="8399139" cy="5177151"/>
            </p:xfrm>
            <a:graphic>
              <a:graphicData uri="http://schemas.openxmlformats.org/drawingml/2006/table">
                <a:tbl>
                  <a:tblPr>
                    <a:tableStyleId>{BC89EF96-8CEA-46FF-86C4-4CE0E7609802}</a:tableStyleId>
                  </a:tblPr>
                  <a:tblGrid>
                    <a:gridCol w="2016224">
                      <a:extLst>
                        <a:ext uri="{9D8B030D-6E8A-4147-A177-3AD203B41FA5}">
                          <a16:colId xmlns:a16="http://schemas.microsoft.com/office/drawing/2014/main" val="20000"/>
                        </a:ext>
                      </a:extLst>
                    </a:gridCol>
                    <a:gridCol w="1440160">
                      <a:extLst>
                        <a:ext uri="{9D8B030D-6E8A-4147-A177-3AD203B41FA5}">
                          <a16:colId xmlns:a16="http://schemas.microsoft.com/office/drawing/2014/main" val="20001"/>
                        </a:ext>
                      </a:extLst>
                    </a:gridCol>
                    <a:gridCol w="4942755">
                      <a:extLst>
                        <a:ext uri="{9D8B030D-6E8A-4147-A177-3AD203B41FA5}">
                          <a16:colId xmlns:a16="http://schemas.microsoft.com/office/drawing/2014/main" val="20002"/>
                        </a:ext>
                      </a:extLst>
                    </a:gridCol>
                  </a:tblGrid>
                  <a:tr h="369860">
                    <a:tc>
                      <a:txBody>
                        <a:bodyPr/>
                        <a:lstStyle/>
                        <a:p>
                          <a:pPr algn="ctr"/>
                          <a:r>
                            <a:rPr lang="uk-UA" i="1" dirty="0"/>
                            <a:t>Перехід</a:t>
                          </a:r>
                        </a:p>
                      </a:txBody>
                      <a:tcPr/>
                    </a:tc>
                    <a:tc>
                      <a:txBody>
                        <a:bodyPr/>
                        <a:lstStyle/>
                        <a:p>
                          <a:pPr algn="ctr"/>
                          <a:r>
                            <a:rPr lang="uk-UA" i="1" dirty="0"/>
                            <a:t>Пріоритет</a:t>
                          </a:r>
                        </a:p>
                      </a:txBody>
                      <a:tcPr/>
                    </a:tc>
                    <a:tc>
                      <a:txBody>
                        <a:bodyPr/>
                        <a:lstStyle/>
                        <a:p>
                          <a:pPr algn="ctr"/>
                          <a:r>
                            <a:rPr lang="uk-UA" i="1" dirty="0"/>
                            <a:t>Часова затримка</a:t>
                          </a:r>
                        </a:p>
                      </a:txBody>
                      <a:tcPr/>
                    </a:tc>
                    <a:extLst>
                      <a:ext uri="{0D108BD9-81ED-4DB2-BD59-A6C34878D82A}">
                        <a16:rowId xmlns:a16="http://schemas.microsoft.com/office/drawing/2014/main" val="10000"/>
                      </a:ext>
                    </a:extLst>
                  </a:tr>
                  <a:tr h="604416">
                    <a:tc>
                      <a:txBody>
                        <a:bodyPr/>
                        <a:lstStyle/>
                        <a:p>
                          <a:r>
                            <a:rPr lang="uk-UA" sz="1800" kern="1200" dirty="0">
                              <a:effectLst/>
                            </a:rPr>
                            <a:t>Надійшов покупець </a:t>
                          </a:r>
                          <a:endParaRPr lang="uk-UA" dirty="0"/>
                        </a:p>
                      </a:txBody>
                      <a:tcPr/>
                    </a:tc>
                    <a:tc>
                      <a:txBody>
                        <a:bodyPr/>
                        <a:lstStyle/>
                        <a:p>
                          <a:pPr algn="ctr"/>
                          <a:r>
                            <a:rPr lang="uk-UA" dirty="0"/>
                            <a:t>0</a:t>
                          </a:r>
                        </a:p>
                      </a:txBody>
                      <a:tcPr/>
                    </a:tc>
                    <a:tc>
                      <a:txBody>
                        <a:bodyPr/>
                        <a:lstStyle/>
                        <a:p>
                          <a:r>
                            <a:rPr lang="en-US" sz="1800" dirty="0"/>
                            <a:t>t</a:t>
                          </a:r>
                          <a:r>
                            <a:rPr lang="uk-UA" sz="1800" dirty="0"/>
                            <a:t> </a:t>
                          </a:r>
                          <a:r>
                            <a:rPr lang="en-US" sz="1800" dirty="0"/>
                            <a:t>=</a:t>
                          </a:r>
                          <a:r>
                            <a:rPr lang="uk-UA" sz="1800" dirty="0"/>
                            <a:t> </a:t>
                          </a:r>
                          <a:r>
                            <a:rPr lang="en-US" sz="1800" dirty="0"/>
                            <a:t>exp(0,1) =</a:t>
                          </a:r>
                          <a:r>
                            <a:rPr lang="uk-UA" sz="1800" dirty="0"/>
                            <a:t> </a:t>
                          </a:r>
                          <a14:m>
                            <m:oMath xmlns:m="http://schemas.openxmlformats.org/officeDocument/2006/math">
                              <m:r>
                                <a:rPr lang="en-US" sz="1800" b="0" i="1" smtClean="0">
                                  <a:latin typeface="Cambria Math" panose="02040503050406030204" pitchFamily="18" charset="0"/>
                                </a:rPr>
                                <m:t>−0,1</m:t>
                              </m:r>
                              <m:r>
                                <a:rPr lang="en-US" sz="1800" b="0" i="1" smtClean="0">
                                  <a:latin typeface="Cambria Math" panose="02040503050406030204" pitchFamily="18" charset="0"/>
                                </a:rPr>
                                <m:t>𝑙𝑛</m:t>
                              </m:r>
                              <m:r>
                                <a:rPr lang="en-US" sz="1800" b="0" i="1" smtClean="0">
                                  <a:latin typeface="Cambria Math" panose="02040503050406030204" pitchFamily="18" charset="0"/>
                                  <a:ea typeface="Cambria Math" panose="02040503050406030204" pitchFamily="18" charset="0"/>
                                </a:rPr>
                                <m:t>𝜁</m:t>
                              </m:r>
                            </m:oMath>
                          </a14:m>
                          <a:endParaRPr lang="en-US" sz="1800" b="0" kern="1200" dirty="0">
                            <a:effectLst/>
                            <a:ea typeface="Cambria Math" panose="02040503050406030204" pitchFamily="18" charset="0"/>
                          </a:endParaRPr>
                        </a:p>
                      </a:txBody>
                      <a:tcPr/>
                    </a:tc>
                    <a:extLst>
                      <a:ext uri="{0D108BD9-81ED-4DB2-BD59-A6C34878D82A}">
                        <a16:rowId xmlns:a16="http://schemas.microsoft.com/office/drawing/2014/main" val="10001"/>
                      </a:ext>
                    </a:extLst>
                  </a:tr>
                  <a:tr h="358211">
                    <a:tc>
                      <a:txBody>
                        <a:bodyPr/>
                        <a:lstStyle/>
                        <a:p>
                          <a:r>
                            <a:rPr lang="uk-UA" dirty="0"/>
                            <a:t>Покупка товару</a:t>
                          </a:r>
                        </a:p>
                      </a:txBody>
                      <a:tcPr/>
                    </a:tc>
                    <a:tc>
                      <a:txBody>
                        <a:bodyPr/>
                        <a:lstStyle/>
                        <a:p>
                          <a:pPr algn="ctr"/>
                          <a:r>
                            <a:rPr lang="uk-UA" dirty="0"/>
                            <a:t>1</a:t>
                          </a:r>
                        </a:p>
                      </a:txBody>
                      <a:tcPr/>
                    </a:tc>
                    <a:tc>
                      <a:txBody>
                        <a:bodyPr/>
                        <a:lstStyle/>
                        <a:p>
                          <a:r>
                            <a:rPr lang="uk-UA" dirty="0"/>
                            <a:t>0</a:t>
                          </a:r>
                        </a:p>
                      </a:txBody>
                      <a:tcPr/>
                    </a:tc>
                    <a:extLst>
                      <a:ext uri="{0D108BD9-81ED-4DB2-BD59-A6C34878D82A}">
                        <a16:rowId xmlns:a16="http://schemas.microsoft.com/office/drawing/2014/main" val="763480978"/>
                      </a:ext>
                    </a:extLst>
                  </a:tr>
                  <a:tr h="604416">
                    <a:tc>
                      <a:txBody>
                        <a:bodyPr/>
                        <a:lstStyle/>
                        <a:p>
                          <a:r>
                            <a:rPr lang="uk-UA" sz="1800" kern="1200" dirty="0">
                              <a:effectLst/>
                            </a:rPr>
                            <a:t>Передача запиту в магазин</a:t>
                          </a:r>
                          <a:endParaRPr lang="uk-UA" dirty="0"/>
                        </a:p>
                      </a:txBody>
                      <a:tcPr/>
                    </a:tc>
                    <a:tc>
                      <a:txBody>
                        <a:bodyPr/>
                        <a:lstStyle/>
                        <a:p>
                          <a:pPr algn="ctr"/>
                          <a:endParaRPr lang="uk-UA" dirty="0"/>
                        </a:p>
                        <a:p>
                          <a:pPr algn="ctr"/>
                          <a:r>
                            <a:rPr lang="uk-UA" dirty="0"/>
                            <a:t>0</a:t>
                          </a:r>
                        </a:p>
                      </a:txBody>
                      <a:tcPr/>
                    </a:tc>
                    <a:tc>
                      <a:txBody>
                        <a:bodyPr/>
                        <a:lstStyle/>
                        <a:p>
                          <a:pPr algn="l"/>
                          <a:r>
                            <a:rPr lang="en-US" sz="1800" dirty="0"/>
                            <a:t>t</a:t>
                          </a:r>
                          <a:r>
                            <a:rPr lang="uk-UA" sz="1800" dirty="0"/>
                            <a:t> </a:t>
                          </a:r>
                          <a:r>
                            <a:rPr lang="en-US" sz="1800" dirty="0"/>
                            <a:t>=</a:t>
                          </a:r>
                          <a:r>
                            <a:rPr lang="uk-UA" sz="1800" dirty="0"/>
                            <a:t> 0</a:t>
                          </a:r>
                          <a:endParaRPr lang="uk-UA" dirty="0"/>
                        </a:p>
                      </a:txBody>
                      <a:tcPr anchor="b"/>
                    </a:tc>
                    <a:extLst>
                      <a:ext uri="{0D108BD9-81ED-4DB2-BD59-A6C34878D82A}">
                        <a16:rowId xmlns:a16="http://schemas.microsoft.com/office/drawing/2014/main" val="2943144866"/>
                      </a:ext>
                    </a:extLst>
                  </a:tr>
                  <a:tr h="6044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uk-UA" sz="1800" kern="1200" dirty="0">
                              <a:effectLst/>
                            </a:rPr>
                            <a:t>Надходження товарів з магазину</a:t>
                          </a:r>
                          <a:endParaRPr lang="uk-UA" dirty="0"/>
                        </a:p>
                      </a:txBody>
                      <a:tcPr/>
                    </a:tc>
                    <a:tc>
                      <a:txBody>
                        <a:bodyPr/>
                        <a:lstStyle/>
                        <a:p>
                          <a:pPr algn="ctr"/>
                          <a:endParaRPr lang="uk-UA" dirty="0"/>
                        </a:p>
                        <a:p>
                          <a:pPr algn="ctr"/>
                          <a:r>
                            <a:rPr lang="uk-UA" dirty="0"/>
                            <a:t>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uk-UA" sz="18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t</a:t>
                          </a:r>
                          <a:r>
                            <a:rPr lang="uk-UA" sz="1800" dirty="0"/>
                            <a:t> </a:t>
                          </a:r>
                          <a:r>
                            <a:rPr lang="en-US" sz="1800" dirty="0"/>
                            <a:t>=norm(5,1)=</a:t>
                          </a:r>
                          <a:r>
                            <a:rPr lang="uk-UA" sz="1800" dirty="0"/>
                            <a:t> </a:t>
                          </a:r>
                          <a14:m>
                            <m:oMath xmlns:m="http://schemas.openxmlformats.org/officeDocument/2006/math">
                              <m:d>
                                <m:dPr>
                                  <m:ctrlPr>
                                    <a:rPr lang="en-US" b="0" i="1" smtClean="0">
                                      <a:latin typeface="Cambria Math" panose="02040503050406030204" pitchFamily="18" charset="0"/>
                                      <a:ea typeface="Cambria Math" panose="02040503050406030204" pitchFamily="18" charset="0"/>
                                    </a:rPr>
                                  </m:ctrlPr>
                                </m:dPr>
                                <m:e>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12</m:t>
                                      </m:r>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𝜁</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−6</m:t>
                                      </m:r>
                                    </m:e>
                                  </m:nary>
                                </m:e>
                              </m:d>
                              <m:r>
                                <a:rPr lang="en-US" b="0" i="1" smtClean="0">
                                  <a:latin typeface="Cambria Math" panose="02040503050406030204" pitchFamily="18" charset="0"/>
                                  <a:ea typeface="Cambria Math" panose="02040503050406030204" pitchFamily="18" charset="0"/>
                                </a:rPr>
                                <m:t>+5</m:t>
                              </m:r>
                            </m:oMath>
                          </a14:m>
                          <a:endParaRPr lang="uk-UA" dirty="0"/>
                        </a:p>
                      </a:txBody>
                      <a:tcPr/>
                    </a:tc>
                    <a:extLst>
                      <a:ext uri="{0D108BD9-81ED-4DB2-BD59-A6C34878D82A}">
                        <a16:rowId xmlns:a16="http://schemas.microsoft.com/office/drawing/2014/main" val="1471058997"/>
                      </a:ext>
                    </a:extLst>
                  </a:tr>
                  <a:tr h="604416">
                    <a:tc>
                      <a:txBody>
                        <a:bodyPr/>
                        <a:lstStyle/>
                        <a:p>
                          <a:r>
                            <a:rPr lang="uk-UA" dirty="0"/>
                            <a:t>Розміщення замовлення на фабриці</a:t>
                          </a:r>
                        </a:p>
                      </a:txBody>
                      <a:tcPr/>
                    </a:tc>
                    <a:tc>
                      <a:txBody>
                        <a:bodyPr/>
                        <a:lstStyle/>
                        <a:p>
                          <a:pPr algn="ctr"/>
                          <a:endParaRPr lang="uk-UA" dirty="0"/>
                        </a:p>
                      </a:txBody>
                      <a:tcPr/>
                    </a:tc>
                    <a:tc>
                      <a:txBody>
                        <a:bodyPr/>
                        <a:lstStyle/>
                        <a:p>
                          <a:r>
                            <a:rPr lang="en-US" sz="1800" dirty="0"/>
                            <a:t>t</a:t>
                          </a:r>
                          <a:r>
                            <a:rPr lang="uk-UA" sz="1800" dirty="0"/>
                            <a:t> </a:t>
                          </a:r>
                          <a:r>
                            <a:rPr lang="en-US" sz="1800" dirty="0"/>
                            <a:t>=</a:t>
                          </a:r>
                          <a:r>
                            <a:rPr lang="uk-UA" sz="1800" dirty="0"/>
                            <a:t> 14</a:t>
                          </a:r>
                          <a:endParaRPr lang="uk-UA" dirty="0"/>
                        </a:p>
                      </a:txBody>
                      <a:tcPr anchor="ctr"/>
                    </a:tc>
                    <a:extLst>
                      <a:ext uri="{0D108BD9-81ED-4DB2-BD59-A6C34878D82A}">
                        <a16:rowId xmlns:a16="http://schemas.microsoft.com/office/drawing/2014/main" val="3442670184"/>
                      </a:ext>
                    </a:extLst>
                  </a:tr>
                  <a:tr h="604416">
                    <a:tc>
                      <a:txBody>
                        <a:bodyPr/>
                        <a:lstStyle/>
                        <a:p>
                          <a:r>
                            <a:rPr lang="uk-UA" dirty="0"/>
                            <a:t>Доставка замовлення</a:t>
                          </a:r>
                        </a:p>
                      </a:txBody>
                      <a:tcPr/>
                    </a:tc>
                    <a:tc>
                      <a:txBody>
                        <a:bodyPr/>
                        <a:lstStyle/>
                        <a:p>
                          <a:pPr algn="ctr"/>
                          <a:endParaRPr lang="uk-UA"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60 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𝑟</m:t>
                                        </m:r>
                                        <m:r>
                                          <a:rPr lang="en-US" b="0" i="1" smtClean="0">
                                            <a:latin typeface="Cambria Math" panose="02040503050406030204" pitchFamily="18" charset="0"/>
                                          </a:rPr>
                                          <m:t>&lt;60</m:t>
                                        </m:r>
                                      </m:e>
                                      <m:e>
                                        <m:r>
                                          <a:rPr lang="en-US" b="0" i="1" smtClean="0">
                                            <a:latin typeface="Cambria Math" panose="02040503050406030204" pitchFamily="18" charset="0"/>
                                          </a:rPr>
                                          <m:t>120 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𝑟</m:t>
                                        </m:r>
                                        <m:r>
                                          <a:rPr lang="en-US" b="0" i="1" smtClean="0">
                                            <a:latin typeface="Cambria Math" panose="02040503050406030204" pitchFamily="18" charset="0"/>
                                          </a:rPr>
                                          <m:t>&gt;120 </m:t>
                                        </m:r>
                                      </m:e>
                                      <m:e>
                                        <m:r>
                                          <a:rPr lang="en-US" b="0" i="1" smtClean="0">
                                            <a:latin typeface="Cambria Math" panose="02040503050406030204" pitchFamily="18" charset="0"/>
                                            <a:ea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𝑒𝑙𝑠𝑒</m:t>
                                        </m:r>
                                      </m:e>
                                    </m:eqArr>
                                  </m:e>
                                </m:d>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𝑛𝑜𝑟𝑚</m:t>
                                </m:r>
                                <m:r>
                                  <a:rPr lang="en-US" b="0" i="1" smtClean="0">
                                    <a:latin typeface="Cambria Math" panose="02040503050406030204" pitchFamily="18" charset="0"/>
                                    <a:ea typeface="Cambria Math" panose="02040503050406030204" pitchFamily="18" charset="0"/>
                                  </a:rPr>
                                  <m:t>(90,10)</m:t>
                                </m:r>
                              </m:oMath>
                            </m:oMathPara>
                          </a14:m>
                          <a:endParaRPr lang="uk-UA" dirty="0"/>
                        </a:p>
                      </a:txBody>
                      <a:tcPr/>
                    </a:tc>
                    <a:extLst>
                      <a:ext uri="{0D108BD9-81ED-4DB2-BD59-A6C34878D82A}">
                        <a16:rowId xmlns:a16="http://schemas.microsoft.com/office/drawing/2014/main" val="4166786330"/>
                      </a:ext>
                    </a:extLst>
                  </a:tr>
                  <a:tr h="604416">
                    <a:tc>
                      <a:txBody>
                        <a:bodyPr/>
                        <a:lstStyle/>
                        <a:p>
                          <a:r>
                            <a:rPr lang="uk-UA" dirty="0"/>
                            <a:t>Інші</a:t>
                          </a:r>
                        </a:p>
                      </a:txBody>
                      <a:tcPr/>
                    </a:tc>
                    <a:tc>
                      <a:txBody>
                        <a:bodyPr/>
                        <a:lstStyle/>
                        <a:p>
                          <a:pPr algn="ctr"/>
                          <a:r>
                            <a:rPr lang="uk-UA" dirty="0"/>
                            <a:t>0</a:t>
                          </a:r>
                        </a:p>
                      </a:txBody>
                      <a:tcPr/>
                    </a:tc>
                    <a:tc>
                      <a:txBody>
                        <a:bodyPr/>
                        <a:lstStyle/>
                        <a:p>
                          <a:r>
                            <a:rPr lang="uk-UA" dirty="0"/>
                            <a:t>0</a:t>
                          </a:r>
                        </a:p>
                      </a:txBody>
                      <a:tcPr/>
                    </a:tc>
                    <a:extLst>
                      <a:ext uri="{0D108BD9-81ED-4DB2-BD59-A6C34878D82A}">
                        <a16:rowId xmlns:a16="http://schemas.microsoft.com/office/drawing/2014/main" val="3760088666"/>
                      </a:ext>
                    </a:extLst>
                  </a:tr>
                </a:tbl>
              </a:graphicData>
            </a:graphic>
          </p:graphicFrame>
        </mc:Choice>
        <mc:Fallback xmlns="">
          <p:graphicFrame>
            <p:nvGraphicFramePr>
              <p:cNvPr id="4" name="Таблица 3"/>
              <p:cNvGraphicFramePr>
                <a:graphicFrameLocks noGrp="1"/>
              </p:cNvGraphicFramePr>
              <p:nvPr>
                <p:extLst>
                  <p:ext uri="{D42A27DB-BD31-4B8C-83A1-F6EECF244321}">
                    <p14:modId xmlns:p14="http://schemas.microsoft.com/office/powerpoint/2010/main" val="3533469358"/>
                  </p:ext>
                </p:extLst>
              </p:nvPr>
            </p:nvGraphicFramePr>
            <p:xfrm>
              <a:off x="683568" y="1268760"/>
              <a:ext cx="8399139" cy="5177151"/>
            </p:xfrm>
            <a:graphic>
              <a:graphicData uri="http://schemas.openxmlformats.org/drawingml/2006/table">
                <a:tbl>
                  <a:tblPr>
                    <a:tableStyleId>{BC89EF96-8CEA-46FF-86C4-4CE0E7609802}</a:tableStyleId>
                  </a:tblPr>
                  <a:tblGrid>
                    <a:gridCol w="2016224">
                      <a:extLst>
                        <a:ext uri="{9D8B030D-6E8A-4147-A177-3AD203B41FA5}">
                          <a16:colId xmlns:a16="http://schemas.microsoft.com/office/drawing/2014/main" val="20000"/>
                        </a:ext>
                      </a:extLst>
                    </a:gridCol>
                    <a:gridCol w="1440160">
                      <a:extLst>
                        <a:ext uri="{9D8B030D-6E8A-4147-A177-3AD203B41FA5}">
                          <a16:colId xmlns:a16="http://schemas.microsoft.com/office/drawing/2014/main" val="20001"/>
                        </a:ext>
                      </a:extLst>
                    </a:gridCol>
                    <a:gridCol w="4942755">
                      <a:extLst>
                        <a:ext uri="{9D8B030D-6E8A-4147-A177-3AD203B41FA5}">
                          <a16:colId xmlns:a16="http://schemas.microsoft.com/office/drawing/2014/main" val="20002"/>
                        </a:ext>
                      </a:extLst>
                    </a:gridCol>
                  </a:tblGrid>
                  <a:tr h="369860">
                    <a:tc>
                      <a:txBody>
                        <a:bodyPr/>
                        <a:lstStyle/>
                        <a:p>
                          <a:pPr algn="ctr"/>
                          <a:r>
                            <a:rPr lang="uk-UA" i="1" dirty="0"/>
                            <a:t>Перехід</a:t>
                          </a:r>
                        </a:p>
                      </a:txBody>
                      <a:tcPr/>
                    </a:tc>
                    <a:tc>
                      <a:txBody>
                        <a:bodyPr/>
                        <a:lstStyle/>
                        <a:p>
                          <a:pPr algn="ctr"/>
                          <a:r>
                            <a:rPr lang="uk-UA" i="1" dirty="0"/>
                            <a:t>Пріоритет</a:t>
                          </a:r>
                        </a:p>
                      </a:txBody>
                      <a:tcPr/>
                    </a:tc>
                    <a:tc>
                      <a:txBody>
                        <a:bodyPr/>
                        <a:lstStyle/>
                        <a:p>
                          <a:pPr algn="ctr"/>
                          <a:r>
                            <a:rPr lang="uk-UA" i="1" dirty="0"/>
                            <a:t>Часова затримка</a:t>
                          </a:r>
                        </a:p>
                      </a:txBody>
                      <a:tcPr/>
                    </a:tc>
                    <a:extLst>
                      <a:ext uri="{0D108BD9-81ED-4DB2-BD59-A6C34878D82A}">
                        <a16:rowId xmlns:a16="http://schemas.microsoft.com/office/drawing/2014/main" val="10000"/>
                      </a:ext>
                    </a:extLst>
                  </a:tr>
                  <a:tr h="640080">
                    <a:tc>
                      <a:txBody>
                        <a:bodyPr/>
                        <a:lstStyle/>
                        <a:p>
                          <a:r>
                            <a:rPr lang="uk-UA" sz="1800" kern="1200" dirty="0">
                              <a:effectLst/>
                            </a:rPr>
                            <a:t>Надійшов покупець </a:t>
                          </a:r>
                          <a:endParaRPr lang="uk-UA" dirty="0"/>
                        </a:p>
                      </a:txBody>
                      <a:tcPr/>
                    </a:tc>
                    <a:tc>
                      <a:txBody>
                        <a:bodyPr/>
                        <a:lstStyle/>
                        <a:p>
                          <a:pPr algn="ctr"/>
                          <a:r>
                            <a:rPr lang="uk-UA" dirty="0"/>
                            <a:t>0</a:t>
                          </a:r>
                        </a:p>
                      </a:txBody>
                      <a:tcPr/>
                    </a:tc>
                    <a:tc>
                      <a:txBody>
                        <a:bodyPr/>
                        <a:lstStyle/>
                        <a:p>
                          <a:endParaRPr lang="en-UA"/>
                        </a:p>
                      </a:txBody>
                      <a:tcPr>
                        <a:blipFill>
                          <a:blip r:embed="rId2"/>
                          <a:stretch>
                            <a:fillRect l="-70000" t="-60784" r="-256" b="-950980"/>
                          </a:stretch>
                        </a:blipFill>
                      </a:tcPr>
                    </a:tc>
                    <a:extLst>
                      <a:ext uri="{0D108BD9-81ED-4DB2-BD59-A6C34878D82A}">
                        <a16:rowId xmlns:a16="http://schemas.microsoft.com/office/drawing/2014/main" val="10001"/>
                      </a:ext>
                    </a:extLst>
                  </a:tr>
                  <a:tr h="365760">
                    <a:tc>
                      <a:txBody>
                        <a:bodyPr/>
                        <a:lstStyle/>
                        <a:p>
                          <a:r>
                            <a:rPr lang="uk-UA" dirty="0"/>
                            <a:t>Покупка товару</a:t>
                          </a:r>
                        </a:p>
                      </a:txBody>
                      <a:tcPr/>
                    </a:tc>
                    <a:tc>
                      <a:txBody>
                        <a:bodyPr/>
                        <a:lstStyle/>
                        <a:p>
                          <a:pPr algn="ctr"/>
                          <a:r>
                            <a:rPr lang="uk-UA" dirty="0"/>
                            <a:t>1</a:t>
                          </a:r>
                        </a:p>
                      </a:txBody>
                      <a:tcPr/>
                    </a:tc>
                    <a:tc>
                      <a:txBody>
                        <a:bodyPr/>
                        <a:lstStyle/>
                        <a:p>
                          <a:r>
                            <a:rPr lang="uk-UA" dirty="0"/>
                            <a:t>0</a:t>
                          </a:r>
                        </a:p>
                      </a:txBody>
                      <a:tcPr/>
                    </a:tc>
                    <a:extLst>
                      <a:ext uri="{0D108BD9-81ED-4DB2-BD59-A6C34878D82A}">
                        <a16:rowId xmlns:a16="http://schemas.microsoft.com/office/drawing/2014/main" val="763480978"/>
                      </a:ext>
                    </a:extLst>
                  </a:tr>
                  <a:tr h="640080">
                    <a:tc>
                      <a:txBody>
                        <a:bodyPr/>
                        <a:lstStyle/>
                        <a:p>
                          <a:r>
                            <a:rPr lang="uk-UA" sz="1800" kern="1200" dirty="0">
                              <a:effectLst/>
                            </a:rPr>
                            <a:t>Передача запиту в магазин</a:t>
                          </a:r>
                          <a:endParaRPr lang="uk-UA" dirty="0"/>
                        </a:p>
                      </a:txBody>
                      <a:tcPr/>
                    </a:tc>
                    <a:tc>
                      <a:txBody>
                        <a:bodyPr/>
                        <a:lstStyle/>
                        <a:p>
                          <a:pPr algn="ctr"/>
                          <a:endParaRPr lang="uk-UA" dirty="0"/>
                        </a:p>
                        <a:p>
                          <a:pPr algn="ctr"/>
                          <a:r>
                            <a:rPr lang="uk-UA" dirty="0"/>
                            <a:t>0</a:t>
                          </a:r>
                        </a:p>
                      </a:txBody>
                      <a:tcPr/>
                    </a:tc>
                    <a:tc>
                      <a:txBody>
                        <a:bodyPr/>
                        <a:lstStyle/>
                        <a:p>
                          <a:pPr algn="l"/>
                          <a:r>
                            <a:rPr lang="en-US" sz="1800" dirty="0"/>
                            <a:t>t</a:t>
                          </a:r>
                          <a:r>
                            <a:rPr lang="uk-UA" sz="1800" dirty="0"/>
                            <a:t> </a:t>
                          </a:r>
                          <a:r>
                            <a:rPr lang="en-US" sz="1800" dirty="0"/>
                            <a:t>=</a:t>
                          </a:r>
                          <a:r>
                            <a:rPr lang="uk-UA" sz="1800" dirty="0"/>
                            <a:t> 0</a:t>
                          </a:r>
                          <a:endParaRPr lang="uk-UA" dirty="0"/>
                        </a:p>
                      </a:txBody>
                      <a:tcPr anchor="b"/>
                    </a:tc>
                    <a:extLst>
                      <a:ext uri="{0D108BD9-81ED-4DB2-BD59-A6C34878D82A}">
                        <a16:rowId xmlns:a16="http://schemas.microsoft.com/office/drawing/2014/main" val="2943144866"/>
                      </a:ext>
                    </a:extLst>
                  </a:tr>
                  <a:tr h="6753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uk-UA" sz="1800" kern="1200" dirty="0">
                              <a:effectLst/>
                            </a:rPr>
                            <a:t>Надходження товарів з магазину</a:t>
                          </a:r>
                          <a:endParaRPr lang="uk-UA" dirty="0"/>
                        </a:p>
                      </a:txBody>
                      <a:tcPr/>
                    </a:tc>
                    <a:tc>
                      <a:txBody>
                        <a:bodyPr/>
                        <a:lstStyle/>
                        <a:p>
                          <a:pPr algn="ctr"/>
                          <a:endParaRPr lang="uk-UA" dirty="0"/>
                        </a:p>
                        <a:p>
                          <a:pPr algn="ctr"/>
                          <a:r>
                            <a:rPr lang="uk-UA" dirty="0"/>
                            <a:t>0</a:t>
                          </a:r>
                        </a:p>
                      </a:txBody>
                      <a:tcPr/>
                    </a:tc>
                    <a:tc>
                      <a:txBody>
                        <a:bodyPr/>
                        <a:lstStyle/>
                        <a:p>
                          <a:endParaRPr lang="en-UA"/>
                        </a:p>
                      </a:txBody>
                      <a:tcPr>
                        <a:blipFill>
                          <a:blip r:embed="rId2"/>
                          <a:stretch>
                            <a:fillRect l="-70000" t="-298148" r="-256" b="-651852"/>
                          </a:stretch>
                        </a:blipFill>
                      </a:tcPr>
                    </a:tc>
                    <a:extLst>
                      <a:ext uri="{0D108BD9-81ED-4DB2-BD59-A6C34878D82A}">
                        <a16:rowId xmlns:a16="http://schemas.microsoft.com/office/drawing/2014/main" val="1471058997"/>
                      </a:ext>
                    </a:extLst>
                  </a:tr>
                  <a:tr h="914400">
                    <a:tc>
                      <a:txBody>
                        <a:bodyPr/>
                        <a:lstStyle/>
                        <a:p>
                          <a:r>
                            <a:rPr lang="uk-UA" dirty="0"/>
                            <a:t>Розміщення замовлення на фабриці</a:t>
                          </a:r>
                        </a:p>
                      </a:txBody>
                      <a:tcPr/>
                    </a:tc>
                    <a:tc>
                      <a:txBody>
                        <a:bodyPr/>
                        <a:lstStyle/>
                        <a:p>
                          <a:pPr algn="ctr"/>
                          <a:endParaRPr lang="uk-UA" dirty="0"/>
                        </a:p>
                      </a:txBody>
                      <a:tcPr/>
                    </a:tc>
                    <a:tc>
                      <a:txBody>
                        <a:bodyPr/>
                        <a:lstStyle/>
                        <a:p>
                          <a:r>
                            <a:rPr lang="en-US" sz="1800" dirty="0"/>
                            <a:t>t</a:t>
                          </a:r>
                          <a:r>
                            <a:rPr lang="uk-UA" sz="1800" dirty="0"/>
                            <a:t> </a:t>
                          </a:r>
                          <a:r>
                            <a:rPr lang="en-US" sz="1800" dirty="0"/>
                            <a:t>=</a:t>
                          </a:r>
                          <a:r>
                            <a:rPr lang="uk-UA" sz="1800" dirty="0"/>
                            <a:t> 14</a:t>
                          </a:r>
                          <a:endParaRPr lang="uk-UA" dirty="0"/>
                        </a:p>
                      </a:txBody>
                      <a:tcPr anchor="ctr"/>
                    </a:tc>
                    <a:extLst>
                      <a:ext uri="{0D108BD9-81ED-4DB2-BD59-A6C34878D82A}">
                        <a16:rowId xmlns:a16="http://schemas.microsoft.com/office/drawing/2014/main" val="3442670184"/>
                      </a:ext>
                    </a:extLst>
                  </a:tr>
                  <a:tr h="967169">
                    <a:tc>
                      <a:txBody>
                        <a:bodyPr/>
                        <a:lstStyle/>
                        <a:p>
                          <a:r>
                            <a:rPr lang="uk-UA" dirty="0"/>
                            <a:t>Доставка замовлення</a:t>
                          </a:r>
                        </a:p>
                      </a:txBody>
                      <a:tcPr/>
                    </a:tc>
                    <a:tc>
                      <a:txBody>
                        <a:bodyPr/>
                        <a:lstStyle/>
                        <a:p>
                          <a:pPr algn="ctr"/>
                          <a:endParaRPr lang="uk-UA" dirty="0"/>
                        </a:p>
                      </a:txBody>
                      <a:tcPr/>
                    </a:tc>
                    <a:tc>
                      <a:txBody>
                        <a:bodyPr/>
                        <a:lstStyle/>
                        <a:p>
                          <a:endParaRPr lang="en-UA"/>
                        </a:p>
                      </a:txBody>
                      <a:tcPr>
                        <a:blipFill>
                          <a:blip r:embed="rId2"/>
                          <a:stretch>
                            <a:fillRect l="-70000" t="-377632" r="-256" b="-268421"/>
                          </a:stretch>
                        </a:blipFill>
                      </a:tcPr>
                    </a:tc>
                    <a:extLst>
                      <a:ext uri="{0D108BD9-81ED-4DB2-BD59-A6C34878D82A}">
                        <a16:rowId xmlns:a16="http://schemas.microsoft.com/office/drawing/2014/main" val="4166786330"/>
                      </a:ext>
                    </a:extLst>
                  </a:tr>
                  <a:tr h="604416">
                    <a:tc>
                      <a:txBody>
                        <a:bodyPr/>
                        <a:lstStyle/>
                        <a:p>
                          <a:r>
                            <a:rPr lang="uk-UA" dirty="0"/>
                            <a:t>Інші</a:t>
                          </a:r>
                        </a:p>
                      </a:txBody>
                      <a:tcPr/>
                    </a:tc>
                    <a:tc>
                      <a:txBody>
                        <a:bodyPr/>
                        <a:lstStyle/>
                        <a:p>
                          <a:pPr algn="ctr"/>
                          <a:r>
                            <a:rPr lang="uk-UA" dirty="0"/>
                            <a:t>0</a:t>
                          </a:r>
                        </a:p>
                      </a:txBody>
                      <a:tcPr/>
                    </a:tc>
                    <a:tc>
                      <a:txBody>
                        <a:bodyPr/>
                        <a:lstStyle/>
                        <a:p>
                          <a:r>
                            <a:rPr lang="uk-UA" dirty="0"/>
                            <a:t>0</a:t>
                          </a:r>
                        </a:p>
                      </a:txBody>
                      <a:tcPr/>
                    </a:tc>
                    <a:extLst>
                      <a:ext uri="{0D108BD9-81ED-4DB2-BD59-A6C34878D82A}">
                        <a16:rowId xmlns:a16="http://schemas.microsoft.com/office/drawing/2014/main" val="3760088666"/>
                      </a:ext>
                    </a:extLst>
                  </a:tr>
                </a:tbl>
              </a:graphicData>
            </a:graphic>
          </p:graphicFrame>
        </mc:Fallback>
      </mc:AlternateContent>
      <p:sp>
        <p:nvSpPr>
          <p:cNvPr id="3" name="Нижний колонтитул 2"/>
          <p:cNvSpPr>
            <a:spLocks noGrp="1"/>
          </p:cNvSpPr>
          <p:nvPr>
            <p:ph type="ftr" sz="quarter" idx="11"/>
          </p:nvPr>
        </p:nvSpPr>
        <p:spPr/>
        <p:txBody>
          <a:bodyPr/>
          <a:lstStyle/>
          <a:p>
            <a:r>
              <a:rPr lang="uk-UA"/>
              <a:t>© І.В.Стеценко КПІ ім.Ігоря Сікорського</a:t>
            </a:r>
          </a:p>
        </p:txBody>
      </p:sp>
    </p:spTree>
    <p:extLst>
      <p:ext uri="{BB962C8B-B14F-4D97-AF65-F5344CB8AC3E}">
        <p14:creationId xmlns:p14="http://schemas.microsoft.com/office/powerpoint/2010/main" val="28402871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1216" y="367923"/>
            <a:ext cx="8229600" cy="1143000"/>
          </a:xfrm>
        </p:spPr>
        <p:txBody>
          <a:bodyPr>
            <a:normAutofit/>
          </a:bodyPr>
          <a:lstStyle/>
          <a:p>
            <a:r>
              <a:rPr lang="uk-UA" sz="3200" dirty="0"/>
              <a:t>Визначення вихідних характеристик моделі</a:t>
            </a:r>
          </a:p>
        </p:txBody>
      </p:sp>
      <p:sp>
        <p:nvSpPr>
          <p:cNvPr id="7" name="Rectangle 3"/>
          <p:cNvSpPr>
            <a:spLocks noChangeArrowheads="1"/>
          </p:cNvSpPr>
          <p:nvPr/>
        </p:nvSpPr>
        <p:spPr bwMode="auto">
          <a:xfrm>
            <a:off x="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600" b="0" i="0" u="none" strike="noStrike" cap="none" normalizeH="0" baseline="0">
                <a:ln>
                  <a:noFill/>
                </a:ln>
                <a:solidFill>
                  <a:schemeClr val="tx1"/>
                </a:solidFill>
                <a:effectLst/>
                <a:latin typeface="Arial" pitchFamily="34" charset="0"/>
                <a:cs typeface="Arial" pitchFamily="34" charset="0"/>
              </a:rPr>
              <a:t> </a:t>
            </a:r>
            <a:endParaRPr kumimoji="0" lang="uk-UA"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uk-UA"/>
          </a:p>
        </p:txBody>
      </p:sp>
      <p:sp>
        <p:nvSpPr>
          <p:cNvPr id="8" name="Прямоугольник 7"/>
          <p:cNvSpPr/>
          <p:nvPr/>
        </p:nvSpPr>
        <p:spPr>
          <a:xfrm>
            <a:off x="872815" y="3490340"/>
            <a:ext cx="3771193" cy="369332"/>
          </a:xfrm>
          <a:prstGeom prst="rect">
            <a:avLst/>
          </a:prstGeom>
        </p:spPr>
        <p:txBody>
          <a:bodyPr wrap="square">
            <a:spAutoFit/>
          </a:bodyPr>
          <a:lstStyle/>
          <a:p>
            <a:r>
              <a:rPr lang="ru-RU" dirty="0" err="1"/>
              <a:t>Ймовірність</a:t>
            </a:r>
            <a:r>
              <a:rPr lang="ru-RU" dirty="0"/>
              <a:t> </a:t>
            </a:r>
            <a:r>
              <a:rPr lang="ru-RU" dirty="0" err="1"/>
              <a:t>невдоволеного</a:t>
            </a:r>
            <a:r>
              <a:rPr lang="ru-RU" dirty="0"/>
              <a:t> </a:t>
            </a:r>
            <a:r>
              <a:rPr lang="ru-RU" dirty="0" err="1"/>
              <a:t>попиту</a:t>
            </a:r>
            <a:endParaRPr lang="ru-RU" dirty="0"/>
          </a:p>
        </p:txBody>
      </p:sp>
      <p:sp>
        <p:nvSpPr>
          <p:cNvPr id="13" name="Нижний колонтитул 12"/>
          <p:cNvSpPr>
            <a:spLocks noGrp="1"/>
          </p:cNvSpPr>
          <p:nvPr>
            <p:ph type="ftr" sz="quarter" idx="11"/>
          </p:nvPr>
        </p:nvSpPr>
        <p:spPr/>
        <p:txBody>
          <a:bodyPr/>
          <a:lstStyle/>
          <a:p>
            <a:r>
              <a:rPr lang="uk-UA"/>
              <a:t>© І.В.Стеценко КПІ ім.Ігоря Сікорського</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3260DF2-B1AF-9F41-AF44-EFA5BD20CC1C}"/>
                  </a:ext>
                </a:extLst>
              </p:cNvPr>
              <p:cNvSpPr txBox="1"/>
              <p:nvPr/>
            </p:nvSpPr>
            <p:spPr>
              <a:xfrm>
                <a:off x="852234" y="2289830"/>
                <a:ext cx="7560840" cy="923330"/>
              </a:xfrm>
              <a:prstGeom prst="rect">
                <a:avLst/>
              </a:prstGeom>
              <a:noFill/>
            </p:spPr>
            <p:txBody>
              <a:bodyPr wrap="square" rtlCol="0">
                <a:spAutoFit/>
              </a:bodyPr>
              <a:lstStyle/>
              <a:p>
                <a:r>
                  <a:rPr lang="uk-UA" dirty="0"/>
                  <a:t>де </a:t>
                </a:r>
                <a:r>
                  <a:rPr lang="en-US" i="1" dirty="0"/>
                  <a:t>Y</a:t>
                </a:r>
                <a:r>
                  <a:rPr lang="en-US" dirty="0"/>
                  <a:t> – </a:t>
                </a:r>
                <a:r>
                  <a:rPr lang="uk-UA" dirty="0"/>
                  <a:t>середнє значення запасу товарів</a:t>
                </a:r>
                <a:r>
                  <a:rPr lang="en-US" dirty="0"/>
                  <a:t>,</a:t>
                </a:r>
                <a:r>
                  <a:rPr lang="en-US" b="0" dirty="0"/>
                  <a:t> </a:t>
                </a:r>
                <a:endParaRPr lang="uk-UA" b="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𝑘</m:t>
                        </m:r>
                      </m:sub>
                    </m:sSub>
                  </m:oMath>
                </a14:m>
                <a:r>
                  <a:rPr lang="en-US" dirty="0"/>
                  <a:t> - </a:t>
                </a:r>
                <a:r>
                  <a:rPr lang="uk-UA" dirty="0"/>
                  <a:t>значення запасу, що спостерігалось в інтервалі </a:t>
                </a:r>
                <a14:m>
                  <m:oMath xmlns:m="http://schemas.openxmlformats.org/officeDocument/2006/math">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𝑘</m:t>
                        </m:r>
                      </m:sub>
                    </m:sSub>
                  </m:oMath>
                </a14:m>
                <a:endParaRPr lang="uk-UA"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𝑠𝑖𝑚</m:t>
                        </m:r>
                      </m:sub>
                    </m:sSub>
                    <m:r>
                      <a:rPr lang="uk-UA"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𝑛</m:t>
                        </m:r>
                      </m:sup>
                      <m:e>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𝑘</m:t>
                            </m:r>
                          </m:sub>
                        </m:sSub>
                      </m:e>
                    </m:nary>
                  </m:oMath>
                </a14:m>
                <a:r>
                  <a:rPr lang="uk-UA" dirty="0"/>
                  <a:t> - час імітації.</a:t>
                </a:r>
                <a:r>
                  <a:rPr lang="en-US" dirty="0"/>
                  <a:t> </a:t>
                </a:r>
                <a:endParaRPr lang="en-UA" dirty="0"/>
              </a:p>
            </p:txBody>
          </p:sp>
        </mc:Choice>
        <mc:Fallback xmlns="">
          <p:sp>
            <p:nvSpPr>
              <p:cNvPr id="3" name="TextBox 2">
                <a:extLst>
                  <a:ext uri="{FF2B5EF4-FFF2-40B4-BE49-F238E27FC236}">
                    <a16:creationId xmlns:a16="http://schemas.microsoft.com/office/drawing/2014/main" id="{03260DF2-B1AF-9F41-AF44-EFA5BD20CC1C}"/>
                  </a:ext>
                </a:extLst>
              </p:cNvPr>
              <p:cNvSpPr txBox="1">
                <a:spLocks noRot="1" noChangeAspect="1" noMove="1" noResize="1" noEditPoints="1" noAdjustHandles="1" noChangeArrowheads="1" noChangeShapeType="1" noTextEdit="1"/>
              </p:cNvSpPr>
              <p:nvPr/>
            </p:nvSpPr>
            <p:spPr>
              <a:xfrm>
                <a:off x="852234" y="2289830"/>
                <a:ext cx="7560840" cy="923330"/>
              </a:xfrm>
              <a:prstGeom prst="rect">
                <a:avLst/>
              </a:prstGeom>
              <a:blipFill>
                <a:blip r:embed="rId2"/>
                <a:stretch>
                  <a:fillRect l="-839" t="-2740" b="-68493"/>
                </a:stretch>
              </a:blipFill>
            </p:spPr>
            <p:txBody>
              <a:bodyPr/>
              <a:lstStyle/>
              <a:p>
                <a:r>
                  <a:rPr lang="en-UA">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2FB4384-252F-D54B-ACC2-91324B6A8D66}"/>
                  </a:ext>
                </a:extLst>
              </p:cNvPr>
              <p:cNvSpPr txBox="1"/>
              <p:nvPr/>
            </p:nvSpPr>
            <p:spPr>
              <a:xfrm>
                <a:off x="3389923" y="1689687"/>
                <a:ext cx="2105399" cy="479875"/>
              </a:xfrm>
              <a:prstGeom prst="rect">
                <a:avLst/>
              </a:prstGeom>
              <a:noFill/>
            </p:spPr>
            <p:txBody>
              <a:bodyPr wrap="square" lIns="0" tIns="0" rIns="0" bIns="0" rtlCol="0">
                <a:spAutoFit/>
              </a:bodyPr>
              <a:lstStyle/>
              <a:p>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𝑘</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𝑡</m:t>
                                </m:r>
                              </m:e>
                              <m:sub>
                                <m:r>
                                  <a:rPr lang="en-US" i="1">
                                    <a:latin typeface="Cambria Math" panose="02040503050406030204" pitchFamily="18" charset="0"/>
                                  </a:rPr>
                                  <m:t>𝑘</m:t>
                                </m:r>
                              </m:sub>
                            </m:sSub>
                          </m:e>
                        </m:nary>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𝑠𝑖𝑚</m:t>
                            </m:r>
                          </m:sub>
                        </m:sSub>
                      </m:den>
                    </m:f>
                  </m:oMath>
                </a14:m>
                <a:r>
                  <a:rPr lang="en-US" dirty="0"/>
                  <a:t> </a:t>
                </a:r>
                <a:endParaRPr lang="en-UA" dirty="0"/>
              </a:p>
            </p:txBody>
          </p:sp>
        </mc:Choice>
        <mc:Fallback xmlns="">
          <p:sp>
            <p:nvSpPr>
              <p:cNvPr id="5" name="TextBox 4">
                <a:extLst>
                  <a:ext uri="{FF2B5EF4-FFF2-40B4-BE49-F238E27FC236}">
                    <a16:creationId xmlns:a16="http://schemas.microsoft.com/office/drawing/2014/main" id="{82FB4384-252F-D54B-ACC2-91324B6A8D66}"/>
                  </a:ext>
                </a:extLst>
              </p:cNvPr>
              <p:cNvSpPr txBox="1">
                <a:spLocks noRot="1" noChangeAspect="1" noMove="1" noResize="1" noEditPoints="1" noAdjustHandles="1" noChangeArrowheads="1" noChangeShapeType="1" noTextEdit="1"/>
              </p:cNvSpPr>
              <p:nvPr/>
            </p:nvSpPr>
            <p:spPr>
              <a:xfrm>
                <a:off x="3389923" y="1689687"/>
                <a:ext cx="2105399" cy="479875"/>
              </a:xfrm>
              <a:prstGeom prst="rect">
                <a:avLst/>
              </a:prstGeom>
              <a:blipFill>
                <a:blip r:embed="rId3"/>
                <a:stretch>
                  <a:fillRect l="-3593" t="-64103" b="-53846"/>
                </a:stretch>
              </a:blipFill>
            </p:spPr>
            <p:txBody>
              <a:bodyPr/>
              <a:lstStyle/>
              <a:p>
                <a:r>
                  <a:rPr lang="en-UA">
                    <a:noFill/>
                  </a:rPr>
                  <a:t> </a:t>
                </a:r>
              </a:p>
            </p:txBody>
          </p:sp>
        </mc:Fallback>
      </mc:AlternateContent>
      <p:sp>
        <p:nvSpPr>
          <p:cNvPr id="14" name="TextBox 13">
            <a:extLst>
              <a:ext uri="{FF2B5EF4-FFF2-40B4-BE49-F238E27FC236}">
                <a16:creationId xmlns:a16="http://schemas.microsoft.com/office/drawing/2014/main" id="{DFDBC530-03BB-6B4D-8FE1-7BD66E2AC603}"/>
              </a:ext>
            </a:extLst>
          </p:cNvPr>
          <p:cNvSpPr txBox="1"/>
          <p:nvPr/>
        </p:nvSpPr>
        <p:spPr>
          <a:xfrm>
            <a:off x="923322" y="1367401"/>
            <a:ext cx="4572000" cy="369332"/>
          </a:xfrm>
          <a:prstGeom prst="rect">
            <a:avLst/>
          </a:prstGeom>
          <a:noFill/>
        </p:spPr>
        <p:txBody>
          <a:bodyPr wrap="square">
            <a:spAutoFit/>
          </a:bodyPr>
          <a:lstStyle/>
          <a:p>
            <a:r>
              <a:rPr lang="ru-RU" dirty="0" err="1"/>
              <a:t>Середній</a:t>
            </a:r>
            <a:r>
              <a:rPr lang="ru-RU" dirty="0"/>
              <a:t> запас  </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A82AAF4-F89F-9F49-9223-E096F0C3FB3F}"/>
                  </a:ext>
                </a:extLst>
              </p:cNvPr>
              <p:cNvSpPr txBox="1"/>
              <p:nvPr/>
            </p:nvSpPr>
            <p:spPr>
              <a:xfrm>
                <a:off x="3341695" y="4062233"/>
                <a:ext cx="1285928" cy="565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uk-UA" b="0" i="1" smtClean="0">
                                  <a:latin typeface="Cambria Math" panose="02040503050406030204" pitchFamily="18" charset="0"/>
                                </a:rPr>
                                <m:t>0</m:t>
                              </m:r>
                            </m:sub>
                          </m:sSub>
                        </m:num>
                        <m:den>
                          <m:sSub>
                            <m:sSubPr>
                              <m:ctrlPr>
                                <a:rPr lang="en-US" i="1">
                                  <a:latin typeface="Cambria Math" panose="02040503050406030204" pitchFamily="18" charset="0"/>
                                </a:rPr>
                              </m:ctrlPr>
                            </m:sSubPr>
                            <m:e>
                              <m:r>
                                <a:rPr lang="en-US" i="1">
                                  <a:latin typeface="Cambria Math" panose="02040503050406030204" pitchFamily="18" charset="0"/>
                                </a:rPr>
                                <m:t>𝑁</m:t>
                              </m:r>
                            </m:e>
                            <m:sub>
                              <m:r>
                                <a:rPr lang="uk-UA"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uk-UA" b="0" i="1" smtClean="0">
                                  <a:latin typeface="Cambria Math" panose="02040503050406030204" pitchFamily="18" charset="0"/>
                                </a:rPr>
                                <m:t>1</m:t>
                              </m:r>
                            </m:sub>
                          </m:sSub>
                        </m:den>
                      </m:f>
                    </m:oMath>
                  </m:oMathPara>
                </a14:m>
                <a:endParaRPr lang="en-UA" dirty="0"/>
              </a:p>
            </p:txBody>
          </p:sp>
        </mc:Choice>
        <mc:Fallback xmlns="">
          <p:sp>
            <p:nvSpPr>
              <p:cNvPr id="15" name="TextBox 14">
                <a:extLst>
                  <a:ext uri="{FF2B5EF4-FFF2-40B4-BE49-F238E27FC236}">
                    <a16:creationId xmlns:a16="http://schemas.microsoft.com/office/drawing/2014/main" id="{CA82AAF4-F89F-9F49-9223-E096F0C3FB3F}"/>
                  </a:ext>
                </a:extLst>
              </p:cNvPr>
              <p:cNvSpPr txBox="1">
                <a:spLocks noRot="1" noChangeAspect="1" noMove="1" noResize="1" noEditPoints="1" noAdjustHandles="1" noChangeArrowheads="1" noChangeShapeType="1" noTextEdit="1"/>
              </p:cNvSpPr>
              <p:nvPr/>
            </p:nvSpPr>
            <p:spPr>
              <a:xfrm>
                <a:off x="3341695" y="4062233"/>
                <a:ext cx="1285928" cy="565604"/>
              </a:xfrm>
              <a:prstGeom prst="rect">
                <a:avLst/>
              </a:prstGeom>
              <a:blipFill>
                <a:blip r:embed="rId4"/>
                <a:stretch>
                  <a:fillRect l="-3922" r="-980" b="-6522"/>
                </a:stretch>
              </a:blipFill>
            </p:spPr>
            <p:txBody>
              <a:bodyPr/>
              <a:lstStyle/>
              <a:p>
                <a:r>
                  <a:rPr lang="en-UA">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A2F520B-AEE2-554C-A105-85A1C10C14C2}"/>
                  </a:ext>
                </a:extLst>
              </p:cNvPr>
              <p:cNvSpPr txBox="1"/>
              <p:nvPr/>
            </p:nvSpPr>
            <p:spPr>
              <a:xfrm>
                <a:off x="923322" y="4673036"/>
                <a:ext cx="7321086" cy="646331"/>
              </a:xfrm>
              <a:prstGeom prst="rect">
                <a:avLst/>
              </a:prstGeom>
              <a:noFill/>
            </p:spPr>
            <p:txBody>
              <a:bodyPr wrap="square">
                <a:spAutoFit/>
              </a:bodyPr>
              <a:lstStyle/>
              <a:p>
                <a:r>
                  <a:rPr lang="uk-UA" dirty="0"/>
                  <a:t>де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uk-UA" b="0" i="1" smtClean="0">
                            <a:latin typeface="Cambria Math" panose="02040503050406030204" pitchFamily="18" charset="0"/>
                          </a:rPr>
                          <m:t>0</m:t>
                        </m:r>
                      </m:sub>
                    </m:sSub>
                  </m:oMath>
                </a14:m>
                <a:r>
                  <a:rPr lang="uk-UA" dirty="0"/>
                  <a:t> - кількість невдоволеного попиту на товари,</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uk-UA" b="0" i="1" smtClean="0">
                            <a:latin typeface="Cambria Math" panose="02040503050406030204" pitchFamily="18" charset="0"/>
                          </a:rPr>
                          <m:t>1</m:t>
                        </m:r>
                      </m:sub>
                    </m:sSub>
                  </m:oMath>
                </a14:m>
                <a:r>
                  <a:rPr lang="uk-UA" dirty="0"/>
                  <a:t> - кількість вдоволеного попиту на товари,  </a:t>
                </a:r>
                <a:endParaRPr lang="en-UA" dirty="0"/>
              </a:p>
            </p:txBody>
          </p:sp>
        </mc:Choice>
        <mc:Fallback xmlns="">
          <p:sp>
            <p:nvSpPr>
              <p:cNvPr id="17" name="TextBox 16">
                <a:extLst>
                  <a:ext uri="{FF2B5EF4-FFF2-40B4-BE49-F238E27FC236}">
                    <a16:creationId xmlns:a16="http://schemas.microsoft.com/office/drawing/2014/main" id="{6A2F520B-AEE2-554C-A105-85A1C10C14C2}"/>
                  </a:ext>
                </a:extLst>
              </p:cNvPr>
              <p:cNvSpPr txBox="1">
                <a:spLocks noRot="1" noChangeAspect="1" noMove="1" noResize="1" noEditPoints="1" noAdjustHandles="1" noChangeArrowheads="1" noChangeShapeType="1" noTextEdit="1"/>
              </p:cNvSpPr>
              <p:nvPr/>
            </p:nvSpPr>
            <p:spPr>
              <a:xfrm>
                <a:off x="923322" y="4673036"/>
                <a:ext cx="7321086" cy="646331"/>
              </a:xfrm>
              <a:prstGeom prst="rect">
                <a:avLst/>
              </a:prstGeom>
              <a:blipFill>
                <a:blip r:embed="rId5"/>
                <a:stretch>
                  <a:fillRect l="-693" t="-5769" b="-13462"/>
                </a:stretch>
              </a:blipFill>
            </p:spPr>
            <p:txBody>
              <a:bodyPr/>
              <a:lstStyle/>
              <a:p>
                <a:r>
                  <a:rPr lang="en-UA">
                    <a:noFill/>
                  </a:rPr>
                  <a:t> </a:t>
                </a:r>
              </a:p>
            </p:txBody>
          </p:sp>
        </mc:Fallback>
      </mc:AlternateContent>
    </p:spTree>
    <p:extLst>
      <p:ext uri="{BB962C8B-B14F-4D97-AF65-F5344CB8AC3E}">
        <p14:creationId xmlns:p14="http://schemas.microsoft.com/office/powerpoint/2010/main" val="9810815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03869" y="3341688"/>
            <a:ext cx="8352099" cy="2895624"/>
          </a:xfrm>
        </p:spPr>
        <p:txBody>
          <a:bodyPr>
            <a:normAutofit fontScale="55000" lnSpcReduction="20000"/>
          </a:bodyPr>
          <a:lstStyle/>
          <a:p>
            <a:pPr marL="0" indent="0" algn="just">
              <a:buNone/>
            </a:pPr>
            <a:r>
              <a:rPr lang="ru-RU" dirty="0"/>
              <a:t>	</a:t>
            </a:r>
            <a:r>
              <a:rPr lang="uk-UA" dirty="0"/>
              <a:t>Регулювання транспортним рухом на перехресті здійснюється світлофорами так, що протягом певного часу горить зелене світло в першому та другому напрямках руху, а в третьому та четвертому напрямках горить червоне світло. Потім горить жовте світло в усіх напрямках протягом часу, що дозволяє автомобілям, які виїхали на перехрестях, залишити його до початку руху автомобілів з іншого напрямку. Далі вмикається зелене світло в третьому та четвертому напрямках руху, а в першому та другому напрямках горить червоне світло. Потім знову вмикається жовте світло в усіх напрямках і так далі. Тривалості горіння зеленого та червоного світла задаються так, як у таблиці.</a:t>
            </a:r>
          </a:p>
          <a:p>
            <a:pPr marL="0" indent="0">
              <a:buNone/>
            </a:pPr>
            <a:r>
              <a:rPr lang="uk-UA" dirty="0"/>
              <a:t>	Метою моделювання є визначення параметрів управління, при яких максимум середньої кількості автомобілів, що очікують переїзду в різних напрямках, досягає свого найменше значення: </a:t>
            </a:r>
          </a:p>
          <a:p>
            <a:endParaRPr lang="uk-UA" dirty="0"/>
          </a:p>
          <a:p>
            <a:pPr marL="0" indent="0" algn="just">
              <a:buNone/>
            </a:pPr>
            <a:endParaRPr lang="uk-UA" dirty="0"/>
          </a:p>
        </p:txBody>
      </p:sp>
      <p:sp>
        <p:nvSpPr>
          <p:cNvPr id="4" name="Нижний колонтитул 3"/>
          <p:cNvSpPr>
            <a:spLocks noGrp="1"/>
          </p:cNvSpPr>
          <p:nvPr>
            <p:ph type="ftr" sz="quarter" idx="11"/>
          </p:nvPr>
        </p:nvSpPr>
        <p:spPr/>
        <p:txBody>
          <a:bodyPr/>
          <a:lstStyle/>
          <a:p>
            <a:r>
              <a:rPr lang="uk-UA"/>
              <a:t>© І.В.Стеценко КПІ ім.Ігоря Сікорського</a:t>
            </a:r>
          </a:p>
        </p:txBody>
      </p:sp>
      <p:sp>
        <p:nvSpPr>
          <p:cNvPr id="5" name="Заголовок 1"/>
          <p:cNvSpPr>
            <a:spLocks noGrp="1"/>
          </p:cNvSpPr>
          <p:nvPr>
            <p:ph type="title"/>
          </p:nvPr>
        </p:nvSpPr>
        <p:spPr>
          <a:xfrm>
            <a:off x="457200" y="274638"/>
            <a:ext cx="8229600" cy="706090"/>
          </a:xfrm>
        </p:spPr>
        <p:txBody>
          <a:bodyPr>
            <a:normAutofit fontScale="90000"/>
          </a:bodyPr>
          <a:lstStyle/>
          <a:p>
            <a:r>
              <a:rPr lang="uk-UA" dirty="0"/>
              <a:t>Приклад «Регульоване перехрестя»</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3341688"/>
            <a:ext cx="1524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869" y="966642"/>
            <a:ext cx="2400919" cy="2360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15816" y="1315874"/>
            <a:ext cx="5940152" cy="1755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2C308D7-F93C-2744-9348-7D8FD35AD0E1}"/>
                  </a:ext>
                </a:extLst>
              </p:cNvPr>
              <p:cNvSpPr txBox="1"/>
              <p:nvPr/>
            </p:nvSpPr>
            <p:spPr>
              <a:xfrm>
                <a:off x="5220072" y="5840793"/>
                <a:ext cx="306090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4</m:t>
                                  </m:r>
                                </m:sub>
                              </m:sSub>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𝑚𝑖𝑛</m:t>
                          </m:r>
                        </m:e>
                      </m:func>
                    </m:oMath>
                  </m:oMathPara>
                </a14:m>
                <a:endParaRPr lang="en-UA" dirty="0"/>
              </a:p>
            </p:txBody>
          </p:sp>
        </mc:Choice>
        <mc:Fallback xmlns="">
          <p:sp>
            <p:nvSpPr>
              <p:cNvPr id="2" name="TextBox 1">
                <a:extLst>
                  <a:ext uri="{FF2B5EF4-FFF2-40B4-BE49-F238E27FC236}">
                    <a16:creationId xmlns:a16="http://schemas.microsoft.com/office/drawing/2014/main" id="{62C308D7-F93C-2744-9348-7D8FD35AD0E1}"/>
                  </a:ext>
                </a:extLst>
              </p:cNvPr>
              <p:cNvSpPr txBox="1">
                <a:spLocks noRot="1" noChangeAspect="1" noMove="1" noResize="1" noEditPoints="1" noAdjustHandles="1" noChangeArrowheads="1" noChangeShapeType="1" noTextEdit="1"/>
              </p:cNvSpPr>
              <p:nvPr/>
            </p:nvSpPr>
            <p:spPr>
              <a:xfrm>
                <a:off x="5220072" y="5840793"/>
                <a:ext cx="3060903" cy="276999"/>
              </a:xfrm>
              <a:prstGeom prst="rect">
                <a:avLst/>
              </a:prstGeom>
              <a:blipFill>
                <a:blip r:embed="rId5"/>
                <a:stretch>
                  <a:fillRect l="-826" r="-826" b="-8696"/>
                </a:stretch>
              </a:blipFill>
            </p:spPr>
            <p:txBody>
              <a:bodyPr/>
              <a:lstStyle/>
              <a:p>
                <a:r>
                  <a:rPr lang="en-UA">
                    <a:noFill/>
                  </a:rPr>
                  <a:t> </a:t>
                </a:r>
              </a:p>
            </p:txBody>
          </p:sp>
        </mc:Fallback>
      </mc:AlternateContent>
    </p:spTree>
    <p:extLst>
      <p:ext uri="{BB962C8B-B14F-4D97-AF65-F5344CB8AC3E}">
        <p14:creationId xmlns:p14="http://schemas.microsoft.com/office/powerpoint/2010/main" val="22057081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62074"/>
          </a:xfrm>
        </p:spPr>
        <p:txBody>
          <a:bodyPr>
            <a:normAutofit fontScale="90000"/>
          </a:bodyPr>
          <a:lstStyle/>
          <a:p>
            <a:r>
              <a:rPr lang="uk-UA" dirty="0"/>
              <a:t>Приклад «Регульоване перехрестя»</a:t>
            </a:r>
          </a:p>
        </p:txBody>
      </p:sp>
      <p:sp>
        <p:nvSpPr>
          <p:cNvPr id="4" name="Нижний колонтитул 3"/>
          <p:cNvSpPr>
            <a:spLocks noGrp="1"/>
          </p:cNvSpPr>
          <p:nvPr>
            <p:ph type="ftr" sz="quarter" idx="11"/>
          </p:nvPr>
        </p:nvSpPr>
        <p:spPr/>
        <p:txBody>
          <a:bodyPr/>
          <a:lstStyle/>
          <a:p>
            <a:r>
              <a:rPr lang="uk-UA"/>
              <a:t>© І.В.Стеценко КПІ ім.Ігоря Сікорського</a:t>
            </a:r>
          </a:p>
        </p:txBody>
      </p:sp>
      <p:grpSp>
        <p:nvGrpSpPr>
          <p:cNvPr id="5" name="Полотно 431"/>
          <p:cNvGrpSpPr/>
          <p:nvPr/>
        </p:nvGrpSpPr>
        <p:grpSpPr>
          <a:xfrm>
            <a:off x="411401" y="1390049"/>
            <a:ext cx="8256270" cy="4394200"/>
            <a:chOff x="0" y="0"/>
            <a:chExt cx="8256270" cy="4394200"/>
          </a:xfrm>
        </p:grpSpPr>
        <p:sp>
          <p:nvSpPr>
            <p:cNvPr id="6" name="Прямоугольник 5"/>
            <p:cNvSpPr/>
            <p:nvPr/>
          </p:nvSpPr>
          <p:spPr>
            <a:xfrm>
              <a:off x="0" y="0"/>
              <a:ext cx="8256270" cy="4394200"/>
            </a:xfrm>
            <a:prstGeom prst="rect">
              <a:avLst/>
            </a:prstGeom>
            <a:noFill/>
            <a:ln>
              <a:noFill/>
            </a:ln>
          </p:spPr>
        </p:sp>
        <p:sp>
          <p:nvSpPr>
            <p:cNvPr id="7" name="Rectangle 265"/>
            <p:cNvSpPr>
              <a:spLocks noChangeArrowheads="1"/>
            </p:cNvSpPr>
            <p:nvPr/>
          </p:nvSpPr>
          <p:spPr bwMode="auto">
            <a:xfrm>
              <a:off x="2263377" y="568941"/>
              <a:ext cx="3752464" cy="3005197"/>
            </a:xfrm>
            <a:prstGeom prst="rect">
              <a:avLst/>
            </a:prstGeom>
            <a:solidFill>
              <a:schemeClr val="accent3">
                <a:lumMod val="20000"/>
                <a:lumOff val="80000"/>
              </a:schemeClr>
            </a:solidFill>
            <a:ln w="3175">
              <a:solidFill>
                <a:srgbClr val="C0C0C0"/>
              </a:solidFill>
              <a:miter lim="800000"/>
              <a:headEnd/>
              <a:tailEnd/>
            </a:ln>
          </p:spPr>
          <p:txBody>
            <a:bodyPr rot="0" vert="horz" wrap="square" lIns="91440" tIns="45720" rIns="91440" bIns="45720" anchor="t" anchorCtr="0" upright="1">
              <a:noAutofit/>
            </a:bodyPr>
            <a:lstStyle/>
            <a:p>
              <a:pPr>
                <a:lnSpc>
                  <a:spcPct val="75000"/>
                </a:lnSpc>
              </a:pPr>
              <a:endParaRPr lang="uk-UA"/>
            </a:p>
          </p:txBody>
        </p:sp>
        <p:sp>
          <p:nvSpPr>
            <p:cNvPr id="17" name="Text Box 325"/>
            <p:cNvSpPr txBox="1">
              <a:spLocks noChangeArrowheads="1"/>
            </p:cNvSpPr>
            <p:nvPr/>
          </p:nvSpPr>
          <p:spPr bwMode="auto">
            <a:xfrm>
              <a:off x="2939076" y="640271"/>
              <a:ext cx="2310974" cy="232671"/>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u="sng">
                  <a:effectLst/>
                  <a:latin typeface="Times New Roman"/>
                  <a:ea typeface="Times New Roman"/>
                </a:rPr>
                <a:t>Підсистема управління</a:t>
              </a:r>
              <a:endParaRPr lang="uk-UA" sz="1200">
                <a:effectLst/>
                <a:latin typeface="Times New Roman"/>
                <a:ea typeface="Times New Roman"/>
              </a:endParaRPr>
            </a:p>
          </p:txBody>
        </p:sp>
        <p:grpSp>
          <p:nvGrpSpPr>
            <p:cNvPr id="19" name="Group 327"/>
            <p:cNvGrpSpPr>
              <a:grpSpLocks/>
            </p:cNvGrpSpPr>
            <p:nvPr/>
          </p:nvGrpSpPr>
          <p:grpSpPr bwMode="auto">
            <a:xfrm>
              <a:off x="1427891" y="961253"/>
              <a:ext cx="5316344" cy="2505037"/>
              <a:chOff x="4442" y="4308"/>
              <a:chExt cx="6255" cy="2950"/>
            </a:xfrm>
          </p:grpSpPr>
          <p:sp>
            <p:nvSpPr>
              <p:cNvPr id="42" name="Oval 328"/>
              <p:cNvSpPr>
                <a:spLocks noChangeArrowheads="1"/>
              </p:cNvSpPr>
              <p:nvPr/>
            </p:nvSpPr>
            <p:spPr bwMode="auto">
              <a:xfrm>
                <a:off x="5530" y="5647"/>
                <a:ext cx="293" cy="280"/>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grpSp>
            <p:nvGrpSpPr>
              <p:cNvPr id="43" name="Group 329"/>
              <p:cNvGrpSpPr>
                <a:grpSpLocks/>
              </p:cNvGrpSpPr>
              <p:nvPr/>
            </p:nvGrpSpPr>
            <p:grpSpPr bwMode="auto">
              <a:xfrm>
                <a:off x="4442" y="4308"/>
                <a:ext cx="6255" cy="2950"/>
                <a:chOff x="4442" y="4308"/>
                <a:chExt cx="6255" cy="2950"/>
              </a:xfrm>
            </p:grpSpPr>
            <p:sp>
              <p:nvSpPr>
                <p:cNvPr id="44" name="Arc 330"/>
                <p:cNvSpPr>
                  <a:spLocks/>
                </p:cNvSpPr>
                <p:nvPr/>
              </p:nvSpPr>
              <p:spPr bwMode="auto">
                <a:xfrm rot="5328469" flipH="1">
                  <a:off x="8049" y="4358"/>
                  <a:ext cx="947" cy="1839"/>
                </a:xfrm>
                <a:custGeom>
                  <a:avLst/>
                  <a:gdLst>
                    <a:gd name="G0" fmla="+- 0 0 0"/>
                    <a:gd name="G1" fmla="+- 21414 0 0"/>
                    <a:gd name="G2" fmla="+- 21600 0 0"/>
                    <a:gd name="T0" fmla="*/ 2832 w 21600"/>
                    <a:gd name="T1" fmla="*/ 0 h 22013"/>
                    <a:gd name="T2" fmla="*/ 21592 w 21600"/>
                    <a:gd name="T3" fmla="*/ 22013 h 22013"/>
                    <a:gd name="T4" fmla="*/ 0 w 21600"/>
                    <a:gd name="T5" fmla="*/ 21414 h 22013"/>
                  </a:gdLst>
                  <a:ahLst/>
                  <a:cxnLst>
                    <a:cxn ang="0">
                      <a:pos x="T0" y="T1"/>
                    </a:cxn>
                    <a:cxn ang="0">
                      <a:pos x="T2" y="T3"/>
                    </a:cxn>
                    <a:cxn ang="0">
                      <a:pos x="T4" y="T5"/>
                    </a:cxn>
                  </a:cxnLst>
                  <a:rect l="0" t="0" r="r" b="b"/>
                  <a:pathLst>
                    <a:path w="21600" h="22013" fill="none" extrusionOk="0">
                      <a:moveTo>
                        <a:pt x="2831" y="0"/>
                      </a:moveTo>
                      <a:cubicBezTo>
                        <a:pt x="13573" y="1420"/>
                        <a:pt x="21600" y="10579"/>
                        <a:pt x="21600" y="21414"/>
                      </a:cubicBezTo>
                      <a:cubicBezTo>
                        <a:pt x="21600" y="21613"/>
                        <a:pt x="21597" y="21813"/>
                        <a:pt x="21591" y="22012"/>
                      </a:cubicBezTo>
                    </a:path>
                    <a:path w="21600" h="22013" stroke="0" extrusionOk="0">
                      <a:moveTo>
                        <a:pt x="2831" y="0"/>
                      </a:moveTo>
                      <a:cubicBezTo>
                        <a:pt x="13573" y="1420"/>
                        <a:pt x="21600" y="10579"/>
                        <a:pt x="21600" y="21414"/>
                      </a:cubicBezTo>
                      <a:cubicBezTo>
                        <a:pt x="21600" y="21613"/>
                        <a:pt x="21597" y="21813"/>
                        <a:pt x="21591" y="22012"/>
                      </a:cubicBezTo>
                      <a:lnTo>
                        <a:pt x="0" y="21414"/>
                      </a:lnTo>
                      <a:close/>
                    </a:path>
                  </a:pathLst>
                </a:custGeom>
                <a:noFill/>
                <a:ln w="9525">
                  <a:solidFill>
                    <a:srgbClr val="000000"/>
                  </a:solidFill>
                  <a:round/>
                  <a:headEnd type="stealth" w="med" len="me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0" anchor="t" anchorCtr="0" upright="1">
                  <a:noAutofit/>
                </a:bodyPr>
                <a:lstStyle/>
                <a:p>
                  <a:pPr>
                    <a:lnSpc>
                      <a:spcPct val="75000"/>
                    </a:lnSpc>
                  </a:pPr>
                  <a:endParaRPr lang="uk-UA"/>
                </a:p>
              </p:txBody>
            </p:sp>
            <p:grpSp>
              <p:nvGrpSpPr>
                <p:cNvPr id="45" name="Group 331"/>
                <p:cNvGrpSpPr>
                  <a:grpSpLocks/>
                </p:cNvGrpSpPr>
                <p:nvPr/>
              </p:nvGrpSpPr>
              <p:grpSpPr bwMode="auto">
                <a:xfrm>
                  <a:off x="4442" y="4308"/>
                  <a:ext cx="6255" cy="2950"/>
                  <a:chOff x="4442" y="4308"/>
                  <a:chExt cx="6255" cy="2950"/>
                </a:xfrm>
              </p:grpSpPr>
              <p:sp>
                <p:nvSpPr>
                  <p:cNvPr id="46" name="Text Box 332"/>
                  <p:cNvSpPr txBox="1">
                    <a:spLocks noChangeArrowheads="1"/>
                  </p:cNvSpPr>
                  <p:nvPr/>
                </p:nvSpPr>
                <p:spPr bwMode="auto">
                  <a:xfrm>
                    <a:off x="9693" y="5479"/>
                    <a:ext cx="1004" cy="586"/>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a:effectLst/>
                        <a:latin typeface="Times New Roman"/>
                        <a:ea typeface="Times New Roman"/>
                      </a:rPr>
                      <a:t>є зелене світло в 3 та 4 напрямках</a:t>
                    </a:r>
                    <a:endParaRPr lang="uk-UA" sz="1200">
                      <a:effectLst/>
                      <a:latin typeface="Times New Roman"/>
                      <a:ea typeface="Times New Roman"/>
                    </a:endParaRPr>
                  </a:p>
                </p:txBody>
              </p:sp>
              <p:sp>
                <p:nvSpPr>
                  <p:cNvPr id="47" name="Text Box 333"/>
                  <p:cNvSpPr txBox="1">
                    <a:spLocks noChangeArrowheads="1"/>
                  </p:cNvSpPr>
                  <p:nvPr/>
                </p:nvSpPr>
                <p:spPr bwMode="auto">
                  <a:xfrm>
                    <a:off x="4442" y="5521"/>
                    <a:ext cx="1046" cy="585"/>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dirty="0">
                        <a:effectLst/>
                        <a:latin typeface="Times New Roman"/>
                        <a:ea typeface="Times New Roman"/>
                      </a:rPr>
                      <a:t>є </a:t>
                    </a:r>
                    <a:r>
                      <a:rPr lang="ru-RU" sz="1000" dirty="0" err="1">
                        <a:effectLst/>
                        <a:latin typeface="Times New Roman"/>
                        <a:ea typeface="Times New Roman"/>
                      </a:rPr>
                      <a:t>зелене</a:t>
                    </a:r>
                    <a:r>
                      <a:rPr lang="ru-RU" sz="1000" dirty="0">
                        <a:effectLst/>
                        <a:latin typeface="Times New Roman"/>
                        <a:ea typeface="Times New Roman"/>
                      </a:rPr>
                      <a:t> </a:t>
                    </a:r>
                    <a:r>
                      <a:rPr lang="ru-RU" sz="1000" dirty="0" err="1">
                        <a:effectLst/>
                        <a:latin typeface="Times New Roman"/>
                        <a:ea typeface="Times New Roman"/>
                      </a:rPr>
                      <a:t>світло</a:t>
                    </a:r>
                    <a:r>
                      <a:rPr lang="ru-RU" sz="1000" dirty="0">
                        <a:effectLst/>
                        <a:latin typeface="Times New Roman"/>
                        <a:ea typeface="Times New Roman"/>
                      </a:rPr>
                      <a:t> в 1 та 2 </a:t>
                    </a:r>
                    <a:r>
                      <a:rPr lang="ru-RU" sz="1000" dirty="0" err="1">
                        <a:effectLst/>
                        <a:latin typeface="Times New Roman"/>
                        <a:ea typeface="Times New Roman"/>
                      </a:rPr>
                      <a:t>напрямках</a:t>
                    </a:r>
                    <a:endParaRPr lang="uk-UA" sz="1200" dirty="0">
                      <a:effectLst/>
                      <a:latin typeface="Times New Roman"/>
                      <a:ea typeface="Times New Roman"/>
                    </a:endParaRPr>
                  </a:p>
                </p:txBody>
              </p:sp>
              <p:sp>
                <p:nvSpPr>
                  <p:cNvPr id="48" name="Text Box 334"/>
                  <p:cNvSpPr txBox="1">
                    <a:spLocks noChangeArrowheads="1"/>
                  </p:cNvSpPr>
                  <p:nvPr/>
                </p:nvSpPr>
                <p:spPr bwMode="auto">
                  <a:xfrm>
                    <a:off x="7078" y="4308"/>
                    <a:ext cx="1214" cy="418"/>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a:effectLst/>
                        <a:latin typeface="Times New Roman"/>
                        <a:ea typeface="Times New Roman"/>
                      </a:rPr>
                      <a:t>жовте світло</a:t>
                    </a:r>
                    <a:endParaRPr lang="uk-UA" sz="1200">
                      <a:effectLst/>
                      <a:latin typeface="Times New Roman"/>
                      <a:ea typeface="Times New Roman"/>
                    </a:endParaRPr>
                  </a:p>
                  <a:p>
                    <a:pPr algn="ctr">
                      <a:lnSpc>
                        <a:spcPct val="75000"/>
                      </a:lnSpc>
                      <a:spcAft>
                        <a:spcPts val="0"/>
                      </a:spcAft>
                    </a:pPr>
                    <a:r>
                      <a:rPr lang="ru-RU" sz="1000">
                        <a:effectLst/>
                        <a:latin typeface="Times New Roman"/>
                        <a:ea typeface="Times New Roman"/>
                      </a:rPr>
                      <a:t>в усіх напрямках</a:t>
                    </a:r>
                    <a:endParaRPr lang="uk-UA" sz="1200">
                      <a:effectLst/>
                      <a:latin typeface="Times New Roman"/>
                      <a:ea typeface="Times New Roman"/>
                    </a:endParaRPr>
                  </a:p>
                </p:txBody>
              </p:sp>
              <p:sp>
                <p:nvSpPr>
                  <p:cNvPr id="49" name="Oval 335"/>
                  <p:cNvSpPr>
                    <a:spLocks noChangeArrowheads="1"/>
                  </p:cNvSpPr>
                  <p:nvPr/>
                </p:nvSpPr>
                <p:spPr bwMode="auto">
                  <a:xfrm>
                    <a:off x="9337" y="5647"/>
                    <a:ext cx="293" cy="280"/>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grpSp>
                <p:nvGrpSpPr>
                  <p:cNvPr id="50" name="Group 336"/>
                  <p:cNvGrpSpPr>
                    <a:grpSpLocks/>
                  </p:cNvGrpSpPr>
                  <p:nvPr/>
                </p:nvGrpSpPr>
                <p:grpSpPr bwMode="auto">
                  <a:xfrm>
                    <a:off x="6538" y="4747"/>
                    <a:ext cx="2142" cy="2056"/>
                    <a:chOff x="6517" y="4747"/>
                    <a:chExt cx="2142" cy="2056"/>
                  </a:xfrm>
                </p:grpSpPr>
                <p:cxnSp>
                  <p:nvCxnSpPr>
                    <p:cNvPr id="59" name="Line 337"/>
                    <p:cNvCxnSpPr/>
                    <p:nvPr/>
                  </p:nvCxnSpPr>
                  <p:spPr bwMode="auto">
                    <a:xfrm>
                      <a:off x="7580" y="4747"/>
                      <a:ext cx="1" cy="35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60" name="Line 338"/>
                    <p:cNvCxnSpPr/>
                    <p:nvPr/>
                  </p:nvCxnSpPr>
                  <p:spPr bwMode="auto">
                    <a:xfrm>
                      <a:off x="8501" y="5585"/>
                      <a:ext cx="3" cy="36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grpSp>
                  <p:nvGrpSpPr>
                    <p:cNvPr id="61" name="Group 339"/>
                    <p:cNvGrpSpPr>
                      <a:grpSpLocks/>
                    </p:cNvGrpSpPr>
                    <p:nvPr/>
                  </p:nvGrpSpPr>
                  <p:grpSpPr bwMode="auto">
                    <a:xfrm rot="2755107">
                      <a:off x="7509" y="5222"/>
                      <a:ext cx="1141" cy="281"/>
                      <a:chOff x="5153" y="5626"/>
                      <a:chExt cx="1138" cy="280"/>
                    </a:xfrm>
                  </p:grpSpPr>
                  <p:sp>
                    <p:nvSpPr>
                      <p:cNvPr id="76" name="Oval 340"/>
                      <p:cNvSpPr>
                        <a:spLocks noChangeArrowheads="1"/>
                      </p:cNvSpPr>
                      <p:nvPr/>
                    </p:nvSpPr>
                    <p:spPr bwMode="auto">
                      <a:xfrm>
                        <a:off x="5572" y="5626"/>
                        <a:ext cx="292" cy="280"/>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cxnSp>
                    <p:nvCxnSpPr>
                      <p:cNvPr id="77" name="Line 341"/>
                      <p:cNvCxnSpPr/>
                      <p:nvPr/>
                    </p:nvCxnSpPr>
                    <p:spPr bwMode="auto">
                      <a:xfrm>
                        <a:off x="5153" y="5773"/>
                        <a:ext cx="405" cy="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78" name="Line 342"/>
                      <p:cNvCxnSpPr/>
                      <p:nvPr/>
                    </p:nvCxnSpPr>
                    <p:spPr bwMode="auto">
                      <a:xfrm>
                        <a:off x="5886" y="5773"/>
                        <a:ext cx="405" cy="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grpSp>
                  <p:nvGrpSpPr>
                    <p:cNvPr id="62" name="Group 343"/>
                    <p:cNvGrpSpPr>
                      <a:grpSpLocks/>
                    </p:cNvGrpSpPr>
                    <p:nvPr/>
                  </p:nvGrpSpPr>
                  <p:grpSpPr bwMode="auto">
                    <a:xfrm rot="8118838">
                      <a:off x="7521" y="6084"/>
                      <a:ext cx="1138" cy="280"/>
                      <a:chOff x="5153" y="5626"/>
                      <a:chExt cx="1138" cy="280"/>
                    </a:xfrm>
                  </p:grpSpPr>
                  <p:sp>
                    <p:nvSpPr>
                      <p:cNvPr id="73" name="Oval 344"/>
                      <p:cNvSpPr>
                        <a:spLocks noChangeArrowheads="1"/>
                      </p:cNvSpPr>
                      <p:nvPr/>
                    </p:nvSpPr>
                    <p:spPr bwMode="auto">
                      <a:xfrm>
                        <a:off x="5572" y="5626"/>
                        <a:ext cx="292" cy="280"/>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cxnSp>
                    <p:nvCxnSpPr>
                      <p:cNvPr id="74" name="Line 345"/>
                      <p:cNvCxnSpPr/>
                      <p:nvPr/>
                    </p:nvCxnSpPr>
                    <p:spPr bwMode="auto">
                      <a:xfrm>
                        <a:off x="5153" y="5773"/>
                        <a:ext cx="405" cy="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75" name="Line 346"/>
                      <p:cNvCxnSpPr/>
                      <p:nvPr/>
                    </p:nvCxnSpPr>
                    <p:spPr bwMode="auto">
                      <a:xfrm>
                        <a:off x="5886" y="5773"/>
                        <a:ext cx="405" cy="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grpSp>
                  <p:nvGrpSpPr>
                    <p:cNvPr id="63" name="Group 347"/>
                    <p:cNvGrpSpPr>
                      <a:grpSpLocks/>
                    </p:cNvGrpSpPr>
                    <p:nvPr/>
                  </p:nvGrpSpPr>
                  <p:grpSpPr bwMode="auto">
                    <a:xfrm rot="13447759">
                      <a:off x="6517" y="6090"/>
                      <a:ext cx="1138" cy="280"/>
                      <a:chOff x="5153" y="5626"/>
                      <a:chExt cx="1138" cy="280"/>
                    </a:xfrm>
                  </p:grpSpPr>
                  <p:sp>
                    <p:nvSpPr>
                      <p:cNvPr id="70" name="Oval 348"/>
                      <p:cNvSpPr>
                        <a:spLocks noChangeArrowheads="1"/>
                      </p:cNvSpPr>
                      <p:nvPr/>
                    </p:nvSpPr>
                    <p:spPr bwMode="auto">
                      <a:xfrm>
                        <a:off x="5572" y="5626"/>
                        <a:ext cx="292" cy="280"/>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cxnSp>
                    <p:nvCxnSpPr>
                      <p:cNvPr id="71" name="Line 349"/>
                      <p:cNvCxnSpPr/>
                      <p:nvPr/>
                    </p:nvCxnSpPr>
                    <p:spPr bwMode="auto">
                      <a:xfrm>
                        <a:off x="5153" y="5773"/>
                        <a:ext cx="405" cy="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72" name="Line 350"/>
                      <p:cNvCxnSpPr/>
                      <p:nvPr/>
                    </p:nvCxnSpPr>
                    <p:spPr bwMode="auto">
                      <a:xfrm>
                        <a:off x="5886" y="5773"/>
                        <a:ext cx="405" cy="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grpSp>
                  <p:nvGrpSpPr>
                    <p:cNvPr id="64" name="Group 351"/>
                    <p:cNvGrpSpPr>
                      <a:grpSpLocks/>
                    </p:cNvGrpSpPr>
                    <p:nvPr/>
                  </p:nvGrpSpPr>
                  <p:grpSpPr bwMode="auto">
                    <a:xfrm rot="-2642538">
                      <a:off x="6531" y="5191"/>
                      <a:ext cx="1138" cy="281"/>
                      <a:chOff x="5153" y="5626"/>
                      <a:chExt cx="1138" cy="280"/>
                    </a:xfrm>
                  </p:grpSpPr>
                  <p:sp>
                    <p:nvSpPr>
                      <p:cNvPr id="67" name="Oval 352"/>
                      <p:cNvSpPr>
                        <a:spLocks noChangeArrowheads="1"/>
                      </p:cNvSpPr>
                      <p:nvPr/>
                    </p:nvSpPr>
                    <p:spPr bwMode="auto">
                      <a:xfrm>
                        <a:off x="5572" y="5626"/>
                        <a:ext cx="292" cy="280"/>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cxnSp>
                    <p:nvCxnSpPr>
                      <p:cNvPr id="68" name="Line 353"/>
                      <p:cNvCxnSpPr/>
                      <p:nvPr/>
                    </p:nvCxnSpPr>
                    <p:spPr bwMode="auto">
                      <a:xfrm>
                        <a:off x="5153" y="5773"/>
                        <a:ext cx="405" cy="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69" name="Line 354"/>
                      <p:cNvCxnSpPr/>
                      <p:nvPr/>
                    </p:nvCxnSpPr>
                    <p:spPr bwMode="auto">
                      <a:xfrm>
                        <a:off x="5886" y="5773"/>
                        <a:ext cx="405" cy="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cxnSp>
                  <p:nvCxnSpPr>
                    <p:cNvPr id="65" name="Line 355"/>
                    <p:cNvCxnSpPr/>
                    <p:nvPr/>
                  </p:nvCxnSpPr>
                  <p:spPr bwMode="auto">
                    <a:xfrm>
                      <a:off x="7580" y="6443"/>
                      <a:ext cx="2" cy="36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66" name="Line 356"/>
                    <p:cNvCxnSpPr/>
                    <p:nvPr/>
                  </p:nvCxnSpPr>
                  <p:spPr bwMode="auto">
                    <a:xfrm>
                      <a:off x="6660" y="5585"/>
                      <a:ext cx="3" cy="36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grpSp>
              <p:sp>
                <p:nvSpPr>
                  <p:cNvPr id="51" name="Arc 357"/>
                  <p:cNvSpPr>
                    <a:spLocks/>
                  </p:cNvSpPr>
                  <p:nvPr/>
                </p:nvSpPr>
                <p:spPr bwMode="auto">
                  <a:xfrm rot="-5328469">
                    <a:off x="6142" y="4365"/>
                    <a:ext cx="947" cy="1838"/>
                  </a:xfrm>
                  <a:custGeom>
                    <a:avLst/>
                    <a:gdLst>
                      <a:gd name="G0" fmla="+- 0 0 0"/>
                      <a:gd name="G1" fmla="+- 21414 0 0"/>
                      <a:gd name="G2" fmla="+- 21600 0 0"/>
                      <a:gd name="T0" fmla="*/ 2832 w 21600"/>
                      <a:gd name="T1" fmla="*/ 0 h 22013"/>
                      <a:gd name="T2" fmla="*/ 21592 w 21600"/>
                      <a:gd name="T3" fmla="*/ 22013 h 22013"/>
                      <a:gd name="T4" fmla="*/ 0 w 21600"/>
                      <a:gd name="T5" fmla="*/ 21414 h 22013"/>
                    </a:gdLst>
                    <a:ahLst/>
                    <a:cxnLst>
                      <a:cxn ang="0">
                        <a:pos x="T0" y="T1"/>
                      </a:cxn>
                      <a:cxn ang="0">
                        <a:pos x="T2" y="T3"/>
                      </a:cxn>
                      <a:cxn ang="0">
                        <a:pos x="T4" y="T5"/>
                      </a:cxn>
                    </a:cxnLst>
                    <a:rect l="0" t="0" r="r" b="b"/>
                    <a:pathLst>
                      <a:path w="21600" h="22013" fill="none" extrusionOk="0">
                        <a:moveTo>
                          <a:pt x="2831" y="0"/>
                        </a:moveTo>
                        <a:cubicBezTo>
                          <a:pt x="13573" y="1420"/>
                          <a:pt x="21600" y="10579"/>
                          <a:pt x="21600" y="21414"/>
                        </a:cubicBezTo>
                        <a:cubicBezTo>
                          <a:pt x="21600" y="21613"/>
                          <a:pt x="21597" y="21813"/>
                          <a:pt x="21591" y="22012"/>
                        </a:cubicBezTo>
                      </a:path>
                      <a:path w="21600" h="22013" stroke="0" extrusionOk="0">
                        <a:moveTo>
                          <a:pt x="2831" y="0"/>
                        </a:moveTo>
                        <a:cubicBezTo>
                          <a:pt x="13573" y="1420"/>
                          <a:pt x="21600" y="10579"/>
                          <a:pt x="21600" y="21414"/>
                        </a:cubicBezTo>
                        <a:cubicBezTo>
                          <a:pt x="21600" y="21613"/>
                          <a:pt x="21597" y="21813"/>
                          <a:pt x="21591" y="22012"/>
                        </a:cubicBezTo>
                        <a:lnTo>
                          <a:pt x="0" y="21414"/>
                        </a:lnTo>
                        <a:close/>
                      </a:path>
                    </a:pathLst>
                  </a:custGeom>
                  <a:noFill/>
                  <a:ln w="9525">
                    <a:solidFill>
                      <a:srgbClr val="000000"/>
                    </a:solidFill>
                    <a:round/>
                    <a:headEnd/>
                    <a:tailEnd type="stealth"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0" anchor="t" anchorCtr="0" upright="1">
                    <a:noAutofit/>
                  </a:bodyPr>
                  <a:lstStyle/>
                  <a:p>
                    <a:pPr>
                      <a:lnSpc>
                        <a:spcPct val="75000"/>
                      </a:lnSpc>
                    </a:pPr>
                    <a:endParaRPr lang="uk-UA"/>
                  </a:p>
                </p:txBody>
              </p:sp>
              <p:sp>
                <p:nvSpPr>
                  <p:cNvPr id="52" name="Arc 358"/>
                  <p:cNvSpPr>
                    <a:spLocks/>
                  </p:cNvSpPr>
                  <p:nvPr/>
                </p:nvSpPr>
                <p:spPr bwMode="auto">
                  <a:xfrm rot="-5328469" flipH="1" flipV="1">
                    <a:off x="8067" y="5370"/>
                    <a:ext cx="947" cy="1838"/>
                  </a:xfrm>
                  <a:custGeom>
                    <a:avLst/>
                    <a:gdLst>
                      <a:gd name="G0" fmla="+- 0 0 0"/>
                      <a:gd name="G1" fmla="+- 21414 0 0"/>
                      <a:gd name="G2" fmla="+- 21600 0 0"/>
                      <a:gd name="T0" fmla="*/ 2832 w 21600"/>
                      <a:gd name="T1" fmla="*/ 0 h 22013"/>
                      <a:gd name="T2" fmla="*/ 21592 w 21600"/>
                      <a:gd name="T3" fmla="*/ 22013 h 22013"/>
                      <a:gd name="T4" fmla="*/ 0 w 21600"/>
                      <a:gd name="T5" fmla="*/ 21414 h 22013"/>
                    </a:gdLst>
                    <a:ahLst/>
                    <a:cxnLst>
                      <a:cxn ang="0">
                        <a:pos x="T0" y="T1"/>
                      </a:cxn>
                      <a:cxn ang="0">
                        <a:pos x="T2" y="T3"/>
                      </a:cxn>
                      <a:cxn ang="0">
                        <a:pos x="T4" y="T5"/>
                      </a:cxn>
                    </a:cxnLst>
                    <a:rect l="0" t="0" r="r" b="b"/>
                    <a:pathLst>
                      <a:path w="21600" h="22013" fill="none" extrusionOk="0">
                        <a:moveTo>
                          <a:pt x="2831" y="0"/>
                        </a:moveTo>
                        <a:cubicBezTo>
                          <a:pt x="13573" y="1420"/>
                          <a:pt x="21600" y="10579"/>
                          <a:pt x="21600" y="21414"/>
                        </a:cubicBezTo>
                        <a:cubicBezTo>
                          <a:pt x="21600" y="21613"/>
                          <a:pt x="21597" y="21813"/>
                          <a:pt x="21591" y="22012"/>
                        </a:cubicBezTo>
                      </a:path>
                      <a:path w="21600" h="22013" stroke="0" extrusionOk="0">
                        <a:moveTo>
                          <a:pt x="2831" y="0"/>
                        </a:moveTo>
                        <a:cubicBezTo>
                          <a:pt x="13573" y="1420"/>
                          <a:pt x="21600" y="10579"/>
                          <a:pt x="21600" y="21414"/>
                        </a:cubicBezTo>
                        <a:cubicBezTo>
                          <a:pt x="21600" y="21613"/>
                          <a:pt x="21597" y="21813"/>
                          <a:pt x="21591" y="22012"/>
                        </a:cubicBezTo>
                        <a:lnTo>
                          <a:pt x="0" y="21414"/>
                        </a:lnTo>
                        <a:close/>
                      </a:path>
                    </a:pathLst>
                  </a:custGeom>
                  <a:noFill/>
                  <a:ln w="9525">
                    <a:solidFill>
                      <a:srgbClr val="000000"/>
                    </a:solidFill>
                    <a:round/>
                    <a:headEnd/>
                    <a:tailEnd type="stealth"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0" anchor="t" anchorCtr="0" upright="1">
                    <a:noAutofit/>
                  </a:bodyPr>
                  <a:lstStyle/>
                  <a:p>
                    <a:pPr>
                      <a:lnSpc>
                        <a:spcPct val="75000"/>
                      </a:lnSpc>
                    </a:pPr>
                    <a:endParaRPr lang="uk-UA"/>
                  </a:p>
                </p:txBody>
              </p:sp>
              <p:sp>
                <p:nvSpPr>
                  <p:cNvPr id="53" name="Arc 359"/>
                  <p:cNvSpPr>
                    <a:spLocks/>
                  </p:cNvSpPr>
                  <p:nvPr/>
                </p:nvSpPr>
                <p:spPr bwMode="auto">
                  <a:xfrm rot="5328469" flipV="1">
                    <a:off x="6164" y="5369"/>
                    <a:ext cx="946" cy="1838"/>
                  </a:xfrm>
                  <a:custGeom>
                    <a:avLst/>
                    <a:gdLst>
                      <a:gd name="G0" fmla="+- 0 0 0"/>
                      <a:gd name="G1" fmla="+- 21414 0 0"/>
                      <a:gd name="G2" fmla="+- 21600 0 0"/>
                      <a:gd name="T0" fmla="*/ 2832 w 21600"/>
                      <a:gd name="T1" fmla="*/ 0 h 22013"/>
                      <a:gd name="T2" fmla="*/ 21592 w 21600"/>
                      <a:gd name="T3" fmla="*/ 22013 h 22013"/>
                      <a:gd name="T4" fmla="*/ 0 w 21600"/>
                      <a:gd name="T5" fmla="*/ 21414 h 22013"/>
                    </a:gdLst>
                    <a:ahLst/>
                    <a:cxnLst>
                      <a:cxn ang="0">
                        <a:pos x="T0" y="T1"/>
                      </a:cxn>
                      <a:cxn ang="0">
                        <a:pos x="T2" y="T3"/>
                      </a:cxn>
                      <a:cxn ang="0">
                        <a:pos x="T4" y="T5"/>
                      </a:cxn>
                    </a:cxnLst>
                    <a:rect l="0" t="0" r="r" b="b"/>
                    <a:pathLst>
                      <a:path w="21600" h="22013" fill="none" extrusionOk="0">
                        <a:moveTo>
                          <a:pt x="2831" y="0"/>
                        </a:moveTo>
                        <a:cubicBezTo>
                          <a:pt x="13573" y="1420"/>
                          <a:pt x="21600" y="10579"/>
                          <a:pt x="21600" y="21414"/>
                        </a:cubicBezTo>
                        <a:cubicBezTo>
                          <a:pt x="21600" y="21613"/>
                          <a:pt x="21597" y="21813"/>
                          <a:pt x="21591" y="22012"/>
                        </a:cubicBezTo>
                      </a:path>
                      <a:path w="21600" h="22013" stroke="0" extrusionOk="0">
                        <a:moveTo>
                          <a:pt x="2831" y="0"/>
                        </a:moveTo>
                        <a:cubicBezTo>
                          <a:pt x="13573" y="1420"/>
                          <a:pt x="21600" y="10579"/>
                          <a:pt x="21600" y="21414"/>
                        </a:cubicBezTo>
                        <a:cubicBezTo>
                          <a:pt x="21600" y="21613"/>
                          <a:pt x="21597" y="21813"/>
                          <a:pt x="21591" y="22012"/>
                        </a:cubicBezTo>
                        <a:lnTo>
                          <a:pt x="0" y="21414"/>
                        </a:lnTo>
                        <a:close/>
                      </a:path>
                    </a:pathLst>
                  </a:custGeom>
                  <a:noFill/>
                  <a:ln w="9525">
                    <a:solidFill>
                      <a:srgbClr val="000000"/>
                    </a:solidFill>
                    <a:round/>
                    <a:headEnd type="stealth" w="med" len="me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0" anchor="t" anchorCtr="0" upright="1">
                    <a:noAutofit/>
                  </a:bodyPr>
                  <a:lstStyle/>
                  <a:p>
                    <a:pPr>
                      <a:lnSpc>
                        <a:spcPct val="75000"/>
                      </a:lnSpc>
                    </a:pPr>
                    <a:endParaRPr lang="uk-UA"/>
                  </a:p>
                </p:txBody>
              </p:sp>
              <p:sp>
                <p:nvSpPr>
                  <p:cNvPr id="54" name="Text Box 360"/>
                  <p:cNvSpPr txBox="1">
                    <a:spLocks noChangeArrowheads="1"/>
                  </p:cNvSpPr>
                  <p:nvPr/>
                </p:nvSpPr>
                <p:spPr bwMode="auto">
                  <a:xfrm>
                    <a:off x="7015" y="6841"/>
                    <a:ext cx="1216" cy="417"/>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a:effectLst/>
                        <a:latin typeface="Times New Roman"/>
                        <a:ea typeface="Times New Roman"/>
                      </a:rPr>
                      <a:t>жовте світло</a:t>
                    </a:r>
                    <a:endParaRPr lang="uk-UA" sz="1200">
                      <a:effectLst/>
                      <a:latin typeface="Times New Roman"/>
                      <a:ea typeface="Times New Roman"/>
                    </a:endParaRPr>
                  </a:p>
                  <a:p>
                    <a:pPr algn="ctr">
                      <a:lnSpc>
                        <a:spcPct val="75000"/>
                      </a:lnSpc>
                      <a:spcAft>
                        <a:spcPts val="0"/>
                      </a:spcAft>
                    </a:pPr>
                    <a:r>
                      <a:rPr lang="ru-RU" sz="1000">
                        <a:effectLst/>
                        <a:latin typeface="Times New Roman"/>
                        <a:ea typeface="Times New Roman"/>
                      </a:rPr>
                      <a:t>в усіх напрямках</a:t>
                    </a:r>
                    <a:endParaRPr lang="uk-UA" sz="1200">
                      <a:effectLst/>
                      <a:latin typeface="Times New Roman"/>
                      <a:ea typeface="Times New Roman"/>
                    </a:endParaRPr>
                  </a:p>
                </p:txBody>
              </p:sp>
              <p:sp>
                <p:nvSpPr>
                  <p:cNvPr id="55" name="Text Box 361"/>
                  <p:cNvSpPr txBox="1">
                    <a:spLocks noChangeArrowheads="1"/>
                  </p:cNvSpPr>
                  <p:nvPr/>
                </p:nvSpPr>
                <p:spPr bwMode="auto">
                  <a:xfrm>
                    <a:off x="8291" y="5187"/>
                    <a:ext cx="1026" cy="335"/>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a:effectLst/>
                        <a:latin typeface="Times New Roman"/>
                        <a:ea typeface="Times New Roman"/>
                      </a:rPr>
                      <a:t>зелене в 3 та 4</a:t>
                    </a:r>
                    <a:endParaRPr lang="uk-UA" sz="1200">
                      <a:effectLst/>
                      <a:latin typeface="Times New Roman"/>
                      <a:ea typeface="Times New Roman"/>
                    </a:endParaRPr>
                  </a:p>
                  <a:p>
                    <a:pPr algn="ctr">
                      <a:lnSpc>
                        <a:spcPct val="75000"/>
                      </a:lnSpc>
                      <a:spcAft>
                        <a:spcPts val="0"/>
                      </a:spcAft>
                    </a:pPr>
                    <a:r>
                      <a:rPr lang="ru-RU" sz="1000">
                        <a:effectLst/>
                        <a:latin typeface="Times New Roman"/>
                        <a:ea typeface="Times New Roman"/>
                      </a:rPr>
                      <a:t>напрямках</a:t>
                    </a:r>
                    <a:endParaRPr lang="uk-UA" sz="1200">
                      <a:effectLst/>
                      <a:latin typeface="Times New Roman"/>
                      <a:ea typeface="Times New Roman"/>
                    </a:endParaRPr>
                  </a:p>
                </p:txBody>
              </p:sp>
              <p:sp>
                <p:nvSpPr>
                  <p:cNvPr id="56" name="Text Box 362"/>
                  <p:cNvSpPr txBox="1">
                    <a:spLocks noChangeArrowheads="1"/>
                  </p:cNvSpPr>
                  <p:nvPr/>
                </p:nvSpPr>
                <p:spPr bwMode="auto">
                  <a:xfrm>
                    <a:off x="5844" y="5187"/>
                    <a:ext cx="1027" cy="335"/>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a:effectLst/>
                        <a:latin typeface="Times New Roman"/>
                        <a:ea typeface="Times New Roman"/>
                      </a:rPr>
                      <a:t>зелене в 1 та 2</a:t>
                    </a:r>
                    <a:endParaRPr lang="uk-UA" sz="1200">
                      <a:effectLst/>
                      <a:latin typeface="Times New Roman"/>
                      <a:ea typeface="Times New Roman"/>
                    </a:endParaRPr>
                  </a:p>
                  <a:p>
                    <a:pPr algn="ctr">
                      <a:lnSpc>
                        <a:spcPct val="75000"/>
                      </a:lnSpc>
                      <a:spcAft>
                        <a:spcPts val="0"/>
                      </a:spcAft>
                    </a:pPr>
                    <a:r>
                      <a:rPr lang="ru-RU" sz="1000">
                        <a:effectLst/>
                        <a:latin typeface="Times New Roman"/>
                        <a:ea typeface="Times New Roman"/>
                      </a:rPr>
                      <a:t>напрямках</a:t>
                    </a:r>
                    <a:endParaRPr lang="uk-UA" sz="1200">
                      <a:effectLst/>
                      <a:latin typeface="Times New Roman"/>
                      <a:ea typeface="Times New Roman"/>
                    </a:endParaRPr>
                  </a:p>
                </p:txBody>
              </p:sp>
              <p:sp>
                <p:nvSpPr>
                  <p:cNvPr id="57" name="Oval 363"/>
                  <p:cNvSpPr>
                    <a:spLocks noChangeArrowheads="1"/>
                  </p:cNvSpPr>
                  <p:nvPr/>
                </p:nvSpPr>
                <p:spPr bwMode="auto">
                  <a:xfrm>
                    <a:off x="7099" y="5291"/>
                    <a:ext cx="56" cy="55"/>
                  </a:xfrm>
                  <a:prstGeom prst="ellipse">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pPr>
                      <a:lnSpc>
                        <a:spcPct val="75000"/>
                      </a:lnSpc>
                    </a:pPr>
                    <a:endParaRPr lang="uk-UA"/>
                  </a:p>
                </p:txBody>
              </p:sp>
              <p:sp>
                <p:nvSpPr>
                  <p:cNvPr id="58" name="Oval 364"/>
                  <p:cNvSpPr>
                    <a:spLocks noChangeArrowheads="1"/>
                  </p:cNvSpPr>
                  <p:nvPr/>
                </p:nvSpPr>
                <p:spPr bwMode="auto">
                  <a:xfrm>
                    <a:off x="5676" y="5773"/>
                    <a:ext cx="56" cy="56"/>
                  </a:xfrm>
                  <a:prstGeom prst="ellipse">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pPr>
                      <a:lnSpc>
                        <a:spcPct val="75000"/>
                      </a:lnSpc>
                    </a:pPr>
                    <a:endParaRPr lang="uk-UA"/>
                  </a:p>
                </p:txBody>
              </p:sp>
            </p:grpSp>
          </p:grpSp>
        </p:grpSp>
      </p:grpSp>
    </p:spTree>
    <p:extLst>
      <p:ext uri="{BB962C8B-B14F-4D97-AF65-F5344CB8AC3E}">
        <p14:creationId xmlns:p14="http://schemas.microsoft.com/office/powerpoint/2010/main" val="1096916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62074"/>
          </a:xfrm>
        </p:spPr>
        <p:txBody>
          <a:bodyPr>
            <a:normAutofit fontScale="90000"/>
          </a:bodyPr>
          <a:lstStyle/>
          <a:p>
            <a:r>
              <a:rPr lang="uk-UA" dirty="0"/>
              <a:t>Приклад «Регульоване перехрестя»</a:t>
            </a:r>
          </a:p>
        </p:txBody>
      </p:sp>
      <p:sp>
        <p:nvSpPr>
          <p:cNvPr id="4" name="Нижний колонтитул 3"/>
          <p:cNvSpPr>
            <a:spLocks noGrp="1"/>
          </p:cNvSpPr>
          <p:nvPr>
            <p:ph type="ftr" sz="quarter" idx="11"/>
          </p:nvPr>
        </p:nvSpPr>
        <p:spPr/>
        <p:txBody>
          <a:bodyPr/>
          <a:lstStyle/>
          <a:p>
            <a:r>
              <a:rPr lang="uk-UA"/>
              <a:t>© І.В.Стеценко КПІ ім.Ігоря Сікорського</a:t>
            </a:r>
          </a:p>
        </p:txBody>
      </p:sp>
      <p:grpSp>
        <p:nvGrpSpPr>
          <p:cNvPr id="5" name="Полотно 431"/>
          <p:cNvGrpSpPr/>
          <p:nvPr/>
        </p:nvGrpSpPr>
        <p:grpSpPr>
          <a:xfrm>
            <a:off x="422875" y="1390049"/>
            <a:ext cx="8256270" cy="4394200"/>
            <a:chOff x="0" y="0"/>
            <a:chExt cx="8256270" cy="4394200"/>
          </a:xfrm>
        </p:grpSpPr>
        <p:sp>
          <p:nvSpPr>
            <p:cNvPr id="6" name="Прямоугольник 5"/>
            <p:cNvSpPr/>
            <p:nvPr/>
          </p:nvSpPr>
          <p:spPr>
            <a:xfrm>
              <a:off x="0" y="0"/>
              <a:ext cx="8256270" cy="4394200"/>
            </a:xfrm>
            <a:prstGeom prst="rect">
              <a:avLst/>
            </a:prstGeom>
            <a:noFill/>
            <a:ln>
              <a:noFill/>
            </a:ln>
          </p:spPr>
        </p:sp>
        <p:sp>
          <p:nvSpPr>
            <p:cNvPr id="7" name="Rectangle 265"/>
            <p:cNvSpPr>
              <a:spLocks noChangeArrowheads="1"/>
            </p:cNvSpPr>
            <p:nvPr/>
          </p:nvSpPr>
          <p:spPr bwMode="auto">
            <a:xfrm>
              <a:off x="2263377" y="568941"/>
              <a:ext cx="3752464" cy="3005197"/>
            </a:xfrm>
            <a:prstGeom prst="rect">
              <a:avLst/>
            </a:prstGeom>
            <a:solidFill>
              <a:schemeClr val="accent3">
                <a:lumMod val="20000"/>
                <a:lumOff val="80000"/>
              </a:schemeClr>
            </a:solidFill>
            <a:ln w="3175">
              <a:solidFill>
                <a:srgbClr val="C0C0C0"/>
              </a:solidFill>
              <a:miter lim="800000"/>
              <a:headEnd/>
              <a:tailEnd/>
            </a:ln>
          </p:spPr>
          <p:txBody>
            <a:bodyPr rot="0" vert="horz" wrap="square" lIns="91440" tIns="45720" rIns="91440" bIns="45720" anchor="t" anchorCtr="0" upright="1">
              <a:noAutofit/>
            </a:bodyPr>
            <a:lstStyle/>
            <a:p>
              <a:pPr>
                <a:lnSpc>
                  <a:spcPct val="75000"/>
                </a:lnSpc>
              </a:pPr>
              <a:endParaRPr lang="uk-UA"/>
            </a:p>
          </p:txBody>
        </p:sp>
        <p:sp>
          <p:nvSpPr>
            <p:cNvPr id="17" name="Text Box 325"/>
            <p:cNvSpPr txBox="1">
              <a:spLocks noChangeArrowheads="1"/>
            </p:cNvSpPr>
            <p:nvPr/>
          </p:nvSpPr>
          <p:spPr bwMode="auto">
            <a:xfrm>
              <a:off x="2939076" y="640271"/>
              <a:ext cx="2310974" cy="232671"/>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u="sng">
                  <a:effectLst/>
                  <a:latin typeface="Times New Roman"/>
                  <a:ea typeface="Times New Roman"/>
                </a:rPr>
                <a:t>Підсистема управління</a:t>
              </a:r>
              <a:endParaRPr lang="uk-UA" sz="1200">
                <a:effectLst/>
                <a:latin typeface="Times New Roman"/>
                <a:ea typeface="Times New Roman"/>
              </a:endParaRPr>
            </a:p>
          </p:txBody>
        </p:sp>
        <p:grpSp>
          <p:nvGrpSpPr>
            <p:cNvPr id="19" name="Group 327"/>
            <p:cNvGrpSpPr>
              <a:grpSpLocks/>
            </p:cNvGrpSpPr>
            <p:nvPr/>
          </p:nvGrpSpPr>
          <p:grpSpPr bwMode="auto">
            <a:xfrm>
              <a:off x="1427891" y="961253"/>
              <a:ext cx="5316344" cy="2505037"/>
              <a:chOff x="4442" y="4308"/>
              <a:chExt cx="6255" cy="2950"/>
            </a:xfrm>
          </p:grpSpPr>
          <p:sp>
            <p:nvSpPr>
              <p:cNvPr id="42" name="Oval 328"/>
              <p:cNvSpPr>
                <a:spLocks noChangeArrowheads="1"/>
              </p:cNvSpPr>
              <p:nvPr/>
            </p:nvSpPr>
            <p:spPr bwMode="auto">
              <a:xfrm>
                <a:off x="5530" y="5647"/>
                <a:ext cx="293" cy="280"/>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grpSp>
            <p:nvGrpSpPr>
              <p:cNvPr id="43" name="Group 329"/>
              <p:cNvGrpSpPr>
                <a:grpSpLocks/>
              </p:cNvGrpSpPr>
              <p:nvPr/>
            </p:nvGrpSpPr>
            <p:grpSpPr bwMode="auto">
              <a:xfrm>
                <a:off x="4442" y="4308"/>
                <a:ext cx="6255" cy="2950"/>
                <a:chOff x="4442" y="4308"/>
                <a:chExt cx="6255" cy="2950"/>
              </a:xfrm>
            </p:grpSpPr>
            <p:sp>
              <p:nvSpPr>
                <p:cNvPr id="44" name="Arc 330"/>
                <p:cNvSpPr>
                  <a:spLocks/>
                </p:cNvSpPr>
                <p:nvPr/>
              </p:nvSpPr>
              <p:spPr bwMode="auto">
                <a:xfrm rot="5328469" flipH="1">
                  <a:off x="8049" y="4358"/>
                  <a:ext cx="947" cy="1839"/>
                </a:xfrm>
                <a:custGeom>
                  <a:avLst/>
                  <a:gdLst>
                    <a:gd name="G0" fmla="+- 0 0 0"/>
                    <a:gd name="G1" fmla="+- 21414 0 0"/>
                    <a:gd name="G2" fmla="+- 21600 0 0"/>
                    <a:gd name="T0" fmla="*/ 2832 w 21600"/>
                    <a:gd name="T1" fmla="*/ 0 h 22013"/>
                    <a:gd name="T2" fmla="*/ 21592 w 21600"/>
                    <a:gd name="T3" fmla="*/ 22013 h 22013"/>
                    <a:gd name="T4" fmla="*/ 0 w 21600"/>
                    <a:gd name="T5" fmla="*/ 21414 h 22013"/>
                  </a:gdLst>
                  <a:ahLst/>
                  <a:cxnLst>
                    <a:cxn ang="0">
                      <a:pos x="T0" y="T1"/>
                    </a:cxn>
                    <a:cxn ang="0">
                      <a:pos x="T2" y="T3"/>
                    </a:cxn>
                    <a:cxn ang="0">
                      <a:pos x="T4" y="T5"/>
                    </a:cxn>
                  </a:cxnLst>
                  <a:rect l="0" t="0" r="r" b="b"/>
                  <a:pathLst>
                    <a:path w="21600" h="22013" fill="none" extrusionOk="0">
                      <a:moveTo>
                        <a:pt x="2831" y="0"/>
                      </a:moveTo>
                      <a:cubicBezTo>
                        <a:pt x="13573" y="1420"/>
                        <a:pt x="21600" y="10579"/>
                        <a:pt x="21600" y="21414"/>
                      </a:cubicBezTo>
                      <a:cubicBezTo>
                        <a:pt x="21600" y="21613"/>
                        <a:pt x="21597" y="21813"/>
                        <a:pt x="21591" y="22012"/>
                      </a:cubicBezTo>
                    </a:path>
                    <a:path w="21600" h="22013" stroke="0" extrusionOk="0">
                      <a:moveTo>
                        <a:pt x="2831" y="0"/>
                      </a:moveTo>
                      <a:cubicBezTo>
                        <a:pt x="13573" y="1420"/>
                        <a:pt x="21600" y="10579"/>
                        <a:pt x="21600" y="21414"/>
                      </a:cubicBezTo>
                      <a:cubicBezTo>
                        <a:pt x="21600" y="21613"/>
                        <a:pt x="21597" y="21813"/>
                        <a:pt x="21591" y="22012"/>
                      </a:cubicBezTo>
                      <a:lnTo>
                        <a:pt x="0" y="21414"/>
                      </a:lnTo>
                      <a:close/>
                    </a:path>
                  </a:pathLst>
                </a:custGeom>
                <a:noFill/>
                <a:ln w="9525">
                  <a:solidFill>
                    <a:srgbClr val="000000"/>
                  </a:solidFill>
                  <a:round/>
                  <a:headEnd type="stealth" w="med" len="me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0" anchor="t" anchorCtr="0" upright="1">
                  <a:noAutofit/>
                </a:bodyPr>
                <a:lstStyle/>
                <a:p>
                  <a:pPr>
                    <a:lnSpc>
                      <a:spcPct val="75000"/>
                    </a:lnSpc>
                  </a:pPr>
                  <a:endParaRPr lang="uk-UA"/>
                </a:p>
              </p:txBody>
            </p:sp>
            <p:grpSp>
              <p:nvGrpSpPr>
                <p:cNvPr id="45" name="Group 331"/>
                <p:cNvGrpSpPr>
                  <a:grpSpLocks/>
                </p:cNvGrpSpPr>
                <p:nvPr/>
              </p:nvGrpSpPr>
              <p:grpSpPr bwMode="auto">
                <a:xfrm>
                  <a:off x="4442" y="4308"/>
                  <a:ext cx="6255" cy="2950"/>
                  <a:chOff x="4442" y="4308"/>
                  <a:chExt cx="6255" cy="2950"/>
                </a:xfrm>
              </p:grpSpPr>
              <p:sp>
                <p:nvSpPr>
                  <p:cNvPr id="46" name="Text Box 332"/>
                  <p:cNvSpPr txBox="1">
                    <a:spLocks noChangeArrowheads="1"/>
                  </p:cNvSpPr>
                  <p:nvPr/>
                </p:nvSpPr>
                <p:spPr bwMode="auto">
                  <a:xfrm>
                    <a:off x="9693" y="5479"/>
                    <a:ext cx="1004" cy="586"/>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a:effectLst/>
                        <a:latin typeface="Times New Roman"/>
                        <a:ea typeface="Times New Roman"/>
                      </a:rPr>
                      <a:t>є зелене світло в 3 та 4 напрямках</a:t>
                    </a:r>
                    <a:endParaRPr lang="uk-UA" sz="1200">
                      <a:effectLst/>
                      <a:latin typeface="Times New Roman"/>
                      <a:ea typeface="Times New Roman"/>
                    </a:endParaRPr>
                  </a:p>
                </p:txBody>
              </p:sp>
              <p:sp>
                <p:nvSpPr>
                  <p:cNvPr id="47" name="Text Box 333"/>
                  <p:cNvSpPr txBox="1">
                    <a:spLocks noChangeArrowheads="1"/>
                  </p:cNvSpPr>
                  <p:nvPr/>
                </p:nvSpPr>
                <p:spPr bwMode="auto">
                  <a:xfrm>
                    <a:off x="4442" y="5521"/>
                    <a:ext cx="1046" cy="585"/>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dirty="0">
                        <a:effectLst/>
                        <a:latin typeface="Times New Roman"/>
                        <a:ea typeface="Times New Roman"/>
                      </a:rPr>
                      <a:t>є </a:t>
                    </a:r>
                    <a:r>
                      <a:rPr lang="ru-RU" sz="1000" dirty="0" err="1">
                        <a:effectLst/>
                        <a:latin typeface="Times New Roman"/>
                        <a:ea typeface="Times New Roman"/>
                      </a:rPr>
                      <a:t>зелене</a:t>
                    </a:r>
                    <a:r>
                      <a:rPr lang="ru-RU" sz="1000" dirty="0">
                        <a:effectLst/>
                        <a:latin typeface="Times New Roman"/>
                        <a:ea typeface="Times New Roman"/>
                      </a:rPr>
                      <a:t> </a:t>
                    </a:r>
                    <a:r>
                      <a:rPr lang="ru-RU" sz="1000" dirty="0" err="1">
                        <a:effectLst/>
                        <a:latin typeface="Times New Roman"/>
                        <a:ea typeface="Times New Roman"/>
                      </a:rPr>
                      <a:t>світло</a:t>
                    </a:r>
                    <a:r>
                      <a:rPr lang="ru-RU" sz="1000" dirty="0">
                        <a:effectLst/>
                        <a:latin typeface="Times New Roman"/>
                        <a:ea typeface="Times New Roman"/>
                      </a:rPr>
                      <a:t> в 1 та 2 </a:t>
                    </a:r>
                    <a:r>
                      <a:rPr lang="ru-RU" sz="1000" dirty="0" err="1">
                        <a:effectLst/>
                        <a:latin typeface="Times New Roman"/>
                        <a:ea typeface="Times New Roman"/>
                      </a:rPr>
                      <a:t>напрямках</a:t>
                    </a:r>
                    <a:endParaRPr lang="uk-UA" sz="1200" dirty="0">
                      <a:effectLst/>
                      <a:latin typeface="Times New Roman"/>
                      <a:ea typeface="Times New Roman"/>
                    </a:endParaRPr>
                  </a:p>
                </p:txBody>
              </p:sp>
              <p:sp>
                <p:nvSpPr>
                  <p:cNvPr id="48" name="Text Box 334"/>
                  <p:cNvSpPr txBox="1">
                    <a:spLocks noChangeArrowheads="1"/>
                  </p:cNvSpPr>
                  <p:nvPr/>
                </p:nvSpPr>
                <p:spPr bwMode="auto">
                  <a:xfrm>
                    <a:off x="7078" y="4308"/>
                    <a:ext cx="1214" cy="418"/>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a:effectLst/>
                        <a:latin typeface="Times New Roman"/>
                        <a:ea typeface="Times New Roman"/>
                      </a:rPr>
                      <a:t>жовте світло</a:t>
                    </a:r>
                    <a:endParaRPr lang="uk-UA" sz="1200">
                      <a:effectLst/>
                      <a:latin typeface="Times New Roman"/>
                      <a:ea typeface="Times New Roman"/>
                    </a:endParaRPr>
                  </a:p>
                  <a:p>
                    <a:pPr algn="ctr">
                      <a:lnSpc>
                        <a:spcPct val="75000"/>
                      </a:lnSpc>
                      <a:spcAft>
                        <a:spcPts val="0"/>
                      </a:spcAft>
                    </a:pPr>
                    <a:r>
                      <a:rPr lang="ru-RU" sz="1000">
                        <a:effectLst/>
                        <a:latin typeface="Times New Roman"/>
                        <a:ea typeface="Times New Roman"/>
                      </a:rPr>
                      <a:t>в усіх напрямках</a:t>
                    </a:r>
                    <a:endParaRPr lang="uk-UA" sz="1200">
                      <a:effectLst/>
                      <a:latin typeface="Times New Roman"/>
                      <a:ea typeface="Times New Roman"/>
                    </a:endParaRPr>
                  </a:p>
                </p:txBody>
              </p:sp>
              <p:sp>
                <p:nvSpPr>
                  <p:cNvPr id="49" name="Oval 335"/>
                  <p:cNvSpPr>
                    <a:spLocks noChangeArrowheads="1"/>
                  </p:cNvSpPr>
                  <p:nvPr/>
                </p:nvSpPr>
                <p:spPr bwMode="auto">
                  <a:xfrm>
                    <a:off x="9337" y="5647"/>
                    <a:ext cx="293" cy="280"/>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grpSp>
                <p:nvGrpSpPr>
                  <p:cNvPr id="50" name="Group 336"/>
                  <p:cNvGrpSpPr>
                    <a:grpSpLocks/>
                  </p:cNvGrpSpPr>
                  <p:nvPr/>
                </p:nvGrpSpPr>
                <p:grpSpPr bwMode="auto">
                  <a:xfrm>
                    <a:off x="6538" y="4747"/>
                    <a:ext cx="2142" cy="2056"/>
                    <a:chOff x="6517" y="4747"/>
                    <a:chExt cx="2142" cy="2056"/>
                  </a:xfrm>
                </p:grpSpPr>
                <p:cxnSp>
                  <p:nvCxnSpPr>
                    <p:cNvPr id="59" name="Line 337"/>
                    <p:cNvCxnSpPr/>
                    <p:nvPr/>
                  </p:nvCxnSpPr>
                  <p:spPr bwMode="auto">
                    <a:xfrm>
                      <a:off x="7580" y="4747"/>
                      <a:ext cx="1" cy="35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60" name="Line 338"/>
                    <p:cNvCxnSpPr/>
                    <p:nvPr/>
                  </p:nvCxnSpPr>
                  <p:spPr bwMode="auto">
                    <a:xfrm>
                      <a:off x="8501" y="5585"/>
                      <a:ext cx="3" cy="36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grpSp>
                  <p:nvGrpSpPr>
                    <p:cNvPr id="61" name="Group 339"/>
                    <p:cNvGrpSpPr>
                      <a:grpSpLocks/>
                    </p:cNvGrpSpPr>
                    <p:nvPr/>
                  </p:nvGrpSpPr>
                  <p:grpSpPr bwMode="auto">
                    <a:xfrm rot="2755107">
                      <a:off x="7509" y="5222"/>
                      <a:ext cx="1141" cy="281"/>
                      <a:chOff x="5153" y="5626"/>
                      <a:chExt cx="1138" cy="280"/>
                    </a:xfrm>
                  </p:grpSpPr>
                  <p:sp>
                    <p:nvSpPr>
                      <p:cNvPr id="76" name="Oval 340"/>
                      <p:cNvSpPr>
                        <a:spLocks noChangeArrowheads="1"/>
                      </p:cNvSpPr>
                      <p:nvPr/>
                    </p:nvSpPr>
                    <p:spPr bwMode="auto">
                      <a:xfrm>
                        <a:off x="5572" y="5626"/>
                        <a:ext cx="292" cy="280"/>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cxnSp>
                    <p:nvCxnSpPr>
                      <p:cNvPr id="77" name="Line 341"/>
                      <p:cNvCxnSpPr/>
                      <p:nvPr/>
                    </p:nvCxnSpPr>
                    <p:spPr bwMode="auto">
                      <a:xfrm>
                        <a:off x="5153" y="5773"/>
                        <a:ext cx="405" cy="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78" name="Line 342"/>
                      <p:cNvCxnSpPr/>
                      <p:nvPr/>
                    </p:nvCxnSpPr>
                    <p:spPr bwMode="auto">
                      <a:xfrm>
                        <a:off x="5886" y="5773"/>
                        <a:ext cx="405" cy="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grpSp>
                  <p:nvGrpSpPr>
                    <p:cNvPr id="62" name="Group 343"/>
                    <p:cNvGrpSpPr>
                      <a:grpSpLocks/>
                    </p:cNvGrpSpPr>
                    <p:nvPr/>
                  </p:nvGrpSpPr>
                  <p:grpSpPr bwMode="auto">
                    <a:xfrm rot="8118838">
                      <a:off x="7521" y="6084"/>
                      <a:ext cx="1138" cy="280"/>
                      <a:chOff x="5153" y="5626"/>
                      <a:chExt cx="1138" cy="280"/>
                    </a:xfrm>
                  </p:grpSpPr>
                  <p:sp>
                    <p:nvSpPr>
                      <p:cNvPr id="73" name="Oval 344"/>
                      <p:cNvSpPr>
                        <a:spLocks noChangeArrowheads="1"/>
                      </p:cNvSpPr>
                      <p:nvPr/>
                    </p:nvSpPr>
                    <p:spPr bwMode="auto">
                      <a:xfrm>
                        <a:off x="5572" y="5626"/>
                        <a:ext cx="292" cy="280"/>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cxnSp>
                    <p:nvCxnSpPr>
                      <p:cNvPr id="74" name="Line 345"/>
                      <p:cNvCxnSpPr/>
                      <p:nvPr/>
                    </p:nvCxnSpPr>
                    <p:spPr bwMode="auto">
                      <a:xfrm>
                        <a:off x="5153" y="5773"/>
                        <a:ext cx="405" cy="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75" name="Line 346"/>
                      <p:cNvCxnSpPr/>
                      <p:nvPr/>
                    </p:nvCxnSpPr>
                    <p:spPr bwMode="auto">
                      <a:xfrm>
                        <a:off x="5886" y="5773"/>
                        <a:ext cx="405" cy="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grpSp>
                  <p:nvGrpSpPr>
                    <p:cNvPr id="63" name="Group 347"/>
                    <p:cNvGrpSpPr>
                      <a:grpSpLocks/>
                    </p:cNvGrpSpPr>
                    <p:nvPr/>
                  </p:nvGrpSpPr>
                  <p:grpSpPr bwMode="auto">
                    <a:xfrm rot="13447759">
                      <a:off x="6517" y="6090"/>
                      <a:ext cx="1138" cy="280"/>
                      <a:chOff x="5153" y="5626"/>
                      <a:chExt cx="1138" cy="280"/>
                    </a:xfrm>
                  </p:grpSpPr>
                  <p:sp>
                    <p:nvSpPr>
                      <p:cNvPr id="70" name="Oval 348"/>
                      <p:cNvSpPr>
                        <a:spLocks noChangeArrowheads="1"/>
                      </p:cNvSpPr>
                      <p:nvPr/>
                    </p:nvSpPr>
                    <p:spPr bwMode="auto">
                      <a:xfrm>
                        <a:off x="5572" y="5626"/>
                        <a:ext cx="292" cy="280"/>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cxnSp>
                    <p:nvCxnSpPr>
                      <p:cNvPr id="71" name="Line 349"/>
                      <p:cNvCxnSpPr/>
                      <p:nvPr/>
                    </p:nvCxnSpPr>
                    <p:spPr bwMode="auto">
                      <a:xfrm>
                        <a:off x="5153" y="5773"/>
                        <a:ext cx="405" cy="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72" name="Line 350"/>
                      <p:cNvCxnSpPr/>
                      <p:nvPr/>
                    </p:nvCxnSpPr>
                    <p:spPr bwMode="auto">
                      <a:xfrm>
                        <a:off x="5886" y="5773"/>
                        <a:ext cx="405" cy="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grpSp>
                  <p:nvGrpSpPr>
                    <p:cNvPr id="64" name="Group 351"/>
                    <p:cNvGrpSpPr>
                      <a:grpSpLocks/>
                    </p:cNvGrpSpPr>
                    <p:nvPr/>
                  </p:nvGrpSpPr>
                  <p:grpSpPr bwMode="auto">
                    <a:xfrm rot="-2642538">
                      <a:off x="6531" y="5191"/>
                      <a:ext cx="1138" cy="281"/>
                      <a:chOff x="5153" y="5626"/>
                      <a:chExt cx="1138" cy="280"/>
                    </a:xfrm>
                  </p:grpSpPr>
                  <p:sp>
                    <p:nvSpPr>
                      <p:cNvPr id="67" name="Oval 352"/>
                      <p:cNvSpPr>
                        <a:spLocks noChangeArrowheads="1"/>
                      </p:cNvSpPr>
                      <p:nvPr/>
                    </p:nvSpPr>
                    <p:spPr bwMode="auto">
                      <a:xfrm>
                        <a:off x="5572" y="5626"/>
                        <a:ext cx="292" cy="280"/>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cxnSp>
                    <p:nvCxnSpPr>
                      <p:cNvPr id="68" name="Line 353"/>
                      <p:cNvCxnSpPr/>
                      <p:nvPr/>
                    </p:nvCxnSpPr>
                    <p:spPr bwMode="auto">
                      <a:xfrm>
                        <a:off x="5153" y="5773"/>
                        <a:ext cx="405" cy="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69" name="Line 354"/>
                      <p:cNvCxnSpPr/>
                      <p:nvPr/>
                    </p:nvCxnSpPr>
                    <p:spPr bwMode="auto">
                      <a:xfrm>
                        <a:off x="5886" y="5773"/>
                        <a:ext cx="405" cy="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cxnSp>
                  <p:nvCxnSpPr>
                    <p:cNvPr id="65" name="Line 355"/>
                    <p:cNvCxnSpPr/>
                    <p:nvPr/>
                  </p:nvCxnSpPr>
                  <p:spPr bwMode="auto">
                    <a:xfrm>
                      <a:off x="7580" y="6443"/>
                      <a:ext cx="2" cy="36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66" name="Line 356"/>
                    <p:cNvCxnSpPr/>
                    <p:nvPr/>
                  </p:nvCxnSpPr>
                  <p:spPr bwMode="auto">
                    <a:xfrm>
                      <a:off x="6660" y="5585"/>
                      <a:ext cx="3" cy="36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grpSp>
              <p:sp>
                <p:nvSpPr>
                  <p:cNvPr id="51" name="Arc 357"/>
                  <p:cNvSpPr>
                    <a:spLocks/>
                  </p:cNvSpPr>
                  <p:nvPr/>
                </p:nvSpPr>
                <p:spPr bwMode="auto">
                  <a:xfrm rot="-5328469">
                    <a:off x="6142" y="4365"/>
                    <a:ext cx="947" cy="1838"/>
                  </a:xfrm>
                  <a:custGeom>
                    <a:avLst/>
                    <a:gdLst>
                      <a:gd name="G0" fmla="+- 0 0 0"/>
                      <a:gd name="G1" fmla="+- 21414 0 0"/>
                      <a:gd name="G2" fmla="+- 21600 0 0"/>
                      <a:gd name="T0" fmla="*/ 2832 w 21600"/>
                      <a:gd name="T1" fmla="*/ 0 h 22013"/>
                      <a:gd name="T2" fmla="*/ 21592 w 21600"/>
                      <a:gd name="T3" fmla="*/ 22013 h 22013"/>
                      <a:gd name="T4" fmla="*/ 0 w 21600"/>
                      <a:gd name="T5" fmla="*/ 21414 h 22013"/>
                    </a:gdLst>
                    <a:ahLst/>
                    <a:cxnLst>
                      <a:cxn ang="0">
                        <a:pos x="T0" y="T1"/>
                      </a:cxn>
                      <a:cxn ang="0">
                        <a:pos x="T2" y="T3"/>
                      </a:cxn>
                      <a:cxn ang="0">
                        <a:pos x="T4" y="T5"/>
                      </a:cxn>
                    </a:cxnLst>
                    <a:rect l="0" t="0" r="r" b="b"/>
                    <a:pathLst>
                      <a:path w="21600" h="22013" fill="none" extrusionOk="0">
                        <a:moveTo>
                          <a:pt x="2831" y="0"/>
                        </a:moveTo>
                        <a:cubicBezTo>
                          <a:pt x="13573" y="1420"/>
                          <a:pt x="21600" y="10579"/>
                          <a:pt x="21600" y="21414"/>
                        </a:cubicBezTo>
                        <a:cubicBezTo>
                          <a:pt x="21600" y="21613"/>
                          <a:pt x="21597" y="21813"/>
                          <a:pt x="21591" y="22012"/>
                        </a:cubicBezTo>
                      </a:path>
                      <a:path w="21600" h="22013" stroke="0" extrusionOk="0">
                        <a:moveTo>
                          <a:pt x="2831" y="0"/>
                        </a:moveTo>
                        <a:cubicBezTo>
                          <a:pt x="13573" y="1420"/>
                          <a:pt x="21600" y="10579"/>
                          <a:pt x="21600" y="21414"/>
                        </a:cubicBezTo>
                        <a:cubicBezTo>
                          <a:pt x="21600" y="21613"/>
                          <a:pt x="21597" y="21813"/>
                          <a:pt x="21591" y="22012"/>
                        </a:cubicBezTo>
                        <a:lnTo>
                          <a:pt x="0" y="21414"/>
                        </a:lnTo>
                        <a:close/>
                      </a:path>
                    </a:pathLst>
                  </a:custGeom>
                  <a:noFill/>
                  <a:ln w="9525">
                    <a:solidFill>
                      <a:srgbClr val="000000"/>
                    </a:solidFill>
                    <a:round/>
                    <a:headEnd/>
                    <a:tailEnd type="stealth"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0" anchor="t" anchorCtr="0" upright="1">
                    <a:noAutofit/>
                  </a:bodyPr>
                  <a:lstStyle/>
                  <a:p>
                    <a:pPr>
                      <a:lnSpc>
                        <a:spcPct val="75000"/>
                      </a:lnSpc>
                    </a:pPr>
                    <a:endParaRPr lang="uk-UA"/>
                  </a:p>
                </p:txBody>
              </p:sp>
              <p:sp>
                <p:nvSpPr>
                  <p:cNvPr id="52" name="Arc 358"/>
                  <p:cNvSpPr>
                    <a:spLocks/>
                  </p:cNvSpPr>
                  <p:nvPr/>
                </p:nvSpPr>
                <p:spPr bwMode="auto">
                  <a:xfrm rot="-5328469" flipH="1" flipV="1">
                    <a:off x="8067" y="5370"/>
                    <a:ext cx="947" cy="1838"/>
                  </a:xfrm>
                  <a:custGeom>
                    <a:avLst/>
                    <a:gdLst>
                      <a:gd name="G0" fmla="+- 0 0 0"/>
                      <a:gd name="G1" fmla="+- 21414 0 0"/>
                      <a:gd name="G2" fmla="+- 21600 0 0"/>
                      <a:gd name="T0" fmla="*/ 2832 w 21600"/>
                      <a:gd name="T1" fmla="*/ 0 h 22013"/>
                      <a:gd name="T2" fmla="*/ 21592 w 21600"/>
                      <a:gd name="T3" fmla="*/ 22013 h 22013"/>
                      <a:gd name="T4" fmla="*/ 0 w 21600"/>
                      <a:gd name="T5" fmla="*/ 21414 h 22013"/>
                    </a:gdLst>
                    <a:ahLst/>
                    <a:cxnLst>
                      <a:cxn ang="0">
                        <a:pos x="T0" y="T1"/>
                      </a:cxn>
                      <a:cxn ang="0">
                        <a:pos x="T2" y="T3"/>
                      </a:cxn>
                      <a:cxn ang="0">
                        <a:pos x="T4" y="T5"/>
                      </a:cxn>
                    </a:cxnLst>
                    <a:rect l="0" t="0" r="r" b="b"/>
                    <a:pathLst>
                      <a:path w="21600" h="22013" fill="none" extrusionOk="0">
                        <a:moveTo>
                          <a:pt x="2831" y="0"/>
                        </a:moveTo>
                        <a:cubicBezTo>
                          <a:pt x="13573" y="1420"/>
                          <a:pt x="21600" y="10579"/>
                          <a:pt x="21600" y="21414"/>
                        </a:cubicBezTo>
                        <a:cubicBezTo>
                          <a:pt x="21600" y="21613"/>
                          <a:pt x="21597" y="21813"/>
                          <a:pt x="21591" y="22012"/>
                        </a:cubicBezTo>
                      </a:path>
                      <a:path w="21600" h="22013" stroke="0" extrusionOk="0">
                        <a:moveTo>
                          <a:pt x="2831" y="0"/>
                        </a:moveTo>
                        <a:cubicBezTo>
                          <a:pt x="13573" y="1420"/>
                          <a:pt x="21600" y="10579"/>
                          <a:pt x="21600" y="21414"/>
                        </a:cubicBezTo>
                        <a:cubicBezTo>
                          <a:pt x="21600" y="21613"/>
                          <a:pt x="21597" y="21813"/>
                          <a:pt x="21591" y="22012"/>
                        </a:cubicBezTo>
                        <a:lnTo>
                          <a:pt x="0" y="21414"/>
                        </a:lnTo>
                        <a:close/>
                      </a:path>
                    </a:pathLst>
                  </a:custGeom>
                  <a:noFill/>
                  <a:ln w="9525">
                    <a:solidFill>
                      <a:srgbClr val="000000"/>
                    </a:solidFill>
                    <a:round/>
                    <a:headEnd/>
                    <a:tailEnd type="stealth"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0" anchor="t" anchorCtr="0" upright="1">
                    <a:noAutofit/>
                  </a:bodyPr>
                  <a:lstStyle/>
                  <a:p>
                    <a:pPr>
                      <a:lnSpc>
                        <a:spcPct val="75000"/>
                      </a:lnSpc>
                    </a:pPr>
                    <a:endParaRPr lang="uk-UA"/>
                  </a:p>
                </p:txBody>
              </p:sp>
              <p:sp>
                <p:nvSpPr>
                  <p:cNvPr id="53" name="Arc 359"/>
                  <p:cNvSpPr>
                    <a:spLocks/>
                  </p:cNvSpPr>
                  <p:nvPr/>
                </p:nvSpPr>
                <p:spPr bwMode="auto">
                  <a:xfrm rot="5328469" flipV="1">
                    <a:off x="6164" y="5369"/>
                    <a:ext cx="946" cy="1838"/>
                  </a:xfrm>
                  <a:custGeom>
                    <a:avLst/>
                    <a:gdLst>
                      <a:gd name="G0" fmla="+- 0 0 0"/>
                      <a:gd name="G1" fmla="+- 21414 0 0"/>
                      <a:gd name="G2" fmla="+- 21600 0 0"/>
                      <a:gd name="T0" fmla="*/ 2832 w 21600"/>
                      <a:gd name="T1" fmla="*/ 0 h 22013"/>
                      <a:gd name="T2" fmla="*/ 21592 w 21600"/>
                      <a:gd name="T3" fmla="*/ 22013 h 22013"/>
                      <a:gd name="T4" fmla="*/ 0 w 21600"/>
                      <a:gd name="T5" fmla="*/ 21414 h 22013"/>
                    </a:gdLst>
                    <a:ahLst/>
                    <a:cxnLst>
                      <a:cxn ang="0">
                        <a:pos x="T0" y="T1"/>
                      </a:cxn>
                      <a:cxn ang="0">
                        <a:pos x="T2" y="T3"/>
                      </a:cxn>
                      <a:cxn ang="0">
                        <a:pos x="T4" y="T5"/>
                      </a:cxn>
                    </a:cxnLst>
                    <a:rect l="0" t="0" r="r" b="b"/>
                    <a:pathLst>
                      <a:path w="21600" h="22013" fill="none" extrusionOk="0">
                        <a:moveTo>
                          <a:pt x="2831" y="0"/>
                        </a:moveTo>
                        <a:cubicBezTo>
                          <a:pt x="13573" y="1420"/>
                          <a:pt x="21600" y="10579"/>
                          <a:pt x="21600" y="21414"/>
                        </a:cubicBezTo>
                        <a:cubicBezTo>
                          <a:pt x="21600" y="21613"/>
                          <a:pt x="21597" y="21813"/>
                          <a:pt x="21591" y="22012"/>
                        </a:cubicBezTo>
                      </a:path>
                      <a:path w="21600" h="22013" stroke="0" extrusionOk="0">
                        <a:moveTo>
                          <a:pt x="2831" y="0"/>
                        </a:moveTo>
                        <a:cubicBezTo>
                          <a:pt x="13573" y="1420"/>
                          <a:pt x="21600" y="10579"/>
                          <a:pt x="21600" y="21414"/>
                        </a:cubicBezTo>
                        <a:cubicBezTo>
                          <a:pt x="21600" y="21613"/>
                          <a:pt x="21597" y="21813"/>
                          <a:pt x="21591" y="22012"/>
                        </a:cubicBezTo>
                        <a:lnTo>
                          <a:pt x="0" y="21414"/>
                        </a:lnTo>
                        <a:close/>
                      </a:path>
                    </a:pathLst>
                  </a:custGeom>
                  <a:noFill/>
                  <a:ln w="9525">
                    <a:solidFill>
                      <a:srgbClr val="000000"/>
                    </a:solidFill>
                    <a:round/>
                    <a:headEnd type="stealth" w="med" len="me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0" anchor="t" anchorCtr="0" upright="1">
                    <a:noAutofit/>
                  </a:bodyPr>
                  <a:lstStyle/>
                  <a:p>
                    <a:pPr>
                      <a:lnSpc>
                        <a:spcPct val="75000"/>
                      </a:lnSpc>
                    </a:pPr>
                    <a:endParaRPr lang="uk-UA"/>
                  </a:p>
                </p:txBody>
              </p:sp>
              <p:sp>
                <p:nvSpPr>
                  <p:cNvPr id="54" name="Text Box 360"/>
                  <p:cNvSpPr txBox="1">
                    <a:spLocks noChangeArrowheads="1"/>
                  </p:cNvSpPr>
                  <p:nvPr/>
                </p:nvSpPr>
                <p:spPr bwMode="auto">
                  <a:xfrm>
                    <a:off x="7015" y="6841"/>
                    <a:ext cx="1216" cy="417"/>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a:effectLst/>
                        <a:latin typeface="Times New Roman"/>
                        <a:ea typeface="Times New Roman"/>
                      </a:rPr>
                      <a:t>жовте світло</a:t>
                    </a:r>
                    <a:endParaRPr lang="uk-UA" sz="1200">
                      <a:effectLst/>
                      <a:latin typeface="Times New Roman"/>
                      <a:ea typeface="Times New Roman"/>
                    </a:endParaRPr>
                  </a:p>
                  <a:p>
                    <a:pPr algn="ctr">
                      <a:lnSpc>
                        <a:spcPct val="75000"/>
                      </a:lnSpc>
                      <a:spcAft>
                        <a:spcPts val="0"/>
                      </a:spcAft>
                    </a:pPr>
                    <a:r>
                      <a:rPr lang="ru-RU" sz="1000">
                        <a:effectLst/>
                        <a:latin typeface="Times New Roman"/>
                        <a:ea typeface="Times New Roman"/>
                      </a:rPr>
                      <a:t>в усіх напрямках</a:t>
                    </a:r>
                    <a:endParaRPr lang="uk-UA" sz="1200">
                      <a:effectLst/>
                      <a:latin typeface="Times New Roman"/>
                      <a:ea typeface="Times New Roman"/>
                    </a:endParaRPr>
                  </a:p>
                </p:txBody>
              </p:sp>
              <p:sp>
                <p:nvSpPr>
                  <p:cNvPr id="55" name="Text Box 361"/>
                  <p:cNvSpPr txBox="1">
                    <a:spLocks noChangeArrowheads="1"/>
                  </p:cNvSpPr>
                  <p:nvPr/>
                </p:nvSpPr>
                <p:spPr bwMode="auto">
                  <a:xfrm>
                    <a:off x="8291" y="5187"/>
                    <a:ext cx="1026" cy="335"/>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a:effectLst/>
                        <a:latin typeface="Times New Roman"/>
                        <a:ea typeface="Times New Roman"/>
                      </a:rPr>
                      <a:t>зелене в 3 та 4</a:t>
                    </a:r>
                    <a:endParaRPr lang="uk-UA" sz="1200">
                      <a:effectLst/>
                      <a:latin typeface="Times New Roman"/>
                      <a:ea typeface="Times New Roman"/>
                    </a:endParaRPr>
                  </a:p>
                  <a:p>
                    <a:pPr algn="ctr">
                      <a:lnSpc>
                        <a:spcPct val="75000"/>
                      </a:lnSpc>
                      <a:spcAft>
                        <a:spcPts val="0"/>
                      </a:spcAft>
                    </a:pPr>
                    <a:r>
                      <a:rPr lang="ru-RU" sz="1000">
                        <a:effectLst/>
                        <a:latin typeface="Times New Roman"/>
                        <a:ea typeface="Times New Roman"/>
                      </a:rPr>
                      <a:t>напрямках</a:t>
                    </a:r>
                    <a:endParaRPr lang="uk-UA" sz="1200">
                      <a:effectLst/>
                      <a:latin typeface="Times New Roman"/>
                      <a:ea typeface="Times New Roman"/>
                    </a:endParaRPr>
                  </a:p>
                </p:txBody>
              </p:sp>
              <p:sp>
                <p:nvSpPr>
                  <p:cNvPr id="56" name="Text Box 362"/>
                  <p:cNvSpPr txBox="1">
                    <a:spLocks noChangeArrowheads="1"/>
                  </p:cNvSpPr>
                  <p:nvPr/>
                </p:nvSpPr>
                <p:spPr bwMode="auto">
                  <a:xfrm>
                    <a:off x="5844" y="5187"/>
                    <a:ext cx="1027" cy="335"/>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a:effectLst/>
                        <a:latin typeface="Times New Roman"/>
                        <a:ea typeface="Times New Roman"/>
                      </a:rPr>
                      <a:t>зелене в 1 та 2</a:t>
                    </a:r>
                    <a:endParaRPr lang="uk-UA" sz="1200">
                      <a:effectLst/>
                      <a:latin typeface="Times New Roman"/>
                      <a:ea typeface="Times New Roman"/>
                    </a:endParaRPr>
                  </a:p>
                  <a:p>
                    <a:pPr algn="ctr">
                      <a:lnSpc>
                        <a:spcPct val="75000"/>
                      </a:lnSpc>
                      <a:spcAft>
                        <a:spcPts val="0"/>
                      </a:spcAft>
                    </a:pPr>
                    <a:r>
                      <a:rPr lang="ru-RU" sz="1000">
                        <a:effectLst/>
                        <a:latin typeface="Times New Roman"/>
                        <a:ea typeface="Times New Roman"/>
                      </a:rPr>
                      <a:t>напрямках</a:t>
                    </a:r>
                    <a:endParaRPr lang="uk-UA" sz="1200">
                      <a:effectLst/>
                      <a:latin typeface="Times New Roman"/>
                      <a:ea typeface="Times New Roman"/>
                    </a:endParaRPr>
                  </a:p>
                </p:txBody>
              </p:sp>
            </p:grpSp>
          </p:grpSp>
        </p:grpSp>
      </p:grpSp>
    </p:spTree>
    <p:extLst>
      <p:ext uri="{BB962C8B-B14F-4D97-AF65-F5344CB8AC3E}">
        <p14:creationId xmlns:p14="http://schemas.microsoft.com/office/powerpoint/2010/main" val="24386177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62074"/>
          </a:xfrm>
        </p:spPr>
        <p:txBody>
          <a:bodyPr>
            <a:normAutofit fontScale="90000"/>
          </a:bodyPr>
          <a:lstStyle/>
          <a:p>
            <a:r>
              <a:rPr lang="uk-UA" dirty="0"/>
              <a:t>Приклад «Регульоване перехрестя»</a:t>
            </a:r>
          </a:p>
        </p:txBody>
      </p:sp>
      <p:sp>
        <p:nvSpPr>
          <p:cNvPr id="4" name="Нижний колонтитул 3"/>
          <p:cNvSpPr>
            <a:spLocks noGrp="1"/>
          </p:cNvSpPr>
          <p:nvPr>
            <p:ph type="ftr" sz="quarter" idx="11"/>
          </p:nvPr>
        </p:nvSpPr>
        <p:spPr/>
        <p:txBody>
          <a:bodyPr/>
          <a:lstStyle/>
          <a:p>
            <a:r>
              <a:rPr lang="uk-UA"/>
              <a:t>© І.В.Стеценко КПІ ім.Ігоря Сікорського</a:t>
            </a:r>
          </a:p>
        </p:txBody>
      </p:sp>
      <p:grpSp>
        <p:nvGrpSpPr>
          <p:cNvPr id="5" name="Полотно 431"/>
          <p:cNvGrpSpPr/>
          <p:nvPr/>
        </p:nvGrpSpPr>
        <p:grpSpPr>
          <a:xfrm>
            <a:off x="422875" y="1390049"/>
            <a:ext cx="8256270" cy="4394200"/>
            <a:chOff x="0" y="0"/>
            <a:chExt cx="8256270" cy="4394200"/>
          </a:xfrm>
        </p:grpSpPr>
        <p:sp>
          <p:nvSpPr>
            <p:cNvPr id="6" name="Прямоугольник 5"/>
            <p:cNvSpPr/>
            <p:nvPr/>
          </p:nvSpPr>
          <p:spPr>
            <a:xfrm>
              <a:off x="0" y="0"/>
              <a:ext cx="8256270" cy="4394200"/>
            </a:xfrm>
            <a:prstGeom prst="rect">
              <a:avLst/>
            </a:prstGeom>
            <a:noFill/>
            <a:ln>
              <a:noFill/>
            </a:ln>
          </p:spPr>
        </p:sp>
        <p:sp>
          <p:nvSpPr>
            <p:cNvPr id="7" name="Rectangle 265"/>
            <p:cNvSpPr>
              <a:spLocks noChangeArrowheads="1"/>
            </p:cNvSpPr>
            <p:nvPr/>
          </p:nvSpPr>
          <p:spPr bwMode="auto">
            <a:xfrm>
              <a:off x="2263377" y="568941"/>
              <a:ext cx="3752464" cy="3005197"/>
            </a:xfrm>
            <a:prstGeom prst="rect">
              <a:avLst/>
            </a:prstGeom>
            <a:solidFill>
              <a:schemeClr val="accent3">
                <a:lumMod val="20000"/>
                <a:lumOff val="80000"/>
              </a:schemeClr>
            </a:solidFill>
            <a:ln w="3175">
              <a:solidFill>
                <a:srgbClr val="C0C0C0"/>
              </a:solidFill>
              <a:miter lim="800000"/>
              <a:headEnd/>
              <a:tailEnd/>
            </a:ln>
          </p:spPr>
          <p:txBody>
            <a:bodyPr rot="0" vert="horz" wrap="square" lIns="91440" tIns="45720" rIns="91440" bIns="45720" anchor="t" anchorCtr="0" upright="1">
              <a:noAutofit/>
            </a:bodyPr>
            <a:lstStyle/>
            <a:p>
              <a:pPr>
                <a:lnSpc>
                  <a:spcPct val="75000"/>
                </a:lnSpc>
              </a:pPr>
              <a:endParaRPr lang="uk-UA"/>
            </a:p>
          </p:txBody>
        </p:sp>
        <p:sp>
          <p:nvSpPr>
            <p:cNvPr id="17" name="Text Box 325"/>
            <p:cNvSpPr txBox="1">
              <a:spLocks noChangeArrowheads="1"/>
            </p:cNvSpPr>
            <p:nvPr/>
          </p:nvSpPr>
          <p:spPr bwMode="auto">
            <a:xfrm>
              <a:off x="2939076" y="640271"/>
              <a:ext cx="2310974" cy="232671"/>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u="sng">
                  <a:effectLst/>
                  <a:latin typeface="Times New Roman"/>
                  <a:ea typeface="Times New Roman"/>
                </a:rPr>
                <a:t>Підсистема управління</a:t>
              </a:r>
              <a:endParaRPr lang="uk-UA" sz="1200">
                <a:effectLst/>
                <a:latin typeface="Times New Roman"/>
                <a:ea typeface="Times New Roman"/>
              </a:endParaRPr>
            </a:p>
          </p:txBody>
        </p:sp>
        <p:grpSp>
          <p:nvGrpSpPr>
            <p:cNvPr id="19" name="Group 327"/>
            <p:cNvGrpSpPr>
              <a:grpSpLocks/>
            </p:cNvGrpSpPr>
            <p:nvPr/>
          </p:nvGrpSpPr>
          <p:grpSpPr bwMode="auto">
            <a:xfrm>
              <a:off x="1427891" y="961253"/>
              <a:ext cx="5316344" cy="2505037"/>
              <a:chOff x="4442" y="4308"/>
              <a:chExt cx="6255" cy="2950"/>
            </a:xfrm>
          </p:grpSpPr>
          <p:sp>
            <p:nvSpPr>
              <p:cNvPr id="42" name="Oval 328"/>
              <p:cNvSpPr>
                <a:spLocks noChangeArrowheads="1"/>
              </p:cNvSpPr>
              <p:nvPr/>
            </p:nvSpPr>
            <p:spPr bwMode="auto">
              <a:xfrm>
                <a:off x="5530" y="5647"/>
                <a:ext cx="293" cy="280"/>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grpSp>
            <p:nvGrpSpPr>
              <p:cNvPr id="43" name="Group 329"/>
              <p:cNvGrpSpPr>
                <a:grpSpLocks/>
              </p:cNvGrpSpPr>
              <p:nvPr/>
            </p:nvGrpSpPr>
            <p:grpSpPr bwMode="auto">
              <a:xfrm>
                <a:off x="4442" y="4308"/>
                <a:ext cx="6255" cy="2950"/>
                <a:chOff x="4442" y="4308"/>
                <a:chExt cx="6255" cy="2950"/>
              </a:xfrm>
            </p:grpSpPr>
            <p:sp>
              <p:nvSpPr>
                <p:cNvPr id="44" name="Arc 330"/>
                <p:cNvSpPr>
                  <a:spLocks/>
                </p:cNvSpPr>
                <p:nvPr/>
              </p:nvSpPr>
              <p:spPr bwMode="auto">
                <a:xfrm rot="5328469" flipH="1">
                  <a:off x="8049" y="4358"/>
                  <a:ext cx="947" cy="1839"/>
                </a:xfrm>
                <a:custGeom>
                  <a:avLst/>
                  <a:gdLst>
                    <a:gd name="G0" fmla="+- 0 0 0"/>
                    <a:gd name="G1" fmla="+- 21414 0 0"/>
                    <a:gd name="G2" fmla="+- 21600 0 0"/>
                    <a:gd name="T0" fmla="*/ 2832 w 21600"/>
                    <a:gd name="T1" fmla="*/ 0 h 22013"/>
                    <a:gd name="T2" fmla="*/ 21592 w 21600"/>
                    <a:gd name="T3" fmla="*/ 22013 h 22013"/>
                    <a:gd name="T4" fmla="*/ 0 w 21600"/>
                    <a:gd name="T5" fmla="*/ 21414 h 22013"/>
                  </a:gdLst>
                  <a:ahLst/>
                  <a:cxnLst>
                    <a:cxn ang="0">
                      <a:pos x="T0" y="T1"/>
                    </a:cxn>
                    <a:cxn ang="0">
                      <a:pos x="T2" y="T3"/>
                    </a:cxn>
                    <a:cxn ang="0">
                      <a:pos x="T4" y="T5"/>
                    </a:cxn>
                  </a:cxnLst>
                  <a:rect l="0" t="0" r="r" b="b"/>
                  <a:pathLst>
                    <a:path w="21600" h="22013" fill="none" extrusionOk="0">
                      <a:moveTo>
                        <a:pt x="2831" y="0"/>
                      </a:moveTo>
                      <a:cubicBezTo>
                        <a:pt x="13573" y="1420"/>
                        <a:pt x="21600" y="10579"/>
                        <a:pt x="21600" y="21414"/>
                      </a:cubicBezTo>
                      <a:cubicBezTo>
                        <a:pt x="21600" y="21613"/>
                        <a:pt x="21597" y="21813"/>
                        <a:pt x="21591" y="22012"/>
                      </a:cubicBezTo>
                    </a:path>
                    <a:path w="21600" h="22013" stroke="0" extrusionOk="0">
                      <a:moveTo>
                        <a:pt x="2831" y="0"/>
                      </a:moveTo>
                      <a:cubicBezTo>
                        <a:pt x="13573" y="1420"/>
                        <a:pt x="21600" y="10579"/>
                        <a:pt x="21600" y="21414"/>
                      </a:cubicBezTo>
                      <a:cubicBezTo>
                        <a:pt x="21600" y="21613"/>
                        <a:pt x="21597" y="21813"/>
                        <a:pt x="21591" y="22012"/>
                      </a:cubicBezTo>
                      <a:lnTo>
                        <a:pt x="0" y="21414"/>
                      </a:lnTo>
                      <a:close/>
                    </a:path>
                  </a:pathLst>
                </a:custGeom>
                <a:noFill/>
                <a:ln w="9525">
                  <a:solidFill>
                    <a:srgbClr val="000000"/>
                  </a:solidFill>
                  <a:round/>
                  <a:headEnd type="stealth" w="med" len="me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0" anchor="t" anchorCtr="0" upright="1">
                  <a:noAutofit/>
                </a:bodyPr>
                <a:lstStyle/>
                <a:p>
                  <a:pPr>
                    <a:lnSpc>
                      <a:spcPct val="75000"/>
                    </a:lnSpc>
                  </a:pPr>
                  <a:endParaRPr lang="uk-UA"/>
                </a:p>
              </p:txBody>
            </p:sp>
            <p:grpSp>
              <p:nvGrpSpPr>
                <p:cNvPr id="45" name="Group 331"/>
                <p:cNvGrpSpPr>
                  <a:grpSpLocks/>
                </p:cNvGrpSpPr>
                <p:nvPr/>
              </p:nvGrpSpPr>
              <p:grpSpPr bwMode="auto">
                <a:xfrm>
                  <a:off x="4442" y="4308"/>
                  <a:ext cx="6255" cy="2950"/>
                  <a:chOff x="4442" y="4308"/>
                  <a:chExt cx="6255" cy="2950"/>
                </a:xfrm>
              </p:grpSpPr>
              <p:sp>
                <p:nvSpPr>
                  <p:cNvPr id="46" name="Text Box 332"/>
                  <p:cNvSpPr txBox="1">
                    <a:spLocks noChangeArrowheads="1"/>
                  </p:cNvSpPr>
                  <p:nvPr/>
                </p:nvSpPr>
                <p:spPr bwMode="auto">
                  <a:xfrm>
                    <a:off x="9693" y="5479"/>
                    <a:ext cx="1004" cy="586"/>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a:effectLst/>
                        <a:latin typeface="Times New Roman"/>
                        <a:ea typeface="Times New Roman"/>
                      </a:rPr>
                      <a:t>є зелене світло в 3 та 4 напрямках</a:t>
                    </a:r>
                    <a:endParaRPr lang="uk-UA" sz="1200">
                      <a:effectLst/>
                      <a:latin typeface="Times New Roman"/>
                      <a:ea typeface="Times New Roman"/>
                    </a:endParaRPr>
                  </a:p>
                </p:txBody>
              </p:sp>
              <p:sp>
                <p:nvSpPr>
                  <p:cNvPr id="47" name="Text Box 333"/>
                  <p:cNvSpPr txBox="1">
                    <a:spLocks noChangeArrowheads="1"/>
                  </p:cNvSpPr>
                  <p:nvPr/>
                </p:nvSpPr>
                <p:spPr bwMode="auto">
                  <a:xfrm>
                    <a:off x="4442" y="5521"/>
                    <a:ext cx="1046" cy="585"/>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dirty="0">
                        <a:effectLst/>
                        <a:latin typeface="Times New Roman"/>
                        <a:ea typeface="Times New Roman"/>
                      </a:rPr>
                      <a:t>є </a:t>
                    </a:r>
                    <a:r>
                      <a:rPr lang="ru-RU" sz="1000" dirty="0" err="1">
                        <a:effectLst/>
                        <a:latin typeface="Times New Roman"/>
                        <a:ea typeface="Times New Roman"/>
                      </a:rPr>
                      <a:t>зелене</a:t>
                    </a:r>
                    <a:r>
                      <a:rPr lang="ru-RU" sz="1000" dirty="0">
                        <a:effectLst/>
                        <a:latin typeface="Times New Roman"/>
                        <a:ea typeface="Times New Roman"/>
                      </a:rPr>
                      <a:t> </a:t>
                    </a:r>
                    <a:r>
                      <a:rPr lang="ru-RU" sz="1000" dirty="0" err="1">
                        <a:effectLst/>
                        <a:latin typeface="Times New Roman"/>
                        <a:ea typeface="Times New Roman"/>
                      </a:rPr>
                      <a:t>світло</a:t>
                    </a:r>
                    <a:r>
                      <a:rPr lang="ru-RU" sz="1000" dirty="0">
                        <a:effectLst/>
                        <a:latin typeface="Times New Roman"/>
                        <a:ea typeface="Times New Roman"/>
                      </a:rPr>
                      <a:t> в 1 та 2 </a:t>
                    </a:r>
                    <a:r>
                      <a:rPr lang="ru-RU" sz="1000" dirty="0" err="1">
                        <a:effectLst/>
                        <a:latin typeface="Times New Roman"/>
                        <a:ea typeface="Times New Roman"/>
                      </a:rPr>
                      <a:t>напрямках</a:t>
                    </a:r>
                    <a:endParaRPr lang="uk-UA" sz="1200" dirty="0">
                      <a:effectLst/>
                      <a:latin typeface="Times New Roman"/>
                      <a:ea typeface="Times New Roman"/>
                    </a:endParaRPr>
                  </a:p>
                </p:txBody>
              </p:sp>
              <p:sp>
                <p:nvSpPr>
                  <p:cNvPr id="48" name="Text Box 334"/>
                  <p:cNvSpPr txBox="1">
                    <a:spLocks noChangeArrowheads="1"/>
                  </p:cNvSpPr>
                  <p:nvPr/>
                </p:nvSpPr>
                <p:spPr bwMode="auto">
                  <a:xfrm>
                    <a:off x="7078" y="4308"/>
                    <a:ext cx="1214" cy="418"/>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a:effectLst/>
                        <a:latin typeface="Times New Roman"/>
                        <a:ea typeface="Times New Roman"/>
                      </a:rPr>
                      <a:t>жовте світло</a:t>
                    </a:r>
                    <a:endParaRPr lang="uk-UA" sz="1200">
                      <a:effectLst/>
                      <a:latin typeface="Times New Roman"/>
                      <a:ea typeface="Times New Roman"/>
                    </a:endParaRPr>
                  </a:p>
                  <a:p>
                    <a:pPr algn="ctr">
                      <a:lnSpc>
                        <a:spcPct val="75000"/>
                      </a:lnSpc>
                      <a:spcAft>
                        <a:spcPts val="0"/>
                      </a:spcAft>
                    </a:pPr>
                    <a:r>
                      <a:rPr lang="ru-RU" sz="1000">
                        <a:effectLst/>
                        <a:latin typeface="Times New Roman"/>
                        <a:ea typeface="Times New Roman"/>
                      </a:rPr>
                      <a:t>в усіх напрямках</a:t>
                    </a:r>
                    <a:endParaRPr lang="uk-UA" sz="1200">
                      <a:effectLst/>
                      <a:latin typeface="Times New Roman"/>
                      <a:ea typeface="Times New Roman"/>
                    </a:endParaRPr>
                  </a:p>
                </p:txBody>
              </p:sp>
              <p:sp>
                <p:nvSpPr>
                  <p:cNvPr id="49" name="Oval 335"/>
                  <p:cNvSpPr>
                    <a:spLocks noChangeArrowheads="1"/>
                  </p:cNvSpPr>
                  <p:nvPr/>
                </p:nvSpPr>
                <p:spPr bwMode="auto">
                  <a:xfrm>
                    <a:off x="9337" y="5647"/>
                    <a:ext cx="293" cy="280"/>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grpSp>
                <p:nvGrpSpPr>
                  <p:cNvPr id="50" name="Group 336"/>
                  <p:cNvGrpSpPr>
                    <a:grpSpLocks/>
                  </p:cNvGrpSpPr>
                  <p:nvPr/>
                </p:nvGrpSpPr>
                <p:grpSpPr bwMode="auto">
                  <a:xfrm>
                    <a:off x="6538" y="4747"/>
                    <a:ext cx="2142" cy="2056"/>
                    <a:chOff x="6517" y="4747"/>
                    <a:chExt cx="2142" cy="2056"/>
                  </a:xfrm>
                </p:grpSpPr>
                <p:cxnSp>
                  <p:nvCxnSpPr>
                    <p:cNvPr id="59" name="Line 337"/>
                    <p:cNvCxnSpPr/>
                    <p:nvPr/>
                  </p:nvCxnSpPr>
                  <p:spPr bwMode="auto">
                    <a:xfrm>
                      <a:off x="7580" y="4747"/>
                      <a:ext cx="1" cy="35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60" name="Line 338"/>
                    <p:cNvCxnSpPr/>
                    <p:nvPr/>
                  </p:nvCxnSpPr>
                  <p:spPr bwMode="auto">
                    <a:xfrm>
                      <a:off x="8501" y="5585"/>
                      <a:ext cx="3" cy="36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grpSp>
                  <p:nvGrpSpPr>
                    <p:cNvPr id="61" name="Group 339"/>
                    <p:cNvGrpSpPr>
                      <a:grpSpLocks/>
                    </p:cNvGrpSpPr>
                    <p:nvPr/>
                  </p:nvGrpSpPr>
                  <p:grpSpPr bwMode="auto">
                    <a:xfrm rot="2755107">
                      <a:off x="7509" y="5222"/>
                      <a:ext cx="1141" cy="281"/>
                      <a:chOff x="5153" y="5626"/>
                      <a:chExt cx="1138" cy="280"/>
                    </a:xfrm>
                  </p:grpSpPr>
                  <p:sp>
                    <p:nvSpPr>
                      <p:cNvPr id="76" name="Oval 340"/>
                      <p:cNvSpPr>
                        <a:spLocks noChangeArrowheads="1"/>
                      </p:cNvSpPr>
                      <p:nvPr/>
                    </p:nvSpPr>
                    <p:spPr bwMode="auto">
                      <a:xfrm>
                        <a:off x="5572" y="5626"/>
                        <a:ext cx="292" cy="280"/>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cxnSp>
                    <p:nvCxnSpPr>
                      <p:cNvPr id="77" name="Line 341"/>
                      <p:cNvCxnSpPr/>
                      <p:nvPr/>
                    </p:nvCxnSpPr>
                    <p:spPr bwMode="auto">
                      <a:xfrm>
                        <a:off x="5153" y="5773"/>
                        <a:ext cx="405" cy="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78" name="Line 342"/>
                      <p:cNvCxnSpPr/>
                      <p:nvPr/>
                    </p:nvCxnSpPr>
                    <p:spPr bwMode="auto">
                      <a:xfrm>
                        <a:off x="5886" y="5773"/>
                        <a:ext cx="405" cy="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grpSp>
                  <p:nvGrpSpPr>
                    <p:cNvPr id="62" name="Group 343"/>
                    <p:cNvGrpSpPr>
                      <a:grpSpLocks/>
                    </p:cNvGrpSpPr>
                    <p:nvPr/>
                  </p:nvGrpSpPr>
                  <p:grpSpPr bwMode="auto">
                    <a:xfrm rot="8118838">
                      <a:off x="7521" y="6084"/>
                      <a:ext cx="1138" cy="280"/>
                      <a:chOff x="5153" y="5626"/>
                      <a:chExt cx="1138" cy="280"/>
                    </a:xfrm>
                  </p:grpSpPr>
                  <p:sp>
                    <p:nvSpPr>
                      <p:cNvPr id="73" name="Oval 344"/>
                      <p:cNvSpPr>
                        <a:spLocks noChangeArrowheads="1"/>
                      </p:cNvSpPr>
                      <p:nvPr/>
                    </p:nvSpPr>
                    <p:spPr bwMode="auto">
                      <a:xfrm>
                        <a:off x="5572" y="5626"/>
                        <a:ext cx="292" cy="280"/>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cxnSp>
                    <p:nvCxnSpPr>
                      <p:cNvPr id="74" name="Line 345"/>
                      <p:cNvCxnSpPr/>
                      <p:nvPr/>
                    </p:nvCxnSpPr>
                    <p:spPr bwMode="auto">
                      <a:xfrm>
                        <a:off x="5153" y="5773"/>
                        <a:ext cx="405" cy="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75" name="Line 346"/>
                      <p:cNvCxnSpPr/>
                      <p:nvPr/>
                    </p:nvCxnSpPr>
                    <p:spPr bwMode="auto">
                      <a:xfrm>
                        <a:off x="5886" y="5773"/>
                        <a:ext cx="405" cy="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grpSp>
                  <p:nvGrpSpPr>
                    <p:cNvPr id="63" name="Group 347"/>
                    <p:cNvGrpSpPr>
                      <a:grpSpLocks/>
                    </p:cNvGrpSpPr>
                    <p:nvPr/>
                  </p:nvGrpSpPr>
                  <p:grpSpPr bwMode="auto">
                    <a:xfrm rot="13447759">
                      <a:off x="6517" y="6090"/>
                      <a:ext cx="1138" cy="280"/>
                      <a:chOff x="5153" y="5626"/>
                      <a:chExt cx="1138" cy="280"/>
                    </a:xfrm>
                  </p:grpSpPr>
                  <p:sp>
                    <p:nvSpPr>
                      <p:cNvPr id="70" name="Oval 348"/>
                      <p:cNvSpPr>
                        <a:spLocks noChangeArrowheads="1"/>
                      </p:cNvSpPr>
                      <p:nvPr/>
                    </p:nvSpPr>
                    <p:spPr bwMode="auto">
                      <a:xfrm>
                        <a:off x="5572" y="5626"/>
                        <a:ext cx="292" cy="280"/>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cxnSp>
                    <p:nvCxnSpPr>
                      <p:cNvPr id="71" name="Line 349"/>
                      <p:cNvCxnSpPr/>
                      <p:nvPr/>
                    </p:nvCxnSpPr>
                    <p:spPr bwMode="auto">
                      <a:xfrm>
                        <a:off x="5153" y="5773"/>
                        <a:ext cx="405" cy="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72" name="Line 350"/>
                      <p:cNvCxnSpPr/>
                      <p:nvPr/>
                    </p:nvCxnSpPr>
                    <p:spPr bwMode="auto">
                      <a:xfrm>
                        <a:off x="5886" y="5773"/>
                        <a:ext cx="405" cy="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grpSp>
                  <p:nvGrpSpPr>
                    <p:cNvPr id="64" name="Group 351"/>
                    <p:cNvGrpSpPr>
                      <a:grpSpLocks/>
                    </p:cNvGrpSpPr>
                    <p:nvPr/>
                  </p:nvGrpSpPr>
                  <p:grpSpPr bwMode="auto">
                    <a:xfrm rot="-2642538">
                      <a:off x="6531" y="5191"/>
                      <a:ext cx="1138" cy="281"/>
                      <a:chOff x="5153" y="5626"/>
                      <a:chExt cx="1138" cy="280"/>
                    </a:xfrm>
                  </p:grpSpPr>
                  <p:sp>
                    <p:nvSpPr>
                      <p:cNvPr id="67" name="Oval 352"/>
                      <p:cNvSpPr>
                        <a:spLocks noChangeArrowheads="1"/>
                      </p:cNvSpPr>
                      <p:nvPr/>
                    </p:nvSpPr>
                    <p:spPr bwMode="auto">
                      <a:xfrm>
                        <a:off x="5572" y="5626"/>
                        <a:ext cx="292" cy="280"/>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cxnSp>
                    <p:nvCxnSpPr>
                      <p:cNvPr id="68" name="Line 353"/>
                      <p:cNvCxnSpPr/>
                      <p:nvPr/>
                    </p:nvCxnSpPr>
                    <p:spPr bwMode="auto">
                      <a:xfrm>
                        <a:off x="5153" y="5773"/>
                        <a:ext cx="405" cy="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69" name="Line 354"/>
                      <p:cNvCxnSpPr/>
                      <p:nvPr/>
                    </p:nvCxnSpPr>
                    <p:spPr bwMode="auto">
                      <a:xfrm>
                        <a:off x="5886" y="5773"/>
                        <a:ext cx="405" cy="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cxnSp>
                  <p:nvCxnSpPr>
                    <p:cNvPr id="65" name="Line 355"/>
                    <p:cNvCxnSpPr/>
                    <p:nvPr/>
                  </p:nvCxnSpPr>
                  <p:spPr bwMode="auto">
                    <a:xfrm>
                      <a:off x="7580" y="6443"/>
                      <a:ext cx="2" cy="36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66" name="Line 356"/>
                    <p:cNvCxnSpPr/>
                    <p:nvPr/>
                  </p:nvCxnSpPr>
                  <p:spPr bwMode="auto">
                    <a:xfrm>
                      <a:off x="6660" y="5585"/>
                      <a:ext cx="3" cy="36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grpSp>
              <p:sp>
                <p:nvSpPr>
                  <p:cNvPr id="51" name="Arc 357"/>
                  <p:cNvSpPr>
                    <a:spLocks/>
                  </p:cNvSpPr>
                  <p:nvPr/>
                </p:nvSpPr>
                <p:spPr bwMode="auto">
                  <a:xfrm rot="-5328469">
                    <a:off x="6142" y="4365"/>
                    <a:ext cx="947" cy="1838"/>
                  </a:xfrm>
                  <a:custGeom>
                    <a:avLst/>
                    <a:gdLst>
                      <a:gd name="G0" fmla="+- 0 0 0"/>
                      <a:gd name="G1" fmla="+- 21414 0 0"/>
                      <a:gd name="G2" fmla="+- 21600 0 0"/>
                      <a:gd name="T0" fmla="*/ 2832 w 21600"/>
                      <a:gd name="T1" fmla="*/ 0 h 22013"/>
                      <a:gd name="T2" fmla="*/ 21592 w 21600"/>
                      <a:gd name="T3" fmla="*/ 22013 h 22013"/>
                      <a:gd name="T4" fmla="*/ 0 w 21600"/>
                      <a:gd name="T5" fmla="*/ 21414 h 22013"/>
                    </a:gdLst>
                    <a:ahLst/>
                    <a:cxnLst>
                      <a:cxn ang="0">
                        <a:pos x="T0" y="T1"/>
                      </a:cxn>
                      <a:cxn ang="0">
                        <a:pos x="T2" y="T3"/>
                      </a:cxn>
                      <a:cxn ang="0">
                        <a:pos x="T4" y="T5"/>
                      </a:cxn>
                    </a:cxnLst>
                    <a:rect l="0" t="0" r="r" b="b"/>
                    <a:pathLst>
                      <a:path w="21600" h="22013" fill="none" extrusionOk="0">
                        <a:moveTo>
                          <a:pt x="2831" y="0"/>
                        </a:moveTo>
                        <a:cubicBezTo>
                          <a:pt x="13573" y="1420"/>
                          <a:pt x="21600" y="10579"/>
                          <a:pt x="21600" y="21414"/>
                        </a:cubicBezTo>
                        <a:cubicBezTo>
                          <a:pt x="21600" y="21613"/>
                          <a:pt x="21597" y="21813"/>
                          <a:pt x="21591" y="22012"/>
                        </a:cubicBezTo>
                      </a:path>
                      <a:path w="21600" h="22013" stroke="0" extrusionOk="0">
                        <a:moveTo>
                          <a:pt x="2831" y="0"/>
                        </a:moveTo>
                        <a:cubicBezTo>
                          <a:pt x="13573" y="1420"/>
                          <a:pt x="21600" y="10579"/>
                          <a:pt x="21600" y="21414"/>
                        </a:cubicBezTo>
                        <a:cubicBezTo>
                          <a:pt x="21600" y="21613"/>
                          <a:pt x="21597" y="21813"/>
                          <a:pt x="21591" y="22012"/>
                        </a:cubicBezTo>
                        <a:lnTo>
                          <a:pt x="0" y="21414"/>
                        </a:lnTo>
                        <a:close/>
                      </a:path>
                    </a:pathLst>
                  </a:custGeom>
                  <a:noFill/>
                  <a:ln w="9525">
                    <a:solidFill>
                      <a:srgbClr val="000000"/>
                    </a:solidFill>
                    <a:round/>
                    <a:headEnd/>
                    <a:tailEnd type="stealth"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0" anchor="t" anchorCtr="0" upright="1">
                    <a:noAutofit/>
                  </a:bodyPr>
                  <a:lstStyle/>
                  <a:p>
                    <a:pPr>
                      <a:lnSpc>
                        <a:spcPct val="75000"/>
                      </a:lnSpc>
                    </a:pPr>
                    <a:endParaRPr lang="uk-UA"/>
                  </a:p>
                </p:txBody>
              </p:sp>
              <p:sp>
                <p:nvSpPr>
                  <p:cNvPr id="52" name="Arc 358"/>
                  <p:cNvSpPr>
                    <a:spLocks/>
                  </p:cNvSpPr>
                  <p:nvPr/>
                </p:nvSpPr>
                <p:spPr bwMode="auto">
                  <a:xfrm rot="-5328469" flipH="1" flipV="1">
                    <a:off x="8067" y="5370"/>
                    <a:ext cx="947" cy="1838"/>
                  </a:xfrm>
                  <a:custGeom>
                    <a:avLst/>
                    <a:gdLst>
                      <a:gd name="G0" fmla="+- 0 0 0"/>
                      <a:gd name="G1" fmla="+- 21414 0 0"/>
                      <a:gd name="G2" fmla="+- 21600 0 0"/>
                      <a:gd name="T0" fmla="*/ 2832 w 21600"/>
                      <a:gd name="T1" fmla="*/ 0 h 22013"/>
                      <a:gd name="T2" fmla="*/ 21592 w 21600"/>
                      <a:gd name="T3" fmla="*/ 22013 h 22013"/>
                      <a:gd name="T4" fmla="*/ 0 w 21600"/>
                      <a:gd name="T5" fmla="*/ 21414 h 22013"/>
                    </a:gdLst>
                    <a:ahLst/>
                    <a:cxnLst>
                      <a:cxn ang="0">
                        <a:pos x="T0" y="T1"/>
                      </a:cxn>
                      <a:cxn ang="0">
                        <a:pos x="T2" y="T3"/>
                      </a:cxn>
                      <a:cxn ang="0">
                        <a:pos x="T4" y="T5"/>
                      </a:cxn>
                    </a:cxnLst>
                    <a:rect l="0" t="0" r="r" b="b"/>
                    <a:pathLst>
                      <a:path w="21600" h="22013" fill="none" extrusionOk="0">
                        <a:moveTo>
                          <a:pt x="2831" y="0"/>
                        </a:moveTo>
                        <a:cubicBezTo>
                          <a:pt x="13573" y="1420"/>
                          <a:pt x="21600" y="10579"/>
                          <a:pt x="21600" y="21414"/>
                        </a:cubicBezTo>
                        <a:cubicBezTo>
                          <a:pt x="21600" y="21613"/>
                          <a:pt x="21597" y="21813"/>
                          <a:pt x="21591" y="22012"/>
                        </a:cubicBezTo>
                      </a:path>
                      <a:path w="21600" h="22013" stroke="0" extrusionOk="0">
                        <a:moveTo>
                          <a:pt x="2831" y="0"/>
                        </a:moveTo>
                        <a:cubicBezTo>
                          <a:pt x="13573" y="1420"/>
                          <a:pt x="21600" y="10579"/>
                          <a:pt x="21600" y="21414"/>
                        </a:cubicBezTo>
                        <a:cubicBezTo>
                          <a:pt x="21600" y="21613"/>
                          <a:pt x="21597" y="21813"/>
                          <a:pt x="21591" y="22012"/>
                        </a:cubicBezTo>
                        <a:lnTo>
                          <a:pt x="0" y="21414"/>
                        </a:lnTo>
                        <a:close/>
                      </a:path>
                    </a:pathLst>
                  </a:custGeom>
                  <a:noFill/>
                  <a:ln w="9525">
                    <a:solidFill>
                      <a:srgbClr val="000000"/>
                    </a:solidFill>
                    <a:round/>
                    <a:headEnd/>
                    <a:tailEnd type="stealth"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0" anchor="t" anchorCtr="0" upright="1">
                    <a:noAutofit/>
                  </a:bodyPr>
                  <a:lstStyle/>
                  <a:p>
                    <a:pPr>
                      <a:lnSpc>
                        <a:spcPct val="75000"/>
                      </a:lnSpc>
                    </a:pPr>
                    <a:endParaRPr lang="uk-UA"/>
                  </a:p>
                </p:txBody>
              </p:sp>
              <p:sp>
                <p:nvSpPr>
                  <p:cNvPr id="53" name="Arc 359"/>
                  <p:cNvSpPr>
                    <a:spLocks/>
                  </p:cNvSpPr>
                  <p:nvPr/>
                </p:nvSpPr>
                <p:spPr bwMode="auto">
                  <a:xfrm rot="5328469" flipV="1">
                    <a:off x="6164" y="5369"/>
                    <a:ext cx="946" cy="1838"/>
                  </a:xfrm>
                  <a:custGeom>
                    <a:avLst/>
                    <a:gdLst>
                      <a:gd name="G0" fmla="+- 0 0 0"/>
                      <a:gd name="G1" fmla="+- 21414 0 0"/>
                      <a:gd name="G2" fmla="+- 21600 0 0"/>
                      <a:gd name="T0" fmla="*/ 2832 w 21600"/>
                      <a:gd name="T1" fmla="*/ 0 h 22013"/>
                      <a:gd name="T2" fmla="*/ 21592 w 21600"/>
                      <a:gd name="T3" fmla="*/ 22013 h 22013"/>
                      <a:gd name="T4" fmla="*/ 0 w 21600"/>
                      <a:gd name="T5" fmla="*/ 21414 h 22013"/>
                    </a:gdLst>
                    <a:ahLst/>
                    <a:cxnLst>
                      <a:cxn ang="0">
                        <a:pos x="T0" y="T1"/>
                      </a:cxn>
                      <a:cxn ang="0">
                        <a:pos x="T2" y="T3"/>
                      </a:cxn>
                      <a:cxn ang="0">
                        <a:pos x="T4" y="T5"/>
                      </a:cxn>
                    </a:cxnLst>
                    <a:rect l="0" t="0" r="r" b="b"/>
                    <a:pathLst>
                      <a:path w="21600" h="22013" fill="none" extrusionOk="0">
                        <a:moveTo>
                          <a:pt x="2831" y="0"/>
                        </a:moveTo>
                        <a:cubicBezTo>
                          <a:pt x="13573" y="1420"/>
                          <a:pt x="21600" y="10579"/>
                          <a:pt x="21600" y="21414"/>
                        </a:cubicBezTo>
                        <a:cubicBezTo>
                          <a:pt x="21600" y="21613"/>
                          <a:pt x="21597" y="21813"/>
                          <a:pt x="21591" y="22012"/>
                        </a:cubicBezTo>
                      </a:path>
                      <a:path w="21600" h="22013" stroke="0" extrusionOk="0">
                        <a:moveTo>
                          <a:pt x="2831" y="0"/>
                        </a:moveTo>
                        <a:cubicBezTo>
                          <a:pt x="13573" y="1420"/>
                          <a:pt x="21600" y="10579"/>
                          <a:pt x="21600" y="21414"/>
                        </a:cubicBezTo>
                        <a:cubicBezTo>
                          <a:pt x="21600" y="21613"/>
                          <a:pt x="21597" y="21813"/>
                          <a:pt x="21591" y="22012"/>
                        </a:cubicBezTo>
                        <a:lnTo>
                          <a:pt x="0" y="21414"/>
                        </a:lnTo>
                        <a:close/>
                      </a:path>
                    </a:pathLst>
                  </a:custGeom>
                  <a:noFill/>
                  <a:ln w="9525">
                    <a:solidFill>
                      <a:srgbClr val="000000"/>
                    </a:solidFill>
                    <a:round/>
                    <a:headEnd type="stealth" w="med" len="me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0" anchor="t" anchorCtr="0" upright="1">
                    <a:noAutofit/>
                  </a:bodyPr>
                  <a:lstStyle/>
                  <a:p>
                    <a:pPr>
                      <a:lnSpc>
                        <a:spcPct val="75000"/>
                      </a:lnSpc>
                    </a:pPr>
                    <a:endParaRPr lang="uk-UA"/>
                  </a:p>
                </p:txBody>
              </p:sp>
              <p:sp>
                <p:nvSpPr>
                  <p:cNvPr id="54" name="Text Box 360"/>
                  <p:cNvSpPr txBox="1">
                    <a:spLocks noChangeArrowheads="1"/>
                  </p:cNvSpPr>
                  <p:nvPr/>
                </p:nvSpPr>
                <p:spPr bwMode="auto">
                  <a:xfrm>
                    <a:off x="7015" y="6841"/>
                    <a:ext cx="1216" cy="417"/>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a:effectLst/>
                        <a:latin typeface="Times New Roman"/>
                        <a:ea typeface="Times New Roman"/>
                      </a:rPr>
                      <a:t>жовте світло</a:t>
                    </a:r>
                    <a:endParaRPr lang="uk-UA" sz="1200">
                      <a:effectLst/>
                      <a:latin typeface="Times New Roman"/>
                      <a:ea typeface="Times New Roman"/>
                    </a:endParaRPr>
                  </a:p>
                  <a:p>
                    <a:pPr algn="ctr">
                      <a:lnSpc>
                        <a:spcPct val="75000"/>
                      </a:lnSpc>
                      <a:spcAft>
                        <a:spcPts val="0"/>
                      </a:spcAft>
                    </a:pPr>
                    <a:r>
                      <a:rPr lang="ru-RU" sz="1000">
                        <a:effectLst/>
                        <a:latin typeface="Times New Roman"/>
                        <a:ea typeface="Times New Roman"/>
                      </a:rPr>
                      <a:t>в усіх напрямках</a:t>
                    </a:r>
                    <a:endParaRPr lang="uk-UA" sz="1200">
                      <a:effectLst/>
                      <a:latin typeface="Times New Roman"/>
                      <a:ea typeface="Times New Roman"/>
                    </a:endParaRPr>
                  </a:p>
                </p:txBody>
              </p:sp>
              <p:sp>
                <p:nvSpPr>
                  <p:cNvPr id="55" name="Text Box 361"/>
                  <p:cNvSpPr txBox="1">
                    <a:spLocks noChangeArrowheads="1"/>
                  </p:cNvSpPr>
                  <p:nvPr/>
                </p:nvSpPr>
                <p:spPr bwMode="auto">
                  <a:xfrm>
                    <a:off x="8291" y="5187"/>
                    <a:ext cx="1026" cy="335"/>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a:effectLst/>
                        <a:latin typeface="Times New Roman"/>
                        <a:ea typeface="Times New Roman"/>
                      </a:rPr>
                      <a:t>зелене в 3 та 4</a:t>
                    </a:r>
                    <a:endParaRPr lang="uk-UA" sz="1200">
                      <a:effectLst/>
                      <a:latin typeface="Times New Roman"/>
                      <a:ea typeface="Times New Roman"/>
                    </a:endParaRPr>
                  </a:p>
                  <a:p>
                    <a:pPr algn="ctr">
                      <a:lnSpc>
                        <a:spcPct val="75000"/>
                      </a:lnSpc>
                      <a:spcAft>
                        <a:spcPts val="0"/>
                      </a:spcAft>
                    </a:pPr>
                    <a:r>
                      <a:rPr lang="ru-RU" sz="1000">
                        <a:effectLst/>
                        <a:latin typeface="Times New Roman"/>
                        <a:ea typeface="Times New Roman"/>
                      </a:rPr>
                      <a:t>напрямках</a:t>
                    </a:r>
                    <a:endParaRPr lang="uk-UA" sz="1200">
                      <a:effectLst/>
                      <a:latin typeface="Times New Roman"/>
                      <a:ea typeface="Times New Roman"/>
                    </a:endParaRPr>
                  </a:p>
                </p:txBody>
              </p:sp>
              <p:sp>
                <p:nvSpPr>
                  <p:cNvPr id="56" name="Text Box 362"/>
                  <p:cNvSpPr txBox="1">
                    <a:spLocks noChangeArrowheads="1"/>
                  </p:cNvSpPr>
                  <p:nvPr/>
                </p:nvSpPr>
                <p:spPr bwMode="auto">
                  <a:xfrm>
                    <a:off x="5844" y="5187"/>
                    <a:ext cx="1027" cy="335"/>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a:effectLst/>
                        <a:latin typeface="Times New Roman"/>
                        <a:ea typeface="Times New Roman"/>
                      </a:rPr>
                      <a:t>зелене в 1 та 2</a:t>
                    </a:r>
                    <a:endParaRPr lang="uk-UA" sz="1200">
                      <a:effectLst/>
                      <a:latin typeface="Times New Roman"/>
                      <a:ea typeface="Times New Roman"/>
                    </a:endParaRPr>
                  </a:p>
                  <a:p>
                    <a:pPr algn="ctr">
                      <a:lnSpc>
                        <a:spcPct val="75000"/>
                      </a:lnSpc>
                      <a:spcAft>
                        <a:spcPts val="0"/>
                      </a:spcAft>
                    </a:pPr>
                    <a:r>
                      <a:rPr lang="ru-RU" sz="1000">
                        <a:effectLst/>
                        <a:latin typeface="Times New Roman"/>
                        <a:ea typeface="Times New Roman"/>
                      </a:rPr>
                      <a:t>напрямках</a:t>
                    </a:r>
                    <a:endParaRPr lang="uk-UA" sz="1200">
                      <a:effectLst/>
                      <a:latin typeface="Times New Roman"/>
                      <a:ea typeface="Times New Roman"/>
                    </a:endParaRPr>
                  </a:p>
                </p:txBody>
              </p:sp>
              <p:sp>
                <p:nvSpPr>
                  <p:cNvPr id="57" name="Oval 363"/>
                  <p:cNvSpPr>
                    <a:spLocks noChangeArrowheads="1"/>
                  </p:cNvSpPr>
                  <p:nvPr/>
                </p:nvSpPr>
                <p:spPr bwMode="auto">
                  <a:xfrm>
                    <a:off x="9470" y="5759"/>
                    <a:ext cx="56" cy="55"/>
                  </a:xfrm>
                  <a:prstGeom prst="ellipse">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pPr>
                      <a:lnSpc>
                        <a:spcPct val="75000"/>
                      </a:lnSpc>
                    </a:pPr>
                    <a:endParaRPr lang="uk-UA"/>
                  </a:p>
                </p:txBody>
              </p:sp>
            </p:grpSp>
          </p:grpSp>
        </p:grpSp>
      </p:grpSp>
      <p:sp>
        <p:nvSpPr>
          <p:cNvPr id="80" name="Oval 364"/>
          <p:cNvSpPr>
            <a:spLocks noChangeArrowheads="1"/>
          </p:cNvSpPr>
          <p:nvPr/>
        </p:nvSpPr>
        <p:spPr bwMode="auto">
          <a:xfrm flipV="1">
            <a:off x="4923550" y="3205896"/>
            <a:ext cx="45719" cy="49413"/>
          </a:xfrm>
          <a:prstGeom prst="ellipse">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pPr>
              <a:lnSpc>
                <a:spcPct val="75000"/>
              </a:lnSpc>
            </a:pPr>
            <a:endParaRPr lang="uk-UA"/>
          </a:p>
        </p:txBody>
      </p:sp>
    </p:spTree>
    <p:extLst>
      <p:ext uri="{BB962C8B-B14F-4D97-AF65-F5344CB8AC3E}">
        <p14:creationId xmlns:p14="http://schemas.microsoft.com/office/powerpoint/2010/main" val="2065302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5F5F8-2ED4-3648-91A8-03DA93D5C598}"/>
              </a:ext>
            </a:extLst>
          </p:cNvPr>
          <p:cNvSpPr>
            <a:spLocks noGrp="1"/>
          </p:cNvSpPr>
          <p:nvPr>
            <p:ph type="title"/>
          </p:nvPr>
        </p:nvSpPr>
        <p:spPr>
          <a:xfrm>
            <a:off x="457198" y="136525"/>
            <a:ext cx="8229603" cy="772195"/>
          </a:xfrm>
        </p:spPr>
        <p:txBody>
          <a:bodyPr>
            <a:normAutofit/>
          </a:bodyPr>
          <a:lstStyle/>
          <a:p>
            <a:r>
              <a:rPr lang="uk-UA" sz="3200" dirty="0"/>
              <a:t>Порівняння зміни стану мережі Петрі</a:t>
            </a:r>
            <a:endParaRPr lang="en-UA" sz="3200" dirty="0"/>
          </a:p>
        </p:txBody>
      </p:sp>
      <mc:AlternateContent xmlns:mc="http://schemas.openxmlformats.org/markup-compatibility/2006">
        <mc:Choice xmlns:a14="http://schemas.microsoft.com/office/drawing/2010/main" Requires="a14">
          <p:graphicFrame>
            <p:nvGraphicFramePr>
              <p:cNvPr id="5" name="Table 5">
                <a:extLst>
                  <a:ext uri="{FF2B5EF4-FFF2-40B4-BE49-F238E27FC236}">
                    <a16:creationId xmlns:a16="http://schemas.microsoft.com/office/drawing/2014/main" id="{BA0FD32C-4FB2-9A4D-B10F-0D59471D621D}"/>
                  </a:ext>
                </a:extLst>
              </p:cNvPr>
              <p:cNvGraphicFramePr>
                <a:graphicFrameLocks noGrp="1"/>
              </p:cNvGraphicFramePr>
              <p:nvPr>
                <p:ph idx="1"/>
                <p:extLst>
                  <p:ext uri="{D42A27DB-BD31-4B8C-83A1-F6EECF244321}">
                    <p14:modId xmlns:p14="http://schemas.microsoft.com/office/powerpoint/2010/main" val="4044811998"/>
                  </p:ext>
                </p:extLst>
              </p:nvPr>
            </p:nvGraphicFramePr>
            <p:xfrm>
              <a:off x="457198" y="1198733"/>
              <a:ext cx="8229601" cy="2912659"/>
            </p:xfrm>
            <a:graphic>
              <a:graphicData uri="http://schemas.openxmlformats.org/drawingml/2006/table">
                <a:tbl>
                  <a:tblPr firstRow="1" bandRow="1">
                    <a:tableStyleId>{BC89EF96-8CEA-46FF-86C4-4CE0E7609802}</a:tableStyleId>
                  </a:tblPr>
                  <a:tblGrid>
                    <a:gridCol w="874442">
                      <a:extLst>
                        <a:ext uri="{9D8B030D-6E8A-4147-A177-3AD203B41FA5}">
                          <a16:colId xmlns:a16="http://schemas.microsoft.com/office/drawing/2014/main" val="1825001929"/>
                        </a:ext>
                      </a:extLst>
                    </a:gridCol>
                    <a:gridCol w="1008110">
                      <a:extLst>
                        <a:ext uri="{9D8B030D-6E8A-4147-A177-3AD203B41FA5}">
                          <a16:colId xmlns:a16="http://schemas.microsoft.com/office/drawing/2014/main" val="2183512635"/>
                        </a:ext>
                      </a:extLst>
                    </a:gridCol>
                    <a:gridCol w="1080120">
                      <a:extLst>
                        <a:ext uri="{9D8B030D-6E8A-4147-A177-3AD203B41FA5}">
                          <a16:colId xmlns:a16="http://schemas.microsoft.com/office/drawing/2014/main" val="3868255280"/>
                        </a:ext>
                      </a:extLst>
                    </a:gridCol>
                    <a:gridCol w="1008112">
                      <a:extLst>
                        <a:ext uri="{9D8B030D-6E8A-4147-A177-3AD203B41FA5}">
                          <a16:colId xmlns:a16="http://schemas.microsoft.com/office/drawing/2014/main" val="24553468"/>
                        </a:ext>
                      </a:extLst>
                    </a:gridCol>
                    <a:gridCol w="2232248">
                      <a:extLst>
                        <a:ext uri="{9D8B030D-6E8A-4147-A177-3AD203B41FA5}">
                          <a16:colId xmlns:a16="http://schemas.microsoft.com/office/drawing/2014/main" val="1151929380"/>
                        </a:ext>
                      </a:extLst>
                    </a:gridCol>
                    <a:gridCol w="2026569">
                      <a:extLst>
                        <a:ext uri="{9D8B030D-6E8A-4147-A177-3AD203B41FA5}">
                          <a16:colId xmlns:a16="http://schemas.microsoft.com/office/drawing/2014/main" val="1927975877"/>
                        </a:ext>
                      </a:extLst>
                    </a:gridCol>
                  </a:tblGrid>
                  <a:tr h="358059">
                    <a:tc rowSpan="2">
                      <a:txBody>
                        <a:bodyPr/>
                        <a:lstStyle/>
                        <a:p>
                          <a:pPr algn="ctr"/>
                          <a:r>
                            <a:rPr lang="uk-UA" sz="1200" i="0" dirty="0"/>
                            <a:t>Крок алгоритму імітації</a:t>
                          </a:r>
                          <a:endParaRPr lang="en-UA" sz="1200" i="0" dirty="0"/>
                        </a:p>
                      </a:txBody>
                      <a:tcPr marL="18000" marR="18000" marT="10800" marB="10800" anchor="ctr"/>
                    </a:tc>
                    <a:tc gridSpan="5">
                      <a:txBody>
                        <a:bodyPr/>
                        <a:lstStyle/>
                        <a:p>
                          <a:pPr algn="ctr"/>
                          <a:r>
                            <a:rPr lang="uk-UA" sz="1600" b="0" i="0" dirty="0"/>
                            <a:t>Стан мережі Петрі в результаті виконаного кроку </a:t>
                          </a:r>
                          <a:endParaRPr lang="en-UA" sz="1600" b="0" i="0" dirty="0"/>
                        </a:p>
                      </a:txBody>
                      <a:tcPr>
                        <a:solidFill>
                          <a:schemeClr val="accent1">
                            <a:lumMod val="20000"/>
                            <a:lumOff val="80000"/>
                          </a:schemeClr>
                        </a:solidFill>
                      </a:tcPr>
                    </a:tc>
                    <a:tc hMerge="1">
                      <a:txBody>
                        <a:bodyPr/>
                        <a:lstStyle/>
                        <a:p>
                          <a:endParaRPr lang="en-UA"/>
                        </a:p>
                      </a:txBody>
                      <a:tcPr/>
                    </a:tc>
                    <a:tc hMerge="1">
                      <a:txBody>
                        <a:bodyPr/>
                        <a:lstStyle/>
                        <a:p>
                          <a:endParaRPr lang="en-UA"/>
                        </a:p>
                      </a:txBody>
                      <a:tcPr/>
                    </a:tc>
                    <a:tc hMerge="1">
                      <a:txBody>
                        <a:bodyPr/>
                        <a:lstStyle/>
                        <a:p>
                          <a:pPr algn="ctr"/>
                          <a:endParaRPr lang="en-UA" dirty="0"/>
                        </a:p>
                      </a:txBody>
                      <a:tcPr/>
                    </a:tc>
                    <a:tc hMerge="1">
                      <a:txBody>
                        <a:bodyPr/>
                        <a:lstStyle/>
                        <a:p>
                          <a:pPr algn="ctr"/>
                          <a:endParaRPr lang="en-UA" dirty="0"/>
                        </a:p>
                      </a:txBody>
                      <a:tcPr/>
                    </a:tc>
                    <a:extLst>
                      <a:ext uri="{0D108BD9-81ED-4DB2-BD59-A6C34878D82A}">
                        <a16:rowId xmlns:a16="http://schemas.microsoft.com/office/drawing/2014/main" val="790170165"/>
                      </a:ext>
                    </a:extLst>
                  </a:tr>
                  <a:tr h="360040">
                    <a:tc vMerge="1">
                      <a:txBody>
                        <a:bodyPr/>
                        <a:lstStyle/>
                        <a:p>
                          <a:pPr algn="ctr"/>
                          <a:r>
                            <a:rPr lang="uk-UA" dirty="0"/>
                            <a:t>Крок в алгоритмі імітації</a:t>
                          </a:r>
                          <a:endParaRPr lang="en-UA" dirty="0"/>
                        </a:p>
                      </a:txBody>
                      <a:tcPr/>
                    </a:tc>
                    <a:tc gridSpan="3">
                      <a:txBody>
                        <a:bodyPr/>
                        <a:lstStyle/>
                        <a:p>
                          <a:pPr algn="ctr"/>
                          <a:r>
                            <a:rPr lang="uk-UA" sz="1600" i="0" dirty="0"/>
                            <a:t>Класична мережа Петрі</a:t>
                          </a:r>
                          <a:endParaRPr lang="en-UA" sz="1600" i="0" dirty="0"/>
                        </a:p>
                      </a:txBody>
                      <a:tcPr/>
                    </a:tc>
                    <a:tc hMerge="1">
                      <a:txBody>
                        <a:bodyPr/>
                        <a:lstStyle/>
                        <a:p>
                          <a:endParaRPr lang="en-UA"/>
                        </a:p>
                      </a:txBody>
                      <a:tcPr/>
                    </a:tc>
                    <a:tc hMerge="1">
                      <a:txBody>
                        <a:bodyPr/>
                        <a:lstStyle/>
                        <a:p>
                          <a:pPr algn="ctr"/>
                          <a:endParaRPr lang="en-UA" dirty="0"/>
                        </a:p>
                      </a:txBody>
                      <a:tcPr>
                        <a:lnT w="38100" cmpd="sng">
                          <a:noFill/>
                        </a:lnT>
                        <a:lnB w="38100" cmpd="sng">
                          <a:noFill/>
                        </a:lnB>
                      </a:tcPr>
                    </a:tc>
                    <a:tc gridSpan="2">
                      <a:txBody>
                        <a:bodyPr/>
                        <a:lstStyle/>
                        <a:p>
                          <a:pPr algn="ctr"/>
                          <a:r>
                            <a:rPr lang="uk-UA" sz="1600" i="0" dirty="0"/>
                            <a:t>Мережа Петрі з часовими затримками</a:t>
                          </a:r>
                          <a:endParaRPr lang="en-UA" sz="1600" i="0" dirty="0"/>
                        </a:p>
                      </a:txBody>
                      <a:tcPr/>
                    </a:tc>
                    <a:tc hMerge="1">
                      <a:txBody>
                        <a:bodyPr/>
                        <a:lstStyle/>
                        <a:p>
                          <a:pPr algn="ctr"/>
                          <a:endParaRPr lang="en-UA" dirty="0"/>
                        </a:p>
                      </a:txBody>
                      <a:tcPr/>
                    </a:tc>
                    <a:extLst>
                      <a:ext uri="{0D108BD9-81ED-4DB2-BD59-A6C34878D82A}">
                        <a16:rowId xmlns:a16="http://schemas.microsoft.com/office/drawing/2014/main" val="4041589472"/>
                      </a:ext>
                    </a:extLst>
                  </a:tr>
                  <a:tr h="293752">
                    <a:tc>
                      <a:txBody>
                        <a:bodyPr/>
                        <a:lstStyle/>
                        <a:p>
                          <a:pPr algn="ctr"/>
                          <a:r>
                            <a:rPr lang="en-UA" dirty="0"/>
                            <a:t>0</a:t>
                          </a:r>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uk-UA" dirty="0"/>
                            <a:t>(1 </a:t>
                          </a:r>
                          <a:r>
                            <a:rPr lang="en-US" dirty="0"/>
                            <a:t>1</a:t>
                          </a:r>
                          <a:r>
                            <a:rPr lang="uk-UA" dirty="0"/>
                            <a:t> </a:t>
                          </a:r>
                          <a:r>
                            <a:rPr lang="en-US" dirty="0"/>
                            <a:t>0</a:t>
                          </a:r>
                          <a:r>
                            <a:rPr lang="uk-UA" dirty="0"/>
                            <a:t> 0)</a:t>
                          </a:r>
                          <a:endParaRPr lang="en-UA" dirty="0"/>
                        </a:p>
                      </a:txBody>
                      <a:tcPr/>
                    </a:tc>
                    <a:tc hMerge="1">
                      <a:txBody>
                        <a:bodyPr/>
                        <a:lstStyle/>
                        <a:p>
                          <a:endParaRPr lang="en-UA"/>
                        </a:p>
                      </a:txBody>
                      <a:tcPr/>
                    </a:tc>
                    <a:tc hMerge="1">
                      <a:txBody>
                        <a:bodyPr/>
                        <a:lstStyle/>
                        <a:p>
                          <a:endParaRPr lang="en-UA"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uk-UA" dirty="0"/>
                            <a:t>(</a:t>
                          </a:r>
                          <a:r>
                            <a:rPr lang="en-US" dirty="0"/>
                            <a:t>1</a:t>
                          </a:r>
                          <a:r>
                            <a:rPr lang="uk-UA" dirty="0"/>
                            <a:t> </a:t>
                          </a:r>
                          <a:r>
                            <a:rPr lang="en-US" dirty="0"/>
                            <a:t>1</a:t>
                          </a:r>
                          <a:r>
                            <a:rPr lang="uk-UA" dirty="0"/>
                            <a:t> 0 0</a:t>
                          </a:r>
                          <a:r>
                            <a:rPr lang="en-US" dirty="0"/>
                            <a:t> </a:t>
                          </a:r>
                          <a14:m>
                            <m:oMath xmlns:m="http://schemas.openxmlformats.org/officeDocument/2006/math">
                              <m:r>
                                <a:rPr lang="en-US" smtClean="0">
                                  <a:latin typeface="Cambria Math" panose="02040503050406030204" pitchFamily="18" charset="0"/>
                                </a:rPr>
                                <m:t>∞</m:t>
                              </m:r>
                            </m:oMath>
                          </a14:m>
                          <a:r>
                            <a:rPr lang="en-US" dirty="0"/>
                            <a:t> </a:t>
                          </a:r>
                          <a14:m>
                            <m:oMath xmlns:m="http://schemas.openxmlformats.org/officeDocument/2006/math">
                              <m:r>
                                <a:rPr lang="en-US" smtClean="0">
                                  <a:latin typeface="Cambria Math" panose="02040503050406030204" pitchFamily="18" charset="0"/>
                                </a:rPr>
                                <m:t>∞</m:t>
                              </m:r>
                            </m:oMath>
                          </a14:m>
                          <a:r>
                            <a:rPr lang="en-US" dirty="0"/>
                            <a:t> </a:t>
                          </a:r>
                          <a14:m>
                            <m:oMath xmlns:m="http://schemas.openxmlformats.org/officeDocument/2006/math">
                              <m:r>
                                <a:rPr lang="en-US" smtClean="0">
                                  <a:latin typeface="Cambria Math" panose="02040503050406030204" pitchFamily="18" charset="0"/>
                                </a:rPr>
                                <m:t>∞</m:t>
                              </m:r>
                            </m:oMath>
                          </a14:m>
                          <a:r>
                            <a:rPr lang="uk-UA" dirty="0"/>
                            <a:t>) </a:t>
                          </a:r>
                          <a:endParaRPr lang="en-UA" dirty="0"/>
                        </a:p>
                      </a:txBody>
                      <a:tcPr/>
                    </a:tc>
                    <a:tc hMerge="1">
                      <a:txBody>
                        <a:bodyPr/>
                        <a:lstStyle/>
                        <a:p>
                          <a:endParaRPr lang="en-UA"/>
                        </a:p>
                      </a:txBody>
                      <a:tcPr/>
                    </a:tc>
                    <a:extLst>
                      <a:ext uri="{0D108BD9-81ED-4DB2-BD59-A6C34878D82A}">
                        <a16:rowId xmlns:a16="http://schemas.microsoft.com/office/drawing/2014/main" val="2258427151"/>
                      </a:ext>
                    </a:extLst>
                  </a:tr>
                  <a:tr h="288032">
                    <a:tc>
                      <a:txBody>
                        <a:bodyPr/>
                        <a:lstStyle/>
                        <a:p>
                          <a:pPr algn="ctr"/>
                          <a:r>
                            <a:rPr lang="uk-UA" dirty="0"/>
                            <a:t>1</a:t>
                          </a:r>
                          <a:endParaRPr lang="en-UA" dirty="0"/>
                        </a:p>
                      </a:txBody>
                      <a:tcPr/>
                    </a:tc>
                    <a:tc gridSpan="2">
                      <a:txBody>
                        <a:bodyPr/>
                        <a:lstStyle/>
                        <a:p>
                          <a:pPr algn="ctr"/>
                          <a:r>
                            <a:rPr lang="uk-UA" dirty="0"/>
                            <a:t>(0 2 0 0)</a:t>
                          </a:r>
                          <a:endParaRPr lang="en-UA" dirty="0"/>
                        </a:p>
                      </a:txBody>
                      <a:tcPr/>
                    </a:tc>
                    <a:tc hMerge="1">
                      <a:txBody>
                        <a:bodyPr/>
                        <a:lstStyle/>
                        <a:p>
                          <a:endParaRPr lang="en-UA"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uk-UA" dirty="0"/>
                            <a:t>(1 0 1 0)</a:t>
                          </a:r>
                          <a:endParaRPr lang="en-UA" dirty="0"/>
                        </a:p>
                      </a:txBody>
                      <a:tcPr/>
                    </a:tc>
                    <a:tc gridSpan="2">
                      <a:txBody>
                        <a:bodyPr/>
                        <a:lstStyle/>
                        <a:p>
                          <a:pPr algn="ctr"/>
                          <a:r>
                            <a:rPr lang="uk-UA" dirty="0"/>
                            <a:t>(0 0 0 0</a:t>
                          </a:r>
                          <a:r>
                            <a:rPr lang="en-US" dirty="0"/>
                            <a:t> t+0 t+0 </a:t>
                          </a:r>
                          <a14:m>
                            <m:oMath xmlns:m="http://schemas.openxmlformats.org/officeDocument/2006/math">
                              <m:r>
                                <a:rPr lang="en-US" smtClean="0">
                                  <a:latin typeface="Cambria Math" panose="02040503050406030204" pitchFamily="18" charset="0"/>
                                </a:rPr>
                                <m:t>∞</m:t>
                              </m:r>
                            </m:oMath>
                          </a14:m>
                          <a:r>
                            <a:rPr lang="uk-UA" dirty="0"/>
                            <a:t>) </a:t>
                          </a:r>
                          <a:endParaRPr lang="en-UA" dirty="0"/>
                        </a:p>
                      </a:txBody>
                      <a:tcPr/>
                    </a:tc>
                    <a:tc hMerge="1">
                      <a:txBody>
                        <a:bodyPr/>
                        <a:lstStyle/>
                        <a:p>
                          <a:endParaRPr lang="en-UA" dirty="0"/>
                        </a:p>
                      </a:txBody>
                      <a:tcPr>
                        <a:lnL w="12700" cmpd="sng">
                          <a:noFill/>
                        </a:lnL>
                      </a:tcPr>
                    </a:tc>
                    <a:extLst>
                      <a:ext uri="{0D108BD9-81ED-4DB2-BD59-A6C34878D82A}">
                        <a16:rowId xmlns:a16="http://schemas.microsoft.com/office/drawing/2014/main" val="825865256"/>
                      </a:ext>
                    </a:extLst>
                  </a:tr>
                  <a:tr h="0">
                    <a:tc>
                      <a:txBody>
                        <a:bodyPr/>
                        <a:lstStyle/>
                        <a:p>
                          <a:pPr algn="ctr"/>
                          <a:r>
                            <a:rPr lang="uk-UA" dirty="0"/>
                            <a:t>2</a:t>
                          </a:r>
                          <a:endParaRPr lang="en-UA" dirty="0"/>
                        </a:p>
                      </a:txBody>
                      <a:tcPr/>
                    </a:tc>
                    <a:tc>
                      <a:txBody>
                        <a:bodyPr/>
                        <a:lstStyle/>
                        <a:p>
                          <a:pPr algn="ctr"/>
                          <a:r>
                            <a:rPr lang="uk-UA" dirty="0"/>
                            <a:t>(</a:t>
                          </a:r>
                          <a:r>
                            <a:rPr lang="en-UA" dirty="0"/>
                            <a:t>0 0 1 </a:t>
                          </a:r>
                          <a:r>
                            <a:rPr lang="uk-UA" dirty="0"/>
                            <a:t>0)</a:t>
                          </a:r>
                          <a:r>
                            <a:rPr lang="en-UA" dirty="0"/>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uk-UA" dirty="0"/>
                            <a:t>(0 0 0 1)</a:t>
                          </a:r>
                        </a:p>
                      </a:txBody>
                      <a:tcPr/>
                    </a:tc>
                    <a:tc>
                      <a:txBody>
                        <a:bodyPr/>
                        <a:lstStyle/>
                        <a:p>
                          <a:pPr algn="ctr"/>
                          <a:r>
                            <a:rPr lang="uk-UA" dirty="0"/>
                            <a:t>(0 1 1 0)</a:t>
                          </a:r>
                          <a:endParaRPr lang="en-UA"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uk-UA" dirty="0"/>
                            <a:t>(0 </a:t>
                          </a:r>
                          <a:r>
                            <a:rPr lang="en-US" dirty="0"/>
                            <a:t>1</a:t>
                          </a:r>
                          <a:r>
                            <a:rPr lang="uk-UA" dirty="0"/>
                            <a:t> 0 0</a:t>
                          </a:r>
                          <a:r>
                            <a:rPr lang="en-US" dirty="0"/>
                            <a:t> </a:t>
                          </a:r>
                          <a14:m>
                            <m:oMath xmlns:m="http://schemas.openxmlformats.org/officeDocument/2006/math">
                              <m:r>
                                <a:rPr lang="en-US" smtClean="0">
                                  <a:latin typeface="Cambria Math" panose="02040503050406030204" pitchFamily="18" charset="0"/>
                                </a:rPr>
                                <m:t>∞</m:t>
                              </m:r>
                            </m:oMath>
                          </a14:m>
                          <a:r>
                            <a:rPr lang="en-US" dirty="0"/>
                            <a:t> t+0 </a:t>
                          </a:r>
                          <a14:m>
                            <m:oMath xmlns:m="http://schemas.openxmlformats.org/officeDocument/2006/math">
                              <m:r>
                                <a:rPr lang="en-US" smtClean="0">
                                  <a:latin typeface="Cambria Math" panose="02040503050406030204" pitchFamily="18" charset="0"/>
                                </a:rPr>
                                <m:t>∞</m:t>
                              </m:r>
                            </m:oMath>
                          </a14:m>
                          <a:r>
                            <a:rPr lang="uk-UA" dirty="0"/>
                            <a:t>) </a:t>
                          </a:r>
                          <a:endParaRPr lang="en-UA"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uk-UA" dirty="0"/>
                            <a:t>(0 0 </a:t>
                          </a:r>
                          <a:r>
                            <a:rPr lang="en-US" dirty="0"/>
                            <a:t>1</a:t>
                          </a:r>
                          <a:r>
                            <a:rPr lang="uk-UA" dirty="0"/>
                            <a:t> 0</a:t>
                          </a:r>
                          <a:r>
                            <a:rPr lang="en-US" dirty="0"/>
                            <a:t> t+0 </a:t>
                          </a:r>
                          <a14:m>
                            <m:oMath xmlns:m="http://schemas.openxmlformats.org/officeDocument/2006/math">
                              <m:r>
                                <a:rPr lang="en-US" smtClean="0">
                                  <a:latin typeface="Cambria Math" panose="02040503050406030204" pitchFamily="18" charset="0"/>
                                </a:rPr>
                                <m:t>∞</m:t>
                              </m:r>
                            </m:oMath>
                          </a14:m>
                          <a:r>
                            <a:rPr lang="en-US" dirty="0"/>
                            <a:t> </a:t>
                          </a:r>
                          <a14:m>
                            <m:oMath xmlns:m="http://schemas.openxmlformats.org/officeDocument/2006/math">
                              <m:r>
                                <a:rPr lang="en-US" smtClean="0">
                                  <a:latin typeface="Cambria Math" panose="02040503050406030204" pitchFamily="18" charset="0"/>
                                </a:rPr>
                                <m:t>∞</m:t>
                              </m:r>
                            </m:oMath>
                          </a14:m>
                          <a:r>
                            <a:rPr lang="uk-UA" dirty="0"/>
                            <a:t>)</a:t>
                          </a:r>
                          <a:endParaRPr lang="en-UA" dirty="0"/>
                        </a:p>
                      </a:txBody>
                      <a:tcPr/>
                    </a:tc>
                    <a:extLst>
                      <a:ext uri="{0D108BD9-81ED-4DB2-BD59-A6C34878D82A}">
                        <a16:rowId xmlns:a16="http://schemas.microsoft.com/office/drawing/2014/main" val="2028764271"/>
                      </a:ext>
                    </a:extLst>
                  </a:tr>
                  <a:tr h="284584">
                    <a:tc>
                      <a:txBody>
                        <a:bodyPr/>
                        <a:lstStyle/>
                        <a:p>
                          <a:pPr algn="ctr"/>
                          <a:r>
                            <a:rPr lang="uk-UA" dirty="0"/>
                            <a:t>3</a:t>
                          </a:r>
                          <a:endParaRPr lang="en-UA" dirty="0"/>
                        </a:p>
                      </a:txBody>
                      <a:tcPr/>
                    </a:tc>
                    <a:tc>
                      <a:txBody>
                        <a:bodyPr/>
                        <a:lstStyle/>
                        <a:p>
                          <a:pPr algn="ctr"/>
                          <a:r>
                            <a:rPr lang="en-US" dirty="0"/>
                            <a:t>stop</a:t>
                          </a:r>
                          <a:endParaRPr lang="en-UA" dirty="0"/>
                        </a:p>
                      </a:txBody>
                      <a:tcPr/>
                    </a:tc>
                    <a:tc>
                      <a:txBody>
                        <a:bodyPr/>
                        <a:lstStyle/>
                        <a:p>
                          <a:pPr algn="ctr"/>
                          <a:r>
                            <a:rPr lang="en-UA" dirty="0"/>
                            <a:t>stop</a:t>
                          </a:r>
                        </a:p>
                      </a:txBody>
                      <a:tcPr/>
                    </a:tc>
                    <a:tc>
                      <a:txBody>
                        <a:bodyPr/>
                        <a:lstStyle/>
                        <a:p>
                          <a:pPr algn="ctr"/>
                          <a:r>
                            <a:rPr lang="uk-UA" dirty="0"/>
                            <a:t>(0 0 2 0)</a:t>
                          </a:r>
                          <a:endParaRPr lang="en-UA"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uk-UA" dirty="0"/>
                            <a:t>(0 </a:t>
                          </a:r>
                          <a:r>
                            <a:rPr lang="en-US" dirty="0"/>
                            <a:t>1</a:t>
                          </a:r>
                          <a:r>
                            <a:rPr lang="uk-UA" dirty="0"/>
                            <a:t> 1 0</a:t>
                          </a:r>
                          <a:r>
                            <a:rPr lang="en-US" dirty="0"/>
                            <a:t> </a:t>
                          </a:r>
                          <a14:m>
                            <m:oMath xmlns:m="http://schemas.openxmlformats.org/officeDocument/2006/math">
                              <m:r>
                                <a:rPr lang="en-US" smtClean="0">
                                  <a:latin typeface="Cambria Math" panose="02040503050406030204" pitchFamily="18" charset="0"/>
                                </a:rPr>
                                <m:t>∞</m:t>
                              </m:r>
                            </m:oMath>
                          </a14:m>
                          <a:r>
                            <a:rPr lang="en-US" dirty="0"/>
                            <a:t> </a:t>
                          </a:r>
                          <a14:m>
                            <m:oMath xmlns:m="http://schemas.openxmlformats.org/officeDocument/2006/math">
                              <m:r>
                                <a:rPr lang="en-US" smtClean="0">
                                  <a:latin typeface="Cambria Math" panose="02040503050406030204" pitchFamily="18" charset="0"/>
                                </a:rPr>
                                <m:t>∞</m:t>
                              </m:r>
                              <m:r>
                                <a:rPr lang="uk-UA" b="0" i="0" smtClean="0">
                                  <a:latin typeface="Cambria Math" panose="02040503050406030204" pitchFamily="18" charset="0"/>
                                </a:rPr>
                                <m:t>  </m:t>
                              </m:r>
                            </m:oMath>
                          </a14:m>
                          <a:r>
                            <a:rPr lang="en-US" dirty="0"/>
                            <a:t> </a:t>
                          </a:r>
                          <a14:m>
                            <m:oMath xmlns:m="http://schemas.openxmlformats.org/officeDocument/2006/math">
                              <m:r>
                                <a:rPr lang="en-US" smtClean="0">
                                  <a:latin typeface="Cambria Math" panose="02040503050406030204" pitchFamily="18" charset="0"/>
                                </a:rPr>
                                <m:t>∞</m:t>
                              </m:r>
                            </m:oMath>
                          </a14:m>
                          <a:r>
                            <a:rPr lang="uk-UA" dirty="0"/>
                            <a:t>) </a:t>
                          </a:r>
                          <a:endParaRPr lang="en-UA" dirty="0"/>
                        </a:p>
                      </a:txBody>
                      <a:tcPr/>
                    </a:tc>
                    <a:tc>
                      <a:txBody>
                        <a:bodyPr/>
                        <a:lstStyle/>
                        <a:p>
                          <a:pPr algn="ctr"/>
                          <a:r>
                            <a:rPr lang="uk-UA" dirty="0"/>
                            <a:t>(0 1 </a:t>
                          </a:r>
                          <a:r>
                            <a:rPr lang="en-US" dirty="0"/>
                            <a:t>1</a:t>
                          </a:r>
                          <a:r>
                            <a:rPr lang="uk-UA" dirty="0"/>
                            <a:t> 0</a:t>
                          </a:r>
                          <a:r>
                            <a:rPr lang="en-US" dirty="0"/>
                            <a:t> </a:t>
                          </a:r>
                          <a14:m>
                            <m:oMath xmlns:m="http://schemas.openxmlformats.org/officeDocument/2006/math">
                              <m:r>
                                <a:rPr lang="uk-UA" b="0" i="0" smtClean="0">
                                  <a:latin typeface="Cambria Math" panose="02040503050406030204" pitchFamily="18" charset="0"/>
                                </a:rPr>
                                <m:t> </m:t>
                              </m:r>
                              <m:r>
                                <a:rPr lang="en-US" smtClean="0">
                                  <a:latin typeface="Cambria Math" panose="02040503050406030204" pitchFamily="18" charset="0"/>
                                </a:rPr>
                                <m:t>∞</m:t>
                              </m:r>
                            </m:oMath>
                          </a14:m>
                          <a:r>
                            <a:rPr lang="en-US" dirty="0"/>
                            <a:t> </a:t>
                          </a:r>
                          <a14:m>
                            <m:oMath xmlns:m="http://schemas.openxmlformats.org/officeDocument/2006/math">
                              <m:r>
                                <a:rPr lang="uk-UA" b="0" i="0" smtClean="0">
                                  <a:latin typeface="Cambria Math" panose="02040503050406030204" pitchFamily="18" charset="0"/>
                                </a:rPr>
                                <m:t> </m:t>
                              </m:r>
                              <m:r>
                                <a:rPr lang="en-US" smtClean="0">
                                  <a:latin typeface="Cambria Math" panose="02040503050406030204" pitchFamily="18" charset="0"/>
                                </a:rPr>
                                <m:t>∞</m:t>
                              </m:r>
                            </m:oMath>
                          </a14:m>
                          <a:r>
                            <a:rPr lang="en-US" dirty="0"/>
                            <a:t> </a:t>
                          </a:r>
                          <a14:m>
                            <m:oMath xmlns:m="http://schemas.openxmlformats.org/officeDocument/2006/math">
                              <m:r>
                                <a:rPr lang="en-US" smtClean="0">
                                  <a:latin typeface="Cambria Math" panose="02040503050406030204" pitchFamily="18" charset="0"/>
                                </a:rPr>
                                <m:t>∞</m:t>
                              </m:r>
                            </m:oMath>
                          </a14:m>
                          <a:r>
                            <a:rPr lang="uk-UA" dirty="0"/>
                            <a:t>)</a:t>
                          </a:r>
                          <a:endParaRPr lang="en-UA" dirty="0"/>
                        </a:p>
                      </a:txBody>
                      <a:tcPr/>
                    </a:tc>
                    <a:extLst>
                      <a:ext uri="{0D108BD9-81ED-4DB2-BD59-A6C34878D82A}">
                        <a16:rowId xmlns:a16="http://schemas.microsoft.com/office/drawing/2014/main" val="3589167644"/>
                      </a:ext>
                    </a:extLst>
                  </a:tr>
                  <a:tr h="352506">
                    <a:tc>
                      <a:txBody>
                        <a:bodyPr/>
                        <a:lstStyle/>
                        <a:p>
                          <a:pPr algn="ctr"/>
                          <a:r>
                            <a:rPr lang="uk-UA" dirty="0"/>
                            <a:t>4</a:t>
                          </a:r>
                          <a:endParaRPr lang="en-UA" dirty="0"/>
                        </a:p>
                      </a:txBody>
                      <a:tcPr/>
                    </a:tc>
                    <a:tc>
                      <a:txBody>
                        <a:bodyPr/>
                        <a:lstStyle/>
                        <a:p>
                          <a:endParaRPr lang="en-UA" dirty="0"/>
                        </a:p>
                      </a:txBody>
                      <a:tcPr>
                        <a:solidFill>
                          <a:schemeClr val="bg1">
                            <a:lumMod val="95000"/>
                          </a:schemeClr>
                        </a:solidFill>
                      </a:tcPr>
                    </a:tc>
                    <a:tc>
                      <a:txBody>
                        <a:bodyPr/>
                        <a:lstStyle/>
                        <a:p>
                          <a:endParaRPr lang="en-UA" dirty="0"/>
                        </a:p>
                      </a:txBody>
                      <a:tcPr>
                        <a:solidFill>
                          <a:schemeClr val="bg1">
                            <a:lumMod val="95000"/>
                          </a:schemeClr>
                        </a:solidFill>
                      </a:tcPr>
                    </a:tc>
                    <a:tc>
                      <a:txBody>
                        <a:bodyPr/>
                        <a:lstStyle/>
                        <a:p>
                          <a:pPr algn="ctr"/>
                          <a:r>
                            <a:rPr lang="en-UA" dirty="0"/>
                            <a:t>stop</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uk-UA" dirty="0"/>
                            <a:t>(0 0 1 0</a:t>
                          </a:r>
                          <a:r>
                            <a:rPr lang="en-US" dirty="0"/>
                            <a:t> </a:t>
                          </a:r>
                          <a14:m>
                            <m:oMath xmlns:m="http://schemas.openxmlformats.org/officeDocument/2006/math">
                              <m:r>
                                <a:rPr lang="en-US" smtClean="0">
                                  <a:latin typeface="Cambria Math" panose="02040503050406030204" pitchFamily="18" charset="0"/>
                                </a:rPr>
                                <m:t>∞</m:t>
                              </m:r>
                            </m:oMath>
                          </a14:m>
                          <a:r>
                            <a:rPr lang="uk-UA" dirty="0"/>
                            <a:t> </a:t>
                          </a:r>
                          <a:r>
                            <a:rPr lang="en-US" dirty="0"/>
                            <a:t>t+0</a:t>
                          </a:r>
                          <a14:m>
                            <m:oMath xmlns:m="http://schemas.openxmlformats.org/officeDocument/2006/math">
                              <m:r>
                                <a:rPr lang="uk-UA" b="0" i="0" smtClean="0">
                                  <a:latin typeface="Cambria Math" panose="02040503050406030204" pitchFamily="18" charset="0"/>
                                </a:rPr>
                                <m:t> </m:t>
                              </m:r>
                              <m:r>
                                <a:rPr lang="en-US" smtClean="0">
                                  <a:latin typeface="Cambria Math" panose="02040503050406030204" pitchFamily="18" charset="0"/>
                                </a:rPr>
                                <m:t>∞</m:t>
                              </m:r>
                            </m:oMath>
                          </a14:m>
                          <a:r>
                            <a:rPr lang="uk-UA" dirty="0"/>
                            <a:t>) </a:t>
                          </a:r>
                          <a:endParaRPr lang="en-UA"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uk-UA" dirty="0"/>
                            <a:t>(0 0 1 0</a:t>
                          </a:r>
                          <a:r>
                            <a:rPr lang="en-US" dirty="0"/>
                            <a:t> </a:t>
                          </a:r>
                          <a14:m>
                            <m:oMath xmlns:m="http://schemas.openxmlformats.org/officeDocument/2006/math">
                              <m:r>
                                <a:rPr lang="en-US" smtClean="0">
                                  <a:latin typeface="Cambria Math" panose="02040503050406030204" pitchFamily="18" charset="0"/>
                                </a:rPr>
                                <m:t>∞</m:t>
                              </m:r>
                            </m:oMath>
                          </a14:m>
                          <a:r>
                            <a:rPr lang="uk-UA" dirty="0"/>
                            <a:t> </a:t>
                          </a:r>
                          <a:r>
                            <a:rPr lang="en-US" dirty="0"/>
                            <a:t>t+0</a:t>
                          </a:r>
                          <a14:m>
                            <m:oMath xmlns:m="http://schemas.openxmlformats.org/officeDocument/2006/math">
                              <m:r>
                                <a:rPr lang="uk-UA" b="0" i="0" smtClean="0">
                                  <a:latin typeface="Cambria Math" panose="02040503050406030204" pitchFamily="18" charset="0"/>
                                </a:rPr>
                                <m:t> </m:t>
                              </m:r>
                              <m:r>
                                <a:rPr lang="en-US" smtClean="0">
                                  <a:latin typeface="Cambria Math" panose="02040503050406030204" pitchFamily="18" charset="0"/>
                                </a:rPr>
                                <m:t>∞</m:t>
                              </m:r>
                            </m:oMath>
                          </a14:m>
                          <a:r>
                            <a:rPr lang="uk-UA" dirty="0"/>
                            <a:t>) </a:t>
                          </a:r>
                          <a:endParaRPr lang="en-UA" dirty="0"/>
                        </a:p>
                      </a:txBody>
                      <a:tcPr/>
                    </a:tc>
                    <a:extLst>
                      <a:ext uri="{0D108BD9-81ED-4DB2-BD59-A6C34878D82A}">
                        <a16:rowId xmlns:a16="http://schemas.microsoft.com/office/drawing/2014/main" val="4259013464"/>
                      </a:ext>
                    </a:extLst>
                  </a:tr>
                  <a:tr h="331440">
                    <a:tc>
                      <a:txBody>
                        <a:bodyPr/>
                        <a:lstStyle/>
                        <a:p>
                          <a:pPr algn="ctr"/>
                          <a:r>
                            <a:rPr lang="uk-UA" dirty="0"/>
                            <a:t>5</a:t>
                          </a:r>
                          <a:endParaRPr lang="en-UA" dirty="0"/>
                        </a:p>
                      </a:txBody>
                      <a:tcPr/>
                    </a:tc>
                    <a:tc>
                      <a:txBody>
                        <a:bodyPr/>
                        <a:lstStyle/>
                        <a:p>
                          <a:endParaRPr lang="en-UA" dirty="0"/>
                        </a:p>
                      </a:txBody>
                      <a:tcPr>
                        <a:solidFill>
                          <a:schemeClr val="accent1">
                            <a:lumMod val="20000"/>
                            <a:lumOff val="80000"/>
                          </a:schemeClr>
                        </a:solidFill>
                      </a:tcPr>
                    </a:tc>
                    <a:tc>
                      <a:txBody>
                        <a:bodyPr/>
                        <a:lstStyle/>
                        <a:p>
                          <a:endParaRPr lang="en-UA" dirty="0"/>
                        </a:p>
                      </a:txBody>
                      <a:tcPr>
                        <a:solidFill>
                          <a:schemeClr val="accent1">
                            <a:lumMod val="20000"/>
                            <a:lumOff val="80000"/>
                          </a:schemeClr>
                        </a:solidFill>
                      </a:tcPr>
                    </a:tc>
                    <a:tc>
                      <a:txBody>
                        <a:bodyPr/>
                        <a:lstStyle/>
                        <a:p>
                          <a:endParaRPr lang="en-UA" dirty="0"/>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A" dirty="0"/>
                            <a:t>stop</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A" dirty="0"/>
                            <a:t>stop</a:t>
                          </a:r>
                        </a:p>
                      </a:txBody>
                      <a:tcPr/>
                    </a:tc>
                    <a:extLst>
                      <a:ext uri="{0D108BD9-81ED-4DB2-BD59-A6C34878D82A}">
                        <a16:rowId xmlns:a16="http://schemas.microsoft.com/office/drawing/2014/main" val="3014233030"/>
                      </a:ext>
                    </a:extLst>
                  </a:tr>
                </a:tbl>
              </a:graphicData>
            </a:graphic>
          </p:graphicFrame>
        </mc:Choice>
        <mc:Fallback>
          <p:graphicFrame>
            <p:nvGraphicFramePr>
              <p:cNvPr id="5" name="Table 5">
                <a:extLst>
                  <a:ext uri="{FF2B5EF4-FFF2-40B4-BE49-F238E27FC236}">
                    <a16:creationId xmlns:a16="http://schemas.microsoft.com/office/drawing/2014/main" id="{BA0FD32C-4FB2-9A4D-B10F-0D59471D621D}"/>
                  </a:ext>
                </a:extLst>
              </p:cNvPr>
              <p:cNvGraphicFramePr>
                <a:graphicFrameLocks noGrp="1"/>
              </p:cNvGraphicFramePr>
              <p:nvPr>
                <p:ph idx="1"/>
                <p:extLst>
                  <p:ext uri="{D42A27DB-BD31-4B8C-83A1-F6EECF244321}">
                    <p14:modId xmlns:p14="http://schemas.microsoft.com/office/powerpoint/2010/main" val="4044811998"/>
                  </p:ext>
                </p:extLst>
              </p:nvPr>
            </p:nvGraphicFramePr>
            <p:xfrm>
              <a:off x="457198" y="1198733"/>
              <a:ext cx="8229601" cy="2912659"/>
            </p:xfrm>
            <a:graphic>
              <a:graphicData uri="http://schemas.openxmlformats.org/drawingml/2006/table">
                <a:tbl>
                  <a:tblPr firstRow="1" bandRow="1">
                    <a:tableStyleId>{BC89EF96-8CEA-46FF-86C4-4CE0E7609802}</a:tableStyleId>
                  </a:tblPr>
                  <a:tblGrid>
                    <a:gridCol w="874442">
                      <a:extLst>
                        <a:ext uri="{9D8B030D-6E8A-4147-A177-3AD203B41FA5}">
                          <a16:colId xmlns:a16="http://schemas.microsoft.com/office/drawing/2014/main" val="1825001929"/>
                        </a:ext>
                      </a:extLst>
                    </a:gridCol>
                    <a:gridCol w="1008110">
                      <a:extLst>
                        <a:ext uri="{9D8B030D-6E8A-4147-A177-3AD203B41FA5}">
                          <a16:colId xmlns:a16="http://schemas.microsoft.com/office/drawing/2014/main" val="2183512635"/>
                        </a:ext>
                      </a:extLst>
                    </a:gridCol>
                    <a:gridCol w="1080120">
                      <a:extLst>
                        <a:ext uri="{9D8B030D-6E8A-4147-A177-3AD203B41FA5}">
                          <a16:colId xmlns:a16="http://schemas.microsoft.com/office/drawing/2014/main" val="3868255280"/>
                        </a:ext>
                      </a:extLst>
                    </a:gridCol>
                    <a:gridCol w="1008112">
                      <a:extLst>
                        <a:ext uri="{9D8B030D-6E8A-4147-A177-3AD203B41FA5}">
                          <a16:colId xmlns:a16="http://schemas.microsoft.com/office/drawing/2014/main" val="24553468"/>
                        </a:ext>
                      </a:extLst>
                    </a:gridCol>
                    <a:gridCol w="2232248">
                      <a:extLst>
                        <a:ext uri="{9D8B030D-6E8A-4147-A177-3AD203B41FA5}">
                          <a16:colId xmlns:a16="http://schemas.microsoft.com/office/drawing/2014/main" val="1151929380"/>
                        </a:ext>
                      </a:extLst>
                    </a:gridCol>
                    <a:gridCol w="2026569">
                      <a:extLst>
                        <a:ext uri="{9D8B030D-6E8A-4147-A177-3AD203B41FA5}">
                          <a16:colId xmlns:a16="http://schemas.microsoft.com/office/drawing/2014/main" val="1927975877"/>
                        </a:ext>
                      </a:extLst>
                    </a:gridCol>
                  </a:tblGrid>
                  <a:tr h="358059">
                    <a:tc rowSpan="2">
                      <a:txBody>
                        <a:bodyPr/>
                        <a:lstStyle/>
                        <a:p>
                          <a:pPr algn="ctr"/>
                          <a:r>
                            <a:rPr lang="uk-UA" sz="1200" i="0" dirty="0"/>
                            <a:t>Крок алгоритму імітації</a:t>
                          </a:r>
                          <a:endParaRPr lang="en-UA" sz="1200" i="0" dirty="0"/>
                        </a:p>
                      </a:txBody>
                      <a:tcPr marL="18000" marR="18000" marT="10800" marB="10800" anchor="ctr"/>
                    </a:tc>
                    <a:tc gridSpan="5">
                      <a:txBody>
                        <a:bodyPr/>
                        <a:lstStyle/>
                        <a:p>
                          <a:pPr algn="ctr"/>
                          <a:r>
                            <a:rPr lang="uk-UA" sz="1600" b="0" i="0" dirty="0"/>
                            <a:t>Стан мережі Петрі в результаті виконаного кроку </a:t>
                          </a:r>
                          <a:endParaRPr lang="en-UA" sz="1600" b="0" i="0" dirty="0"/>
                        </a:p>
                      </a:txBody>
                      <a:tcPr>
                        <a:solidFill>
                          <a:schemeClr val="accent1">
                            <a:lumMod val="20000"/>
                            <a:lumOff val="80000"/>
                          </a:schemeClr>
                        </a:solidFill>
                      </a:tcPr>
                    </a:tc>
                    <a:tc hMerge="1">
                      <a:txBody>
                        <a:bodyPr/>
                        <a:lstStyle/>
                        <a:p>
                          <a:endParaRPr lang="en-UA"/>
                        </a:p>
                      </a:txBody>
                      <a:tcPr/>
                    </a:tc>
                    <a:tc hMerge="1">
                      <a:txBody>
                        <a:bodyPr/>
                        <a:lstStyle/>
                        <a:p>
                          <a:endParaRPr lang="en-UA"/>
                        </a:p>
                      </a:txBody>
                      <a:tcPr/>
                    </a:tc>
                    <a:tc hMerge="1">
                      <a:txBody>
                        <a:bodyPr/>
                        <a:lstStyle/>
                        <a:p>
                          <a:pPr algn="ctr"/>
                          <a:endParaRPr lang="en-UA" dirty="0"/>
                        </a:p>
                      </a:txBody>
                      <a:tcPr/>
                    </a:tc>
                    <a:tc hMerge="1">
                      <a:txBody>
                        <a:bodyPr/>
                        <a:lstStyle/>
                        <a:p>
                          <a:pPr algn="ctr"/>
                          <a:endParaRPr lang="en-UA" dirty="0"/>
                        </a:p>
                      </a:txBody>
                      <a:tcPr/>
                    </a:tc>
                    <a:extLst>
                      <a:ext uri="{0D108BD9-81ED-4DB2-BD59-A6C34878D82A}">
                        <a16:rowId xmlns:a16="http://schemas.microsoft.com/office/drawing/2014/main" val="790170165"/>
                      </a:ext>
                    </a:extLst>
                  </a:tr>
                  <a:tr h="360040">
                    <a:tc vMerge="1">
                      <a:txBody>
                        <a:bodyPr/>
                        <a:lstStyle/>
                        <a:p>
                          <a:pPr algn="ctr"/>
                          <a:r>
                            <a:rPr lang="uk-UA" dirty="0"/>
                            <a:t>Крок в алгоритмі імітації</a:t>
                          </a:r>
                          <a:endParaRPr lang="en-UA" dirty="0"/>
                        </a:p>
                      </a:txBody>
                      <a:tcPr/>
                    </a:tc>
                    <a:tc gridSpan="3">
                      <a:txBody>
                        <a:bodyPr/>
                        <a:lstStyle/>
                        <a:p>
                          <a:pPr algn="ctr"/>
                          <a:r>
                            <a:rPr lang="uk-UA" sz="1600" i="0" dirty="0"/>
                            <a:t>Класична мережа Петрі</a:t>
                          </a:r>
                          <a:endParaRPr lang="en-UA" sz="1600" i="0" dirty="0"/>
                        </a:p>
                      </a:txBody>
                      <a:tcPr/>
                    </a:tc>
                    <a:tc hMerge="1">
                      <a:txBody>
                        <a:bodyPr/>
                        <a:lstStyle/>
                        <a:p>
                          <a:endParaRPr lang="en-UA"/>
                        </a:p>
                      </a:txBody>
                      <a:tcPr/>
                    </a:tc>
                    <a:tc hMerge="1">
                      <a:txBody>
                        <a:bodyPr/>
                        <a:lstStyle/>
                        <a:p>
                          <a:pPr algn="ctr"/>
                          <a:endParaRPr lang="en-UA" dirty="0"/>
                        </a:p>
                      </a:txBody>
                      <a:tcPr>
                        <a:lnT w="38100" cmpd="sng">
                          <a:noFill/>
                        </a:lnT>
                        <a:lnB w="38100" cmpd="sng">
                          <a:noFill/>
                        </a:lnB>
                      </a:tcPr>
                    </a:tc>
                    <a:tc gridSpan="2">
                      <a:txBody>
                        <a:bodyPr/>
                        <a:lstStyle/>
                        <a:p>
                          <a:pPr algn="ctr"/>
                          <a:r>
                            <a:rPr lang="uk-UA" sz="1600" i="0" dirty="0"/>
                            <a:t>Мережа Петрі з часовими затримками</a:t>
                          </a:r>
                          <a:endParaRPr lang="en-UA" sz="1600" i="0" dirty="0"/>
                        </a:p>
                      </a:txBody>
                      <a:tcPr/>
                    </a:tc>
                    <a:tc hMerge="1">
                      <a:txBody>
                        <a:bodyPr/>
                        <a:lstStyle/>
                        <a:p>
                          <a:pPr algn="ctr"/>
                          <a:endParaRPr lang="en-UA" dirty="0"/>
                        </a:p>
                      </a:txBody>
                      <a:tcPr/>
                    </a:tc>
                    <a:extLst>
                      <a:ext uri="{0D108BD9-81ED-4DB2-BD59-A6C34878D82A}">
                        <a16:rowId xmlns:a16="http://schemas.microsoft.com/office/drawing/2014/main" val="4041589472"/>
                      </a:ext>
                    </a:extLst>
                  </a:tr>
                  <a:tr h="365760">
                    <a:tc>
                      <a:txBody>
                        <a:bodyPr/>
                        <a:lstStyle/>
                        <a:p>
                          <a:pPr algn="ctr"/>
                          <a:r>
                            <a:rPr lang="en-UA" dirty="0"/>
                            <a:t>0</a:t>
                          </a:r>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uk-UA" dirty="0"/>
                            <a:t>(1 </a:t>
                          </a:r>
                          <a:r>
                            <a:rPr lang="en-US" dirty="0"/>
                            <a:t>1</a:t>
                          </a:r>
                          <a:r>
                            <a:rPr lang="uk-UA" dirty="0"/>
                            <a:t> </a:t>
                          </a:r>
                          <a:r>
                            <a:rPr lang="en-US" dirty="0"/>
                            <a:t>0</a:t>
                          </a:r>
                          <a:r>
                            <a:rPr lang="uk-UA" dirty="0"/>
                            <a:t> 0)</a:t>
                          </a:r>
                          <a:endParaRPr lang="en-UA" dirty="0"/>
                        </a:p>
                      </a:txBody>
                      <a:tcPr/>
                    </a:tc>
                    <a:tc hMerge="1">
                      <a:txBody>
                        <a:bodyPr/>
                        <a:lstStyle/>
                        <a:p>
                          <a:endParaRPr lang="en-UA"/>
                        </a:p>
                      </a:txBody>
                      <a:tcPr/>
                    </a:tc>
                    <a:tc hMerge="1">
                      <a:txBody>
                        <a:bodyPr/>
                        <a:lstStyle/>
                        <a:p>
                          <a:endParaRPr lang="en-UA"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gridSpan="2">
                      <a:txBody>
                        <a:bodyPr/>
                        <a:lstStyle/>
                        <a:p>
                          <a:endParaRPr lang="en-UA"/>
                        </a:p>
                      </a:txBody>
                      <a:tcPr>
                        <a:blipFill>
                          <a:blip r:embed="rId2"/>
                          <a:stretch>
                            <a:fillRect l="-93155" t="-200000" r="-595" b="-524138"/>
                          </a:stretch>
                        </a:blipFill>
                      </a:tcPr>
                    </a:tc>
                    <a:tc hMerge="1">
                      <a:txBody>
                        <a:bodyPr/>
                        <a:lstStyle/>
                        <a:p>
                          <a:endParaRPr lang="en-UA"/>
                        </a:p>
                      </a:txBody>
                      <a:tcPr/>
                    </a:tc>
                    <a:extLst>
                      <a:ext uri="{0D108BD9-81ED-4DB2-BD59-A6C34878D82A}">
                        <a16:rowId xmlns:a16="http://schemas.microsoft.com/office/drawing/2014/main" val="2258427151"/>
                      </a:ext>
                    </a:extLst>
                  </a:tr>
                  <a:tr h="365760">
                    <a:tc>
                      <a:txBody>
                        <a:bodyPr/>
                        <a:lstStyle/>
                        <a:p>
                          <a:pPr algn="ctr"/>
                          <a:r>
                            <a:rPr lang="uk-UA" dirty="0"/>
                            <a:t>1</a:t>
                          </a:r>
                          <a:endParaRPr lang="en-UA" dirty="0"/>
                        </a:p>
                      </a:txBody>
                      <a:tcPr/>
                    </a:tc>
                    <a:tc gridSpan="2">
                      <a:txBody>
                        <a:bodyPr/>
                        <a:lstStyle/>
                        <a:p>
                          <a:pPr algn="ctr"/>
                          <a:r>
                            <a:rPr lang="uk-UA" dirty="0"/>
                            <a:t>(0 2 0 0)</a:t>
                          </a:r>
                          <a:endParaRPr lang="en-UA" dirty="0"/>
                        </a:p>
                      </a:txBody>
                      <a:tcPr/>
                    </a:tc>
                    <a:tc hMerge="1">
                      <a:txBody>
                        <a:bodyPr/>
                        <a:lstStyle/>
                        <a:p>
                          <a:endParaRPr lang="en-UA"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uk-UA" dirty="0"/>
                            <a:t>(1 0 1 0)</a:t>
                          </a:r>
                          <a:endParaRPr lang="en-UA" dirty="0"/>
                        </a:p>
                      </a:txBody>
                      <a:tcPr/>
                    </a:tc>
                    <a:tc gridSpan="2">
                      <a:txBody>
                        <a:bodyPr/>
                        <a:lstStyle/>
                        <a:p>
                          <a:endParaRPr lang="en-UA"/>
                        </a:p>
                      </a:txBody>
                      <a:tcPr>
                        <a:blipFill>
                          <a:blip r:embed="rId2"/>
                          <a:stretch>
                            <a:fillRect l="-93155" t="-310714" r="-595" b="-442857"/>
                          </a:stretch>
                        </a:blipFill>
                      </a:tcPr>
                    </a:tc>
                    <a:tc hMerge="1">
                      <a:txBody>
                        <a:bodyPr/>
                        <a:lstStyle/>
                        <a:p>
                          <a:endParaRPr lang="en-UA" dirty="0"/>
                        </a:p>
                      </a:txBody>
                      <a:tcPr>
                        <a:lnL w="12700" cmpd="sng">
                          <a:noFill/>
                        </a:lnL>
                      </a:tcPr>
                    </a:tc>
                    <a:extLst>
                      <a:ext uri="{0D108BD9-81ED-4DB2-BD59-A6C34878D82A}">
                        <a16:rowId xmlns:a16="http://schemas.microsoft.com/office/drawing/2014/main" val="825865256"/>
                      </a:ext>
                    </a:extLst>
                  </a:tr>
                  <a:tr h="365760">
                    <a:tc>
                      <a:txBody>
                        <a:bodyPr/>
                        <a:lstStyle/>
                        <a:p>
                          <a:pPr algn="ctr"/>
                          <a:r>
                            <a:rPr lang="uk-UA" dirty="0"/>
                            <a:t>2</a:t>
                          </a:r>
                          <a:endParaRPr lang="en-UA" dirty="0"/>
                        </a:p>
                      </a:txBody>
                      <a:tcPr/>
                    </a:tc>
                    <a:tc>
                      <a:txBody>
                        <a:bodyPr/>
                        <a:lstStyle/>
                        <a:p>
                          <a:pPr algn="ctr"/>
                          <a:r>
                            <a:rPr lang="uk-UA" dirty="0"/>
                            <a:t>(</a:t>
                          </a:r>
                          <a:r>
                            <a:rPr lang="en-UA" dirty="0"/>
                            <a:t>0 0 1 </a:t>
                          </a:r>
                          <a:r>
                            <a:rPr lang="uk-UA" dirty="0"/>
                            <a:t>0)</a:t>
                          </a:r>
                          <a:r>
                            <a:rPr lang="en-UA" dirty="0"/>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uk-UA" dirty="0"/>
                            <a:t>(0 0 0 1)</a:t>
                          </a:r>
                        </a:p>
                      </a:txBody>
                      <a:tcPr/>
                    </a:tc>
                    <a:tc>
                      <a:txBody>
                        <a:bodyPr/>
                        <a:lstStyle/>
                        <a:p>
                          <a:pPr algn="ctr"/>
                          <a:r>
                            <a:rPr lang="uk-UA" dirty="0"/>
                            <a:t>(0 1 1 0)</a:t>
                          </a:r>
                          <a:endParaRPr lang="en-UA" dirty="0"/>
                        </a:p>
                      </a:txBody>
                      <a:tcPr/>
                    </a:tc>
                    <a:tc>
                      <a:txBody>
                        <a:bodyPr/>
                        <a:lstStyle/>
                        <a:p>
                          <a:endParaRPr lang="en-UA"/>
                        </a:p>
                      </a:txBody>
                      <a:tcPr>
                        <a:blipFill>
                          <a:blip r:embed="rId2"/>
                          <a:stretch>
                            <a:fillRect l="-177841" t="-396552" r="-92045" b="-327586"/>
                          </a:stretch>
                        </a:blipFill>
                      </a:tcPr>
                    </a:tc>
                    <a:tc>
                      <a:txBody>
                        <a:bodyPr/>
                        <a:lstStyle/>
                        <a:p>
                          <a:endParaRPr lang="en-UA"/>
                        </a:p>
                      </a:txBody>
                      <a:tcPr>
                        <a:blipFill>
                          <a:blip r:embed="rId2"/>
                          <a:stretch>
                            <a:fillRect l="-305625" t="-396552" r="-1250" b="-327586"/>
                          </a:stretch>
                        </a:blipFill>
                      </a:tcPr>
                    </a:tc>
                    <a:extLst>
                      <a:ext uri="{0D108BD9-81ED-4DB2-BD59-A6C34878D82A}">
                        <a16:rowId xmlns:a16="http://schemas.microsoft.com/office/drawing/2014/main" val="2028764271"/>
                      </a:ext>
                    </a:extLst>
                  </a:tr>
                  <a:tr h="365760">
                    <a:tc>
                      <a:txBody>
                        <a:bodyPr/>
                        <a:lstStyle/>
                        <a:p>
                          <a:pPr algn="ctr"/>
                          <a:r>
                            <a:rPr lang="uk-UA" dirty="0"/>
                            <a:t>3</a:t>
                          </a:r>
                          <a:endParaRPr lang="en-UA" dirty="0"/>
                        </a:p>
                      </a:txBody>
                      <a:tcPr/>
                    </a:tc>
                    <a:tc>
                      <a:txBody>
                        <a:bodyPr/>
                        <a:lstStyle/>
                        <a:p>
                          <a:pPr algn="ctr"/>
                          <a:r>
                            <a:rPr lang="en-US" dirty="0"/>
                            <a:t>stop</a:t>
                          </a:r>
                          <a:endParaRPr lang="en-UA" dirty="0"/>
                        </a:p>
                      </a:txBody>
                      <a:tcPr/>
                    </a:tc>
                    <a:tc>
                      <a:txBody>
                        <a:bodyPr/>
                        <a:lstStyle/>
                        <a:p>
                          <a:pPr algn="ctr"/>
                          <a:r>
                            <a:rPr lang="en-UA" dirty="0"/>
                            <a:t>stop</a:t>
                          </a:r>
                        </a:p>
                      </a:txBody>
                      <a:tcPr/>
                    </a:tc>
                    <a:tc>
                      <a:txBody>
                        <a:bodyPr/>
                        <a:lstStyle/>
                        <a:p>
                          <a:pPr algn="ctr"/>
                          <a:r>
                            <a:rPr lang="uk-UA" dirty="0"/>
                            <a:t>(0 0 2 0)</a:t>
                          </a:r>
                          <a:endParaRPr lang="en-UA" dirty="0"/>
                        </a:p>
                      </a:txBody>
                      <a:tcPr/>
                    </a:tc>
                    <a:tc>
                      <a:txBody>
                        <a:bodyPr/>
                        <a:lstStyle/>
                        <a:p>
                          <a:endParaRPr lang="en-UA"/>
                        </a:p>
                      </a:txBody>
                      <a:tcPr>
                        <a:blipFill>
                          <a:blip r:embed="rId2"/>
                          <a:stretch>
                            <a:fillRect l="-177841" t="-496552" r="-92045" b="-227586"/>
                          </a:stretch>
                        </a:blipFill>
                      </a:tcPr>
                    </a:tc>
                    <a:tc>
                      <a:txBody>
                        <a:bodyPr/>
                        <a:lstStyle/>
                        <a:p>
                          <a:endParaRPr lang="en-UA"/>
                        </a:p>
                      </a:txBody>
                      <a:tcPr>
                        <a:blipFill>
                          <a:blip r:embed="rId2"/>
                          <a:stretch>
                            <a:fillRect l="-305625" t="-496552" r="-1250" b="-227586"/>
                          </a:stretch>
                        </a:blipFill>
                      </a:tcPr>
                    </a:tc>
                    <a:extLst>
                      <a:ext uri="{0D108BD9-81ED-4DB2-BD59-A6C34878D82A}">
                        <a16:rowId xmlns:a16="http://schemas.microsoft.com/office/drawing/2014/main" val="3589167644"/>
                      </a:ext>
                    </a:extLst>
                  </a:tr>
                  <a:tr h="365760">
                    <a:tc>
                      <a:txBody>
                        <a:bodyPr/>
                        <a:lstStyle/>
                        <a:p>
                          <a:pPr algn="ctr"/>
                          <a:r>
                            <a:rPr lang="uk-UA" dirty="0"/>
                            <a:t>4</a:t>
                          </a:r>
                          <a:endParaRPr lang="en-UA" dirty="0"/>
                        </a:p>
                      </a:txBody>
                      <a:tcPr/>
                    </a:tc>
                    <a:tc>
                      <a:txBody>
                        <a:bodyPr/>
                        <a:lstStyle/>
                        <a:p>
                          <a:endParaRPr lang="en-UA" dirty="0"/>
                        </a:p>
                      </a:txBody>
                      <a:tcPr>
                        <a:solidFill>
                          <a:schemeClr val="bg1">
                            <a:lumMod val="95000"/>
                          </a:schemeClr>
                        </a:solidFill>
                      </a:tcPr>
                    </a:tc>
                    <a:tc>
                      <a:txBody>
                        <a:bodyPr/>
                        <a:lstStyle/>
                        <a:p>
                          <a:endParaRPr lang="en-UA" dirty="0"/>
                        </a:p>
                      </a:txBody>
                      <a:tcPr>
                        <a:solidFill>
                          <a:schemeClr val="bg1">
                            <a:lumMod val="95000"/>
                          </a:schemeClr>
                        </a:solidFill>
                      </a:tcPr>
                    </a:tc>
                    <a:tc>
                      <a:txBody>
                        <a:bodyPr/>
                        <a:lstStyle/>
                        <a:p>
                          <a:pPr algn="ctr"/>
                          <a:r>
                            <a:rPr lang="en-UA" dirty="0"/>
                            <a:t>stop</a:t>
                          </a:r>
                        </a:p>
                      </a:txBody>
                      <a:tcPr/>
                    </a:tc>
                    <a:tc>
                      <a:txBody>
                        <a:bodyPr/>
                        <a:lstStyle/>
                        <a:p>
                          <a:endParaRPr lang="en-UA"/>
                        </a:p>
                      </a:txBody>
                      <a:tcPr>
                        <a:blipFill>
                          <a:blip r:embed="rId2"/>
                          <a:stretch>
                            <a:fillRect l="-177841" t="-596552" r="-92045" b="-127586"/>
                          </a:stretch>
                        </a:blipFill>
                      </a:tcPr>
                    </a:tc>
                    <a:tc>
                      <a:txBody>
                        <a:bodyPr/>
                        <a:lstStyle/>
                        <a:p>
                          <a:endParaRPr lang="en-UA"/>
                        </a:p>
                      </a:txBody>
                      <a:tcPr>
                        <a:blipFill>
                          <a:blip r:embed="rId2"/>
                          <a:stretch>
                            <a:fillRect l="-305625" t="-596552" r="-1250" b="-127586"/>
                          </a:stretch>
                        </a:blipFill>
                      </a:tcPr>
                    </a:tc>
                    <a:extLst>
                      <a:ext uri="{0D108BD9-81ED-4DB2-BD59-A6C34878D82A}">
                        <a16:rowId xmlns:a16="http://schemas.microsoft.com/office/drawing/2014/main" val="4259013464"/>
                      </a:ext>
                    </a:extLst>
                  </a:tr>
                  <a:tr h="365760">
                    <a:tc>
                      <a:txBody>
                        <a:bodyPr/>
                        <a:lstStyle/>
                        <a:p>
                          <a:pPr algn="ctr"/>
                          <a:r>
                            <a:rPr lang="uk-UA" dirty="0"/>
                            <a:t>5</a:t>
                          </a:r>
                          <a:endParaRPr lang="en-UA" dirty="0"/>
                        </a:p>
                      </a:txBody>
                      <a:tcPr/>
                    </a:tc>
                    <a:tc>
                      <a:txBody>
                        <a:bodyPr/>
                        <a:lstStyle/>
                        <a:p>
                          <a:endParaRPr lang="en-UA" dirty="0"/>
                        </a:p>
                      </a:txBody>
                      <a:tcPr>
                        <a:solidFill>
                          <a:schemeClr val="accent1">
                            <a:lumMod val="20000"/>
                            <a:lumOff val="80000"/>
                          </a:schemeClr>
                        </a:solidFill>
                      </a:tcPr>
                    </a:tc>
                    <a:tc>
                      <a:txBody>
                        <a:bodyPr/>
                        <a:lstStyle/>
                        <a:p>
                          <a:endParaRPr lang="en-UA" dirty="0"/>
                        </a:p>
                      </a:txBody>
                      <a:tcPr>
                        <a:solidFill>
                          <a:schemeClr val="accent1">
                            <a:lumMod val="20000"/>
                            <a:lumOff val="80000"/>
                          </a:schemeClr>
                        </a:solidFill>
                      </a:tcPr>
                    </a:tc>
                    <a:tc>
                      <a:txBody>
                        <a:bodyPr/>
                        <a:lstStyle/>
                        <a:p>
                          <a:endParaRPr lang="en-UA" dirty="0"/>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A" dirty="0"/>
                            <a:t>stop</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A" dirty="0"/>
                            <a:t>stop</a:t>
                          </a:r>
                        </a:p>
                      </a:txBody>
                      <a:tcPr/>
                    </a:tc>
                    <a:extLst>
                      <a:ext uri="{0D108BD9-81ED-4DB2-BD59-A6C34878D82A}">
                        <a16:rowId xmlns:a16="http://schemas.microsoft.com/office/drawing/2014/main" val="3014233030"/>
                      </a:ext>
                    </a:extLst>
                  </a:tr>
                </a:tbl>
              </a:graphicData>
            </a:graphic>
          </p:graphicFrame>
        </mc:Fallback>
      </mc:AlternateContent>
      <p:sp>
        <p:nvSpPr>
          <p:cNvPr id="4" name="Footer Placeholder 3">
            <a:extLst>
              <a:ext uri="{FF2B5EF4-FFF2-40B4-BE49-F238E27FC236}">
                <a16:creationId xmlns:a16="http://schemas.microsoft.com/office/drawing/2014/main" id="{80CC2097-2A2D-EA40-BB18-E01C777239C5}"/>
              </a:ext>
            </a:extLst>
          </p:cNvPr>
          <p:cNvSpPr>
            <a:spLocks noGrp="1"/>
          </p:cNvSpPr>
          <p:nvPr>
            <p:ph type="ftr" sz="quarter" idx="11"/>
          </p:nvPr>
        </p:nvSpPr>
        <p:spPr/>
        <p:txBody>
          <a:bodyPr/>
          <a:lstStyle/>
          <a:p>
            <a:r>
              <a:rPr lang="uk-UA"/>
              <a:t>© І.В.Стеценко КПІ ім.Ігоря Сікорського</a:t>
            </a:r>
          </a:p>
        </p:txBody>
      </p:sp>
    </p:spTree>
    <p:extLst>
      <p:ext uri="{BB962C8B-B14F-4D97-AF65-F5344CB8AC3E}">
        <p14:creationId xmlns:p14="http://schemas.microsoft.com/office/powerpoint/2010/main" val="20499357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62074"/>
          </a:xfrm>
        </p:spPr>
        <p:txBody>
          <a:bodyPr>
            <a:normAutofit fontScale="90000"/>
          </a:bodyPr>
          <a:lstStyle/>
          <a:p>
            <a:r>
              <a:rPr lang="uk-UA" dirty="0"/>
              <a:t>Приклад «Регульоване перехрестя»</a:t>
            </a:r>
          </a:p>
        </p:txBody>
      </p:sp>
      <p:sp>
        <p:nvSpPr>
          <p:cNvPr id="4" name="Нижний колонтитул 3"/>
          <p:cNvSpPr>
            <a:spLocks noGrp="1"/>
          </p:cNvSpPr>
          <p:nvPr>
            <p:ph type="ftr" sz="quarter" idx="11"/>
          </p:nvPr>
        </p:nvSpPr>
        <p:spPr/>
        <p:txBody>
          <a:bodyPr/>
          <a:lstStyle/>
          <a:p>
            <a:r>
              <a:rPr lang="uk-UA"/>
              <a:t>© І.В.Стеценко КПІ ім.Ігоря Сікорського</a:t>
            </a:r>
          </a:p>
        </p:txBody>
      </p:sp>
      <p:grpSp>
        <p:nvGrpSpPr>
          <p:cNvPr id="5" name="Полотно 431"/>
          <p:cNvGrpSpPr/>
          <p:nvPr/>
        </p:nvGrpSpPr>
        <p:grpSpPr>
          <a:xfrm>
            <a:off x="422875" y="1390049"/>
            <a:ext cx="8256270" cy="4394200"/>
            <a:chOff x="0" y="0"/>
            <a:chExt cx="8256270" cy="4394200"/>
          </a:xfrm>
        </p:grpSpPr>
        <p:sp>
          <p:nvSpPr>
            <p:cNvPr id="6" name="Прямоугольник 5"/>
            <p:cNvSpPr/>
            <p:nvPr/>
          </p:nvSpPr>
          <p:spPr>
            <a:xfrm>
              <a:off x="0" y="0"/>
              <a:ext cx="8256270" cy="4394200"/>
            </a:xfrm>
            <a:prstGeom prst="rect">
              <a:avLst/>
            </a:prstGeom>
            <a:noFill/>
            <a:ln>
              <a:noFill/>
            </a:ln>
          </p:spPr>
        </p:sp>
        <p:sp>
          <p:nvSpPr>
            <p:cNvPr id="7" name="Rectangle 265"/>
            <p:cNvSpPr>
              <a:spLocks noChangeArrowheads="1"/>
            </p:cNvSpPr>
            <p:nvPr/>
          </p:nvSpPr>
          <p:spPr bwMode="auto">
            <a:xfrm>
              <a:off x="2263377" y="568941"/>
              <a:ext cx="3752464" cy="3005197"/>
            </a:xfrm>
            <a:prstGeom prst="rect">
              <a:avLst/>
            </a:prstGeom>
            <a:solidFill>
              <a:schemeClr val="accent3">
                <a:lumMod val="20000"/>
                <a:lumOff val="80000"/>
              </a:schemeClr>
            </a:solidFill>
            <a:ln w="3175">
              <a:solidFill>
                <a:srgbClr val="C0C0C0"/>
              </a:solidFill>
              <a:miter lim="800000"/>
              <a:headEnd/>
              <a:tailEnd/>
            </a:ln>
          </p:spPr>
          <p:txBody>
            <a:bodyPr rot="0" vert="horz" wrap="square" lIns="91440" tIns="45720" rIns="91440" bIns="45720" anchor="t" anchorCtr="0" upright="1">
              <a:noAutofit/>
            </a:bodyPr>
            <a:lstStyle/>
            <a:p>
              <a:pPr>
                <a:lnSpc>
                  <a:spcPct val="75000"/>
                </a:lnSpc>
              </a:pPr>
              <a:endParaRPr lang="uk-UA"/>
            </a:p>
          </p:txBody>
        </p:sp>
        <p:sp>
          <p:nvSpPr>
            <p:cNvPr id="17" name="Text Box 325"/>
            <p:cNvSpPr txBox="1">
              <a:spLocks noChangeArrowheads="1"/>
            </p:cNvSpPr>
            <p:nvPr/>
          </p:nvSpPr>
          <p:spPr bwMode="auto">
            <a:xfrm>
              <a:off x="2939076" y="640271"/>
              <a:ext cx="2310974" cy="232671"/>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u="sng">
                  <a:effectLst/>
                  <a:latin typeface="Times New Roman"/>
                  <a:ea typeface="Times New Roman"/>
                </a:rPr>
                <a:t>Підсистема управління</a:t>
              </a:r>
              <a:endParaRPr lang="uk-UA" sz="1200">
                <a:effectLst/>
                <a:latin typeface="Times New Roman"/>
                <a:ea typeface="Times New Roman"/>
              </a:endParaRPr>
            </a:p>
          </p:txBody>
        </p:sp>
        <p:grpSp>
          <p:nvGrpSpPr>
            <p:cNvPr id="19" name="Group 327"/>
            <p:cNvGrpSpPr>
              <a:grpSpLocks/>
            </p:cNvGrpSpPr>
            <p:nvPr/>
          </p:nvGrpSpPr>
          <p:grpSpPr bwMode="auto">
            <a:xfrm>
              <a:off x="1427891" y="961253"/>
              <a:ext cx="5316344" cy="2505037"/>
              <a:chOff x="4442" y="4308"/>
              <a:chExt cx="6255" cy="2950"/>
            </a:xfrm>
          </p:grpSpPr>
          <p:sp>
            <p:nvSpPr>
              <p:cNvPr id="42" name="Oval 328"/>
              <p:cNvSpPr>
                <a:spLocks noChangeArrowheads="1"/>
              </p:cNvSpPr>
              <p:nvPr/>
            </p:nvSpPr>
            <p:spPr bwMode="auto">
              <a:xfrm>
                <a:off x="5530" y="5647"/>
                <a:ext cx="293" cy="280"/>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grpSp>
            <p:nvGrpSpPr>
              <p:cNvPr id="43" name="Group 329"/>
              <p:cNvGrpSpPr>
                <a:grpSpLocks/>
              </p:cNvGrpSpPr>
              <p:nvPr/>
            </p:nvGrpSpPr>
            <p:grpSpPr bwMode="auto">
              <a:xfrm>
                <a:off x="4442" y="4308"/>
                <a:ext cx="6255" cy="2950"/>
                <a:chOff x="4442" y="4308"/>
                <a:chExt cx="6255" cy="2950"/>
              </a:xfrm>
            </p:grpSpPr>
            <p:sp>
              <p:nvSpPr>
                <p:cNvPr id="44" name="Arc 330"/>
                <p:cNvSpPr>
                  <a:spLocks/>
                </p:cNvSpPr>
                <p:nvPr/>
              </p:nvSpPr>
              <p:spPr bwMode="auto">
                <a:xfrm rot="5328469" flipH="1">
                  <a:off x="8049" y="4358"/>
                  <a:ext cx="947" cy="1839"/>
                </a:xfrm>
                <a:custGeom>
                  <a:avLst/>
                  <a:gdLst>
                    <a:gd name="G0" fmla="+- 0 0 0"/>
                    <a:gd name="G1" fmla="+- 21414 0 0"/>
                    <a:gd name="G2" fmla="+- 21600 0 0"/>
                    <a:gd name="T0" fmla="*/ 2832 w 21600"/>
                    <a:gd name="T1" fmla="*/ 0 h 22013"/>
                    <a:gd name="T2" fmla="*/ 21592 w 21600"/>
                    <a:gd name="T3" fmla="*/ 22013 h 22013"/>
                    <a:gd name="T4" fmla="*/ 0 w 21600"/>
                    <a:gd name="T5" fmla="*/ 21414 h 22013"/>
                  </a:gdLst>
                  <a:ahLst/>
                  <a:cxnLst>
                    <a:cxn ang="0">
                      <a:pos x="T0" y="T1"/>
                    </a:cxn>
                    <a:cxn ang="0">
                      <a:pos x="T2" y="T3"/>
                    </a:cxn>
                    <a:cxn ang="0">
                      <a:pos x="T4" y="T5"/>
                    </a:cxn>
                  </a:cxnLst>
                  <a:rect l="0" t="0" r="r" b="b"/>
                  <a:pathLst>
                    <a:path w="21600" h="22013" fill="none" extrusionOk="0">
                      <a:moveTo>
                        <a:pt x="2831" y="0"/>
                      </a:moveTo>
                      <a:cubicBezTo>
                        <a:pt x="13573" y="1420"/>
                        <a:pt x="21600" y="10579"/>
                        <a:pt x="21600" y="21414"/>
                      </a:cubicBezTo>
                      <a:cubicBezTo>
                        <a:pt x="21600" y="21613"/>
                        <a:pt x="21597" y="21813"/>
                        <a:pt x="21591" y="22012"/>
                      </a:cubicBezTo>
                    </a:path>
                    <a:path w="21600" h="22013" stroke="0" extrusionOk="0">
                      <a:moveTo>
                        <a:pt x="2831" y="0"/>
                      </a:moveTo>
                      <a:cubicBezTo>
                        <a:pt x="13573" y="1420"/>
                        <a:pt x="21600" y="10579"/>
                        <a:pt x="21600" y="21414"/>
                      </a:cubicBezTo>
                      <a:cubicBezTo>
                        <a:pt x="21600" y="21613"/>
                        <a:pt x="21597" y="21813"/>
                        <a:pt x="21591" y="22012"/>
                      </a:cubicBezTo>
                      <a:lnTo>
                        <a:pt x="0" y="21414"/>
                      </a:lnTo>
                      <a:close/>
                    </a:path>
                  </a:pathLst>
                </a:custGeom>
                <a:noFill/>
                <a:ln w="9525">
                  <a:solidFill>
                    <a:srgbClr val="000000"/>
                  </a:solidFill>
                  <a:round/>
                  <a:headEnd type="stealth" w="med" len="me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0" anchor="t" anchorCtr="0" upright="1">
                  <a:noAutofit/>
                </a:bodyPr>
                <a:lstStyle/>
                <a:p>
                  <a:pPr>
                    <a:lnSpc>
                      <a:spcPct val="75000"/>
                    </a:lnSpc>
                  </a:pPr>
                  <a:endParaRPr lang="uk-UA"/>
                </a:p>
              </p:txBody>
            </p:sp>
            <p:grpSp>
              <p:nvGrpSpPr>
                <p:cNvPr id="45" name="Group 331"/>
                <p:cNvGrpSpPr>
                  <a:grpSpLocks/>
                </p:cNvGrpSpPr>
                <p:nvPr/>
              </p:nvGrpSpPr>
              <p:grpSpPr bwMode="auto">
                <a:xfrm>
                  <a:off x="4442" y="4308"/>
                  <a:ext cx="6255" cy="2950"/>
                  <a:chOff x="4442" y="4308"/>
                  <a:chExt cx="6255" cy="2950"/>
                </a:xfrm>
              </p:grpSpPr>
              <p:sp>
                <p:nvSpPr>
                  <p:cNvPr id="46" name="Text Box 332"/>
                  <p:cNvSpPr txBox="1">
                    <a:spLocks noChangeArrowheads="1"/>
                  </p:cNvSpPr>
                  <p:nvPr/>
                </p:nvSpPr>
                <p:spPr bwMode="auto">
                  <a:xfrm>
                    <a:off x="9693" y="5479"/>
                    <a:ext cx="1004" cy="586"/>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a:effectLst/>
                        <a:latin typeface="Times New Roman"/>
                        <a:ea typeface="Times New Roman"/>
                      </a:rPr>
                      <a:t>є зелене світло в 3 та 4 напрямках</a:t>
                    </a:r>
                    <a:endParaRPr lang="uk-UA" sz="1200">
                      <a:effectLst/>
                      <a:latin typeface="Times New Roman"/>
                      <a:ea typeface="Times New Roman"/>
                    </a:endParaRPr>
                  </a:p>
                </p:txBody>
              </p:sp>
              <p:sp>
                <p:nvSpPr>
                  <p:cNvPr id="47" name="Text Box 333"/>
                  <p:cNvSpPr txBox="1">
                    <a:spLocks noChangeArrowheads="1"/>
                  </p:cNvSpPr>
                  <p:nvPr/>
                </p:nvSpPr>
                <p:spPr bwMode="auto">
                  <a:xfrm>
                    <a:off x="4442" y="5521"/>
                    <a:ext cx="1046" cy="585"/>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dirty="0">
                        <a:effectLst/>
                        <a:latin typeface="Times New Roman"/>
                        <a:ea typeface="Times New Roman"/>
                      </a:rPr>
                      <a:t>є </a:t>
                    </a:r>
                    <a:r>
                      <a:rPr lang="ru-RU" sz="1000" dirty="0" err="1">
                        <a:effectLst/>
                        <a:latin typeface="Times New Roman"/>
                        <a:ea typeface="Times New Roman"/>
                      </a:rPr>
                      <a:t>зелене</a:t>
                    </a:r>
                    <a:r>
                      <a:rPr lang="ru-RU" sz="1000" dirty="0">
                        <a:effectLst/>
                        <a:latin typeface="Times New Roman"/>
                        <a:ea typeface="Times New Roman"/>
                      </a:rPr>
                      <a:t> </a:t>
                    </a:r>
                    <a:r>
                      <a:rPr lang="ru-RU" sz="1000" dirty="0" err="1">
                        <a:effectLst/>
                        <a:latin typeface="Times New Roman"/>
                        <a:ea typeface="Times New Roman"/>
                      </a:rPr>
                      <a:t>світло</a:t>
                    </a:r>
                    <a:r>
                      <a:rPr lang="ru-RU" sz="1000" dirty="0">
                        <a:effectLst/>
                        <a:latin typeface="Times New Roman"/>
                        <a:ea typeface="Times New Roman"/>
                      </a:rPr>
                      <a:t> в 1 та 2 </a:t>
                    </a:r>
                    <a:r>
                      <a:rPr lang="ru-RU" sz="1000" dirty="0" err="1">
                        <a:effectLst/>
                        <a:latin typeface="Times New Roman"/>
                        <a:ea typeface="Times New Roman"/>
                      </a:rPr>
                      <a:t>напрямках</a:t>
                    </a:r>
                    <a:endParaRPr lang="uk-UA" sz="1200" dirty="0">
                      <a:effectLst/>
                      <a:latin typeface="Times New Roman"/>
                      <a:ea typeface="Times New Roman"/>
                    </a:endParaRPr>
                  </a:p>
                </p:txBody>
              </p:sp>
              <p:sp>
                <p:nvSpPr>
                  <p:cNvPr id="48" name="Text Box 334"/>
                  <p:cNvSpPr txBox="1">
                    <a:spLocks noChangeArrowheads="1"/>
                  </p:cNvSpPr>
                  <p:nvPr/>
                </p:nvSpPr>
                <p:spPr bwMode="auto">
                  <a:xfrm>
                    <a:off x="7078" y="4308"/>
                    <a:ext cx="1214" cy="418"/>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a:effectLst/>
                        <a:latin typeface="Times New Roman"/>
                        <a:ea typeface="Times New Roman"/>
                      </a:rPr>
                      <a:t>жовте світло</a:t>
                    </a:r>
                    <a:endParaRPr lang="uk-UA" sz="1200">
                      <a:effectLst/>
                      <a:latin typeface="Times New Roman"/>
                      <a:ea typeface="Times New Roman"/>
                    </a:endParaRPr>
                  </a:p>
                  <a:p>
                    <a:pPr algn="ctr">
                      <a:lnSpc>
                        <a:spcPct val="75000"/>
                      </a:lnSpc>
                      <a:spcAft>
                        <a:spcPts val="0"/>
                      </a:spcAft>
                    </a:pPr>
                    <a:r>
                      <a:rPr lang="ru-RU" sz="1000">
                        <a:effectLst/>
                        <a:latin typeface="Times New Roman"/>
                        <a:ea typeface="Times New Roman"/>
                      </a:rPr>
                      <a:t>в усіх напрямках</a:t>
                    </a:r>
                    <a:endParaRPr lang="uk-UA" sz="1200">
                      <a:effectLst/>
                      <a:latin typeface="Times New Roman"/>
                      <a:ea typeface="Times New Roman"/>
                    </a:endParaRPr>
                  </a:p>
                </p:txBody>
              </p:sp>
              <p:sp>
                <p:nvSpPr>
                  <p:cNvPr id="49" name="Oval 335"/>
                  <p:cNvSpPr>
                    <a:spLocks noChangeArrowheads="1"/>
                  </p:cNvSpPr>
                  <p:nvPr/>
                </p:nvSpPr>
                <p:spPr bwMode="auto">
                  <a:xfrm>
                    <a:off x="9337" y="5647"/>
                    <a:ext cx="293" cy="280"/>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grpSp>
                <p:nvGrpSpPr>
                  <p:cNvPr id="50" name="Group 336"/>
                  <p:cNvGrpSpPr>
                    <a:grpSpLocks/>
                  </p:cNvGrpSpPr>
                  <p:nvPr/>
                </p:nvGrpSpPr>
                <p:grpSpPr bwMode="auto">
                  <a:xfrm>
                    <a:off x="6538" y="4747"/>
                    <a:ext cx="2142" cy="2056"/>
                    <a:chOff x="6517" y="4747"/>
                    <a:chExt cx="2142" cy="2056"/>
                  </a:xfrm>
                </p:grpSpPr>
                <p:cxnSp>
                  <p:nvCxnSpPr>
                    <p:cNvPr id="59" name="Line 337"/>
                    <p:cNvCxnSpPr/>
                    <p:nvPr/>
                  </p:nvCxnSpPr>
                  <p:spPr bwMode="auto">
                    <a:xfrm>
                      <a:off x="7580" y="4747"/>
                      <a:ext cx="1" cy="35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60" name="Line 338"/>
                    <p:cNvCxnSpPr/>
                    <p:nvPr/>
                  </p:nvCxnSpPr>
                  <p:spPr bwMode="auto">
                    <a:xfrm>
                      <a:off x="8501" y="5585"/>
                      <a:ext cx="3" cy="36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grpSp>
                  <p:nvGrpSpPr>
                    <p:cNvPr id="61" name="Group 339"/>
                    <p:cNvGrpSpPr>
                      <a:grpSpLocks/>
                    </p:cNvGrpSpPr>
                    <p:nvPr/>
                  </p:nvGrpSpPr>
                  <p:grpSpPr bwMode="auto">
                    <a:xfrm rot="2755107">
                      <a:off x="7509" y="5222"/>
                      <a:ext cx="1141" cy="281"/>
                      <a:chOff x="5153" y="5626"/>
                      <a:chExt cx="1138" cy="280"/>
                    </a:xfrm>
                  </p:grpSpPr>
                  <p:sp>
                    <p:nvSpPr>
                      <p:cNvPr id="76" name="Oval 340"/>
                      <p:cNvSpPr>
                        <a:spLocks noChangeArrowheads="1"/>
                      </p:cNvSpPr>
                      <p:nvPr/>
                    </p:nvSpPr>
                    <p:spPr bwMode="auto">
                      <a:xfrm>
                        <a:off x="5572" y="5626"/>
                        <a:ext cx="292" cy="280"/>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cxnSp>
                    <p:nvCxnSpPr>
                      <p:cNvPr id="77" name="Line 341"/>
                      <p:cNvCxnSpPr/>
                      <p:nvPr/>
                    </p:nvCxnSpPr>
                    <p:spPr bwMode="auto">
                      <a:xfrm>
                        <a:off x="5153" y="5773"/>
                        <a:ext cx="405" cy="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78" name="Line 342"/>
                      <p:cNvCxnSpPr/>
                      <p:nvPr/>
                    </p:nvCxnSpPr>
                    <p:spPr bwMode="auto">
                      <a:xfrm>
                        <a:off x="5886" y="5773"/>
                        <a:ext cx="405" cy="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grpSp>
                  <p:nvGrpSpPr>
                    <p:cNvPr id="62" name="Group 343"/>
                    <p:cNvGrpSpPr>
                      <a:grpSpLocks/>
                    </p:cNvGrpSpPr>
                    <p:nvPr/>
                  </p:nvGrpSpPr>
                  <p:grpSpPr bwMode="auto">
                    <a:xfrm rot="8118838">
                      <a:off x="7521" y="6084"/>
                      <a:ext cx="1138" cy="280"/>
                      <a:chOff x="5153" y="5626"/>
                      <a:chExt cx="1138" cy="280"/>
                    </a:xfrm>
                  </p:grpSpPr>
                  <p:sp>
                    <p:nvSpPr>
                      <p:cNvPr id="73" name="Oval 344"/>
                      <p:cNvSpPr>
                        <a:spLocks noChangeArrowheads="1"/>
                      </p:cNvSpPr>
                      <p:nvPr/>
                    </p:nvSpPr>
                    <p:spPr bwMode="auto">
                      <a:xfrm>
                        <a:off x="5572" y="5626"/>
                        <a:ext cx="292" cy="280"/>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cxnSp>
                    <p:nvCxnSpPr>
                      <p:cNvPr id="74" name="Line 345"/>
                      <p:cNvCxnSpPr/>
                      <p:nvPr/>
                    </p:nvCxnSpPr>
                    <p:spPr bwMode="auto">
                      <a:xfrm>
                        <a:off x="5153" y="5773"/>
                        <a:ext cx="405" cy="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75" name="Line 346"/>
                      <p:cNvCxnSpPr/>
                      <p:nvPr/>
                    </p:nvCxnSpPr>
                    <p:spPr bwMode="auto">
                      <a:xfrm>
                        <a:off x="5886" y="5773"/>
                        <a:ext cx="405" cy="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grpSp>
                  <p:nvGrpSpPr>
                    <p:cNvPr id="63" name="Group 347"/>
                    <p:cNvGrpSpPr>
                      <a:grpSpLocks/>
                    </p:cNvGrpSpPr>
                    <p:nvPr/>
                  </p:nvGrpSpPr>
                  <p:grpSpPr bwMode="auto">
                    <a:xfrm rot="13447759">
                      <a:off x="6517" y="6090"/>
                      <a:ext cx="1138" cy="280"/>
                      <a:chOff x="5153" y="5626"/>
                      <a:chExt cx="1138" cy="280"/>
                    </a:xfrm>
                  </p:grpSpPr>
                  <p:sp>
                    <p:nvSpPr>
                      <p:cNvPr id="70" name="Oval 348"/>
                      <p:cNvSpPr>
                        <a:spLocks noChangeArrowheads="1"/>
                      </p:cNvSpPr>
                      <p:nvPr/>
                    </p:nvSpPr>
                    <p:spPr bwMode="auto">
                      <a:xfrm>
                        <a:off x="5572" y="5626"/>
                        <a:ext cx="292" cy="280"/>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cxnSp>
                    <p:nvCxnSpPr>
                      <p:cNvPr id="71" name="Line 349"/>
                      <p:cNvCxnSpPr/>
                      <p:nvPr/>
                    </p:nvCxnSpPr>
                    <p:spPr bwMode="auto">
                      <a:xfrm>
                        <a:off x="5153" y="5773"/>
                        <a:ext cx="405" cy="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72" name="Line 350"/>
                      <p:cNvCxnSpPr/>
                      <p:nvPr/>
                    </p:nvCxnSpPr>
                    <p:spPr bwMode="auto">
                      <a:xfrm>
                        <a:off x="5886" y="5773"/>
                        <a:ext cx="405" cy="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grpSp>
                  <p:nvGrpSpPr>
                    <p:cNvPr id="64" name="Group 351"/>
                    <p:cNvGrpSpPr>
                      <a:grpSpLocks/>
                    </p:cNvGrpSpPr>
                    <p:nvPr/>
                  </p:nvGrpSpPr>
                  <p:grpSpPr bwMode="auto">
                    <a:xfrm rot="-2642538">
                      <a:off x="6531" y="5191"/>
                      <a:ext cx="1138" cy="281"/>
                      <a:chOff x="5153" y="5626"/>
                      <a:chExt cx="1138" cy="280"/>
                    </a:xfrm>
                  </p:grpSpPr>
                  <p:sp>
                    <p:nvSpPr>
                      <p:cNvPr id="67" name="Oval 352"/>
                      <p:cNvSpPr>
                        <a:spLocks noChangeArrowheads="1"/>
                      </p:cNvSpPr>
                      <p:nvPr/>
                    </p:nvSpPr>
                    <p:spPr bwMode="auto">
                      <a:xfrm>
                        <a:off x="5572" y="5626"/>
                        <a:ext cx="292" cy="280"/>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cxnSp>
                    <p:nvCxnSpPr>
                      <p:cNvPr id="68" name="Line 353"/>
                      <p:cNvCxnSpPr/>
                      <p:nvPr/>
                    </p:nvCxnSpPr>
                    <p:spPr bwMode="auto">
                      <a:xfrm>
                        <a:off x="5153" y="5773"/>
                        <a:ext cx="405" cy="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69" name="Line 354"/>
                      <p:cNvCxnSpPr/>
                      <p:nvPr/>
                    </p:nvCxnSpPr>
                    <p:spPr bwMode="auto">
                      <a:xfrm>
                        <a:off x="5886" y="5773"/>
                        <a:ext cx="405" cy="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cxnSp>
                  <p:nvCxnSpPr>
                    <p:cNvPr id="65" name="Line 355"/>
                    <p:cNvCxnSpPr/>
                    <p:nvPr/>
                  </p:nvCxnSpPr>
                  <p:spPr bwMode="auto">
                    <a:xfrm>
                      <a:off x="7580" y="6443"/>
                      <a:ext cx="2" cy="36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66" name="Line 356"/>
                    <p:cNvCxnSpPr/>
                    <p:nvPr/>
                  </p:nvCxnSpPr>
                  <p:spPr bwMode="auto">
                    <a:xfrm>
                      <a:off x="6660" y="5585"/>
                      <a:ext cx="3" cy="36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grpSp>
              <p:sp>
                <p:nvSpPr>
                  <p:cNvPr id="51" name="Arc 357"/>
                  <p:cNvSpPr>
                    <a:spLocks/>
                  </p:cNvSpPr>
                  <p:nvPr/>
                </p:nvSpPr>
                <p:spPr bwMode="auto">
                  <a:xfrm rot="-5328469">
                    <a:off x="6142" y="4365"/>
                    <a:ext cx="947" cy="1838"/>
                  </a:xfrm>
                  <a:custGeom>
                    <a:avLst/>
                    <a:gdLst>
                      <a:gd name="G0" fmla="+- 0 0 0"/>
                      <a:gd name="G1" fmla="+- 21414 0 0"/>
                      <a:gd name="G2" fmla="+- 21600 0 0"/>
                      <a:gd name="T0" fmla="*/ 2832 w 21600"/>
                      <a:gd name="T1" fmla="*/ 0 h 22013"/>
                      <a:gd name="T2" fmla="*/ 21592 w 21600"/>
                      <a:gd name="T3" fmla="*/ 22013 h 22013"/>
                      <a:gd name="T4" fmla="*/ 0 w 21600"/>
                      <a:gd name="T5" fmla="*/ 21414 h 22013"/>
                    </a:gdLst>
                    <a:ahLst/>
                    <a:cxnLst>
                      <a:cxn ang="0">
                        <a:pos x="T0" y="T1"/>
                      </a:cxn>
                      <a:cxn ang="0">
                        <a:pos x="T2" y="T3"/>
                      </a:cxn>
                      <a:cxn ang="0">
                        <a:pos x="T4" y="T5"/>
                      </a:cxn>
                    </a:cxnLst>
                    <a:rect l="0" t="0" r="r" b="b"/>
                    <a:pathLst>
                      <a:path w="21600" h="22013" fill="none" extrusionOk="0">
                        <a:moveTo>
                          <a:pt x="2831" y="0"/>
                        </a:moveTo>
                        <a:cubicBezTo>
                          <a:pt x="13573" y="1420"/>
                          <a:pt x="21600" y="10579"/>
                          <a:pt x="21600" y="21414"/>
                        </a:cubicBezTo>
                        <a:cubicBezTo>
                          <a:pt x="21600" y="21613"/>
                          <a:pt x="21597" y="21813"/>
                          <a:pt x="21591" y="22012"/>
                        </a:cubicBezTo>
                      </a:path>
                      <a:path w="21600" h="22013" stroke="0" extrusionOk="0">
                        <a:moveTo>
                          <a:pt x="2831" y="0"/>
                        </a:moveTo>
                        <a:cubicBezTo>
                          <a:pt x="13573" y="1420"/>
                          <a:pt x="21600" y="10579"/>
                          <a:pt x="21600" y="21414"/>
                        </a:cubicBezTo>
                        <a:cubicBezTo>
                          <a:pt x="21600" y="21613"/>
                          <a:pt x="21597" y="21813"/>
                          <a:pt x="21591" y="22012"/>
                        </a:cubicBezTo>
                        <a:lnTo>
                          <a:pt x="0" y="21414"/>
                        </a:lnTo>
                        <a:close/>
                      </a:path>
                    </a:pathLst>
                  </a:custGeom>
                  <a:noFill/>
                  <a:ln w="9525">
                    <a:solidFill>
                      <a:srgbClr val="000000"/>
                    </a:solidFill>
                    <a:round/>
                    <a:headEnd/>
                    <a:tailEnd type="stealth"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0" anchor="t" anchorCtr="0" upright="1">
                    <a:noAutofit/>
                  </a:bodyPr>
                  <a:lstStyle/>
                  <a:p>
                    <a:pPr>
                      <a:lnSpc>
                        <a:spcPct val="75000"/>
                      </a:lnSpc>
                    </a:pPr>
                    <a:endParaRPr lang="uk-UA"/>
                  </a:p>
                </p:txBody>
              </p:sp>
              <p:sp>
                <p:nvSpPr>
                  <p:cNvPr id="52" name="Arc 358"/>
                  <p:cNvSpPr>
                    <a:spLocks/>
                  </p:cNvSpPr>
                  <p:nvPr/>
                </p:nvSpPr>
                <p:spPr bwMode="auto">
                  <a:xfrm rot="-5328469" flipH="1" flipV="1">
                    <a:off x="8067" y="5370"/>
                    <a:ext cx="947" cy="1838"/>
                  </a:xfrm>
                  <a:custGeom>
                    <a:avLst/>
                    <a:gdLst>
                      <a:gd name="G0" fmla="+- 0 0 0"/>
                      <a:gd name="G1" fmla="+- 21414 0 0"/>
                      <a:gd name="G2" fmla="+- 21600 0 0"/>
                      <a:gd name="T0" fmla="*/ 2832 w 21600"/>
                      <a:gd name="T1" fmla="*/ 0 h 22013"/>
                      <a:gd name="T2" fmla="*/ 21592 w 21600"/>
                      <a:gd name="T3" fmla="*/ 22013 h 22013"/>
                      <a:gd name="T4" fmla="*/ 0 w 21600"/>
                      <a:gd name="T5" fmla="*/ 21414 h 22013"/>
                    </a:gdLst>
                    <a:ahLst/>
                    <a:cxnLst>
                      <a:cxn ang="0">
                        <a:pos x="T0" y="T1"/>
                      </a:cxn>
                      <a:cxn ang="0">
                        <a:pos x="T2" y="T3"/>
                      </a:cxn>
                      <a:cxn ang="0">
                        <a:pos x="T4" y="T5"/>
                      </a:cxn>
                    </a:cxnLst>
                    <a:rect l="0" t="0" r="r" b="b"/>
                    <a:pathLst>
                      <a:path w="21600" h="22013" fill="none" extrusionOk="0">
                        <a:moveTo>
                          <a:pt x="2831" y="0"/>
                        </a:moveTo>
                        <a:cubicBezTo>
                          <a:pt x="13573" y="1420"/>
                          <a:pt x="21600" y="10579"/>
                          <a:pt x="21600" y="21414"/>
                        </a:cubicBezTo>
                        <a:cubicBezTo>
                          <a:pt x="21600" y="21613"/>
                          <a:pt x="21597" y="21813"/>
                          <a:pt x="21591" y="22012"/>
                        </a:cubicBezTo>
                      </a:path>
                      <a:path w="21600" h="22013" stroke="0" extrusionOk="0">
                        <a:moveTo>
                          <a:pt x="2831" y="0"/>
                        </a:moveTo>
                        <a:cubicBezTo>
                          <a:pt x="13573" y="1420"/>
                          <a:pt x="21600" y="10579"/>
                          <a:pt x="21600" y="21414"/>
                        </a:cubicBezTo>
                        <a:cubicBezTo>
                          <a:pt x="21600" y="21613"/>
                          <a:pt x="21597" y="21813"/>
                          <a:pt x="21591" y="22012"/>
                        </a:cubicBezTo>
                        <a:lnTo>
                          <a:pt x="0" y="21414"/>
                        </a:lnTo>
                        <a:close/>
                      </a:path>
                    </a:pathLst>
                  </a:custGeom>
                  <a:noFill/>
                  <a:ln w="9525">
                    <a:solidFill>
                      <a:srgbClr val="000000"/>
                    </a:solidFill>
                    <a:round/>
                    <a:headEnd/>
                    <a:tailEnd type="stealth"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0" anchor="t" anchorCtr="0" upright="1">
                    <a:noAutofit/>
                  </a:bodyPr>
                  <a:lstStyle/>
                  <a:p>
                    <a:pPr>
                      <a:lnSpc>
                        <a:spcPct val="75000"/>
                      </a:lnSpc>
                    </a:pPr>
                    <a:endParaRPr lang="uk-UA"/>
                  </a:p>
                </p:txBody>
              </p:sp>
              <p:sp>
                <p:nvSpPr>
                  <p:cNvPr id="53" name="Arc 359"/>
                  <p:cNvSpPr>
                    <a:spLocks/>
                  </p:cNvSpPr>
                  <p:nvPr/>
                </p:nvSpPr>
                <p:spPr bwMode="auto">
                  <a:xfrm rot="5328469" flipV="1">
                    <a:off x="6164" y="5369"/>
                    <a:ext cx="946" cy="1838"/>
                  </a:xfrm>
                  <a:custGeom>
                    <a:avLst/>
                    <a:gdLst>
                      <a:gd name="G0" fmla="+- 0 0 0"/>
                      <a:gd name="G1" fmla="+- 21414 0 0"/>
                      <a:gd name="G2" fmla="+- 21600 0 0"/>
                      <a:gd name="T0" fmla="*/ 2832 w 21600"/>
                      <a:gd name="T1" fmla="*/ 0 h 22013"/>
                      <a:gd name="T2" fmla="*/ 21592 w 21600"/>
                      <a:gd name="T3" fmla="*/ 22013 h 22013"/>
                      <a:gd name="T4" fmla="*/ 0 w 21600"/>
                      <a:gd name="T5" fmla="*/ 21414 h 22013"/>
                    </a:gdLst>
                    <a:ahLst/>
                    <a:cxnLst>
                      <a:cxn ang="0">
                        <a:pos x="T0" y="T1"/>
                      </a:cxn>
                      <a:cxn ang="0">
                        <a:pos x="T2" y="T3"/>
                      </a:cxn>
                      <a:cxn ang="0">
                        <a:pos x="T4" y="T5"/>
                      </a:cxn>
                    </a:cxnLst>
                    <a:rect l="0" t="0" r="r" b="b"/>
                    <a:pathLst>
                      <a:path w="21600" h="22013" fill="none" extrusionOk="0">
                        <a:moveTo>
                          <a:pt x="2831" y="0"/>
                        </a:moveTo>
                        <a:cubicBezTo>
                          <a:pt x="13573" y="1420"/>
                          <a:pt x="21600" y="10579"/>
                          <a:pt x="21600" y="21414"/>
                        </a:cubicBezTo>
                        <a:cubicBezTo>
                          <a:pt x="21600" y="21613"/>
                          <a:pt x="21597" y="21813"/>
                          <a:pt x="21591" y="22012"/>
                        </a:cubicBezTo>
                      </a:path>
                      <a:path w="21600" h="22013" stroke="0" extrusionOk="0">
                        <a:moveTo>
                          <a:pt x="2831" y="0"/>
                        </a:moveTo>
                        <a:cubicBezTo>
                          <a:pt x="13573" y="1420"/>
                          <a:pt x="21600" y="10579"/>
                          <a:pt x="21600" y="21414"/>
                        </a:cubicBezTo>
                        <a:cubicBezTo>
                          <a:pt x="21600" y="21613"/>
                          <a:pt x="21597" y="21813"/>
                          <a:pt x="21591" y="22012"/>
                        </a:cubicBezTo>
                        <a:lnTo>
                          <a:pt x="0" y="21414"/>
                        </a:lnTo>
                        <a:close/>
                      </a:path>
                    </a:pathLst>
                  </a:custGeom>
                  <a:noFill/>
                  <a:ln w="9525">
                    <a:solidFill>
                      <a:srgbClr val="000000"/>
                    </a:solidFill>
                    <a:round/>
                    <a:headEnd type="stealth" w="med" len="me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0" anchor="t" anchorCtr="0" upright="1">
                    <a:noAutofit/>
                  </a:bodyPr>
                  <a:lstStyle/>
                  <a:p>
                    <a:pPr>
                      <a:lnSpc>
                        <a:spcPct val="75000"/>
                      </a:lnSpc>
                    </a:pPr>
                    <a:endParaRPr lang="uk-UA"/>
                  </a:p>
                </p:txBody>
              </p:sp>
              <p:sp>
                <p:nvSpPr>
                  <p:cNvPr id="54" name="Text Box 360"/>
                  <p:cNvSpPr txBox="1">
                    <a:spLocks noChangeArrowheads="1"/>
                  </p:cNvSpPr>
                  <p:nvPr/>
                </p:nvSpPr>
                <p:spPr bwMode="auto">
                  <a:xfrm>
                    <a:off x="7015" y="6841"/>
                    <a:ext cx="1216" cy="417"/>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a:effectLst/>
                        <a:latin typeface="Times New Roman"/>
                        <a:ea typeface="Times New Roman"/>
                      </a:rPr>
                      <a:t>жовте світло</a:t>
                    </a:r>
                    <a:endParaRPr lang="uk-UA" sz="1200">
                      <a:effectLst/>
                      <a:latin typeface="Times New Roman"/>
                      <a:ea typeface="Times New Roman"/>
                    </a:endParaRPr>
                  </a:p>
                  <a:p>
                    <a:pPr algn="ctr">
                      <a:lnSpc>
                        <a:spcPct val="75000"/>
                      </a:lnSpc>
                      <a:spcAft>
                        <a:spcPts val="0"/>
                      </a:spcAft>
                    </a:pPr>
                    <a:r>
                      <a:rPr lang="ru-RU" sz="1000">
                        <a:effectLst/>
                        <a:latin typeface="Times New Roman"/>
                        <a:ea typeface="Times New Roman"/>
                      </a:rPr>
                      <a:t>в усіх напрямках</a:t>
                    </a:r>
                    <a:endParaRPr lang="uk-UA" sz="1200">
                      <a:effectLst/>
                      <a:latin typeface="Times New Roman"/>
                      <a:ea typeface="Times New Roman"/>
                    </a:endParaRPr>
                  </a:p>
                </p:txBody>
              </p:sp>
              <p:sp>
                <p:nvSpPr>
                  <p:cNvPr id="55" name="Text Box 361"/>
                  <p:cNvSpPr txBox="1">
                    <a:spLocks noChangeArrowheads="1"/>
                  </p:cNvSpPr>
                  <p:nvPr/>
                </p:nvSpPr>
                <p:spPr bwMode="auto">
                  <a:xfrm>
                    <a:off x="8291" y="5187"/>
                    <a:ext cx="1026" cy="335"/>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a:effectLst/>
                        <a:latin typeface="Times New Roman"/>
                        <a:ea typeface="Times New Roman"/>
                      </a:rPr>
                      <a:t>зелене в 3 та 4</a:t>
                    </a:r>
                    <a:endParaRPr lang="uk-UA" sz="1200">
                      <a:effectLst/>
                      <a:latin typeface="Times New Roman"/>
                      <a:ea typeface="Times New Roman"/>
                    </a:endParaRPr>
                  </a:p>
                  <a:p>
                    <a:pPr algn="ctr">
                      <a:lnSpc>
                        <a:spcPct val="75000"/>
                      </a:lnSpc>
                      <a:spcAft>
                        <a:spcPts val="0"/>
                      </a:spcAft>
                    </a:pPr>
                    <a:r>
                      <a:rPr lang="ru-RU" sz="1000">
                        <a:effectLst/>
                        <a:latin typeface="Times New Roman"/>
                        <a:ea typeface="Times New Roman"/>
                      </a:rPr>
                      <a:t>напрямках</a:t>
                    </a:r>
                    <a:endParaRPr lang="uk-UA" sz="1200">
                      <a:effectLst/>
                      <a:latin typeface="Times New Roman"/>
                      <a:ea typeface="Times New Roman"/>
                    </a:endParaRPr>
                  </a:p>
                </p:txBody>
              </p:sp>
              <p:sp>
                <p:nvSpPr>
                  <p:cNvPr id="56" name="Text Box 362"/>
                  <p:cNvSpPr txBox="1">
                    <a:spLocks noChangeArrowheads="1"/>
                  </p:cNvSpPr>
                  <p:nvPr/>
                </p:nvSpPr>
                <p:spPr bwMode="auto">
                  <a:xfrm>
                    <a:off x="5844" y="5187"/>
                    <a:ext cx="1027" cy="335"/>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a:effectLst/>
                        <a:latin typeface="Times New Roman"/>
                        <a:ea typeface="Times New Roman"/>
                      </a:rPr>
                      <a:t>зелене в 1 та 2</a:t>
                    </a:r>
                    <a:endParaRPr lang="uk-UA" sz="1200">
                      <a:effectLst/>
                      <a:latin typeface="Times New Roman"/>
                      <a:ea typeface="Times New Roman"/>
                    </a:endParaRPr>
                  </a:p>
                  <a:p>
                    <a:pPr algn="ctr">
                      <a:lnSpc>
                        <a:spcPct val="75000"/>
                      </a:lnSpc>
                      <a:spcAft>
                        <a:spcPts val="0"/>
                      </a:spcAft>
                    </a:pPr>
                    <a:r>
                      <a:rPr lang="ru-RU" sz="1000">
                        <a:effectLst/>
                        <a:latin typeface="Times New Roman"/>
                        <a:ea typeface="Times New Roman"/>
                      </a:rPr>
                      <a:t>напрямках</a:t>
                    </a:r>
                    <a:endParaRPr lang="uk-UA" sz="1200">
                      <a:effectLst/>
                      <a:latin typeface="Times New Roman"/>
                      <a:ea typeface="Times New Roman"/>
                    </a:endParaRPr>
                  </a:p>
                </p:txBody>
              </p:sp>
              <p:sp>
                <p:nvSpPr>
                  <p:cNvPr id="57" name="Oval 363"/>
                  <p:cNvSpPr>
                    <a:spLocks noChangeArrowheads="1"/>
                  </p:cNvSpPr>
                  <p:nvPr/>
                </p:nvSpPr>
                <p:spPr bwMode="auto">
                  <a:xfrm>
                    <a:off x="9470" y="5759"/>
                    <a:ext cx="56" cy="55"/>
                  </a:xfrm>
                  <a:prstGeom prst="ellipse">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pPr>
                      <a:lnSpc>
                        <a:spcPct val="75000"/>
                      </a:lnSpc>
                    </a:pPr>
                    <a:endParaRPr lang="uk-UA"/>
                  </a:p>
                </p:txBody>
              </p:sp>
            </p:grpSp>
          </p:grpSp>
        </p:grpSp>
      </p:grpSp>
    </p:spTree>
    <p:extLst>
      <p:ext uri="{BB962C8B-B14F-4D97-AF65-F5344CB8AC3E}">
        <p14:creationId xmlns:p14="http://schemas.microsoft.com/office/powerpoint/2010/main" val="6297810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62074"/>
          </a:xfrm>
        </p:spPr>
        <p:txBody>
          <a:bodyPr>
            <a:normAutofit fontScale="90000"/>
          </a:bodyPr>
          <a:lstStyle/>
          <a:p>
            <a:r>
              <a:rPr lang="uk-UA" dirty="0"/>
              <a:t>Приклад «Регульоване перехрестя»</a:t>
            </a:r>
          </a:p>
        </p:txBody>
      </p:sp>
      <p:sp>
        <p:nvSpPr>
          <p:cNvPr id="4" name="Нижний колонтитул 3"/>
          <p:cNvSpPr>
            <a:spLocks noGrp="1"/>
          </p:cNvSpPr>
          <p:nvPr>
            <p:ph type="ftr" sz="quarter" idx="11"/>
          </p:nvPr>
        </p:nvSpPr>
        <p:spPr/>
        <p:txBody>
          <a:bodyPr/>
          <a:lstStyle/>
          <a:p>
            <a:r>
              <a:rPr lang="uk-UA"/>
              <a:t>© І.В.Стеценко КПІ ім.Ігоря Сікорського</a:t>
            </a:r>
          </a:p>
        </p:txBody>
      </p:sp>
      <p:grpSp>
        <p:nvGrpSpPr>
          <p:cNvPr id="5" name="Полотно 431"/>
          <p:cNvGrpSpPr/>
          <p:nvPr/>
        </p:nvGrpSpPr>
        <p:grpSpPr>
          <a:xfrm>
            <a:off x="422875" y="1390049"/>
            <a:ext cx="8256270" cy="4394200"/>
            <a:chOff x="0" y="0"/>
            <a:chExt cx="8256270" cy="4394200"/>
          </a:xfrm>
        </p:grpSpPr>
        <p:sp>
          <p:nvSpPr>
            <p:cNvPr id="6" name="Прямоугольник 5"/>
            <p:cNvSpPr/>
            <p:nvPr/>
          </p:nvSpPr>
          <p:spPr>
            <a:xfrm>
              <a:off x="0" y="0"/>
              <a:ext cx="8256270" cy="4394200"/>
            </a:xfrm>
            <a:prstGeom prst="rect">
              <a:avLst/>
            </a:prstGeom>
            <a:noFill/>
            <a:ln>
              <a:noFill/>
            </a:ln>
          </p:spPr>
        </p:sp>
        <p:sp>
          <p:nvSpPr>
            <p:cNvPr id="7" name="Rectangle 265"/>
            <p:cNvSpPr>
              <a:spLocks noChangeArrowheads="1"/>
            </p:cNvSpPr>
            <p:nvPr/>
          </p:nvSpPr>
          <p:spPr bwMode="auto">
            <a:xfrm>
              <a:off x="2263377" y="568941"/>
              <a:ext cx="3752464" cy="3005197"/>
            </a:xfrm>
            <a:prstGeom prst="rect">
              <a:avLst/>
            </a:prstGeom>
            <a:solidFill>
              <a:schemeClr val="accent3">
                <a:lumMod val="20000"/>
                <a:lumOff val="80000"/>
              </a:schemeClr>
            </a:solidFill>
            <a:ln w="3175">
              <a:solidFill>
                <a:srgbClr val="C0C0C0"/>
              </a:solidFill>
              <a:miter lim="800000"/>
              <a:headEnd/>
              <a:tailEnd/>
            </a:ln>
          </p:spPr>
          <p:txBody>
            <a:bodyPr rot="0" vert="horz" wrap="square" lIns="91440" tIns="45720" rIns="91440" bIns="45720" anchor="t" anchorCtr="0" upright="1">
              <a:noAutofit/>
            </a:bodyPr>
            <a:lstStyle/>
            <a:p>
              <a:pPr>
                <a:lnSpc>
                  <a:spcPct val="75000"/>
                </a:lnSpc>
              </a:pPr>
              <a:endParaRPr lang="uk-UA"/>
            </a:p>
          </p:txBody>
        </p:sp>
        <p:sp>
          <p:nvSpPr>
            <p:cNvPr id="17" name="Text Box 325"/>
            <p:cNvSpPr txBox="1">
              <a:spLocks noChangeArrowheads="1"/>
            </p:cNvSpPr>
            <p:nvPr/>
          </p:nvSpPr>
          <p:spPr bwMode="auto">
            <a:xfrm>
              <a:off x="2939076" y="640271"/>
              <a:ext cx="2310974" cy="232671"/>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u="sng">
                  <a:effectLst/>
                  <a:latin typeface="Times New Roman"/>
                  <a:ea typeface="Times New Roman"/>
                </a:rPr>
                <a:t>Підсистема управління</a:t>
              </a:r>
              <a:endParaRPr lang="uk-UA" sz="1200">
                <a:effectLst/>
                <a:latin typeface="Times New Roman"/>
                <a:ea typeface="Times New Roman"/>
              </a:endParaRPr>
            </a:p>
          </p:txBody>
        </p:sp>
        <p:grpSp>
          <p:nvGrpSpPr>
            <p:cNvPr id="19" name="Group 327"/>
            <p:cNvGrpSpPr>
              <a:grpSpLocks/>
            </p:cNvGrpSpPr>
            <p:nvPr/>
          </p:nvGrpSpPr>
          <p:grpSpPr bwMode="auto">
            <a:xfrm>
              <a:off x="1427891" y="961253"/>
              <a:ext cx="5316344" cy="2505037"/>
              <a:chOff x="4442" y="4308"/>
              <a:chExt cx="6255" cy="2950"/>
            </a:xfrm>
          </p:grpSpPr>
          <p:sp>
            <p:nvSpPr>
              <p:cNvPr id="42" name="Oval 328"/>
              <p:cNvSpPr>
                <a:spLocks noChangeArrowheads="1"/>
              </p:cNvSpPr>
              <p:nvPr/>
            </p:nvSpPr>
            <p:spPr bwMode="auto">
              <a:xfrm>
                <a:off x="5530" y="5647"/>
                <a:ext cx="293" cy="280"/>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grpSp>
            <p:nvGrpSpPr>
              <p:cNvPr id="43" name="Group 329"/>
              <p:cNvGrpSpPr>
                <a:grpSpLocks/>
              </p:cNvGrpSpPr>
              <p:nvPr/>
            </p:nvGrpSpPr>
            <p:grpSpPr bwMode="auto">
              <a:xfrm>
                <a:off x="4442" y="4308"/>
                <a:ext cx="6255" cy="2950"/>
                <a:chOff x="4442" y="4308"/>
                <a:chExt cx="6255" cy="2950"/>
              </a:xfrm>
            </p:grpSpPr>
            <p:sp>
              <p:nvSpPr>
                <p:cNvPr id="44" name="Arc 330"/>
                <p:cNvSpPr>
                  <a:spLocks/>
                </p:cNvSpPr>
                <p:nvPr/>
              </p:nvSpPr>
              <p:spPr bwMode="auto">
                <a:xfrm rot="5328469" flipH="1">
                  <a:off x="8049" y="4358"/>
                  <a:ext cx="947" cy="1839"/>
                </a:xfrm>
                <a:custGeom>
                  <a:avLst/>
                  <a:gdLst>
                    <a:gd name="G0" fmla="+- 0 0 0"/>
                    <a:gd name="G1" fmla="+- 21414 0 0"/>
                    <a:gd name="G2" fmla="+- 21600 0 0"/>
                    <a:gd name="T0" fmla="*/ 2832 w 21600"/>
                    <a:gd name="T1" fmla="*/ 0 h 22013"/>
                    <a:gd name="T2" fmla="*/ 21592 w 21600"/>
                    <a:gd name="T3" fmla="*/ 22013 h 22013"/>
                    <a:gd name="T4" fmla="*/ 0 w 21600"/>
                    <a:gd name="T5" fmla="*/ 21414 h 22013"/>
                  </a:gdLst>
                  <a:ahLst/>
                  <a:cxnLst>
                    <a:cxn ang="0">
                      <a:pos x="T0" y="T1"/>
                    </a:cxn>
                    <a:cxn ang="0">
                      <a:pos x="T2" y="T3"/>
                    </a:cxn>
                    <a:cxn ang="0">
                      <a:pos x="T4" y="T5"/>
                    </a:cxn>
                  </a:cxnLst>
                  <a:rect l="0" t="0" r="r" b="b"/>
                  <a:pathLst>
                    <a:path w="21600" h="22013" fill="none" extrusionOk="0">
                      <a:moveTo>
                        <a:pt x="2831" y="0"/>
                      </a:moveTo>
                      <a:cubicBezTo>
                        <a:pt x="13573" y="1420"/>
                        <a:pt x="21600" y="10579"/>
                        <a:pt x="21600" y="21414"/>
                      </a:cubicBezTo>
                      <a:cubicBezTo>
                        <a:pt x="21600" y="21613"/>
                        <a:pt x="21597" y="21813"/>
                        <a:pt x="21591" y="22012"/>
                      </a:cubicBezTo>
                    </a:path>
                    <a:path w="21600" h="22013" stroke="0" extrusionOk="0">
                      <a:moveTo>
                        <a:pt x="2831" y="0"/>
                      </a:moveTo>
                      <a:cubicBezTo>
                        <a:pt x="13573" y="1420"/>
                        <a:pt x="21600" y="10579"/>
                        <a:pt x="21600" y="21414"/>
                      </a:cubicBezTo>
                      <a:cubicBezTo>
                        <a:pt x="21600" y="21613"/>
                        <a:pt x="21597" y="21813"/>
                        <a:pt x="21591" y="22012"/>
                      </a:cubicBezTo>
                      <a:lnTo>
                        <a:pt x="0" y="21414"/>
                      </a:lnTo>
                      <a:close/>
                    </a:path>
                  </a:pathLst>
                </a:custGeom>
                <a:noFill/>
                <a:ln w="9525">
                  <a:solidFill>
                    <a:srgbClr val="000000"/>
                  </a:solidFill>
                  <a:round/>
                  <a:headEnd type="stealth" w="med" len="me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0" anchor="t" anchorCtr="0" upright="1">
                  <a:noAutofit/>
                </a:bodyPr>
                <a:lstStyle/>
                <a:p>
                  <a:pPr>
                    <a:lnSpc>
                      <a:spcPct val="75000"/>
                    </a:lnSpc>
                  </a:pPr>
                  <a:endParaRPr lang="uk-UA"/>
                </a:p>
              </p:txBody>
            </p:sp>
            <p:grpSp>
              <p:nvGrpSpPr>
                <p:cNvPr id="45" name="Group 331"/>
                <p:cNvGrpSpPr>
                  <a:grpSpLocks/>
                </p:cNvGrpSpPr>
                <p:nvPr/>
              </p:nvGrpSpPr>
              <p:grpSpPr bwMode="auto">
                <a:xfrm>
                  <a:off x="4442" y="4308"/>
                  <a:ext cx="6255" cy="2950"/>
                  <a:chOff x="4442" y="4308"/>
                  <a:chExt cx="6255" cy="2950"/>
                </a:xfrm>
              </p:grpSpPr>
              <p:sp>
                <p:nvSpPr>
                  <p:cNvPr id="46" name="Text Box 332"/>
                  <p:cNvSpPr txBox="1">
                    <a:spLocks noChangeArrowheads="1"/>
                  </p:cNvSpPr>
                  <p:nvPr/>
                </p:nvSpPr>
                <p:spPr bwMode="auto">
                  <a:xfrm>
                    <a:off x="9693" y="5479"/>
                    <a:ext cx="1004" cy="586"/>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a:effectLst/>
                        <a:latin typeface="Times New Roman"/>
                        <a:ea typeface="Times New Roman"/>
                      </a:rPr>
                      <a:t>є зелене світло в 3 та 4 напрямках</a:t>
                    </a:r>
                    <a:endParaRPr lang="uk-UA" sz="1200">
                      <a:effectLst/>
                      <a:latin typeface="Times New Roman"/>
                      <a:ea typeface="Times New Roman"/>
                    </a:endParaRPr>
                  </a:p>
                </p:txBody>
              </p:sp>
              <p:sp>
                <p:nvSpPr>
                  <p:cNvPr id="47" name="Text Box 333"/>
                  <p:cNvSpPr txBox="1">
                    <a:spLocks noChangeArrowheads="1"/>
                  </p:cNvSpPr>
                  <p:nvPr/>
                </p:nvSpPr>
                <p:spPr bwMode="auto">
                  <a:xfrm>
                    <a:off x="4442" y="5521"/>
                    <a:ext cx="1046" cy="585"/>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dirty="0">
                        <a:effectLst/>
                        <a:latin typeface="Times New Roman"/>
                        <a:ea typeface="Times New Roman"/>
                      </a:rPr>
                      <a:t>є </a:t>
                    </a:r>
                    <a:r>
                      <a:rPr lang="ru-RU" sz="1000" dirty="0" err="1">
                        <a:effectLst/>
                        <a:latin typeface="Times New Roman"/>
                        <a:ea typeface="Times New Roman"/>
                      </a:rPr>
                      <a:t>зелене</a:t>
                    </a:r>
                    <a:r>
                      <a:rPr lang="ru-RU" sz="1000" dirty="0">
                        <a:effectLst/>
                        <a:latin typeface="Times New Roman"/>
                        <a:ea typeface="Times New Roman"/>
                      </a:rPr>
                      <a:t> </a:t>
                    </a:r>
                    <a:r>
                      <a:rPr lang="ru-RU" sz="1000" dirty="0" err="1">
                        <a:effectLst/>
                        <a:latin typeface="Times New Roman"/>
                        <a:ea typeface="Times New Roman"/>
                      </a:rPr>
                      <a:t>світло</a:t>
                    </a:r>
                    <a:r>
                      <a:rPr lang="ru-RU" sz="1000" dirty="0">
                        <a:effectLst/>
                        <a:latin typeface="Times New Roman"/>
                        <a:ea typeface="Times New Roman"/>
                      </a:rPr>
                      <a:t> в 1 та 2 </a:t>
                    </a:r>
                    <a:r>
                      <a:rPr lang="ru-RU" sz="1000" dirty="0" err="1">
                        <a:effectLst/>
                        <a:latin typeface="Times New Roman"/>
                        <a:ea typeface="Times New Roman"/>
                      </a:rPr>
                      <a:t>напрямках</a:t>
                    </a:r>
                    <a:endParaRPr lang="uk-UA" sz="1200" dirty="0">
                      <a:effectLst/>
                      <a:latin typeface="Times New Roman"/>
                      <a:ea typeface="Times New Roman"/>
                    </a:endParaRPr>
                  </a:p>
                </p:txBody>
              </p:sp>
              <p:sp>
                <p:nvSpPr>
                  <p:cNvPr id="48" name="Text Box 334"/>
                  <p:cNvSpPr txBox="1">
                    <a:spLocks noChangeArrowheads="1"/>
                  </p:cNvSpPr>
                  <p:nvPr/>
                </p:nvSpPr>
                <p:spPr bwMode="auto">
                  <a:xfrm>
                    <a:off x="7078" y="4308"/>
                    <a:ext cx="1214" cy="418"/>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a:effectLst/>
                        <a:latin typeface="Times New Roman"/>
                        <a:ea typeface="Times New Roman"/>
                      </a:rPr>
                      <a:t>жовте світло</a:t>
                    </a:r>
                    <a:endParaRPr lang="uk-UA" sz="1200">
                      <a:effectLst/>
                      <a:latin typeface="Times New Roman"/>
                      <a:ea typeface="Times New Roman"/>
                    </a:endParaRPr>
                  </a:p>
                  <a:p>
                    <a:pPr algn="ctr">
                      <a:lnSpc>
                        <a:spcPct val="75000"/>
                      </a:lnSpc>
                      <a:spcAft>
                        <a:spcPts val="0"/>
                      </a:spcAft>
                    </a:pPr>
                    <a:r>
                      <a:rPr lang="ru-RU" sz="1000">
                        <a:effectLst/>
                        <a:latin typeface="Times New Roman"/>
                        <a:ea typeface="Times New Roman"/>
                      </a:rPr>
                      <a:t>в усіх напрямках</a:t>
                    </a:r>
                    <a:endParaRPr lang="uk-UA" sz="1200">
                      <a:effectLst/>
                      <a:latin typeface="Times New Roman"/>
                      <a:ea typeface="Times New Roman"/>
                    </a:endParaRPr>
                  </a:p>
                </p:txBody>
              </p:sp>
              <p:sp>
                <p:nvSpPr>
                  <p:cNvPr id="49" name="Oval 335"/>
                  <p:cNvSpPr>
                    <a:spLocks noChangeArrowheads="1"/>
                  </p:cNvSpPr>
                  <p:nvPr/>
                </p:nvSpPr>
                <p:spPr bwMode="auto">
                  <a:xfrm>
                    <a:off x="9337" y="5647"/>
                    <a:ext cx="293" cy="280"/>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grpSp>
                <p:nvGrpSpPr>
                  <p:cNvPr id="50" name="Group 336"/>
                  <p:cNvGrpSpPr>
                    <a:grpSpLocks/>
                  </p:cNvGrpSpPr>
                  <p:nvPr/>
                </p:nvGrpSpPr>
                <p:grpSpPr bwMode="auto">
                  <a:xfrm>
                    <a:off x="6538" y="4747"/>
                    <a:ext cx="2142" cy="2056"/>
                    <a:chOff x="6517" y="4747"/>
                    <a:chExt cx="2142" cy="2056"/>
                  </a:xfrm>
                </p:grpSpPr>
                <p:cxnSp>
                  <p:nvCxnSpPr>
                    <p:cNvPr id="59" name="Line 337"/>
                    <p:cNvCxnSpPr/>
                    <p:nvPr/>
                  </p:nvCxnSpPr>
                  <p:spPr bwMode="auto">
                    <a:xfrm>
                      <a:off x="7580" y="4747"/>
                      <a:ext cx="1" cy="35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60" name="Line 338"/>
                    <p:cNvCxnSpPr/>
                    <p:nvPr/>
                  </p:nvCxnSpPr>
                  <p:spPr bwMode="auto">
                    <a:xfrm>
                      <a:off x="8501" y="5585"/>
                      <a:ext cx="3" cy="36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grpSp>
                  <p:nvGrpSpPr>
                    <p:cNvPr id="61" name="Group 339"/>
                    <p:cNvGrpSpPr>
                      <a:grpSpLocks/>
                    </p:cNvGrpSpPr>
                    <p:nvPr/>
                  </p:nvGrpSpPr>
                  <p:grpSpPr bwMode="auto">
                    <a:xfrm rot="2755107">
                      <a:off x="7509" y="5222"/>
                      <a:ext cx="1141" cy="281"/>
                      <a:chOff x="5153" y="5626"/>
                      <a:chExt cx="1138" cy="280"/>
                    </a:xfrm>
                  </p:grpSpPr>
                  <p:sp>
                    <p:nvSpPr>
                      <p:cNvPr id="76" name="Oval 340"/>
                      <p:cNvSpPr>
                        <a:spLocks noChangeArrowheads="1"/>
                      </p:cNvSpPr>
                      <p:nvPr/>
                    </p:nvSpPr>
                    <p:spPr bwMode="auto">
                      <a:xfrm>
                        <a:off x="5572" y="5626"/>
                        <a:ext cx="292" cy="280"/>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cxnSp>
                    <p:nvCxnSpPr>
                      <p:cNvPr id="77" name="Line 341"/>
                      <p:cNvCxnSpPr/>
                      <p:nvPr/>
                    </p:nvCxnSpPr>
                    <p:spPr bwMode="auto">
                      <a:xfrm>
                        <a:off x="5153" y="5773"/>
                        <a:ext cx="405" cy="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78" name="Line 342"/>
                      <p:cNvCxnSpPr/>
                      <p:nvPr/>
                    </p:nvCxnSpPr>
                    <p:spPr bwMode="auto">
                      <a:xfrm>
                        <a:off x="5886" y="5773"/>
                        <a:ext cx="405" cy="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grpSp>
                  <p:nvGrpSpPr>
                    <p:cNvPr id="62" name="Group 343"/>
                    <p:cNvGrpSpPr>
                      <a:grpSpLocks/>
                    </p:cNvGrpSpPr>
                    <p:nvPr/>
                  </p:nvGrpSpPr>
                  <p:grpSpPr bwMode="auto">
                    <a:xfrm rot="8118838">
                      <a:off x="7521" y="6084"/>
                      <a:ext cx="1138" cy="280"/>
                      <a:chOff x="5153" y="5626"/>
                      <a:chExt cx="1138" cy="280"/>
                    </a:xfrm>
                  </p:grpSpPr>
                  <p:sp>
                    <p:nvSpPr>
                      <p:cNvPr id="73" name="Oval 344"/>
                      <p:cNvSpPr>
                        <a:spLocks noChangeArrowheads="1"/>
                      </p:cNvSpPr>
                      <p:nvPr/>
                    </p:nvSpPr>
                    <p:spPr bwMode="auto">
                      <a:xfrm>
                        <a:off x="5572" y="5626"/>
                        <a:ext cx="292" cy="280"/>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cxnSp>
                    <p:nvCxnSpPr>
                      <p:cNvPr id="74" name="Line 345"/>
                      <p:cNvCxnSpPr/>
                      <p:nvPr/>
                    </p:nvCxnSpPr>
                    <p:spPr bwMode="auto">
                      <a:xfrm>
                        <a:off x="5153" y="5773"/>
                        <a:ext cx="405" cy="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75" name="Line 346"/>
                      <p:cNvCxnSpPr/>
                      <p:nvPr/>
                    </p:nvCxnSpPr>
                    <p:spPr bwMode="auto">
                      <a:xfrm>
                        <a:off x="5886" y="5773"/>
                        <a:ext cx="405" cy="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grpSp>
                  <p:nvGrpSpPr>
                    <p:cNvPr id="63" name="Group 347"/>
                    <p:cNvGrpSpPr>
                      <a:grpSpLocks/>
                    </p:cNvGrpSpPr>
                    <p:nvPr/>
                  </p:nvGrpSpPr>
                  <p:grpSpPr bwMode="auto">
                    <a:xfrm rot="13447759">
                      <a:off x="6517" y="6090"/>
                      <a:ext cx="1138" cy="280"/>
                      <a:chOff x="5153" y="5626"/>
                      <a:chExt cx="1138" cy="280"/>
                    </a:xfrm>
                  </p:grpSpPr>
                  <p:sp>
                    <p:nvSpPr>
                      <p:cNvPr id="70" name="Oval 348"/>
                      <p:cNvSpPr>
                        <a:spLocks noChangeArrowheads="1"/>
                      </p:cNvSpPr>
                      <p:nvPr/>
                    </p:nvSpPr>
                    <p:spPr bwMode="auto">
                      <a:xfrm>
                        <a:off x="5572" y="5626"/>
                        <a:ext cx="292" cy="280"/>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cxnSp>
                    <p:nvCxnSpPr>
                      <p:cNvPr id="71" name="Line 349"/>
                      <p:cNvCxnSpPr/>
                      <p:nvPr/>
                    </p:nvCxnSpPr>
                    <p:spPr bwMode="auto">
                      <a:xfrm>
                        <a:off x="5153" y="5773"/>
                        <a:ext cx="405" cy="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72" name="Line 350"/>
                      <p:cNvCxnSpPr/>
                      <p:nvPr/>
                    </p:nvCxnSpPr>
                    <p:spPr bwMode="auto">
                      <a:xfrm>
                        <a:off x="5886" y="5773"/>
                        <a:ext cx="405" cy="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grpSp>
                  <p:nvGrpSpPr>
                    <p:cNvPr id="64" name="Group 351"/>
                    <p:cNvGrpSpPr>
                      <a:grpSpLocks/>
                    </p:cNvGrpSpPr>
                    <p:nvPr/>
                  </p:nvGrpSpPr>
                  <p:grpSpPr bwMode="auto">
                    <a:xfrm rot="-2642538">
                      <a:off x="6531" y="5191"/>
                      <a:ext cx="1138" cy="281"/>
                      <a:chOff x="5153" y="5626"/>
                      <a:chExt cx="1138" cy="280"/>
                    </a:xfrm>
                  </p:grpSpPr>
                  <p:sp>
                    <p:nvSpPr>
                      <p:cNvPr id="67" name="Oval 352"/>
                      <p:cNvSpPr>
                        <a:spLocks noChangeArrowheads="1"/>
                      </p:cNvSpPr>
                      <p:nvPr/>
                    </p:nvSpPr>
                    <p:spPr bwMode="auto">
                      <a:xfrm>
                        <a:off x="5572" y="5626"/>
                        <a:ext cx="292" cy="280"/>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cxnSp>
                    <p:nvCxnSpPr>
                      <p:cNvPr id="68" name="Line 353"/>
                      <p:cNvCxnSpPr/>
                      <p:nvPr/>
                    </p:nvCxnSpPr>
                    <p:spPr bwMode="auto">
                      <a:xfrm>
                        <a:off x="5153" y="5773"/>
                        <a:ext cx="405" cy="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69" name="Line 354"/>
                      <p:cNvCxnSpPr/>
                      <p:nvPr/>
                    </p:nvCxnSpPr>
                    <p:spPr bwMode="auto">
                      <a:xfrm>
                        <a:off x="5886" y="5773"/>
                        <a:ext cx="405" cy="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cxnSp>
                  <p:nvCxnSpPr>
                    <p:cNvPr id="65" name="Line 355"/>
                    <p:cNvCxnSpPr/>
                    <p:nvPr/>
                  </p:nvCxnSpPr>
                  <p:spPr bwMode="auto">
                    <a:xfrm>
                      <a:off x="7580" y="6443"/>
                      <a:ext cx="2" cy="36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66" name="Line 356"/>
                    <p:cNvCxnSpPr/>
                    <p:nvPr/>
                  </p:nvCxnSpPr>
                  <p:spPr bwMode="auto">
                    <a:xfrm>
                      <a:off x="6660" y="5585"/>
                      <a:ext cx="3" cy="36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grpSp>
              <p:sp>
                <p:nvSpPr>
                  <p:cNvPr id="51" name="Arc 357"/>
                  <p:cNvSpPr>
                    <a:spLocks/>
                  </p:cNvSpPr>
                  <p:nvPr/>
                </p:nvSpPr>
                <p:spPr bwMode="auto">
                  <a:xfrm rot="-5328469">
                    <a:off x="6142" y="4365"/>
                    <a:ext cx="947" cy="1838"/>
                  </a:xfrm>
                  <a:custGeom>
                    <a:avLst/>
                    <a:gdLst>
                      <a:gd name="G0" fmla="+- 0 0 0"/>
                      <a:gd name="G1" fmla="+- 21414 0 0"/>
                      <a:gd name="G2" fmla="+- 21600 0 0"/>
                      <a:gd name="T0" fmla="*/ 2832 w 21600"/>
                      <a:gd name="T1" fmla="*/ 0 h 22013"/>
                      <a:gd name="T2" fmla="*/ 21592 w 21600"/>
                      <a:gd name="T3" fmla="*/ 22013 h 22013"/>
                      <a:gd name="T4" fmla="*/ 0 w 21600"/>
                      <a:gd name="T5" fmla="*/ 21414 h 22013"/>
                    </a:gdLst>
                    <a:ahLst/>
                    <a:cxnLst>
                      <a:cxn ang="0">
                        <a:pos x="T0" y="T1"/>
                      </a:cxn>
                      <a:cxn ang="0">
                        <a:pos x="T2" y="T3"/>
                      </a:cxn>
                      <a:cxn ang="0">
                        <a:pos x="T4" y="T5"/>
                      </a:cxn>
                    </a:cxnLst>
                    <a:rect l="0" t="0" r="r" b="b"/>
                    <a:pathLst>
                      <a:path w="21600" h="22013" fill="none" extrusionOk="0">
                        <a:moveTo>
                          <a:pt x="2831" y="0"/>
                        </a:moveTo>
                        <a:cubicBezTo>
                          <a:pt x="13573" y="1420"/>
                          <a:pt x="21600" y="10579"/>
                          <a:pt x="21600" y="21414"/>
                        </a:cubicBezTo>
                        <a:cubicBezTo>
                          <a:pt x="21600" y="21613"/>
                          <a:pt x="21597" y="21813"/>
                          <a:pt x="21591" y="22012"/>
                        </a:cubicBezTo>
                      </a:path>
                      <a:path w="21600" h="22013" stroke="0" extrusionOk="0">
                        <a:moveTo>
                          <a:pt x="2831" y="0"/>
                        </a:moveTo>
                        <a:cubicBezTo>
                          <a:pt x="13573" y="1420"/>
                          <a:pt x="21600" y="10579"/>
                          <a:pt x="21600" y="21414"/>
                        </a:cubicBezTo>
                        <a:cubicBezTo>
                          <a:pt x="21600" y="21613"/>
                          <a:pt x="21597" y="21813"/>
                          <a:pt x="21591" y="22012"/>
                        </a:cubicBezTo>
                        <a:lnTo>
                          <a:pt x="0" y="21414"/>
                        </a:lnTo>
                        <a:close/>
                      </a:path>
                    </a:pathLst>
                  </a:custGeom>
                  <a:noFill/>
                  <a:ln w="9525">
                    <a:solidFill>
                      <a:srgbClr val="000000"/>
                    </a:solidFill>
                    <a:round/>
                    <a:headEnd/>
                    <a:tailEnd type="stealth"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0" anchor="t" anchorCtr="0" upright="1">
                    <a:noAutofit/>
                  </a:bodyPr>
                  <a:lstStyle/>
                  <a:p>
                    <a:pPr>
                      <a:lnSpc>
                        <a:spcPct val="75000"/>
                      </a:lnSpc>
                    </a:pPr>
                    <a:endParaRPr lang="uk-UA"/>
                  </a:p>
                </p:txBody>
              </p:sp>
              <p:sp>
                <p:nvSpPr>
                  <p:cNvPr id="52" name="Arc 358"/>
                  <p:cNvSpPr>
                    <a:spLocks/>
                  </p:cNvSpPr>
                  <p:nvPr/>
                </p:nvSpPr>
                <p:spPr bwMode="auto">
                  <a:xfrm rot="-5328469" flipH="1" flipV="1">
                    <a:off x="8067" y="5370"/>
                    <a:ext cx="947" cy="1838"/>
                  </a:xfrm>
                  <a:custGeom>
                    <a:avLst/>
                    <a:gdLst>
                      <a:gd name="G0" fmla="+- 0 0 0"/>
                      <a:gd name="G1" fmla="+- 21414 0 0"/>
                      <a:gd name="G2" fmla="+- 21600 0 0"/>
                      <a:gd name="T0" fmla="*/ 2832 w 21600"/>
                      <a:gd name="T1" fmla="*/ 0 h 22013"/>
                      <a:gd name="T2" fmla="*/ 21592 w 21600"/>
                      <a:gd name="T3" fmla="*/ 22013 h 22013"/>
                      <a:gd name="T4" fmla="*/ 0 w 21600"/>
                      <a:gd name="T5" fmla="*/ 21414 h 22013"/>
                    </a:gdLst>
                    <a:ahLst/>
                    <a:cxnLst>
                      <a:cxn ang="0">
                        <a:pos x="T0" y="T1"/>
                      </a:cxn>
                      <a:cxn ang="0">
                        <a:pos x="T2" y="T3"/>
                      </a:cxn>
                      <a:cxn ang="0">
                        <a:pos x="T4" y="T5"/>
                      </a:cxn>
                    </a:cxnLst>
                    <a:rect l="0" t="0" r="r" b="b"/>
                    <a:pathLst>
                      <a:path w="21600" h="22013" fill="none" extrusionOk="0">
                        <a:moveTo>
                          <a:pt x="2831" y="0"/>
                        </a:moveTo>
                        <a:cubicBezTo>
                          <a:pt x="13573" y="1420"/>
                          <a:pt x="21600" y="10579"/>
                          <a:pt x="21600" y="21414"/>
                        </a:cubicBezTo>
                        <a:cubicBezTo>
                          <a:pt x="21600" y="21613"/>
                          <a:pt x="21597" y="21813"/>
                          <a:pt x="21591" y="22012"/>
                        </a:cubicBezTo>
                      </a:path>
                      <a:path w="21600" h="22013" stroke="0" extrusionOk="0">
                        <a:moveTo>
                          <a:pt x="2831" y="0"/>
                        </a:moveTo>
                        <a:cubicBezTo>
                          <a:pt x="13573" y="1420"/>
                          <a:pt x="21600" y="10579"/>
                          <a:pt x="21600" y="21414"/>
                        </a:cubicBezTo>
                        <a:cubicBezTo>
                          <a:pt x="21600" y="21613"/>
                          <a:pt x="21597" y="21813"/>
                          <a:pt x="21591" y="22012"/>
                        </a:cubicBezTo>
                        <a:lnTo>
                          <a:pt x="0" y="21414"/>
                        </a:lnTo>
                        <a:close/>
                      </a:path>
                    </a:pathLst>
                  </a:custGeom>
                  <a:noFill/>
                  <a:ln w="9525">
                    <a:solidFill>
                      <a:srgbClr val="000000"/>
                    </a:solidFill>
                    <a:round/>
                    <a:headEnd/>
                    <a:tailEnd type="stealth"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0" anchor="t" anchorCtr="0" upright="1">
                    <a:noAutofit/>
                  </a:bodyPr>
                  <a:lstStyle/>
                  <a:p>
                    <a:pPr>
                      <a:lnSpc>
                        <a:spcPct val="75000"/>
                      </a:lnSpc>
                    </a:pPr>
                    <a:endParaRPr lang="uk-UA"/>
                  </a:p>
                </p:txBody>
              </p:sp>
              <p:sp>
                <p:nvSpPr>
                  <p:cNvPr id="53" name="Arc 359"/>
                  <p:cNvSpPr>
                    <a:spLocks/>
                  </p:cNvSpPr>
                  <p:nvPr/>
                </p:nvSpPr>
                <p:spPr bwMode="auto">
                  <a:xfrm rot="5328469" flipV="1">
                    <a:off x="6164" y="5369"/>
                    <a:ext cx="946" cy="1838"/>
                  </a:xfrm>
                  <a:custGeom>
                    <a:avLst/>
                    <a:gdLst>
                      <a:gd name="G0" fmla="+- 0 0 0"/>
                      <a:gd name="G1" fmla="+- 21414 0 0"/>
                      <a:gd name="G2" fmla="+- 21600 0 0"/>
                      <a:gd name="T0" fmla="*/ 2832 w 21600"/>
                      <a:gd name="T1" fmla="*/ 0 h 22013"/>
                      <a:gd name="T2" fmla="*/ 21592 w 21600"/>
                      <a:gd name="T3" fmla="*/ 22013 h 22013"/>
                      <a:gd name="T4" fmla="*/ 0 w 21600"/>
                      <a:gd name="T5" fmla="*/ 21414 h 22013"/>
                    </a:gdLst>
                    <a:ahLst/>
                    <a:cxnLst>
                      <a:cxn ang="0">
                        <a:pos x="T0" y="T1"/>
                      </a:cxn>
                      <a:cxn ang="0">
                        <a:pos x="T2" y="T3"/>
                      </a:cxn>
                      <a:cxn ang="0">
                        <a:pos x="T4" y="T5"/>
                      </a:cxn>
                    </a:cxnLst>
                    <a:rect l="0" t="0" r="r" b="b"/>
                    <a:pathLst>
                      <a:path w="21600" h="22013" fill="none" extrusionOk="0">
                        <a:moveTo>
                          <a:pt x="2831" y="0"/>
                        </a:moveTo>
                        <a:cubicBezTo>
                          <a:pt x="13573" y="1420"/>
                          <a:pt x="21600" y="10579"/>
                          <a:pt x="21600" y="21414"/>
                        </a:cubicBezTo>
                        <a:cubicBezTo>
                          <a:pt x="21600" y="21613"/>
                          <a:pt x="21597" y="21813"/>
                          <a:pt x="21591" y="22012"/>
                        </a:cubicBezTo>
                      </a:path>
                      <a:path w="21600" h="22013" stroke="0" extrusionOk="0">
                        <a:moveTo>
                          <a:pt x="2831" y="0"/>
                        </a:moveTo>
                        <a:cubicBezTo>
                          <a:pt x="13573" y="1420"/>
                          <a:pt x="21600" y="10579"/>
                          <a:pt x="21600" y="21414"/>
                        </a:cubicBezTo>
                        <a:cubicBezTo>
                          <a:pt x="21600" y="21613"/>
                          <a:pt x="21597" y="21813"/>
                          <a:pt x="21591" y="22012"/>
                        </a:cubicBezTo>
                        <a:lnTo>
                          <a:pt x="0" y="21414"/>
                        </a:lnTo>
                        <a:close/>
                      </a:path>
                    </a:pathLst>
                  </a:custGeom>
                  <a:noFill/>
                  <a:ln w="9525">
                    <a:solidFill>
                      <a:srgbClr val="000000"/>
                    </a:solidFill>
                    <a:round/>
                    <a:headEnd type="stealth" w="med" len="me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0" anchor="t" anchorCtr="0" upright="1">
                    <a:noAutofit/>
                  </a:bodyPr>
                  <a:lstStyle/>
                  <a:p>
                    <a:pPr>
                      <a:lnSpc>
                        <a:spcPct val="75000"/>
                      </a:lnSpc>
                    </a:pPr>
                    <a:endParaRPr lang="uk-UA"/>
                  </a:p>
                </p:txBody>
              </p:sp>
              <p:sp>
                <p:nvSpPr>
                  <p:cNvPr id="54" name="Text Box 360"/>
                  <p:cNvSpPr txBox="1">
                    <a:spLocks noChangeArrowheads="1"/>
                  </p:cNvSpPr>
                  <p:nvPr/>
                </p:nvSpPr>
                <p:spPr bwMode="auto">
                  <a:xfrm>
                    <a:off x="7015" y="6841"/>
                    <a:ext cx="1216" cy="417"/>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a:effectLst/>
                        <a:latin typeface="Times New Roman"/>
                        <a:ea typeface="Times New Roman"/>
                      </a:rPr>
                      <a:t>жовте світло</a:t>
                    </a:r>
                    <a:endParaRPr lang="uk-UA" sz="1200">
                      <a:effectLst/>
                      <a:latin typeface="Times New Roman"/>
                      <a:ea typeface="Times New Roman"/>
                    </a:endParaRPr>
                  </a:p>
                  <a:p>
                    <a:pPr algn="ctr">
                      <a:lnSpc>
                        <a:spcPct val="75000"/>
                      </a:lnSpc>
                      <a:spcAft>
                        <a:spcPts val="0"/>
                      </a:spcAft>
                    </a:pPr>
                    <a:r>
                      <a:rPr lang="ru-RU" sz="1000">
                        <a:effectLst/>
                        <a:latin typeface="Times New Roman"/>
                        <a:ea typeface="Times New Roman"/>
                      </a:rPr>
                      <a:t>в усіх напрямках</a:t>
                    </a:r>
                    <a:endParaRPr lang="uk-UA" sz="1200">
                      <a:effectLst/>
                      <a:latin typeface="Times New Roman"/>
                      <a:ea typeface="Times New Roman"/>
                    </a:endParaRPr>
                  </a:p>
                </p:txBody>
              </p:sp>
              <p:sp>
                <p:nvSpPr>
                  <p:cNvPr id="55" name="Text Box 361"/>
                  <p:cNvSpPr txBox="1">
                    <a:spLocks noChangeArrowheads="1"/>
                  </p:cNvSpPr>
                  <p:nvPr/>
                </p:nvSpPr>
                <p:spPr bwMode="auto">
                  <a:xfrm>
                    <a:off x="8291" y="5187"/>
                    <a:ext cx="1026" cy="335"/>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a:effectLst/>
                        <a:latin typeface="Times New Roman"/>
                        <a:ea typeface="Times New Roman"/>
                      </a:rPr>
                      <a:t>зелене в 3 та 4</a:t>
                    </a:r>
                    <a:endParaRPr lang="uk-UA" sz="1200">
                      <a:effectLst/>
                      <a:latin typeface="Times New Roman"/>
                      <a:ea typeface="Times New Roman"/>
                    </a:endParaRPr>
                  </a:p>
                  <a:p>
                    <a:pPr algn="ctr">
                      <a:lnSpc>
                        <a:spcPct val="75000"/>
                      </a:lnSpc>
                      <a:spcAft>
                        <a:spcPts val="0"/>
                      </a:spcAft>
                    </a:pPr>
                    <a:r>
                      <a:rPr lang="ru-RU" sz="1000">
                        <a:effectLst/>
                        <a:latin typeface="Times New Roman"/>
                        <a:ea typeface="Times New Roman"/>
                      </a:rPr>
                      <a:t>напрямках</a:t>
                    </a:r>
                    <a:endParaRPr lang="uk-UA" sz="1200">
                      <a:effectLst/>
                      <a:latin typeface="Times New Roman"/>
                      <a:ea typeface="Times New Roman"/>
                    </a:endParaRPr>
                  </a:p>
                </p:txBody>
              </p:sp>
              <p:sp>
                <p:nvSpPr>
                  <p:cNvPr id="56" name="Text Box 362"/>
                  <p:cNvSpPr txBox="1">
                    <a:spLocks noChangeArrowheads="1"/>
                  </p:cNvSpPr>
                  <p:nvPr/>
                </p:nvSpPr>
                <p:spPr bwMode="auto">
                  <a:xfrm>
                    <a:off x="5844" y="5187"/>
                    <a:ext cx="1027" cy="335"/>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a:effectLst/>
                        <a:latin typeface="Times New Roman"/>
                        <a:ea typeface="Times New Roman"/>
                      </a:rPr>
                      <a:t>зелене в 1 та 2</a:t>
                    </a:r>
                    <a:endParaRPr lang="uk-UA" sz="1200">
                      <a:effectLst/>
                      <a:latin typeface="Times New Roman"/>
                      <a:ea typeface="Times New Roman"/>
                    </a:endParaRPr>
                  </a:p>
                  <a:p>
                    <a:pPr algn="ctr">
                      <a:lnSpc>
                        <a:spcPct val="75000"/>
                      </a:lnSpc>
                      <a:spcAft>
                        <a:spcPts val="0"/>
                      </a:spcAft>
                    </a:pPr>
                    <a:r>
                      <a:rPr lang="ru-RU" sz="1000">
                        <a:effectLst/>
                        <a:latin typeface="Times New Roman"/>
                        <a:ea typeface="Times New Roman"/>
                      </a:rPr>
                      <a:t>напрямках</a:t>
                    </a:r>
                    <a:endParaRPr lang="uk-UA" sz="1200">
                      <a:effectLst/>
                      <a:latin typeface="Times New Roman"/>
                      <a:ea typeface="Times New Roman"/>
                    </a:endParaRPr>
                  </a:p>
                </p:txBody>
              </p:sp>
              <p:sp>
                <p:nvSpPr>
                  <p:cNvPr id="57" name="Oval 363"/>
                  <p:cNvSpPr>
                    <a:spLocks noChangeArrowheads="1"/>
                  </p:cNvSpPr>
                  <p:nvPr/>
                </p:nvSpPr>
                <p:spPr bwMode="auto">
                  <a:xfrm>
                    <a:off x="9470" y="5759"/>
                    <a:ext cx="56" cy="55"/>
                  </a:xfrm>
                  <a:prstGeom prst="ellipse">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pPr>
                      <a:lnSpc>
                        <a:spcPct val="75000"/>
                      </a:lnSpc>
                    </a:pPr>
                    <a:endParaRPr lang="uk-UA"/>
                  </a:p>
                </p:txBody>
              </p:sp>
            </p:grpSp>
          </p:grpSp>
        </p:grpSp>
      </p:grpSp>
      <p:sp>
        <p:nvSpPr>
          <p:cNvPr id="58" name="Oval 364"/>
          <p:cNvSpPr>
            <a:spLocks noChangeArrowheads="1"/>
          </p:cNvSpPr>
          <p:nvPr/>
        </p:nvSpPr>
        <p:spPr bwMode="auto">
          <a:xfrm>
            <a:off x="4947797" y="3952133"/>
            <a:ext cx="47596" cy="47553"/>
          </a:xfrm>
          <a:prstGeom prst="ellipse">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pPr>
              <a:lnSpc>
                <a:spcPct val="75000"/>
              </a:lnSpc>
            </a:pPr>
            <a:endParaRPr lang="uk-UA"/>
          </a:p>
        </p:txBody>
      </p:sp>
    </p:spTree>
    <p:extLst>
      <p:ext uri="{BB962C8B-B14F-4D97-AF65-F5344CB8AC3E}">
        <p14:creationId xmlns:p14="http://schemas.microsoft.com/office/powerpoint/2010/main" val="32424093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62074"/>
          </a:xfrm>
        </p:spPr>
        <p:txBody>
          <a:bodyPr>
            <a:normAutofit fontScale="90000"/>
          </a:bodyPr>
          <a:lstStyle/>
          <a:p>
            <a:r>
              <a:rPr lang="uk-UA" dirty="0"/>
              <a:t>Приклад «Регульоване перехрестя»</a:t>
            </a:r>
          </a:p>
        </p:txBody>
      </p:sp>
      <p:sp>
        <p:nvSpPr>
          <p:cNvPr id="4" name="Нижний колонтитул 3"/>
          <p:cNvSpPr>
            <a:spLocks noGrp="1"/>
          </p:cNvSpPr>
          <p:nvPr>
            <p:ph type="ftr" sz="quarter" idx="11"/>
          </p:nvPr>
        </p:nvSpPr>
        <p:spPr/>
        <p:txBody>
          <a:bodyPr/>
          <a:lstStyle/>
          <a:p>
            <a:r>
              <a:rPr lang="uk-UA"/>
              <a:t>© І.В.Стеценко КПІ ім.Ігоря Сікорського</a:t>
            </a:r>
          </a:p>
        </p:txBody>
      </p:sp>
      <p:grpSp>
        <p:nvGrpSpPr>
          <p:cNvPr id="5" name="Полотно 431"/>
          <p:cNvGrpSpPr/>
          <p:nvPr/>
        </p:nvGrpSpPr>
        <p:grpSpPr>
          <a:xfrm>
            <a:off x="422875" y="1390049"/>
            <a:ext cx="8256270" cy="4394200"/>
            <a:chOff x="0" y="0"/>
            <a:chExt cx="8256270" cy="4394200"/>
          </a:xfrm>
        </p:grpSpPr>
        <p:sp>
          <p:nvSpPr>
            <p:cNvPr id="6" name="Прямоугольник 5"/>
            <p:cNvSpPr/>
            <p:nvPr/>
          </p:nvSpPr>
          <p:spPr>
            <a:xfrm>
              <a:off x="0" y="0"/>
              <a:ext cx="8256270" cy="4394200"/>
            </a:xfrm>
            <a:prstGeom prst="rect">
              <a:avLst/>
            </a:prstGeom>
            <a:noFill/>
            <a:ln>
              <a:noFill/>
            </a:ln>
          </p:spPr>
        </p:sp>
        <p:sp>
          <p:nvSpPr>
            <p:cNvPr id="7" name="Rectangle 265"/>
            <p:cNvSpPr>
              <a:spLocks noChangeArrowheads="1"/>
            </p:cNvSpPr>
            <p:nvPr/>
          </p:nvSpPr>
          <p:spPr bwMode="auto">
            <a:xfrm>
              <a:off x="2263377" y="568941"/>
              <a:ext cx="3752464" cy="3005197"/>
            </a:xfrm>
            <a:prstGeom prst="rect">
              <a:avLst/>
            </a:prstGeom>
            <a:solidFill>
              <a:schemeClr val="accent3">
                <a:lumMod val="20000"/>
                <a:lumOff val="80000"/>
              </a:schemeClr>
            </a:solidFill>
            <a:ln w="3175">
              <a:solidFill>
                <a:srgbClr val="C0C0C0"/>
              </a:solidFill>
              <a:miter lim="800000"/>
              <a:headEnd/>
              <a:tailEnd/>
            </a:ln>
          </p:spPr>
          <p:txBody>
            <a:bodyPr rot="0" vert="horz" wrap="square" lIns="91440" tIns="45720" rIns="91440" bIns="45720" anchor="t" anchorCtr="0" upright="1">
              <a:noAutofit/>
            </a:bodyPr>
            <a:lstStyle/>
            <a:p>
              <a:pPr>
                <a:lnSpc>
                  <a:spcPct val="75000"/>
                </a:lnSpc>
              </a:pPr>
              <a:endParaRPr lang="uk-UA"/>
            </a:p>
          </p:txBody>
        </p:sp>
        <p:sp>
          <p:nvSpPr>
            <p:cNvPr id="17" name="Text Box 325"/>
            <p:cNvSpPr txBox="1">
              <a:spLocks noChangeArrowheads="1"/>
            </p:cNvSpPr>
            <p:nvPr/>
          </p:nvSpPr>
          <p:spPr bwMode="auto">
            <a:xfrm>
              <a:off x="2939076" y="640271"/>
              <a:ext cx="2310974" cy="232671"/>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u="sng">
                  <a:effectLst/>
                  <a:latin typeface="Times New Roman"/>
                  <a:ea typeface="Times New Roman"/>
                </a:rPr>
                <a:t>Підсистема управління</a:t>
              </a:r>
              <a:endParaRPr lang="uk-UA" sz="1200">
                <a:effectLst/>
                <a:latin typeface="Times New Roman"/>
                <a:ea typeface="Times New Roman"/>
              </a:endParaRPr>
            </a:p>
          </p:txBody>
        </p:sp>
        <p:grpSp>
          <p:nvGrpSpPr>
            <p:cNvPr id="19" name="Group 327"/>
            <p:cNvGrpSpPr>
              <a:grpSpLocks/>
            </p:cNvGrpSpPr>
            <p:nvPr/>
          </p:nvGrpSpPr>
          <p:grpSpPr bwMode="auto">
            <a:xfrm>
              <a:off x="1427891" y="961253"/>
              <a:ext cx="5316344" cy="2505037"/>
              <a:chOff x="4442" y="4308"/>
              <a:chExt cx="6255" cy="2950"/>
            </a:xfrm>
          </p:grpSpPr>
          <p:sp>
            <p:nvSpPr>
              <p:cNvPr id="42" name="Oval 328"/>
              <p:cNvSpPr>
                <a:spLocks noChangeArrowheads="1"/>
              </p:cNvSpPr>
              <p:nvPr/>
            </p:nvSpPr>
            <p:spPr bwMode="auto">
              <a:xfrm>
                <a:off x="5530" y="5647"/>
                <a:ext cx="293" cy="280"/>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grpSp>
            <p:nvGrpSpPr>
              <p:cNvPr id="43" name="Group 329"/>
              <p:cNvGrpSpPr>
                <a:grpSpLocks/>
              </p:cNvGrpSpPr>
              <p:nvPr/>
            </p:nvGrpSpPr>
            <p:grpSpPr bwMode="auto">
              <a:xfrm>
                <a:off x="4442" y="4308"/>
                <a:ext cx="6255" cy="2950"/>
                <a:chOff x="4442" y="4308"/>
                <a:chExt cx="6255" cy="2950"/>
              </a:xfrm>
            </p:grpSpPr>
            <p:sp>
              <p:nvSpPr>
                <p:cNvPr id="44" name="Arc 330"/>
                <p:cNvSpPr>
                  <a:spLocks/>
                </p:cNvSpPr>
                <p:nvPr/>
              </p:nvSpPr>
              <p:spPr bwMode="auto">
                <a:xfrm rot="5328469" flipH="1">
                  <a:off x="8049" y="4358"/>
                  <a:ext cx="947" cy="1839"/>
                </a:xfrm>
                <a:custGeom>
                  <a:avLst/>
                  <a:gdLst>
                    <a:gd name="G0" fmla="+- 0 0 0"/>
                    <a:gd name="G1" fmla="+- 21414 0 0"/>
                    <a:gd name="G2" fmla="+- 21600 0 0"/>
                    <a:gd name="T0" fmla="*/ 2832 w 21600"/>
                    <a:gd name="T1" fmla="*/ 0 h 22013"/>
                    <a:gd name="T2" fmla="*/ 21592 w 21600"/>
                    <a:gd name="T3" fmla="*/ 22013 h 22013"/>
                    <a:gd name="T4" fmla="*/ 0 w 21600"/>
                    <a:gd name="T5" fmla="*/ 21414 h 22013"/>
                  </a:gdLst>
                  <a:ahLst/>
                  <a:cxnLst>
                    <a:cxn ang="0">
                      <a:pos x="T0" y="T1"/>
                    </a:cxn>
                    <a:cxn ang="0">
                      <a:pos x="T2" y="T3"/>
                    </a:cxn>
                    <a:cxn ang="0">
                      <a:pos x="T4" y="T5"/>
                    </a:cxn>
                  </a:cxnLst>
                  <a:rect l="0" t="0" r="r" b="b"/>
                  <a:pathLst>
                    <a:path w="21600" h="22013" fill="none" extrusionOk="0">
                      <a:moveTo>
                        <a:pt x="2831" y="0"/>
                      </a:moveTo>
                      <a:cubicBezTo>
                        <a:pt x="13573" y="1420"/>
                        <a:pt x="21600" y="10579"/>
                        <a:pt x="21600" y="21414"/>
                      </a:cubicBezTo>
                      <a:cubicBezTo>
                        <a:pt x="21600" y="21613"/>
                        <a:pt x="21597" y="21813"/>
                        <a:pt x="21591" y="22012"/>
                      </a:cubicBezTo>
                    </a:path>
                    <a:path w="21600" h="22013" stroke="0" extrusionOk="0">
                      <a:moveTo>
                        <a:pt x="2831" y="0"/>
                      </a:moveTo>
                      <a:cubicBezTo>
                        <a:pt x="13573" y="1420"/>
                        <a:pt x="21600" y="10579"/>
                        <a:pt x="21600" y="21414"/>
                      </a:cubicBezTo>
                      <a:cubicBezTo>
                        <a:pt x="21600" y="21613"/>
                        <a:pt x="21597" y="21813"/>
                        <a:pt x="21591" y="22012"/>
                      </a:cubicBezTo>
                      <a:lnTo>
                        <a:pt x="0" y="21414"/>
                      </a:lnTo>
                      <a:close/>
                    </a:path>
                  </a:pathLst>
                </a:custGeom>
                <a:noFill/>
                <a:ln w="9525">
                  <a:solidFill>
                    <a:srgbClr val="000000"/>
                  </a:solidFill>
                  <a:round/>
                  <a:headEnd type="stealth" w="med" len="me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0" anchor="t" anchorCtr="0" upright="1">
                  <a:noAutofit/>
                </a:bodyPr>
                <a:lstStyle/>
                <a:p>
                  <a:pPr>
                    <a:lnSpc>
                      <a:spcPct val="75000"/>
                    </a:lnSpc>
                  </a:pPr>
                  <a:endParaRPr lang="uk-UA"/>
                </a:p>
              </p:txBody>
            </p:sp>
            <p:grpSp>
              <p:nvGrpSpPr>
                <p:cNvPr id="45" name="Group 331"/>
                <p:cNvGrpSpPr>
                  <a:grpSpLocks/>
                </p:cNvGrpSpPr>
                <p:nvPr/>
              </p:nvGrpSpPr>
              <p:grpSpPr bwMode="auto">
                <a:xfrm>
                  <a:off x="4442" y="4308"/>
                  <a:ext cx="6255" cy="2950"/>
                  <a:chOff x="4442" y="4308"/>
                  <a:chExt cx="6255" cy="2950"/>
                </a:xfrm>
              </p:grpSpPr>
              <p:sp>
                <p:nvSpPr>
                  <p:cNvPr id="46" name="Text Box 332"/>
                  <p:cNvSpPr txBox="1">
                    <a:spLocks noChangeArrowheads="1"/>
                  </p:cNvSpPr>
                  <p:nvPr/>
                </p:nvSpPr>
                <p:spPr bwMode="auto">
                  <a:xfrm>
                    <a:off x="9693" y="5479"/>
                    <a:ext cx="1004" cy="586"/>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a:effectLst/>
                        <a:latin typeface="Times New Roman"/>
                        <a:ea typeface="Times New Roman"/>
                      </a:rPr>
                      <a:t>є зелене світло в 3 та 4 напрямках</a:t>
                    </a:r>
                    <a:endParaRPr lang="uk-UA" sz="1200">
                      <a:effectLst/>
                      <a:latin typeface="Times New Roman"/>
                      <a:ea typeface="Times New Roman"/>
                    </a:endParaRPr>
                  </a:p>
                </p:txBody>
              </p:sp>
              <p:sp>
                <p:nvSpPr>
                  <p:cNvPr id="47" name="Text Box 333"/>
                  <p:cNvSpPr txBox="1">
                    <a:spLocks noChangeArrowheads="1"/>
                  </p:cNvSpPr>
                  <p:nvPr/>
                </p:nvSpPr>
                <p:spPr bwMode="auto">
                  <a:xfrm>
                    <a:off x="4442" y="5521"/>
                    <a:ext cx="1046" cy="585"/>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dirty="0">
                        <a:effectLst/>
                        <a:latin typeface="Times New Roman"/>
                        <a:ea typeface="Times New Roman"/>
                      </a:rPr>
                      <a:t>є </a:t>
                    </a:r>
                    <a:r>
                      <a:rPr lang="ru-RU" sz="1000" dirty="0" err="1">
                        <a:effectLst/>
                        <a:latin typeface="Times New Roman"/>
                        <a:ea typeface="Times New Roman"/>
                      </a:rPr>
                      <a:t>зелене</a:t>
                    </a:r>
                    <a:r>
                      <a:rPr lang="ru-RU" sz="1000" dirty="0">
                        <a:effectLst/>
                        <a:latin typeface="Times New Roman"/>
                        <a:ea typeface="Times New Roman"/>
                      </a:rPr>
                      <a:t> </a:t>
                    </a:r>
                    <a:r>
                      <a:rPr lang="ru-RU" sz="1000" dirty="0" err="1">
                        <a:effectLst/>
                        <a:latin typeface="Times New Roman"/>
                        <a:ea typeface="Times New Roman"/>
                      </a:rPr>
                      <a:t>світло</a:t>
                    </a:r>
                    <a:r>
                      <a:rPr lang="ru-RU" sz="1000" dirty="0">
                        <a:effectLst/>
                        <a:latin typeface="Times New Roman"/>
                        <a:ea typeface="Times New Roman"/>
                      </a:rPr>
                      <a:t> в 1 та 2 </a:t>
                    </a:r>
                    <a:r>
                      <a:rPr lang="ru-RU" sz="1000" dirty="0" err="1">
                        <a:effectLst/>
                        <a:latin typeface="Times New Roman"/>
                        <a:ea typeface="Times New Roman"/>
                      </a:rPr>
                      <a:t>напрямках</a:t>
                    </a:r>
                    <a:endParaRPr lang="uk-UA" sz="1200" dirty="0">
                      <a:effectLst/>
                      <a:latin typeface="Times New Roman"/>
                      <a:ea typeface="Times New Roman"/>
                    </a:endParaRPr>
                  </a:p>
                </p:txBody>
              </p:sp>
              <p:sp>
                <p:nvSpPr>
                  <p:cNvPr id="48" name="Text Box 334"/>
                  <p:cNvSpPr txBox="1">
                    <a:spLocks noChangeArrowheads="1"/>
                  </p:cNvSpPr>
                  <p:nvPr/>
                </p:nvSpPr>
                <p:spPr bwMode="auto">
                  <a:xfrm>
                    <a:off x="7078" y="4308"/>
                    <a:ext cx="1214" cy="418"/>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a:effectLst/>
                        <a:latin typeface="Times New Roman"/>
                        <a:ea typeface="Times New Roman"/>
                      </a:rPr>
                      <a:t>жовте світло</a:t>
                    </a:r>
                    <a:endParaRPr lang="uk-UA" sz="1200">
                      <a:effectLst/>
                      <a:latin typeface="Times New Roman"/>
                      <a:ea typeface="Times New Roman"/>
                    </a:endParaRPr>
                  </a:p>
                  <a:p>
                    <a:pPr algn="ctr">
                      <a:lnSpc>
                        <a:spcPct val="75000"/>
                      </a:lnSpc>
                      <a:spcAft>
                        <a:spcPts val="0"/>
                      </a:spcAft>
                    </a:pPr>
                    <a:r>
                      <a:rPr lang="ru-RU" sz="1000">
                        <a:effectLst/>
                        <a:latin typeface="Times New Roman"/>
                        <a:ea typeface="Times New Roman"/>
                      </a:rPr>
                      <a:t>в усіх напрямках</a:t>
                    </a:r>
                    <a:endParaRPr lang="uk-UA" sz="1200">
                      <a:effectLst/>
                      <a:latin typeface="Times New Roman"/>
                      <a:ea typeface="Times New Roman"/>
                    </a:endParaRPr>
                  </a:p>
                </p:txBody>
              </p:sp>
              <p:sp>
                <p:nvSpPr>
                  <p:cNvPr id="49" name="Oval 335"/>
                  <p:cNvSpPr>
                    <a:spLocks noChangeArrowheads="1"/>
                  </p:cNvSpPr>
                  <p:nvPr/>
                </p:nvSpPr>
                <p:spPr bwMode="auto">
                  <a:xfrm>
                    <a:off x="9337" y="5647"/>
                    <a:ext cx="293" cy="280"/>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grpSp>
                <p:nvGrpSpPr>
                  <p:cNvPr id="50" name="Group 336"/>
                  <p:cNvGrpSpPr>
                    <a:grpSpLocks/>
                  </p:cNvGrpSpPr>
                  <p:nvPr/>
                </p:nvGrpSpPr>
                <p:grpSpPr bwMode="auto">
                  <a:xfrm>
                    <a:off x="6538" y="4747"/>
                    <a:ext cx="2142" cy="2056"/>
                    <a:chOff x="6517" y="4747"/>
                    <a:chExt cx="2142" cy="2056"/>
                  </a:xfrm>
                </p:grpSpPr>
                <p:cxnSp>
                  <p:nvCxnSpPr>
                    <p:cNvPr id="59" name="Line 337"/>
                    <p:cNvCxnSpPr/>
                    <p:nvPr/>
                  </p:nvCxnSpPr>
                  <p:spPr bwMode="auto">
                    <a:xfrm>
                      <a:off x="7580" y="4747"/>
                      <a:ext cx="1" cy="35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60" name="Line 338"/>
                    <p:cNvCxnSpPr/>
                    <p:nvPr/>
                  </p:nvCxnSpPr>
                  <p:spPr bwMode="auto">
                    <a:xfrm>
                      <a:off x="8501" y="5585"/>
                      <a:ext cx="3" cy="36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grpSp>
                  <p:nvGrpSpPr>
                    <p:cNvPr id="61" name="Group 339"/>
                    <p:cNvGrpSpPr>
                      <a:grpSpLocks/>
                    </p:cNvGrpSpPr>
                    <p:nvPr/>
                  </p:nvGrpSpPr>
                  <p:grpSpPr bwMode="auto">
                    <a:xfrm rot="2755107">
                      <a:off x="7509" y="5222"/>
                      <a:ext cx="1141" cy="281"/>
                      <a:chOff x="5153" y="5626"/>
                      <a:chExt cx="1138" cy="280"/>
                    </a:xfrm>
                  </p:grpSpPr>
                  <p:sp>
                    <p:nvSpPr>
                      <p:cNvPr id="76" name="Oval 340"/>
                      <p:cNvSpPr>
                        <a:spLocks noChangeArrowheads="1"/>
                      </p:cNvSpPr>
                      <p:nvPr/>
                    </p:nvSpPr>
                    <p:spPr bwMode="auto">
                      <a:xfrm>
                        <a:off x="5572" y="5626"/>
                        <a:ext cx="292" cy="280"/>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cxnSp>
                    <p:nvCxnSpPr>
                      <p:cNvPr id="77" name="Line 341"/>
                      <p:cNvCxnSpPr/>
                      <p:nvPr/>
                    </p:nvCxnSpPr>
                    <p:spPr bwMode="auto">
                      <a:xfrm>
                        <a:off x="5153" y="5773"/>
                        <a:ext cx="405" cy="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78" name="Line 342"/>
                      <p:cNvCxnSpPr/>
                      <p:nvPr/>
                    </p:nvCxnSpPr>
                    <p:spPr bwMode="auto">
                      <a:xfrm>
                        <a:off x="5886" y="5773"/>
                        <a:ext cx="405" cy="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grpSp>
                  <p:nvGrpSpPr>
                    <p:cNvPr id="62" name="Group 343"/>
                    <p:cNvGrpSpPr>
                      <a:grpSpLocks/>
                    </p:cNvGrpSpPr>
                    <p:nvPr/>
                  </p:nvGrpSpPr>
                  <p:grpSpPr bwMode="auto">
                    <a:xfrm rot="8118838">
                      <a:off x="7521" y="6084"/>
                      <a:ext cx="1138" cy="280"/>
                      <a:chOff x="5153" y="5626"/>
                      <a:chExt cx="1138" cy="280"/>
                    </a:xfrm>
                  </p:grpSpPr>
                  <p:sp>
                    <p:nvSpPr>
                      <p:cNvPr id="73" name="Oval 344"/>
                      <p:cNvSpPr>
                        <a:spLocks noChangeArrowheads="1"/>
                      </p:cNvSpPr>
                      <p:nvPr/>
                    </p:nvSpPr>
                    <p:spPr bwMode="auto">
                      <a:xfrm>
                        <a:off x="5572" y="5626"/>
                        <a:ext cx="292" cy="280"/>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cxnSp>
                    <p:nvCxnSpPr>
                      <p:cNvPr id="74" name="Line 345"/>
                      <p:cNvCxnSpPr/>
                      <p:nvPr/>
                    </p:nvCxnSpPr>
                    <p:spPr bwMode="auto">
                      <a:xfrm>
                        <a:off x="5153" y="5773"/>
                        <a:ext cx="405" cy="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75" name="Line 346"/>
                      <p:cNvCxnSpPr/>
                      <p:nvPr/>
                    </p:nvCxnSpPr>
                    <p:spPr bwMode="auto">
                      <a:xfrm>
                        <a:off x="5886" y="5773"/>
                        <a:ext cx="405" cy="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grpSp>
                  <p:nvGrpSpPr>
                    <p:cNvPr id="63" name="Group 347"/>
                    <p:cNvGrpSpPr>
                      <a:grpSpLocks/>
                    </p:cNvGrpSpPr>
                    <p:nvPr/>
                  </p:nvGrpSpPr>
                  <p:grpSpPr bwMode="auto">
                    <a:xfrm rot="13447759">
                      <a:off x="6517" y="6090"/>
                      <a:ext cx="1138" cy="280"/>
                      <a:chOff x="5153" y="5626"/>
                      <a:chExt cx="1138" cy="280"/>
                    </a:xfrm>
                  </p:grpSpPr>
                  <p:sp>
                    <p:nvSpPr>
                      <p:cNvPr id="70" name="Oval 348"/>
                      <p:cNvSpPr>
                        <a:spLocks noChangeArrowheads="1"/>
                      </p:cNvSpPr>
                      <p:nvPr/>
                    </p:nvSpPr>
                    <p:spPr bwMode="auto">
                      <a:xfrm>
                        <a:off x="5572" y="5626"/>
                        <a:ext cx="292" cy="280"/>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cxnSp>
                    <p:nvCxnSpPr>
                      <p:cNvPr id="71" name="Line 349"/>
                      <p:cNvCxnSpPr/>
                      <p:nvPr/>
                    </p:nvCxnSpPr>
                    <p:spPr bwMode="auto">
                      <a:xfrm>
                        <a:off x="5153" y="5773"/>
                        <a:ext cx="405" cy="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72" name="Line 350"/>
                      <p:cNvCxnSpPr/>
                      <p:nvPr/>
                    </p:nvCxnSpPr>
                    <p:spPr bwMode="auto">
                      <a:xfrm>
                        <a:off x="5886" y="5773"/>
                        <a:ext cx="405" cy="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grpSp>
                  <p:nvGrpSpPr>
                    <p:cNvPr id="64" name="Group 351"/>
                    <p:cNvGrpSpPr>
                      <a:grpSpLocks/>
                    </p:cNvGrpSpPr>
                    <p:nvPr/>
                  </p:nvGrpSpPr>
                  <p:grpSpPr bwMode="auto">
                    <a:xfrm rot="-2642538">
                      <a:off x="6531" y="5191"/>
                      <a:ext cx="1138" cy="281"/>
                      <a:chOff x="5153" y="5626"/>
                      <a:chExt cx="1138" cy="280"/>
                    </a:xfrm>
                  </p:grpSpPr>
                  <p:sp>
                    <p:nvSpPr>
                      <p:cNvPr id="67" name="Oval 352"/>
                      <p:cNvSpPr>
                        <a:spLocks noChangeArrowheads="1"/>
                      </p:cNvSpPr>
                      <p:nvPr/>
                    </p:nvSpPr>
                    <p:spPr bwMode="auto">
                      <a:xfrm>
                        <a:off x="5572" y="5626"/>
                        <a:ext cx="292" cy="280"/>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cxnSp>
                    <p:nvCxnSpPr>
                      <p:cNvPr id="68" name="Line 353"/>
                      <p:cNvCxnSpPr/>
                      <p:nvPr/>
                    </p:nvCxnSpPr>
                    <p:spPr bwMode="auto">
                      <a:xfrm>
                        <a:off x="5153" y="5773"/>
                        <a:ext cx="405" cy="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69" name="Line 354"/>
                      <p:cNvCxnSpPr/>
                      <p:nvPr/>
                    </p:nvCxnSpPr>
                    <p:spPr bwMode="auto">
                      <a:xfrm>
                        <a:off x="5886" y="5773"/>
                        <a:ext cx="405" cy="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cxnSp>
                  <p:nvCxnSpPr>
                    <p:cNvPr id="65" name="Line 355"/>
                    <p:cNvCxnSpPr/>
                    <p:nvPr/>
                  </p:nvCxnSpPr>
                  <p:spPr bwMode="auto">
                    <a:xfrm>
                      <a:off x="7580" y="6443"/>
                      <a:ext cx="2" cy="36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66" name="Line 356"/>
                    <p:cNvCxnSpPr/>
                    <p:nvPr/>
                  </p:nvCxnSpPr>
                  <p:spPr bwMode="auto">
                    <a:xfrm>
                      <a:off x="6660" y="5585"/>
                      <a:ext cx="3" cy="36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grpSp>
              <p:sp>
                <p:nvSpPr>
                  <p:cNvPr id="51" name="Arc 357"/>
                  <p:cNvSpPr>
                    <a:spLocks/>
                  </p:cNvSpPr>
                  <p:nvPr/>
                </p:nvSpPr>
                <p:spPr bwMode="auto">
                  <a:xfrm rot="-5328469">
                    <a:off x="6142" y="4365"/>
                    <a:ext cx="947" cy="1838"/>
                  </a:xfrm>
                  <a:custGeom>
                    <a:avLst/>
                    <a:gdLst>
                      <a:gd name="G0" fmla="+- 0 0 0"/>
                      <a:gd name="G1" fmla="+- 21414 0 0"/>
                      <a:gd name="G2" fmla="+- 21600 0 0"/>
                      <a:gd name="T0" fmla="*/ 2832 w 21600"/>
                      <a:gd name="T1" fmla="*/ 0 h 22013"/>
                      <a:gd name="T2" fmla="*/ 21592 w 21600"/>
                      <a:gd name="T3" fmla="*/ 22013 h 22013"/>
                      <a:gd name="T4" fmla="*/ 0 w 21600"/>
                      <a:gd name="T5" fmla="*/ 21414 h 22013"/>
                    </a:gdLst>
                    <a:ahLst/>
                    <a:cxnLst>
                      <a:cxn ang="0">
                        <a:pos x="T0" y="T1"/>
                      </a:cxn>
                      <a:cxn ang="0">
                        <a:pos x="T2" y="T3"/>
                      </a:cxn>
                      <a:cxn ang="0">
                        <a:pos x="T4" y="T5"/>
                      </a:cxn>
                    </a:cxnLst>
                    <a:rect l="0" t="0" r="r" b="b"/>
                    <a:pathLst>
                      <a:path w="21600" h="22013" fill="none" extrusionOk="0">
                        <a:moveTo>
                          <a:pt x="2831" y="0"/>
                        </a:moveTo>
                        <a:cubicBezTo>
                          <a:pt x="13573" y="1420"/>
                          <a:pt x="21600" y="10579"/>
                          <a:pt x="21600" y="21414"/>
                        </a:cubicBezTo>
                        <a:cubicBezTo>
                          <a:pt x="21600" y="21613"/>
                          <a:pt x="21597" y="21813"/>
                          <a:pt x="21591" y="22012"/>
                        </a:cubicBezTo>
                      </a:path>
                      <a:path w="21600" h="22013" stroke="0" extrusionOk="0">
                        <a:moveTo>
                          <a:pt x="2831" y="0"/>
                        </a:moveTo>
                        <a:cubicBezTo>
                          <a:pt x="13573" y="1420"/>
                          <a:pt x="21600" y="10579"/>
                          <a:pt x="21600" y="21414"/>
                        </a:cubicBezTo>
                        <a:cubicBezTo>
                          <a:pt x="21600" y="21613"/>
                          <a:pt x="21597" y="21813"/>
                          <a:pt x="21591" y="22012"/>
                        </a:cubicBezTo>
                        <a:lnTo>
                          <a:pt x="0" y="21414"/>
                        </a:lnTo>
                        <a:close/>
                      </a:path>
                    </a:pathLst>
                  </a:custGeom>
                  <a:noFill/>
                  <a:ln w="9525">
                    <a:solidFill>
                      <a:srgbClr val="000000"/>
                    </a:solidFill>
                    <a:round/>
                    <a:headEnd/>
                    <a:tailEnd type="stealth"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0" anchor="t" anchorCtr="0" upright="1">
                    <a:noAutofit/>
                  </a:bodyPr>
                  <a:lstStyle/>
                  <a:p>
                    <a:pPr>
                      <a:lnSpc>
                        <a:spcPct val="75000"/>
                      </a:lnSpc>
                    </a:pPr>
                    <a:endParaRPr lang="uk-UA"/>
                  </a:p>
                </p:txBody>
              </p:sp>
              <p:sp>
                <p:nvSpPr>
                  <p:cNvPr id="52" name="Arc 358"/>
                  <p:cNvSpPr>
                    <a:spLocks/>
                  </p:cNvSpPr>
                  <p:nvPr/>
                </p:nvSpPr>
                <p:spPr bwMode="auto">
                  <a:xfrm rot="-5328469" flipH="1" flipV="1">
                    <a:off x="8067" y="5370"/>
                    <a:ext cx="947" cy="1838"/>
                  </a:xfrm>
                  <a:custGeom>
                    <a:avLst/>
                    <a:gdLst>
                      <a:gd name="G0" fmla="+- 0 0 0"/>
                      <a:gd name="G1" fmla="+- 21414 0 0"/>
                      <a:gd name="G2" fmla="+- 21600 0 0"/>
                      <a:gd name="T0" fmla="*/ 2832 w 21600"/>
                      <a:gd name="T1" fmla="*/ 0 h 22013"/>
                      <a:gd name="T2" fmla="*/ 21592 w 21600"/>
                      <a:gd name="T3" fmla="*/ 22013 h 22013"/>
                      <a:gd name="T4" fmla="*/ 0 w 21600"/>
                      <a:gd name="T5" fmla="*/ 21414 h 22013"/>
                    </a:gdLst>
                    <a:ahLst/>
                    <a:cxnLst>
                      <a:cxn ang="0">
                        <a:pos x="T0" y="T1"/>
                      </a:cxn>
                      <a:cxn ang="0">
                        <a:pos x="T2" y="T3"/>
                      </a:cxn>
                      <a:cxn ang="0">
                        <a:pos x="T4" y="T5"/>
                      </a:cxn>
                    </a:cxnLst>
                    <a:rect l="0" t="0" r="r" b="b"/>
                    <a:pathLst>
                      <a:path w="21600" h="22013" fill="none" extrusionOk="0">
                        <a:moveTo>
                          <a:pt x="2831" y="0"/>
                        </a:moveTo>
                        <a:cubicBezTo>
                          <a:pt x="13573" y="1420"/>
                          <a:pt x="21600" y="10579"/>
                          <a:pt x="21600" y="21414"/>
                        </a:cubicBezTo>
                        <a:cubicBezTo>
                          <a:pt x="21600" y="21613"/>
                          <a:pt x="21597" y="21813"/>
                          <a:pt x="21591" y="22012"/>
                        </a:cubicBezTo>
                      </a:path>
                      <a:path w="21600" h="22013" stroke="0" extrusionOk="0">
                        <a:moveTo>
                          <a:pt x="2831" y="0"/>
                        </a:moveTo>
                        <a:cubicBezTo>
                          <a:pt x="13573" y="1420"/>
                          <a:pt x="21600" y="10579"/>
                          <a:pt x="21600" y="21414"/>
                        </a:cubicBezTo>
                        <a:cubicBezTo>
                          <a:pt x="21600" y="21613"/>
                          <a:pt x="21597" y="21813"/>
                          <a:pt x="21591" y="22012"/>
                        </a:cubicBezTo>
                        <a:lnTo>
                          <a:pt x="0" y="21414"/>
                        </a:lnTo>
                        <a:close/>
                      </a:path>
                    </a:pathLst>
                  </a:custGeom>
                  <a:noFill/>
                  <a:ln w="9525">
                    <a:solidFill>
                      <a:srgbClr val="000000"/>
                    </a:solidFill>
                    <a:round/>
                    <a:headEnd/>
                    <a:tailEnd type="stealth"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0" anchor="t" anchorCtr="0" upright="1">
                    <a:noAutofit/>
                  </a:bodyPr>
                  <a:lstStyle/>
                  <a:p>
                    <a:pPr>
                      <a:lnSpc>
                        <a:spcPct val="75000"/>
                      </a:lnSpc>
                    </a:pPr>
                    <a:endParaRPr lang="uk-UA"/>
                  </a:p>
                </p:txBody>
              </p:sp>
              <p:sp>
                <p:nvSpPr>
                  <p:cNvPr id="53" name="Arc 359"/>
                  <p:cNvSpPr>
                    <a:spLocks/>
                  </p:cNvSpPr>
                  <p:nvPr/>
                </p:nvSpPr>
                <p:spPr bwMode="auto">
                  <a:xfrm rot="5328469" flipV="1">
                    <a:off x="6164" y="5369"/>
                    <a:ext cx="946" cy="1838"/>
                  </a:xfrm>
                  <a:custGeom>
                    <a:avLst/>
                    <a:gdLst>
                      <a:gd name="G0" fmla="+- 0 0 0"/>
                      <a:gd name="G1" fmla="+- 21414 0 0"/>
                      <a:gd name="G2" fmla="+- 21600 0 0"/>
                      <a:gd name="T0" fmla="*/ 2832 w 21600"/>
                      <a:gd name="T1" fmla="*/ 0 h 22013"/>
                      <a:gd name="T2" fmla="*/ 21592 w 21600"/>
                      <a:gd name="T3" fmla="*/ 22013 h 22013"/>
                      <a:gd name="T4" fmla="*/ 0 w 21600"/>
                      <a:gd name="T5" fmla="*/ 21414 h 22013"/>
                    </a:gdLst>
                    <a:ahLst/>
                    <a:cxnLst>
                      <a:cxn ang="0">
                        <a:pos x="T0" y="T1"/>
                      </a:cxn>
                      <a:cxn ang="0">
                        <a:pos x="T2" y="T3"/>
                      </a:cxn>
                      <a:cxn ang="0">
                        <a:pos x="T4" y="T5"/>
                      </a:cxn>
                    </a:cxnLst>
                    <a:rect l="0" t="0" r="r" b="b"/>
                    <a:pathLst>
                      <a:path w="21600" h="22013" fill="none" extrusionOk="0">
                        <a:moveTo>
                          <a:pt x="2831" y="0"/>
                        </a:moveTo>
                        <a:cubicBezTo>
                          <a:pt x="13573" y="1420"/>
                          <a:pt x="21600" y="10579"/>
                          <a:pt x="21600" y="21414"/>
                        </a:cubicBezTo>
                        <a:cubicBezTo>
                          <a:pt x="21600" y="21613"/>
                          <a:pt x="21597" y="21813"/>
                          <a:pt x="21591" y="22012"/>
                        </a:cubicBezTo>
                      </a:path>
                      <a:path w="21600" h="22013" stroke="0" extrusionOk="0">
                        <a:moveTo>
                          <a:pt x="2831" y="0"/>
                        </a:moveTo>
                        <a:cubicBezTo>
                          <a:pt x="13573" y="1420"/>
                          <a:pt x="21600" y="10579"/>
                          <a:pt x="21600" y="21414"/>
                        </a:cubicBezTo>
                        <a:cubicBezTo>
                          <a:pt x="21600" y="21613"/>
                          <a:pt x="21597" y="21813"/>
                          <a:pt x="21591" y="22012"/>
                        </a:cubicBezTo>
                        <a:lnTo>
                          <a:pt x="0" y="21414"/>
                        </a:lnTo>
                        <a:close/>
                      </a:path>
                    </a:pathLst>
                  </a:custGeom>
                  <a:noFill/>
                  <a:ln w="9525">
                    <a:solidFill>
                      <a:srgbClr val="000000"/>
                    </a:solidFill>
                    <a:round/>
                    <a:headEnd type="stealth" w="med" len="me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0" anchor="t" anchorCtr="0" upright="1">
                    <a:noAutofit/>
                  </a:bodyPr>
                  <a:lstStyle/>
                  <a:p>
                    <a:pPr>
                      <a:lnSpc>
                        <a:spcPct val="75000"/>
                      </a:lnSpc>
                    </a:pPr>
                    <a:endParaRPr lang="uk-UA"/>
                  </a:p>
                </p:txBody>
              </p:sp>
              <p:sp>
                <p:nvSpPr>
                  <p:cNvPr id="54" name="Text Box 360"/>
                  <p:cNvSpPr txBox="1">
                    <a:spLocks noChangeArrowheads="1"/>
                  </p:cNvSpPr>
                  <p:nvPr/>
                </p:nvSpPr>
                <p:spPr bwMode="auto">
                  <a:xfrm>
                    <a:off x="7015" y="6841"/>
                    <a:ext cx="1216" cy="417"/>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a:effectLst/>
                        <a:latin typeface="Times New Roman"/>
                        <a:ea typeface="Times New Roman"/>
                      </a:rPr>
                      <a:t>жовте світло</a:t>
                    </a:r>
                    <a:endParaRPr lang="uk-UA" sz="1200">
                      <a:effectLst/>
                      <a:latin typeface="Times New Roman"/>
                      <a:ea typeface="Times New Roman"/>
                    </a:endParaRPr>
                  </a:p>
                  <a:p>
                    <a:pPr algn="ctr">
                      <a:lnSpc>
                        <a:spcPct val="75000"/>
                      </a:lnSpc>
                      <a:spcAft>
                        <a:spcPts val="0"/>
                      </a:spcAft>
                    </a:pPr>
                    <a:r>
                      <a:rPr lang="ru-RU" sz="1000">
                        <a:effectLst/>
                        <a:latin typeface="Times New Roman"/>
                        <a:ea typeface="Times New Roman"/>
                      </a:rPr>
                      <a:t>в усіх напрямках</a:t>
                    </a:r>
                    <a:endParaRPr lang="uk-UA" sz="1200">
                      <a:effectLst/>
                      <a:latin typeface="Times New Roman"/>
                      <a:ea typeface="Times New Roman"/>
                    </a:endParaRPr>
                  </a:p>
                </p:txBody>
              </p:sp>
              <p:sp>
                <p:nvSpPr>
                  <p:cNvPr id="55" name="Text Box 361"/>
                  <p:cNvSpPr txBox="1">
                    <a:spLocks noChangeArrowheads="1"/>
                  </p:cNvSpPr>
                  <p:nvPr/>
                </p:nvSpPr>
                <p:spPr bwMode="auto">
                  <a:xfrm>
                    <a:off x="8291" y="5187"/>
                    <a:ext cx="1026" cy="335"/>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a:effectLst/>
                        <a:latin typeface="Times New Roman"/>
                        <a:ea typeface="Times New Roman"/>
                      </a:rPr>
                      <a:t>зелене в 3 та 4</a:t>
                    </a:r>
                    <a:endParaRPr lang="uk-UA" sz="1200">
                      <a:effectLst/>
                      <a:latin typeface="Times New Roman"/>
                      <a:ea typeface="Times New Roman"/>
                    </a:endParaRPr>
                  </a:p>
                  <a:p>
                    <a:pPr algn="ctr">
                      <a:lnSpc>
                        <a:spcPct val="75000"/>
                      </a:lnSpc>
                      <a:spcAft>
                        <a:spcPts val="0"/>
                      </a:spcAft>
                    </a:pPr>
                    <a:r>
                      <a:rPr lang="ru-RU" sz="1000">
                        <a:effectLst/>
                        <a:latin typeface="Times New Roman"/>
                        <a:ea typeface="Times New Roman"/>
                      </a:rPr>
                      <a:t>напрямках</a:t>
                    </a:r>
                    <a:endParaRPr lang="uk-UA" sz="1200">
                      <a:effectLst/>
                      <a:latin typeface="Times New Roman"/>
                      <a:ea typeface="Times New Roman"/>
                    </a:endParaRPr>
                  </a:p>
                </p:txBody>
              </p:sp>
              <p:sp>
                <p:nvSpPr>
                  <p:cNvPr id="56" name="Text Box 362"/>
                  <p:cNvSpPr txBox="1">
                    <a:spLocks noChangeArrowheads="1"/>
                  </p:cNvSpPr>
                  <p:nvPr/>
                </p:nvSpPr>
                <p:spPr bwMode="auto">
                  <a:xfrm>
                    <a:off x="5844" y="5187"/>
                    <a:ext cx="1027" cy="335"/>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a:effectLst/>
                        <a:latin typeface="Times New Roman"/>
                        <a:ea typeface="Times New Roman"/>
                      </a:rPr>
                      <a:t>зелене в 1 та 2</a:t>
                    </a:r>
                    <a:endParaRPr lang="uk-UA" sz="1200">
                      <a:effectLst/>
                      <a:latin typeface="Times New Roman"/>
                      <a:ea typeface="Times New Roman"/>
                    </a:endParaRPr>
                  </a:p>
                  <a:p>
                    <a:pPr algn="ctr">
                      <a:lnSpc>
                        <a:spcPct val="75000"/>
                      </a:lnSpc>
                      <a:spcAft>
                        <a:spcPts val="0"/>
                      </a:spcAft>
                    </a:pPr>
                    <a:r>
                      <a:rPr lang="ru-RU" sz="1000">
                        <a:effectLst/>
                        <a:latin typeface="Times New Roman"/>
                        <a:ea typeface="Times New Roman"/>
                      </a:rPr>
                      <a:t>напрямках</a:t>
                    </a:r>
                    <a:endParaRPr lang="uk-UA" sz="1200">
                      <a:effectLst/>
                      <a:latin typeface="Times New Roman"/>
                      <a:ea typeface="Times New Roman"/>
                    </a:endParaRPr>
                  </a:p>
                </p:txBody>
              </p:sp>
            </p:grpSp>
          </p:grpSp>
        </p:grpSp>
      </p:grpSp>
    </p:spTree>
    <p:extLst>
      <p:ext uri="{BB962C8B-B14F-4D97-AF65-F5344CB8AC3E}">
        <p14:creationId xmlns:p14="http://schemas.microsoft.com/office/powerpoint/2010/main" val="4660765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62074"/>
          </a:xfrm>
        </p:spPr>
        <p:txBody>
          <a:bodyPr>
            <a:normAutofit fontScale="90000"/>
          </a:bodyPr>
          <a:lstStyle/>
          <a:p>
            <a:r>
              <a:rPr lang="uk-UA" dirty="0"/>
              <a:t>Приклад «Регульоване перехрестя»</a:t>
            </a:r>
          </a:p>
        </p:txBody>
      </p:sp>
      <p:sp>
        <p:nvSpPr>
          <p:cNvPr id="4" name="Нижний колонтитул 3"/>
          <p:cNvSpPr>
            <a:spLocks noGrp="1"/>
          </p:cNvSpPr>
          <p:nvPr>
            <p:ph type="ftr" sz="quarter" idx="11"/>
          </p:nvPr>
        </p:nvSpPr>
        <p:spPr/>
        <p:txBody>
          <a:bodyPr/>
          <a:lstStyle/>
          <a:p>
            <a:r>
              <a:rPr lang="uk-UA"/>
              <a:t>© І.В.Стеценко КПІ ім.Ігоря Сікорського</a:t>
            </a:r>
          </a:p>
        </p:txBody>
      </p:sp>
      <p:grpSp>
        <p:nvGrpSpPr>
          <p:cNvPr id="5" name="Полотно 431"/>
          <p:cNvGrpSpPr/>
          <p:nvPr/>
        </p:nvGrpSpPr>
        <p:grpSpPr>
          <a:xfrm>
            <a:off x="422875" y="1390049"/>
            <a:ext cx="8256270" cy="4394200"/>
            <a:chOff x="0" y="0"/>
            <a:chExt cx="8256270" cy="4394200"/>
          </a:xfrm>
        </p:grpSpPr>
        <p:sp>
          <p:nvSpPr>
            <p:cNvPr id="6" name="Прямоугольник 5"/>
            <p:cNvSpPr/>
            <p:nvPr/>
          </p:nvSpPr>
          <p:spPr>
            <a:xfrm>
              <a:off x="0" y="0"/>
              <a:ext cx="8256270" cy="4394200"/>
            </a:xfrm>
            <a:prstGeom prst="rect">
              <a:avLst/>
            </a:prstGeom>
            <a:noFill/>
            <a:ln>
              <a:noFill/>
            </a:ln>
          </p:spPr>
        </p:sp>
        <p:sp>
          <p:nvSpPr>
            <p:cNvPr id="7" name="Rectangle 265"/>
            <p:cNvSpPr>
              <a:spLocks noChangeArrowheads="1"/>
            </p:cNvSpPr>
            <p:nvPr/>
          </p:nvSpPr>
          <p:spPr bwMode="auto">
            <a:xfrm>
              <a:off x="2263377" y="568941"/>
              <a:ext cx="3752464" cy="3005197"/>
            </a:xfrm>
            <a:prstGeom prst="rect">
              <a:avLst/>
            </a:prstGeom>
            <a:solidFill>
              <a:schemeClr val="accent3">
                <a:lumMod val="20000"/>
                <a:lumOff val="80000"/>
              </a:schemeClr>
            </a:solidFill>
            <a:ln w="3175">
              <a:solidFill>
                <a:srgbClr val="C0C0C0"/>
              </a:solidFill>
              <a:miter lim="800000"/>
              <a:headEnd/>
              <a:tailEnd/>
            </a:ln>
          </p:spPr>
          <p:txBody>
            <a:bodyPr rot="0" vert="horz" wrap="square" lIns="91440" tIns="45720" rIns="91440" bIns="45720" anchor="t" anchorCtr="0" upright="1">
              <a:noAutofit/>
            </a:bodyPr>
            <a:lstStyle/>
            <a:p>
              <a:pPr>
                <a:lnSpc>
                  <a:spcPct val="75000"/>
                </a:lnSpc>
              </a:pPr>
              <a:endParaRPr lang="uk-UA"/>
            </a:p>
          </p:txBody>
        </p:sp>
        <p:sp>
          <p:nvSpPr>
            <p:cNvPr id="17" name="Text Box 325"/>
            <p:cNvSpPr txBox="1">
              <a:spLocks noChangeArrowheads="1"/>
            </p:cNvSpPr>
            <p:nvPr/>
          </p:nvSpPr>
          <p:spPr bwMode="auto">
            <a:xfrm>
              <a:off x="2939076" y="640271"/>
              <a:ext cx="2310974" cy="232671"/>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u="sng">
                  <a:effectLst/>
                  <a:latin typeface="Times New Roman"/>
                  <a:ea typeface="Times New Roman"/>
                </a:rPr>
                <a:t>Підсистема управління</a:t>
              </a:r>
              <a:endParaRPr lang="uk-UA" sz="1200">
                <a:effectLst/>
                <a:latin typeface="Times New Roman"/>
                <a:ea typeface="Times New Roman"/>
              </a:endParaRPr>
            </a:p>
          </p:txBody>
        </p:sp>
        <p:grpSp>
          <p:nvGrpSpPr>
            <p:cNvPr id="19" name="Group 327"/>
            <p:cNvGrpSpPr>
              <a:grpSpLocks/>
            </p:cNvGrpSpPr>
            <p:nvPr/>
          </p:nvGrpSpPr>
          <p:grpSpPr bwMode="auto">
            <a:xfrm>
              <a:off x="1427891" y="961253"/>
              <a:ext cx="5316344" cy="2505037"/>
              <a:chOff x="4442" y="4308"/>
              <a:chExt cx="6255" cy="2950"/>
            </a:xfrm>
          </p:grpSpPr>
          <p:sp>
            <p:nvSpPr>
              <p:cNvPr id="42" name="Oval 328"/>
              <p:cNvSpPr>
                <a:spLocks noChangeArrowheads="1"/>
              </p:cNvSpPr>
              <p:nvPr/>
            </p:nvSpPr>
            <p:spPr bwMode="auto">
              <a:xfrm>
                <a:off x="5530" y="5647"/>
                <a:ext cx="293" cy="280"/>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grpSp>
            <p:nvGrpSpPr>
              <p:cNvPr id="43" name="Group 329"/>
              <p:cNvGrpSpPr>
                <a:grpSpLocks/>
              </p:cNvGrpSpPr>
              <p:nvPr/>
            </p:nvGrpSpPr>
            <p:grpSpPr bwMode="auto">
              <a:xfrm>
                <a:off x="4442" y="4308"/>
                <a:ext cx="6255" cy="2950"/>
                <a:chOff x="4442" y="4308"/>
                <a:chExt cx="6255" cy="2950"/>
              </a:xfrm>
            </p:grpSpPr>
            <p:sp>
              <p:nvSpPr>
                <p:cNvPr id="44" name="Arc 330"/>
                <p:cNvSpPr>
                  <a:spLocks/>
                </p:cNvSpPr>
                <p:nvPr/>
              </p:nvSpPr>
              <p:spPr bwMode="auto">
                <a:xfrm rot="5328469" flipH="1">
                  <a:off x="8049" y="4358"/>
                  <a:ext cx="947" cy="1839"/>
                </a:xfrm>
                <a:custGeom>
                  <a:avLst/>
                  <a:gdLst>
                    <a:gd name="G0" fmla="+- 0 0 0"/>
                    <a:gd name="G1" fmla="+- 21414 0 0"/>
                    <a:gd name="G2" fmla="+- 21600 0 0"/>
                    <a:gd name="T0" fmla="*/ 2832 w 21600"/>
                    <a:gd name="T1" fmla="*/ 0 h 22013"/>
                    <a:gd name="T2" fmla="*/ 21592 w 21600"/>
                    <a:gd name="T3" fmla="*/ 22013 h 22013"/>
                    <a:gd name="T4" fmla="*/ 0 w 21600"/>
                    <a:gd name="T5" fmla="*/ 21414 h 22013"/>
                  </a:gdLst>
                  <a:ahLst/>
                  <a:cxnLst>
                    <a:cxn ang="0">
                      <a:pos x="T0" y="T1"/>
                    </a:cxn>
                    <a:cxn ang="0">
                      <a:pos x="T2" y="T3"/>
                    </a:cxn>
                    <a:cxn ang="0">
                      <a:pos x="T4" y="T5"/>
                    </a:cxn>
                  </a:cxnLst>
                  <a:rect l="0" t="0" r="r" b="b"/>
                  <a:pathLst>
                    <a:path w="21600" h="22013" fill="none" extrusionOk="0">
                      <a:moveTo>
                        <a:pt x="2831" y="0"/>
                      </a:moveTo>
                      <a:cubicBezTo>
                        <a:pt x="13573" y="1420"/>
                        <a:pt x="21600" y="10579"/>
                        <a:pt x="21600" y="21414"/>
                      </a:cubicBezTo>
                      <a:cubicBezTo>
                        <a:pt x="21600" y="21613"/>
                        <a:pt x="21597" y="21813"/>
                        <a:pt x="21591" y="22012"/>
                      </a:cubicBezTo>
                    </a:path>
                    <a:path w="21600" h="22013" stroke="0" extrusionOk="0">
                      <a:moveTo>
                        <a:pt x="2831" y="0"/>
                      </a:moveTo>
                      <a:cubicBezTo>
                        <a:pt x="13573" y="1420"/>
                        <a:pt x="21600" y="10579"/>
                        <a:pt x="21600" y="21414"/>
                      </a:cubicBezTo>
                      <a:cubicBezTo>
                        <a:pt x="21600" y="21613"/>
                        <a:pt x="21597" y="21813"/>
                        <a:pt x="21591" y="22012"/>
                      </a:cubicBezTo>
                      <a:lnTo>
                        <a:pt x="0" y="21414"/>
                      </a:lnTo>
                      <a:close/>
                    </a:path>
                  </a:pathLst>
                </a:custGeom>
                <a:noFill/>
                <a:ln w="9525">
                  <a:solidFill>
                    <a:srgbClr val="000000"/>
                  </a:solidFill>
                  <a:round/>
                  <a:headEnd type="stealth" w="med" len="me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0" anchor="t" anchorCtr="0" upright="1">
                  <a:noAutofit/>
                </a:bodyPr>
                <a:lstStyle/>
                <a:p>
                  <a:pPr>
                    <a:lnSpc>
                      <a:spcPct val="75000"/>
                    </a:lnSpc>
                  </a:pPr>
                  <a:endParaRPr lang="uk-UA"/>
                </a:p>
              </p:txBody>
            </p:sp>
            <p:grpSp>
              <p:nvGrpSpPr>
                <p:cNvPr id="45" name="Group 331"/>
                <p:cNvGrpSpPr>
                  <a:grpSpLocks/>
                </p:cNvGrpSpPr>
                <p:nvPr/>
              </p:nvGrpSpPr>
              <p:grpSpPr bwMode="auto">
                <a:xfrm>
                  <a:off x="4442" y="4308"/>
                  <a:ext cx="6255" cy="2950"/>
                  <a:chOff x="4442" y="4308"/>
                  <a:chExt cx="6255" cy="2950"/>
                </a:xfrm>
              </p:grpSpPr>
              <p:sp>
                <p:nvSpPr>
                  <p:cNvPr id="46" name="Text Box 332"/>
                  <p:cNvSpPr txBox="1">
                    <a:spLocks noChangeArrowheads="1"/>
                  </p:cNvSpPr>
                  <p:nvPr/>
                </p:nvSpPr>
                <p:spPr bwMode="auto">
                  <a:xfrm>
                    <a:off x="9693" y="5479"/>
                    <a:ext cx="1004" cy="586"/>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a:effectLst/>
                        <a:latin typeface="Times New Roman"/>
                        <a:ea typeface="Times New Roman"/>
                      </a:rPr>
                      <a:t>є зелене світло в 3 та 4 напрямках</a:t>
                    </a:r>
                    <a:endParaRPr lang="uk-UA" sz="1200">
                      <a:effectLst/>
                      <a:latin typeface="Times New Roman"/>
                      <a:ea typeface="Times New Roman"/>
                    </a:endParaRPr>
                  </a:p>
                </p:txBody>
              </p:sp>
              <p:sp>
                <p:nvSpPr>
                  <p:cNvPr id="47" name="Text Box 333"/>
                  <p:cNvSpPr txBox="1">
                    <a:spLocks noChangeArrowheads="1"/>
                  </p:cNvSpPr>
                  <p:nvPr/>
                </p:nvSpPr>
                <p:spPr bwMode="auto">
                  <a:xfrm>
                    <a:off x="4442" y="5521"/>
                    <a:ext cx="1046" cy="585"/>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dirty="0">
                        <a:effectLst/>
                        <a:latin typeface="Times New Roman"/>
                        <a:ea typeface="Times New Roman"/>
                      </a:rPr>
                      <a:t>є </a:t>
                    </a:r>
                    <a:r>
                      <a:rPr lang="ru-RU" sz="1000" dirty="0" err="1">
                        <a:effectLst/>
                        <a:latin typeface="Times New Roman"/>
                        <a:ea typeface="Times New Roman"/>
                      </a:rPr>
                      <a:t>зелене</a:t>
                    </a:r>
                    <a:r>
                      <a:rPr lang="ru-RU" sz="1000" dirty="0">
                        <a:effectLst/>
                        <a:latin typeface="Times New Roman"/>
                        <a:ea typeface="Times New Roman"/>
                      </a:rPr>
                      <a:t> </a:t>
                    </a:r>
                    <a:r>
                      <a:rPr lang="ru-RU" sz="1000" dirty="0" err="1">
                        <a:effectLst/>
                        <a:latin typeface="Times New Roman"/>
                        <a:ea typeface="Times New Roman"/>
                      </a:rPr>
                      <a:t>світло</a:t>
                    </a:r>
                    <a:r>
                      <a:rPr lang="ru-RU" sz="1000" dirty="0">
                        <a:effectLst/>
                        <a:latin typeface="Times New Roman"/>
                        <a:ea typeface="Times New Roman"/>
                      </a:rPr>
                      <a:t> в 1 та 2 </a:t>
                    </a:r>
                    <a:r>
                      <a:rPr lang="ru-RU" sz="1000" dirty="0" err="1">
                        <a:effectLst/>
                        <a:latin typeface="Times New Roman"/>
                        <a:ea typeface="Times New Roman"/>
                      </a:rPr>
                      <a:t>напрямках</a:t>
                    </a:r>
                    <a:endParaRPr lang="uk-UA" sz="1200" dirty="0">
                      <a:effectLst/>
                      <a:latin typeface="Times New Roman"/>
                      <a:ea typeface="Times New Roman"/>
                    </a:endParaRPr>
                  </a:p>
                </p:txBody>
              </p:sp>
              <p:sp>
                <p:nvSpPr>
                  <p:cNvPr id="48" name="Text Box 334"/>
                  <p:cNvSpPr txBox="1">
                    <a:spLocks noChangeArrowheads="1"/>
                  </p:cNvSpPr>
                  <p:nvPr/>
                </p:nvSpPr>
                <p:spPr bwMode="auto">
                  <a:xfrm>
                    <a:off x="7078" y="4308"/>
                    <a:ext cx="1214" cy="418"/>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a:effectLst/>
                        <a:latin typeface="Times New Roman"/>
                        <a:ea typeface="Times New Roman"/>
                      </a:rPr>
                      <a:t>жовте світло</a:t>
                    </a:r>
                    <a:endParaRPr lang="uk-UA" sz="1200">
                      <a:effectLst/>
                      <a:latin typeface="Times New Roman"/>
                      <a:ea typeface="Times New Roman"/>
                    </a:endParaRPr>
                  </a:p>
                  <a:p>
                    <a:pPr algn="ctr">
                      <a:lnSpc>
                        <a:spcPct val="75000"/>
                      </a:lnSpc>
                      <a:spcAft>
                        <a:spcPts val="0"/>
                      </a:spcAft>
                    </a:pPr>
                    <a:r>
                      <a:rPr lang="ru-RU" sz="1000">
                        <a:effectLst/>
                        <a:latin typeface="Times New Roman"/>
                        <a:ea typeface="Times New Roman"/>
                      </a:rPr>
                      <a:t>в усіх напрямках</a:t>
                    </a:r>
                    <a:endParaRPr lang="uk-UA" sz="1200">
                      <a:effectLst/>
                      <a:latin typeface="Times New Roman"/>
                      <a:ea typeface="Times New Roman"/>
                    </a:endParaRPr>
                  </a:p>
                </p:txBody>
              </p:sp>
              <p:sp>
                <p:nvSpPr>
                  <p:cNvPr id="49" name="Oval 335"/>
                  <p:cNvSpPr>
                    <a:spLocks noChangeArrowheads="1"/>
                  </p:cNvSpPr>
                  <p:nvPr/>
                </p:nvSpPr>
                <p:spPr bwMode="auto">
                  <a:xfrm>
                    <a:off x="9337" y="5647"/>
                    <a:ext cx="293" cy="280"/>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grpSp>
                <p:nvGrpSpPr>
                  <p:cNvPr id="50" name="Group 336"/>
                  <p:cNvGrpSpPr>
                    <a:grpSpLocks/>
                  </p:cNvGrpSpPr>
                  <p:nvPr/>
                </p:nvGrpSpPr>
                <p:grpSpPr bwMode="auto">
                  <a:xfrm>
                    <a:off x="6538" y="4747"/>
                    <a:ext cx="2142" cy="2056"/>
                    <a:chOff x="6517" y="4747"/>
                    <a:chExt cx="2142" cy="2056"/>
                  </a:xfrm>
                </p:grpSpPr>
                <p:cxnSp>
                  <p:nvCxnSpPr>
                    <p:cNvPr id="59" name="Line 337"/>
                    <p:cNvCxnSpPr/>
                    <p:nvPr/>
                  </p:nvCxnSpPr>
                  <p:spPr bwMode="auto">
                    <a:xfrm>
                      <a:off x="7580" y="4747"/>
                      <a:ext cx="1" cy="35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60" name="Line 338"/>
                    <p:cNvCxnSpPr/>
                    <p:nvPr/>
                  </p:nvCxnSpPr>
                  <p:spPr bwMode="auto">
                    <a:xfrm>
                      <a:off x="8501" y="5585"/>
                      <a:ext cx="3" cy="36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grpSp>
                  <p:nvGrpSpPr>
                    <p:cNvPr id="61" name="Group 339"/>
                    <p:cNvGrpSpPr>
                      <a:grpSpLocks/>
                    </p:cNvGrpSpPr>
                    <p:nvPr/>
                  </p:nvGrpSpPr>
                  <p:grpSpPr bwMode="auto">
                    <a:xfrm rot="2755107">
                      <a:off x="7509" y="5222"/>
                      <a:ext cx="1141" cy="281"/>
                      <a:chOff x="5153" y="5626"/>
                      <a:chExt cx="1138" cy="280"/>
                    </a:xfrm>
                  </p:grpSpPr>
                  <p:sp>
                    <p:nvSpPr>
                      <p:cNvPr id="76" name="Oval 340"/>
                      <p:cNvSpPr>
                        <a:spLocks noChangeArrowheads="1"/>
                      </p:cNvSpPr>
                      <p:nvPr/>
                    </p:nvSpPr>
                    <p:spPr bwMode="auto">
                      <a:xfrm>
                        <a:off x="5572" y="5626"/>
                        <a:ext cx="292" cy="280"/>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cxnSp>
                    <p:nvCxnSpPr>
                      <p:cNvPr id="77" name="Line 341"/>
                      <p:cNvCxnSpPr/>
                      <p:nvPr/>
                    </p:nvCxnSpPr>
                    <p:spPr bwMode="auto">
                      <a:xfrm>
                        <a:off x="5153" y="5773"/>
                        <a:ext cx="405" cy="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78" name="Line 342"/>
                      <p:cNvCxnSpPr/>
                      <p:nvPr/>
                    </p:nvCxnSpPr>
                    <p:spPr bwMode="auto">
                      <a:xfrm>
                        <a:off x="5886" y="5773"/>
                        <a:ext cx="405" cy="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grpSp>
                  <p:nvGrpSpPr>
                    <p:cNvPr id="62" name="Group 343"/>
                    <p:cNvGrpSpPr>
                      <a:grpSpLocks/>
                    </p:cNvGrpSpPr>
                    <p:nvPr/>
                  </p:nvGrpSpPr>
                  <p:grpSpPr bwMode="auto">
                    <a:xfrm rot="8118838">
                      <a:off x="7521" y="6084"/>
                      <a:ext cx="1138" cy="280"/>
                      <a:chOff x="5153" y="5626"/>
                      <a:chExt cx="1138" cy="280"/>
                    </a:xfrm>
                  </p:grpSpPr>
                  <p:sp>
                    <p:nvSpPr>
                      <p:cNvPr id="73" name="Oval 344"/>
                      <p:cNvSpPr>
                        <a:spLocks noChangeArrowheads="1"/>
                      </p:cNvSpPr>
                      <p:nvPr/>
                    </p:nvSpPr>
                    <p:spPr bwMode="auto">
                      <a:xfrm>
                        <a:off x="5572" y="5626"/>
                        <a:ext cx="292" cy="280"/>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cxnSp>
                    <p:nvCxnSpPr>
                      <p:cNvPr id="74" name="Line 345"/>
                      <p:cNvCxnSpPr/>
                      <p:nvPr/>
                    </p:nvCxnSpPr>
                    <p:spPr bwMode="auto">
                      <a:xfrm>
                        <a:off x="5153" y="5773"/>
                        <a:ext cx="405" cy="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75" name="Line 346"/>
                      <p:cNvCxnSpPr/>
                      <p:nvPr/>
                    </p:nvCxnSpPr>
                    <p:spPr bwMode="auto">
                      <a:xfrm>
                        <a:off x="5886" y="5773"/>
                        <a:ext cx="405" cy="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grpSp>
                  <p:nvGrpSpPr>
                    <p:cNvPr id="63" name="Group 347"/>
                    <p:cNvGrpSpPr>
                      <a:grpSpLocks/>
                    </p:cNvGrpSpPr>
                    <p:nvPr/>
                  </p:nvGrpSpPr>
                  <p:grpSpPr bwMode="auto">
                    <a:xfrm rot="13447759">
                      <a:off x="6517" y="6090"/>
                      <a:ext cx="1138" cy="280"/>
                      <a:chOff x="5153" y="5626"/>
                      <a:chExt cx="1138" cy="280"/>
                    </a:xfrm>
                  </p:grpSpPr>
                  <p:sp>
                    <p:nvSpPr>
                      <p:cNvPr id="70" name="Oval 348"/>
                      <p:cNvSpPr>
                        <a:spLocks noChangeArrowheads="1"/>
                      </p:cNvSpPr>
                      <p:nvPr/>
                    </p:nvSpPr>
                    <p:spPr bwMode="auto">
                      <a:xfrm>
                        <a:off x="5572" y="5626"/>
                        <a:ext cx="292" cy="280"/>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cxnSp>
                    <p:nvCxnSpPr>
                      <p:cNvPr id="71" name="Line 349"/>
                      <p:cNvCxnSpPr/>
                      <p:nvPr/>
                    </p:nvCxnSpPr>
                    <p:spPr bwMode="auto">
                      <a:xfrm>
                        <a:off x="5153" y="5773"/>
                        <a:ext cx="405" cy="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72" name="Line 350"/>
                      <p:cNvCxnSpPr/>
                      <p:nvPr/>
                    </p:nvCxnSpPr>
                    <p:spPr bwMode="auto">
                      <a:xfrm>
                        <a:off x="5886" y="5773"/>
                        <a:ext cx="405" cy="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grpSp>
                  <p:nvGrpSpPr>
                    <p:cNvPr id="64" name="Group 351"/>
                    <p:cNvGrpSpPr>
                      <a:grpSpLocks/>
                    </p:cNvGrpSpPr>
                    <p:nvPr/>
                  </p:nvGrpSpPr>
                  <p:grpSpPr bwMode="auto">
                    <a:xfrm rot="-2642538">
                      <a:off x="6531" y="5191"/>
                      <a:ext cx="1138" cy="281"/>
                      <a:chOff x="5153" y="5626"/>
                      <a:chExt cx="1138" cy="280"/>
                    </a:xfrm>
                  </p:grpSpPr>
                  <p:sp>
                    <p:nvSpPr>
                      <p:cNvPr id="67" name="Oval 352"/>
                      <p:cNvSpPr>
                        <a:spLocks noChangeArrowheads="1"/>
                      </p:cNvSpPr>
                      <p:nvPr/>
                    </p:nvSpPr>
                    <p:spPr bwMode="auto">
                      <a:xfrm>
                        <a:off x="5572" y="5626"/>
                        <a:ext cx="292" cy="280"/>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cxnSp>
                    <p:nvCxnSpPr>
                      <p:cNvPr id="68" name="Line 353"/>
                      <p:cNvCxnSpPr/>
                      <p:nvPr/>
                    </p:nvCxnSpPr>
                    <p:spPr bwMode="auto">
                      <a:xfrm>
                        <a:off x="5153" y="5773"/>
                        <a:ext cx="405" cy="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69" name="Line 354"/>
                      <p:cNvCxnSpPr/>
                      <p:nvPr/>
                    </p:nvCxnSpPr>
                    <p:spPr bwMode="auto">
                      <a:xfrm>
                        <a:off x="5886" y="5773"/>
                        <a:ext cx="405" cy="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cxnSp>
                  <p:nvCxnSpPr>
                    <p:cNvPr id="65" name="Line 355"/>
                    <p:cNvCxnSpPr/>
                    <p:nvPr/>
                  </p:nvCxnSpPr>
                  <p:spPr bwMode="auto">
                    <a:xfrm>
                      <a:off x="7580" y="6443"/>
                      <a:ext cx="2" cy="36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66" name="Line 356"/>
                    <p:cNvCxnSpPr/>
                    <p:nvPr/>
                  </p:nvCxnSpPr>
                  <p:spPr bwMode="auto">
                    <a:xfrm>
                      <a:off x="6660" y="5585"/>
                      <a:ext cx="3" cy="36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grpSp>
              <p:sp>
                <p:nvSpPr>
                  <p:cNvPr id="51" name="Arc 357"/>
                  <p:cNvSpPr>
                    <a:spLocks/>
                  </p:cNvSpPr>
                  <p:nvPr/>
                </p:nvSpPr>
                <p:spPr bwMode="auto">
                  <a:xfrm rot="-5328469">
                    <a:off x="6142" y="4365"/>
                    <a:ext cx="947" cy="1838"/>
                  </a:xfrm>
                  <a:custGeom>
                    <a:avLst/>
                    <a:gdLst>
                      <a:gd name="G0" fmla="+- 0 0 0"/>
                      <a:gd name="G1" fmla="+- 21414 0 0"/>
                      <a:gd name="G2" fmla="+- 21600 0 0"/>
                      <a:gd name="T0" fmla="*/ 2832 w 21600"/>
                      <a:gd name="T1" fmla="*/ 0 h 22013"/>
                      <a:gd name="T2" fmla="*/ 21592 w 21600"/>
                      <a:gd name="T3" fmla="*/ 22013 h 22013"/>
                      <a:gd name="T4" fmla="*/ 0 w 21600"/>
                      <a:gd name="T5" fmla="*/ 21414 h 22013"/>
                    </a:gdLst>
                    <a:ahLst/>
                    <a:cxnLst>
                      <a:cxn ang="0">
                        <a:pos x="T0" y="T1"/>
                      </a:cxn>
                      <a:cxn ang="0">
                        <a:pos x="T2" y="T3"/>
                      </a:cxn>
                      <a:cxn ang="0">
                        <a:pos x="T4" y="T5"/>
                      </a:cxn>
                    </a:cxnLst>
                    <a:rect l="0" t="0" r="r" b="b"/>
                    <a:pathLst>
                      <a:path w="21600" h="22013" fill="none" extrusionOk="0">
                        <a:moveTo>
                          <a:pt x="2831" y="0"/>
                        </a:moveTo>
                        <a:cubicBezTo>
                          <a:pt x="13573" y="1420"/>
                          <a:pt x="21600" y="10579"/>
                          <a:pt x="21600" y="21414"/>
                        </a:cubicBezTo>
                        <a:cubicBezTo>
                          <a:pt x="21600" y="21613"/>
                          <a:pt x="21597" y="21813"/>
                          <a:pt x="21591" y="22012"/>
                        </a:cubicBezTo>
                      </a:path>
                      <a:path w="21600" h="22013" stroke="0" extrusionOk="0">
                        <a:moveTo>
                          <a:pt x="2831" y="0"/>
                        </a:moveTo>
                        <a:cubicBezTo>
                          <a:pt x="13573" y="1420"/>
                          <a:pt x="21600" y="10579"/>
                          <a:pt x="21600" y="21414"/>
                        </a:cubicBezTo>
                        <a:cubicBezTo>
                          <a:pt x="21600" y="21613"/>
                          <a:pt x="21597" y="21813"/>
                          <a:pt x="21591" y="22012"/>
                        </a:cubicBezTo>
                        <a:lnTo>
                          <a:pt x="0" y="21414"/>
                        </a:lnTo>
                        <a:close/>
                      </a:path>
                    </a:pathLst>
                  </a:custGeom>
                  <a:noFill/>
                  <a:ln w="9525">
                    <a:solidFill>
                      <a:srgbClr val="000000"/>
                    </a:solidFill>
                    <a:round/>
                    <a:headEnd/>
                    <a:tailEnd type="stealth"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0" anchor="t" anchorCtr="0" upright="1">
                    <a:noAutofit/>
                  </a:bodyPr>
                  <a:lstStyle/>
                  <a:p>
                    <a:pPr>
                      <a:lnSpc>
                        <a:spcPct val="75000"/>
                      </a:lnSpc>
                    </a:pPr>
                    <a:endParaRPr lang="uk-UA"/>
                  </a:p>
                </p:txBody>
              </p:sp>
              <p:sp>
                <p:nvSpPr>
                  <p:cNvPr id="52" name="Arc 358"/>
                  <p:cNvSpPr>
                    <a:spLocks/>
                  </p:cNvSpPr>
                  <p:nvPr/>
                </p:nvSpPr>
                <p:spPr bwMode="auto">
                  <a:xfrm rot="-5328469" flipH="1" flipV="1">
                    <a:off x="8067" y="5370"/>
                    <a:ext cx="947" cy="1838"/>
                  </a:xfrm>
                  <a:custGeom>
                    <a:avLst/>
                    <a:gdLst>
                      <a:gd name="G0" fmla="+- 0 0 0"/>
                      <a:gd name="G1" fmla="+- 21414 0 0"/>
                      <a:gd name="G2" fmla="+- 21600 0 0"/>
                      <a:gd name="T0" fmla="*/ 2832 w 21600"/>
                      <a:gd name="T1" fmla="*/ 0 h 22013"/>
                      <a:gd name="T2" fmla="*/ 21592 w 21600"/>
                      <a:gd name="T3" fmla="*/ 22013 h 22013"/>
                      <a:gd name="T4" fmla="*/ 0 w 21600"/>
                      <a:gd name="T5" fmla="*/ 21414 h 22013"/>
                    </a:gdLst>
                    <a:ahLst/>
                    <a:cxnLst>
                      <a:cxn ang="0">
                        <a:pos x="T0" y="T1"/>
                      </a:cxn>
                      <a:cxn ang="0">
                        <a:pos x="T2" y="T3"/>
                      </a:cxn>
                      <a:cxn ang="0">
                        <a:pos x="T4" y="T5"/>
                      </a:cxn>
                    </a:cxnLst>
                    <a:rect l="0" t="0" r="r" b="b"/>
                    <a:pathLst>
                      <a:path w="21600" h="22013" fill="none" extrusionOk="0">
                        <a:moveTo>
                          <a:pt x="2831" y="0"/>
                        </a:moveTo>
                        <a:cubicBezTo>
                          <a:pt x="13573" y="1420"/>
                          <a:pt x="21600" y="10579"/>
                          <a:pt x="21600" y="21414"/>
                        </a:cubicBezTo>
                        <a:cubicBezTo>
                          <a:pt x="21600" y="21613"/>
                          <a:pt x="21597" y="21813"/>
                          <a:pt x="21591" y="22012"/>
                        </a:cubicBezTo>
                      </a:path>
                      <a:path w="21600" h="22013" stroke="0" extrusionOk="0">
                        <a:moveTo>
                          <a:pt x="2831" y="0"/>
                        </a:moveTo>
                        <a:cubicBezTo>
                          <a:pt x="13573" y="1420"/>
                          <a:pt x="21600" y="10579"/>
                          <a:pt x="21600" y="21414"/>
                        </a:cubicBezTo>
                        <a:cubicBezTo>
                          <a:pt x="21600" y="21613"/>
                          <a:pt x="21597" y="21813"/>
                          <a:pt x="21591" y="22012"/>
                        </a:cubicBezTo>
                        <a:lnTo>
                          <a:pt x="0" y="21414"/>
                        </a:lnTo>
                        <a:close/>
                      </a:path>
                    </a:pathLst>
                  </a:custGeom>
                  <a:noFill/>
                  <a:ln w="9525">
                    <a:solidFill>
                      <a:srgbClr val="000000"/>
                    </a:solidFill>
                    <a:round/>
                    <a:headEnd/>
                    <a:tailEnd type="stealth"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0" anchor="t" anchorCtr="0" upright="1">
                    <a:noAutofit/>
                  </a:bodyPr>
                  <a:lstStyle/>
                  <a:p>
                    <a:pPr>
                      <a:lnSpc>
                        <a:spcPct val="75000"/>
                      </a:lnSpc>
                    </a:pPr>
                    <a:endParaRPr lang="uk-UA"/>
                  </a:p>
                </p:txBody>
              </p:sp>
              <p:sp>
                <p:nvSpPr>
                  <p:cNvPr id="53" name="Arc 359"/>
                  <p:cNvSpPr>
                    <a:spLocks/>
                  </p:cNvSpPr>
                  <p:nvPr/>
                </p:nvSpPr>
                <p:spPr bwMode="auto">
                  <a:xfrm rot="5328469" flipV="1">
                    <a:off x="6164" y="5369"/>
                    <a:ext cx="946" cy="1838"/>
                  </a:xfrm>
                  <a:custGeom>
                    <a:avLst/>
                    <a:gdLst>
                      <a:gd name="G0" fmla="+- 0 0 0"/>
                      <a:gd name="G1" fmla="+- 21414 0 0"/>
                      <a:gd name="G2" fmla="+- 21600 0 0"/>
                      <a:gd name="T0" fmla="*/ 2832 w 21600"/>
                      <a:gd name="T1" fmla="*/ 0 h 22013"/>
                      <a:gd name="T2" fmla="*/ 21592 w 21600"/>
                      <a:gd name="T3" fmla="*/ 22013 h 22013"/>
                      <a:gd name="T4" fmla="*/ 0 w 21600"/>
                      <a:gd name="T5" fmla="*/ 21414 h 22013"/>
                    </a:gdLst>
                    <a:ahLst/>
                    <a:cxnLst>
                      <a:cxn ang="0">
                        <a:pos x="T0" y="T1"/>
                      </a:cxn>
                      <a:cxn ang="0">
                        <a:pos x="T2" y="T3"/>
                      </a:cxn>
                      <a:cxn ang="0">
                        <a:pos x="T4" y="T5"/>
                      </a:cxn>
                    </a:cxnLst>
                    <a:rect l="0" t="0" r="r" b="b"/>
                    <a:pathLst>
                      <a:path w="21600" h="22013" fill="none" extrusionOk="0">
                        <a:moveTo>
                          <a:pt x="2831" y="0"/>
                        </a:moveTo>
                        <a:cubicBezTo>
                          <a:pt x="13573" y="1420"/>
                          <a:pt x="21600" y="10579"/>
                          <a:pt x="21600" y="21414"/>
                        </a:cubicBezTo>
                        <a:cubicBezTo>
                          <a:pt x="21600" y="21613"/>
                          <a:pt x="21597" y="21813"/>
                          <a:pt x="21591" y="22012"/>
                        </a:cubicBezTo>
                      </a:path>
                      <a:path w="21600" h="22013" stroke="0" extrusionOk="0">
                        <a:moveTo>
                          <a:pt x="2831" y="0"/>
                        </a:moveTo>
                        <a:cubicBezTo>
                          <a:pt x="13573" y="1420"/>
                          <a:pt x="21600" y="10579"/>
                          <a:pt x="21600" y="21414"/>
                        </a:cubicBezTo>
                        <a:cubicBezTo>
                          <a:pt x="21600" y="21613"/>
                          <a:pt x="21597" y="21813"/>
                          <a:pt x="21591" y="22012"/>
                        </a:cubicBezTo>
                        <a:lnTo>
                          <a:pt x="0" y="21414"/>
                        </a:lnTo>
                        <a:close/>
                      </a:path>
                    </a:pathLst>
                  </a:custGeom>
                  <a:noFill/>
                  <a:ln w="9525">
                    <a:solidFill>
                      <a:srgbClr val="000000"/>
                    </a:solidFill>
                    <a:round/>
                    <a:headEnd type="stealth" w="med" len="me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0" anchor="t" anchorCtr="0" upright="1">
                    <a:noAutofit/>
                  </a:bodyPr>
                  <a:lstStyle/>
                  <a:p>
                    <a:pPr>
                      <a:lnSpc>
                        <a:spcPct val="75000"/>
                      </a:lnSpc>
                    </a:pPr>
                    <a:endParaRPr lang="uk-UA"/>
                  </a:p>
                </p:txBody>
              </p:sp>
              <p:sp>
                <p:nvSpPr>
                  <p:cNvPr id="54" name="Text Box 360"/>
                  <p:cNvSpPr txBox="1">
                    <a:spLocks noChangeArrowheads="1"/>
                  </p:cNvSpPr>
                  <p:nvPr/>
                </p:nvSpPr>
                <p:spPr bwMode="auto">
                  <a:xfrm>
                    <a:off x="7015" y="6841"/>
                    <a:ext cx="1216" cy="417"/>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a:effectLst/>
                        <a:latin typeface="Times New Roman"/>
                        <a:ea typeface="Times New Roman"/>
                      </a:rPr>
                      <a:t>жовте світло</a:t>
                    </a:r>
                    <a:endParaRPr lang="uk-UA" sz="1200">
                      <a:effectLst/>
                      <a:latin typeface="Times New Roman"/>
                      <a:ea typeface="Times New Roman"/>
                    </a:endParaRPr>
                  </a:p>
                  <a:p>
                    <a:pPr algn="ctr">
                      <a:lnSpc>
                        <a:spcPct val="75000"/>
                      </a:lnSpc>
                      <a:spcAft>
                        <a:spcPts val="0"/>
                      </a:spcAft>
                    </a:pPr>
                    <a:r>
                      <a:rPr lang="ru-RU" sz="1000">
                        <a:effectLst/>
                        <a:latin typeface="Times New Roman"/>
                        <a:ea typeface="Times New Roman"/>
                      </a:rPr>
                      <a:t>в усіх напрямках</a:t>
                    </a:r>
                    <a:endParaRPr lang="uk-UA" sz="1200">
                      <a:effectLst/>
                      <a:latin typeface="Times New Roman"/>
                      <a:ea typeface="Times New Roman"/>
                    </a:endParaRPr>
                  </a:p>
                </p:txBody>
              </p:sp>
              <p:sp>
                <p:nvSpPr>
                  <p:cNvPr id="55" name="Text Box 361"/>
                  <p:cNvSpPr txBox="1">
                    <a:spLocks noChangeArrowheads="1"/>
                  </p:cNvSpPr>
                  <p:nvPr/>
                </p:nvSpPr>
                <p:spPr bwMode="auto">
                  <a:xfrm>
                    <a:off x="8291" y="5187"/>
                    <a:ext cx="1026" cy="335"/>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a:effectLst/>
                        <a:latin typeface="Times New Roman"/>
                        <a:ea typeface="Times New Roman"/>
                      </a:rPr>
                      <a:t>зелене в 3 та 4</a:t>
                    </a:r>
                    <a:endParaRPr lang="uk-UA" sz="1200">
                      <a:effectLst/>
                      <a:latin typeface="Times New Roman"/>
                      <a:ea typeface="Times New Roman"/>
                    </a:endParaRPr>
                  </a:p>
                  <a:p>
                    <a:pPr algn="ctr">
                      <a:lnSpc>
                        <a:spcPct val="75000"/>
                      </a:lnSpc>
                      <a:spcAft>
                        <a:spcPts val="0"/>
                      </a:spcAft>
                    </a:pPr>
                    <a:r>
                      <a:rPr lang="ru-RU" sz="1000">
                        <a:effectLst/>
                        <a:latin typeface="Times New Roman"/>
                        <a:ea typeface="Times New Roman"/>
                      </a:rPr>
                      <a:t>напрямках</a:t>
                    </a:r>
                    <a:endParaRPr lang="uk-UA" sz="1200">
                      <a:effectLst/>
                      <a:latin typeface="Times New Roman"/>
                      <a:ea typeface="Times New Roman"/>
                    </a:endParaRPr>
                  </a:p>
                </p:txBody>
              </p:sp>
              <p:sp>
                <p:nvSpPr>
                  <p:cNvPr id="56" name="Text Box 362"/>
                  <p:cNvSpPr txBox="1">
                    <a:spLocks noChangeArrowheads="1"/>
                  </p:cNvSpPr>
                  <p:nvPr/>
                </p:nvSpPr>
                <p:spPr bwMode="auto">
                  <a:xfrm>
                    <a:off x="5844" y="5187"/>
                    <a:ext cx="1027" cy="335"/>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a:effectLst/>
                        <a:latin typeface="Times New Roman"/>
                        <a:ea typeface="Times New Roman"/>
                      </a:rPr>
                      <a:t>зелене в 1 та 2</a:t>
                    </a:r>
                    <a:endParaRPr lang="uk-UA" sz="1200">
                      <a:effectLst/>
                      <a:latin typeface="Times New Roman"/>
                      <a:ea typeface="Times New Roman"/>
                    </a:endParaRPr>
                  </a:p>
                  <a:p>
                    <a:pPr algn="ctr">
                      <a:lnSpc>
                        <a:spcPct val="75000"/>
                      </a:lnSpc>
                      <a:spcAft>
                        <a:spcPts val="0"/>
                      </a:spcAft>
                    </a:pPr>
                    <a:r>
                      <a:rPr lang="ru-RU" sz="1000">
                        <a:effectLst/>
                        <a:latin typeface="Times New Roman"/>
                        <a:ea typeface="Times New Roman"/>
                      </a:rPr>
                      <a:t>напрямках</a:t>
                    </a:r>
                    <a:endParaRPr lang="uk-UA" sz="1200">
                      <a:effectLst/>
                      <a:latin typeface="Times New Roman"/>
                      <a:ea typeface="Times New Roman"/>
                    </a:endParaRPr>
                  </a:p>
                </p:txBody>
              </p:sp>
            </p:grpSp>
          </p:grpSp>
        </p:grpSp>
      </p:grpSp>
      <p:sp>
        <p:nvSpPr>
          <p:cNvPr id="57" name="Oval 364"/>
          <p:cNvSpPr>
            <a:spLocks noChangeArrowheads="1"/>
          </p:cNvSpPr>
          <p:nvPr/>
        </p:nvSpPr>
        <p:spPr bwMode="auto">
          <a:xfrm>
            <a:off x="2876212" y="3574555"/>
            <a:ext cx="47596" cy="47553"/>
          </a:xfrm>
          <a:prstGeom prst="ellipse">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pPr>
              <a:lnSpc>
                <a:spcPct val="75000"/>
              </a:lnSpc>
            </a:pPr>
            <a:endParaRPr lang="uk-UA"/>
          </a:p>
        </p:txBody>
      </p:sp>
      <p:sp>
        <p:nvSpPr>
          <p:cNvPr id="58" name="Oval 364"/>
          <p:cNvSpPr>
            <a:spLocks noChangeArrowheads="1"/>
          </p:cNvSpPr>
          <p:nvPr/>
        </p:nvSpPr>
        <p:spPr bwMode="auto">
          <a:xfrm>
            <a:off x="4073205" y="3952133"/>
            <a:ext cx="47596" cy="47553"/>
          </a:xfrm>
          <a:prstGeom prst="ellipse">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pPr>
              <a:lnSpc>
                <a:spcPct val="75000"/>
              </a:lnSpc>
            </a:pPr>
            <a:endParaRPr lang="uk-UA"/>
          </a:p>
        </p:txBody>
      </p:sp>
    </p:spTree>
    <p:extLst>
      <p:ext uri="{BB962C8B-B14F-4D97-AF65-F5344CB8AC3E}">
        <p14:creationId xmlns:p14="http://schemas.microsoft.com/office/powerpoint/2010/main" val="8680813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62074"/>
          </a:xfrm>
        </p:spPr>
        <p:txBody>
          <a:bodyPr>
            <a:normAutofit fontScale="90000"/>
          </a:bodyPr>
          <a:lstStyle/>
          <a:p>
            <a:r>
              <a:rPr lang="uk-UA" dirty="0"/>
              <a:t>Приклад «Регульоване перехрестя»</a:t>
            </a:r>
          </a:p>
        </p:txBody>
      </p:sp>
      <p:sp>
        <p:nvSpPr>
          <p:cNvPr id="4" name="Нижний колонтитул 3"/>
          <p:cNvSpPr>
            <a:spLocks noGrp="1"/>
          </p:cNvSpPr>
          <p:nvPr>
            <p:ph type="ftr" sz="quarter" idx="11"/>
          </p:nvPr>
        </p:nvSpPr>
        <p:spPr/>
        <p:txBody>
          <a:bodyPr/>
          <a:lstStyle/>
          <a:p>
            <a:r>
              <a:rPr lang="uk-UA"/>
              <a:t>© І.В.Стеценко КПІ ім.Ігоря Сікорського</a:t>
            </a:r>
          </a:p>
        </p:txBody>
      </p:sp>
      <p:grpSp>
        <p:nvGrpSpPr>
          <p:cNvPr id="5" name="Полотно 431"/>
          <p:cNvGrpSpPr/>
          <p:nvPr/>
        </p:nvGrpSpPr>
        <p:grpSpPr>
          <a:xfrm>
            <a:off x="422875" y="1390049"/>
            <a:ext cx="8256270" cy="4394200"/>
            <a:chOff x="0" y="0"/>
            <a:chExt cx="8256270" cy="4394200"/>
          </a:xfrm>
        </p:grpSpPr>
        <p:sp>
          <p:nvSpPr>
            <p:cNvPr id="6" name="Прямоугольник 5"/>
            <p:cNvSpPr/>
            <p:nvPr/>
          </p:nvSpPr>
          <p:spPr>
            <a:xfrm>
              <a:off x="0" y="0"/>
              <a:ext cx="8256270" cy="4394200"/>
            </a:xfrm>
            <a:prstGeom prst="rect">
              <a:avLst/>
            </a:prstGeom>
            <a:noFill/>
            <a:ln>
              <a:noFill/>
            </a:ln>
          </p:spPr>
        </p:sp>
        <p:sp>
          <p:nvSpPr>
            <p:cNvPr id="7" name="Rectangle 265"/>
            <p:cNvSpPr>
              <a:spLocks noChangeArrowheads="1"/>
            </p:cNvSpPr>
            <p:nvPr/>
          </p:nvSpPr>
          <p:spPr bwMode="auto">
            <a:xfrm>
              <a:off x="2263377" y="568941"/>
              <a:ext cx="3752464" cy="3005197"/>
            </a:xfrm>
            <a:prstGeom prst="rect">
              <a:avLst/>
            </a:prstGeom>
            <a:solidFill>
              <a:schemeClr val="accent3">
                <a:lumMod val="20000"/>
                <a:lumOff val="80000"/>
              </a:schemeClr>
            </a:solidFill>
            <a:ln w="3175">
              <a:solidFill>
                <a:srgbClr val="C0C0C0"/>
              </a:solidFill>
              <a:miter lim="800000"/>
              <a:headEnd/>
              <a:tailEnd/>
            </a:ln>
          </p:spPr>
          <p:txBody>
            <a:bodyPr rot="0" vert="horz" wrap="square" lIns="91440" tIns="45720" rIns="91440" bIns="45720" anchor="t" anchorCtr="0" upright="1">
              <a:noAutofit/>
            </a:bodyPr>
            <a:lstStyle/>
            <a:p>
              <a:pPr>
                <a:lnSpc>
                  <a:spcPct val="75000"/>
                </a:lnSpc>
              </a:pPr>
              <a:endParaRPr lang="uk-UA"/>
            </a:p>
          </p:txBody>
        </p:sp>
        <p:sp>
          <p:nvSpPr>
            <p:cNvPr id="17" name="Text Box 325"/>
            <p:cNvSpPr txBox="1">
              <a:spLocks noChangeArrowheads="1"/>
            </p:cNvSpPr>
            <p:nvPr/>
          </p:nvSpPr>
          <p:spPr bwMode="auto">
            <a:xfrm>
              <a:off x="2939076" y="640271"/>
              <a:ext cx="2310974" cy="232671"/>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u="sng">
                  <a:effectLst/>
                  <a:latin typeface="Times New Roman"/>
                  <a:ea typeface="Times New Roman"/>
                </a:rPr>
                <a:t>Підсистема управління</a:t>
              </a:r>
              <a:endParaRPr lang="uk-UA" sz="1200">
                <a:effectLst/>
                <a:latin typeface="Times New Roman"/>
                <a:ea typeface="Times New Roman"/>
              </a:endParaRPr>
            </a:p>
          </p:txBody>
        </p:sp>
        <p:grpSp>
          <p:nvGrpSpPr>
            <p:cNvPr id="19" name="Group 327"/>
            <p:cNvGrpSpPr>
              <a:grpSpLocks/>
            </p:cNvGrpSpPr>
            <p:nvPr/>
          </p:nvGrpSpPr>
          <p:grpSpPr bwMode="auto">
            <a:xfrm>
              <a:off x="1427891" y="961253"/>
              <a:ext cx="5316344" cy="2505037"/>
              <a:chOff x="4442" y="4308"/>
              <a:chExt cx="6255" cy="2950"/>
            </a:xfrm>
          </p:grpSpPr>
          <p:sp>
            <p:nvSpPr>
              <p:cNvPr id="42" name="Oval 328"/>
              <p:cNvSpPr>
                <a:spLocks noChangeArrowheads="1"/>
              </p:cNvSpPr>
              <p:nvPr/>
            </p:nvSpPr>
            <p:spPr bwMode="auto">
              <a:xfrm>
                <a:off x="5530" y="5647"/>
                <a:ext cx="293" cy="280"/>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grpSp>
            <p:nvGrpSpPr>
              <p:cNvPr id="43" name="Group 329"/>
              <p:cNvGrpSpPr>
                <a:grpSpLocks/>
              </p:cNvGrpSpPr>
              <p:nvPr/>
            </p:nvGrpSpPr>
            <p:grpSpPr bwMode="auto">
              <a:xfrm>
                <a:off x="4442" y="4308"/>
                <a:ext cx="6255" cy="2950"/>
                <a:chOff x="4442" y="4308"/>
                <a:chExt cx="6255" cy="2950"/>
              </a:xfrm>
            </p:grpSpPr>
            <p:sp>
              <p:nvSpPr>
                <p:cNvPr id="44" name="Arc 330"/>
                <p:cNvSpPr>
                  <a:spLocks/>
                </p:cNvSpPr>
                <p:nvPr/>
              </p:nvSpPr>
              <p:spPr bwMode="auto">
                <a:xfrm rot="5328469" flipH="1">
                  <a:off x="8049" y="4358"/>
                  <a:ext cx="947" cy="1839"/>
                </a:xfrm>
                <a:custGeom>
                  <a:avLst/>
                  <a:gdLst>
                    <a:gd name="G0" fmla="+- 0 0 0"/>
                    <a:gd name="G1" fmla="+- 21414 0 0"/>
                    <a:gd name="G2" fmla="+- 21600 0 0"/>
                    <a:gd name="T0" fmla="*/ 2832 w 21600"/>
                    <a:gd name="T1" fmla="*/ 0 h 22013"/>
                    <a:gd name="T2" fmla="*/ 21592 w 21600"/>
                    <a:gd name="T3" fmla="*/ 22013 h 22013"/>
                    <a:gd name="T4" fmla="*/ 0 w 21600"/>
                    <a:gd name="T5" fmla="*/ 21414 h 22013"/>
                  </a:gdLst>
                  <a:ahLst/>
                  <a:cxnLst>
                    <a:cxn ang="0">
                      <a:pos x="T0" y="T1"/>
                    </a:cxn>
                    <a:cxn ang="0">
                      <a:pos x="T2" y="T3"/>
                    </a:cxn>
                    <a:cxn ang="0">
                      <a:pos x="T4" y="T5"/>
                    </a:cxn>
                  </a:cxnLst>
                  <a:rect l="0" t="0" r="r" b="b"/>
                  <a:pathLst>
                    <a:path w="21600" h="22013" fill="none" extrusionOk="0">
                      <a:moveTo>
                        <a:pt x="2831" y="0"/>
                      </a:moveTo>
                      <a:cubicBezTo>
                        <a:pt x="13573" y="1420"/>
                        <a:pt x="21600" y="10579"/>
                        <a:pt x="21600" y="21414"/>
                      </a:cubicBezTo>
                      <a:cubicBezTo>
                        <a:pt x="21600" y="21613"/>
                        <a:pt x="21597" y="21813"/>
                        <a:pt x="21591" y="22012"/>
                      </a:cubicBezTo>
                    </a:path>
                    <a:path w="21600" h="22013" stroke="0" extrusionOk="0">
                      <a:moveTo>
                        <a:pt x="2831" y="0"/>
                      </a:moveTo>
                      <a:cubicBezTo>
                        <a:pt x="13573" y="1420"/>
                        <a:pt x="21600" y="10579"/>
                        <a:pt x="21600" y="21414"/>
                      </a:cubicBezTo>
                      <a:cubicBezTo>
                        <a:pt x="21600" y="21613"/>
                        <a:pt x="21597" y="21813"/>
                        <a:pt x="21591" y="22012"/>
                      </a:cubicBezTo>
                      <a:lnTo>
                        <a:pt x="0" y="21414"/>
                      </a:lnTo>
                      <a:close/>
                    </a:path>
                  </a:pathLst>
                </a:custGeom>
                <a:noFill/>
                <a:ln w="9525">
                  <a:solidFill>
                    <a:srgbClr val="000000"/>
                  </a:solidFill>
                  <a:round/>
                  <a:headEnd type="stealth" w="med" len="me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0" anchor="t" anchorCtr="0" upright="1">
                  <a:noAutofit/>
                </a:bodyPr>
                <a:lstStyle/>
                <a:p>
                  <a:pPr>
                    <a:lnSpc>
                      <a:spcPct val="75000"/>
                    </a:lnSpc>
                  </a:pPr>
                  <a:endParaRPr lang="uk-UA"/>
                </a:p>
              </p:txBody>
            </p:sp>
            <p:grpSp>
              <p:nvGrpSpPr>
                <p:cNvPr id="45" name="Group 331"/>
                <p:cNvGrpSpPr>
                  <a:grpSpLocks/>
                </p:cNvGrpSpPr>
                <p:nvPr/>
              </p:nvGrpSpPr>
              <p:grpSpPr bwMode="auto">
                <a:xfrm>
                  <a:off x="4442" y="4308"/>
                  <a:ext cx="6255" cy="2950"/>
                  <a:chOff x="4442" y="4308"/>
                  <a:chExt cx="6255" cy="2950"/>
                </a:xfrm>
              </p:grpSpPr>
              <p:sp>
                <p:nvSpPr>
                  <p:cNvPr id="46" name="Text Box 332"/>
                  <p:cNvSpPr txBox="1">
                    <a:spLocks noChangeArrowheads="1"/>
                  </p:cNvSpPr>
                  <p:nvPr/>
                </p:nvSpPr>
                <p:spPr bwMode="auto">
                  <a:xfrm>
                    <a:off x="9693" y="5479"/>
                    <a:ext cx="1004" cy="586"/>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a:effectLst/>
                        <a:latin typeface="Times New Roman"/>
                        <a:ea typeface="Times New Roman"/>
                      </a:rPr>
                      <a:t>є зелене світло в 3 та 4 напрямках</a:t>
                    </a:r>
                    <a:endParaRPr lang="uk-UA" sz="1200">
                      <a:effectLst/>
                      <a:latin typeface="Times New Roman"/>
                      <a:ea typeface="Times New Roman"/>
                    </a:endParaRPr>
                  </a:p>
                </p:txBody>
              </p:sp>
              <p:sp>
                <p:nvSpPr>
                  <p:cNvPr id="47" name="Text Box 333"/>
                  <p:cNvSpPr txBox="1">
                    <a:spLocks noChangeArrowheads="1"/>
                  </p:cNvSpPr>
                  <p:nvPr/>
                </p:nvSpPr>
                <p:spPr bwMode="auto">
                  <a:xfrm>
                    <a:off x="4442" y="5521"/>
                    <a:ext cx="1046" cy="585"/>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dirty="0">
                        <a:effectLst/>
                        <a:latin typeface="Times New Roman"/>
                        <a:ea typeface="Times New Roman"/>
                      </a:rPr>
                      <a:t>є </a:t>
                    </a:r>
                    <a:r>
                      <a:rPr lang="ru-RU" sz="1000" dirty="0" err="1">
                        <a:effectLst/>
                        <a:latin typeface="Times New Roman"/>
                        <a:ea typeface="Times New Roman"/>
                      </a:rPr>
                      <a:t>зелене</a:t>
                    </a:r>
                    <a:r>
                      <a:rPr lang="ru-RU" sz="1000" dirty="0">
                        <a:effectLst/>
                        <a:latin typeface="Times New Roman"/>
                        <a:ea typeface="Times New Roman"/>
                      </a:rPr>
                      <a:t> </a:t>
                    </a:r>
                    <a:r>
                      <a:rPr lang="ru-RU" sz="1000" dirty="0" err="1">
                        <a:effectLst/>
                        <a:latin typeface="Times New Roman"/>
                        <a:ea typeface="Times New Roman"/>
                      </a:rPr>
                      <a:t>світло</a:t>
                    </a:r>
                    <a:r>
                      <a:rPr lang="ru-RU" sz="1000" dirty="0">
                        <a:effectLst/>
                        <a:latin typeface="Times New Roman"/>
                        <a:ea typeface="Times New Roman"/>
                      </a:rPr>
                      <a:t> в 1 та 2 </a:t>
                    </a:r>
                    <a:r>
                      <a:rPr lang="ru-RU" sz="1000" dirty="0" err="1">
                        <a:effectLst/>
                        <a:latin typeface="Times New Roman"/>
                        <a:ea typeface="Times New Roman"/>
                      </a:rPr>
                      <a:t>напрямках</a:t>
                    </a:r>
                    <a:endParaRPr lang="uk-UA" sz="1200" dirty="0">
                      <a:effectLst/>
                      <a:latin typeface="Times New Roman"/>
                      <a:ea typeface="Times New Roman"/>
                    </a:endParaRPr>
                  </a:p>
                </p:txBody>
              </p:sp>
              <p:sp>
                <p:nvSpPr>
                  <p:cNvPr id="48" name="Text Box 334"/>
                  <p:cNvSpPr txBox="1">
                    <a:spLocks noChangeArrowheads="1"/>
                  </p:cNvSpPr>
                  <p:nvPr/>
                </p:nvSpPr>
                <p:spPr bwMode="auto">
                  <a:xfrm>
                    <a:off x="7078" y="4308"/>
                    <a:ext cx="1214" cy="418"/>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a:effectLst/>
                        <a:latin typeface="Times New Roman"/>
                        <a:ea typeface="Times New Roman"/>
                      </a:rPr>
                      <a:t>жовте світло</a:t>
                    </a:r>
                    <a:endParaRPr lang="uk-UA" sz="1200">
                      <a:effectLst/>
                      <a:latin typeface="Times New Roman"/>
                      <a:ea typeface="Times New Roman"/>
                    </a:endParaRPr>
                  </a:p>
                  <a:p>
                    <a:pPr algn="ctr">
                      <a:lnSpc>
                        <a:spcPct val="75000"/>
                      </a:lnSpc>
                      <a:spcAft>
                        <a:spcPts val="0"/>
                      </a:spcAft>
                    </a:pPr>
                    <a:r>
                      <a:rPr lang="ru-RU" sz="1000">
                        <a:effectLst/>
                        <a:latin typeface="Times New Roman"/>
                        <a:ea typeface="Times New Roman"/>
                      </a:rPr>
                      <a:t>в усіх напрямках</a:t>
                    </a:r>
                    <a:endParaRPr lang="uk-UA" sz="1200">
                      <a:effectLst/>
                      <a:latin typeface="Times New Roman"/>
                      <a:ea typeface="Times New Roman"/>
                    </a:endParaRPr>
                  </a:p>
                </p:txBody>
              </p:sp>
              <p:sp>
                <p:nvSpPr>
                  <p:cNvPr id="49" name="Oval 335"/>
                  <p:cNvSpPr>
                    <a:spLocks noChangeArrowheads="1"/>
                  </p:cNvSpPr>
                  <p:nvPr/>
                </p:nvSpPr>
                <p:spPr bwMode="auto">
                  <a:xfrm>
                    <a:off x="9337" y="5647"/>
                    <a:ext cx="293" cy="280"/>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grpSp>
                <p:nvGrpSpPr>
                  <p:cNvPr id="50" name="Group 336"/>
                  <p:cNvGrpSpPr>
                    <a:grpSpLocks/>
                  </p:cNvGrpSpPr>
                  <p:nvPr/>
                </p:nvGrpSpPr>
                <p:grpSpPr bwMode="auto">
                  <a:xfrm>
                    <a:off x="6538" y="4747"/>
                    <a:ext cx="2142" cy="2056"/>
                    <a:chOff x="6517" y="4747"/>
                    <a:chExt cx="2142" cy="2056"/>
                  </a:xfrm>
                </p:grpSpPr>
                <p:cxnSp>
                  <p:nvCxnSpPr>
                    <p:cNvPr id="59" name="Line 337"/>
                    <p:cNvCxnSpPr/>
                    <p:nvPr/>
                  </p:nvCxnSpPr>
                  <p:spPr bwMode="auto">
                    <a:xfrm>
                      <a:off x="7580" y="4747"/>
                      <a:ext cx="1" cy="35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60" name="Line 338"/>
                    <p:cNvCxnSpPr/>
                    <p:nvPr/>
                  </p:nvCxnSpPr>
                  <p:spPr bwMode="auto">
                    <a:xfrm>
                      <a:off x="8501" y="5585"/>
                      <a:ext cx="3" cy="36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grpSp>
                  <p:nvGrpSpPr>
                    <p:cNvPr id="61" name="Group 339"/>
                    <p:cNvGrpSpPr>
                      <a:grpSpLocks/>
                    </p:cNvGrpSpPr>
                    <p:nvPr/>
                  </p:nvGrpSpPr>
                  <p:grpSpPr bwMode="auto">
                    <a:xfrm rot="2755107">
                      <a:off x="7509" y="5222"/>
                      <a:ext cx="1141" cy="281"/>
                      <a:chOff x="5153" y="5626"/>
                      <a:chExt cx="1138" cy="280"/>
                    </a:xfrm>
                  </p:grpSpPr>
                  <p:sp>
                    <p:nvSpPr>
                      <p:cNvPr id="76" name="Oval 340"/>
                      <p:cNvSpPr>
                        <a:spLocks noChangeArrowheads="1"/>
                      </p:cNvSpPr>
                      <p:nvPr/>
                    </p:nvSpPr>
                    <p:spPr bwMode="auto">
                      <a:xfrm>
                        <a:off x="5572" y="5626"/>
                        <a:ext cx="292" cy="280"/>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cxnSp>
                    <p:nvCxnSpPr>
                      <p:cNvPr id="77" name="Line 341"/>
                      <p:cNvCxnSpPr/>
                      <p:nvPr/>
                    </p:nvCxnSpPr>
                    <p:spPr bwMode="auto">
                      <a:xfrm>
                        <a:off x="5153" y="5773"/>
                        <a:ext cx="405" cy="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78" name="Line 342"/>
                      <p:cNvCxnSpPr/>
                      <p:nvPr/>
                    </p:nvCxnSpPr>
                    <p:spPr bwMode="auto">
                      <a:xfrm>
                        <a:off x="5886" y="5773"/>
                        <a:ext cx="405" cy="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grpSp>
                  <p:nvGrpSpPr>
                    <p:cNvPr id="62" name="Group 343"/>
                    <p:cNvGrpSpPr>
                      <a:grpSpLocks/>
                    </p:cNvGrpSpPr>
                    <p:nvPr/>
                  </p:nvGrpSpPr>
                  <p:grpSpPr bwMode="auto">
                    <a:xfrm rot="8118838">
                      <a:off x="7521" y="6084"/>
                      <a:ext cx="1138" cy="280"/>
                      <a:chOff x="5153" y="5626"/>
                      <a:chExt cx="1138" cy="280"/>
                    </a:xfrm>
                  </p:grpSpPr>
                  <p:sp>
                    <p:nvSpPr>
                      <p:cNvPr id="73" name="Oval 344"/>
                      <p:cNvSpPr>
                        <a:spLocks noChangeArrowheads="1"/>
                      </p:cNvSpPr>
                      <p:nvPr/>
                    </p:nvSpPr>
                    <p:spPr bwMode="auto">
                      <a:xfrm>
                        <a:off x="5572" y="5626"/>
                        <a:ext cx="292" cy="280"/>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cxnSp>
                    <p:nvCxnSpPr>
                      <p:cNvPr id="74" name="Line 345"/>
                      <p:cNvCxnSpPr/>
                      <p:nvPr/>
                    </p:nvCxnSpPr>
                    <p:spPr bwMode="auto">
                      <a:xfrm>
                        <a:off x="5153" y="5773"/>
                        <a:ext cx="405" cy="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75" name="Line 346"/>
                      <p:cNvCxnSpPr/>
                      <p:nvPr/>
                    </p:nvCxnSpPr>
                    <p:spPr bwMode="auto">
                      <a:xfrm>
                        <a:off x="5886" y="5773"/>
                        <a:ext cx="405" cy="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grpSp>
                  <p:nvGrpSpPr>
                    <p:cNvPr id="63" name="Group 347"/>
                    <p:cNvGrpSpPr>
                      <a:grpSpLocks/>
                    </p:cNvGrpSpPr>
                    <p:nvPr/>
                  </p:nvGrpSpPr>
                  <p:grpSpPr bwMode="auto">
                    <a:xfrm rot="13447759">
                      <a:off x="6517" y="6090"/>
                      <a:ext cx="1138" cy="280"/>
                      <a:chOff x="5153" y="5626"/>
                      <a:chExt cx="1138" cy="280"/>
                    </a:xfrm>
                  </p:grpSpPr>
                  <p:sp>
                    <p:nvSpPr>
                      <p:cNvPr id="70" name="Oval 348"/>
                      <p:cNvSpPr>
                        <a:spLocks noChangeArrowheads="1"/>
                      </p:cNvSpPr>
                      <p:nvPr/>
                    </p:nvSpPr>
                    <p:spPr bwMode="auto">
                      <a:xfrm>
                        <a:off x="5572" y="5626"/>
                        <a:ext cx="292" cy="280"/>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cxnSp>
                    <p:nvCxnSpPr>
                      <p:cNvPr id="71" name="Line 349"/>
                      <p:cNvCxnSpPr/>
                      <p:nvPr/>
                    </p:nvCxnSpPr>
                    <p:spPr bwMode="auto">
                      <a:xfrm>
                        <a:off x="5153" y="5773"/>
                        <a:ext cx="405" cy="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72" name="Line 350"/>
                      <p:cNvCxnSpPr/>
                      <p:nvPr/>
                    </p:nvCxnSpPr>
                    <p:spPr bwMode="auto">
                      <a:xfrm>
                        <a:off x="5886" y="5773"/>
                        <a:ext cx="405" cy="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grpSp>
                  <p:nvGrpSpPr>
                    <p:cNvPr id="64" name="Group 351"/>
                    <p:cNvGrpSpPr>
                      <a:grpSpLocks/>
                    </p:cNvGrpSpPr>
                    <p:nvPr/>
                  </p:nvGrpSpPr>
                  <p:grpSpPr bwMode="auto">
                    <a:xfrm rot="-2642538">
                      <a:off x="6531" y="5191"/>
                      <a:ext cx="1138" cy="281"/>
                      <a:chOff x="5153" y="5626"/>
                      <a:chExt cx="1138" cy="280"/>
                    </a:xfrm>
                  </p:grpSpPr>
                  <p:sp>
                    <p:nvSpPr>
                      <p:cNvPr id="67" name="Oval 352"/>
                      <p:cNvSpPr>
                        <a:spLocks noChangeArrowheads="1"/>
                      </p:cNvSpPr>
                      <p:nvPr/>
                    </p:nvSpPr>
                    <p:spPr bwMode="auto">
                      <a:xfrm>
                        <a:off x="5572" y="5626"/>
                        <a:ext cx="292" cy="280"/>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cxnSp>
                    <p:nvCxnSpPr>
                      <p:cNvPr id="68" name="Line 353"/>
                      <p:cNvCxnSpPr/>
                      <p:nvPr/>
                    </p:nvCxnSpPr>
                    <p:spPr bwMode="auto">
                      <a:xfrm>
                        <a:off x="5153" y="5773"/>
                        <a:ext cx="405" cy="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69" name="Line 354"/>
                      <p:cNvCxnSpPr/>
                      <p:nvPr/>
                    </p:nvCxnSpPr>
                    <p:spPr bwMode="auto">
                      <a:xfrm>
                        <a:off x="5886" y="5773"/>
                        <a:ext cx="405" cy="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cxnSp>
                  <p:nvCxnSpPr>
                    <p:cNvPr id="65" name="Line 355"/>
                    <p:cNvCxnSpPr/>
                    <p:nvPr/>
                  </p:nvCxnSpPr>
                  <p:spPr bwMode="auto">
                    <a:xfrm>
                      <a:off x="7580" y="6443"/>
                      <a:ext cx="2" cy="36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66" name="Line 356"/>
                    <p:cNvCxnSpPr/>
                    <p:nvPr/>
                  </p:nvCxnSpPr>
                  <p:spPr bwMode="auto">
                    <a:xfrm>
                      <a:off x="6660" y="5585"/>
                      <a:ext cx="3" cy="36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grpSp>
              <p:sp>
                <p:nvSpPr>
                  <p:cNvPr id="51" name="Arc 357"/>
                  <p:cNvSpPr>
                    <a:spLocks/>
                  </p:cNvSpPr>
                  <p:nvPr/>
                </p:nvSpPr>
                <p:spPr bwMode="auto">
                  <a:xfrm rot="-5328469">
                    <a:off x="6142" y="4365"/>
                    <a:ext cx="947" cy="1838"/>
                  </a:xfrm>
                  <a:custGeom>
                    <a:avLst/>
                    <a:gdLst>
                      <a:gd name="G0" fmla="+- 0 0 0"/>
                      <a:gd name="G1" fmla="+- 21414 0 0"/>
                      <a:gd name="G2" fmla="+- 21600 0 0"/>
                      <a:gd name="T0" fmla="*/ 2832 w 21600"/>
                      <a:gd name="T1" fmla="*/ 0 h 22013"/>
                      <a:gd name="T2" fmla="*/ 21592 w 21600"/>
                      <a:gd name="T3" fmla="*/ 22013 h 22013"/>
                      <a:gd name="T4" fmla="*/ 0 w 21600"/>
                      <a:gd name="T5" fmla="*/ 21414 h 22013"/>
                    </a:gdLst>
                    <a:ahLst/>
                    <a:cxnLst>
                      <a:cxn ang="0">
                        <a:pos x="T0" y="T1"/>
                      </a:cxn>
                      <a:cxn ang="0">
                        <a:pos x="T2" y="T3"/>
                      </a:cxn>
                      <a:cxn ang="0">
                        <a:pos x="T4" y="T5"/>
                      </a:cxn>
                    </a:cxnLst>
                    <a:rect l="0" t="0" r="r" b="b"/>
                    <a:pathLst>
                      <a:path w="21600" h="22013" fill="none" extrusionOk="0">
                        <a:moveTo>
                          <a:pt x="2831" y="0"/>
                        </a:moveTo>
                        <a:cubicBezTo>
                          <a:pt x="13573" y="1420"/>
                          <a:pt x="21600" y="10579"/>
                          <a:pt x="21600" y="21414"/>
                        </a:cubicBezTo>
                        <a:cubicBezTo>
                          <a:pt x="21600" y="21613"/>
                          <a:pt x="21597" y="21813"/>
                          <a:pt x="21591" y="22012"/>
                        </a:cubicBezTo>
                      </a:path>
                      <a:path w="21600" h="22013" stroke="0" extrusionOk="0">
                        <a:moveTo>
                          <a:pt x="2831" y="0"/>
                        </a:moveTo>
                        <a:cubicBezTo>
                          <a:pt x="13573" y="1420"/>
                          <a:pt x="21600" y="10579"/>
                          <a:pt x="21600" y="21414"/>
                        </a:cubicBezTo>
                        <a:cubicBezTo>
                          <a:pt x="21600" y="21613"/>
                          <a:pt x="21597" y="21813"/>
                          <a:pt x="21591" y="22012"/>
                        </a:cubicBezTo>
                        <a:lnTo>
                          <a:pt x="0" y="21414"/>
                        </a:lnTo>
                        <a:close/>
                      </a:path>
                    </a:pathLst>
                  </a:custGeom>
                  <a:noFill/>
                  <a:ln w="9525">
                    <a:solidFill>
                      <a:srgbClr val="000000"/>
                    </a:solidFill>
                    <a:round/>
                    <a:headEnd/>
                    <a:tailEnd type="stealth"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0" anchor="t" anchorCtr="0" upright="1">
                    <a:noAutofit/>
                  </a:bodyPr>
                  <a:lstStyle/>
                  <a:p>
                    <a:pPr>
                      <a:lnSpc>
                        <a:spcPct val="75000"/>
                      </a:lnSpc>
                    </a:pPr>
                    <a:endParaRPr lang="uk-UA"/>
                  </a:p>
                </p:txBody>
              </p:sp>
              <p:sp>
                <p:nvSpPr>
                  <p:cNvPr id="52" name="Arc 358"/>
                  <p:cNvSpPr>
                    <a:spLocks/>
                  </p:cNvSpPr>
                  <p:nvPr/>
                </p:nvSpPr>
                <p:spPr bwMode="auto">
                  <a:xfrm rot="-5328469" flipH="1" flipV="1">
                    <a:off x="8067" y="5370"/>
                    <a:ext cx="947" cy="1838"/>
                  </a:xfrm>
                  <a:custGeom>
                    <a:avLst/>
                    <a:gdLst>
                      <a:gd name="G0" fmla="+- 0 0 0"/>
                      <a:gd name="G1" fmla="+- 21414 0 0"/>
                      <a:gd name="G2" fmla="+- 21600 0 0"/>
                      <a:gd name="T0" fmla="*/ 2832 w 21600"/>
                      <a:gd name="T1" fmla="*/ 0 h 22013"/>
                      <a:gd name="T2" fmla="*/ 21592 w 21600"/>
                      <a:gd name="T3" fmla="*/ 22013 h 22013"/>
                      <a:gd name="T4" fmla="*/ 0 w 21600"/>
                      <a:gd name="T5" fmla="*/ 21414 h 22013"/>
                    </a:gdLst>
                    <a:ahLst/>
                    <a:cxnLst>
                      <a:cxn ang="0">
                        <a:pos x="T0" y="T1"/>
                      </a:cxn>
                      <a:cxn ang="0">
                        <a:pos x="T2" y="T3"/>
                      </a:cxn>
                      <a:cxn ang="0">
                        <a:pos x="T4" y="T5"/>
                      </a:cxn>
                    </a:cxnLst>
                    <a:rect l="0" t="0" r="r" b="b"/>
                    <a:pathLst>
                      <a:path w="21600" h="22013" fill="none" extrusionOk="0">
                        <a:moveTo>
                          <a:pt x="2831" y="0"/>
                        </a:moveTo>
                        <a:cubicBezTo>
                          <a:pt x="13573" y="1420"/>
                          <a:pt x="21600" y="10579"/>
                          <a:pt x="21600" y="21414"/>
                        </a:cubicBezTo>
                        <a:cubicBezTo>
                          <a:pt x="21600" y="21613"/>
                          <a:pt x="21597" y="21813"/>
                          <a:pt x="21591" y="22012"/>
                        </a:cubicBezTo>
                      </a:path>
                      <a:path w="21600" h="22013" stroke="0" extrusionOk="0">
                        <a:moveTo>
                          <a:pt x="2831" y="0"/>
                        </a:moveTo>
                        <a:cubicBezTo>
                          <a:pt x="13573" y="1420"/>
                          <a:pt x="21600" y="10579"/>
                          <a:pt x="21600" y="21414"/>
                        </a:cubicBezTo>
                        <a:cubicBezTo>
                          <a:pt x="21600" y="21613"/>
                          <a:pt x="21597" y="21813"/>
                          <a:pt x="21591" y="22012"/>
                        </a:cubicBezTo>
                        <a:lnTo>
                          <a:pt x="0" y="21414"/>
                        </a:lnTo>
                        <a:close/>
                      </a:path>
                    </a:pathLst>
                  </a:custGeom>
                  <a:noFill/>
                  <a:ln w="9525">
                    <a:solidFill>
                      <a:srgbClr val="000000"/>
                    </a:solidFill>
                    <a:round/>
                    <a:headEnd/>
                    <a:tailEnd type="stealth"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0" anchor="t" anchorCtr="0" upright="1">
                    <a:noAutofit/>
                  </a:bodyPr>
                  <a:lstStyle/>
                  <a:p>
                    <a:pPr>
                      <a:lnSpc>
                        <a:spcPct val="75000"/>
                      </a:lnSpc>
                    </a:pPr>
                    <a:endParaRPr lang="uk-UA"/>
                  </a:p>
                </p:txBody>
              </p:sp>
              <p:sp>
                <p:nvSpPr>
                  <p:cNvPr id="53" name="Arc 359"/>
                  <p:cNvSpPr>
                    <a:spLocks/>
                  </p:cNvSpPr>
                  <p:nvPr/>
                </p:nvSpPr>
                <p:spPr bwMode="auto">
                  <a:xfrm rot="5328469" flipV="1">
                    <a:off x="6164" y="5369"/>
                    <a:ext cx="946" cy="1838"/>
                  </a:xfrm>
                  <a:custGeom>
                    <a:avLst/>
                    <a:gdLst>
                      <a:gd name="G0" fmla="+- 0 0 0"/>
                      <a:gd name="G1" fmla="+- 21414 0 0"/>
                      <a:gd name="G2" fmla="+- 21600 0 0"/>
                      <a:gd name="T0" fmla="*/ 2832 w 21600"/>
                      <a:gd name="T1" fmla="*/ 0 h 22013"/>
                      <a:gd name="T2" fmla="*/ 21592 w 21600"/>
                      <a:gd name="T3" fmla="*/ 22013 h 22013"/>
                      <a:gd name="T4" fmla="*/ 0 w 21600"/>
                      <a:gd name="T5" fmla="*/ 21414 h 22013"/>
                    </a:gdLst>
                    <a:ahLst/>
                    <a:cxnLst>
                      <a:cxn ang="0">
                        <a:pos x="T0" y="T1"/>
                      </a:cxn>
                      <a:cxn ang="0">
                        <a:pos x="T2" y="T3"/>
                      </a:cxn>
                      <a:cxn ang="0">
                        <a:pos x="T4" y="T5"/>
                      </a:cxn>
                    </a:cxnLst>
                    <a:rect l="0" t="0" r="r" b="b"/>
                    <a:pathLst>
                      <a:path w="21600" h="22013" fill="none" extrusionOk="0">
                        <a:moveTo>
                          <a:pt x="2831" y="0"/>
                        </a:moveTo>
                        <a:cubicBezTo>
                          <a:pt x="13573" y="1420"/>
                          <a:pt x="21600" y="10579"/>
                          <a:pt x="21600" y="21414"/>
                        </a:cubicBezTo>
                        <a:cubicBezTo>
                          <a:pt x="21600" y="21613"/>
                          <a:pt x="21597" y="21813"/>
                          <a:pt x="21591" y="22012"/>
                        </a:cubicBezTo>
                      </a:path>
                      <a:path w="21600" h="22013" stroke="0" extrusionOk="0">
                        <a:moveTo>
                          <a:pt x="2831" y="0"/>
                        </a:moveTo>
                        <a:cubicBezTo>
                          <a:pt x="13573" y="1420"/>
                          <a:pt x="21600" y="10579"/>
                          <a:pt x="21600" y="21414"/>
                        </a:cubicBezTo>
                        <a:cubicBezTo>
                          <a:pt x="21600" y="21613"/>
                          <a:pt x="21597" y="21813"/>
                          <a:pt x="21591" y="22012"/>
                        </a:cubicBezTo>
                        <a:lnTo>
                          <a:pt x="0" y="21414"/>
                        </a:lnTo>
                        <a:close/>
                      </a:path>
                    </a:pathLst>
                  </a:custGeom>
                  <a:noFill/>
                  <a:ln w="9525">
                    <a:solidFill>
                      <a:srgbClr val="000000"/>
                    </a:solidFill>
                    <a:round/>
                    <a:headEnd type="stealth" w="med" len="me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0" anchor="t" anchorCtr="0" upright="1">
                    <a:noAutofit/>
                  </a:bodyPr>
                  <a:lstStyle/>
                  <a:p>
                    <a:pPr>
                      <a:lnSpc>
                        <a:spcPct val="75000"/>
                      </a:lnSpc>
                    </a:pPr>
                    <a:endParaRPr lang="uk-UA"/>
                  </a:p>
                </p:txBody>
              </p:sp>
              <p:sp>
                <p:nvSpPr>
                  <p:cNvPr id="54" name="Text Box 360"/>
                  <p:cNvSpPr txBox="1">
                    <a:spLocks noChangeArrowheads="1"/>
                  </p:cNvSpPr>
                  <p:nvPr/>
                </p:nvSpPr>
                <p:spPr bwMode="auto">
                  <a:xfrm>
                    <a:off x="7015" y="6841"/>
                    <a:ext cx="1216" cy="417"/>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a:effectLst/>
                        <a:latin typeface="Times New Roman"/>
                        <a:ea typeface="Times New Roman"/>
                      </a:rPr>
                      <a:t>жовте світло</a:t>
                    </a:r>
                    <a:endParaRPr lang="uk-UA" sz="1200">
                      <a:effectLst/>
                      <a:latin typeface="Times New Roman"/>
                      <a:ea typeface="Times New Roman"/>
                    </a:endParaRPr>
                  </a:p>
                  <a:p>
                    <a:pPr algn="ctr">
                      <a:lnSpc>
                        <a:spcPct val="75000"/>
                      </a:lnSpc>
                      <a:spcAft>
                        <a:spcPts val="0"/>
                      </a:spcAft>
                    </a:pPr>
                    <a:r>
                      <a:rPr lang="ru-RU" sz="1000">
                        <a:effectLst/>
                        <a:latin typeface="Times New Roman"/>
                        <a:ea typeface="Times New Roman"/>
                      </a:rPr>
                      <a:t>в усіх напрямках</a:t>
                    </a:r>
                    <a:endParaRPr lang="uk-UA" sz="1200">
                      <a:effectLst/>
                      <a:latin typeface="Times New Roman"/>
                      <a:ea typeface="Times New Roman"/>
                    </a:endParaRPr>
                  </a:p>
                </p:txBody>
              </p:sp>
              <p:sp>
                <p:nvSpPr>
                  <p:cNvPr id="55" name="Text Box 361"/>
                  <p:cNvSpPr txBox="1">
                    <a:spLocks noChangeArrowheads="1"/>
                  </p:cNvSpPr>
                  <p:nvPr/>
                </p:nvSpPr>
                <p:spPr bwMode="auto">
                  <a:xfrm>
                    <a:off x="8291" y="5187"/>
                    <a:ext cx="1026" cy="335"/>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a:effectLst/>
                        <a:latin typeface="Times New Roman"/>
                        <a:ea typeface="Times New Roman"/>
                      </a:rPr>
                      <a:t>зелене в 3 та 4</a:t>
                    </a:r>
                    <a:endParaRPr lang="uk-UA" sz="1200">
                      <a:effectLst/>
                      <a:latin typeface="Times New Roman"/>
                      <a:ea typeface="Times New Roman"/>
                    </a:endParaRPr>
                  </a:p>
                  <a:p>
                    <a:pPr algn="ctr">
                      <a:lnSpc>
                        <a:spcPct val="75000"/>
                      </a:lnSpc>
                      <a:spcAft>
                        <a:spcPts val="0"/>
                      </a:spcAft>
                    </a:pPr>
                    <a:r>
                      <a:rPr lang="ru-RU" sz="1000">
                        <a:effectLst/>
                        <a:latin typeface="Times New Roman"/>
                        <a:ea typeface="Times New Roman"/>
                      </a:rPr>
                      <a:t>напрямках</a:t>
                    </a:r>
                    <a:endParaRPr lang="uk-UA" sz="1200">
                      <a:effectLst/>
                      <a:latin typeface="Times New Roman"/>
                      <a:ea typeface="Times New Roman"/>
                    </a:endParaRPr>
                  </a:p>
                </p:txBody>
              </p:sp>
              <p:sp>
                <p:nvSpPr>
                  <p:cNvPr id="56" name="Text Box 362"/>
                  <p:cNvSpPr txBox="1">
                    <a:spLocks noChangeArrowheads="1"/>
                  </p:cNvSpPr>
                  <p:nvPr/>
                </p:nvSpPr>
                <p:spPr bwMode="auto">
                  <a:xfrm>
                    <a:off x="5844" y="5187"/>
                    <a:ext cx="1027" cy="335"/>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a:effectLst/>
                        <a:latin typeface="Times New Roman"/>
                        <a:ea typeface="Times New Roman"/>
                      </a:rPr>
                      <a:t>зелене в 1 та 2</a:t>
                    </a:r>
                    <a:endParaRPr lang="uk-UA" sz="1200">
                      <a:effectLst/>
                      <a:latin typeface="Times New Roman"/>
                      <a:ea typeface="Times New Roman"/>
                    </a:endParaRPr>
                  </a:p>
                  <a:p>
                    <a:pPr algn="ctr">
                      <a:lnSpc>
                        <a:spcPct val="75000"/>
                      </a:lnSpc>
                      <a:spcAft>
                        <a:spcPts val="0"/>
                      </a:spcAft>
                    </a:pPr>
                    <a:r>
                      <a:rPr lang="ru-RU" sz="1000">
                        <a:effectLst/>
                        <a:latin typeface="Times New Roman"/>
                        <a:ea typeface="Times New Roman"/>
                      </a:rPr>
                      <a:t>напрямках</a:t>
                    </a:r>
                    <a:endParaRPr lang="uk-UA" sz="1200">
                      <a:effectLst/>
                      <a:latin typeface="Times New Roman"/>
                      <a:ea typeface="Times New Roman"/>
                    </a:endParaRPr>
                  </a:p>
                </p:txBody>
              </p:sp>
            </p:grpSp>
          </p:grpSp>
        </p:grpSp>
      </p:grpSp>
      <p:sp>
        <p:nvSpPr>
          <p:cNvPr id="57" name="Oval 364"/>
          <p:cNvSpPr>
            <a:spLocks noChangeArrowheads="1"/>
          </p:cNvSpPr>
          <p:nvPr/>
        </p:nvSpPr>
        <p:spPr bwMode="auto">
          <a:xfrm>
            <a:off x="2876212" y="3574555"/>
            <a:ext cx="47596" cy="47553"/>
          </a:xfrm>
          <a:prstGeom prst="ellipse">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pPr>
              <a:lnSpc>
                <a:spcPct val="75000"/>
              </a:lnSpc>
            </a:pPr>
            <a:endParaRPr lang="uk-UA"/>
          </a:p>
        </p:txBody>
      </p:sp>
    </p:spTree>
    <p:extLst>
      <p:ext uri="{BB962C8B-B14F-4D97-AF65-F5344CB8AC3E}">
        <p14:creationId xmlns:p14="http://schemas.microsoft.com/office/powerpoint/2010/main" val="9020767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62074"/>
          </a:xfrm>
        </p:spPr>
        <p:txBody>
          <a:bodyPr>
            <a:normAutofit fontScale="90000"/>
          </a:bodyPr>
          <a:lstStyle/>
          <a:p>
            <a:r>
              <a:rPr lang="uk-UA" dirty="0"/>
              <a:t>Приклад «Регульоване перехрестя»</a:t>
            </a:r>
          </a:p>
        </p:txBody>
      </p:sp>
      <p:sp>
        <p:nvSpPr>
          <p:cNvPr id="4" name="Нижний колонтитул 3"/>
          <p:cNvSpPr>
            <a:spLocks noGrp="1"/>
          </p:cNvSpPr>
          <p:nvPr>
            <p:ph type="ftr" sz="quarter" idx="11"/>
          </p:nvPr>
        </p:nvSpPr>
        <p:spPr/>
        <p:txBody>
          <a:bodyPr/>
          <a:lstStyle/>
          <a:p>
            <a:r>
              <a:rPr lang="uk-UA"/>
              <a:t>© І.В.Стеценко КПІ ім.Ігоря Сікорського</a:t>
            </a:r>
          </a:p>
        </p:txBody>
      </p:sp>
      <p:grpSp>
        <p:nvGrpSpPr>
          <p:cNvPr id="5" name="Полотно 431"/>
          <p:cNvGrpSpPr/>
          <p:nvPr/>
        </p:nvGrpSpPr>
        <p:grpSpPr>
          <a:xfrm>
            <a:off x="422875" y="1390049"/>
            <a:ext cx="8256270" cy="4394200"/>
            <a:chOff x="0" y="0"/>
            <a:chExt cx="8256270" cy="4394200"/>
          </a:xfrm>
        </p:grpSpPr>
        <p:sp>
          <p:nvSpPr>
            <p:cNvPr id="6" name="Прямоугольник 5"/>
            <p:cNvSpPr/>
            <p:nvPr/>
          </p:nvSpPr>
          <p:spPr>
            <a:xfrm>
              <a:off x="0" y="0"/>
              <a:ext cx="8256270" cy="4394200"/>
            </a:xfrm>
            <a:prstGeom prst="rect">
              <a:avLst/>
            </a:prstGeom>
            <a:noFill/>
            <a:ln>
              <a:noFill/>
            </a:ln>
          </p:spPr>
        </p:sp>
        <p:sp>
          <p:nvSpPr>
            <p:cNvPr id="7" name="Rectangle 265"/>
            <p:cNvSpPr>
              <a:spLocks noChangeArrowheads="1"/>
            </p:cNvSpPr>
            <p:nvPr/>
          </p:nvSpPr>
          <p:spPr bwMode="auto">
            <a:xfrm>
              <a:off x="2263377" y="568941"/>
              <a:ext cx="3752464" cy="3005197"/>
            </a:xfrm>
            <a:prstGeom prst="rect">
              <a:avLst/>
            </a:prstGeom>
            <a:solidFill>
              <a:schemeClr val="accent3">
                <a:lumMod val="20000"/>
                <a:lumOff val="80000"/>
              </a:schemeClr>
            </a:solidFill>
            <a:ln w="3175">
              <a:solidFill>
                <a:srgbClr val="C0C0C0"/>
              </a:solidFill>
              <a:miter lim="800000"/>
              <a:headEnd/>
              <a:tailEnd/>
            </a:ln>
          </p:spPr>
          <p:txBody>
            <a:bodyPr rot="0" vert="horz" wrap="square" lIns="91440" tIns="45720" rIns="91440" bIns="45720" anchor="t" anchorCtr="0" upright="1">
              <a:noAutofit/>
            </a:bodyPr>
            <a:lstStyle/>
            <a:p>
              <a:pPr>
                <a:lnSpc>
                  <a:spcPct val="75000"/>
                </a:lnSpc>
              </a:pPr>
              <a:endParaRPr lang="uk-UA"/>
            </a:p>
          </p:txBody>
        </p:sp>
        <p:sp>
          <p:nvSpPr>
            <p:cNvPr id="17" name="Text Box 325"/>
            <p:cNvSpPr txBox="1">
              <a:spLocks noChangeArrowheads="1"/>
            </p:cNvSpPr>
            <p:nvPr/>
          </p:nvSpPr>
          <p:spPr bwMode="auto">
            <a:xfrm>
              <a:off x="2939076" y="640271"/>
              <a:ext cx="2310974" cy="232671"/>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u="sng">
                  <a:effectLst/>
                  <a:latin typeface="Times New Roman"/>
                  <a:ea typeface="Times New Roman"/>
                </a:rPr>
                <a:t>Підсистема управління</a:t>
              </a:r>
              <a:endParaRPr lang="uk-UA" sz="1200">
                <a:effectLst/>
                <a:latin typeface="Times New Roman"/>
                <a:ea typeface="Times New Roman"/>
              </a:endParaRPr>
            </a:p>
          </p:txBody>
        </p:sp>
        <p:grpSp>
          <p:nvGrpSpPr>
            <p:cNvPr id="19" name="Group 327"/>
            <p:cNvGrpSpPr>
              <a:grpSpLocks/>
            </p:cNvGrpSpPr>
            <p:nvPr/>
          </p:nvGrpSpPr>
          <p:grpSpPr bwMode="auto">
            <a:xfrm>
              <a:off x="1427891" y="961253"/>
              <a:ext cx="5316344" cy="2505037"/>
              <a:chOff x="4442" y="4308"/>
              <a:chExt cx="6255" cy="2950"/>
            </a:xfrm>
          </p:grpSpPr>
          <p:sp>
            <p:nvSpPr>
              <p:cNvPr id="42" name="Oval 328"/>
              <p:cNvSpPr>
                <a:spLocks noChangeArrowheads="1"/>
              </p:cNvSpPr>
              <p:nvPr/>
            </p:nvSpPr>
            <p:spPr bwMode="auto">
              <a:xfrm>
                <a:off x="5530" y="5647"/>
                <a:ext cx="293" cy="280"/>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grpSp>
            <p:nvGrpSpPr>
              <p:cNvPr id="43" name="Group 329"/>
              <p:cNvGrpSpPr>
                <a:grpSpLocks/>
              </p:cNvGrpSpPr>
              <p:nvPr/>
            </p:nvGrpSpPr>
            <p:grpSpPr bwMode="auto">
              <a:xfrm>
                <a:off x="4442" y="4308"/>
                <a:ext cx="6255" cy="2950"/>
                <a:chOff x="4442" y="4308"/>
                <a:chExt cx="6255" cy="2950"/>
              </a:xfrm>
            </p:grpSpPr>
            <p:sp>
              <p:nvSpPr>
                <p:cNvPr id="44" name="Arc 330"/>
                <p:cNvSpPr>
                  <a:spLocks/>
                </p:cNvSpPr>
                <p:nvPr/>
              </p:nvSpPr>
              <p:spPr bwMode="auto">
                <a:xfrm rot="5328469" flipH="1">
                  <a:off x="8049" y="4358"/>
                  <a:ext cx="947" cy="1839"/>
                </a:xfrm>
                <a:custGeom>
                  <a:avLst/>
                  <a:gdLst>
                    <a:gd name="G0" fmla="+- 0 0 0"/>
                    <a:gd name="G1" fmla="+- 21414 0 0"/>
                    <a:gd name="G2" fmla="+- 21600 0 0"/>
                    <a:gd name="T0" fmla="*/ 2832 w 21600"/>
                    <a:gd name="T1" fmla="*/ 0 h 22013"/>
                    <a:gd name="T2" fmla="*/ 21592 w 21600"/>
                    <a:gd name="T3" fmla="*/ 22013 h 22013"/>
                    <a:gd name="T4" fmla="*/ 0 w 21600"/>
                    <a:gd name="T5" fmla="*/ 21414 h 22013"/>
                  </a:gdLst>
                  <a:ahLst/>
                  <a:cxnLst>
                    <a:cxn ang="0">
                      <a:pos x="T0" y="T1"/>
                    </a:cxn>
                    <a:cxn ang="0">
                      <a:pos x="T2" y="T3"/>
                    </a:cxn>
                    <a:cxn ang="0">
                      <a:pos x="T4" y="T5"/>
                    </a:cxn>
                  </a:cxnLst>
                  <a:rect l="0" t="0" r="r" b="b"/>
                  <a:pathLst>
                    <a:path w="21600" h="22013" fill="none" extrusionOk="0">
                      <a:moveTo>
                        <a:pt x="2831" y="0"/>
                      </a:moveTo>
                      <a:cubicBezTo>
                        <a:pt x="13573" y="1420"/>
                        <a:pt x="21600" y="10579"/>
                        <a:pt x="21600" y="21414"/>
                      </a:cubicBezTo>
                      <a:cubicBezTo>
                        <a:pt x="21600" y="21613"/>
                        <a:pt x="21597" y="21813"/>
                        <a:pt x="21591" y="22012"/>
                      </a:cubicBezTo>
                    </a:path>
                    <a:path w="21600" h="22013" stroke="0" extrusionOk="0">
                      <a:moveTo>
                        <a:pt x="2831" y="0"/>
                      </a:moveTo>
                      <a:cubicBezTo>
                        <a:pt x="13573" y="1420"/>
                        <a:pt x="21600" y="10579"/>
                        <a:pt x="21600" y="21414"/>
                      </a:cubicBezTo>
                      <a:cubicBezTo>
                        <a:pt x="21600" y="21613"/>
                        <a:pt x="21597" y="21813"/>
                        <a:pt x="21591" y="22012"/>
                      </a:cubicBezTo>
                      <a:lnTo>
                        <a:pt x="0" y="21414"/>
                      </a:lnTo>
                      <a:close/>
                    </a:path>
                  </a:pathLst>
                </a:custGeom>
                <a:noFill/>
                <a:ln w="9525">
                  <a:solidFill>
                    <a:srgbClr val="000000"/>
                  </a:solidFill>
                  <a:round/>
                  <a:headEnd type="stealth" w="med" len="me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0" anchor="t" anchorCtr="0" upright="1">
                  <a:noAutofit/>
                </a:bodyPr>
                <a:lstStyle/>
                <a:p>
                  <a:pPr>
                    <a:lnSpc>
                      <a:spcPct val="75000"/>
                    </a:lnSpc>
                  </a:pPr>
                  <a:endParaRPr lang="uk-UA"/>
                </a:p>
              </p:txBody>
            </p:sp>
            <p:grpSp>
              <p:nvGrpSpPr>
                <p:cNvPr id="45" name="Group 331"/>
                <p:cNvGrpSpPr>
                  <a:grpSpLocks/>
                </p:cNvGrpSpPr>
                <p:nvPr/>
              </p:nvGrpSpPr>
              <p:grpSpPr bwMode="auto">
                <a:xfrm>
                  <a:off x="4442" y="4308"/>
                  <a:ext cx="6255" cy="2950"/>
                  <a:chOff x="4442" y="4308"/>
                  <a:chExt cx="6255" cy="2950"/>
                </a:xfrm>
              </p:grpSpPr>
              <p:sp>
                <p:nvSpPr>
                  <p:cNvPr id="46" name="Text Box 332"/>
                  <p:cNvSpPr txBox="1">
                    <a:spLocks noChangeArrowheads="1"/>
                  </p:cNvSpPr>
                  <p:nvPr/>
                </p:nvSpPr>
                <p:spPr bwMode="auto">
                  <a:xfrm>
                    <a:off x="9693" y="5479"/>
                    <a:ext cx="1004" cy="586"/>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a:effectLst/>
                        <a:latin typeface="Times New Roman"/>
                        <a:ea typeface="Times New Roman"/>
                      </a:rPr>
                      <a:t>є зелене світло в 3 та 4 напрямках</a:t>
                    </a:r>
                    <a:endParaRPr lang="uk-UA" sz="1200">
                      <a:effectLst/>
                      <a:latin typeface="Times New Roman"/>
                      <a:ea typeface="Times New Roman"/>
                    </a:endParaRPr>
                  </a:p>
                </p:txBody>
              </p:sp>
              <p:sp>
                <p:nvSpPr>
                  <p:cNvPr id="47" name="Text Box 333"/>
                  <p:cNvSpPr txBox="1">
                    <a:spLocks noChangeArrowheads="1"/>
                  </p:cNvSpPr>
                  <p:nvPr/>
                </p:nvSpPr>
                <p:spPr bwMode="auto">
                  <a:xfrm>
                    <a:off x="4442" y="5521"/>
                    <a:ext cx="1046" cy="585"/>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dirty="0">
                        <a:effectLst/>
                        <a:latin typeface="Times New Roman"/>
                        <a:ea typeface="Times New Roman"/>
                      </a:rPr>
                      <a:t>є </a:t>
                    </a:r>
                    <a:r>
                      <a:rPr lang="ru-RU" sz="1000" dirty="0" err="1">
                        <a:effectLst/>
                        <a:latin typeface="Times New Roman"/>
                        <a:ea typeface="Times New Roman"/>
                      </a:rPr>
                      <a:t>зелене</a:t>
                    </a:r>
                    <a:r>
                      <a:rPr lang="ru-RU" sz="1000" dirty="0">
                        <a:effectLst/>
                        <a:latin typeface="Times New Roman"/>
                        <a:ea typeface="Times New Roman"/>
                      </a:rPr>
                      <a:t> </a:t>
                    </a:r>
                    <a:r>
                      <a:rPr lang="ru-RU" sz="1000" dirty="0" err="1">
                        <a:effectLst/>
                        <a:latin typeface="Times New Roman"/>
                        <a:ea typeface="Times New Roman"/>
                      </a:rPr>
                      <a:t>світло</a:t>
                    </a:r>
                    <a:r>
                      <a:rPr lang="ru-RU" sz="1000" dirty="0">
                        <a:effectLst/>
                        <a:latin typeface="Times New Roman"/>
                        <a:ea typeface="Times New Roman"/>
                      </a:rPr>
                      <a:t> в 1 та 2 </a:t>
                    </a:r>
                    <a:r>
                      <a:rPr lang="ru-RU" sz="1000" dirty="0" err="1">
                        <a:effectLst/>
                        <a:latin typeface="Times New Roman"/>
                        <a:ea typeface="Times New Roman"/>
                      </a:rPr>
                      <a:t>напрямках</a:t>
                    </a:r>
                    <a:endParaRPr lang="uk-UA" sz="1200" dirty="0">
                      <a:effectLst/>
                      <a:latin typeface="Times New Roman"/>
                      <a:ea typeface="Times New Roman"/>
                    </a:endParaRPr>
                  </a:p>
                </p:txBody>
              </p:sp>
              <p:sp>
                <p:nvSpPr>
                  <p:cNvPr id="48" name="Text Box 334"/>
                  <p:cNvSpPr txBox="1">
                    <a:spLocks noChangeArrowheads="1"/>
                  </p:cNvSpPr>
                  <p:nvPr/>
                </p:nvSpPr>
                <p:spPr bwMode="auto">
                  <a:xfrm>
                    <a:off x="7078" y="4308"/>
                    <a:ext cx="1214" cy="418"/>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a:effectLst/>
                        <a:latin typeface="Times New Roman"/>
                        <a:ea typeface="Times New Roman"/>
                      </a:rPr>
                      <a:t>жовте світло</a:t>
                    </a:r>
                    <a:endParaRPr lang="uk-UA" sz="1200">
                      <a:effectLst/>
                      <a:latin typeface="Times New Roman"/>
                      <a:ea typeface="Times New Roman"/>
                    </a:endParaRPr>
                  </a:p>
                  <a:p>
                    <a:pPr algn="ctr">
                      <a:lnSpc>
                        <a:spcPct val="75000"/>
                      </a:lnSpc>
                      <a:spcAft>
                        <a:spcPts val="0"/>
                      </a:spcAft>
                    </a:pPr>
                    <a:r>
                      <a:rPr lang="ru-RU" sz="1000">
                        <a:effectLst/>
                        <a:latin typeface="Times New Roman"/>
                        <a:ea typeface="Times New Roman"/>
                      </a:rPr>
                      <a:t>в усіх напрямках</a:t>
                    </a:r>
                    <a:endParaRPr lang="uk-UA" sz="1200">
                      <a:effectLst/>
                      <a:latin typeface="Times New Roman"/>
                      <a:ea typeface="Times New Roman"/>
                    </a:endParaRPr>
                  </a:p>
                </p:txBody>
              </p:sp>
              <p:sp>
                <p:nvSpPr>
                  <p:cNvPr id="49" name="Oval 335"/>
                  <p:cNvSpPr>
                    <a:spLocks noChangeArrowheads="1"/>
                  </p:cNvSpPr>
                  <p:nvPr/>
                </p:nvSpPr>
                <p:spPr bwMode="auto">
                  <a:xfrm>
                    <a:off x="9337" y="5647"/>
                    <a:ext cx="293" cy="280"/>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grpSp>
                <p:nvGrpSpPr>
                  <p:cNvPr id="50" name="Group 336"/>
                  <p:cNvGrpSpPr>
                    <a:grpSpLocks/>
                  </p:cNvGrpSpPr>
                  <p:nvPr/>
                </p:nvGrpSpPr>
                <p:grpSpPr bwMode="auto">
                  <a:xfrm>
                    <a:off x="6538" y="4747"/>
                    <a:ext cx="2142" cy="2056"/>
                    <a:chOff x="6517" y="4747"/>
                    <a:chExt cx="2142" cy="2056"/>
                  </a:xfrm>
                </p:grpSpPr>
                <p:cxnSp>
                  <p:nvCxnSpPr>
                    <p:cNvPr id="59" name="Line 337"/>
                    <p:cNvCxnSpPr/>
                    <p:nvPr/>
                  </p:nvCxnSpPr>
                  <p:spPr bwMode="auto">
                    <a:xfrm>
                      <a:off x="7580" y="4747"/>
                      <a:ext cx="1" cy="35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60" name="Line 338"/>
                    <p:cNvCxnSpPr/>
                    <p:nvPr/>
                  </p:nvCxnSpPr>
                  <p:spPr bwMode="auto">
                    <a:xfrm>
                      <a:off x="8501" y="5585"/>
                      <a:ext cx="3" cy="36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grpSp>
                  <p:nvGrpSpPr>
                    <p:cNvPr id="61" name="Group 339"/>
                    <p:cNvGrpSpPr>
                      <a:grpSpLocks/>
                    </p:cNvGrpSpPr>
                    <p:nvPr/>
                  </p:nvGrpSpPr>
                  <p:grpSpPr bwMode="auto">
                    <a:xfrm rot="2755107">
                      <a:off x="7509" y="5222"/>
                      <a:ext cx="1141" cy="281"/>
                      <a:chOff x="5153" y="5626"/>
                      <a:chExt cx="1138" cy="280"/>
                    </a:xfrm>
                  </p:grpSpPr>
                  <p:sp>
                    <p:nvSpPr>
                      <p:cNvPr id="76" name="Oval 340"/>
                      <p:cNvSpPr>
                        <a:spLocks noChangeArrowheads="1"/>
                      </p:cNvSpPr>
                      <p:nvPr/>
                    </p:nvSpPr>
                    <p:spPr bwMode="auto">
                      <a:xfrm>
                        <a:off x="5572" y="5626"/>
                        <a:ext cx="292" cy="280"/>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cxnSp>
                    <p:nvCxnSpPr>
                      <p:cNvPr id="77" name="Line 341"/>
                      <p:cNvCxnSpPr/>
                      <p:nvPr/>
                    </p:nvCxnSpPr>
                    <p:spPr bwMode="auto">
                      <a:xfrm>
                        <a:off x="5153" y="5773"/>
                        <a:ext cx="405" cy="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78" name="Line 342"/>
                      <p:cNvCxnSpPr/>
                      <p:nvPr/>
                    </p:nvCxnSpPr>
                    <p:spPr bwMode="auto">
                      <a:xfrm>
                        <a:off x="5886" y="5773"/>
                        <a:ext cx="405" cy="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grpSp>
                  <p:nvGrpSpPr>
                    <p:cNvPr id="62" name="Group 343"/>
                    <p:cNvGrpSpPr>
                      <a:grpSpLocks/>
                    </p:cNvGrpSpPr>
                    <p:nvPr/>
                  </p:nvGrpSpPr>
                  <p:grpSpPr bwMode="auto">
                    <a:xfrm rot="8118838">
                      <a:off x="7521" y="6084"/>
                      <a:ext cx="1138" cy="280"/>
                      <a:chOff x="5153" y="5626"/>
                      <a:chExt cx="1138" cy="280"/>
                    </a:xfrm>
                  </p:grpSpPr>
                  <p:sp>
                    <p:nvSpPr>
                      <p:cNvPr id="73" name="Oval 344"/>
                      <p:cNvSpPr>
                        <a:spLocks noChangeArrowheads="1"/>
                      </p:cNvSpPr>
                      <p:nvPr/>
                    </p:nvSpPr>
                    <p:spPr bwMode="auto">
                      <a:xfrm>
                        <a:off x="5572" y="5626"/>
                        <a:ext cx="292" cy="280"/>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cxnSp>
                    <p:nvCxnSpPr>
                      <p:cNvPr id="74" name="Line 345"/>
                      <p:cNvCxnSpPr/>
                      <p:nvPr/>
                    </p:nvCxnSpPr>
                    <p:spPr bwMode="auto">
                      <a:xfrm>
                        <a:off x="5153" y="5773"/>
                        <a:ext cx="405" cy="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75" name="Line 346"/>
                      <p:cNvCxnSpPr/>
                      <p:nvPr/>
                    </p:nvCxnSpPr>
                    <p:spPr bwMode="auto">
                      <a:xfrm>
                        <a:off x="5886" y="5773"/>
                        <a:ext cx="405" cy="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grpSp>
                  <p:nvGrpSpPr>
                    <p:cNvPr id="63" name="Group 347"/>
                    <p:cNvGrpSpPr>
                      <a:grpSpLocks/>
                    </p:cNvGrpSpPr>
                    <p:nvPr/>
                  </p:nvGrpSpPr>
                  <p:grpSpPr bwMode="auto">
                    <a:xfrm rot="13447759">
                      <a:off x="6517" y="6090"/>
                      <a:ext cx="1138" cy="280"/>
                      <a:chOff x="5153" y="5626"/>
                      <a:chExt cx="1138" cy="280"/>
                    </a:xfrm>
                  </p:grpSpPr>
                  <p:sp>
                    <p:nvSpPr>
                      <p:cNvPr id="70" name="Oval 348"/>
                      <p:cNvSpPr>
                        <a:spLocks noChangeArrowheads="1"/>
                      </p:cNvSpPr>
                      <p:nvPr/>
                    </p:nvSpPr>
                    <p:spPr bwMode="auto">
                      <a:xfrm>
                        <a:off x="5572" y="5626"/>
                        <a:ext cx="292" cy="280"/>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cxnSp>
                    <p:nvCxnSpPr>
                      <p:cNvPr id="71" name="Line 349"/>
                      <p:cNvCxnSpPr/>
                      <p:nvPr/>
                    </p:nvCxnSpPr>
                    <p:spPr bwMode="auto">
                      <a:xfrm>
                        <a:off x="5153" y="5773"/>
                        <a:ext cx="405" cy="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72" name="Line 350"/>
                      <p:cNvCxnSpPr/>
                      <p:nvPr/>
                    </p:nvCxnSpPr>
                    <p:spPr bwMode="auto">
                      <a:xfrm>
                        <a:off x="5886" y="5773"/>
                        <a:ext cx="405" cy="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grpSp>
                  <p:nvGrpSpPr>
                    <p:cNvPr id="64" name="Group 351"/>
                    <p:cNvGrpSpPr>
                      <a:grpSpLocks/>
                    </p:cNvGrpSpPr>
                    <p:nvPr/>
                  </p:nvGrpSpPr>
                  <p:grpSpPr bwMode="auto">
                    <a:xfrm rot="-2642538">
                      <a:off x="6531" y="5191"/>
                      <a:ext cx="1138" cy="281"/>
                      <a:chOff x="5153" y="5626"/>
                      <a:chExt cx="1138" cy="280"/>
                    </a:xfrm>
                  </p:grpSpPr>
                  <p:sp>
                    <p:nvSpPr>
                      <p:cNvPr id="67" name="Oval 352"/>
                      <p:cNvSpPr>
                        <a:spLocks noChangeArrowheads="1"/>
                      </p:cNvSpPr>
                      <p:nvPr/>
                    </p:nvSpPr>
                    <p:spPr bwMode="auto">
                      <a:xfrm>
                        <a:off x="5572" y="5626"/>
                        <a:ext cx="292" cy="280"/>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cxnSp>
                    <p:nvCxnSpPr>
                      <p:cNvPr id="68" name="Line 353"/>
                      <p:cNvCxnSpPr/>
                      <p:nvPr/>
                    </p:nvCxnSpPr>
                    <p:spPr bwMode="auto">
                      <a:xfrm>
                        <a:off x="5153" y="5773"/>
                        <a:ext cx="405" cy="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69" name="Line 354"/>
                      <p:cNvCxnSpPr/>
                      <p:nvPr/>
                    </p:nvCxnSpPr>
                    <p:spPr bwMode="auto">
                      <a:xfrm>
                        <a:off x="5886" y="5773"/>
                        <a:ext cx="405" cy="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cxnSp>
                  <p:nvCxnSpPr>
                    <p:cNvPr id="65" name="Line 355"/>
                    <p:cNvCxnSpPr/>
                    <p:nvPr/>
                  </p:nvCxnSpPr>
                  <p:spPr bwMode="auto">
                    <a:xfrm>
                      <a:off x="7580" y="6443"/>
                      <a:ext cx="2" cy="36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66" name="Line 356"/>
                    <p:cNvCxnSpPr/>
                    <p:nvPr/>
                  </p:nvCxnSpPr>
                  <p:spPr bwMode="auto">
                    <a:xfrm>
                      <a:off x="6660" y="5585"/>
                      <a:ext cx="3" cy="36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grpSp>
              <p:sp>
                <p:nvSpPr>
                  <p:cNvPr id="51" name="Arc 357"/>
                  <p:cNvSpPr>
                    <a:spLocks/>
                  </p:cNvSpPr>
                  <p:nvPr/>
                </p:nvSpPr>
                <p:spPr bwMode="auto">
                  <a:xfrm rot="-5328469">
                    <a:off x="6142" y="4365"/>
                    <a:ext cx="947" cy="1838"/>
                  </a:xfrm>
                  <a:custGeom>
                    <a:avLst/>
                    <a:gdLst>
                      <a:gd name="G0" fmla="+- 0 0 0"/>
                      <a:gd name="G1" fmla="+- 21414 0 0"/>
                      <a:gd name="G2" fmla="+- 21600 0 0"/>
                      <a:gd name="T0" fmla="*/ 2832 w 21600"/>
                      <a:gd name="T1" fmla="*/ 0 h 22013"/>
                      <a:gd name="T2" fmla="*/ 21592 w 21600"/>
                      <a:gd name="T3" fmla="*/ 22013 h 22013"/>
                      <a:gd name="T4" fmla="*/ 0 w 21600"/>
                      <a:gd name="T5" fmla="*/ 21414 h 22013"/>
                    </a:gdLst>
                    <a:ahLst/>
                    <a:cxnLst>
                      <a:cxn ang="0">
                        <a:pos x="T0" y="T1"/>
                      </a:cxn>
                      <a:cxn ang="0">
                        <a:pos x="T2" y="T3"/>
                      </a:cxn>
                      <a:cxn ang="0">
                        <a:pos x="T4" y="T5"/>
                      </a:cxn>
                    </a:cxnLst>
                    <a:rect l="0" t="0" r="r" b="b"/>
                    <a:pathLst>
                      <a:path w="21600" h="22013" fill="none" extrusionOk="0">
                        <a:moveTo>
                          <a:pt x="2831" y="0"/>
                        </a:moveTo>
                        <a:cubicBezTo>
                          <a:pt x="13573" y="1420"/>
                          <a:pt x="21600" y="10579"/>
                          <a:pt x="21600" y="21414"/>
                        </a:cubicBezTo>
                        <a:cubicBezTo>
                          <a:pt x="21600" y="21613"/>
                          <a:pt x="21597" y="21813"/>
                          <a:pt x="21591" y="22012"/>
                        </a:cubicBezTo>
                      </a:path>
                      <a:path w="21600" h="22013" stroke="0" extrusionOk="0">
                        <a:moveTo>
                          <a:pt x="2831" y="0"/>
                        </a:moveTo>
                        <a:cubicBezTo>
                          <a:pt x="13573" y="1420"/>
                          <a:pt x="21600" y="10579"/>
                          <a:pt x="21600" y="21414"/>
                        </a:cubicBezTo>
                        <a:cubicBezTo>
                          <a:pt x="21600" y="21613"/>
                          <a:pt x="21597" y="21813"/>
                          <a:pt x="21591" y="22012"/>
                        </a:cubicBezTo>
                        <a:lnTo>
                          <a:pt x="0" y="21414"/>
                        </a:lnTo>
                        <a:close/>
                      </a:path>
                    </a:pathLst>
                  </a:custGeom>
                  <a:noFill/>
                  <a:ln w="9525">
                    <a:solidFill>
                      <a:srgbClr val="000000"/>
                    </a:solidFill>
                    <a:round/>
                    <a:headEnd/>
                    <a:tailEnd type="stealth"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0" anchor="t" anchorCtr="0" upright="1">
                    <a:noAutofit/>
                  </a:bodyPr>
                  <a:lstStyle/>
                  <a:p>
                    <a:pPr>
                      <a:lnSpc>
                        <a:spcPct val="75000"/>
                      </a:lnSpc>
                    </a:pPr>
                    <a:endParaRPr lang="uk-UA"/>
                  </a:p>
                </p:txBody>
              </p:sp>
              <p:sp>
                <p:nvSpPr>
                  <p:cNvPr id="52" name="Arc 358"/>
                  <p:cNvSpPr>
                    <a:spLocks/>
                  </p:cNvSpPr>
                  <p:nvPr/>
                </p:nvSpPr>
                <p:spPr bwMode="auto">
                  <a:xfrm rot="-5328469" flipH="1" flipV="1">
                    <a:off x="8067" y="5370"/>
                    <a:ext cx="947" cy="1838"/>
                  </a:xfrm>
                  <a:custGeom>
                    <a:avLst/>
                    <a:gdLst>
                      <a:gd name="G0" fmla="+- 0 0 0"/>
                      <a:gd name="G1" fmla="+- 21414 0 0"/>
                      <a:gd name="G2" fmla="+- 21600 0 0"/>
                      <a:gd name="T0" fmla="*/ 2832 w 21600"/>
                      <a:gd name="T1" fmla="*/ 0 h 22013"/>
                      <a:gd name="T2" fmla="*/ 21592 w 21600"/>
                      <a:gd name="T3" fmla="*/ 22013 h 22013"/>
                      <a:gd name="T4" fmla="*/ 0 w 21600"/>
                      <a:gd name="T5" fmla="*/ 21414 h 22013"/>
                    </a:gdLst>
                    <a:ahLst/>
                    <a:cxnLst>
                      <a:cxn ang="0">
                        <a:pos x="T0" y="T1"/>
                      </a:cxn>
                      <a:cxn ang="0">
                        <a:pos x="T2" y="T3"/>
                      </a:cxn>
                      <a:cxn ang="0">
                        <a:pos x="T4" y="T5"/>
                      </a:cxn>
                    </a:cxnLst>
                    <a:rect l="0" t="0" r="r" b="b"/>
                    <a:pathLst>
                      <a:path w="21600" h="22013" fill="none" extrusionOk="0">
                        <a:moveTo>
                          <a:pt x="2831" y="0"/>
                        </a:moveTo>
                        <a:cubicBezTo>
                          <a:pt x="13573" y="1420"/>
                          <a:pt x="21600" y="10579"/>
                          <a:pt x="21600" y="21414"/>
                        </a:cubicBezTo>
                        <a:cubicBezTo>
                          <a:pt x="21600" y="21613"/>
                          <a:pt x="21597" y="21813"/>
                          <a:pt x="21591" y="22012"/>
                        </a:cubicBezTo>
                      </a:path>
                      <a:path w="21600" h="22013" stroke="0" extrusionOk="0">
                        <a:moveTo>
                          <a:pt x="2831" y="0"/>
                        </a:moveTo>
                        <a:cubicBezTo>
                          <a:pt x="13573" y="1420"/>
                          <a:pt x="21600" y="10579"/>
                          <a:pt x="21600" y="21414"/>
                        </a:cubicBezTo>
                        <a:cubicBezTo>
                          <a:pt x="21600" y="21613"/>
                          <a:pt x="21597" y="21813"/>
                          <a:pt x="21591" y="22012"/>
                        </a:cubicBezTo>
                        <a:lnTo>
                          <a:pt x="0" y="21414"/>
                        </a:lnTo>
                        <a:close/>
                      </a:path>
                    </a:pathLst>
                  </a:custGeom>
                  <a:noFill/>
                  <a:ln w="9525">
                    <a:solidFill>
                      <a:srgbClr val="000000"/>
                    </a:solidFill>
                    <a:round/>
                    <a:headEnd/>
                    <a:tailEnd type="stealth"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0" anchor="t" anchorCtr="0" upright="1">
                    <a:noAutofit/>
                  </a:bodyPr>
                  <a:lstStyle/>
                  <a:p>
                    <a:pPr>
                      <a:lnSpc>
                        <a:spcPct val="75000"/>
                      </a:lnSpc>
                    </a:pPr>
                    <a:endParaRPr lang="uk-UA"/>
                  </a:p>
                </p:txBody>
              </p:sp>
              <p:sp>
                <p:nvSpPr>
                  <p:cNvPr id="53" name="Arc 359"/>
                  <p:cNvSpPr>
                    <a:spLocks/>
                  </p:cNvSpPr>
                  <p:nvPr/>
                </p:nvSpPr>
                <p:spPr bwMode="auto">
                  <a:xfrm rot="5328469" flipV="1">
                    <a:off x="6164" y="5369"/>
                    <a:ext cx="946" cy="1838"/>
                  </a:xfrm>
                  <a:custGeom>
                    <a:avLst/>
                    <a:gdLst>
                      <a:gd name="G0" fmla="+- 0 0 0"/>
                      <a:gd name="G1" fmla="+- 21414 0 0"/>
                      <a:gd name="G2" fmla="+- 21600 0 0"/>
                      <a:gd name="T0" fmla="*/ 2832 w 21600"/>
                      <a:gd name="T1" fmla="*/ 0 h 22013"/>
                      <a:gd name="T2" fmla="*/ 21592 w 21600"/>
                      <a:gd name="T3" fmla="*/ 22013 h 22013"/>
                      <a:gd name="T4" fmla="*/ 0 w 21600"/>
                      <a:gd name="T5" fmla="*/ 21414 h 22013"/>
                    </a:gdLst>
                    <a:ahLst/>
                    <a:cxnLst>
                      <a:cxn ang="0">
                        <a:pos x="T0" y="T1"/>
                      </a:cxn>
                      <a:cxn ang="0">
                        <a:pos x="T2" y="T3"/>
                      </a:cxn>
                      <a:cxn ang="0">
                        <a:pos x="T4" y="T5"/>
                      </a:cxn>
                    </a:cxnLst>
                    <a:rect l="0" t="0" r="r" b="b"/>
                    <a:pathLst>
                      <a:path w="21600" h="22013" fill="none" extrusionOk="0">
                        <a:moveTo>
                          <a:pt x="2831" y="0"/>
                        </a:moveTo>
                        <a:cubicBezTo>
                          <a:pt x="13573" y="1420"/>
                          <a:pt x="21600" y="10579"/>
                          <a:pt x="21600" y="21414"/>
                        </a:cubicBezTo>
                        <a:cubicBezTo>
                          <a:pt x="21600" y="21613"/>
                          <a:pt x="21597" y="21813"/>
                          <a:pt x="21591" y="22012"/>
                        </a:cubicBezTo>
                      </a:path>
                      <a:path w="21600" h="22013" stroke="0" extrusionOk="0">
                        <a:moveTo>
                          <a:pt x="2831" y="0"/>
                        </a:moveTo>
                        <a:cubicBezTo>
                          <a:pt x="13573" y="1420"/>
                          <a:pt x="21600" y="10579"/>
                          <a:pt x="21600" y="21414"/>
                        </a:cubicBezTo>
                        <a:cubicBezTo>
                          <a:pt x="21600" y="21613"/>
                          <a:pt x="21597" y="21813"/>
                          <a:pt x="21591" y="22012"/>
                        </a:cubicBezTo>
                        <a:lnTo>
                          <a:pt x="0" y="21414"/>
                        </a:lnTo>
                        <a:close/>
                      </a:path>
                    </a:pathLst>
                  </a:custGeom>
                  <a:noFill/>
                  <a:ln w="9525">
                    <a:solidFill>
                      <a:srgbClr val="000000"/>
                    </a:solidFill>
                    <a:round/>
                    <a:headEnd type="stealth" w="med" len="me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0" anchor="t" anchorCtr="0" upright="1">
                    <a:noAutofit/>
                  </a:bodyPr>
                  <a:lstStyle/>
                  <a:p>
                    <a:pPr>
                      <a:lnSpc>
                        <a:spcPct val="75000"/>
                      </a:lnSpc>
                    </a:pPr>
                    <a:endParaRPr lang="uk-UA"/>
                  </a:p>
                </p:txBody>
              </p:sp>
              <p:sp>
                <p:nvSpPr>
                  <p:cNvPr id="54" name="Text Box 360"/>
                  <p:cNvSpPr txBox="1">
                    <a:spLocks noChangeArrowheads="1"/>
                  </p:cNvSpPr>
                  <p:nvPr/>
                </p:nvSpPr>
                <p:spPr bwMode="auto">
                  <a:xfrm>
                    <a:off x="7015" y="6841"/>
                    <a:ext cx="1216" cy="417"/>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a:effectLst/>
                        <a:latin typeface="Times New Roman"/>
                        <a:ea typeface="Times New Roman"/>
                      </a:rPr>
                      <a:t>жовте світло</a:t>
                    </a:r>
                    <a:endParaRPr lang="uk-UA" sz="1200">
                      <a:effectLst/>
                      <a:latin typeface="Times New Roman"/>
                      <a:ea typeface="Times New Roman"/>
                    </a:endParaRPr>
                  </a:p>
                  <a:p>
                    <a:pPr algn="ctr">
                      <a:lnSpc>
                        <a:spcPct val="75000"/>
                      </a:lnSpc>
                      <a:spcAft>
                        <a:spcPts val="0"/>
                      </a:spcAft>
                    </a:pPr>
                    <a:r>
                      <a:rPr lang="ru-RU" sz="1000">
                        <a:effectLst/>
                        <a:latin typeface="Times New Roman"/>
                        <a:ea typeface="Times New Roman"/>
                      </a:rPr>
                      <a:t>в усіх напрямках</a:t>
                    </a:r>
                    <a:endParaRPr lang="uk-UA" sz="1200">
                      <a:effectLst/>
                      <a:latin typeface="Times New Roman"/>
                      <a:ea typeface="Times New Roman"/>
                    </a:endParaRPr>
                  </a:p>
                </p:txBody>
              </p:sp>
              <p:sp>
                <p:nvSpPr>
                  <p:cNvPr id="55" name="Text Box 361"/>
                  <p:cNvSpPr txBox="1">
                    <a:spLocks noChangeArrowheads="1"/>
                  </p:cNvSpPr>
                  <p:nvPr/>
                </p:nvSpPr>
                <p:spPr bwMode="auto">
                  <a:xfrm>
                    <a:off x="8291" y="5187"/>
                    <a:ext cx="1026" cy="335"/>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a:effectLst/>
                        <a:latin typeface="Times New Roman"/>
                        <a:ea typeface="Times New Roman"/>
                      </a:rPr>
                      <a:t>зелене в 3 та 4</a:t>
                    </a:r>
                    <a:endParaRPr lang="uk-UA" sz="1200">
                      <a:effectLst/>
                      <a:latin typeface="Times New Roman"/>
                      <a:ea typeface="Times New Roman"/>
                    </a:endParaRPr>
                  </a:p>
                  <a:p>
                    <a:pPr algn="ctr">
                      <a:lnSpc>
                        <a:spcPct val="75000"/>
                      </a:lnSpc>
                      <a:spcAft>
                        <a:spcPts val="0"/>
                      </a:spcAft>
                    </a:pPr>
                    <a:r>
                      <a:rPr lang="ru-RU" sz="1000">
                        <a:effectLst/>
                        <a:latin typeface="Times New Roman"/>
                        <a:ea typeface="Times New Roman"/>
                      </a:rPr>
                      <a:t>напрямках</a:t>
                    </a:r>
                    <a:endParaRPr lang="uk-UA" sz="1200">
                      <a:effectLst/>
                      <a:latin typeface="Times New Roman"/>
                      <a:ea typeface="Times New Roman"/>
                    </a:endParaRPr>
                  </a:p>
                </p:txBody>
              </p:sp>
              <p:sp>
                <p:nvSpPr>
                  <p:cNvPr id="56" name="Text Box 362"/>
                  <p:cNvSpPr txBox="1">
                    <a:spLocks noChangeArrowheads="1"/>
                  </p:cNvSpPr>
                  <p:nvPr/>
                </p:nvSpPr>
                <p:spPr bwMode="auto">
                  <a:xfrm>
                    <a:off x="5844" y="5187"/>
                    <a:ext cx="1027" cy="335"/>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a:effectLst/>
                        <a:latin typeface="Times New Roman"/>
                        <a:ea typeface="Times New Roman"/>
                      </a:rPr>
                      <a:t>зелене в 1 та 2</a:t>
                    </a:r>
                    <a:endParaRPr lang="uk-UA" sz="1200">
                      <a:effectLst/>
                      <a:latin typeface="Times New Roman"/>
                      <a:ea typeface="Times New Roman"/>
                    </a:endParaRPr>
                  </a:p>
                  <a:p>
                    <a:pPr algn="ctr">
                      <a:lnSpc>
                        <a:spcPct val="75000"/>
                      </a:lnSpc>
                      <a:spcAft>
                        <a:spcPts val="0"/>
                      </a:spcAft>
                    </a:pPr>
                    <a:r>
                      <a:rPr lang="ru-RU" sz="1000">
                        <a:effectLst/>
                        <a:latin typeface="Times New Roman"/>
                        <a:ea typeface="Times New Roman"/>
                      </a:rPr>
                      <a:t>напрямках</a:t>
                    </a:r>
                    <a:endParaRPr lang="uk-UA" sz="1200">
                      <a:effectLst/>
                      <a:latin typeface="Times New Roman"/>
                      <a:ea typeface="Times New Roman"/>
                    </a:endParaRPr>
                  </a:p>
                </p:txBody>
              </p:sp>
            </p:grpSp>
          </p:grpSp>
        </p:grpSp>
      </p:grpSp>
      <p:sp>
        <p:nvSpPr>
          <p:cNvPr id="57" name="Oval 364"/>
          <p:cNvSpPr>
            <a:spLocks noChangeArrowheads="1"/>
          </p:cNvSpPr>
          <p:nvPr/>
        </p:nvSpPr>
        <p:spPr bwMode="auto">
          <a:xfrm>
            <a:off x="2876212" y="3574555"/>
            <a:ext cx="47596" cy="47553"/>
          </a:xfrm>
          <a:prstGeom prst="ellipse">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pPr>
              <a:lnSpc>
                <a:spcPct val="75000"/>
              </a:lnSpc>
            </a:pPr>
            <a:endParaRPr lang="uk-UA"/>
          </a:p>
        </p:txBody>
      </p:sp>
      <p:sp>
        <p:nvSpPr>
          <p:cNvPr id="58" name="Oval 364"/>
          <p:cNvSpPr>
            <a:spLocks noChangeArrowheads="1"/>
          </p:cNvSpPr>
          <p:nvPr/>
        </p:nvSpPr>
        <p:spPr bwMode="auto">
          <a:xfrm>
            <a:off x="4091195" y="3216176"/>
            <a:ext cx="47596" cy="47553"/>
          </a:xfrm>
          <a:prstGeom prst="ellipse">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pPr>
              <a:lnSpc>
                <a:spcPct val="75000"/>
              </a:lnSpc>
            </a:pPr>
            <a:endParaRPr lang="uk-UA"/>
          </a:p>
        </p:txBody>
      </p:sp>
    </p:spTree>
    <p:extLst>
      <p:ext uri="{BB962C8B-B14F-4D97-AF65-F5344CB8AC3E}">
        <p14:creationId xmlns:p14="http://schemas.microsoft.com/office/powerpoint/2010/main" val="21837006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62074"/>
          </a:xfrm>
        </p:spPr>
        <p:txBody>
          <a:bodyPr>
            <a:normAutofit fontScale="90000"/>
          </a:bodyPr>
          <a:lstStyle/>
          <a:p>
            <a:r>
              <a:rPr lang="uk-UA" dirty="0"/>
              <a:t>Приклад «Регульоване перехрестя»</a:t>
            </a:r>
          </a:p>
        </p:txBody>
      </p:sp>
      <p:sp>
        <p:nvSpPr>
          <p:cNvPr id="4" name="Нижний колонтитул 3"/>
          <p:cNvSpPr>
            <a:spLocks noGrp="1"/>
          </p:cNvSpPr>
          <p:nvPr>
            <p:ph type="ftr" sz="quarter" idx="11"/>
          </p:nvPr>
        </p:nvSpPr>
        <p:spPr/>
        <p:txBody>
          <a:bodyPr/>
          <a:lstStyle/>
          <a:p>
            <a:r>
              <a:rPr lang="uk-UA"/>
              <a:t>© І.В.Стеценко КПІ ім.Ігоря Сікорського</a:t>
            </a:r>
          </a:p>
        </p:txBody>
      </p:sp>
      <p:grpSp>
        <p:nvGrpSpPr>
          <p:cNvPr id="5" name="Полотно 431"/>
          <p:cNvGrpSpPr/>
          <p:nvPr/>
        </p:nvGrpSpPr>
        <p:grpSpPr>
          <a:xfrm>
            <a:off x="411401" y="1390049"/>
            <a:ext cx="8256270" cy="4394200"/>
            <a:chOff x="0" y="0"/>
            <a:chExt cx="8256270" cy="4394200"/>
          </a:xfrm>
        </p:grpSpPr>
        <p:sp>
          <p:nvSpPr>
            <p:cNvPr id="6" name="Прямоугольник 5"/>
            <p:cNvSpPr/>
            <p:nvPr/>
          </p:nvSpPr>
          <p:spPr>
            <a:xfrm>
              <a:off x="0" y="0"/>
              <a:ext cx="8256270" cy="4394200"/>
            </a:xfrm>
            <a:prstGeom prst="rect">
              <a:avLst/>
            </a:prstGeom>
            <a:noFill/>
            <a:ln>
              <a:noFill/>
            </a:ln>
          </p:spPr>
        </p:sp>
        <p:sp>
          <p:nvSpPr>
            <p:cNvPr id="7" name="Rectangle 265"/>
            <p:cNvSpPr>
              <a:spLocks noChangeArrowheads="1"/>
            </p:cNvSpPr>
            <p:nvPr/>
          </p:nvSpPr>
          <p:spPr bwMode="auto">
            <a:xfrm>
              <a:off x="2263377" y="568941"/>
              <a:ext cx="3752464" cy="3005197"/>
            </a:xfrm>
            <a:prstGeom prst="rect">
              <a:avLst/>
            </a:prstGeom>
            <a:solidFill>
              <a:schemeClr val="accent3">
                <a:lumMod val="20000"/>
                <a:lumOff val="80000"/>
              </a:schemeClr>
            </a:solidFill>
            <a:ln w="3175">
              <a:solidFill>
                <a:srgbClr val="C0C0C0"/>
              </a:solidFill>
              <a:miter lim="800000"/>
              <a:headEnd/>
              <a:tailEnd/>
            </a:ln>
          </p:spPr>
          <p:txBody>
            <a:bodyPr rot="0" vert="horz" wrap="square" lIns="91440" tIns="45720" rIns="91440" bIns="45720" anchor="t" anchorCtr="0" upright="1">
              <a:noAutofit/>
            </a:bodyPr>
            <a:lstStyle/>
            <a:p>
              <a:pPr>
                <a:lnSpc>
                  <a:spcPct val="75000"/>
                </a:lnSpc>
              </a:pPr>
              <a:endParaRPr lang="uk-UA"/>
            </a:p>
          </p:txBody>
        </p:sp>
        <p:grpSp>
          <p:nvGrpSpPr>
            <p:cNvPr id="8" name="Group 266"/>
            <p:cNvGrpSpPr>
              <a:grpSpLocks/>
            </p:cNvGrpSpPr>
            <p:nvPr/>
          </p:nvGrpSpPr>
          <p:grpSpPr bwMode="auto">
            <a:xfrm>
              <a:off x="5410687" y="125677"/>
              <a:ext cx="2704494" cy="1403671"/>
              <a:chOff x="9358" y="2822"/>
              <a:chExt cx="3181" cy="1653"/>
            </a:xfrm>
          </p:grpSpPr>
          <p:sp>
            <p:nvSpPr>
              <p:cNvPr id="110" name="Rectangle 267"/>
              <p:cNvSpPr>
                <a:spLocks noChangeArrowheads="1"/>
              </p:cNvSpPr>
              <p:nvPr/>
            </p:nvSpPr>
            <p:spPr bwMode="auto">
              <a:xfrm>
                <a:off x="9358" y="2822"/>
                <a:ext cx="3181" cy="1653"/>
              </a:xfrm>
              <a:prstGeom prst="rect">
                <a:avLst/>
              </a:prstGeom>
              <a:solidFill>
                <a:schemeClr val="bg2"/>
              </a:solidFill>
              <a:ln w="9525">
                <a:solidFill>
                  <a:srgbClr val="808080"/>
                </a:solidFill>
                <a:prstDash val="sysDot"/>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0" anchor="t" anchorCtr="0" upright="1">
                <a:noAutofit/>
              </a:bodyPr>
              <a:lstStyle/>
              <a:p>
                <a:pPr>
                  <a:lnSpc>
                    <a:spcPct val="75000"/>
                  </a:lnSpc>
                </a:pPr>
                <a:endParaRPr lang="uk-UA"/>
              </a:p>
            </p:txBody>
          </p:sp>
          <p:grpSp>
            <p:nvGrpSpPr>
              <p:cNvPr id="111" name="Group 268"/>
              <p:cNvGrpSpPr>
                <a:grpSpLocks/>
              </p:cNvGrpSpPr>
              <p:nvPr/>
            </p:nvGrpSpPr>
            <p:grpSpPr bwMode="auto">
              <a:xfrm>
                <a:off x="9651" y="3219"/>
                <a:ext cx="2278" cy="1118"/>
                <a:chOff x="9651" y="3219"/>
                <a:chExt cx="2278" cy="1118"/>
              </a:xfrm>
            </p:grpSpPr>
            <p:cxnSp>
              <p:nvCxnSpPr>
                <p:cNvPr id="113" name="Line 269"/>
                <p:cNvCxnSpPr/>
                <p:nvPr/>
              </p:nvCxnSpPr>
              <p:spPr bwMode="auto">
                <a:xfrm>
                  <a:off x="9965" y="3764"/>
                  <a:ext cx="404" cy="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114" name="Text Box 270"/>
                <p:cNvSpPr txBox="1">
                  <a:spLocks noChangeArrowheads="1"/>
                </p:cNvSpPr>
                <p:nvPr/>
              </p:nvSpPr>
              <p:spPr bwMode="auto">
                <a:xfrm>
                  <a:off x="11116" y="4036"/>
                  <a:ext cx="285" cy="301"/>
                </a:xfrm>
                <a:prstGeom prst="rect">
                  <a:avLst/>
                </a:prstGeom>
                <a:solidFill>
                  <a:srgbClr val="FFFFFF"/>
                </a:solidFill>
                <a:ln w="9525">
                  <a:solidFill>
                    <a:srgbClr val="FFFFFF"/>
                  </a:solidFill>
                  <a:miter lim="800000"/>
                  <a:headEnd/>
                  <a:tailEnd/>
                </a:ln>
              </p:spPr>
              <p:txBody>
                <a:bodyPr rot="0" vert="horz" wrap="square" lIns="18000" tIns="10800" rIns="18000" bIns="0" anchor="t" anchorCtr="0" upright="1">
                  <a:noAutofit/>
                </a:bodyPr>
                <a:lstStyle/>
                <a:p>
                  <a:pPr algn="just">
                    <a:lnSpc>
                      <a:spcPct val="75000"/>
                    </a:lnSpc>
                    <a:spcAft>
                      <a:spcPts val="0"/>
                    </a:spcAft>
                  </a:pPr>
                  <a:r>
                    <a:rPr lang="ru-RU" sz="1200">
                      <a:effectLst/>
                      <a:latin typeface="Times New Roman"/>
                      <a:ea typeface="Times New Roman"/>
                    </a:rPr>
                    <a:t>2</a:t>
                  </a:r>
                  <a:endParaRPr lang="uk-UA" sz="1200">
                    <a:effectLst/>
                    <a:latin typeface="Times New Roman"/>
                    <a:ea typeface="Times New Roman"/>
                  </a:endParaRPr>
                </a:p>
              </p:txBody>
            </p:sp>
            <p:sp>
              <p:nvSpPr>
                <p:cNvPr id="115" name="Text Box 271"/>
                <p:cNvSpPr txBox="1">
                  <a:spLocks noChangeArrowheads="1"/>
                </p:cNvSpPr>
                <p:nvPr/>
              </p:nvSpPr>
              <p:spPr bwMode="auto">
                <a:xfrm>
                  <a:off x="9735" y="3345"/>
                  <a:ext cx="1089" cy="209"/>
                </a:xfrm>
                <a:prstGeom prst="rect">
                  <a:avLst/>
                </a:prstGeom>
                <a:solidFill>
                  <a:srgbClr val="FFFFFF"/>
                </a:solidFill>
                <a:ln w="9525">
                  <a:solidFill>
                    <a:srgbClr val="FFFFFF"/>
                  </a:solidFill>
                  <a:miter lim="800000"/>
                  <a:headEnd/>
                  <a:tailEnd/>
                </a:ln>
              </p:spPr>
              <p:txBody>
                <a:bodyPr rot="0" vert="horz" wrap="square" lIns="18000" tIns="10800" rIns="18000" bIns="0" anchor="t" anchorCtr="0" upright="1">
                  <a:noAutofit/>
                </a:bodyPr>
                <a:lstStyle/>
                <a:p>
                  <a:pPr algn="ctr">
                    <a:lnSpc>
                      <a:spcPct val="75000"/>
                    </a:lnSpc>
                    <a:spcAft>
                      <a:spcPts val="0"/>
                    </a:spcAft>
                  </a:pPr>
                  <a:r>
                    <a:rPr lang="ru-RU" sz="1000">
                      <a:effectLst/>
                      <a:latin typeface="Times New Roman"/>
                      <a:ea typeface="Times New Roman"/>
                    </a:rPr>
                    <a:t>над</a:t>
                  </a:r>
                  <a:r>
                    <a:rPr lang="uk-UA" sz="1000">
                      <a:effectLst/>
                      <a:latin typeface="Times New Roman"/>
                      <a:ea typeface="Times New Roman"/>
                    </a:rPr>
                    <a:t>ходження</a:t>
                  </a:r>
                  <a:endParaRPr lang="uk-UA" sz="1200">
                    <a:effectLst/>
                    <a:latin typeface="Times New Roman"/>
                    <a:ea typeface="Times New Roman"/>
                  </a:endParaRPr>
                </a:p>
              </p:txBody>
            </p:sp>
            <p:sp>
              <p:nvSpPr>
                <p:cNvPr id="116" name="Text Box 272"/>
                <p:cNvSpPr txBox="1">
                  <a:spLocks noChangeArrowheads="1"/>
                </p:cNvSpPr>
                <p:nvPr/>
              </p:nvSpPr>
              <p:spPr bwMode="auto">
                <a:xfrm>
                  <a:off x="10216" y="4015"/>
                  <a:ext cx="288" cy="299"/>
                </a:xfrm>
                <a:prstGeom prst="rect">
                  <a:avLst/>
                </a:prstGeom>
                <a:solidFill>
                  <a:srgbClr val="FFFFFF"/>
                </a:solidFill>
                <a:ln w="9525">
                  <a:solidFill>
                    <a:srgbClr val="FFFFFF"/>
                  </a:solidFill>
                  <a:miter lim="800000"/>
                  <a:headEnd/>
                  <a:tailEnd/>
                </a:ln>
              </p:spPr>
              <p:txBody>
                <a:bodyPr rot="0" vert="horz" wrap="square" lIns="18000" tIns="10800" rIns="18000" bIns="0" anchor="t" anchorCtr="0" upright="1">
                  <a:noAutofit/>
                </a:bodyPr>
                <a:lstStyle/>
                <a:p>
                  <a:pPr algn="ctr">
                    <a:lnSpc>
                      <a:spcPct val="75000"/>
                    </a:lnSpc>
                    <a:spcAft>
                      <a:spcPts val="0"/>
                    </a:spcAft>
                  </a:pPr>
                  <a:r>
                    <a:rPr lang="en-US" sz="1400">
                      <a:effectLst/>
                      <a:latin typeface="Times New Roman"/>
                      <a:ea typeface="Times New Roman"/>
                    </a:rPr>
                    <a:t>t</a:t>
                  </a:r>
                  <a:r>
                    <a:rPr lang="uk-UA" sz="1400" baseline="-25000">
                      <a:effectLst/>
                      <a:latin typeface="Times New Roman"/>
                      <a:ea typeface="Times New Roman"/>
                    </a:rPr>
                    <a:t>4</a:t>
                  </a:r>
                  <a:endParaRPr lang="uk-UA" sz="1200">
                    <a:effectLst/>
                    <a:latin typeface="Times New Roman"/>
                    <a:ea typeface="Times New Roman"/>
                  </a:endParaRPr>
                </a:p>
              </p:txBody>
            </p:sp>
            <p:sp>
              <p:nvSpPr>
                <p:cNvPr id="117" name="Oval 273"/>
                <p:cNvSpPr>
                  <a:spLocks noChangeArrowheads="1"/>
                </p:cNvSpPr>
                <p:nvPr/>
              </p:nvSpPr>
              <p:spPr bwMode="auto">
                <a:xfrm>
                  <a:off x="10655" y="3680"/>
                  <a:ext cx="293" cy="278"/>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cxnSp>
              <p:nvCxnSpPr>
                <p:cNvPr id="118" name="Line 274"/>
                <p:cNvCxnSpPr/>
                <p:nvPr/>
              </p:nvCxnSpPr>
              <p:spPr bwMode="auto">
                <a:xfrm>
                  <a:off x="10363" y="3623"/>
                  <a:ext cx="0" cy="35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19" name="Line 275"/>
                <p:cNvCxnSpPr/>
                <p:nvPr/>
              </p:nvCxnSpPr>
              <p:spPr bwMode="auto">
                <a:xfrm>
                  <a:off x="10363" y="3819"/>
                  <a:ext cx="313" cy="7"/>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120" name="Line 276"/>
                <p:cNvCxnSpPr/>
                <p:nvPr/>
              </p:nvCxnSpPr>
              <p:spPr bwMode="auto">
                <a:xfrm>
                  <a:off x="10969" y="3826"/>
                  <a:ext cx="293" cy="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121" name="Oval 277"/>
                <p:cNvSpPr>
                  <a:spLocks noChangeArrowheads="1"/>
                </p:cNvSpPr>
                <p:nvPr/>
              </p:nvSpPr>
              <p:spPr bwMode="auto">
                <a:xfrm>
                  <a:off x="11639" y="3659"/>
                  <a:ext cx="290" cy="278"/>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cxnSp>
              <p:nvCxnSpPr>
                <p:cNvPr id="122" name="Line 278"/>
                <p:cNvCxnSpPr/>
                <p:nvPr/>
              </p:nvCxnSpPr>
              <p:spPr bwMode="auto">
                <a:xfrm>
                  <a:off x="11262" y="3638"/>
                  <a:ext cx="1" cy="35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3" name="Line 279"/>
                <p:cNvCxnSpPr/>
                <p:nvPr/>
              </p:nvCxnSpPr>
              <p:spPr bwMode="auto">
                <a:xfrm>
                  <a:off x="11304" y="3826"/>
                  <a:ext cx="335" cy="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nvGrpSpPr>
                <p:cNvPr id="124" name="Group 280"/>
                <p:cNvGrpSpPr>
                  <a:grpSpLocks/>
                </p:cNvGrpSpPr>
                <p:nvPr/>
              </p:nvGrpSpPr>
              <p:grpSpPr bwMode="auto">
                <a:xfrm>
                  <a:off x="9651" y="3659"/>
                  <a:ext cx="292" cy="278"/>
                  <a:chOff x="6608" y="13376"/>
                  <a:chExt cx="390" cy="372"/>
                </a:xfrm>
              </p:grpSpPr>
              <p:sp>
                <p:nvSpPr>
                  <p:cNvPr id="127" name="Oval 281"/>
                  <p:cNvSpPr>
                    <a:spLocks noChangeArrowheads="1"/>
                  </p:cNvSpPr>
                  <p:nvPr/>
                </p:nvSpPr>
                <p:spPr bwMode="auto">
                  <a:xfrm>
                    <a:off x="6608" y="13376"/>
                    <a:ext cx="390" cy="372"/>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sp>
                <p:nvSpPr>
                  <p:cNvPr id="128" name="Oval 282"/>
                  <p:cNvSpPr>
                    <a:spLocks noChangeArrowheads="1"/>
                  </p:cNvSpPr>
                  <p:nvPr/>
                </p:nvSpPr>
                <p:spPr bwMode="auto">
                  <a:xfrm>
                    <a:off x="6748" y="13530"/>
                    <a:ext cx="68" cy="68"/>
                  </a:xfrm>
                  <a:prstGeom prst="ellipse">
                    <a:avLst/>
                  </a:prstGeom>
                  <a:solidFill>
                    <a:srgbClr val="000000"/>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grpSp>
            <p:sp>
              <p:nvSpPr>
                <p:cNvPr id="125" name="Text Box 283"/>
                <p:cNvSpPr txBox="1">
                  <a:spLocks noChangeArrowheads="1"/>
                </p:cNvSpPr>
                <p:nvPr/>
              </p:nvSpPr>
              <p:spPr bwMode="auto">
                <a:xfrm>
                  <a:off x="10865" y="3219"/>
                  <a:ext cx="878" cy="368"/>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lnSpc>
                      <a:spcPct val="75000"/>
                    </a:lnSpc>
                    <a:spcAft>
                      <a:spcPts val="0"/>
                    </a:spcAft>
                  </a:pPr>
                  <a:r>
                    <a:rPr lang="uk-UA" sz="1000">
                      <a:effectLst/>
                      <a:latin typeface="Times New Roman"/>
                      <a:ea typeface="Times New Roman"/>
                    </a:rPr>
                    <a:t>переїзд перехрестя</a:t>
                  </a:r>
                  <a:endParaRPr lang="uk-UA" sz="1200">
                    <a:effectLst/>
                    <a:latin typeface="Times New Roman"/>
                    <a:ea typeface="Times New Roman"/>
                  </a:endParaRPr>
                </a:p>
              </p:txBody>
            </p:sp>
            <p:cxnSp>
              <p:nvCxnSpPr>
                <p:cNvPr id="126" name="Line 284"/>
                <p:cNvCxnSpPr/>
                <p:nvPr/>
              </p:nvCxnSpPr>
              <p:spPr bwMode="auto">
                <a:xfrm flipH="1">
                  <a:off x="9923" y="3889"/>
                  <a:ext cx="405" cy="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sp>
            <p:nvSpPr>
              <p:cNvPr id="112" name="Text Box 285"/>
              <p:cNvSpPr txBox="1">
                <a:spLocks noChangeArrowheads="1"/>
              </p:cNvSpPr>
              <p:nvPr/>
            </p:nvSpPr>
            <p:spPr bwMode="auto">
              <a:xfrm>
                <a:off x="9379" y="2926"/>
                <a:ext cx="3098" cy="230"/>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u="sng">
                    <a:effectLst/>
                    <a:latin typeface="Times New Roman"/>
                    <a:ea typeface="Times New Roman"/>
                  </a:rPr>
                  <a:t>Підсистема руху автомобілів у 4-ому напрямку</a:t>
                </a:r>
                <a:endParaRPr lang="uk-UA" sz="1200">
                  <a:effectLst/>
                  <a:latin typeface="Times New Roman"/>
                  <a:ea typeface="Times New Roman"/>
                </a:endParaRPr>
              </a:p>
            </p:txBody>
          </p:sp>
        </p:grpSp>
        <p:grpSp>
          <p:nvGrpSpPr>
            <p:cNvPr id="9" name="Group 286"/>
            <p:cNvGrpSpPr>
              <a:grpSpLocks/>
            </p:cNvGrpSpPr>
            <p:nvPr/>
          </p:nvGrpSpPr>
          <p:grpSpPr bwMode="auto">
            <a:xfrm>
              <a:off x="5464233" y="2863386"/>
              <a:ext cx="2703644" cy="1401123"/>
              <a:chOff x="9358" y="2822"/>
              <a:chExt cx="3181" cy="1653"/>
            </a:xfrm>
          </p:grpSpPr>
          <p:sp>
            <p:nvSpPr>
              <p:cNvPr id="91" name="Rectangle 287"/>
              <p:cNvSpPr>
                <a:spLocks noChangeArrowheads="1"/>
              </p:cNvSpPr>
              <p:nvPr/>
            </p:nvSpPr>
            <p:spPr bwMode="auto">
              <a:xfrm>
                <a:off x="9358" y="2822"/>
                <a:ext cx="3181" cy="1653"/>
              </a:xfrm>
              <a:prstGeom prst="rect">
                <a:avLst/>
              </a:prstGeom>
              <a:solidFill>
                <a:schemeClr val="bg2"/>
              </a:solidFill>
              <a:ln w="9525">
                <a:solidFill>
                  <a:srgbClr val="808080"/>
                </a:solidFill>
                <a:prstDash val="sysDot"/>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0" anchor="t" anchorCtr="0" upright="1">
                <a:noAutofit/>
              </a:bodyPr>
              <a:lstStyle/>
              <a:p>
                <a:pPr>
                  <a:lnSpc>
                    <a:spcPct val="75000"/>
                  </a:lnSpc>
                </a:pPr>
                <a:endParaRPr lang="uk-UA"/>
              </a:p>
            </p:txBody>
          </p:sp>
          <p:grpSp>
            <p:nvGrpSpPr>
              <p:cNvPr id="92" name="Group 288"/>
              <p:cNvGrpSpPr>
                <a:grpSpLocks/>
              </p:cNvGrpSpPr>
              <p:nvPr/>
            </p:nvGrpSpPr>
            <p:grpSpPr bwMode="auto">
              <a:xfrm>
                <a:off x="9651" y="3219"/>
                <a:ext cx="2278" cy="1118"/>
                <a:chOff x="9651" y="3219"/>
                <a:chExt cx="2278" cy="1118"/>
              </a:xfrm>
            </p:grpSpPr>
            <p:cxnSp>
              <p:nvCxnSpPr>
                <p:cNvPr id="94" name="Line 289"/>
                <p:cNvCxnSpPr/>
                <p:nvPr/>
              </p:nvCxnSpPr>
              <p:spPr bwMode="auto">
                <a:xfrm>
                  <a:off x="9965" y="3764"/>
                  <a:ext cx="404" cy="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95" name="Text Box 290"/>
                <p:cNvSpPr txBox="1">
                  <a:spLocks noChangeArrowheads="1"/>
                </p:cNvSpPr>
                <p:nvPr/>
              </p:nvSpPr>
              <p:spPr bwMode="auto">
                <a:xfrm>
                  <a:off x="11116" y="4036"/>
                  <a:ext cx="285" cy="301"/>
                </a:xfrm>
                <a:prstGeom prst="rect">
                  <a:avLst/>
                </a:prstGeom>
                <a:solidFill>
                  <a:srgbClr val="FFFFFF"/>
                </a:solidFill>
                <a:ln w="9525">
                  <a:solidFill>
                    <a:srgbClr val="FFFFFF"/>
                  </a:solidFill>
                  <a:miter lim="800000"/>
                  <a:headEnd/>
                  <a:tailEnd/>
                </a:ln>
              </p:spPr>
              <p:txBody>
                <a:bodyPr rot="0" vert="horz" wrap="square" lIns="18000" tIns="10800" rIns="18000" bIns="0" anchor="t" anchorCtr="0" upright="1">
                  <a:noAutofit/>
                </a:bodyPr>
                <a:lstStyle/>
                <a:p>
                  <a:pPr algn="just">
                    <a:lnSpc>
                      <a:spcPct val="75000"/>
                    </a:lnSpc>
                    <a:spcAft>
                      <a:spcPts val="0"/>
                    </a:spcAft>
                  </a:pPr>
                  <a:r>
                    <a:rPr lang="ru-RU" sz="1200">
                      <a:effectLst/>
                      <a:latin typeface="Times New Roman"/>
                      <a:ea typeface="Times New Roman"/>
                    </a:rPr>
                    <a:t>2</a:t>
                  </a:r>
                  <a:endParaRPr lang="uk-UA" sz="1200">
                    <a:effectLst/>
                    <a:latin typeface="Times New Roman"/>
                    <a:ea typeface="Times New Roman"/>
                  </a:endParaRPr>
                </a:p>
              </p:txBody>
            </p:sp>
            <p:sp>
              <p:nvSpPr>
                <p:cNvPr id="96" name="Text Box 291"/>
                <p:cNvSpPr txBox="1">
                  <a:spLocks noChangeArrowheads="1"/>
                </p:cNvSpPr>
                <p:nvPr/>
              </p:nvSpPr>
              <p:spPr bwMode="auto">
                <a:xfrm>
                  <a:off x="9735" y="3345"/>
                  <a:ext cx="1089" cy="209"/>
                </a:xfrm>
                <a:prstGeom prst="rect">
                  <a:avLst/>
                </a:prstGeom>
                <a:solidFill>
                  <a:srgbClr val="FFFFFF"/>
                </a:solidFill>
                <a:ln w="9525">
                  <a:solidFill>
                    <a:srgbClr val="FFFFFF"/>
                  </a:solidFill>
                  <a:miter lim="800000"/>
                  <a:headEnd/>
                  <a:tailEnd/>
                </a:ln>
              </p:spPr>
              <p:txBody>
                <a:bodyPr rot="0" vert="horz" wrap="square" lIns="18000" tIns="10800" rIns="18000" bIns="0" anchor="t" anchorCtr="0" upright="1">
                  <a:noAutofit/>
                </a:bodyPr>
                <a:lstStyle/>
                <a:p>
                  <a:pPr algn="ctr">
                    <a:lnSpc>
                      <a:spcPct val="75000"/>
                    </a:lnSpc>
                    <a:spcAft>
                      <a:spcPts val="0"/>
                    </a:spcAft>
                  </a:pPr>
                  <a:r>
                    <a:rPr lang="ru-RU" sz="1000">
                      <a:effectLst/>
                      <a:latin typeface="Times New Roman"/>
                      <a:ea typeface="Times New Roman"/>
                    </a:rPr>
                    <a:t>над</a:t>
                  </a:r>
                  <a:r>
                    <a:rPr lang="uk-UA" sz="1000">
                      <a:effectLst/>
                      <a:latin typeface="Times New Roman"/>
                      <a:ea typeface="Times New Roman"/>
                    </a:rPr>
                    <a:t>ходження</a:t>
                  </a:r>
                  <a:endParaRPr lang="uk-UA" sz="1200">
                    <a:effectLst/>
                    <a:latin typeface="Times New Roman"/>
                    <a:ea typeface="Times New Roman"/>
                  </a:endParaRPr>
                </a:p>
              </p:txBody>
            </p:sp>
            <p:sp>
              <p:nvSpPr>
                <p:cNvPr id="97" name="Text Box 292"/>
                <p:cNvSpPr txBox="1">
                  <a:spLocks noChangeArrowheads="1"/>
                </p:cNvSpPr>
                <p:nvPr/>
              </p:nvSpPr>
              <p:spPr bwMode="auto">
                <a:xfrm>
                  <a:off x="10216" y="4015"/>
                  <a:ext cx="288" cy="299"/>
                </a:xfrm>
                <a:prstGeom prst="rect">
                  <a:avLst/>
                </a:prstGeom>
                <a:solidFill>
                  <a:srgbClr val="FFFFFF"/>
                </a:solidFill>
                <a:ln w="9525">
                  <a:solidFill>
                    <a:srgbClr val="FFFFFF"/>
                  </a:solidFill>
                  <a:miter lim="800000"/>
                  <a:headEnd/>
                  <a:tailEnd/>
                </a:ln>
              </p:spPr>
              <p:txBody>
                <a:bodyPr rot="0" vert="horz" wrap="square" lIns="18000" tIns="10800" rIns="18000" bIns="0" anchor="t" anchorCtr="0" upright="1">
                  <a:noAutofit/>
                </a:bodyPr>
                <a:lstStyle/>
                <a:p>
                  <a:pPr algn="ctr">
                    <a:lnSpc>
                      <a:spcPct val="75000"/>
                    </a:lnSpc>
                    <a:spcAft>
                      <a:spcPts val="0"/>
                    </a:spcAft>
                  </a:pPr>
                  <a:r>
                    <a:rPr lang="en-US" sz="1400">
                      <a:effectLst/>
                      <a:latin typeface="Times New Roman"/>
                      <a:ea typeface="Times New Roman"/>
                    </a:rPr>
                    <a:t>t</a:t>
                  </a:r>
                  <a:r>
                    <a:rPr lang="uk-UA" sz="1400" baseline="-25000">
                      <a:effectLst/>
                      <a:latin typeface="Times New Roman"/>
                      <a:ea typeface="Times New Roman"/>
                    </a:rPr>
                    <a:t>3</a:t>
                  </a:r>
                  <a:endParaRPr lang="uk-UA" sz="1200">
                    <a:effectLst/>
                    <a:latin typeface="Times New Roman"/>
                    <a:ea typeface="Times New Roman"/>
                  </a:endParaRPr>
                </a:p>
              </p:txBody>
            </p:sp>
            <p:sp>
              <p:nvSpPr>
                <p:cNvPr id="98" name="Oval 293"/>
                <p:cNvSpPr>
                  <a:spLocks noChangeArrowheads="1"/>
                </p:cNvSpPr>
                <p:nvPr/>
              </p:nvSpPr>
              <p:spPr bwMode="auto">
                <a:xfrm>
                  <a:off x="10655" y="3680"/>
                  <a:ext cx="293" cy="278"/>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cxnSp>
              <p:nvCxnSpPr>
                <p:cNvPr id="99" name="Line 294"/>
                <p:cNvCxnSpPr/>
                <p:nvPr/>
              </p:nvCxnSpPr>
              <p:spPr bwMode="auto">
                <a:xfrm>
                  <a:off x="10363" y="3623"/>
                  <a:ext cx="0" cy="35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00" name="Line 295"/>
                <p:cNvCxnSpPr/>
                <p:nvPr/>
              </p:nvCxnSpPr>
              <p:spPr bwMode="auto">
                <a:xfrm>
                  <a:off x="10363" y="3819"/>
                  <a:ext cx="313" cy="7"/>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101" name="Line 296"/>
                <p:cNvCxnSpPr/>
                <p:nvPr/>
              </p:nvCxnSpPr>
              <p:spPr bwMode="auto">
                <a:xfrm>
                  <a:off x="10969" y="3826"/>
                  <a:ext cx="293" cy="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102" name="Oval 297"/>
                <p:cNvSpPr>
                  <a:spLocks noChangeArrowheads="1"/>
                </p:cNvSpPr>
                <p:nvPr/>
              </p:nvSpPr>
              <p:spPr bwMode="auto">
                <a:xfrm>
                  <a:off x="11639" y="3659"/>
                  <a:ext cx="290" cy="278"/>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cxnSp>
              <p:nvCxnSpPr>
                <p:cNvPr id="103" name="Line 298"/>
                <p:cNvCxnSpPr/>
                <p:nvPr/>
              </p:nvCxnSpPr>
              <p:spPr bwMode="auto">
                <a:xfrm>
                  <a:off x="11262" y="3638"/>
                  <a:ext cx="1" cy="35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04" name="Line 299"/>
                <p:cNvCxnSpPr/>
                <p:nvPr/>
              </p:nvCxnSpPr>
              <p:spPr bwMode="auto">
                <a:xfrm>
                  <a:off x="11304" y="3826"/>
                  <a:ext cx="335" cy="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nvGrpSpPr>
                <p:cNvPr id="105" name="Group 300"/>
                <p:cNvGrpSpPr>
                  <a:grpSpLocks/>
                </p:cNvGrpSpPr>
                <p:nvPr/>
              </p:nvGrpSpPr>
              <p:grpSpPr bwMode="auto">
                <a:xfrm>
                  <a:off x="9651" y="3659"/>
                  <a:ext cx="292" cy="278"/>
                  <a:chOff x="6608" y="13376"/>
                  <a:chExt cx="390" cy="372"/>
                </a:xfrm>
              </p:grpSpPr>
              <p:sp>
                <p:nvSpPr>
                  <p:cNvPr id="108" name="Oval 301"/>
                  <p:cNvSpPr>
                    <a:spLocks noChangeArrowheads="1"/>
                  </p:cNvSpPr>
                  <p:nvPr/>
                </p:nvSpPr>
                <p:spPr bwMode="auto">
                  <a:xfrm>
                    <a:off x="6608" y="13376"/>
                    <a:ext cx="390" cy="372"/>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sp>
                <p:nvSpPr>
                  <p:cNvPr id="109" name="Oval 302"/>
                  <p:cNvSpPr>
                    <a:spLocks noChangeArrowheads="1"/>
                  </p:cNvSpPr>
                  <p:nvPr/>
                </p:nvSpPr>
                <p:spPr bwMode="auto">
                  <a:xfrm>
                    <a:off x="6748" y="13530"/>
                    <a:ext cx="68" cy="68"/>
                  </a:xfrm>
                  <a:prstGeom prst="ellipse">
                    <a:avLst/>
                  </a:prstGeom>
                  <a:solidFill>
                    <a:srgbClr val="000000"/>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grpSp>
            <p:sp>
              <p:nvSpPr>
                <p:cNvPr id="106" name="Text Box 303"/>
                <p:cNvSpPr txBox="1">
                  <a:spLocks noChangeArrowheads="1"/>
                </p:cNvSpPr>
                <p:nvPr/>
              </p:nvSpPr>
              <p:spPr bwMode="auto">
                <a:xfrm>
                  <a:off x="10865" y="3219"/>
                  <a:ext cx="878" cy="368"/>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lnSpc>
                      <a:spcPct val="75000"/>
                    </a:lnSpc>
                    <a:spcAft>
                      <a:spcPts val="0"/>
                    </a:spcAft>
                  </a:pPr>
                  <a:r>
                    <a:rPr lang="ru-RU" sz="1000">
                      <a:effectLst/>
                      <a:latin typeface="Times New Roman"/>
                      <a:ea typeface="Times New Roman"/>
                    </a:rPr>
                    <a:t>переїзд </a:t>
                  </a:r>
                  <a:r>
                    <a:rPr lang="uk-UA" sz="1000">
                      <a:effectLst/>
                      <a:latin typeface="Times New Roman"/>
                      <a:ea typeface="Times New Roman"/>
                    </a:rPr>
                    <a:t>перехрестя</a:t>
                  </a:r>
                  <a:endParaRPr lang="uk-UA" sz="1200">
                    <a:effectLst/>
                    <a:latin typeface="Times New Roman"/>
                    <a:ea typeface="Times New Roman"/>
                  </a:endParaRPr>
                </a:p>
              </p:txBody>
            </p:sp>
            <p:cxnSp>
              <p:nvCxnSpPr>
                <p:cNvPr id="107" name="Line 304"/>
                <p:cNvCxnSpPr/>
                <p:nvPr/>
              </p:nvCxnSpPr>
              <p:spPr bwMode="auto">
                <a:xfrm flipH="1">
                  <a:off x="9923" y="3889"/>
                  <a:ext cx="405" cy="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sp>
            <p:nvSpPr>
              <p:cNvPr id="93" name="Text Box 305"/>
              <p:cNvSpPr txBox="1">
                <a:spLocks noChangeArrowheads="1"/>
              </p:cNvSpPr>
              <p:nvPr/>
            </p:nvSpPr>
            <p:spPr bwMode="auto">
              <a:xfrm>
                <a:off x="9379" y="2926"/>
                <a:ext cx="3098" cy="230"/>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u="sng">
                    <a:effectLst/>
                    <a:latin typeface="Times New Roman"/>
                    <a:ea typeface="Times New Roman"/>
                  </a:rPr>
                  <a:t>Підсистема руху автомобілів у 3-ому напрямку</a:t>
                </a:r>
                <a:endParaRPr lang="uk-UA" sz="1200">
                  <a:effectLst/>
                  <a:latin typeface="Times New Roman"/>
                  <a:ea typeface="Times New Roman"/>
                </a:endParaRPr>
              </a:p>
            </p:txBody>
          </p:sp>
        </p:grpSp>
        <p:sp>
          <p:nvSpPr>
            <p:cNvPr id="10" name="Rectangle 306"/>
            <p:cNvSpPr>
              <a:spLocks noChangeArrowheads="1"/>
            </p:cNvSpPr>
            <p:nvPr/>
          </p:nvSpPr>
          <p:spPr bwMode="auto">
            <a:xfrm>
              <a:off x="130040" y="142660"/>
              <a:ext cx="2703644" cy="1404520"/>
            </a:xfrm>
            <a:prstGeom prst="rect">
              <a:avLst/>
            </a:prstGeom>
            <a:solidFill>
              <a:schemeClr val="bg2"/>
            </a:solidFill>
            <a:ln w="9525">
              <a:solidFill>
                <a:srgbClr val="808080"/>
              </a:solidFill>
              <a:prstDash val="sysDot"/>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0" anchor="t" anchorCtr="0" upright="1">
              <a:noAutofit/>
            </a:bodyPr>
            <a:lstStyle/>
            <a:p>
              <a:pPr>
                <a:lnSpc>
                  <a:spcPct val="75000"/>
                </a:lnSpc>
              </a:pPr>
              <a:endParaRPr lang="uk-UA"/>
            </a:p>
          </p:txBody>
        </p:sp>
        <p:sp>
          <p:nvSpPr>
            <p:cNvPr id="11" name="Text Box 307"/>
            <p:cNvSpPr txBox="1">
              <a:spLocks noChangeArrowheads="1"/>
            </p:cNvSpPr>
            <p:nvPr/>
          </p:nvSpPr>
          <p:spPr bwMode="auto">
            <a:xfrm>
              <a:off x="805739" y="1173547"/>
              <a:ext cx="242232" cy="255599"/>
            </a:xfrm>
            <a:prstGeom prst="rect">
              <a:avLst/>
            </a:prstGeom>
            <a:solidFill>
              <a:srgbClr val="FFFFFF"/>
            </a:solidFill>
            <a:ln w="9525">
              <a:solidFill>
                <a:srgbClr val="FFFFFF"/>
              </a:solidFill>
              <a:miter lim="800000"/>
              <a:headEnd/>
              <a:tailEnd/>
            </a:ln>
          </p:spPr>
          <p:txBody>
            <a:bodyPr rot="0" vert="horz" wrap="square" lIns="18000" tIns="10800" rIns="18000" bIns="0" anchor="t" anchorCtr="0" upright="1">
              <a:noAutofit/>
            </a:bodyPr>
            <a:lstStyle/>
            <a:p>
              <a:pPr algn="just">
                <a:lnSpc>
                  <a:spcPct val="75000"/>
                </a:lnSpc>
                <a:spcAft>
                  <a:spcPts val="0"/>
                </a:spcAft>
              </a:pPr>
              <a:r>
                <a:rPr lang="ru-RU" sz="1200">
                  <a:effectLst/>
                  <a:latin typeface="Times New Roman"/>
                  <a:ea typeface="Times New Roman"/>
                </a:rPr>
                <a:t>2</a:t>
              </a:r>
              <a:endParaRPr lang="uk-UA" sz="1200">
                <a:effectLst/>
                <a:latin typeface="Times New Roman"/>
                <a:ea typeface="Times New Roman"/>
              </a:endParaRPr>
            </a:p>
          </p:txBody>
        </p:sp>
        <p:sp>
          <p:nvSpPr>
            <p:cNvPr id="12" name="Text Box 308"/>
            <p:cNvSpPr txBox="1">
              <a:spLocks noChangeArrowheads="1"/>
            </p:cNvSpPr>
            <p:nvPr/>
          </p:nvSpPr>
          <p:spPr bwMode="auto">
            <a:xfrm>
              <a:off x="1356496" y="568941"/>
              <a:ext cx="925579" cy="177476"/>
            </a:xfrm>
            <a:prstGeom prst="rect">
              <a:avLst/>
            </a:prstGeom>
            <a:solidFill>
              <a:srgbClr val="FFFFFF"/>
            </a:solidFill>
            <a:ln w="9525">
              <a:solidFill>
                <a:srgbClr val="FFFFFF"/>
              </a:solidFill>
              <a:miter lim="800000"/>
              <a:headEnd/>
              <a:tailEnd/>
            </a:ln>
          </p:spPr>
          <p:txBody>
            <a:bodyPr rot="0" vert="horz" wrap="square" lIns="18000" tIns="10800" rIns="18000" bIns="0" anchor="t" anchorCtr="0" upright="1">
              <a:noAutofit/>
            </a:bodyPr>
            <a:lstStyle/>
            <a:p>
              <a:pPr algn="ctr">
                <a:lnSpc>
                  <a:spcPct val="75000"/>
                </a:lnSpc>
                <a:spcAft>
                  <a:spcPts val="0"/>
                </a:spcAft>
              </a:pPr>
              <a:r>
                <a:rPr lang="ru-RU" sz="1000">
                  <a:effectLst/>
                  <a:latin typeface="Times New Roman"/>
                  <a:ea typeface="Times New Roman"/>
                </a:rPr>
                <a:t>над</a:t>
              </a:r>
              <a:r>
                <a:rPr lang="uk-UA" sz="1000">
                  <a:effectLst/>
                  <a:latin typeface="Times New Roman"/>
                  <a:ea typeface="Times New Roman"/>
                </a:rPr>
                <a:t>ходження</a:t>
              </a:r>
              <a:endParaRPr lang="uk-UA" sz="1200">
                <a:effectLst/>
                <a:latin typeface="Times New Roman"/>
                <a:ea typeface="Times New Roman"/>
              </a:endParaRPr>
            </a:p>
          </p:txBody>
        </p:sp>
        <p:sp>
          <p:nvSpPr>
            <p:cNvPr id="13" name="Text Box 309"/>
            <p:cNvSpPr txBox="1">
              <a:spLocks noChangeArrowheads="1"/>
            </p:cNvSpPr>
            <p:nvPr/>
          </p:nvSpPr>
          <p:spPr bwMode="auto">
            <a:xfrm>
              <a:off x="1570680" y="1155714"/>
              <a:ext cx="243931" cy="253901"/>
            </a:xfrm>
            <a:prstGeom prst="rect">
              <a:avLst/>
            </a:prstGeom>
            <a:solidFill>
              <a:srgbClr val="FFFFFF"/>
            </a:solidFill>
            <a:ln w="9525">
              <a:solidFill>
                <a:srgbClr val="FFFFFF"/>
              </a:solidFill>
              <a:miter lim="800000"/>
              <a:headEnd/>
              <a:tailEnd/>
            </a:ln>
          </p:spPr>
          <p:txBody>
            <a:bodyPr rot="0" vert="horz" wrap="square" lIns="18000" tIns="10800" rIns="18000" bIns="0" anchor="t" anchorCtr="0" upright="1">
              <a:noAutofit/>
            </a:bodyPr>
            <a:lstStyle/>
            <a:p>
              <a:pPr algn="ctr">
                <a:lnSpc>
                  <a:spcPct val="75000"/>
                </a:lnSpc>
                <a:spcAft>
                  <a:spcPts val="0"/>
                </a:spcAft>
              </a:pPr>
              <a:r>
                <a:rPr lang="en-US" sz="1400">
                  <a:effectLst/>
                  <a:latin typeface="Times New Roman"/>
                  <a:ea typeface="Times New Roman"/>
                </a:rPr>
                <a:t>t</a:t>
              </a:r>
              <a:r>
                <a:rPr lang="uk-UA" sz="1400" baseline="-25000">
                  <a:effectLst/>
                  <a:latin typeface="Times New Roman"/>
                  <a:ea typeface="Times New Roman"/>
                </a:rPr>
                <a:t>1</a:t>
              </a:r>
              <a:endParaRPr lang="uk-UA" sz="1200">
                <a:effectLst/>
                <a:latin typeface="Times New Roman"/>
                <a:ea typeface="Times New Roman"/>
              </a:endParaRPr>
            </a:p>
          </p:txBody>
        </p:sp>
        <p:sp>
          <p:nvSpPr>
            <p:cNvPr id="14" name="Text Box 310"/>
            <p:cNvSpPr txBox="1">
              <a:spLocks noChangeArrowheads="1"/>
            </p:cNvSpPr>
            <p:nvPr/>
          </p:nvSpPr>
          <p:spPr bwMode="auto">
            <a:xfrm>
              <a:off x="467464" y="479779"/>
              <a:ext cx="746243" cy="312493"/>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lnSpc>
                  <a:spcPct val="75000"/>
                </a:lnSpc>
                <a:spcAft>
                  <a:spcPts val="0"/>
                </a:spcAft>
              </a:pPr>
              <a:r>
                <a:rPr lang="ru-RU" sz="1000">
                  <a:effectLst/>
                  <a:latin typeface="Times New Roman"/>
                  <a:ea typeface="Times New Roman"/>
                </a:rPr>
                <a:t>переїзд </a:t>
              </a:r>
              <a:r>
                <a:rPr lang="uk-UA" sz="1000">
                  <a:effectLst/>
                  <a:latin typeface="Times New Roman"/>
                  <a:ea typeface="Times New Roman"/>
                </a:rPr>
                <a:t>перехрестя</a:t>
              </a:r>
              <a:endParaRPr lang="uk-UA" sz="1200">
                <a:effectLst/>
                <a:latin typeface="Times New Roman"/>
                <a:ea typeface="Times New Roman"/>
              </a:endParaRPr>
            </a:p>
          </p:txBody>
        </p:sp>
        <p:grpSp>
          <p:nvGrpSpPr>
            <p:cNvPr id="15" name="Group 311"/>
            <p:cNvGrpSpPr>
              <a:grpSpLocks/>
            </p:cNvGrpSpPr>
            <p:nvPr/>
          </p:nvGrpSpPr>
          <p:grpSpPr bwMode="auto">
            <a:xfrm flipH="1">
              <a:off x="379076" y="823011"/>
              <a:ext cx="1935300" cy="317526"/>
              <a:chOff x="3124" y="4104"/>
              <a:chExt cx="2278" cy="374"/>
            </a:xfrm>
          </p:grpSpPr>
          <p:cxnSp>
            <p:nvCxnSpPr>
              <p:cNvPr id="79" name="Line 312"/>
              <p:cNvCxnSpPr/>
              <p:nvPr/>
            </p:nvCxnSpPr>
            <p:spPr bwMode="auto">
              <a:xfrm>
                <a:off x="3438" y="4244"/>
                <a:ext cx="404" cy="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80" name="Oval 313"/>
              <p:cNvSpPr>
                <a:spLocks noChangeArrowheads="1"/>
              </p:cNvSpPr>
              <p:nvPr/>
            </p:nvSpPr>
            <p:spPr bwMode="auto">
              <a:xfrm>
                <a:off x="4128" y="4161"/>
                <a:ext cx="293" cy="278"/>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cxnSp>
            <p:nvCxnSpPr>
              <p:cNvPr id="81" name="Line 314"/>
              <p:cNvCxnSpPr/>
              <p:nvPr/>
            </p:nvCxnSpPr>
            <p:spPr bwMode="auto">
              <a:xfrm>
                <a:off x="3836" y="4104"/>
                <a:ext cx="0" cy="35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82" name="Line 315"/>
              <p:cNvCxnSpPr/>
              <p:nvPr/>
            </p:nvCxnSpPr>
            <p:spPr bwMode="auto">
              <a:xfrm>
                <a:off x="3836" y="4300"/>
                <a:ext cx="313" cy="6"/>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83" name="Line 316"/>
              <p:cNvCxnSpPr/>
              <p:nvPr/>
            </p:nvCxnSpPr>
            <p:spPr bwMode="auto">
              <a:xfrm>
                <a:off x="4442" y="4306"/>
                <a:ext cx="293" cy="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84" name="Oval 317"/>
              <p:cNvSpPr>
                <a:spLocks noChangeArrowheads="1"/>
              </p:cNvSpPr>
              <p:nvPr/>
            </p:nvSpPr>
            <p:spPr bwMode="auto">
              <a:xfrm>
                <a:off x="5112" y="4140"/>
                <a:ext cx="290" cy="278"/>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cxnSp>
            <p:nvCxnSpPr>
              <p:cNvPr id="85" name="Line 318"/>
              <p:cNvCxnSpPr/>
              <p:nvPr/>
            </p:nvCxnSpPr>
            <p:spPr bwMode="auto">
              <a:xfrm>
                <a:off x="4735" y="4119"/>
                <a:ext cx="1" cy="35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86" name="Line 319"/>
              <p:cNvCxnSpPr/>
              <p:nvPr/>
            </p:nvCxnSpPr>
            <p:spPr bwMode="auto">
              <a:xfrm>
                <a:off x="4777" y="4306"/>
                <a:ext cx="335" cy="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nvGrpSpPr>
              <p:cNvPr id="87" name="Group 320"/>
              <p:cNvGrpSpPr>
                <a:grpSpLocks/>
              </p:cNvGrpSpPr>
              <p:nvPr/>
            </p:nvGrpSpPr>
            <p:grpSpPr bwMode="auto">
              <a:xfrm>
                <a:off x="3124" y="4140"/>
                <a:ext cx="292" cy="278"/>
                <a:chOff x="6608" y="13376"/>
                <a:chExt cx="390" cy="372"/>
              </a:xfrm>
            </p:grpSpPr>
            <p:sp>
              <p:nvSpPr>
                <p:cNvPr id="89" name="Oval 321"/>
                <p:cNvSpPr>
                  <a:spLocks noChangeArrowheads="1"/>
                </p:cNvSpPr>
                <p:nvPr/>
              </p:nvSpPr>
              <p:spPr bwMode="auto">
                <a:xfrm>
                  <a:off x="6608" y="13376"/>
                  <a:ext cx="390" cy="372"/>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sp>
              <p:nvSpPr>
                <p:cNvPr id="90" name="Oval 322"/>
                <p:cNvSpPr>
                  <a:spLocks noChangeArrowheads="1"/>
                </p:cNvSpPr>
                <p:nvPr/>
              </p:nvSpPr>
              <p:spPr bwMode="auto">
                <a:xfrm>
                  <a:off x="6748" y="13530"/>
                  <a:ext cx="68" cy="68"/>
                </a:xfrm>
                <a:prstGeom prst="ellipse">
                  <a:avLst/>
                </a:prstGeom>
                <a:solidFill>
                  <a:srgbClr val="000000"/>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grpSp>
          <p:cxnSp>
            <p:nvCxnSpPr>
              <p:cNvPr id="88" name="Line 323"/>
              <p:cNvCxnSpPr/>
              <p:nvPr/>
            </p:nvCxnSpPr>
            <p:spPr bwMode="auto">
              <a:xfrm flipH="1">
                <a:off x="3396" y="4370"/>
                <a:ext cx="405" cy="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sp>
          <p:nvSpPr>
            <p:cNvPr id="16" name="Text Box 324"/>
            <p:cNvSpPr txBox="1">
              <a:spLocks noChangeArrowheads="1"/>
            </p:cNvSpPr>
            <p:nvPr/>
          </p:nvSpPr>
          <p:spPr bwMode="auto">
            <a:xfrm>
              <a:off x="147889" y="230973"/>
              <a:ext cx="2633099" cy="195308"/>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u="sng">
                  <a:effectLst/>
                  <a:latin typeface="Times New Roman"/>
                  <a:ea typeface="Times New Roman"/>
                </a:rPr>
                <a:t>Підсистема руху автомобілів у 1-ому напрямку</a:t>
              </a:r>
              <a:endParaRPr lang="uk-UA" sz="1200">
                <a:effectLst/>
                <a:latin typeface="Times New Roman"/>
                <a:ea typeface="Times New Roman"/>
              </a:endParaRPr>
            </a:p>
          </p:txBody>
        </p:sp>
        <p:sp>
          <p:nvSpPr>
            <p:cNvPr id="17" name="Text Box 325"/>
            <p:cNvSpPr txBox="1">
              <a:spLocks noChangeArrowheads="1"/>
            </p:cNvSpPr>
            <p:nvPr/>
          </p:nvSpPr>
          <p:spPr bwMode="auto">
            <a:xfrm>
              <a:off x="2939076" y="640271"/>
              <a:ext cx="2310974" cy="232671"/>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u="sng">
                  <a:effectLst/>
                  <a:latin typeface="Times New Roman"/>
                  <a:ea typeface="Times New Roman"/>
                </a:rPr>
                <a:t>Підсистема управління</a:t>
              </a:r>
              <a:endParaRPr lang="uk-UA" sz="1200">
                <a:effectLst/>
                <a:latin typeface="Times New Roman"/>
                <a:ea typeface="Times New Roman"/>
              </a:endParaRPr>
            </a:p>
          </p:txBody>
        </p:sp>
        <p:grpSp>
          <p:nvGrpSpPr>
            <p:cNvPr id="19" name="Group 327"/>
            <p:cNvGrpSpPr>
              <a:grpSpLocks/>
            </p:cNvGrpSpPr>
            <p:nvPr/>
          </p:nvGrpSpPr>
          <p:grpSpPr bwMode="auto">
            <a:xfrm>
              <a:off x="1427891" y="961253"/>
              <a:ext cx="5316344" cy="2505037"/>
              <a:chOff x="4442" y="4308"/>
              <a:chExt cx="6255" cy="2950"/>
            </a:xfrm>
          </p:grpSpPr>
          <p:sp>
            <p:nvSpPr>
              <p:cNvPr id="42" name="Oval 328"/>
              <p:cNvSpPr>
                <a:spLocks noChangeArrowheads="1"/>
              </p:cNvSpPr>
              <p:nvPr/>
            </p:nvSpPr>
            <p:spPr bwMode="auto">
              <a:xfrm>
                <a:off x="5530" y="5647"/>
                <a:ext cx="293" cy="280"/>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grpSp>
            <p:nvGrpSpPr>
              <p:cNvPr id="43" name="Group 329"/>
              <p:cNvGrpSpPr>
                <a:grpSpLocks/>
              </p:cNvGrpSpPr>
              <p:nvPr/>
            </p:nvGrpSpPr>
            <p:grpSpPr bwMode="auto">
              <a:xfrm>
                <a:off x="4442" y="4308"/>
                <a:ext cx="6255" cy="2950"/>
                <a:chOff x="4442" y="4308"/>
                <a:chExt cx="6255" cy="2950"/>
              </a:xfrm>
            </p:grpSpPr>
            <p:sp>
              <p:nvSpPr>
                <p:cNvPr id="44" name="Arc 330"/>
                <p:cNvSpPr>
                  <a:spLocks/>
                </p:cNvSpPr>
                <p:nvPr/>
              </p:nvSpPr>
              <p:spPr bwMode="auto">
                <a:xfrm rot="5328469" flipH="1">
                  <a:off x="8049" y="4358"/>
                  <a:ext cx="947" cy="1839"/>
                </a:xfrm>
                <a:custGeom>
                  <a:avLst/>
                  <a:gdLst>
                    <a:gd name="G0" fmla="+- 0 0 0"/>
                    <a:gd name="G1" fmla="+- 21414 0 0"/>
                    <a:gd name="G2" fmla="+- 21600 0 0"/>
                    <a:gd name="T0" fmla="*/ 2832 w 21600"/>
                    <a:gd name="T1" fmla="*/ 0 h 22013"/>
                    <a:gd name="T2" fmla="*/ 21592 w 21600"/>
                    <a:gd name="T3" fmla="*/ 22013 h 22013"/>
                    <a:gd name="T4" fmla="*/ 0 w 21600"/>
                    <a:gd name="T5" fmla="*/ 21414 h 22013"/>
                  </a:gdLst>
                  <a:ahLst/>
                  <a:cxnLst>
                    <a:cxn ang="0">
                      <a:pos x="T0" y="T1"/>
                    </a:cxn>
                    <a:cxn ang="0">
                      <a:pos x="T2" y="T3"/>
                    </a:cxn>
                    <a:cxn ang="0">
                      <a:pos x="T4" y="T5"/>
                    </a:cxn>
                  </a:cxnLst>
                  <a:rect l="0" t="0" r="r" b="b"/>
                  <a:pathLst>
                    <a:path w="21600" h="22013" fill="none" extrusionOk="0">
                      <a:moveTo>
                        <a:pt x="2831" y="0"/>
                      </a:moveTo>
                      <a:cubicBezTo>
                        <a:pt x="13573" y="1420"/>
                        <a:pt x="21600" y="10579"/>
                        <a:pt x="21600" y="21414"/>
                      </a:cubicBezTo>
                      <a:cubicBezTo>
                        <a:pt x="21600" y="21613"/>
                        <a:pt x="21597" y="21813"/>
                        <a:pt x="21591" y="22012"/>
                      </a:cubicBezTo>
                    </a:path>
                    <a:path w="21600" h="22013" stroke="0" extrusionOk="0">
                      <a:moveTo>
                        <a:pt x="2831" y="0"/>
                      </a:moveTo>
                      <a:cubicBezTo>
                        <a:pt x="13573" y="1420"/>
                        <a:pt x="21600" y="10579"/>
                        <a:pt x="21600" y="21414"/>
                      </a:cubicBezTo>
                      <a:cubicBezTo>
                        <a:pt x="21600" y="21613"/>
                        <a:pt x="21597" y="21813"/>
                        <a:pt x="21591" y="22012"/>
                      </a:cubicBezTo>
                      <a:lnTo>
                        <a:pt x="0" y="21414"/>
                      </a:lnTo>
                      <a:close/>
                    </a:path>
                  </a:pathLst>
                </a:custGeom>
                <a:noFill/>
                <a:ln w="9525">
                  <a:solidFill>
                    <a:srgbClr val="000000"/>
                  </a:solidFill>
                  <a:round/>
                  <a:headEnd type="stealth" w="med" len="me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0" anchor="t" anchorCtr="0" upright="1">
                  <a:noAutofit/>
                </a:bodyPr>
                <a:lstStyle/>
                <a:p>
                  <a:pPr>
                    <a:lnSpc>
                      <a:spcPct val="75000"/>
                    </a:lnSpc>
                  </a:pPr>
                  <a:endParaRPr lang="uk-UA"/>
                </a:p>
              </p:txBody>
            </p:sp>
            <p:grpSp>
              <p:nvGrpSpPr>
                <p:cNvPr id="45" name="Group 331"/>
                <p:cNvGrpSpPr>
                  <a:grpSpLocks/>
                </p:cNvGrpSpPr>
                <p:nvPr/>
              </p:nvGrpSpPr>
              <p:grpSpPr bwMode="auto">
                <a:xfrm>
                  <a:off x="4442" y="4308"/>
                  <a:ext cx="6255" cy="2950"/>
                  <a:chOff x="4442" y="4308"/>
                  <a:chExt cx="6255" cy="2950"/>
                </a:xfrm>
              </p:grpSpPr>
              <p:sp>
                <p:nvSpPr>
                  <p:cNvPr id="46" name="Text Box 332"/>
                  <p:cNvSpPr txBox="1">
                    <a:spLocks noChangeArrowheads="1"/>
                  </p:cNvSpPr>
                  <p:nvPr/>
                </p:nvSpPr>
                <p:spPr bwMode="auto">
                  <a:xfrm>
                    <a:off x="9693" y="5479"/>
                    <a:ext cx="1004" cy="586"/>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a:effectLst/>
                        <a:latin typeface="Times New Roman"/>
                        <a:ea typeface="Times New Roman"/>
                      </a:rPr>
                      <a:t>є зелене світло в 3 та 4 напрямках</a:t>
                    </a:r>
                    <a:endParaRPr lang="uk-UA" sz="1200">
                      <a:effectLst/>
                      <a:latin typeface="Times New Roman"/>
                      <a:ea typeface="Times New Roman"/>
                    </a:endParaRPr>
                  </a:p>
                </p:txBody>
              </p:sp>
              <p:sp>
                <p:nvSpPr>
                  <p:cNvPr id="47" name="Text Box 333"/>
                  <p:cNvSpPr txBox="1">
                    <a:spLocks noChangeArrowheads="1"/>
                  </p:cNvSpPr>
                  <p:nvPr/>
                </p:nvSpPr>
                <p:spPr bwMode="auto">
                  <a:xfrm>
                    <a:off x="4442" y="5521"/>
                    <a:ext cx="1046" cy="585"/>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a:effectLst/>
                        <a:latin typeface="Times New Roman"/>
                        <a:ea typeface="Times New Roman"/>
                      </a:rPr>
                      <a:t>є зелене світло в 1 та 2 напрямках</a:t>
                    </a:r>
                    <a:endParaRPr lang="uk-UA" sz="1200">
                      <a:effectLst/>
                      <a:latin typeface="Times New Roman"/>
                      <a:ea typeface="Times New Roman"/>
                    </a:endParaRPr>
                  </a:p>
                </p:txBody>
              </p:sp>
              <p:sp>
                <p:nvSpPr>
                  <p:cNvPr id="48" name="Text Box 334"/>
                  <p:cNvSpPr txBox="1">
                    <a:spLocks noChangeArrowheads="1"/>
                  </p:cNvSpPr>
                  <p:nvPr/>
                </p:nvSpPr>
                <p:spPr bwMode="auto">
                  <a:xfrm>
                    <a:off x="7078" y="4308"/>
                    <a:ext cx="1214" cy="418"/>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a:effectLst/>
                        <a:latin typeface="Times New Roman"/>
                        <a:ea typeface="Times New Roman"/>
                      </a:rPr>
                      <a:t>жовте світло</a:t>
                    </a:r>
                    <a:endParaRPr lang="uk-UA" sz="1200">
                      <a:effectLst/>
                      <a:latin typeface="Times New Roman"/>
                      <a:ea typeface="Times New Roman"/>
                    </a:endParaRPr>
                  </a:p>
                  <a:p>
                    <a:pPr algn="ctr">
                      <a:lnSpc>
                        <a:spcPct val="75000"/>
                      </a:lnSpc>
                      <a:spcAft>
                        <a:spcPts val="0"/>
                      </a:spcAft>
                    </a:pPr>
                    <a:r>
                      <a:rPr lang="ru-RU" sz="1000">
                        <a:effectLst/>
                        <a:latin typeface="Times New Roman"/>
                        <a:ea typeface="Times New Roman"/>
                      </a:rPr>
                      <a:t>в усіх напрямках</a:t>
                    </a:r>
                    <a:endParaRPr lang="uk-UA" sz="1200">
                      <a:effectLst/>
                      <a:latin typeface="Times New Roman"/>
                      <a:ea typeface="Times New Roman"/>
                    </a:endParaRPr>
                  </a:p>
                </p:txBody>
              </p:sp>
              <p:sp>
                <p:nvSpPr>
                  <p:cNvPr id="49" name="Oval 335"/>
                  <p:cNvSpPr>
                    <a:spLocks noChangeArrowheads="1"/>
                  </p:cNvSpPr>
                  <p:nvPr/>
                </p:nvSpPr>
                <p:spPr bwMode="auto">
                  <a:xfrm>
                    <a:off x="9337" y="5647"/>
                    <a:ext cx="293" cy="280"/>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grpSp>
                <p:nvGrpSpPr>
                  <p:cNvPr id="50" name="Group 336"/>
                  <p:cNvGrpSpPr>
                    <a:grpSpLocks/>
                  </p:cNvGrpSpPr>
                  <p:nvPr/>
                </p:nvGrpSpPr>
                <p:grpSpPr bwMode="auto">
                  <a:xfrm>
                    <a:off x="6538" y="4747"/>
                    <a:ext cx="2142" cy="2056"/>
                    <a:chOff x="6517" y="4747"/>
                    <a:chExt cx="2142" cy="2056"/>
                  </a:xfrm>
                </p:grpSpPr>
                <p:cxnSp>
                  <p:nvCxnSpPr>
                    <p:cNvPr id="59" name="Line 337"/>
                    <p:cNvCxnSpPr/>
                    <p:nvPr/>
                  </p:nvCxnSpPr>
                  <p:spPr bwMode="auto">
                    <a:xfrm>
                      <a:off x="7580" y="4747"/>
                      <a:ext cx="1" cy="35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60" name="Line 338"/>
                    <p:cNvCxnSpPr/>
                    <p:nvPr/>
                  </p:nvCxnSpPr>
                  <p:spPr bwMode="auto">
                    <a:xfrm>
                      <a:off x="8501" y="5585"/>
                      <a:ext cx="3" cy="36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grpSp>
                  <p:nvGrpSpPr>
                    <p:cNvPr id="61" name="Group 339"/>
                    <p:cNvGrpSpPr>
                      <a:grpSpLocks/>
                    </p:cNvGrpSpPr>
                    <p:nvPr/>
                  </p:nvGrpSpPr>
                  <p:grpSpPr bwMode="auto">
                    <a:xfrm rot="2755107">
                      <a:off x="7509" y="5222"/>
                      <a:ext cx="1141" cy="281"/>
                      <a:chOff x="5153" y="5626"/>
                      <a:chExt cx="1138" cy="280"/>
                    </a:xfrm>
                  </p:grpSpPr>
                  <p:sp>
                    <p:nvSpPr>
                      <p:cNvPr id="76" name="Oval 340"/>
                      <p:cNvSpPr>
                        <a:spLocks noChangeArrowheads="1"/>
                      </p:cNvSpPr>
                      <p:nvPr/>
                    </p:nvSpPr>
                    <p:spPr bwMode="auto">
                      <a:xfrm>
                        <a:off x="5572" y="5626"/>
                        <a:ext cx="292" cy="280"/>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cxnSp>
                    <p:nvCxnSpPr>
                      <p:cNvPr id="77" name="Line 341"/>
                      <p:cNvCxnSpPr/>
                      <p:nvPr/>
                    </p:nvCxnSpPr>
                    <p:spPr bwMode="auto">
                      <a:xfrm>
                        <a:off x="5153" y="5773"/>
                        <a:ext cx="405" cy="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78" name="Line 342"/>
                      <p:cNvCxnSpPr/>
                      <p:nvPr/>
                    </p:nvCxnSpPr>
                    <p:spPr bwMode="auto">
                      <a:xfrm>
                        <a:off x="5886" y="5773"/>
                        <a:ext cx="405" cy="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grpSp>
                  <p:nvGrpSpPr>
                    <p:cNvPr id="62" name="Group 343"/>
                    <p:cNvGrpSpPr>
                      <a:grpSpLocks/>
                    </p:cNvGrpSpPr>
                    <p:nvPr/>
                  </p:nvGrpSpPr>
                  <p:grpSpPr bwMode="auto">
                    <a:xfrm rot="8118838">
                      <a:off x="7521" y="6084"/>
                      <a:ext cx="1138" cy="280"/>
                      <a:chOff x="5153" y="5626"/>
                      <a:chExt cx="1138" cy="280"/>
                    </a:xfrm>
                  </p:grpSpPr>
                  <p:sp>
                    <p:nvSpPr>
                      <p:cNvPr id="73" name="Oval 344"/>
                      <p:cNvSpPr>
                        <a:spLocks noChangeArrowheads="1"/>
                      </p:cNvSpPr>
                      <p:nvPr/>
                    </p:nvSpPr>
                    <p:spPr bwMode="auto">
                      <a:xfrm>
                        <a:off x="5572" y="5626"/>
                        <a:ext cx="292" cy="280"/>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cxnSp>
                    <p:nvCxnSpPr>
                      <p:cNvPr id="74" name="Line 345"/>
                      <p:cNvCxnSpPr/>
                      <p:nvPr/>
                    </p:nvCxnSpPr>
                    <p:spPr bwMode="auto">
                      <a:xfrm>
                        <a:off x="5153" y="5773"/>
                        <a:ext cx="405" cy="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75" name="Line 346"/>
                      <p:cNvCxnSpPr/>
                      <p:nvPr/>
                    </p:nvCxnSpPr>
                    <p:spPr bwMode="auto">
                      <a:xfrm>
                        <a:off x="5886" y="5773"/>
                        <a:ext cx="405" cy="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grpSp>
                  <p:nvGrpSpPr>
                    <p:cNvPr id="63" name="Group 347"/>
                    <p:cNvGrpSpPr>
                      <a:grpSpLocks/>
                    </p:cNvGrpSpPr>
                    <p:nvPr/>
                  </p:nvGrpSpPr>
                  <p:grpSpPr bwMode="auto">
                    <a:xfrm rot="13447759">
                      <a:off x="6517" y="6090"/>
                      <a:ext cx="1138" cy="280"/>
                      <a:chOff x="5153" y="5626"/>
                      <a:chExt cx="1138" cy="280"/>
                    </a:xfrm>
                  </p:grpSpPr>
                  <p:sp>
                    <p:nvSpPr>
                      <p:cNvPr id="70" name="Oval 348"/>
                      <p:cNvSpPr>
                        <a:spLocks noChangeArrowheads="1"/>
                      </p:cNvSpPr>
                      <p:nvPr/>
                    </p:nvSpPr>
                    <p:spPr bwMode="auto">
                      <a:xfrm>
                        <a:off x="5572" y="5626"/>
                        <a:ext cx="292" cy="280"/>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cxnSp>
                    <p:nvCxnSpPr>
                      <p:cNvPr id="71" name="Line 349"/>
                      <p:cNvCxnSpPr/>
                      <p:nvPr/>
                    </p:nvCxnSpPr>
                    <p:spPr bwMode="auto">
                      <a:xfrm>
                        <a:off x="5153" y="5773"/>
                        <a:ext cx="405" cy="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72" name="Line 350"/>
                      <p:cNvCxnSpPr/>
                      <p:nvPr/>
                    </p:nvCxnSpPr>
                    <p:spPr bwMode="auto">
                      <a:xfrm>
                        <a:off x="5886" y="5773"/>
                        <a:ext cx="405" cy="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grpSp>
                  <p:nvGrpSpPr>
                    <p:cNvPr id="64" name="Group 351"/>
                    <p:cNvGrpSpPr>
                      <a:grpSpLocks/>
                    </p:cNvGrpSpPr>
                    <p:nvPr/>
                  </p:nvGrpSpPr>
                  <p:grpSpPr bwMode="auto">
                    <a:xfrm rot="-2642538">
                      <a:off x="6531" y="5191"/>
                      <a:ext cx="1138" cy="281"/>
                      <a:chOff x="5153" y="5626"/>
                      <a:chExt cx="1138" cy="280"/>
                    </a:xfrm>
                  </p:grpSpPr>
                  <p:sp>
                    <p:nvSpPr>
                      <p:cNvPr id="67" name="Oval 352"/>
                      <p:cNvSpPr>
                        <a:spLocks noChangeArrowheads="1"/>
                      </p:cNvSpPr>
                      <p:nvPr/>
                    </p:nvSpPr>
                    <p:spPr bwMode="auto">
                      <a:xfrm>
                        <a:off x="5572" y="5626"/>
                        <a:ext cx="292" cy="280"/>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cxnSp>
                    <p:nvCxnSpPr>
                      <p:cNvPr id="68" name="Line 353"/>
                      <p:cNvCxnSpPr/>
                      <p:nvPr/>
                    </p:nvCxnSpPr>
                    <p:spPr bwMode="auto">
                      <a:xfrm>
                        <a:off x="5153" y="5773"/>
                        <a:ext cx="405" cy="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69" name="Line 354"/>
                      <p:cNvCxnSpPr/>
                      <p:nvPr/>
                    </p:nvCxnSpPr>
                    <p:spPr bwMode="auto">
                      <a:xfrm>
                        <a:off x="5886" y="5773"/>
                        <a:ext cx="405" cy="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cxnSp>
                  <p:nvCxnSpPr>
                    <p:cNvPr id="65" name="Line 355"/>
                    <p:cNvCxnSpPr/>
                    <p:nvPr/>
                  </p:nvCxnSpPr>
                  <p:spPr bwMode="auto">
                    <a:xfrm>
                      <a:off x="7580" y="6443"/>
                      <a:ext cx="2" cy="36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66" name="Line 356"/>
                    <p:cNvCxnSpPr/>
                    <p:nvPr/>
                  </p:nvCxnSpPr>
                  <p:spPr bwMode="auto">
                    <a:xfrm>
                      <a:off x="6660" y="5585"/>
                      <a:ext cx="3" cy="36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grpSp>
              <p:sp>
                <p:nvSpPr>
                  <p:cNvPr id="51" name="Arc 357"/>
                  <p:cNvSpPr>
                    <a:spLocks/>
                  </p:cNvSpPr>
                  <p:nvPr/>
                </p:nvSpPr>
                <p:spPr bwMode="auto">
                  <a:xfrm rot="-5328469">
                    <a:off x="6142" y="4365"/>
                    <a:ext cx="947" cy="1838"/>
                  </a:xfrm>
                  <a:custGeom>
                    <a:avLst/>
                    <a:gdLst>
                      <a:gd name="G0" fmla="+- 0 0 0"/>
                      <a:gd name="G1" fmla="+- 21414 0 0"/>
                      <a:gd name="G2" fmla="+- 21600 0 0"/>
                      <a:gd name="T0" fmla="*/ 2832 w 21600"/>
                      <a:gd name="T1" fmla="*/ 0 h 22013"/>
                      <a:gd name="T2" fmla="*/ 21592 w 21600"/>
                      <a:gd name="T3" fmla="*/ 22013 h 22013"/>
                      <a:gd name="T4" fmla="*/ 0 w 21600"/>
                      <a:gd name="T5" fmla="*/ 21414 h 22013"/>
                    </a:gdLst>
                    <a:ahLst/>
                    <a:cxnLst>
                      <a:cxn ang="0">
                        <a:pos x="T0" y="T1"/>
                      </a:cxn>
                      <a:cxn ang="0">
                        <a:pos x="T2" y="T3"/>
                      </a:cxn>
                      <a:cxn ang="0">
                        <a:pos x="T4" y="T5"/>
                      </a:cxn>
                    </a:cxnLst>
                    <a:rect l="0" t="0" r="r" b="b"/>
                    <a:pathLst>
                      <a:path w="21600" h="22013" fill="none" extrusionOk="0">
                        <a:moveTo>
                          <a:pt x="2831" y="0"/>
                        </a:moveTo>
                        <a:cubicBezTo>
                          <a:pt x="13573" y="1420"/>
                          <a:pt x="21600" y="10579"/>
                          <a:pt x="21600" y="21414"/>
                        </a:cubicBezTo>
                        <a:cubicBezTo>
                          <a:pt x="21600" y="21613"/>
                          <a:pt x="21597" y="21813"/>
                          <a:pt x="21591" y="22012"/>
                        </a:cubicBezTo>
                      </a:path>
                      <a:path w="21600" h="22013" stroke="0" extrusionOk="0">
                        <a:moveTo>
                          <a:pt x="2831" y="0"/>
                        </a:moveTo>
                        <a:cubicBezTo>
                          <a:pt x="13573" y="1420"/>
                          <a:pt x="21600" y="10579"/>
                          <a:pt x="21600" y="21414"/>
                        </a:cubicBezTo>
                        <a:cubicBezTo>
                          <a:pt x="21600" y="21613"/>
                          <a:pt x="21597" y="21813"/>
                          <a:pt x="21591" y="22012"/>
                        </a:cubicBezTo>
                        <a:lnTo>
                          <a:pt x="0" y="21414"/>
                        </a:lnTo>
                        <a:close/>
                      </a:path>
                    </a:pathLst>
                  </a:custGeom>
                  <a:noFill/>
                  <a:ln w="9525">
                    <a:solidFill>
                      <a:srgbClr val="000000"/>
                    </a:solidFill>
                    <a:round/>
                    <a:headEnd/>
                    <a:tailEnd type="stealth"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0" anchor="t" anchorCtr="0" upright="1">
                    <a:noAutofit/>
                  </a:bodyPr>
                  <a:lstStyle/>
                  <a:p>
                    <a:pPr>
                      <a:lnSpc>
                        <a:spcPct val="75000"/>
                      </a:lnSpc>
                    </a:pPr>
                    <a:endParaRPr lang="uk-UA"/>
                  </a:p>
                </p:txBody>
              </p:sp>
              <p:sp>
                <p:nvSpPr>
                  <p:cNvPr id="52" name="Arc 358"/>
                  <p:cNvSpPr>
                    <a:spLocks/>
                  </p:cNvSpPr>
                  <p:nvPr/>
                </p:nvSpPr>
                <p:spPr bwMode="auto">
                  <a:xfrm rot="-5328469" flipH="1" flipV="1">
                    <a:off x="8067" y="5370"/>
                    <a:ext cx="947" cy="1838"/>
                  </a:xfrm>
                  <a:custGeom>
                    <a:avLst/>
                    <a:gdLst>
                      <a:gd name="G0" fmla="+- 0 0 0"/>
                      <a:gd name="G1" fmla="+- 21414 0 0"/>
                      <a:gd name="G2" fmla="+- 21600 0 0"/>
                      <a:gd name="T0" fmla="*/ 2832 w 21600"/>
                      <a:gd name="T1" fmla="*/ 0 h 22013"/>
                      <a:gd name="T2" fmla="*/ 21592 w 21600"/>
                      <a:gd name="T3" fmla="*/ 22013 h 22013"/>
                      <a:gd name="T4" fmla="*/ 0 w 21600"/>
                      <a:gd name="T5" fmla="*/ 21414 h 22013"/>
                    </a:gdLst>
                    <a:ahLst/>
                    <a:cxnLst>
                      <a:cxn ang="0">
                        <a:pos x="T0" y="T1"/>
                      </a:cxn>
                      <a:cxn ang="0">
                        <a:pos x="T2" y="T3"/>
                      </a:cxn>
                      <a:cxn ang="0">
                        <a:pos x="T4" y="T5"/>
                      </a:cxn>
                    </a:cxnLst>
                    <a:rect l="0" t="0" r="r" b="b"/>
                    <a:pathLst>
                      <a:path w="21600" h="22013" fill="none" extrusionOk="0">
                        <a:moveTo>
                          <a:pt x="2831" y="0"/>
                        </a:moveTo>
                        <a:cubicBezTo>
                          <a:pt x="13573" y="1420"/>
                          <a:pt x="21600" y="10579"/>
                          <a:pt x="21600" y="21414"/>
                        </a:cubicBezTo>
                        <a:cubicBezTo>
                          <a:pt x="21600" y="21613"/>
                          <a:pt x="21597" y="21813"/>
                          <a:pt x="21591" y="22012"/>
                        </a:cubicBezTo>
                      </a:path>
                      <a:path w="21600" h="22013" stroke="0" extrusionOk="0">
                        <a:moveTo>
                          <a:pt x="2831" y="0"/>
                        </a:moveTo>
                        <a:cubicBezTo>
                          <a:pt x="13573" y="1420"/>
                          <a:pt x="21600" y="10579"/>
                          <a:pt x="21600" y="21414"/>
                        </a:cubicBezTo>
                        <a:cubicBezTo>
                          <a:pt x="21600" y="21613"/>
                          <a:pt x="21597" y="21813"/>
                          <a:pt x="21591" y="22012"/>
                        </a:cubicBezTo>
                        <a:lnTo>
                          <a:pt x="0" y="21414"/>
                        </a:lnTo>
                        <a:close/>
                      </a:path>
                    </a:pathLst>
                  </a:custGeom>
                  <a:noFill/>
                  <a:ln w="9525">
                    <a:solidFill>
                      <a:srgbClr val="000000"/>
                    </a:solidFill>
                    <a:round/>
                    <a:headEnd/>
                    <a:tailEnd type="stealth"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0" anchor="t" anchorCtr="0" upright="1">
                    <a:noAutofit/>
                  </a:bodyPr>
                  <a:lstStyle/>
                  <a:p>
                    <a:pPr>
                      <a:lnSpc>
                        <a:spcPct val="75000"/>
                      </a:lnSpc>
                    </a:pPr>
                    <a:endParaRPr lang="uk-UA"/>
                  </a:p>
                </p:txBody>
              </p:sp>
              <p:sp>
                <p:nvSpPr>
                  <p:cNvPr id="53" name="Arc 359"/>
                  <p:cNvSpPr>
                    <a:spLocks/>
                  </p:cNvSpPr>
                  <p:nvPr/>
                </p:nvSpPr>
                <p:spPr bwMode="auto">
                  <a:xfrm rot="5328469" flipV="1">
                    <a:off x="6164" y="5369"/>
                    <a:ext cx="946" cy="1838"/>
                  </a:xfrm>
                  <a:custGeom>
                    <a:avLst/>
                    <a:gdLst>
                      <a:gd name="G0" fmla="+- 0 0 0"/>
                      <a:gd name="G1" fmla="+- 21414 0 0"/>
                      <a:gd name="G2" fmla="+- 21600 0 0"/>
                      <a:gd name="T0" fmla="*/ 2832 w 21600"/>
                      <a:gd name="T1" fmla="*/ 0 h 22013"/>
                      <a:gd name="T2" fmla="*/ 21592 w 21600"/>
                      <a:gd name="T3" fmla="*/ 22013 h 22013"/>
                      <a:gd name="T4" fmla="*/ 0 w 21600"/>
                      <a:gd name="T5" fmla="*/ 21414 h 22013"/>
                    </a:gdLst>
                    <a:ahLst/>
                    <a:cxnLst>
                      <a:cxn ang="0">
                        <a:pos x="T0" y="T1"/>
                      </a:cxn>
                      <a:cxn ang="0">
                        <a:pos x="T2" y="T3"/>
                      </a:cxn>
                      <a:cxn ang="0">
                        <a:pos x="T4" y="T5"/>
                      </a:cxn>
                    </a:cxnLst>
                    <a:rect l="0" t="0" r="r" b="b"/>
                    <a:pathLst>
                      <a:path w="21600" h="22013" fill="none" extrusionOk="0">
                        <a:moveTo>
                          <a:pt x="2831" y="0"/>
                        </a:moveTo>
                        <a:cubicBezTo>
                          <a:pt x="13573" y="1420"/>
                          <a:pt x="21600" y="10579"/>
                          <a:pt x="21600" y="21414"/>
                        </a:cubicBezTo>
                        <a:cubicBezTo>
                          <a:pt x="21600" y="21613"/>
                          <a:pt x="21597" y="21813"/>
                          <a:pt x="21591" y="22012"/>
                        </a:cubicBezTo>
                      </a:path>
                      <a:path w="21600" h="22013" stroke="0" extrusionOk="0">
                        <a:moveTo>
                          <a:pt x="2831" y="0"/>
                        </a:moveTo>
                        <a:cubicBezTo>
                          <a:pt x="13573" y="1420"/>
                          <a:pt x="21600" y="10579"/>
                          <a:pt x="21600" y="21414"/>
                        </a:cubicBezTo>
                        <a:cubicBezTo>
                          <a:pt x="21600" y="21613"/>
                          <a:pt x="21597" y="21813"/>
                          <a:pt x="21591" y="22012"/>
                        </a:cubicBezTo>
                        <a:lnTo>
                          <a:pt x="0" y="21414"/>
                        </a:lnTo>
                        <a:close/>
                      </a:path>
                    </a:pathLst>
                  </a:custGeom>
                  <a:noFill/>
                  <a:ln w="9525">
                    <a:solidFill>
                      <a:srgbClr val="000000"/>
                    </a:solidFill>
                    <a:round/>
                    <a:headEnd type="stealth" w="med" len="me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0" anchor="t" anchorCtr="0" upright="1">
                    <a:noAutofit/>
                  </a:bodyPr>
                  <a:lstStyle/>
                  <a:p>
                    <a:pPr>
                      <a:lnSpc>
                        <a:spcPct val="75000"/>
                      </a:lnSpc>
                    </a:pPr>
                    <a:endParaRPr lang="uk-UA"/>
                  </a:p>
                </p:txBody>
              </p:sp>
              <p:sp>
                <p:nvSpPr>
                  <p:cNvPr id="54" name="Text Box 360"/>
                  <p:cNvSpPr txBox="1">
                    <a:spLocks noChangeArrowheads="1"/>
                  </p:cNvSpPr>
                  <p:nvPr/>
                </p:nvSpPr>
                <p:spPr bwMode="auto">
                  <a:xfrm>
                    <a:off x="7015" y="6841"/>
                    <a:ext cx="1216" cy="417"/>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a:effectLst/>
                        <a:latin typeface="Times New Roman"/>
                        <a:ea typeface="Times New Roman"/>
                      </a:rPr>
                      <a:t>жовте світло</a:t>
                    </a:r>
                    <a:endParaRPr lang="uk-UA" sz="1200">
                      <a:effectLst/>
                      <a:latin typeface="Times New Roman"/>
                      <a:ea typeface="Times New Roman"/>
                    </a:endParaRPr>
                  </a:p>
                  <a:p>
                    <a:pPr algn="ctr">
                      <a:lnSpc>
                        <a:spcPct val="75000"/>
                      </a:lnSpc>
                      <a:spcAft>
                        <a:spcPts val="0"/>
                      </a:spcAft>
                    </a:pPr>
                    <a:r>
                      <a:rPr lang="ru-RU" sz="1000">
                        <a:effectLst/>
                        <a:latin typeface="Times New Roman"/>
                        <a:ea typeface="Times New Roman"/>
                      </a:rPr>
                      <a:t>в усіх напрямках</a:t>
                    </a:r>
                    <a:endParaRPr lang="uk-UA" sz="1200">
                      <a:effectLst/>
                      <a:latin typeface="Times New Roman"/>
                      <a:ea typeface="Times New Roman"/>
                    </a:endParaRPr>
                  </a:p>
                </p:txBody>
              </p:sp>
              <p:sp>
                <p:nvSpPr>
                  <p:cNvPr id="55" name="Text Box 361"/>
                  <p:cNvSpPr txBox="1">
                    <a:spLocks noChangeArrowheads="1"/>
                  </p:cNvSpPr>
                  <p:nvPr/>
                </p:nvSpPr>
                <p:spPr bwMode="auto">
                  <a:xfrm>
                    <a:off x="8291" y="5187"/>
                    <a:ext cx="1026" cy="335"/>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a:effectLst/>
                        <a:latin typeface="Times New Roman"/>
                        <a:ea typeface="Times New Roman"/>
                      </a:rPr>
                      <a:t>зелене в 3 та 4</a:t>
                    </a:r>
                    <a:endParaRPr lang="uk-UA" sz="1200">
                      <a:effectLst/>
                      <a:latin typeface="Times New Roman"/>
                      <a:ea typeface="Times New Roman"/>
                    </a:endParaRPr>
                  </a:p>
                  <a:p>
                    <a:pPr algn="ctr">
                      <a:lnSpc>
                        <a:spcPct val="75000"/>
                      </a:lnSpc>
                      <a:spcAft>
                        <a:spcPts val="0"/>
                      </a:spcAft>
                    </a:pPr>
                    <a:r>
                      <a:rPr lang="ru-RU" sz="1000">
                        <a:effectLst/>
                        <a:latin typeface="Times New Roman"/>
                        <a:ea typeface="Times New Roman"/>
                      </a:rPr>
                      <a:t>напрямках</a:t>
                    </a:r>
                    <a:endParaRPr lang="uk-UA" sz="1200">
                      <a:effectLst/>
                      <a:latin typeface="Times New Roman"/>
                      <a:ea typeface="Times New Roman"/>
                    </a:endParaRPr>
                  </a:p>
                </p:txBody>
              </p:sp>
              <p:sp>
                <p:nvSpPr>
                  <p:cNvPr id="56" name="Text Box 362"/>
                  <p:cNvSpPr txBox="1">
                    <a:spLocks noChangeArrowheads="1"/>
                  </p:cNvSpPr>
                  <p:nvPr/>
                </p:nvSpPr>
                <p:spPr bwMode="auto">
                  <a:xfrm>
                    <a:off x="5844" y="5187"/>
                    <a:ext cx="1027" cy="335"/>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a:effectLst/>
                        <a:latin typeface="Times New Roman"/>
                        <a:ea typeface="Times New Roman"/>
                      </a:rPr>
                      <a:t>зелене в 1 та 2</a:t>
                    </a:r>
                    <a:endParaRPr lang="uk-UA" sz="1200">
                      <a:effectLst/>
                      <a:latin typeface="Times New Roman"/>
                      <a:ea typeface="Times New Roman"/>
                    </a:endParaRPr>
                  </a:p>
                  <a:p>
                    <a:pPr algn="ctr">
                      <a:lnSpc>
                        <a:spcPct val="75000"/>
                      </a:lnSpc>
                      <a:spcAft>
                        <a:spcPts val="0"/>
                      </a:spcAft>
                    </a:pPr>
                    <a:r>
                      <a:rPr lang="ru-RU" sz="1000">
                        <a:effectLst/>
                        <a:latin typeface="Times New Roman"/>
                        <a:ea typeface="Times New Roman"/>
                      </a:rPr>
                      <a:t>напрямках</a:t>
                    </a:r>
                    <a:endParaRPr lang="uk-UA" sz="1200">
                      <a:effectLst/>
                      <a:latin typeface="Times New Roman"/>
                      <a:ea typeface="Times New Roman"/>
                    </a:endParaRPr>
                  </a:p>
                </p:txBody>
              </p:sp>
              <p:sp>
                <p:nvSpPr>
                  <p:cNvPr id="57" name="Oval 363"/>
                  <p:cNvSpPr>
                    <a:spLocks noChangeArrowheads="1"/>
                  </p:cNvSpPr>
                  <p:nvPr/>
                </p:nvSpPr>
                <p:spPr bwMode="auto">
                  <a:xfrm>
                    <a:off x="7099" y="5291"/>
                    <a:ext cx="56" cy="55"/>
                  </a:xfrm>
                  <a:prstGeom prst="ellipse">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pPr>
                      <a:lnSpc>
                        <a:spcPct val="75000"/>
                      </a:lnSpc>
                    </a:pPr>
                    <a:endParaRPr lang="uk-UA"/>
                  </a:p>
                </p:txBody>
              </p:sp>
              <p:sp>
                <p:nvSpPr>
                  <p:cNvPr id="58" name="Oval 364"/>
                  <p:cNvSpPr>
                    <a:spLocks noChangeArrowheads="1"/>
                  </p:cNvSpPr>
                  <p:nvPr/>
                </p:nvSpPr>
                <p:spPr bwMode="auto">
                  <a:xfrm>
                    <a:off x="5676" y="5773"/>
                    <a:ext cx="56" cy="56"/>
                  </a:xfrm>
                  <a:prstGeom prst="ellipse">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pPr>
                      <a:lnSpc>
                        <a:spcPct val="75000"/>
                      </a:lnSpc>
                    </a:pPr>
                    <a:endParaRPr lang="uk-UA"/>
                  </a:p>
                </p:txBody>
              </p:sp>
            </p:grpSp>
          </p:grpSp>
        </p:grpSp>
        <p:sp>
          <p:nvSpPr>
            <p:cNvPr id="22" name="Rectangle 367"/>
            <p:cNvSpPr>
              <a:spLocks noChangeArrowheads="1"/>
            </p:cNvSpPr>
            <p:nvPr/>
          </p:nvSpPr>
          <p:spPr bwMode="auto">
            <a:xfrm>
              <a:off x="183586" y="2859990"/>
              <a:ext cx="2703644" cy="1404520"/>
            </a:xfrm>
            <a:prstGeom prst="rect">
              <a:avLst/>
            </a:prstGeom>
            <a:solidFill>
              <a:schemeClr val="bg2"/>
            </a:solidFill>
            <a:ln w="9525">
              <a:solidFill>
                <a:srgbClr val="808080"/>
              </a:solidFill>
              <a:prstDash val="sysDot"/>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0" anchor="t" anchorCtr="0" upright="1">
              <a:noAutofit/>
            </a:bodyPr>
            <a:lstStyle/>
            <a:p>
              <a:pPr>
                <a:lnSpc>
                  <a:spcPct val="75000"/>
                </a:lnSpc>
              </a:pPr>
              <a:endParaRPr lang="uk-UA"/>
            </a:p>
          </p:txBody>
        </p:sp>
        <p:sp>
          <p:nvSpPr>
            <p:cNvPr id="23" name="Text Box 368"/>
            <p:cNvSpPr txBox="1">
              <a:spLocks noChangeArrowheads="1"/>
            </p:cNvSpPr>
            <p:nvPr/>
          </p:nvSpPr>
          <p:spPr bwMode="auto">
            <a:xfrm>
              <a:off x="877133" y="3893424"/>
              <a:ext cx="241382" cy="255599"/>
            </a:xfrm>
            <a:prstGeom prst="rect">
              <a:avLst/>
            </a:prstGeom>
            <a:solidFill>
              <a:srgbClr val="FFFFFF"/>
            </a:solidFill>
            <a:ln w="9525">
              <a:solidFill>
                <a:srgbClr val="FFFFFF"/>
              </a:solidFill>
              <a:miter lim="800000"/>
              <a:headEnd/>
              <a:tailEnd/>
            </a:ln>
          </p:spPr>
          <p:txBody>
            <a:bodyPr rot="0" vert="horz" wrap="square" lIns="18000" tIns="10800" rIns="18000" bIns="0" anchor="t" anchorCtr="0" upright="1">
              <a:noAutofit/>
            </a:bodyPr>
            <a:lstStyle/>
            <a:p>
              <a:pPr algn="just">
                <a:lnSpc>
                  <a:spcPct val="75000"/>
                </a:lnSpc>
                <a:spcAft>
                  <a:spcPts val="0"/>
                </a:spcAft>
              </a:pPr>
              <a:r>
                <a:rPr lang="ru-RU" sz="1200">
                  <a:effectLst/>
                  <a:latin typeface="Times New Roman"/>
                  <a:ea typeface="Times New Roman"/>
                </a:rPr>
                <a:t>2</a:t>
              </a:r>
              <a:endParaRPr lang="uk-UA" sz="1200">
                <a:effectLst/>
                <a:latin typeface="Times New Roman"/>
                <a:ea typeface="Times New Roman"/>
              </a:endParaRPr>
            </a:p>
          </p:txBody>
        </p:sp>
        <p:sp>
          <p:nvSpPr>
            <p:cNvPr id="24" name="Text Box 369"/>
            <p:cNvSpPr txBox="1">
              <a:spLocks noChangeArrowheads="1"/>
            </p:cNvSpPr>
            <p:nvPr/>
          </p:nvSpPr>
          <p:spPr bwMode="auto">
            <a:xfrm>
              <a:off x="1427891" y="3288818"/>
              <a:ext cx="925579" cy="178325"/>
            </a:xfrm>
            <a:prstGeom prst="rect">
              <a:avLst/>
            </a:prstGeom>
            <a:solidFill>
              <a:srgbClr val="FFFFFF"/>
            </a:solidFill>
            <a:ln w="9525">
              <a:solidFill>
                <a:srgbClr val="FFFFFF"/>
              </a:solidFill>
              <a:miter lim="800000"/>
              <a:headEnd/>
              <a:tailEnd/>
            </a:ln>
          </p:spPr>
          <p:txBody>
            <a:bodyPr rot="0" vert="horz" wrap="square" lIns="18000" tIns="10800" rIns="18000" bIns="0" anchor="t" anchorCtr="0" upright="1">
              <a:noAutofit/>
            </a:bodyPr>
            <a:lstStyle/>
            <a:p>
              <a:pPr algn="ctr">
                <a:lnSpc>
                  <a:spcPct val="75000"/>
                </a:lnSpc>
                <a:spcAft>
                  <a:spcPts val="0"/>
                </a:spcAft>
              </a:pPr>
              <a:r>
                <a:rPr lang="ru-RU" sz="1000">
                  <a:effectLst/>
                  <a:latin typeface="Times New Roman"/>
                  <a:ea typeface="Times New Roman"/>
                </a:rPr>
                <a:t>над</a:t>
              </a:r>
              <a:r>
                <a:rPr lang="uk-UA" sz="1000">
                  <a:effectLst/>
                  <a:latin typeface="Times New Roman"/>
                  <a:ea typeface="Times New Roman"/>
                </a:rPr>
                <a:t>ходження</a:t>
              </a:r>
              <a:endParaRPr lang="uk-UA" sz="1200">
                <a:effectLst/>
                <a:latin typeface="Times New Roman"/>
                <a:ea typeface="Times New Roman"/>
              </a:endParaRPr>
            </a:p>
          </p:txBody>
        </p:sp>
        <p:sp>
          <p:nvSpPr>
            <p:cNvPr id="25" name="Text Box 370"/>
            <p:cNvSpPr txBox="1">
              <a:spLocks noChangeArrowheads="1"/>
            </p:cNvSpPr>
            <p:nvPr/>
          </p:nvSpPr>
          <p:spPr bwMode="auto">
            <a:xfrm>
              <a:off x="1659073" y="3893424"/>
              <a:ext cx="244781" cy="253901"/>
            </a:xfrm>
            <a:prstGeom prst="rect">
              <a:avLst/>
            </a:prstGeom>
            <a:solidFill>
              <a:srgbClr val="FFFFFF"/>
            </a:solidFill>
            <a:ln w="9525">
              <a:solidFill>
                <a:srgbClr val="FFFFFF"/>
              </a:solidFill>
              <a:miter lim="800000"/>
              <a:headEnd/>
              <a:tailEnd/>
            </a:ln>
          </p:spPr>
          <p:txBody>
            <a:bodyPr rot="0" vert="horz" wrap="square" lIns="18000" tIns="10800" rIns="18000" bIns="0" anchor="t" anchorCtr="0" upright="1">
              <a:noAutofit/>
            </a:bodyPr>
            <a:lstStyle/>
            <a:p>
              <a:pPr algn="ctr">
                <a:lnSpc>
                  <a:spcPct val="75000"/>
                </a:lnSpc>
                <a:spcAft>
                  <a:spcPts val="0"/>
                </a:spcAft>
              </a:pPr>
              <a:r>
                <a:rPr lang="en-US" sz="1400">
                  <a:effectLst/>
                  <a:latin typeface="Times New Roman"/>
                  <a:ea typeface="Times New Roman"/>
                </a:rPr>
                <a:t>t</a:t>
              </a:r>
              <a:r>
                <a:rPr lang="uk-UA" sz="1400" baseline="-25000">
                  <a:effectLst/>
                  <a:latin typeface="Times New Roman"/>
                  <a:ea typeface="Times New Roman"/>
                </a:rPr>
                <a:t>2</a:t>
              </a:r>
              <a:endParaRPr lang="uk-UA" sz="1200">
                <a:effectLst/>
                <a:latin typeface="Times New Roman"/>
                <a:ea typeface="Times New Roman"/>
              </a:endParaRPr>
            </a:p>
          </p:txBody>
        </p:sp>
        <p:sp>
          <p:nvSpPr>
            <p:cNvPr id="26" name="Text Box 371"/>
            <p:cNvSpPr txBox="1">
              <a:spLocks noChangeArrowheads="1"/>
            </p:cNvSpPr>
            <p:nvPr/>
          </p:nvSpPr>
          <p:spPr bwMode="auto">
            <a:xfrm>
              <a:off x="556708" y="3200505"/>
              <a:ext cx="745393" cy="310795"/>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lnSpc>
                  <a:spcPct val="75000"/>
                </a:lnSpc>
                <a:spcAft>
                  <a:spcPts val="0"/>
                </a:spcAft>
              </a:pPr>
              <a:r>
                <a:rPr lang="ru-RU" sz="1000">
                  <a:effectLst/>
                  <a:latin typeface="Times New Roman"/>
                  <a:ea typeface="Times New Roman"/>
                </a:rPr>
                <a:t>переїзд </a:t>
              </a:r>
              <a:r>
                <a:rPr lang="uk-UA" sz="1000">
                  <a:effectLst/>
                  <a:latin typeface="Times New Roman"/>
                  <a:ea typeface="Times New Roman"/>
                </a:rPr>
                <a:t>перехрестя</a:t>
              </a:r>
              <a:endParaRPr lang="uk-UA" sz="1200">
                <a:effectLst/>
                <a:latin typeface="Times New Roman"/>
                <a:ea typeface="Times New Roman"/>
              </a:endParaRPr>
            </a:p>
          </p:txBody>
        </p:sp>
        <p:grpSp>
          <p:nvGrpSpPr>
            <p:cNvPr id="27" name="Group 372"/>
            <p:cNvGrpSpPr>
              <a:grpSpLocks/>
            </p:cNvGrpSpPr>
            <p:nvPr/>
          </p:nvGrpSpPr>
          <p:grpSpPr bwMode="auto">
            <a:xfrm flipH="1">
              <a:off x="432622" y="3540341"/>
              <a:ext cx="1935300" cy="317526"/>
              <a:chOff x="3124" y="4104"/>
              <a:chExt cx="2278" cy="374"/>
            </a:xfrm>
          </p:grpSpPr>
          <p:cxnSp>
            <p:nvCxnSpPr>
              <p:cNvPr id="30" name="Line 373"/>
              <p:cNvCxnSpPr/>
              <p:nvPr/>
            </p:nvCxnSpPr>
            <p:spPr bwMode="auto">
              <a:xfrm>
                <a:off x="3438" y="4244"/>
                <a:ext cx="404" cy="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31" name="Oval 374"/>
              <p:cNvSpPr>
                <a:spLocks noChangeArrowheads="1"/>
              </p:cNvSpPr>
              <p:nvPr/>
            </p:nvSpPr>
            <p:spPr bwMode="auto">
              <a:xfrm>
                <a:off x="4128" y="4161"/>
                <a:ext cx="293" cy="278"/>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cxnSp>
            <p:nvCxnSpPr>
              <p:cNvPr id="32" name="Line 375"/>
              <p:cNvCxnSpPr/>
              <p:nvPr/>
            </p:nvCxnSpPr>
            <p:spPr bwMode="auto">
              <a:xfrm>
                <a:off x="3836" y="4104"/>
                <a:ext cx="0" cy="35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3" name="Line 376"/>
              <p:cNvCxnSpPr/>
              <p:nvPr/>
            </p:nvCxnSpPr>
            <p:spPr bwMode="auto">
              <a:xfrm>
                <a:off x="3836" y="4300"/>
                <a:ext cx="313" cy="6"/>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34" name="Line 377"/>
              <p:cNvCxnSpPr/>
              <p:nvPr/>
            </p:nvCxnSpPr>
            <p:spPr bwMode="auto">
              <a:xfrm>
                <a:off x="4442" y="4306"/>
                <a:ext cx="293" cy="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35" name="Oval 378"/>
              <p:cNvSpPr>
                <a:spLocks noChangeArrowheads="1"/>
              </p:cNvSpPr>
              <p:nvPr/>
            </p:nvSpPr>
            <p:spPr bwMode="auto">
              <a:xfrm>
                <a:off x="5112" y="4140"/>
                <a:ext cx="290" cy="278"/>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cxnSp>
            <p:nvCxnSpPr>
              <p:cNvPr id="36" name="Line 379"/>
              <p:cNvCxnSpPr/>
              <p:nvPr/>
            </p:nvCxnSpPr>
            <p:spPr bwMode="auto">
              <a:xfrm>
                <a:off x="4735" y="4119"/>
                <a:ext cx="1" cy="35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7" name="Line 380"/>
              <p:cNvCxnSpPr/>
              <p:nvPr/>
            </p:nvCxnSpPr>
            <p:spPr bwMode="auto">
              <a:xfrm>
                <a:off x="4777" y="4306"/>
                <a:ext cx="335" cy="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nvGrpSpPr>
              <p:cNvPr id="38" name="Group 381"/>
              <p:cNvGrpSpPr>
                <a:grpSpLocks/>
              </p:cNvGrpSpPr>
              <p:nvPr/>
            </p:nvGrpSpPr>
            <p:grpSpPr bwMode="auto">
              <a:xfrm>
                <a:off x="3124" y="4140"/>
                <a:ext cx="292" cy="278"/>
                <a:chOff x="6608" y="13376"/>
                <a:chExt cx="390" cy="372"/>
              </a:xfrm>
            </p:grpSpPr>
            <p:sp>
              <p:nvSpPr>
                <p:cNvPr id="40" name="Oval 382"/>
                <p:cNvSpPr>
                  <a:spLocks noChangeArrowheads="1"/>
                </p:cNvSpPr>
                <p:nvPr/>
              </p:nvSpPr>
              <p:spPr bwMode="auto">
                <a:xfrm>
                  <a:off x="6608" y="13376"/>
                  <a:ext cx="390" cy="372"/>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sp>
              <p:nvSpPr>
                <p:cNvPr id="41" name="Oval 383"/>
                <p:cNvSpPr>
                  <a:spLocks noChangeArrowheads="1"/>
                </p:cNvSpPr>
                <p:nvPr/>
              </p:nvSpPr>
              <p:spPr bwMode="auto">
                <a:xfrm>
                  <a:off x="6748" y="13530"/>
                  <a:ext cx="68" cy="68"/>
                </a:xfrm>
                <a:prstGeom prst="ellipse">
                  <a:avLst/>
                </a:prstGeom>
                <a:solidFill>
                  <a:srgbClr val="000000"/>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grpSp>
          <p:cxnSp>
            <p:nvCxnSpPr>
              <p:cNvPr id="39" name="Line 384"/>
              <p:cNvCxnSpPr/>
              <p:nvPr/>
            </p:nvCxnSpPr>
            <p:spPr bwMode="auto">
              <a:xfrm flipH="1">
                <a:off x="3396" y="4370"/>
                <a:ext cx="405" cy="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sp>
          <p:nvSpPr>
            <p:cNvPr id="28" name="Text Box 385"/>
            <p:cNvSpPr txBox="1">
              <a:spLocks noChangeArrowheads="1"/>
            </p:cNvSpPr>
            <p:nvPr/>
          </p:nvSpPr>
          <p:spPr bwMode="auto">
            <a:xfrm>
              <a:off x="201435" y="2948303"/>
              <a:ext cx="2633099" cy="195308"/>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u="sng">
                  <a:effectLst/>
                  <a:latin typeface="Times New Roman"/>
                  <a:ea typeface="Times New Roman"/>
                </a:rPr>
                <a:t>Підсистема руху автомобілів у 2-ому напрямку</a:t>
              </a:r>
              <a:endParaRPr lang="uk-UA" sz="1200">
                <a:effectLst/>
                <a:latin typeface="Times New Roman"/>
                <a:ea typeface="Times New Roman"/>
              </a:endParaRPr>
            </a:p>
          </p:txBody>
        </p:sp>
      </p:grpSp>
    </p:spTree>
    <p:extLst>
      <p:ext uri="{BB962C8B-B14F-4D97-AF65-F5344CB8AC3E}">
        <p14:creationId xmlns:p14="http://schemas.microsoft.com/office/powerpoint/2010/main" val="28547176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346050"/>
          </a:xfrm>
        </p:spPr>
        <p:txBody>
          <a:bodyPr>
            <a:normAutofit fontScale="90000"/>
          </a:bodyPr>
          <a:lstStyle/>
          <a:p>
            <a:r>
              <a:rPr lang="uk-UA" dirty="0"/>
              <a:t>Приклад «Регульоване перехрестя»</a:t>
            </a:r>
          </a:p>
        </p:txBody>
      </p:sp>
      <p:sp>
        <p:nvSpPr>
          <p:cNvPr id="4" name="Нижний колонтитул 3"/>
          <p:cNvSpPr>
            <a:spLocks noGrp="1"/>
          </p:cNvSpPr>
          <p:nvPr>
            <p:ph type="ftr" sz="quarter" idx="11"/>
          </p:nvPr>
        </p:nvSpPr>
        <p:spPr/>
        <p:txBody>
          <a:bodyPr/>
          <a:lstStyle/>
          <a:p>
            <a:r>
              <a:rPr lang="uk-UA"/>
              <a:t>© І.В.Стеценко КПІ ім.Ігоря Сікорського</a:t>
            </a:r>
          </a:p>
        </p:txBody>
      </p:sp>
      <p:grpSp>
        <p:nvGrpSpPr>
          <p:cNvPr id="5" name="Полотно 431"/>
          <p:cNvGrpSpPr/>
          <p:nvPr/>
        </p:nvGrpSpPr>
        <p:grpSpPr>
          <a:xfrm>
            <a:off x="411401" y="1390049"/>
            <a:ext cx="8256270" cy="4394200"/>
            <a:chOff x="0" y="0"/>
            <a:chExt cx="8256270" cy="4394200"/>
          </a:xfrm>
        </p:grpSpPr>
        <p:sp>
          <p:nvSpPr>
            <p:cNvPr id="6" name="Прямоугольник 5"/>
            <p:cNvSpPr/>
            <p:nvPr/>
          </p:nvSpPr>
          <p:spPr>
            <a:xfrm>
              <a:off x="0" y="0"/>
              <a:ext cx="8256270" cy="4394200"/>
            </a:xfrm>
            <a:prstGeom prst="rect">
              <a:avLst/>
            </a:prstGeom>
            <a:noFill/>
            <a:ln>
              <a:noFill/>
            </a:ln>
          </p:spPr>
        </p:sp>
        <p:sp>
          <p:nvSpPr>
            <p:cNvPr id="7" name="Rectangle 265"/>
            <p:cNvSpPr>
              <a:spLocks noChangeArrowheads="1"/>
            </p:cNvSpPr>
            <p:nvPr/>
          </p:nvSpPr>
          <p:spPr bwMode="auto">
            <a:xfrm>
              <a:off x="2263377" y="568941"/>
              <a:ext cx="3752464" cy="3005197"/>
            </a:xfrm>
            <a:prstGeom prst="rect">
              <a:avLst/>
            </a:prstGeom>
            <a:solidFill>
              <a:schemeClr val="accent3">
                <a:lumMod val="20000"/>
                <a:lumOff val="80000"/>
              </a:schemeClr>
            </a:solidFill>
            <a:ln w="3175">
              <a:solidFill>
                <a:srgbClr val="C0C0C0"/>
              </a:solidFill>
              <a:miter lim="800000"/>
              <a:headEnd/>
              <a:tailEnd/>
            </a:ln>
          </p:spPr>
          <p:txBody>
            <a:bodyPr rot="0" vert="horz" wrap="square" lIns="91440" tIns="45720" rIns="91440" bIns="45720" anchor="t" anchorCtr="0" upright="1">
              <a:noAutofit/>
            </a:bodyPr>
            <a:lstStyle/>
            <a:p>
              <a:pPr>
                <a:lnSpc>
                  <a:spcPct val="75000"/>
                </a:lnSpc>
              </a:pPr>
              <a:endParaRPr lang="uk-UA"/>
            </a:p>
          </p:txBody>
        </p:sp>
        <p:grpSp>
          <p:nvGrpSpPr>
            <p:cNvPr id="8" name="Group 266"/>
            <p:cNvGrpSpPr>
              <a:grpSpLocks/>
            </p:cNvGrpSpPr>
            <p:nvPr/>
          </p:nvGrpSpPr>
          <p:grpSpPr bwMode="auto">
            <a:xfrm>
              <a:off x="5410687" y="125677"/>
              <a:ext cx="2704494" cy="1403671"/>
              <a:chOff x="9358" y="2822"/>
              <a:chExt cx="3181" cy="1653"/>
            </a:xfrm>
          </p:grpSpPr>
          <p:sp>
            <p:nvSpPr>
              <p:cNvPr id="110" name="Rectangle 267"/>
              <p:cNvSpPr>
                <a:spLocks noChangeArrowheads="1"/>
              </p:cNvSpPr>
              <p:nvPr/>
            </p:nvSpPr>
            <p:spPr bwMode="auto">
              <a:xfrm>
                <a:off x="9358" y="2822"/>
                <a:ext cx="3181" cy="1653"/>
              </a:xfrm>
              <a:prstGeom prst="rect">
                <a:avLst/>
              </a:prstGeom>
              <a:solidFill>
                <a:schemeClr val="bg2"/>
              </a:solidFill>
              <a:ln w="9525">
                <a:solidFill>
                  <a:srgbClr val="808080"/>
                </a:solidFill>
                <a:prstDash val="sysDot"/>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0" anchor="t" anchorCtr="0" upright="1">
                <a:noAutofit/>
              </a:bodyPr>
              <a:lstStyle/>
              <a:p>
                <a:pPr>
                  <a:lnSpc>
                    <a:spcPct val="75000"/>
                  </a:lnSpc>
                </a:pPr>
                <a:endParaRPr lang="uk-UA"/>
              </a:p>
            </p:txBody>
          </p:sp>
          <p:grpSp>
            <p:nvGrpSpPr>
              <p:cNvPr id="111" name="Group 268"/>
              <p:cNvGrpSpPr>
                <a:grpSpLocks/>
              </p:cNvGrpSpPr>
              <p:nvPr/>
            </p:nvGrpSpPr>
            <p:grpSpPr bwMode="auto">
              <a:xfrm>
                <a:off x="9651" y="3219"/>
                <a:ext cx="2278" cy="1118"/>
                <a:chOff x="9651" y="3219"/>
                <a:chExt cx="2278" cy="1118"/>
              </a:xfrm>
            </p:grpSpPr>
            <p:cxnSp>
              <p:nvCxnSpPr>
                <p:cNvPr id="113" name="Line 269"/>
                <p:cNvCxnSpPr/>
                <p:nvPr/>
              </p:nvCxnSpPr>
              <p:spPr bwMode="auto">
                <a:xfrm>
                  <a:off x="9965" y="3764"/>
                  <a:ext cx="404" cy="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114" name="Text Box 270"/>
                <p:cNvSpPr txBox="1">
                  <a:spLocks noChangeArrowheads="1"/>
                </p:cNvSpPr>
                <p:nvPr/>
              </p:nvSpPr>
              <p:spPr bwMode="auto">
                <a:xfrm>
                  <a:off x="11116" y="4036"/>
                  <a:ext cx="285" cy="301"/>
                </a:xfrm>
                <a:prstGeom prst="rect">
                  <a:avLst/>
                </a:prstGeom>
                <a:solidFill>
                  <a:srgbClr val="FFFFFF"/>
                </a:solidFill>
                <a:ln w="9525">
                  <a:solidFill>
                    <a:srgbClr val="FFFFFF"/>
                  </a:solidFill>
                  <a:miter lim="800000"/>
                  <a:headEnd/>
                  <a:tailEnd/>
                </a:ln>
              </p:spPr>
              <p:txBody>
                <a:bodyPr rot="0" vert="horz" wrap="square" lIns="18000" tIns="10800" rIns="18000" bIns="0" anchor="t" anchorCtr="0" upright="1">
                  <a:noAutofit/>
                </a:bodyPr>
                <a:lstStyle/>
                <a:p>
                  <a:pPr algn="just">
                    <a:lnSpc>
                      <a:spcPct val="75000"/>
                    </a:lnSpc>
                    <a:spcAft>
                      <a:spcPts val="0"/>
                    </a:spcAft>
                  </a:pPr>
                  <a:r>
                    <a:rPr lang="ru-RU" sz="1200">
                      <a:effectLst/>
                      <a:latin typeface="Times New Roman"/>
                      <a:ea typeface="Times New Roman"/>
                    </a:rPr>
                    <a:t>2</a:t>
                  </a:r>
                  <a:endParaRPr lang="uk-UA" sz="1200">
                    <a:effectLst/>
                    <a:latin typeface="Times New Roman"/>
                    <a:ea typeface="Times New Roman"/>
                  </a:endParaRPr>
                </a:p>
              </p:txBody>
            </p:sp>
            <p:sp>
              <p:nvSpPr>
                <p:cNvPr id="115" name="Text Box 271"/>
                <p:cNvSpPr txBox="1">
                  <a:spLocks noChangeArrowheads="1"/>
                </p:cNvSpPr>
                <p:nvPr/>
              </p:nvSpPr>
              <p:spPr bwMode="auto">
                <a:xfrm>
                  <a:off x="9735" y="3345"/>
                  <a:ext cx="1089" cy="209"/>
                </a:xfrm>
                <a:prstGeom prst="rect">
                  <a:avLst/>
                </a:prstGeom>
                <a:solidFill>
                  <a:srgbClr val="FFFFFF"/>
                </a:solidFill>
                <a:ln w="9525">
                  <a:solidFill>
                    <a:srgbClr val="FFFFFF"/>
                  </a:solidFill>
                  <a:miter lim="800000"/>
                  <a:headEnd/>
                  <a:tailEnd/>
                </a:ln>
              </p:spPr>
              <p:txBody>
                <a:bodyPr rot="0" vert="horz" wrap="square" lIns="18000" tIns="10800" rIns="18000" bIns="0" anchor="t" anchorCtr="0" upright="1">
                  <a:noAutofit/>
                </a:bodyPr>
                <a:lstStyle/>
                <a:p>
                  <a:pPr algn="ctr">
                    <a:lnSpc>
                      <a:spcPct val="75000"/>
                    </a:lnSpc>
                    <a:spcAft>
                      <a:spcPts val="0"/>
                    </a:spcAft>
                  </a:pPr>
                  <a:r>
                    <a:rPr lang="ru-RU" sz="1000">
                      <a:effectLst/>
                      <a:latin typeface="Times New Roman"/>
                      <a:ea typeface="Times New Roman"/>
                    </a:rPr>
                    <a:t>над</a:t>
                  </a:r>
                  <a:r>
                    <a:rPr lang="uk-UA" sz="1000">
                      <a:effectLst/>
                      <a:latin typeface="Times New Roman"/>
                      <a:ea typeface="Times New Roman"/>
                    </a:rPr>
                    <a:t>ходження</a:t>
                  </a:r>
                  <a:endParaRPr lang="uk-UA" sz="1200">
                    <a:effectLst/>
                    <a:latin typeface="Times New Roman"/>
                    <a:ea typeface="Times New Roman"/>
                  </a:endParaRPr>
                </a:p>
              </p:txBody>
            </p:sp>
            <p:sp>
              <p:nvSpPr>
                <p:cNvPr id="116" name="Text Box 272"/>
                <p:cNvSpPr txBox="1">
                  <a:spLocks noChangeArrowheads="1"/>
                </p:cNvSpPr>
                <p:nvPr/>
              </p:nvSpPr>
              <p:spPr bwMode="auto">
                <a:xfrm>
                  <a:off x="10216" y="4015"/>
                  <a:ext cx="288" cy="299"/>
                </a:xfrm>
                <a:prstGeom prst="rect">
                  <a:avLst/>
                </a:prstGeom>
                <a:solidFill>
                  <a:srgbClr val="FFFFFF"/>
                </a:solidFill>
                <a:ln w="9525">
                  <a:solidFill>
                    <a:srgbClr val="FFFFFF"/>
                  </a:solidFill>
                  <a:miter lim="800000"/>
                  <a:headEnd/>
                  <a:tailEnd/>
                </a:ln>
              </p:spPr>
              <p:txBody>
                <a:bodyPr rot="0" vert="horz" wrap="square" lIns="18000" tIns="10800" rIns="18000" bIns="0" anchor="t" anchorCtr="0" upright="1">
                  <a:noAutofit/>
                </a:bodyPr>
                <a:lstStyle/>
                <a:p>
                  <a:pPr algn="ctr">
                    <a:lnSpc>
                      <a:spcPct val="75000"/>
                    </a:lnSpc>
                    <a:spcAft>
                      <a:spcPts val="0"/>
                    </a:spcAft>
                  </a:pPr>
                  <a:r>
                    <a:rPr lang="en-US" sz="1400">
                      <a:effectLst/>
                      <a:latin typeface="Times New Roman"/>
                      <a:ea typeface="Times New Roman"/>
                    </a:rPr>
                    <a:t>t</a:t>
                  </a:r>
                  <a:r>
                    <a:rPr lang="uk-UA" sz="1400" baseline="-25000">
                      <a:effectLst/>
                      <a:latin typeface="Times New Roman"/>
                      <a:ea typeface="Times New Roman"/>
                    </a:rPr>
                    <a:t>4</a:t>
                  </a:r>
                  <a:endParaRPr lang="uk-UA" sz="1200">
                    <a:effectLst/>
                    <a:latin typeface="Times New Roman"/>
                    <a:ea typeface="Times New Roman"/>
                  </a:endParaRPr>
                </a:p>
              </p:txBody>
            </p:sp>
            <p:sp>
              <p:nvSpPr>
                <p:cNvPr id="117" name="Oval 273"/>
                <p:cNvSpPr>
                  <a:spLocks noChangeArrowheads="1"/>
                </p:cNvSpPr>
                <p:nvPr/>
              </p:nvSpPr>
              <p:spPr bwMode="auto">
                <a:xfrm>
                  <a:off x="10655" y="3680"/>
                  <a:ext cx="293" cy="278"/>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cxnSp>
              <p:nvCxnSpPr>
                <p:cNvPr id="118" name="Line 274"/>
                <p:cNvCxnSpPr/>
                <p:nvPr/>
              </p:nvCxnSpPr>
              <p:spPr bwMode="auto">
                <a:xfrm>
                  <a:off x="10363" y="3623"/>
                  <a:ext cx="0" cy="35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19" name="Line 275"/>
                <p:cNvCxnSpPr/>
                <p:nvPr/>
              </p:nvCxnSpPr>
              <p:spPr bwMode="auto">
                <a:xfrm>
                  <a:off x="10363" y="3819"/>
                  <a:ext cx="313" cy="7"/>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120" name="Line 276"/>
                <p:cNvCxnSpPr/>
                <p:nvPr/>
              </p:nvCxnSpPr>
              <p:spPr bwMode="auto">
                <a:xfrm>
                  <a:off x="10969" y="3826"/>
                  <a:ext cx="293" cy="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121" name="Oval 277"/>
                <p:cNvSpPr>
                  <a:spLocks noChangeArrowheads="1"/>
                </p:cNvSpPr>
                <p:nvPr/>
              </p:nvSpPr>
              <p:spPr bwMode="auto">
                <a:xfrm>
                  <a:off x="11639" y="3659"/>
                  <a:ext cx="290" cy="278"/>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cxnSp>
              <p:nvCxnSpPr>
                <p:cNvPr id="122" name="Line 278"/>
                <p:cNvCxnSpPr/>
                <p:nvPr/>
              </p:nvCxnSpPr>
              <p:spPr bwMode="auto">
                <a:xfrm>
                  <a:off x="11262" y="3638"/>
                  <a:ext cx="1" cy="35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3" name="Line 279"/>
                <p:cNvCxnSpPr/>
                <p:nvPr/>
              </p:nvCxnSpPr>
              <p:spPr bwMode="auto">
                <a:xfrm>
                  <a:off x="11304" y="3826"/>
                  <a:ext cx="335" cy="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nvGrpSpPr>
                <p:cNvPr id="124" name="Group 280"/>
                <p:cNvGrpSpPr>
                  <a:grpSpLocks/>
                </p:cNvGrpSpPr>
                <p:nvPr/>
              </p:nvGrpSpPr>
              <p:grpSpPr bwMode="auto">
                <a:xfrm>
                  <a:off x="9651" y="3659"/>
                  <a:ext cx="292" cy="278"/>
                  <a:chOff x="6608" y="13376"/>
                  <a:chExt cx="390" cy="372"/>
                </a:xfrm>
              </p:grpSpPr>
              <p:sp>
                <p:nvSpPr>
                  <p:cNvPr id="127" name="Oval 281"/>
                  <p:cNvSpPr>
                    <a:spLocks noChangeArrowheads="1"/>
                  </p:cNvSpPr>
                  <p:nvPr/>
                </p:nvSpPr>
                <p:spPr bwMode="auto">
                  <a:xfrm>
                    <a:off x="6608" y="13376"/>
                    <a:ext cx="390" cy="372"/>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sp>
                <p:nvSpPr>
                  <p:cNvPr id="128" name="Oval 282"/>
                  <p:cNvSpPr>
                    <a:spLocks noChangeArrowheads="1"/>
                  </p:cNvSpPr>
                  <p:nvPr/>
                </p:nvSpPr>
                <p:spPr bwMode="auto">
                  <a:xfrm>
                    <a:off x="6748" y="13530"/>
                    <a:ext cx="68" cy="68"/>
                  </a:xfrm>
                  <a:prstGeom prst="ellipse">
                    <a:avLst/>
                  </a:prstGeom>
                  <a:solidFill>
                    <a:srgbClr val="000000"/>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grpSp>
            <p:sp>
              <p:nvSpPr>
                <p:cNvPr id="125" name="Text Box 283"/>
                <p:cNvSpPr txBox="1">
                  <a:spLocks noChangeArrowheads="1"/>
                </p:cNvSpPr>
                <p:nvPr/>
              </p:nvSpPr>
              <p:spPr bwMode="auto">
                <a:xfrm>
                  <a:off x="10865" y="3219"/>
                  <a:ext cx="878" cy="368"/>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lnSpc>
                      <a:spcPct val="75000"/>
                    </a:lnSpc>
                    <a:spcAft>
                      <a:spcPts val="0"/>
                    </a:spcAft>
                  </a:pPr>
                  <a:r>
                    <a:rPr lang="uk-UA" sz="1000">
                      <a:effectLst/>
                      <a:latin typeface="Times New Roman"/>
                      <a:ea typeface="Times New Roman"/>
                    </a:rPr>
                    <a:t>переїзд перехрестя</a:t>
                  </a:r>
                  <a:endParaRPr lang="uk-UA" sz="1200">
                    <a:effectLst/>
                    <a:latin typeface="Times New Roman"/>
                    <a:ea typeface="Times New Roman"/>
                  </a:endParaRPr>
                </a:p>
              </p:txBody>
            </p:sp>
            <p:cxnSp>
              <p:nvCxnSpPr>
                <p:cNvPr id="126" name="Line 284"/>
                <p:cNvCxnSpPr/>
                <p:nvPr/>
              </p:nvCxnSpPr>
              <p:spPr bwMode="auto">
                <a:xfrm flipH="1">
                  <a:off x="9923" y="3889"/>
                  <a:ext cx="405" cy="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sp>
            <p:nvSpPr>
              <p:cNvPr id="112" name="Text Box 285"/>
              <p:cNvSpPr txBox="1">
                <a:spLocks noChangeArrowheads="1"/>
              </p:cNvSpPr>
              <p:nvPr/>
            </p:nvSpPr>
            <p:spPr bwMode="auto">
              <a:xfrm>
                <a:off x="9379" y="2926"/>
                <a:ext cx="3098" cy="230"/>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u="sng">
                    <a:effectLst/>
                    <a:latin typeface="Times New Roman"/>
                    <a:ea typeface="Times New Roman"/>
                  </a:rPr>
                  <a:t>Підсистема руху автомобілів у 4-ому напрямку</a:t>
                </a:r>
                <a:endParaRPr lang="uk-UA" sz="1200">
                  <a:effectLst/>
                  <a:latin typeface="Times New Roman"/>
                  <a:ea typeface="Times New Roman"/>
                </a:endParaRPr>
              </a:p>
            </p:txBody>
          </p:sp>
        </p:grpSp>
        <p:grpSp>
          <p:nvGrpSpPr>
            <p:cNvPr id="9" name="Group 286"/>
            <p:cNvGrpSpPr>
              <a:grpSpLocks/>
            </p:cNvGrpSpPr>
            <p:nvPr/>
          </p:nvGrpSpPr>
          <p:grpSpPr bwMode="auto">
            <a:xfrm>
              <a:off x="5464233" y="2863386"/>
              <a:ext cx="2703644" cy="1401123"/>
              <a:chOff x="9358" y="2822"/>
              <a:chExt cx="3181" cy="1653"/>
            </a:xfrm>
          </p:grpSpPr>
          <p:sp>
            <p:nvSpPr>
              <p:cNvPr id="91" name="Rectangle 287"/>
              <p:cNvSpPr>
                <a:spLocks noChangeArrowheads="1"/>
              </p:cNvSpPr>
              <p:nvPr/>
            </p:nvSpPr>
            <p:spPr bwMode="auto">
              <a:xfrm>
                <a:off x="9358" y="2822"/>
                <a:ext cx="3181" cy="1653"/>
              </a:xfrm>
              <a:prstGeom prst="rect">
                <a:avLst/>
              </a:prstGeom>
              <a:solidFill>
                <a:schemeClr val="bg2"/>
              </a:solidFill>
              <a:ln w="9525">
                <a:solidFill>
                  <a:srgbClr val="808080"/>
                </a:solidFill>
                <a:prstDash val="sysDot"/>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0" anchor="t" anchorCtr="0" upright="1">
                <a:noAutofit/>
              </a:bodyPr>
              <a:lstStyle/>
              <a:p>
                <a:pPr>
                  <a:lnSpc>
                    <a:spcPct val="75000"/>
                  </a:lnSpc>
                </a:pPr>
                <a:endParaRPr lang="uk-UA"/>
              </a:p>
            </p:txBody>
          </p:sp>
          <p:grpSp>
            <p:nvGrpSpPr>
              <p:cNvPr id="92" name="Group 288"/>
              <p:cNvGrpSpPr>
                <a:grpSpLocks/>
              </p:cNvGrpSpPr>
              <p:nvPr/>
            </p:nvGrpSpPr>
            <p:grpSpPr bwMode="auto">
              <a:xfrm>
                <a:off x="9651" y="3219"/>
                <a:ext cx="2278" cy="1118"/>
                <a:chOff x="9651" y="3219"/>
                <a:chExt cx="2278" cy="1118"/>
              </a:xfrm>
            </p:grpSpPr>
            <p:cxnSp>
              <p:nvCxnSpPr>
                <p:cNvPr id="94" name="Line 289"/>
                <p:cNvCxnSpPr/>
                <p:nvPr/>
              </p:nvCxnSpPr>
              <p:spPr bwMode="auto">
                <a:xfrm>
                  <a:off x="9965" y="3764"/>
                  <a:ext cx="404" cy="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95" name="Text Box 290"/>
                <p:cNvSpPr txBox="1">
                  <a:spLocks noChangeArrowheads="1"/>
                </p:cNvSpPr>
                <p:nvPr/>
              </p:nvSpPr>
              <p:spPr bwMode="auto">
                <a:xfrm>
                  <a:off x="11116" y="4036"/>
                  <a:ext cx="285" cy="301"/>
                </a:xfrm>
                <a:prstGeom prst="rect">
                  <a:avLst/>
                </a:prstGeom>
                <a:solidFill>
                  <a:srgbClr val="FFFFFF"/>
                </a:solidFill>
                <a:ln w="9525">
                  <a:solidFill>
                    <a:srgbClr val="FFFFFF"/>
                  </a:solidFill>
                  <a:miter lim="800000"/>
                  <a:headEnd/>
                  <a:tailEnd/>
                </a:ln>
              </p:spPr>
              <p:txBody>
                <a:bodyPr rot="0" vert="horz" wrap="square" lIns="18000" tIns="10800" rIns="18000" bIns="0" anchor="t" anchorCtr="0" upright="1">
                  <a:noAutofit/>
                </a:bodyPr>
                <a:lstStyle/>
                <a:p>
                  <a:pPr algn="just">
                    <a:lnSpc>
                      <a:spcPct val="75000"/>
                    </a:lnSpc>
                    <a:spcAft>
                      <a:spcPts val="0"/>
                    </a:spcAft>
                  </a:pPr>
                  <a:r>
                    <a:rPr lang="ru-RU" sz="1200">
                      <a:effectLst/>
                      <a:latin typeface="Times New Roman"/>
                      <a:ea typeface="Times New Roman"/>
                    </a:rPr>
                    <a:t>2</a:t>
                  </a:r>
                  <a:endParaRPr lang="uk-UA" sz="1200">
                    <a:effectLst/>
                    <a:latin typeface="Times New Roman"/>
                    <a:ea typeface="Times New Roman"/>
                  </a:endParaRPr>
                </a:p>
              </p:txBody>
            </p:sp>
            <p:sp>
              <p:nvSpPr>
                <p:cNvPr id="96" name="Text Box 291"/>
                <p:cNvSpPr txBox="1">
                  <a:spLocks noChangeArrowheads="1"/>
                </p:cNvSpPr>
                <p:nvPr/>
              </p:nvSpPr>
              <p:spPr bwMode="auto">
                <a:xfrm>
                  <a:off x="9735" y="3345"/>
                  <a:ext cx="1089" cy="209"/>
                </a:xfrm>
                <a:prstGeom prst="rect">
                  <a:avLst/>
                </a:prstGeom>
                <a:solidFill>
                  <a:srgbClr val="FFFFFF"/>
                </a:solidFill>
                <a:ln w="9525">
                  <a:solidFill>
                    <a:srgbClr val="FFFFFF"/>
                  </a:solidFill>
                  <a:miter lim="800000"/>
                  <a:headEnd/>
                  <a:tailEnd/>
                </a:ln>
              </p:spPr>
              <p:txBody>
                <a:bodyPr rot="0" vert="horz" wrap="square" lIns="18000" tIns="10800" rIns="18000" bIns="0" anchor="t" anchorCtr="0" upright="1">
                  <a:noAutofit/>
                </a:bodyPr>
                <a:lstStyle/>
                <a:p>
                  <a:pPr algn="ctr">
                    <a:lnSpc>
                      <a:spcPct val="75000"/>
                    </a:lnSpc>
                    <a:spcAft>
                      <a:spcPts val="0"/>
                    </a:spcAft>
                  </a:pPr>
                  <a:r>
                    <a:rPr lang="ru-RU" sz="1000">
                      <a:effectLst/>
                      <a:latin typeface="Times New Roman"/>
                      <a:ea typeface="Times New Roman"/>
                    </a:rPr>
                    <a:t>над</a:t>
                  </a:r>
                  <a:r>
                    <a:rPr lang="uk-UA" sz="1000">
                      <a:effectLst/>
                      <a:latin typeface="Times New Roman"/>
                      <a:ea typeface="Times New Roman"/>
                    </a:rPr>
                    <a:t>ходження</a:t>
                  </a:r>
                  <a:endParaRPr lang="uk-UA" sz="1200">
                    <a:effectLst/>
                    <a:latin typeface="Times New Roman"/>
                    <a:ea typeface="Times New Roman"/>
                  </a:endParaRPr>
                </a:p>
              </p:txBody>
            </p:sp>
            <p:sp>
              <p:nvSpPr>
                <p:cNvPr id="97" name="Text Box 292"/>
                <p:cNvSpPr txBox="1">
                  <a:spLocks noChangeArrowheads="1"/>
                </p:cNvSpPr>
                <p:nvPr/>
              </p:nvSpPr>
              <p:spPr bwMode="auto">
                <a:xfrm>
                  <a:off x="10216" y="4015"/>
                  <a:ext cx="288" cy="299"/>
                </a:xfrm>
                <a:prstGeom prst="rect">
                  <a:avLst/>
                </a:prstGeom>
                <a:solidFill>
                  <a:srgbClr val="FFFFFF"/>
                </a:solidFill>
                <a:ln w="9525">
                  <a:solidFill>
                    <a:srgbClr val="FFFFFF"/>
                  </a:solidFill>
                  <a:miter lim="800000"/>
                  <a:headEnd/>
                  <a:tailEnd/>
                </a:ln>
              </p:spPr>
              <p:txBody>
                <a:bodyPr rot="0" vert="horz" wrap="square" lIns="18000" tIns="10800" rIns="18000" bIns="0" anchor="t" anchorCtr="0" upright="1">
                  <a:noAutofit/>
                </a:bodyPr>
                <a:lstStyle/>
                <a:p>
                  <a:pPr algn="ctr">
                    <a:lnSpc>
                      <a:spcPct val="75000"/>
                    </a:lnSpc>
                    <a:spcAft>
                      <a:spcPts val="0"/>
                    </a:spcAft>
                  </a:pPr>
                  <a:r>
                    <a:rPr lang="en-US" sz="1400">
                      <a:effectLst/>
                      <a:latin typeface="Times New Roman"/>
                      <a:ea typeface="Times New Roman"/>
                    </a:rPr>
                    <a:t>t</a:t>
                  </a:r>
                  <a:r>
                    <a:rPr lang="uk-UA" sz="1400" baseline="-25000">
                      <a:effectLst/>
                      <a:latin typeface="Times New Roman"/>
                      <a:ea typeface="Times New Roman"/>
                    </a:rPr>
                    <a:t>3</a:t>
                  </a:r>
                  <a:endParaRPr lang="uk-UA" sz="1200">
                    <a:effectLst/>
                    <a:latin typeface="Times New Roman"/>
                    <a:ea typeface="Times New Roman"/>
                  </a:endParaRPr>
                </a:p>
              </p:txBody>
            </p:sp>
            <p:sp>
              <p:nvSpPr>
                <p:cNvPr id="98" name="Oval 293"/>
                <p:cNvSpPr>
                  <a:spLocks noChangeArrowheads="1"/>
                </p:cNvSpPr>
                <p:nvPr/>
              </p:nvSpPr>
              <p:spPr bwMode="auto">
                <a:xfrm>
                  <a:off x="10655" y="3680"/>
                  <a:ext cx="293" cy="278"/>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cxnSp>
              <p:nvCxnSpPr>
                <p:cNvPr id="99" name="Line 294"/>
                <p:cNvCxnSpPr/>
                <p:nvPr/>
              </p:nvCxnSpPr>
              <p:spPr bwMode="auto">
                <a:xfrm>
                  <a:off x="10363" y="3623"/>
                  <a:ext cx="0" cy="35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00" name="Line 295"/>
                <p:cNvCxnSpPr/>
                <p:nvPr/>
              </p:nvCxnSpPr>
              <p:spPr bwMode="auto">
                <a:xfrm>
                  <a:off x="10363" y="3819"/>
                  <a:ext cx="313" cy="7"/>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101" name="Line 296"/>
                <p:cNvCxnSpPr/>
                <p:nvPr/>
              </p:nvCxnSpPr>
              <p:spPr bwMode="auto">
                <a:xfrm>
                  <a:off x="10969" y="3826"/>
                  <a:ext cx="293" cy="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102" name="Oval 297"/>
                <p:cNvSpPr>
                  <a:spLocks noChangeArrowheads="1"/>
                </p:cNvSpPr>
                <p:nvPr/>
              </p:nvSpPr>
              <p:spPr bwMode="auto">
                <a:xfrm>
                  <a:off x="11639" y="3659"/>
                  <a:ext cx="290" cy="278"/>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cxnSp>
              <p:nvCxnSpPr>
                <p:cNvPr id="103" name="Line 298"/>
                <p:cNvCxnSpPr/>
                <p:nvPr/>
              </p:nvCxnSpPr>
              <p:spPr bwMode="auto">
                <a:xfrm>
                  <a:off x="11262" y="3638"/>
                  <a:ext cx="1" cy="35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04" name="Line 299"/>
                <p:cNvCxnSpPr/>
                <p:nvPr/>
              </p:nvCxnSpPr>
              <p:spPr bwMode="auto">
                <a:xfrm>
                  <a:off x="11304" y="3826"/>
                  <a:ext cx="335" cy="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nvGrpSpPr>
                <p:cNvPr id="105" name="Group 300"/>
                <p:cNvGrpSpPr>
                  <a:grpSpLocks/>
                </p:cNvGrpSpPr>
                <p:nvPr/>
              </p:nvGrpSpPr>
              <p:grpSpPr bwMode="auto">
                <a:xfrm>
                  <a:off x="9651" y="3659"/>
                  <a:ext cx="292" cy="278"/>
                  <a:chOff x="6608" y="13376"/>
                  <a:chExt cx="390" cy="372"/>
                </a:xfrm>
              </p:grpSpPr>
              <p:sp>
                <p:nvSpPr>
                  <p:cNvPr id="108" name="Oval 301"/>
                  <p:cNvSpPr>
                    <a:spLocks noChangeArrowheads="1"/>
                  </p:cNvSpPr>
                  <p:nvPr/>
                </p:nvSpPr>
                <p:spPr bwMode="auto">
                  <a:xfrm>
                    <a:off x="6608" y="13376"/>
                    <a:ext cx="390" cy="372"/>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sp>
                <p:nvSpPr>
                  <p:cNvPr id="109" name="Oval 302"/>
                  <p:cNvSpPr>
                    <a:spLocks noChangeArrowheads="1"/>
                  </p:cNvSpPr>
                  <p:nvPr/>
                </p:nvSpPr>
                <p:spPr bwMode="auto">
                  <a:xfrm>
                    <a:off x="6748" y="13530"/>
                    <a:ext cx="68" cy="68"/>
                  </a:xfrm>
                  <a:prstGeom prst="ellipse">
                    <a:avLst/>
                  </a:prstGeom>
                  <a:solidFill>
                    <a:srgbClr val="000000"/>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grpSp>
            <p:sp>
              <p:nvSpPr>
                <p:cNvPr id="106" name="Text Box 303"/>
                <p:cNvSpPr txBox="1">
                  <a:spLocks noChangeArrowheads="1"/>
                </p:cNvSpPr>
                <p:nvPr/>
              </p:nvSpPr>
              <p:spPr bwMode="auto">
                <a:xfrm>
                  <a:off x="10865" y="3219"/>
                  <a:ext cx="878" cy="368"/>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lnSpc>
                      <a:spcPct val="75000"/>
                    </a:lnSpc>
                    <a:spcAft>
                      <a:spcPts val="0"/>
                    </a:spcAft>
                  </a:pPr>
                  <a:r>
                    <a:rPr lang="ru-RU" sz="1000">
                      <a:effectLst/>
                      <a:latin typeface="Times New Roman"/>
                      <a:ea typeface="Times New Roman"/>
                    </a:rPr>
                    <a:t>переїзд </a:t>
                  </a:r>
                  <a:r>
                    <a:rPr lang="uk-UA" sz="1000">
                      <a:effectLst/>
                      <a:latin typeface="Times New Roman"/>
                      <a:ea typeface="Times New Roman"/>
                    </a:rPr>
                    <a:t>перехрестя</a:t>
                  </a:r>
                  <a:endParaRPr lang="uk-UA" sz="1200">
                    <a:effectLst/>
                    <a:latin typeface="Times New Roman"/>
                    <a:ea typeface="Times New Roman"/>
                  </a:endParaRPr>
                </a:p>
              </p:txBody>
            </p:sp>
            <p:cxnSp>
              <p:nvCxnSpPr>
                <p:cNvPr id="107" name="Line 304"/>
                <p:cNvCxnSpPr/>
                <p:nvPr/>
              </p:nvCxnSpPr>
              <p:spPr bwMode="auto">
                <a:xfrm flipH="1">
                  <a:off x="9923" y="3889"/>
                  <a:ext cx="405" cy="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sp>
            <p:nvSpPr>
              <p:cNvPr id="93" name="Text Box 305"/>
              <p:cNvSpPr txBox="1">
                <a:spLocks noChangeArrowheads="1"/>
              </p:cNvSpPr>
              <p:nvPr/>
            </p:nvSpPr>
            <p:spPr bwMode="auto">
              <a:xfrm>
                <a:off x="9379" y="2926"/>
                <a:ext cx="3098" cy="230"/>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u="sng">
                    <a:effectLst/>
                    <a:latin typeface="Times New Roman"/>
                    <a:ea typeface="Times New Roman"/>
                  </a:rPr>
                  <a:t>Підсистема руху автомобілів у 3-ому напрямку</a:t>
                </a:r>
                <a:endParaRPr lang="uk-UA" sz="1200">
                  <a:effectLst/>
                  <a:latin typeface="Times New Roman"/>
                  <a:ea typeface="Times New Roman"/>
                </a:endParaRPr>
              </a:p>
            </p:txBody>
          </p:sp>
        </p:grpSp>
        <p:sp>
          <p:nvSpPr>
            <p:cNvPr id="10" name="Rectangle 306"/>
            <p:cNvSpPr>
              <a:spLocks noChangeArrowheads="1"/>
            </p:cNvSpPr>
            <p:nvPr/>
          </p:nvSpPr>
          <p:spPr bwMode="auto">
            <a:xfrm>
              <a:off x="130040" y="142660"/>
              <a:ext cx="2703644" cy="1404520"/>
            </a:xfrm>
            <a:prstGeom prst="rect">
              <a:avLst/>
            </a:prstGeom>
            <a:solidFill>
              <a:schemeClr val="bg2"/>
            </a:solidFill>
            <a:ln w="9525">
              <a:solidFill>
                <a:srgbClr val="808080"/>
              </a:solidFill>
              <a:prstDash val="sysDot"/>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0" anchor="t" anchorCtr="0" upright="1">
              <a:noAutofit/>
            </a:bodyPr>
            <a:lstStyle/>
            <a:p>
              <a:pPr>
                <a:lnSpc>
                  <a:spcPct val="75000"/>
                </a:lnSpc>
              </a:pPr>
              <a:endParaRPr lang="uk-UA"/>
            </a:p>
          </p:txBody>
        </p:sp>
        <p:sp>
          <p:nvSpPr>
            <p:cNvPr id="11" name="Text Box 307"/>
            <p:cNvSpPr txBox="1">
              <a:spLocks noChangeArrowheads="1"/>
            </p:cNvSpPr>
            <p:nvPr/>
          </p:nvSpPr>
          <p:spPr bwMode="auto">
            <a:xfrm>
              <a:off x="805739" y="1173547"/>
              <a:ext cx="242232" cy="255599"/>
            </a:xfrm>
            <a:prstGeom prst="rect">
              <a:avLst/>
            </a:prstGeom>
            <a:solidFill>
              <a:srgbClr val="FFFFFF"/>
            </a:solidFill>
            <a:ln w="9525">
              <a:solidFill>
                <a:srgbClr val="FFFFFF"/>
              </a:solidFill>
              <a:miter lim="800000"/>
              <a:headEnd/>
              <a:tailEnd/>
            </a:ln>
          </p:spPr>
          <p:txBody>
            <a:bodyPr rot="0" vert="horz" wrap="square" lIns="18000" tIns="10800" rIns="18000" bIns="0" anchor="t" anchorCtr="0" upright="1">
              <a:noAutofit/>
            </a:bodyPr>
            <a:lstStyle/>
            <a:p>
              <a:pPr algn="just">
                <a:lnSpc>
                  <a:spcPct val="75000"/>
                </a:lnSpc>
                <a:spcAft>
                  <a:spcPts val="0"/>
                </a:spcAft>
              </a:pPr>
              <a:r>
                <a:rPr lang="ru-RU" sz="1200">
                  <a:effectLst/>
                  <a:latin typeface="Times New Roman"/>
                  <a:ea typeface="Times New Roman"/>
                </a:rPr>
                <a:t>2</a:t>
              </a:r>
              <a:endParaRPr lang="uk-UA" sz="1200">
                <a:effectLst/>
                <a:latin typeface="Times New Roman"/>
                <a:ea typeface="Times New Roman"/>
              </a:endParaRPr>
            </a:p>
          </p:txBody>
        </p:sp>
        <p:sp>
          <p:nvSpPr>
            <p:cNvPr id="12" name="Text Box 308"/>
            <p:cNvSpPr txBox="1">
              <a:spLocks noChangeArrowheads="1"/>
            </p:cNvSpPr>
            <p:nvPr/>
          </p:nvSpPr>
          <p:spPr bwMode="auto">
            <a:xfrm>
              <a:off x="1356496" y="568941"/>
              <a:ext cx="925579" cy="177476"/>
            </a:xfrm>
            <a:prstGeom prst="rect">
              <a:avLst/>
            </a:prstGeom>
            <a:solidFill>
              <a:srgbClr val="FFFFFF"/>
            </a:solidFill>
            <a:ln w="9525">
              <a:solidFill>
                <a:srgbClr val="FFFFFF"/>
              </a:solidFill>
              <a:miter lim="800000"/>
              <a:headEnd/>
              <a:tailEnd/>
            </a:ln>
          </p:spPr>
          <p:txBody>
            <a:bodyPr rot="0" vert="horz" wrap="square" lIns="18000" tIns="10800" rIns="18000" bIns="0" anchor="t" anchorCtr="0" upright="1">
              <a:noAutofit/>
            </a:bodyPr>
            <a:lstStyle/>
            <a:p>
              <a:pPr algn="ctr">
                <a:lnSpc>
                  <a:spcPct val="75000"/>
                </a:lnSpc>
                <a:spcAft>
                  <a:spcPts val="0"/>
                </a:spcAft>
              </a:pPr>
              <a:r>
                <a:rPr lang="ru-RU" sz="1000">
                  <a:effectLst/>
                  <a:latin typeface="Times New Roman"/>
                  <a:ea typeface="Times New Roman"/>
                </a:rPr>
                <a:t>над</a:t>
              </a:r>
              <a:r>
                <a:rPr lang="uk-UA" sz="1000">
                  <a:effectLst/>
                  <a:latin typeface="Times New Roman"/>
                  <a:ea typeface="Times New Roman"/>
                </a:rPr>
                <a:t>ходження</a:t>
              </a:r>
              <a:endParaRPr lang="uk-UA" sz="1200">
                <a:effectLst/>
                <a:latin typeface="Times New Roman"/>
                <a:ea typeface="Times New Roman"/>
              </a:endParaRPr>
            </a:p>
          </p:txBody>
        </p:sp>
        <p:sp>
          <p:nvSpPr>
            <p:cNvPr id="13" name="Text Box 309"/>
            <p:cNvSpPr txBox="1">
              <a:spLocks noChangeArrowheads="1"/>
            </p:cNvSpPr>
            <p:nvPr/>
          </p:nvSpPr>
          <p:spPr bwMode="auto">
            <a:xfrm>
              <a:off x="1570680" y="1155714"/>
              <a:ext cx="243931" cy="253901"/>
            </a:xfrm>
            <a:prstGeom prst="rect">
              <a:avLst/>
            </a:prstGeom>
            <a:solidFill>
              <a:srgbClr val="FFFFFF"/>
            </a:solidFill>
            <a:ln w="9525">
              <a:solidFill>
                <a:srgbClr val="FFFFFF"/>
              </a:solidFill>
              <a:miter lim="800000"/>
              <a:headEnd/>
              <a:tailEnd/>
            </a:ln>
          </p:spPr>
          <p:txBody>
            <a:bodyPr rot="0" vert="horz" wrap="square" lIns="18000" tIns="10800" rIns="18000" bIns="0" anchor="t" anchorCtr="0" upright="1">
              <a:noAutofit/>
            </a:bodyPr>
            <a:lstStyle/>
            <a:p>
              <a:pPr algn="ctr">
                <a:lnSpc>
                  <a:spcPct val="75000"/>
                </a:lnSpc>
                <a:spcAft>
                  <a:spcPts val="0"/>
                </a:spcAft>
              </a:pPr>
              <a:r>
                <a:rPr lang="en-US" sz="1400">
                  <a:effectLst/>
                  <a:latin typeface="Times New Roman"/>
                  <a:ea typeface="Times New Roman"/>
                </a:rPr>
                <a:t>t</a:t>
              </a:r>
              <a:r>
                <a:rPr lang="uk-UA" sz="1400" baseline="-25000">
                  <a:effectLst/>
                  <a:latin typeface="Times New Roman"/>
                  <a:ea typeface="Times New Roman"/>
                </a:rPr>
                <a:t>1</a:t>
              </a:r>
              <a:endParaRPr lang="uk-UA" sz="1200">
                <a:effectLst/>
                <a:latin typeface="Times New Roman"/>
                <a:ea typeface="Times New Roman"/>
              </a:endParaRPr>
            </a:p>
          </p:txBody>
        </p:sp>
        <p:sp>
          <p:nvSpPr>
            <p:cNvPr id="14" name="Text Box 310"/>
            <p:cNvSpPr txBox="1">
              <a:spLocks noChangeArrowheads="1"/>
            </p:cNvSpPr>
            <p:nvPr/>
          </p:nvSpPr>
          <p:spPr bwMode="auto">
            <a:xfrm>
              <a:off x="467464" y="479779"/>
              <a:ext cx="746243" cy="312493"/>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lnSpc>
                  <a:spcPct val="75000"/>
                </a:lnSpc>
                <a:spcAft>
                  <a:spcPts val="0"/>
                </a:spcAft>
              </a:pPr>
              <a:r>
                <a:rPr lang="ru-RU" sz="1000">
                  <a:effectLst/>
                  <a:latin typeface="Times New Roman"/>
                  <a:ea typeface="Times New Roman"/>
                </a:rPr>
                <a:t>переїзд </a:t>
              </a:r>
              <a:r>
                <a:rPr lang="uk-UA" sz="1000">
                  <a:effectLst/>
                  <a:latin typeface="Times New Roman"/>
                  <a:ea typeface="Times New Roman"/>
                </a:rPr>
                <a:t>перехрестя</a:t>
              </a:r>
              <a:endParaRPr lang="uk-UA" sz="1200">
                <a:effectLst/>
                <a:latin typeface="Times New Roman"/>
                <a:ea typeface="Times New Roman"/>
              </a:endParaRPr>
            </a:p>
          </p:txBody>
        </p:sp>
        <p:grpSp>
          <p:nvGrpSpPr>
            <p:cNvPr id="15" name="Group 311"/>
            <p:cNvGrpSpPr>
              <a:grpSpLocks/>
            </p:cNvGrpSpPr>
            <p:nvPr/>
          </p:nvGrpSpPr>
          <p:grpSpPr bwMode="auto">
            <a:xfrm flipH="1">
              <a:off x="379076" y="823011"/>
              <a:ext cx="1935300" cy="317526"/>
              <a:chOff x="3124" y="4104"/>
              <a:chExt cx="2278" cy="374"/>
            </a:xfrm>
          </p:grpSpPr>
          <p:cxnSp>
            <p:nvCxnSpPr>
              <p:cNvPr id="79" name="Line 312"/>
              <p:cNvCxnSpPr/>
              <p:nvPr/>
            </p:nvCxnSpPr>
            <p:spPr bwMode="auto">
              <a:xfrm>
                <a:off x="3438" y="4244"/>
                <a:ext cx="404" cy="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80" name="Oval 313"/>
              <p:cNvSpPr>
                <a:spLocks noChangeArrowheads="1"/>
              </p:cNvSpPr>
              <p:nvPr/>
            </p:nvSpPr>
            <p:spPr bwMode="auto">
              <a:xfrm>
                <a:off x="4128" y="4161"/>
                <a:ext cx="293" cy="278"/>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cxnSp>
            <p:nvCxnSpPr>
              <p:cNvPr id="81" name="Line 314"/>
              <p:cNvCxnSpPr/>
              <p:nvPr/>
            </p:nvCxnSpPr>
            <p:spPr bwMode="auto">
              <a:xfrm>
                <a:off x="3836" y="4104"/>
                <a:ext cx="0" cy="35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82" name="Line 315"/>
              <p:cNvCxnSpPr/>
              <p:nvPr/>
            </p:nvCxnSpPr>
            <p:spPr bwMode="auto">
              <a:xfrm>
                <a:off x="3836" y="4300"/>
                <a:ext cx="313" cy="6"/>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83" name="Line 316"/>
              <p:cNvCxnSpPr/>
              <p:nvPr/>
            </p:nvCxnSpPr>
            <p:spPr bwMode="auto">
              <a:xfrm>
                <a:off x="4442" y="4306"/>
                <a:ext cx="293" cy="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84" name="Oval 317"/>
              <p:cNvSpPr>
                <a:spLocks noChangeArrowheads="1"/>
              </p:cNvSpPr>
              <p:nvPr/>
            </p:nvSpPr>
            <p:spPr bwMode="auto">
              <a:xfrm>
                <a:off x="5112" y="4140"/>
                <a:ext cx="290" cy="278"/>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cxnSp>
            <p:nvCxnSpPr>
              <p:cNvPr id="85" name="Line 318"/>
              <p:cNvCxnSpPr/>
              <p:nvPr/>
            </p:nvCxnSpPr>
            <p:spPr bwMode="auto">
              <a:xfrm>
                <a:off x="4735" y="4119"/>
                <a:ext cx="1" cy="35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86" name="Line 319"/>
              <p:cNvCxnSpPr/>
              <p:nvPr/>
            </p:nvCxnSpPr>
            <p:spPr bwMode="auto">
              <a:xfrm>
                <a:off x="4777" y="4306"/>
                <a:ext cx="335" cy="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nvGrpSpPr>
              <p:cNvPr id="87" name="Group 320"/>
              <p:cNvGrpSpPr>
                <a:grpSpLocks/>
              </p:cNvGrpSpPr>
              <p:nvPr/>
            </p:nvGrpSpPr>
            <p:grpSpPr bwMode="auto">
              <a:xfrm>
                <a:off x="3124" y="4140"/>
                <a:ext cx="292" cy="278"/>
                <a:chOff x="6608" y="13376"/>
                <a:chExt cx="390" cy="372"/>
              </a:xfrm>
            </p:grpSpPr>
            <p:sp>
              <p:nvSpPr>
                <p:cNvPr id="89" name="Oval 321"/>
                <p:cNvSpPr>
                  <a:spLocks noChangeArrowheads="1"/>
                </p:cNvSpPr>
                <p:nvPr/>
              </p:nvSpPr>
              <p:spPr bwMode="auto">
                <a:xfrm>
                  <a:off x="6608" y="13376"/>
                  <a:ext cx="390" cy="372"/>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sp>
              <p:nvSpPr>
                <p:cNvPr id="90" name="Oval 322"/>
                <p:cNvSpPr>
                  <a:spLocks noChangeArrowheads="1"/>
                </p:cNvSpPr>
                <p:nvPr/>
              </p:nvSpPr>
              <p:spPr bwMode="auto">
                <a:xfrm>
                  <a:off x="6748" y="13530"/>
                  <a:ext cx="68" cy="68"/>
                </a:xfrm>
                <a:prstGeom prst="ellipse">
                  <a:avLst/>
                </a:prstGeom>
                <a:solidFill>
                  <a:srgbClr val="000000"/>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grpSp>
          <p:cxnSp>
            <p:nvCxnSpPr>
              <p:cNvPr id="88" name="Line 323"/>
              <p:cNvCxnSpPr/>
              <p:nvPr/>
            </p:nvCxnSpPr>
            <p:spPr bwMode="auto">
              <a:xfrm flipH="1">
                <a:off x="3396" y="4370"/>
                <a:ext cx="405" cy="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sp>
          <p:nvSpPr>
            <p:cNvPr id="16" name="Text Box 324"/>
            <p:cNvSpPr txBox="1">
              <a:spLocks noChangeArrowheads="1"/>
            </p:cNvSpPr>
            <p:nvPr/>
          </p:nvSpPr>
          <p:spPr bwMode="auto">
            <a:xfrm>
              <a:off x="147889" y="230973"/>
              <a:ext cx="2633099" cy="195308"/>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u="sng">
                  <a:effectLst/>
                  <a:latin typeface="Times New Roman"/>
                  <a:ea typeface="Times New Roman"/>
                </a:rPr>
                <a:t>Підсистема руху автомобілів у 1-ому напрямку</a:t>
              </a:r>
              <a:endParaRPr lang="uk-UA" sz="1200">
                <a:effectLst/>
                <a:latin typeface="Times New Roman"/>
                <a:ea typeface="Times New Roman"/>
              </a:endParaRPr>
            </a:p>
          </p:txBody>
        </p:sp>
        <p:sp>
          <p:nvSpPr>
            <p:cNvPr id="17" name="Text Box 325"/>
            <p:cNvSpPr txBox="1">
              <a:spLocks noChangeArrowheads="1"/>
            </p:cNvSpPr>
            <p:nvPr/>
          </p:nvSpPr>
          <p:spPr bwMode="auto">
            <a:xfrm>
              <a:off x="2939076" y="640271"/>
              <a:ext cx="2310974" cy="232671"/>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u="sng">
                  <a:effectLst/>
                  <a:latin typeface="Times New Roman"/>
                  <a:ea typeface="Times New Roman"/>
                </a:rPr>
                <a:t>Підсистема управління</a:t>
              </a:r>
              <a:endParaRPr lang="uk-UA" sz="1200">
                <a:effectLst/>
                <a:latin typeface="Times New Roman"/>
                <a:ea typeface="Times New Roman"/>
              </a:endParaRPr>
            </a:p>
          </p:txBody>
        </p:sp>
        <p:sp>
          <p:nvSpPr>
            <p:cNvPr id="18" name="Arc 326"/>
            <p:cNvSpPr>
              <a:spLocks/>
            </p:cNvSpPr>
            <p:nvPr/>
          </p:nvSpPr>
          <p:spPr bwMode="auto">
            <a:xfrm rot="2332481" flipH="1">
              <a:off x="6237674" y="831333"/>
              <a:ext cx="361222" cy="1549727"/>
            </a:xfrm>
            <a:custGeom>
              <a:avLst/>
              <a:gdLst>
                <a:gd name="G0" fmla="+- 0 0 0"/>
                <a:gd name="G1" fmla="+- 21414 0 0"/>
                <a:gd name="G2" fmla="+- 21600 0 0"/>
                <a:gd name="T0" fmla="*/ 2832 w 21600"/>
                <a:gd name="T1" fmla="*/ 0 h 22013"/>
                <a:gd name="T2" fmla="*/ 21592 w 21600"/>
                <a:gd name="T3" fmla="*/ 22013 h 22013"/>
                <a:gd name="T4" fmla="*/ 0 w 21600"/>
                <a:gd name="T5" fmla="*/ 21414 h 22013"/>
              </a:gdLst>
              <a:ahLst/>
              <a:cxnLst>
                <a:cxn ang="0">
                  <a:pos x="T0" y="T1"/>
                </a:cxn>
                <a:cxn ang="0">
                  <a:pos x="T2" y="T3"/>
                </a:cxn>
                <a:cxn ang="0">
                  <a:pos x="T4" y="T5"/>
                </a:cxn>
              </a:cxnLst>
              <a:rect l="0" t="0" r="r" b="b"/>
              <a:pathLst>
                <a:path w="21600" h="22013" fill="none" extrusionOk="0">
                  <a:moveTo>
                    <a:pt x="2831" y="0"/>
                  </a:moveTo>
                  <a:cubicBezTo>
                    <a:pt x="13573" y="1420"/>
                    <a:pt x="21600" y="10579"/>
                    <a:pt x="21600" y="21414"/>
                  </a:cubicBezTo>
                  <a:cubicBezTo>
                    <a:pt x="21600" y="21613"/>
                    <a:pt x="21597" y="21813"/>
                    <a:pt x="21591" y="22012"/>
                  </a:cubicBezTo>
                </a:path>
                <a:path w="21600" h="22013" stroke="0" extrusionOk="0">
                  <a:moveTo>
                    <a:pt x="2831" y="0"/>
                  </a:moveTo>
                  <a:cubicBezTo>
                    <a:pt x="13573" y="1420"/>
                    <a:pt x="21600" y="10579"/>
                    <a:pt x="21600" y="21414"/>
                  </a:cubicBezTo>
                  <a:cubicBezTo>
                    <a:pt x="21600" y="21613"/>
                    <a:pt x="21597" y="21813"/>
                    <a:pt x="21591" y="22012"/>
                  </a:cubicBezTo>
                  <a:lnTo>
                    <a:pt x="0" y="21414"/>
                  </a:lnTo>
                  <a:close/>
                </a:path>
              </a:pathLst>
            </a:custGeom>
            <a:noFill/>
            <a:ln w="9525">
              <a:solidFill>
                <a:srgbClr val="000000"/>
              </a:solidFill>
              <a:prstDash val="dash"/>
              <a:round/>
              <a:headEnd type="stealth" w="med" len="me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0" anchor="t" anchorCtr="0" upright="1">
              <a:noAutofit/>
            </a:bodyPr>
            <a:lstStyle/>
            <a:p>
              <a:pPr>
                <a:lnSpc>
                  <a:spcPct val="75000"/>
                </a:lnSpc>
              </a:pPr>
              <a:endParaRPr lang="uk-UA"/>
            </a:p>
          </p:txBody>
        </p:sp>
        <p:grpSp>
          <p:nvGrpSpPr>
            <p:cNvPr id="19" name="Group 327"/>
            <p:cNvGrpSpPr>
              <a:grpSpLocks/>
            </p:cNvGrpSpPr>
            <p:nvPr/>
          </p:nvGrpSpPr>
          <p:grpSpPr bwMode="auto">
            <a:xfrm>
              <a:off x="1427891" y="961253"/>
              <a:ext cx="5316344" cy="2505037"/>
              <a:chOff x="4442" y="4308"/>
              <a:chExt cx="6255" cy="2950"/>
            </a:xfrm>
          </p:grpSpPr>
          <p:sp>
            <p:nvSpPr>
              <p:cNvPr id="42" name="Oval 328"/>
              <p:cNvSpPr>
                <a:spLocks noChangeArrowheads="1"/>
              </p:cNvSpPr>
              <p:nvPr/>
            </p:nvSpPr>
            <p:spPr bwMode="auto">
              <a:xfrm>
                <a:off x="5530" y="5647"/>
                <a:ext cx="293" cy="280"/>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grpSp>
            <p:nvGrpSpPr>
              <p:cNvPr id="43" name="Group 329"/>
              <p:cNvGrpSpPr>
                <a:grpSpLocks/>
              </p:cNvGrpSpPr>
              <p:nvPr/>
            </p:nvGrpSpPr>
            <p:grpSpPr bwMode="auto">
              <a:xfrm>
                <a:off x="4442" y="4308"/>
                <a:ext cx="6255" cy="2950"/>
                <a:chOff x="4442" y="4308"/>
                <a:chExt cx="6255" cy="2950"/>
              </a:xfrm>
            </p:grpSpPr>
            <p:sp>
              <p:nvSpPr>
                <p:cNvPr id="44" name="Arc 330"/>
                <p:cNvSpPr>
                  <a:spLocks/>
                </p:cNvSpPr>
                <p:nvPr/>
              </p:nvSpPr>
              <p:spPr bwMode="auto">
                <a:xfrm rot="5328469" flipH="1">
                  <a:off x="8049" y="4358"/>
                  <a:ext cx="947" cy="1839"/>
                </a:xfrm>
                <a:custGeom>
                  <a:avLst/>
                  <a:gdLst>
                    <a:gd name="G0" fmla="+- 0 0 0"/>
                    <a:gd name="G1" fmla="+- 21414 0 0"/>
                    <a:gd name="G2" fmla="+- 21600 0 0"/>
                    <a:gd name="T0" fmla="*/ 2832 w 21600"/>
                    <a:gd name="T1" fmla="*/ 0 h 22013"/>
                    <a:gd name="T2" fmla="*/ 21592 w 21600"/>
                    <a:gd name="T3" fmla="*/ 22013 h 22013"/>
                    <a:gd name="T4" fmla="*/ 0 w 21600"/>
                    <a:gd name="T5" fmla="*/ 21414 h 22013"/>
                  </a:gdLst>
                  <a:ahLst/>
                  <a:cxnLst>
                    <a:cxn ang="0">
                      <a:pos x="T0" y="T1"/>
                    </a:cxn>
                    <a:cxn ang="0">
                      <a:pos x="T2" y="T3"/>
                    </a:cxn>
                    <a:cxn ang="0">
                      <a:pos x="T4" y="T5"/>
                    </a:cxn>
                  </a:cxnLst>
                  <a:rect l="0" t="0" r="r" b="b"/>
                  <a:pathLst>
                    <a:path w="21600" h="22013" fill="none" extrusionOk="0">
                      <a:moveTo>
                        <a:pt x="2831" y="0"/>
                      </a:moveTo>
                      <a:cubicBezTo>
                        <a:pt x="13573" y="1420"/>
                        <a:pt x="21600" y="10579"/>
                        <a:pt x="21600" y="21414"/>
                      </a:cubicBezTo>
                      <a:cubicBezTo>
                        <a:pt x="21600" y="21613"/>
                        <a:pt x="21597" y="21813"/>
                        <a:pt x="21591" y="22012"/>
                      </a:cubicBezTo>
                    </a:path>
                    <a:path w="21600" h="22013" stroke="0" extrusionOk="0">
                      <a:moveTo>
                        <a:pt x="2831" y="0"/>
                      </a:moveTo>
                      <a:cubicBezTo>
                        <a:pt x="13573" y="1420"/>
                        <a:pt x="21600" y="10579"/>
                        <a:pt x="21600" y="21414"/>
                      </a:cubicBezTo>
                      <a:cubicBezTo>
                        <a:pt x="21600" y="21613"/>
                        <a:pt x="21597" y="21813"/>
                        <a:pt x="21591" y="22012"/>
                      </a:cubicBezTo>
                      <a:lnTo>
                        <a:pt x="0" y="21414"/>
                      </a:lnTo>
                      <a:close/>
                    </a:path>
                  </a:pathLst>
                </a:custGeom>
                <a:noFill/>
                <a:ln w="9525">
                  <a:solidFill>
                    <a:srgbClr val="000000"/>
                  </a:solidFill>
                  <a:round/>
                  <a:headEnd type="stealth" w="med" len="me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0" anchor="t" anchorCtr="0" upright="1">
                  <a:noAutofit/>
                </a:bodyPr>
                <a:lstStyle/>
                <a:p>
                  <a:pPr>
                    <a:lnSpc>
                      <a:spcPct val="75000"/>
                    </a:lnSpc>
                  </a:pPr>
                  <a:endParaRPr lang="uk-UA"/>
                </a:p>
              </p:txBody>
            </p:sp>
            <p:grpSp>
              <p:nvGrpSpPr>
                <p:cNvPr id="45" name="Group 331"/>
                <p:cNvGrpSpPr>
                  <a:grpSpLocks/>
                </p:cNvGrpSpPr>
                <p:nvPr/>
              </p:nvGrpSpPr>
              <p:grpSpPr bwMode="auto">
                <a:xfrm>
                  <a:off x="4442" y="4308"/>
                  <a:ext cx="6255" cy="2950"/>
                  <a:chOff x="4442" y="4308"/>
                  <a:chExt cx="6255" cy="2950"/>
                </a:xfrm>
              </p:grpSpPr>
              <p:sp>
                <p:nvSpPr>
                  <p:cNvPr id="46" name="Text Box 332"/>
                  <p:cNvSpPr txBox="1">
                    <a:spLocks noChangeArrowheads="1"/>
                  </p:cNvSpPr>
                  <p:nvPr/>
                </p:nvSpPr>
                <p:spPr bwMode="auto">
                  <a:xfrm>
                    <a:off x="9693" y="5479"/>
                    <a:ext cx="1004" cy="586"/>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a:effectLst/>
                        <a:latin typeface="Times New Roman"/>
                        <a:ea typeface="Times New Roman"/>
                      </a:rPr>
                      <a:t>є зелене світло в 3 та 4 напрямках</a:t>
                    </a:r>
                    <a:endParaRPr lang="uk-UA" sz="1200">
                      <a:effectLst/>
                      <a:latin typeface="Times New Roman"/>
                      <a:ea typeface="Times New Roman"/>
                    </a:endParaRPr>
                  </a:p>
                </p:txBody>
              </p:sp>
              <p:sp>
                <p:nvSpPr>
                  <p:cNvPr id="47" name="Text Box 333"/>
                  <p:cNvSpPr txBox="1">
                    <a:spLocks noChangeArrowheads="1"/>
                  </p:cNvSpPr>
                  <p:nvPr/>
                </p:nvSpPr>
                <p:spPr bwMode="auto">
                  <a:xfrm>
                    <a:off x="4442" y="5521"/>
                    <a:ext cx="1046" cy="585"/>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a:effectLst/>
                        <a:latin typeface="Times New Roman"/>
                        <a:ea typeface="Times New Roman"/>
                      </a:rPr>
                      <a:t>є зелене світло в 1 та 2 напрямках</a:t>
                    </a:r>
                    <a:endParaRPr lang="uk-UA" sz="1200">
                      <a:effectLst/>
                      <a:latin typeface="Times New Roman"/>
                      <a:ea typeface="Times New Roman"/>
                    </a:endParaRPr>
                  </a:p>
                </p:txBody>
              </p:sp>
              <p:sp>
                <p:nvSpPr>
                  <p:cNvPr id="48" name="Text Box 334"/>
                  <p:cNvSpPr txBox="1">
                    <a:spLocks noChangeArrowheads="1"/>
                  </p:cNvSpPr>
                  <p:nvPr/>
                </p:nvSpPr>
                <p:spPr bwMode="auto">
                  <a:xfrm>
                    <a:off x="7078" y="4308"/>
                    <a:ext cx="1214" cy="418"/>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a:effectLst/>
                        <a:latin typeface="Times New Roman"/>
                        <a:ea typeface="Times New Roman"/>
                      </a:rPr>
                      <a:t>жовте світло</a:t>
                    </a:r>
                    <a:endParaRPr lang="uk-UA" sz="1200">
                      <a:effectLst/>
                      <a:latin typeface="Times New Roman"/>
                      <a:ea typeface="Times New Roman"/>
                    </a:endParaRPr>
                  </a:p>
                  <a:p>
                    <a:pPr algn="ctr">
                      <a:lnSpc>
                        <a:spcPct val="75000"/>
                      </a:lnSpc>
                      <a:spcAft>
                        <a:spcPts val="0"/>
                      </a:spcAft>
                    </a:pPr>
                    <a:r>
                      <a:rPr lang="ru-RU" sz="1000">
                        <a:effectLst/>
                        <a:latin typeface="Times New Roman"/>
                        <a:ea typeface="Times New Roman"/>
                      </a:rPr>
                      <a:t>в усіх напрямках</a:t>
                    </a:r>
                    <a:endParaRPr lang="uk-UA" sz="1200">
                      <a:effectLst/>
                      <a:latin typeface="Times New Roman"/>
                      <a:ea typeface="Times New Roman"/>
                    </a:endParaRPr>
                  </a:p>
                </p:txBody>
              </p:sp>
              <p:sp>
                <p:nvSpPr>
                  <p:cNvPr id="49" name="Oval 335"/>
                  <p:cNvSpPr>
                    <a:spLocks noChangeArrowheads="1"/>
                  </p:cNvSpPr>
                  <p:nvPr/>
                </p:nvSpPr>
                <p:spPr bwMode="auto">
                  <a:xfrm>
                    <a:off x="9337" y="5647"/>
                    <a:ext cx="293" cy="280"/>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grpSp>
                <p:nvGrpSpPr>
                  <p:cNvPr id="50" name="Group 336"/>
                  <p:cNvGrpSpPr>
                    <a:grpSpLocks/>
                  </p:cNvGrpSpPr>
                  <p:nvPr/>
                </p:nvGrpSpPr>
                <p:grpSpPr bwMode="auto">
                  <a:xfrm>
                    <a:off x="6538" y="4747"/>
                    <a:ext cx="2142" cy="2056"/>
                    <a:chOff x="6517" y="4747"/>
                    <a:chExt cx="2142" cy="2056"/>
                  </a:xfrm>
                </p:grpSpPr>
                <p:cxnSp>
                  <p:nvCxnSpPr>
                    <p:cNvPr id="59" name="Line 337"/>
                    <p:cNvCxnSpPr/>
                    <p:nvPr/>
                  </p:nvCxnSpPr>
                  <p:spPr bwMode="auto">
                    <a:xfrm>
                      <a:off x="7580" y="4747"/>
                      <a:ext cx="1" cy="35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60" name="Line 338"/>
                    <p:cNvCxnSpPr/>
                    <p:nvPr/>
                  </p:nvCxnSpPr>
                  <p:spPr bwMode="auto">
                    <a:xfrm>
                      <a:off x="8501" y="5585"/>
                      <a:ext cx="3" cy="36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grpSp>
                  <p:nvGrpSpPr>
                    <p:cNvPr id="61" name="Group 339"/>
                    <p:cNvGrpSpPr>
                      <a:grpSpLocks/>
                    </p:cNvGrpSpPr>
                    <p:nvPr/>
                  </p:nvGrpSpPr>
                  <p:grpSpPr bwMode="auto">
                    <a:xfrm rot="2755107">
                      <a:off x="7509" y="5222"/>
                      <a:ext cx="1141" cy="281"/>
                      <a:chOff x="5153" y="5626"/>
                      <a:chExt cx="1138" cy="280"/>
                    </a:xfrm>
                  </p:grpSpPr>
                  <p:sp>
                    <p:nvSpPr>
                      <p:cNvPr id="76" name="Oval 340"/>
                      <p:cNvSpPr>
                        <a:spLocks noChangeArrowheads="1"/>
                      </p:cNvSpPr>
                      <p:nvPr/>
                    </p:nvSpPr>
                    <p:spPr bwMode="auto">
                      <a:xfrm>
                        <a:off x="5572" y="5626"/>
                        <a:ext cx="292" cy="280"/>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cxnSp>
                    <p:nvCxnSpPr>
                      <p:cNvPr id="77" name="Line 341"/>
                      <p:cNvCxnSpPr/>
                      <p:nvPr/>
                    </p:nvCxnSpPr>
                    <p:spPr bwMode="auto">
                      <a:xfrm>
                        <a:off x="5153" y="5773"/>
                        <a:ext cx="405" cy="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78" name="Line 342"/>
                      <p:cNvCxnSpPr/>
                      <p:nvPr/>
                    </p:nvCxnSpPr>
                    <p:spPr bwMode="auto">
                      <a:xfrm>
                        <a:off x="5886" y="5773"/>
                        <a:ext cx="405" cy="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grpSp>
                  <p:nvGrpSpPr>
                    <p:cNvPr id="62" name="Group 343"/>
                    <p:cNvGrpSpPr>
                      <a:grpSpLocks/>
                    </p:cNvGrpSpPr>
                    <p:nvPr/>
                  </p:nvGrpSpPr>
                  <p:grpSpPr bwMode="auto">
                    <a:xfrm rot="8118838">
                      <a:off x="7521" y="6084"/>
                      <a:ext cx="1138" cy="280"/>
                      <a:chOff x="5153" y="5626"/>
                      <a:chExt cx="1138" cy="280"/>
                    </a:xfrm>
                  </p:grpSpPr>
                  <p:sp>
                    <p:nvSpPr>
                      <p:cNvPr id="73" name="Oval 344"/>
                      <p:cNvSpPr>
                        <a:spLocks noChangeArrowheads="1"/>
                      </p:cNvSpPr>
                      <p:nvPr/>
                    </p:nvSpPr>
                    <p:spPr bwMode="auto">
                      <a:xfrm>
                        <a:off x="5572" y="5626"/>
                        <a:ext cx="292" cy="280"/>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cxnSp>
                    <p:nvCxnSpPr>
                      <p:cNvPr id="74" name="Line 345"/>
                      <p:cNvCxnSpPr/>
                      <p:nvPr/>
                    </p:nvCxnSpPr>
                    <p:spPr bwMode="auto">
                      <a:xfrm>
                        <a:off x="5153" y="5773"/>
                        <a:ext cx="405" cy="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75" name="Line 346"/>
                      <p:cNvCxnSpPr/>
                      <p:nvPr/>
                    </p:nvCxnSpPr>
                    <p:spPr bwMode="auto">
                      <a:xfrm>
                        <a:off x="5886" y="5773"/>
                        <a:ext cx="405" cy="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grpSp>
                  <p:nvGrpSpPr>
                    <p:cNvPr id="63" name="Group 347"/>
                    <p:cNvGrpSpPr>
                      <a:grpSpLocks/>
                    </p:cNvGrpSpPr>
                    <p:nvPr/>
                  </p:nvGrpSpPr>
                  <p:grpSpPr bwMode="auto">
                    <a:xfrm rot="13447759">
                      <a:off x="6517" y="6090"/>
                      <a:ext cx="1138" cy="280"/>
                      <a:chOff x="5153" y="5626"/>
                      <a:chExt cx="1138" cy="280"/>
                    </a:xfrm>
                  </p:grpSpPr>
                  <p:sp>
                    <p:nvSpPr>
                      <p:cNvPr id="70" name="Oval 348"/>
                      <p:cNvSpPr>
                        <a:spLocks noChangeArrowheads="1"/>
                      </p:cNvSpPr>
                      <p:nvPr/>
                    </p:nvSpPr>
                    <p:spPr bwMode="auto">
                      <a:xfrm>
                        <a:off x="5572" y="5626"/>
                        <a:ext cx="292" cy="280"/>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cxnSp>
                    <p:nvCxnSpPr>
                      <p:cNvPr id="71" name="Line 349"/>
                      <p:cNvCxnSpPr/>
                      <p:nvPr/>
                    </p:nvCxnSpPr>
                    <p:spPr bwMode="auto">
                      <a:xfrm>
                        <a:off x="5153" y="5773"/>
                        <a:ext cx="405" cy="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72" name="Line 350"/>
                      <p:cNvCxnSpPr/>
                      <p:nvPr/>
                    </p:nvCxnSpPr>
                    <p:spPr bwMode="auto">
                      <a:xfrm>
                        <a:off x="5886" y="5773"/>
                        <a:ext cx="405" cy="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grpSp>
                  <p:nvGrpSpPr>
                    <p:cNvPr id="64" name="Group 351"/>
                    <p:cNvGrpSpPr>
                      <a:grpSpLocks/>
                    </p:cNvGrpSpPr>
                    <p:nvPr/>
                  </p:nvGrpSpPr>
                  <p:grpSpPr bwMode="auto">
                    <a:xfrm rot="-2642538">
                      <a:off x="6531" y="5191"/>
                      <a:ext cx="1138" cy="281"/>
                      <a:chOff x="5153" y="5626"/>
                      <a:chExt cx="1138" cy="280"/>
                    </a:xfrm>
                  </p:grpSpPr>
                  <p:sp>
                    <p:nvSpPr>
                      <p:cNvPr id="67" name="Oval 352"/>
                      <p:cNvSpPr>
                        <a:spLocks noChangeArrowheads="1"/>
                      </p:cNvSpPr>
                      <p:nvPr/>
                    </p:nvSpPr>
                    <p:spPr bwMode="auto">
                      <a:xfrm>
                        <a:off x="5572" y="5626"/>
                        <a:ext cx="292" cy="280"/>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cxnSp>
                    <p:nvCxnSpPr>
                      <p:cNvPr id="68" name="Line 353"/>
                      <p:cNvCxnSpPr/>
                      <p:nvPr/>
                    </p:nvCxnSpPr>
                    <p:spPr bwMode="auto">
                      <a:xfrm>
                        <a:off x="5153" y="5773"/>
                        <a:ext cx="405" cy="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69" name="Line 354"/>
                      <p:cNvCxnSpPr/>
                      <p:nvPr/>
                    </p:nvCxnSpPr>
                    <p:spPr bwMode="auto">
                      <a:xfrm>
                        <a:off x="5886" y="5773"/>
                        <a:ext cx="405" cy="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cxnSp>
                  <p:nvCxnSpPr>
                    <p:cNvPr id="65" name="Line 355"/>
                    <p:cNvCxnSpPr/>
                    <p:nvPr/>
                  </p:nvCxnSpPr>
                  <p:spPr bwMode="auto">
                    <a:xfrm>
                      <a:off x="7580" y="6443"/>
                      <a:ext cx="2" cy="36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66" name="Line 356"/>
                    <p:cNvCxnSpPr/>
                    <p:nvPr/>
                  </p:nvCxnSpPr>
                  <p:spPr bwMode="auto">
                    <a:xfrm>
                      <a:off x="6660" y="5585"/>
                      <a:ext cx="3" cy="36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grpSp>
              <p:sp>
                <p:nvSpPr>
                  <p:cNvPr id="51" name="Arc 357"/>
                  <p:cNvSpPr>
                    <a:spLocks/>
                  </p:cNvSpPr>
                  <p:nvPr/>
                </p:nvSpPr>
                <p:spPr bwMode="auto">
                  <a:xfrm rot="-5328469">
                    <a:off x="6142" y="4365"/>
                    <a:ext cx="947" cy="1838"/>
                  </a:xfrm>
                  <a:custGeom>
                    <a:avLst/>
                    <a:gdLst>
                      <a:gd name="G0" fmla="+- 0 0 0"/>
                      <a:gd name="G1" fmla="+- 21414 0 0"/>
                      <a:gd name="G2" fmla="+- 21600 0 0"/>
                      <a:gd name="T0" fmla="*/ 2832 w 21600"/>
                      <a:gd name="T1" fmla="*/ 0 h 22013"/>
                      <a:gd name="T2" fmla="*/ 21592 w 21600"/>
                      <a:gd name="T3" fmla="*/ 22013 h 22013"/>
                      <a:gd name="T4" fmla="*/ 0 w 21600"/>
                      <a:gd name="T5" fmla="*/ 21414 h 22013"/>
                    </a:gdLst>
                    <a:ahLst/>
                    <a:cxnLst>
                      <a:cxn ang="0">
                        <a:pos x="T0" y="T1"/>
                      </a:cxn>
                      <a:cxn ang="0">
                        <a:pos x="T2" y="T3"/>
                      </a:cxn>
                      <a:cxn ang="0">
                        <a:pos x="T4" y="T5"/>
                      </a:cxn>
                    </a:cxnLst>
                    <a:rect l="0" t="0" r="r" b="b"/>
                    <a:pathLst>
                      <a:path w="21600" h="22013" fill="none" extrusionOk="0">
                        <a:moveTo>
                          <a:pt x="2831" y="0"/>
                        </a:moveTo>
                        <a:cubicBezTo>
                          <a:pt x="13573" y="1420"/>
                          <a:pt x="21600" y="10579"/>
                          <a:pt x="21600" y="21414"/>
                        </a:cubicBezTo>
                        <a:cubicBezTo>
                          <a:pt x="21600" y="21613"/>
                          <a:pt x="21597" y="21813"/>
                          <a:pt x="21591" y="22012"/>
                        </a:cubicBezTo>
                      </a:path>
                      <a:path w="21600" h="22013" stroke="0" extrusionOk="0">
                        <a:moveTo>
                          <a:pt x="2831" y="0"/>
                        </a:moveTo>
                        <a:cubicBezTo>
                          <a:pt x="13573" y="1420"/>
                          <a:pt x="21600" y="10579"/>
                          <a:pt x="21600" y="21414"/>
                        </a:cubicBezTo>
                        <a:cubicBezTo>
                          <a:pt x="21600" y="21613"/>
                          <a:pt x="21597" y="21813"/>
                          <a:pt x="21591" y="22012"/>
                        </a:cubicBezTo>
                        <a:lnTo>
                          <a:pt x="0" y="21414"/>
                        </a:lnTo>
                        <a:close/>
                      </a:path>
                    </a:pathLst>
                  </a:custGeom>
                  <a:noFill/>
                  <a:ln w="9525">
                    <a:solidFill>
                      <a:srgbClr val="000000"/>
                    </a:solidFill>
                    <a:round/>
                    <a:headEnd/>
                    <a:tailEnd type="stealth"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0" anchor="t" anchorCtr="0" upright="1">
                    <a:noAutofit/>
                  </a:bodyPr>
                  <a:lstStyle/>
                  <a:p>
                    <a:pPr>
                      <a:lnSpc>
                        <a:spcPct val="75000"/>
                      </a:lnSpc>
                    </a:pPr>
                    <a:endParaRPr lang="uk-UA"/>
                  </a:p>
                </p:txBody>
              </p:sp>
              <p:sp>
                <p:nvSpPr>
                  <p:cNvPr id="52" name="Arc 358"/>
                  <p:cNvSpPr>
                    <a:spLocks/>
                  </p:cNvSpPr>
                  <p:nvPr/>
                </p:nvSpPr>
                <p:spPr bwMode="auto">
                  <a:xfrm rot="-5328469" flipH="1" flipV="1">
                    <a:off x="8067" y="5370"/>
                    <a:ext cx="947" cy="1838"/>
                  </a:xfrm>
                  <a:custGeom>
                    <a:avLst/>
                    <a:gdLst>
                      <a:gd name="G0" fmla="+- 0 0 0"/>
                      <a:gd name="G1" fmla="+- 21414 0 0"/>
                      <a:gd name="G2" fmla="+- 21600 0 0"/>
                      <a:gd name="T0" fmla="*/ 2832 w 21600"/>
                      <a:gd name="T1" fmla="*/ 0 h 22013"/>
                      <a:gd name="T2" fmla="*/ 21592 w 21600"/>
                      <a:gd name="T3" fmla="*/ 22013 h 22013"/>
                      <a:gd name="T4" fmla="*/ 0 w 21600"/>
                      <a:gd name="T5" fmla="*/ 21414 h 22013"/>
                    </a:gdLst>
                    <a:ahLst/>
                    <a:cxnLst>
                      <a:cxn ang="0">
                        <a:pos x="T0" y="T1"/>
                      </a:cxn>
                      <a:cxn ang="0">
                        <a:pos x="T2" y="T3"/>
                      </a:cxn>
                      <a:cxn ang="0">
                        <a:pos x="T4" y="T5"/>
                      </a:cxn>
                    </a:cxnLst>
                    <a:rect l="0" t="0" r="r" b="b"/>
                    <a:pathLst>
                      <a:path w="21600" h="22013" fill="none" extrusionOk="0">
                        <a:moveTo>
                          <a:pt x="2831" y="0"/>
                        </a:moveTo>
                        <a:cubicBezTo>
                          <a:pt x="13573" y="1420"/>
                          <a:pt x="21600" y="10579"/>
                          <a:pt x="21600" y="21414"/>
                        </a:cubicBezTo>
                        <a:cubicBezTo>
                          <a:pt x="21600" y="21613"/>
                          <a:pt x="21597" y="21813"/>
                          <a:pt x="21591" y="22012"/>
                        </a:cubicBezTo>
                      </a:path>
                      <a:path w="21600" h="22013" stroke="0" extrusionOk="0">
                        <a:moveTo>
                          <a:pt x="2831" y="0"/>
                        </a:moveTo>
                        <a:cubicBezTo>
                          <a:pt x="13573" y="1420"/>
                          <a:pt x="21600" y="10579"/>
                          <a:pt x="21600" y="21414"/>
                        </a:cubicBezTo>
                        <a:cubicBezTo>
                          <a:pt x="21600" y="21613"/>
                          <a:pt x="21597" y="21813"/>
                          <a:pt x="21591" y="22012"/>
                        </a:cubicBezTo>
                        <a:lnTo>
                          <a:pt x="0" y="21414"/>
                        </a:lnTo>
                        <a:close/>
                      </a:path>
                    </a:pathLst>
                  </a:custGeom>
                  <a:noFill/>
                  <a:ln w="9525">
                    <a:solidFill>
                      <a:srgbClr val="000000"/>
                    </a:solidFill>
                    <a:round/>
                    <a:headEnd/>
                    <a:tailEnd type="stealth"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0" anchor="t" anchorCtr="0" upright="1">
                    <a:noAutofit/>
                  </a:bodyPr>
                  <a:lstStyle/>
                  <a:p>
                    <a:pPr>
                      <a:lnSpc>
                        <a:spcPct val="75000"/>
                      </a:lnSpc>
                    </a:pPr>
                    <a:endParaRPr lang="uk-UA"/>
                  </a:p>
                </p:txBody>
              </p:sp>
              <p:sp>
                <p:nvSpPr>
                  <p:cNvPr id="53" name="Arc 359"/>
                  <p:cNvSpPr>
                    <a:spLocks/>
                  </p:cNvSpPr>
                  <p:nvPr/>
                </p:nvSpPr>
                <p:spPr bwMode="auto">
                  <a:xfrm rot="5328469" flipV="1">
                    <a:off x="6164" y="5369"/>
                    <a:ext cx="946" cy="1838"/>
                  </a:xfrm>
                  <a:custGeom>
                    <a:avLst/>
                    <a:gdLst>
                      <a:gd name="G0" fmla="+- 0 0 0"/>
                      <a:gd name="G1" fmla="+- 21414 0 0"/>
                      <a:gd name="G2" fmla="+- 21600 0 0"/>
                      <a:gd name="T0" fmla="*/ 2832 w 21600"/>
                      <a:gd name="T1" fmla="*/ 0 h 22013"/>
                      <a:gd name="T2" fmla="*/ 21592 w 21600"/>
                      <a:gd name="T3" fmla="*/ 22013 h 22013"/>
                      <a:gd name="T4" fmla="*/ 0 w 21600"/>
                      <a:gd name="T5" fmla="*/ 21414 h 22013"/>
                    </a:gdLst>
                    <a:ahLst/>
                    <a:cxnLst>
                      <a:cxn ang="0">
                        <a:pos x="T0" y="T1"/>
                      </a:cxn>
                      <a:cxn ang="0">
                        <a:pos x="T2" y="T3"/>
                      </a:cxn>
                      <a:cxn ang="0">
                        <a:pos x="T4" y="T5"/>
                      </a:cxn>
                    </a:cxnLst>
                    <a:rect l="0" t="0" r="r" b="b"/>
                    <a:pathLst>
                      <a:path w="21600" h="22013" fill="none" extrusionOk="0">
                        <a:moveTo>
                          <a:pt x="2831" y="0"/>
                        </a:moveTo>
                        <a:cubicBezTo>
                          <a:pt x="13573" y="1420"/>
                          <a:pt x="21600" y="10579"/>
                          <a:pt x="21600" y="21414"/>
                        </a:cubicBezTo>
                        <a:cubicBezTo>
                          <a:pt x="21600" y="21613"/>
                          <a:pt x="21597" y="21813"/>
                          <a:pt x="21591" y="22012"/>
                        </a:cubicBezTo>
                      </a:path>
                      <a:path w="21600" h="22013" stroke="0" extrusionOk="0">
                        <a:moveTo>
                          <a:pt x="2831" y="0"/>
                        </a:moveTo>
                        <a:cubicBezTo>
                          <a:pt x="13573" y="1420"/>
                          <a:pt x="21600" y="10579"/>
                          <a:pt x="21600" y="21414"/>
                        </a:cubicBezTo>
                        <a:cubicBezTo>
                          <a:pt x="21600" y="21613"/>
                          <a:pt x="21597" y="21813"/>
                          <a:pt x="21591" y="22012"/>
                        </a:cubicBezTo>
                        <a:lnTo>
                          <a:pt x="0" y="21414"/>
                        </a:lnTo>
                        <a:close/>
                      </a:path>
                    </a:pathLst>
                  </a:custGeom>
                  <a:noFill/>
                  <a:ln w="9525">
                    <a:solidFill>
                      <a:srgbClr val="000000"/>
                    </a:solidFill>
                    <a:round/>
                    <a:headEnd type="stealth" w="med" len="me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0" anchor="t" anchorCtr="0" upright="1">
                    <a:noAutofit/>
                  </a:bodyPr>
                  <a:lstStyle/>
                  <a:p>
                    <a:pPr>
                      <a:lnSpc>
                        <a:spcPct val="75000"/>
                      </a:lnSpc>
                    </a:pPr>
                    <a:endParaRPr lang="uk-UA"/>
                  </a:p>
                </p:txBody>
              </p:sp>
              <p:sp>
                <p:nvSpPr>
                  <p:cNvPr id="54" name="Text Box 360"/>
                  <p:cNvSpPr txBox="1">
                    <a:spLocks noChangeArrowheads="1"/>
                  </p:cNvSpPr>
                  <p:nvPr/>
                </p:nvSpPr>
                <p:spPr bwMode="auto">
                  <a:xfrm>
                    <a:off x="7015" y="6841"/>
                    <a:ext cx="1216" cy="417"/>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a:effectLst/>
                        <a:latin typeface="Times New Roman"/>
                        <a:ea typeface="Times New Roman"/>
                      </a:rPr>
                      <a:t>жовте світло</a:t>
                    </a:r>
                    <a:endParaRPr lang="uk-UA" sz="1200">
                      <a:effectLst/>
                      <a:latin typeface="Times New Roman"/>
                      <a:ea typeface="Times New Roman"/>
                    </a:endParaRPr>
                  </a:p>
                  <a:p>
                    <a:pPr algn="ctr">
                      <a:lnSpc>
                        <a:spcPct val="75000"/>
                      </a:lnSpc>
                      <a:spcAft>
                        <a:spcPts val="0"/>
                      </a:spcAft>
                    </a:pPr>
                    <a:r>
                      <a:rPr lang="ru-RU" sz="1000">
                        <a:effectLst/>
                        <a:latin typeface="Times New Roman"/>
                        <a:ea typeface="Times New Roman"/>
                      </a:rPr>
                      <a:t>в усіх напрямках</a:t>
                    </a:r>
                    <a:endParaRPr lang="uk-UA" sz="1200">
                      <a:effectLst/>
                      <a:latin typeface="Times New Roman"/>
                      <a:ea typeface="Times New Roman"/>
                    </a:endParaRPr>
                  </a:p>
                </p:txBody>
              </p:sp>
              <p:sp>
                <p:nvSpPr>
                  <p:cNvPr id="55" name="Text Box 361"/>
                  <p:cNvSpPr txBox="1">
                    <a:spLocks noChangeArrowheads="1"/>
                  </p:cNvSpPr>
                  <p:nvPr/>
                </p:nvSpPr>
                <p:spPr bwMode="auto">
                  <a:xfrm>
                    <a:off x="8291" y="5187"/>
                    <a:ext cx="1026" cy="335"/>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a:effectLst/>
                        <a:latin typeface="Times New Roman"/>
                        <a:ea typeface="Times New Roman"/>
                      </a:rPr>
                      <a:t>зелене в 3 та 4</a:t>
                    </a:r>
                    <a:endParaRPr lang="uk-UA" sz="1200">
                      <a:effectLst/>
                      <a:latin typeface="Times New Roman"/>
                      <a:ea typeface="Times New Roman"/>
                    </a:endParaRPr>
                  </a:p>
                  <a:p>
                    <a:pPr algn="ctr">
                      <a:lnSpc>
                        <a:spcPct val="75000"/>
                      </a:lnSpc>
                      <a:spcAft>
                        <a:spcPts val="0"/>
                      </a:spcAft>
                    </a:pPr>
                    <a:r>
                      <a:rPr lang="ru-RU" sz="1000">
                        <a:effectLst/>
                        <a:latin typeface="Times New Roman"/>
                        <a:ea typeface="Times New Roman"/>
                      </a:rPr>
                      <a:t>напрямках</a:t>
                    </a:r>
                    <a:endParaRPr lang="uk-UA" sz="1200">
                      <a:effectLst/>
                      <a:latin typeface="Times New Roman"/>
                      <a:ea typeface="Times New Roman"/>
                    </a:endParaRPr>
                  </a:p>
                </p:txBody>
              </p:sp>
              <p:sp>
                <p:nvSpPr>
                  <p:cNvPr id="56" name="Text Box 362"/>
                  <p:cNvSpPr txBox="1">
                    <a:spLocks noChangeArrowheads="1"/>
                  </p:cNvSpPr>
                  <p:nvPr/>
                </p:nvSpPr>
                <p:spPr bwMode="auto">
                  <a:xfrm>
                    <a:off x="5844" y="5187"/>
                    <a:ext cx="1027" cy="335"/>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a:effectLst/>
                        <a:latin typeface="Times New Roman"/>
                        <a:ea typeface="Times New Roman"/>
                      </a:rPr>
                      <a:t>зелене в 1 та 2</a:t>
                    </a:r>
                    <a:endParaRPr lang="uk-UA" sz="1200">
                      <a:effectLst/>
                      <a:latin typeface="Times New Roman"/>
                      <a:ea typeface="Times New Roman"/>
                    </a:endParaRPr>
                  </a:p>
                  <a:p>
                    <a:pPr algn="ctr">
                      <a:lnSpc>
                        <a:spcPct val="75000"/>
                      </a:lnSpc>
                      <a:spcAft>
                        <a:spcPts val="0"/>
                      </a:spcAft>
                    </a:pPr>
                    <a:r>
                      <a:rPr lang="ru-RU" sz="1000">
                        <a:effectLst/>
                        <a:latin typeface="Times New Roman"/>
                        <a:ea typeface="Times New Roman"/>
                      </a:rPr>
                      <a:t>напрямках</a:t>
                    </a:r>
                    <a:endParaRPr lang="uk-UA" sz="1200">
                      <a:effectLst/>
                      <a:latin typeface="Times New Roman"/>
                      <a:ea typeface="Times New Roman"/>
                    </a:endParaRPr>
                  </a:p>
                </p:txBody>
              </p:sp>
              <p:sp>
                <p:nvSpPr>
                  <p:cNvPr id="57" name="Oval 363"/>
                  <p:cNvSpPr>
                    <a:spLocks noChangeArrowheads="1"/>
                  </p:cNvSpPr>
                  <p:nvPr/>
                </p:nvSpPr>
                <p:spPr bwMode="auto">
                  <a:xfrm>
                    <a:off x="7099" y="5291"/>
                    <a:ext cx="56" cy="55"/>
                  </a:xfrm>
                  <a:prstGeom prst="ellipse">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pPr>
                      <a:lnSpc>
                        <a:spcPct val="75000"/>
                      </a:lnSpc>
                    </a:pPr>
                    <a:endParaRPr lang="uk-UA"/>
                  </a:p>
                </p:txBody>
              </p:sp>
              <p:sp>
                <p:nvSpPr>
                  <p:cNvPr id="58" name="Oval 364"/>
                  <p:cNvSpPr>
                    <a:spLocks noChangeArrowheads="1"/>
                  </p:cNvSpPr>
                  <p:nvPr/>
                </p:nvSpPr>
                <p:spPr bwMode="auto">
                  <a:xfrm>
                    <a:off x="5676" y="5773"/>
                    <a:ext cx="56" cy="56"/>
                  </a:xfrm>
                  <a:prstGeom prst="ellipse">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pPr>
                      <a:lnSpc>
                        <a:spcPct val="75000"/>
                      </a:lnSpc>
                    </a:pPr>
                    <a:endParaRPr lang="uk-UA"/>
                  </a:p>
                </p:txBody>
              </p:sp>
            </p:grpSp>
          </p:grpSp>
        </p:grpSp>
        <p:sp>
          <p:nvSpPr>
            <p:cNvPr id="20" name="Arc 365"/>
            <p:cNvSpPr>
              <a:spLocks/>
            </p:cNvSpPr>
            <p:nvPr/>
          </p:nvSpPr>
          <p:spPr bwMode="auto">
            <a:xfrm rot="19267519">
              <a:off x="1364996" y="795668"/>
              <a:ext cx="521010" cy="1690689"/>
            </a:xfrm>
            <a:custGeom>
              <a:avLst/>
              <a:gdLst>
                <a:gd name="G0" fmla="+- 0 0 0"/>
                <a:gd name="G1" fmla="+- 21414 0 0"/>
                <a:gd name="G2" fmla="+- 21600 0 0"/>
                <a:gd name="T0" fmla="*/ 2832 w 21600"/>
                <a:gd name="T1" fmla="*/ 0 h 22013"/>
                <a:gd name="T2" fmla="*/ 21592 w 21600"/>
                <a:gd name="T3" fmla="*/ 22013 h 22013"/>
                <a:gd name="T4" fmla="*/ 0 w 21600"/>
                <a:gd name="T5" fmla="*/ 21414 h 22013"/>
              </a:gdLst>
              <a:ahLst/>
              <a:cxnLst>
                <a:cxn ang="0">
                  <a:pos x="T0" y="T1"/>
                </a:cxn>
                <a:cxn ang="0">
                  <a:pos x="T2" y="T3"/>
                </a:cxn>
                <a:cxn ang="0">
                  <a:pos x="T4" y="T5"/>
                </a:cxn>
              </a:cxnLst>
              <a:rect l="0" t="0" r="r" b="b"/>
              <a:pathLst>
                <a:path w="21600" h="22013" fill="none" extrusionOk="0">
                  <a:moveTo>
                    <a:pt x="2831" y="0"/>
                  </a:moveTo>
                  <a:cubicBezTo>
                    <a:pt x="13573" y="1420"/>
                    <a:pt x="21600" y="10579"/>
                    <a:pt x="21600" y="21414"/>
                  </a:cubicBezTo>
                  <a:cubicBezTo>
                    <a:pt x="21600" y="21613"/>
                    <a:pt x="21597" y="21813"/>
                    <a:pt x="21591" y="22012"/>
                  </a:cubicBezTo>
                </a:path>
                <a:path w="21600" h="22013" stroke="0" extrusionOk="0">
                  <a:moveTo>
                    <a:pt x="2831" y="0"/>
                  </a:moveTo>
                  <a:cubicBezTo>
                    <a:pt x="13573" y="1420"/>
                    <a:pt x="21600" y="10579"/>
                    <a:pt x="21600" y="21414"/>
                  </a:cubicBezTo>
                  <a:cubicBezTo>
                    <a:pt x="21600" y="21613"/>
                    <a:pt x="21597" y="21813"/>
                    <a:pt x="21591" y="22012"/>
                  </a:cubicBezTo>
                  <a:lnTo>
                    <a:pt x="0" y="21414"/>
                  </a:lnTo>
                  <a:close/>
                </a:path>
              </a:pathLst>
            </a:custGeom>
            <a:noFill/>
            <a:ln w="9525">
              <a:solidFill>
                <a:srgbClr val="000000"/>
              </a:solidFill>
              <a:prstDash val="dash"/>
              <a:round/>
              <a:headEnd type="stealth" w="med" len="me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0" anchor="t" anchorCtr="0" upright="1">
              <a:noAutofit/>
            </a:bodyPr>
            <a:lstStyle/>
            <a:p>
              <a:pPr>
                <a:lnSpc>
                  <a:spcPct val="75000"/>
                </a:lnSpc>
              </a:pPr>
              <a:endParaRPr lang="uk-UA"/>
            </a:p>
          </p:txBody>
        </p:sp>
        <p:sp>
          <p:nvSpPr>
            <p:cNvPr id="21" name="Arc 366"/>
            <p:cNvSpPr>
              <a:spLocks/>
            </p:cNvSpPr>
            <p:nvPr/>
          </p:nvSpPr>
          <p:spPr bwMode="auto">
            <a:xfrm rot="19267519" flipH="1" flipV="1">
              <a:off x="6321818" y="2046489"/>
              <a:ext cx="213334" cy="1795136"/>
            </a:xfrm>
            <a:custGeom>
              <a:avLst/>
              <a:gdLst>
                <a:gd name="G0" fmla="+- 0 0 0"/>
                <a:gd name="G1" fmla="+- 21414 0 0"/>
                <a:gd name="G2" fmla="+- 21600 0 0"/>
                <a:gd name="T0" fmla="*/ 2832 w 21600"/>
                <a:gd name="T1" fmla="*/ 0 h 22013"/>
                <a:gd name="T2" fmla="*/ 21592 w 21600"/>
                <a:gd name="T3" fmla="*/ 22013 h 22013"/>
                <a:gd name="T4" fmla="*/ 0 w 21600"/>
                <a:gd name="T5" fmla="*/ 21414 h 22013"/>
              </a:gdLst>
              <a:ahLst/>
              <a:cxnLst>
                <a:cxn ang="0">
                  <a:pos x="T0" y="T1"/>
                </a:cxn>
                <a:cxn ang="0">
                  <a:pos x="T2" y="T3"/>
                </a:cxn>
                <a:cxn ang="0">
                  <a:pos x="T4" y="T5"/>
                </a:cxn>
              </a:cxnLst>
              <a:rect l="0" t="0" r="r" b="b"/>
              <a:pathLst>
                <a:path w="21600" h="22013" fill="none" extrusionOk="0">
                  <a:moveTo>
                    <a:pt x="2831" y="0"/>
                  </a:moveTo>
                  <a:cubicBezTo>
                    <a:pt x="13573" y="1420"/>
                    <a:pt x="21600" y="10579"/>
                    <a:pt x="21600" y="21414"/>
                  </a:cubicBezTo>
                  <a:cubicBezTo>
                    <a:pt x="21600" y="21613"/>
                    <a:pt x="21597" y="21813"/>
                    <a:pt x="21591" y="22012"/>
                  </a:cubicBezTo>
                </a:path>
                <a:path w="21600" h="22013" stroke="0" extrusionOk="0">
                  <a:moveTo>
                    <a:pt x="2831" y="0"/>
                  </a:moveTo>
                  <a:cubicBezTo>
                    <a:pt x="13573" y="1420"/>
                    <a:pt x="21600" y="10579"/>
                    <a:pt x="21600" y="21414"/>
                  </a:cubicBezTo>
                  <a:cubicBezTo>
                    <a:pt x="21600" y="21613"/>
                    <a:pt x="21597" y="21813"/>
                    <a:pt x="21591" y="22012"/>
                  </a:cubicBezTo>
                  <a:lnTo>
                    <a:pt x="0" y="21414"/>
                  </a:lnTo>
                  <a:close/>
                </a:path>
              </a:pathLst>
            </a:custGeom>
            <a:noFill/>
            <a:ln w="9525">
              <a:solidFill>
                <a:srgbClr val="000000"/>
              </a:solidFill>
              <a:prstDash val="dash"/>
              <a:round/>
              <a:headEnd type="stealth" w="med" len="me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0" anchor="t" anchorCtr="0" upright="1">
              <a:noAutofit/>
            </a:bodyPr>
            <a:lstStyle/>
            <a:p>
              <a:pPr>
                <a:lnSpc>
                  <a:spcPct val="75000"/>
                </a:lnSpc>
              </a:pPr>
              <a:endParaRPr lang="uk-UA"/>
            </a:p>
          </p:txBody>
        </p:sp>
        <p:sp>
          <p:nvSpPr>
            <p:cNvPr id="22" name="Rectangle 367"/>
            <p:cNvSpPr>
              <a:spLocks noChangeArrowheads="1"/>
            </p:cNvSpPr>
            <p:nvPr/>
          </p:nvSpPr>
          <p:spPr bwMode="auto">
            <a:xfrm>
              <a:off x="183586" y="2859990"/>
              <a:ext cx="2703644" cy="1404520"/>
            </a:xfrm>
            <a:prstGeom prst="rect">
              <a:avLst/>
            </a:prstGeom>
            <a:solidFill>
              <a:schemeClr val="bg2"/>
            </a:solidFill>
            <a:ln w="9525">
              <a:solidFill>
                <a:srgbClr val="808080"/>
              </a:solidFill>
              <a:prstDash val="sysDot"/>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0" anchor="t" anchorCtr="0" upright="1">
              <a:noAutofit/>
            </a:bodyPr>
            <a:lstStyle/>
            <a:p>
              <a:pPr>
                <a:lnSpc>
                  <a:spcPct val="75000"/>
                </a:lnSpc>
              </a:pPr>
              <a:endParaRPr lang="uk-UA"/>
            </a:p>
          </p:txBody>
        </p:sp>
        <p:sp>
          <p:nvSpPr>
            <p:cNvPr id="23" name="Text Box 368"/>
            <p:cNvSpPr txBox="1">
              <a:spLocks noChangeArrowheads="1"/>
            </p:cNvSpPr>
            <p:nvPr/>
          </p:nvSpPr>
          <p:spPr bwMode="auto">
            <a:xfrm>
              <a:off x="877133" y="3893424"/>
              <a:ext cx="241382" cy="255599"/>
            </a:xfrm>
            <a:prstGeom prst="rect">
              <a:avLst/>
            </a:prstGeom>
            <a:solidFill>
              <a:srgbClr val="FFFFFF"/>
            </a:solidFill>
            <a:ln w="9525">
              <a:solidFill>
                <a:srgbClr val="FFFFFF"/>
              </a:solidFill>
              <a:miter lim="800000"/>
              <a:headEnd/>
              <a:tailEnd/>
            </a:ln>
          </p:spPr>
          <p:txBody>
            <a:bodyPr rot="0" vert="horz" wrap="square" lIns="18000" tIns="10800" rIns="18000" bIns="0" anchor="t" anchorCtr="0" upright="1">
              <a:noAutofit/>
            </a:bodyPr>
            <a:lstStyle/>
            <a:p>
              <a:pPr algn="just">
                <a:lnSpc>
                  <a:spcPct val="75000"/>
                </a:lnSpc>
                <a:spcAft>
                  <a:spcPts val="0"/>
                </a:spcAft>
              </a:pPr>
              <a:r>
                <a:rPr lang="ru-RU" sz="1200">
                  <a:effectLst/>
                  <a:latin typeface="Times New Roman"/>
                  <a:ea typeface="Times New Roman"/>
                </a:rPr>
                <a:t>2</a:t>
              </a:r>
              <a:endParaRPr lang="uk-UA" sz="1200">
                <a:effectLst/>
                <a:latin typeface="Times New Roman"/>
                <a:ea typeface="Times New Roman"/>
              </a:endParaRPr>
            </a:p>
          </p:txBody>
        </p:sp>
        <p:sp>
          <p:nvSpPr>
            <p:cNvPr id="24" name="Text Box 369"/>
            <p:cNvSpPr txBox="1">
              <a:spLocks noChangeArrowheads="1"/>
            </p:cNvSpPr>
            <p:nvPr/>
          </p:nvSpPr>
          <p:spPr bwMode="auto">
            <a:xfrm>
              <a:off x="1427891" y="3288818"/>
              <a:ext cx="925579" cy="178325"/>
            </a:xfrm>
            <a:prstGeom prst="rect">
              <a:avLst/>
            </a:prstGeom>
            <a:solidFill>
              <a:srgbClr val="FFFFFF"/>
            </a:solidFill>
            <a:ln w="9525">
              <a:solidFill>
                <a:srgbClr val="FFFFFF"/>
              </a:solidFill>
              <a:miter lim="800000"/>
              <a:headEnd/>
              <a:tailEnd/>
            </a:ln>
          </p:spPr>
          <p:txBody>
            <a:bodyPr rot="0" vert="horz" wrap="square" lIns="18000" tIns="10800" rIns="18000" bIns="0" anchor="t" anchorCtr="0" upright="1">
              <a:noAutofit/>
            </a:bodyPr>
            <a:lstStyle/>
            <a:p>
              <a:pPr algn="ctr">
                <a:lnSpc>
                  <a:spcPct val="75000"/>
                </a:lnSpc>
                <a:spcAft>
                  <a:spcPts val="0"/>
                </a:spcAft>
              </a:pPr>
              <a:r>
                <a:rPr lang="ru-RU" sz="1000">
                  <a:effectLst/>
                  <a:latin typeface="Times New Roman"/>
                  <a:ea typeface="Times New Roman"/>
                </a:rPr>
                <a:t>над</a:t>
              </a:r>
              <a:r>
                <a:rPr lang="uk-UA" sz="1000">
                  <a:effectLst/>
                  <a:latin typeface="Times New Roman"/>
                  <a:ea typeface="Times New Roman"/>
                </a:rPr>
                <a:t>ходження</a:t>
              </a:r>
              <a:endParaRPr lang="uk-UA" sz="1200">
                <a:effectLst/>
                <a:latin typeface="Times New Roman"/>
                <a:ea typeface="Times New Roman"/>
              </a:endParaRPr>
            </a:p>
          </p:txBody>
        </p:sp>
        <p:sp>
          <p:nvSpPr>
            <p:cNvPr id="25" name="Text Box 370"/>
            <p:cNvSpPr txBox="1">
              <a:spLocks noChangeArrowheads="1"/>
            </p:cNvSpPr>
            <p:nvPr/>
          </p:nvSpPr>
          <p:spPr bwMode="auto">
            <a:xfrm>
              <a:off x="1659073" y="3893424"/>
              <a:ext cx="244781" cy="253901"/>
            </a:xfrm>
            <a:prstGeom prst="rect">
              <a:avLst/>
            </a:prstGeom>
            <a:solidFill>
              <a:srgbClr val="FFFFFF"/>
            </a:solidFill>
            <a:ln w="9525">
              <a:solidFill>
                <a:srgbClr val="FFFFFF"/>
              </a:solidFill>
              <a:miter lim="800000"/>
              <a:headEnd/>
              <a:tailEnd/>
            </a:ln>
          </p:spPr>
          <p:txBody>
            <a:bodyPr rot="0" vert="horz" wrap="square" lIns="18000" tIns="10800" rIns="18000" bIns="0" anchor="t" anchorCtr="0" upright="1">
              <a:noAutofit/>
            </a:bodyPr>
            <a:lstStyle/>
            <a:p>
              <a:pPr algn="ctr">
                <a:lnSpc>
                  <a:spcPct val="75000"/>
                </a:lnSpc>
                <a:spcAft>
                  <a:spcPts val="0"/>
                </a:spcAft>
              </a:pPr>
              <a:r>
                <a:rPr lang="en-US" sz="1400">
                  <a:effectLst/>
                  <a:latin typeface="Times New Roman"/>
                  <a:ea typeface="Times New Roman"/>
                </a:rPr>
                <a:t>t</a:t>
              </a:r>
              <a:r>
                <a:rPr lang="uk-UA" sz="1400" baseline="-25000">
                  <a:effectLst/>
                  <a:latin typeface="Times New Roman"/>
                  <a:ea typeface="Times New Roman"/>
                </a:rPr>
                <a:t>2</a:t>
              </a:r>
              <a:endParaRPr lang="uk-UA" sz="1200">
                <a:effectLst/>
                <a:latin typeface="Times New Roman"/>
                <a:ea typeface="Times New Roman"/>
              </a:endParaRPr>
            </a:p>
          </p:txBody>
        </p:sp>
        <p:sp>
          <p:nvSpPr>
            <p:cNvPr id="26" name="Text Box 371"/>
            <p:cNvSpPr txBox="1">
              <a:spLocks noChangeArrowheads="1"/>
            </p:cNvSpPr>
            <p:nvPr/>
          </p:nvSpPr>
          <p:spPr bwMode="auto">
            <a:xfrm>
              <a:off x="556708" y="3200505"/>
              <a:ext cx="745393" cy="310795"/>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lnSpc>
                  <a:spcPct val="75000"/>
                </a:lnSpc>
                <a:spcAft>
                  <a:spcPts val="0"/>
                </a:spcAft>
              </a:pPr>
              <a:r>
                <a:rPr lang="ru-RU" sz="1000">
                  <a:effectLst/>
                  <a:latin typeface="Times New Roman"/>
                  <a:ea typeface="Times New Roman"/>
                </a:rPr>
                <a:t>переїзд </a:t>
              </a:r>
              <a:r>
                <a:rPr lang="uk-UA" sz="1000">
                  <a:effectLst/>
                  <a:latin typeface="Times New Roman"/>
                  <a:ea typeface="Times New Roman"/>
                </a:rPr>
                <a:t>перехрестя</a:t>
              </a:r>
              <a:endParaRPr lang="uk-UA" sz="1200">
                <a:effectLst/>
                <a:latin typeface="Times New Roman"/>
                <a:ea typeface="Times New Roman"/>
              </a:endParaRPr>
            </a:p>
          </p:txBody>
        </p:sp>
        <p:grpSp>
          <p:nvGrpSpPr>
            <p:cNvPr id="27" name="Group 372"/>
            <p:cNvGrpSpPr>
              <a:grpSpLocks/>
            </p:cNvGrpSpPr>
            <p:nvPr/>
          </p:nvGrpSpPr>
          <p:grpSpPr bwMode="auto">
            <a:xfrm flipH="1">
              <a:off x="432622" y="3540341"/>
              <a:ext cx="1935300" cy="317526"/>
              <a:chOff x="3124" y="4104"/>
              <a:chExt cx="2278" cy="374"/>
            </a:xfrm>
          </p:grpSpPr>
          <p:cxnSp>
            <p:nvCxnSpPr>
              <p:cNvPr id="30" name="Line 373"/>
              <p:cNvCxnSpPr/>
              <p:nvPr/>
            </p:nvCxnSpPr>
            <p:spPr bwMode="auto">
              <a:xfrm>
                <a:off x="3438" y="4244"/>
                <a:ext cx="404" cy="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31" name="Oval 374"/>
              <p:cNvSpPr>
                <a:spLocks noChangeArrowheads="1"/>
              </p:cNvSpPr>
              <p:nvPr/>
            </p:nvSpPr>
            <p:spPr bwMode="auto">
              <a:xfrm>
                <a:off x="4128" y="4161"/>
                <a:ext cx="293" cy="278"/>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cxnSp>
            <p:nvCxnSpPr>
              <p:cNvPr id="32" name="Line 375"/>
              <p:cNvCxnSpPr/>
              <p:nvPr/>
            </p:nvCxnSpPr>
            <p:spPr bwMode="auto">
              <a:xfrm>
                <a:off x="3836" y="4104"/>
                <a:ext cx="0" cy="35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3" name="Line 376"/>
              <p:cNvCxnSpPr/>
              <p:nvPr/>
            </p:nvCxnSpPr>
            <p:spPr bwMode="auto">
              <a:xfrm>
                <a:off x="3836" y="4300"/>
                <a:ext cx="313" cy="6"/>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34" name="Line 377"/>
              <p:cNvCxnSpPr/>
              <p:nvPr/>
            </p:nvCxnSpPr>
            <p:spPr bwMode="auto">
              <a:xfrm>
                <a:off x="4442" y="4306"/>
                <a:ext cx="293" cy="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35" name="Oval 378"/>
              <p:cNvSpPr>
                <a:spLocks noChangeArrowheads="1"/>
              </p:cNvSpPr>
              <p:nvPr/>
            </p:nvSpPr>
            <p:spPr bwMode="auto">
              <a:xfrm>
                <a:off x="5112" y="4140"/>
                <a:ext cx="290" cy="278"/>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cxnSp>
            <p:nvCxnSpPr>
              <p:cNvPr id="36" name="Line 379"/>
              <p:cNvCxnSpPr/>
              <p:nvPr/>
            </p:nvCxnSpPr>
            <p:spPr bwMode="auto">
              <a:xfrm>
                <a:off x="4735" y="4119"/>
                <a:ext cx="1" cy="35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7" name="Line 380"/>
              <p:cNvCxnSpPr/>
              <p:nvPr/>
            </p:nvCxnSpPr>
            <p:spPr bwMode="auto">
              <a:xfrm>
                <a:off x="4777" y="4306"/>
                <a:ext cx="335" cy="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nvGrpSpPr>
              <p:cNvPr id="38" name="Group 381"/>
              <p:cNvGrpSpPr>
                <a:grpSpLocks/>
              </p:cNvGrpSpPr>
              <p:nvPr/>
            </p:nvGrpSpPr>
            <p:grpSpPr bwMode="auto">
              <a:xfrm>
                <a:off x="3124" y="4140"/>
                <a:ext cx="292" cy="278"/>
                <a:chOff x="6608" y="13376"/>
                <a:chExt cx="390" cy="372"/>
              </a:xfrm>
            </p:grpSpPr>
            <p:sp>
              <p:nvSpPr>
                <p:cNvPr id="40" name="Oval 382"/>
                <p:cNvSpPr>
                  <a:spLocks noChangeArrowheads="1"/>
                </p:cNvSpPr>
                <p:nvPr/>
              </p:nvSpPr>
              <p:spPr bwMode="auto">
                <a:xfrm>
                  <a:off x="6608" y="13376"/>
                  <a:ext cx="390" cy="372"/>
                </a:xfrm>
                <a:prstGeom prst="ellipse">
                  <a:avLst/>
                </a:prstGeom>
                <a:solidFill>
                  <a:srgbClr val="FFFFFF"/>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sp>
              <p:nvSpPr>
                <p:cNvPr id="41" name="Oval 383"/>
                <p:cNvSpPr>
                  <a:spLocks noChangeArrowheads="1"/>
                </p:cNvSpPr>
                <p:nvPr/>
              </p:nvSpPr>
              <p:spPr bwMode="auto">
                <a:xfrm>
                  <a:off x="6748" y="13530"/>
                  <a:ext cx="68" cy="68"/>
                </a:xfrm>
                <a:prstGeom prst="ellipse">
                  <a:avLst/>
                </a:prstGeom>
                <a:solidFill>
                  <a:srgbClr val="000000"/>
                </a:solidFill>
                <a:ln w="9525">
                  <a:solidFill>
                    <a:srgbClr val="000000"/>
                  </a:solidFill>
                  <a:round/>
                  <a:headEnd/>
                  <a:tailEnd/>
                </a:ln>
              </p:spPr>
              <p:txBody>
                <a:bodyPr rot="0" vert="horz" wrap="square" lIns="91440" tIns="45720" rIns="91440" bIns="0" anchor="t" anchorCtr="0" upright="1">
                  <a:noAutofit/>
                </a:bodyPr>
                <a:lstStyle/>
                <a:p>
                  <a:pPr>
                    <a:lnSpc>
                      <a:spcPct val="75000"/>
                    </a:lnSpc>
                  </a:pPr>
                  <a:endParaRPr lang="uk-UA"/>
                </a:p>
              </p:txBody>
            </p:sp>
          </p:grpSp>
          <p:cxnSp>
            <p:nvCxnSpPr>
              <p:cNvPr id="39" name="Line 384"/>
              <p:cNvCxnSpPr/>
              <p:nvPr/>
            </p:nvCxnSpPr>
            <p:spPr bwMode="auto">
              <a:xfrm flipH="1">
                <a:off x="3396" y="4370"/>
                <a:ext cx="405" cy="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sp>
          <p:nvSpPr>
            <p:cNvPr id="28" name="Text Box 385"/>
            <p:cNvSpPr txBox="1">
              <a:spLocks noChangeArrowheads="1"/>
            </p:cNvSpPr>
            <p:nvPr/>
          </p:nvSpPr>
          <p:spPr bwMode="auto">
            <a:xfrm>
              <a:off x="201435" y="2948303"/>
              <a:ext cx="2633099" cy="195308"/>
            </a:xfrm>
            <a:prstGeom prst="rect">
              <a:avLst/>
            </a:prstGeom>
            <a:solidFill>
              <a:srgbClr val="FFFFFF"/>
            </a:solidFill>
            <a:ln w="9525">
              <a:solidFill>
                <a:srgbClr val="FFFFFF"/>
              </a:solidFill>
              <a:miter lim="800000"/>
              <a:headEnd/>
              <a:tailEnd/>
            </a:ln>
          </p:spPr>
          <p:txBody>
            <a:bodyPr rot="0" vert="horz" wrap="square" lIns="0" tIns="0" rIns="0" bIns="0" anchor="t" anchorCtr="0" upright="1">
              <a:noAutofit/>
            </a:bodyPr>
            <a:lstStyle/>
            <a:p>
              <a:pPr algn="ctr">
                <a:lnSpc>
                  <a:spcPct val="75000"/>
                </a:lnSpc>
                <a:spcAft>
                  <a:spcPts val="0"/>
                </a:spcAft>
              </a:pPr>
              <a:r>
                <a:rPr lang="ru-RU" sz="1000" u="sng">
                  <a:effectLst/>
                  <a:latin typeface="Times New Roman"/>
                  <a:ea typeface="Times New Roman"/>
                </a:rPr>
                <a:t>Підсистема руху автомобілів у 2-ому напрямку</a:t>
              </a:r>
              <a:endParaRPr lang="uk-UA" sz="1200">
                <a:effectLst/>
                <a:latin typeface="Times New Roman"/>
                <a:ea typeface="Times New Roman"/>
              </a:endParaRPr>
            </a:p>
          </p:txBody>
        </p:sp>
        <p:sp>
          <p:nvSpPr>
            <p:cNvPr id="29" name="Arc 386"/>
            <p:cNvSpPr>
              <a:spLocks/>
            </p:cNvSpPr>
            <p:nvPr/>
          </p:nvSpPr>
          <p:spPr bwMode="auto">
            <a:xfrm rot="2332481" flipV="1">
              <a:off x="1535833" y="2008277"/>
              <a:ext cx="306827" cy="1867315"/>
            </a:xfrm>
            <a:custGeom>
              <a:avLst/>
              <a:gdLst>
                <a:gd name="G0" fmla="+- 0 0 0"/>
                <a:gd name="G1" fmla="+- 21414 0 0"/>
                <a:gd name="G2" fmla="+- 21600 0 0"/>
                <a:gd name="T0" fmla="*/ 2832 w 21600"/>
                <a:gd name="T1" fmla="*/ 0 h 22013"/>
                <a:gd name="T2" fmla="*/ 21592 w 21600"/>
                <a:gd name="T3" fmla="*/ 22013 h 22013"/>
                <a:gd name="T4" fmla="*/ 0 w 21600"/>
                <a:gd name="T5" fmla="*/ 21414 h 22013"/>
              </a:gdLst>
              <a:ahLst/>
              <a:cxnLst>
                <a:cxn ang="0">
                  <a:pos x="T0" y="T1"/>
                </a:cxn>
                <a:cxn ang="0">
                  <a:pos x="T2" y="T3"/>
                </a:cxn>
                <a:cxn ang="0">
                  <a:pos x="T4" y="T5"/>
                </a:cxn>
              </a:cxnLst>
              <a:rect l="0" t="0" r="r" b="b"/>
              <a:pathLst>
                <a:path w="21600" h="22013" fill="none" extrusionOk="0">
                  <a:moveTo>
                    <a:pt x="2831" y="0"/>
                  </a:moveTo>
                  <a:cubicBezTo>
                    <a:pt x="13573" y="1420"/>
                    <a:pt x="21600" y="10579"/>
                    <a:pt x="21600" y="21414"/>
                  </a:cubicBezTo>
                  <a:cubicBezTo>
                    <a:pt x="21600" y="21613"/>
                    <a:pt x="21597" y="21813"/>
                    <a:pt x="21591" y="22012"/>
                  </a:cubicBezTo>
                </a:path>
                <a:path w="21600" h="22013" stroke="0" extrusionOk="0">
                  <a:moveTo>
                    <a:pt x="2831" y="0"/>
                  </a:moveTo>
                  <a:cubicBezTo>
                    <a:pt x="13573" y="1420"/>
                    <a:pt x="21600" y="10579"/>
                    <a:pt x="21600" y="21414"/>
                  </a:cubicBezTo>
                  <a:cubicBezTo>
                    <a:pt x="21600" y="21613"/>
                    <a:pt x="21597" y="21813"/>
                    <a:pt x="21591" y="22012"/>
                  </a:cubicBezTo>
                  <a:lnTo>
                    <a:pt x="0" y="21414"/>
                  </a:lnTo>
                  <a:close/>
                </a:path>
              </a:pathLst>
            </a:custGeom>
            <a:noFill/>
            <a:ln w="9525">
              <a:solidFill>
                <a:srgbClr val="000000"/>
              </a:solidFill>
              <a:prstDash val="dash"/>
              <a:round/>
              <a:headEnd type="stealth" w="med" len="me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0" anchor="t" anchorCtr="0" upright="1">
              <a:noAutofit/>
            </a:bodyPr>
            <a:lstStyle/>
            <a:p>
              <a:pPr>
                <a:lnSpc>
                  <a:spcPct val="75000"/>
                </a:lnSpc>
              </a:pPr>
              <a:endParaRPr lang="uk-UA"/>
            </a:p>
          </p:txBody>
        </p:sp>
      </p:grpSp>
      <p:sp>
        <p:nvSpPr>
          <p:cNvPr id="130" name="TextBox 129"/>
          <p:cNvSpPr txBox="1"/>
          <p:nvPr/>
        </p:nvSpPr>
        <p:spPr>
          <a:xfrm>
            <a:off x="179512" y="5784249"/>
            <a:ext cx="8820308" cy="769441"/>
          </a:xfrm>
          <a:prstGeom prst="rect">
            <a:avLst/>
          </a:prstGeom>
          <a:noFill/>
        </p:spPr>
        <p:txBody>
          <a:bodyPr wrap="square" rtlCol="0">
            <a:spAutoFit/>
          </a:bodyPr>
          <a:lstStyle/>
          <a:p>
            <a:r>
              <a:rPr lang="uk-UA" sz="1400" dirty="0"/>
              <a:t>Зауваження 1: Інформаційною може бути тільки </a:t>
            </a:r>
            <a:r>
              <a:rPr lang="uk-UA" sz="1400" b="1" dirty="0"/>
              <a:t>вхідна </a:t>
            </a:r>
            <a:r>
              <a:rPr lang="uk-UA" sz="1400" dirty="0"/>
              <a:t>дуга</a:t>
            </a:r>
          </a:p>
          <a:p>
            <a:r>
              <a:rPr lang="uk-UA" sz="1400" dirty="0"/>
              <a:t>Зауваження 2. Перехід, який має інформаційну дугу, </a:t>
            </a:r>
            <a:r>
              <a:rPr lang="uk-UA" sz="1400" b="1" dirty="0" err="1"/>
              <a:t>обов</a:t>
            </a:r>
            <a:r>
              <a:rPr lang="en-US" sz="1400" b="1" dirty="0"/>
              <a:t>’</a:t>
            </a:r>
            <a:r>
              <a:rPr lang="uk-UA" sz="1400" b="1" dirty="0" err="1"/>
              <a:t>язково</a:t>
            </a:r>
            <a:r>
              <a:rPr lang="uk-UA" sz="1400" dirty="0"/>
              <a:t> повинен мати звичайну (неінформаційну) дугу</a:t>
            </a:r>
          </a:p>
          <a:p>
            <a:endParaRPr lang="uk-UA" sz="1600" dirty="0"/>
          </a:p>
        </p:txBody>
      </p:sp>
    </p:spTree>
    <p:extLst>
      <p:ext uri="{BB962C8B-B14F-4D97-AF65-F5344CB8AC3E}">
        <p14:creationId xmlns:p14="http://schemas.microsoft.com/office/powerpoint/2010/main" val="7764669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a:t>Інформаційна дуга</a:t>
            </a:r>
          </a:p>
        </p:txBody>
      </p:sp>
      <p:sp>
        <p:nvSpPr>
          <p:cNvPr id="4" name="Нижний колонтитул 3"/>
          <p:cNvSpPr>
            <a:spLocks noGrp="1"/>
          </p:cNvSpPr>
          <p:nvPr>
            <p:ph type="ftr" sz="quarter" idx="11"/>
          </p:nvPr>
        </p:nvSpPr>
        <p:spPr/>
        <p:txBody>
          <a:bodyPr/>
          <a:lstStyle/>
          <a:p>
            <a:r>
              <a:rPr lang="uk-UA"/>
              <a:t>© І.В.Стеценко КПІ ім.Ігоря Сікорського</a:t>
            </a:r>
          </a:p>
        </p:txBody>
      </p:sp>
      <p:sp>
        <p:nvSpPr>
          <p:cNvPr id="5" name="Объект 4"/>
          <p:cNvSpPr txBox="1">
            <a:spLocks noGrp="1"/>
          </p:cNvSpPr>
          <p:nvPr>
            <p:ph idx="1"/>
          </p:nvPr>
        </p:nvSpPr>
        <p:spPr>
          <a:xfrm>
            <a:off x="467544" y="1556792"/>
            <a:ext cx="8229600" cy="1889748"/>
          </a:xfrm>
          <a:prstGeom prst="rect">
            <a:avLst/>
          </a:prstGeom>
          <a:noFill/>
        </p:spPr>
        <p:txBody>
          <a:bodyPr wrap="square" rtlCol="0">
            <a:spAutoFit/>
          </a:bodyPr>
          <a:lstStyle/>
          <a:p>
            <a:pPr marL="0" indent="0" algn="just">
              <a:buNone/>
            </a:pPr>
            <a:r>
              <a:rPr lang="uk-UA" sz="2400" b="1" dirty="0"/>
              <a:t>Інформаційна дуга </a:t>
            </a:r>
            <a:r>
              <a:rPr lang="uk-UA" sz="2400" dirty="0"/>
              <a:t> - це дуга, вздовж якої </a:t>
            </a:r>
          </a:p>
          <a:p>
            <a:pPr marL="0" indent="0" algn="just">
              <a:buNone/>
            </a:pPr>
            <a:r>
              <a:rPr lang="uk-UA" sz="2400" dirty="0"/>
              <a:t>маркери під час входу в перехід </a:t>
            </a:r>
            <a:r>
              <a:rPr lang="uk-UA" sz="2400" b="1" u="sng" dirty="0"/>
              <a:t>не</a:t>
            </a:r>
            <a:r>
              <a:rPr lang="uk-UA" sz="2400" dirty="0"/>
              <a:t> видаляються.</a:t>
            </a:r>
          </a:p>
          <a:p>
            <a:pPr marL="0" indent="0" algn="just">
              <a:buNone/>
            </a:pPr>
            <a:r>
              <a:rPr lang="uk-UA" sz="2000" dirty="0"/>
              <a:t>Наявність маркерів у вхідній позиції, яка з</a:t>
            </a:r>
            <a:r>
              <a:rPr lang="en-US" sz="2000" dirty="0"/>
              <a:t>’</a:t>
            </a:r>
            <a:r>
              <a:rPr lang="uk-UA" sz="2000" dirty="0" err="1"/>
              <a:t>єднана</a:t>
            </a:r>
            <a:r>
              <a:rPr lang="uk-UA" sz="2000" dirty="0"/>
              <a:t> з переходом інформаційною дугою, перевіряється, але при вході маркерів в перехід маркери з такої позиції не віднімаються.</a:t>
            </a:r>
          </a:p>
        </p:txBody>
      </p:sp>
      <p:grpSp>
        <p:nvGrpSpPr>
          <p:cNvPr id="23" name="Группа 22"/>
          <p:cNvGrpSpPr/>
          <p:nvPr/>
        </p:nvGrpSpPr>
        <p:grpSpPr>
          <a:xfrm>
            <a:off x="1129088" y="3662765"/>
            <a:ext cx="2628778" cy="927195"/>
            <a:chOff x="2915816" y="5159982"/>
            <a:chExt cx="2628778" cy="927195"/>
          </a:xfrm>
          <a:solidFill>
            <a:schemeClr val="tx2">
              <a:lumMod val="20000"/>
              <a:lumOff val="80000"/>
            </a:schemeClr>
          </a:solidFill>
        </p:grpSpPr>
        <p:cxnSp>
          <p:nvCxnSpPr>
            <p:cNvPr id="7" name="Line 437"/>
            <p:cNvCxnSpPr/>
            <p:nvPr/>
          </p:nvCxnSpPr>
          <p:spPr bwMode="auto">
            <a:xfrm flipV="1">
              <a:off x="4427984" y="5567823"/>
              <a:ext cx="850" cy="393181"/>
            </a:xfrm>
            <a:prstGeom prst="line">
              <a:avLst/>
            </a:prstGeom>
            <a:grpFill/>
            <a:ln w="28575">
              <a:solidFill>
                <a:srgbClr val="000000"/>
              </a:solidFill>
              <a:round/>
              <a:headEnd/>
              <a:tailEnd/>
            </a:ln>
          </p:spPr>
        </p:cxnSp>
        <p:cxnSp>
          <p:nvCxnSpPr>
            <p:cNvPr id="9" name="Line 470"/>
            <p:cNvCxnSpPr/>
            <p:nvPr/>
          </p:nvCxnSpPr>
          <p:spPr bwMode="auto">
            <a:xfrm flipV="1">
              <a:off x="3168330" y="5817349"/>
              <a:ext cx="1259654" cy="143656"/>
            </a:xfrm>
            <a:prstGeom prst="line">
              <a:avLst/>
            </a:prstGeom>
            <a:grpFill/>
            <a:ln w="9525">
              <a:solidFill>
                <a:srgbClr val="000000"/>
              </a:solidFill>
              <a:round/>
              <a:headEnd/>
              <a:tailEnd type="stealth" w="med" len="med"/>
            </a:ln>
          </p:spPr>
        </p:cxnSp>
        <p:sp>
          <p:nvSpPr>
            <p:cNvPr id="11" name="Oval 469"/>
            <p:cNvSpPr>
              <a:spLocks noChangeArrowheads="1"/>
            </p:cNvSpPr>
            <p:nvPr/>
          </p:nvSpPr>
          <p:spPr bwMode="auto">
            <a:xfrm>
              <a:off x="3203848" y="5283951"/>
              <a:ext cx="252514" cy="248816"/>
            </a:xfrm>
            <a:prstGeom prst="ellipse">
              <a:avLst/>
            </a:prstGeom>
            <a:grpFill/>
            <a:ln w="9525">
              <a:solidFill>
                <a:srgbClr val="000000"/>
              </a:solidFill>
              <a:round/>
              <a:headEnd/>
              <a:tailEnd/>
            </a:ln>
          </p:spPr>
          <p:txBody>
            <a:bodyPr rot="0" vert="horz" wrap="square" lIns="91440" tIns="45720" rIns="91440" bIns="45720" anchor="t" anchorCtr="0" upright="1">
              <a:noAutofit/>
            </a:bodyPr>
            <a:lstStyle/>
            <a:p>
              <a:pPr algn="ctr">
                <a:lnSpc>
                  <a:spcPct val="75000"/>
                </a:lnSpc>
              </a:pPr>
              <a:r>
                <a:rPr lang="en-US" sz="1400" dirty="0"/>
                <a:t>1</a:t>
              </a:r>
              <a:endParaRPr lang="uk-UA" sz="1400" dirty="0"/>
            </a:p>
          </p:txBody>
        </p:sp>
        <p:cxnSp>
          <p:nvCxnSpPr>
            <p:cNvPr id="12" name="Line 470"/>
            <p:cNvCxnSpPr>
              <a:stCxn id="11" idx="6"/>
            </p:cNvCxnSpPr>
            <p:nvPr/>
          </p:nvCxnSpPr>
          <p:spPr bwMode="auto">
            <a:xfrm>
              <a:off x="3456362" y="5408359"/>
              <a:ext cx="971622" cy="252889"/>
            </a:xfrm>
            <a:prstGeom prst="line">
              <a:avLst/>
            </a:prstGeom>
            <a:grpFill/>
            <a:ln w="9525">
              <a:solidFill>
                <a:srgbClr val="000000"/>
              </a:solidFill>
              <a:prstDash val="dash"/>
              <a:round/>
              <a:headEnd/>
              <a:tailEnd type="stealth" w="med" len="med"/>
            </a:ln>
          </p:spPr>
        </p:cxnSp>
        <p:sp>
          <p:nvSpPr>
            <p:cNvPr id="14" name="Полилиния 13"/>
            <p:cNvSpPr/>
            <p:nvPr/>
          </p:nvSpPr>
          <p:spPr>
            <a:xfrm>
              <a:off x="3042073" y="5159982"/>
              <a:ext cx="1601935" cy="604431"/>
            </a:xfrm>
            <a:custGeom>
              <a:avLst/>
              <a:gdLst>
                <a:gd name="connsiteX0" fmla="*/ 1363129 w 1628788"/>
                <a:gd name="connsiteY0" fmla="*/ 198827 h 752493"/>
                <a:gd name="connsiteX1" fmla="*/ 969725 w 1628788"/>
                <a:gd name="connsiteY1" fmla="*/ 49971 h 752493"/>
                <a:gd name="connsiteX2" fmla="*/ 469994 w 1628788"/>
                <a:gd name="connsiteY2" fmla="*/ 7441 h 752493"/>
                <a:gd name="connsiteX3" fmla="*/ 140385 w 1628788"/>
                <a:gd name="connsiteY3" fmla="*/ 7441 h 752493"/>
                <a:gd name="connsiteX4" fmla="*/ 23427 w 1628788"/>
                <a:gd name="connsiteY4" fmla="*/ 81869 h 752493"/>
                <a:gd name="connsiteX5" fmla="*/ 2162 w 1628788"/>
                <a:gd name="connsiteY5" fmla="*/ 198827 h 752493"/>
                <a:gd name="connsiteX6" fmla="*/ 55325 w 1628788"/>
                <a:gd name="connsiteY6" fmla="*/ 305153 h 752493"/>
                <a:gd name="connsiteX7" fmla="*/ 119120 w 1628788"/>
                <a:gd name="connsiteY7" fmla="*/ 443376 h 752493"/>
                <a:gd name="connsiteX8" fmla="*/ 182915 w 1628788"/>
                <a:gd name="connsiteY8" fmla="*/ 517804 h 752493"/>
                <a:gd name="connsiteX9" fmla="*/ 735808 w 1628788"/>
                <a:gd name="connsiteY9" fmla="*/ 677292 h 752493"/>
                <a:gd name="connsiteX10" fmla="*/ 980357 w 1628788"/>
                <a:gd name="connsiteY10" fmla="*/ 709190 h 752493"/>
                <a:gd name="connsiteX11" fmla="*/ 1395027 w 1628788"/>
                <a:gd name="connsiteY11" fmla="*/ 751720 h 752493"/>
                <a:gd name="connsiteX12" fmla="*/ 1607678 w 1628788"/>
                <a:gd name="connsiteY12" fmla="*/ 719823 h 752493"/>
                <a:gd name="connsiteX13" fmla="*/ 1597045 w 1628788"/>
                <a:gd name="connsiteY13" fmla="*/ 539069 h 752493"/>
                <a:gd name="connsiteX14" fmla="*/ 1395027 w 1628788"/>
                <a:gd name="connsiteY14" fmla="*/ 305153 h 752493"/>
                <a:gd name="connsiteX15" fmla="*/ 1363129 w 1628788"/>
                <a:gd name="connsiteY15" fmla="*/ 198827 h 75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28788" h="752493">
                  <a:moveTo>
                    <a:pt x="1363129" y="198827"/>
                  </a:moveTo>
                  <a:cubicBezTo>
                    <a:pt x="1292245" y="156297"/>
                    <a:pt x="1118581" y="81869"/>
                    <a:pt x="969725" y="49971"/>
                  </a:cubicBezTo>
                  <a:cubicBezTo>
                    <a:pt x="820869" y="18073"/>
                    <a:pt x="608217" y="14529"/>
                    <a:pt x="469994" y="7441"/>
                  </a:cubicBezTo>
                  <a:cubicBezTo>
                    <a:pt x="331771" y="353"/>
                    <a:pt x="214813" y="-4964"/>
                    <a:pt x="140385" y="7441"/>
                  </a:cubicBezTo>
                  <a:cubicBezTo>
                    <a:pt x="65957" y="19846"/>
                    <a:pt x="46464" y="49971"/>
                    <a:pt x="23427" y="81869"/>
                  </a:cubicBezTo>
                  <a:cubicBezTo>
                    <a:pt x="390" y="113767"/>
                    <a:pt x="-3154" y="161613"/>
                    <a:pt x="2162" y="198827"/>
                  </a:cubicBezTo>
                  <a:cubicBezTo>
                    <a:pt x="7478" y="236041"/>
                    <a:pt x="35832" y="264395"/>
                    <a:pt x="55325" y="305153"/>
                  </a:cubicBezTo>
                  <a:cubicBezTo>
                    <a:pt x="74818" y="345911"/>
                    <a:pt x="97855" y="407934"/>
                    <a:pt x="119120" y="443376"/>
                  </a:cubicBezTo>
                  <a:cubicBezTo>
                    <a:pt x="140385" y="478818"/>
                    <a:pt x="80134" y="478818"/>
                    <a:pt x="182915" y="517804"/>
                  </a:cubicBezTo>
                  <a:cubicBezTo>
                    <a:pt x="285696" y="556790"/>
                    <a:pt x="602901" y="645394"/>
                    <a:pt x="735808" y="677292"/>
                  </a:cubicBezTo>
                  <a:cubicBezTo>
                    <a:pt x="868715" y="709190"/>
                    <a:pt x="870487" y="696785"/>
                    <a:pt x="980357" y="709190"/>
                  </a:cubicBezTo>
                  <a:cubicBezTo>
                    <a:pt x="1090227" y="721595"/>
                    <a:pt x="1290474" y="749948"/>
                    <a:pt x="1395027" y="751720"/>
                  </a:cubicBezTo>
                  <a:cubicBezTo>
                    <a:pt x="1499580" y="753492"/>
                    <a:pt x="1574008" y="755265"/>
                    <a:pt x="1607678" y="719823"/>
                  </a:cubicBezTo>
                  <a:cubicBezTo>
                    <a:pt x="1641348" y="684381"/>
                    <a:pt x="1632487" y="608181"/>
                    <a:pt x="1597045" y="539069"/>
                  </a:cubicBezTo>
                  <a:cubicBezTo>
                    <a:pt x="1561603" y="469957"/>
                    <a:pt x="1432241" y="354771"/>
                    <a:pt x="1395027" y="305153"/>
                  </a:cubicBezTo>
                  <a:cubicBezTo>
                    <a:pt x="1357813" y="255535"/>
                    <a:pt x="1434013" y="241357"/>
                    <a:pt x="1363129" y="198827"/>
                  </a:cubicBezTo>
                  <a:close/>
                </a:path>
              </a:pathLst>
            </a:custGeom>
            <a:solidFill>
              <a:schemeClr val="tx2">
                <a:lumMod val="20000"/>
                <a:lumOff val="80000"/>
                <a:alpha val="0"/>
              </a:schemeClr>
            </a:solidFill>
            <a:ln w="127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uk-UA" dirty="0"/>
            </a:p>
          </p:txBody>
        </p:sp>
        <p:sp>
          <p:nvSpPr>
            <p:cNvPr id="19" name="Oval 469"/>
            <p:cNvSpPr>
              <a:spLocks noChangeArrowheads="1"/>
            </p:cNvSpPr>
            <p:nvPr/>
          </p:nvSpPr>
          <p:spPr bwMode="auto">
            <a:xfrm>
              <a:off x="5292080" y="5713953"/>
              <a:ext cx="252514" cy="248816"/>
            </a:xfrm>
            <a:prstGeom prst="ellipse">
              <a:avLst/>
            </a:prstGeom>
            <a:grpFill/>
            <a:ln w="9525">
              <a:solidFill>
                <a:srgbClr val="000000"/>
              </a:solidFill>
              <a:round/>
              <a:headEnd/>
              <a:tailEnd/>
            </a:ln>
          </p:spPr>
          <p:txBody>
            <a:bodyPr rot="0" vert="horz" wrap="square" lIns="91440" tIns="45720" rIns="91440" bIns="45720" anchor="t" anchorCtr="0" upright="1">
              <a:noAutofit/>
            </a:bodyPr>
            <a:lstStyle/>
            <a:p>
              <a:pPr>
                <a:lnSpc>
                  <a:spcPct val="75000"/>
                </a:lnSpc>
              </a:pPr>
              <a:endParaRPr lang="uk-UA" sz="1400"/>
            </a:p>
          </p:txBody>
        </p:sp>
        <p:cxnSp>
          <p:nvCxnSpPr>
            <p:cNvPr id="20" name="Line 470"/>
            <p:cNvCxnSpPr/>
            <p:nvPr/>
          </p:nvCxnSpPr>
          <p:spPr bwMode="auto">
            <a:xfrm flipV="1">
              <a:off x="4428834" y="5817349"/>
              <a:ext cx="863246" cy="9179"/>
            </a:xfrm>
            <a:prstGeom prst="line">
              <a:avLst/>
            </a:prstGeom>
            <a:grpFill/>
            <a:ln w="9525">
              <a:solidFill>
                <a:srgbClr val="000000"/>
              </a:solidFill>
              <a:round/>
              <a:headEnd/>
              <a:tailEnd type="stealth" w="med" len="med"/>
            </a:ln>
          </p:spPr>
        </p:cxnSp>
        <p:sp>
          <p:nvSpPr>
            <p:cNvPr id="22" name="Oval 469"/>
            <p:cNvSpPr>
              <a:spLocks noChangeArrowheads="1"/>
            </p:cNvSpPr>
            <p:nvPr/>
          </p:nvSpPr>
          <p:spPr bwMode="auto">
            <a:xfrm>
              <a:off x="2915816" y="5838361"/>
              <a:ext cx="252514" cy="248816"/>
            </a:xfrm>
            <a:prstGeom prst="ellipse">
              <a:avLst/>
            </a:prstGeom>
            <a:grpFill/>
            <a:ln w="9525">
              <a:solidFill>
                <a:srgbClr val="000000"/>
              </a:solidFill>
              <a:round/>
              <a:headEnd/>
              <a:tailEnd/>
            </a:ln>
          </p:spPr>
          <p:txBody>
            <a:bodyPr rot="0" vert="horz" wrap="square" lIns="91440" tIns="45720" rIns="91440" bIns="45720" anchor="t" anchorCtr="0" upright="1">
              <a:noAutofit/>
            </a:bodyPr>
            <a:lstStyle/>
            <a:p>
              <a:pPr algn="ctr">
                <a:lnSpc>
                  <a:spcPct val="75000"/>
                </a:lnSpc>
              </a:pPr>
              <a:r>
                <a:rPr lang="en-US" sz="1400" dirty="0"/>
                <a:t>3</a:t>
              </a:r>
              <a:endParaRPr lang="uk-UA" sz="1400" dirty="0"/>
            </a:p>
          </p:txBody>
        </p:sp>
      </p:grpSp>
      <p:grpSp>
        <p:nvGrpSpPr>
          <p:cNvPr id="36" name="Группа 35"/>
          <p:cNvGrpSpPr/>
          <p:nvPr/>
        </p:nvGrpSpPr>
        <p:grpSpPr>
          <a:xfrm>
            <a:off x="5194164" y="3656908"/>
            <a:ext cx="2628778" cy="927195"/>
            <a:chOff x="5346329" y="3624977"/>
            <a:chExt cx="2628778" cy="927195"/>
          </a:xfrm>
        </p:grpSpPr>
        <p:grpSp>
          <p:nvGrpSpPr>
            <p:cNvPr id="24" name="Группа 23"/>
            <p:cNvGrpSpPr/>
            <p:nvPr/>
          </p:nvGrpSpPr>
          <p:grpSpPr>
            <a:xfrm>
              <a:off x="5346329" y="3624977"/>
              <a:ext cx="2376264" cy="927195"/>
              <a:chOff x="2915816" y="5159982"/>
              <a:chExt cx="2376264" cy="927195"/>
            </a:xfrm>
          </p:grpSpPr>
          <p:cxnSp>
            <p:nvCxnSpPr>
              <p:cNvPr id="25" name="Line 437"/>
              <p:cNvCxnSpPr/>
              <p:nvPr/>
            </p:nvCxnSpPr>
            <p:spPr bwMode="auto">
              <a:xfrm flipV="1">
                <a:off x="4427984" y="5567823"/>
                <a:ext cx="850" cy="39318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6" name="Line 470"/>
              <p:cNvCxnSpPr/>
              <p:nvPr/>
            </p:nvCxnSpPr>
            <p:spPr bwMode="auto">
              <a:xfrm flipV="1">
                <a:off x="3168330" y="5817349"/>
                <a:ext cx="1259654" cy="143656"/>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27" name="Oval 469"/>
              <p:cNvSpPr>
                <a:spLocks noChangeArrowheads="1"/>
              </p:cNvSpPr>
              <p:nvPr/>
            </p:nvSpPr>
            <p:spPr bwMode="auto">
              <a:xfrm>
                <a:off x="3203848" y="5283951"/>
                <a:ext cx="252514" cy="248816"/>
              </a:xfrm>
              <a:prstGeom prst="ellipse">
                <a:avLst/>
              </a:prstGeom>
              <a:solidFill>
                <a:schemeClr val="tx2">
                  <a:lumMod val="20000"/>
                  <a:lumOff val="80000"/>
                </a:schemeClr>
              </a:solidFill>
              <a:ln w="9525">
                <a:solidFill>
                  <a:srgbClr val="000000"/>
                </a:solidFill>
                <a:round/>
                <a:headEnd/>
                <a:tailEnd/>
              </a:ln>
            </p:spPr>
            <p:txBody>
              <a:bodyPr rot="0" vert="horz" wrap="square" lIns="91440" tIns="45720" rIns="91440" bIns="45720" anchor="t" anchorCtr="0" upright="1">
                <a:noAutofit/>
              </a:bodyPr>
              <a:lstStyle/>
              <a:p>
                <a:pPr algn="ctr">
                  <a:lnSpc>
                    <a:spcPct val="75000"/>
                  </a:lnSpc>
                </a:pPr>
                <a:r>
                  <a:rPr lang="en-US" sz="1400" dirty="0"/>
                  <a:t>1</a:t>
                </a:r>
                <a:endParaRPr lang="uk-UA" sz="1400" dirty="0"/>
              </a:p>
            </p:txBody>
          </p:sp>
          <p:cxnSp>
            <p:nvCxnSpPr>
              <p:cNvPr id="28" name="Line 470"/>
              <p:cNvCxnSpPr>
                <a:stCxn id="27" idx="6"/>
              </p:cNvCxnSpPr>
              <p:nvPr/>
            </p:nvCxnSpPr>
            <p:spPr bwMode="auto">
              <a:xfrm>
                <a:off x="3456362" y="5408359"/>
                <a:ext cx="971622" cy="252889"/>
              </a:xfrm>
              <a:prstGeom prst="line">
                <a:avLst/>
              </a:prstGeom>
              <a:noFill/>
              <a:ln w="9525">
                <a:solidFill>
                  <a:srgbClr val="000000"/>
                </a:solidFill>
                <a:prstDash val="dash"/>
                <a:round/>
                <a:headEnd/>
                <a:tailEnd type="stealth" w="med" len="med"/>
              </a:ln>
              <a:extLst>
                <a:ext uri="{909E8E84-426E-40DD-AFC4-6F175D3DCCD1}">
                  <a14:hiddenFill xmlns:a14="http://schemas.microsoft.com/office/drawing/2010/main">
                    <a:noFill/>
                  </a14:hiddenFill>
                </a:ext>
              </a:extLst>
            </p:spPr>
          </p:cxnSp>
          <p:sp>
            <p:nvSpPr>
              <p:cNvPr id="29" name="Полилиния 28"/>
              <p:cNvSpPr/>
              <p:nvPr/>
            </p:nvSpPr>
            <p:spPr>
              <a:xfrm>
                <a:off x="3042073" y="5159982"/>
                <a:ext cx="1601935" cy="604431"/>
              </a:xfrm>
              <a:custGeom>
                <a:avLst/>
                <a:gdLst>
                  <a:gd name="connsiteX0" fmla="*/ 1363129 w 1628788"/>
                  <a:gd name="connsiteY0" fmla="*/ 198827 h 752493"/>
                  <a:gd name="connsiteX1" fmla="*/ 969725 w 1628788"/>
                  <a:gd name="connsiteY1" fmla="*/ 49971 h 752493"/>
                  <a:gd name="connsiteX2" fmla="*/ 469994 w 1628788"/>
                  <a:gd name="connsiteY2" fmla="*/ 7441 h 752493"/>
                  <a:gd name="connsiteX3" fmla="*/ 140385 w 1628788"/>
                  <a:gd name="connsiteY3" fmla="*/ 7441 h 752493"/>
                  <a:gd name="connsiteX4" fmla="*/ 23427 w 1628788"/>
                  <a:gd name="connsiteY4" fmla="*/ 81869 h 752493"/>
                  <a:gd name="connsiteX5" fmla="*/ 2162 w 1628788"/>
                  <a:gd name="connsiteY5" fmla="*/ 198827 h 752493"/>
                  <a:gd name="connsiteX6" fmla="*/ 55325 w 1628788"/>
                  <a:gd name="connsiteY6" fmla="*/ 305153 h 752493"/>
                  <a:gd name="connsiteX7" fmla="*/ 119120 w 1628788"/>
                  <a:gd name="connsiteY7" fmla="*/ 443376 h 752493"/>
                  <a:gd name="connsiteX8" fmla="*/ 182915 w 1628788"/>
                  <a:gd name="connsiteY8" fmla="*/ 517804 h 752493"/>
                  <a:gd name="connsiteX9" fmla="*/ 735808 w 1628788"/>
                  <a:gd name="connsiteY9" fmla="*/ 677292 h 752493"/>
                  <a:gd name="connsiteX10" fmla="*/ 980357 w 1628788"/>
                  <a:gd name="connsiteY10" fmla="*/ 709190 h 752493"/>
                  <a:gd name="connsiteX11" fmla="*/ 1395027 w 1628788"/>
                  <a:gd name="connsiteY11" fmla="*/ 751720 h 752493"/>
                  <a:gd name="connsiteX12" fmla="*/ 1607678 w 1628788"/>
                  <a:gd name="connsiteY12" fmla="*/ 719823 h 752493"/>
                  <a:gd name="connsiteX13" fmla="*/ 1597045 w 1628788"/>
                  <a:gd name="connsiteY13" fmla="*/ 539069 h 752493"/>
                  <a:gd name="connsiteX14" fmla="*/ 1395027 w 1628788"/>
                  <a:gd name="connsiteY14" fmla="*/ 305153 h 752493"/>
                  <a:gd name="connsiteX15" fmla="*/ 1363129 w 1628788"/>
                  <a:gd name="connsiteY15" fmla="*/ 198827 h 75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28788" h="752493">
                    <a:moveTo>
                      <a:pt x="1363129" y="198827"/>
                    </a:moveTo>
                    <a:cubicBezTo>
                      <a:pt x="1292245" y="156297"/>
                      <a:pt x="1118581" y="81869"/>
                      <a:pt x="969725" y="49971"/>
                    </a:cubicBezTo>
                    <a:cubicBezTo>
                      <a:pt x="820869" y="18073"/>
                      <a:pt x="608217" y="14529"/>
                      <a:pt x="469994" y="7441"/>
                    </a:cubicBezTo>
                    <a:cubicBezTo>
                      <a:pt x="331771" y="353"/>
                      <a:pt x="214813" y="-4964"/>
                      <a:pt x="140385" y="7441"/>
                    </a:cubicBezTo>
                    <a:cubicBezTo>
                      <a:pt x="65957" y="19846"/>
                      <a:pt x="46464" y="49971"/>
                      <a:pt x="23427" y="81869"/>
                    </a:cubicBezTo>
                    <a:cubicBezTo>
                      <a:pt x="390" y="113767"/>
                      <a:pt x="-3154" y="161613"/>
                      <a:pt x="2162" y="198827"/>
                    </a:cubicBezTo>
                    <a:cubicBezTo>
                      <a:pt x="7478" y="236041"/>
                      <a:pt x="35832" y="264395"/>
                      <a:pt x="55325" y="305153"/>
                    </a:cubicBezTo>
                    <a:cubicBezTo>
                      <a:pt x="74818" y="345911"/>
                      <a:pt x="97855" y="407934"/>
                      <a:pt x="119120" y="443376"/>
                    </a:cubicBezTo>
                    <a:cubicBezTo>
                      <a:pt x="140385" y="478818"/>
                      <a:pt x="80134" y="478818"/>
                      <a:pt x="182915" y="517804"/>
                    </a:cubicBezTo>
                    <a:cubicBezTo>
                      <a:pt x="285696" y="556790"/>
                      <a:pt x="602901" y="645394"/>
                      <a:pt x="735808" y="677292"/>
                    </a:cubicBezTo>
                    <a:cubicBezTo>
                      <a:pt x="868715" y="709190"/>
                      <a:pt x="870487" y="696785"/>
                      <a:pt x="980357" y="709190"/>
                    </a:cubicBezTo>
                    <a:cubicBezTo>
                      <a:pt x="1090227" y="721595"/>
                      <a:pt x="1290474" y="749948"/>
                      <a:pt x="1395027" y="751720"/>
                    </a:cubicBezTo>
                    <a:cubicBezTo>
                      <a:pt x="1499580" y="753492"/>
                      <a:pt x="1574008" y="755265"/>
                      <a:pt x="1607678" y="719823"/>
                    </a:cubicBezTo>
                    <a:cubicBezTo>
                      <a:pt x="1641348" y="684381"/>
                      <a:pt x="1632487" y="608181"/>
                      <a:pt x="1597045" y="539069"/>
                    </a:cubicBezTo>
                    <a:cubicBezTo>
                      <a:pt x="1561603" y="469957"/>
                      <a:pt x="1432241" y="354771"/>
                      <a:pt x="1395027" y="305153"/>
                    </a:cubicBezTo>
                    <a:cubicBezTo>
                      <a:pt x="1357813" y="255535"/>
                      <a:pt x="1434013" y="241357"/>
                      <a:pt x="1363129" y="198827"/>
                    </a:cubicBezTo>
                    <a:close/>
                  </a:path>
                </a:pathLst>
              </a:custGeom>
              <a:noFill/>
              <a:ln w="127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uk-UA" dirty="0"/>
              </a:p>
            </p:txBody>
          </p:sp>
          <p:cxnSp>
            <p:nvCxnSpPr>
              <p:cNvPr id="31" name="Line 470"/>
              <p:cNvCxnSpPr/>
              <p:nvPr/>
            </p:nvCxnSpPr>
            <p:spPr bwMode="auto">
              <a:xfrm flipV="1">
                <a:off x="4428834" y="5817349"/>
                <a:ext cx="863246" cy="9179"/>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32" name="Oval 469"/>
              <p:cNvSpPr>
                <a:spLocks noChangeArrowheads="1"/>
              </p:cNvSpPr>
              <p:nvPr/>
            </p:nvSpPr>
            <p:spPr bwMode="auto">
              <a:xfrm>
                <a:off x="2915816" y="5838361"/>
                <a:ext cx="252514" cy="248816"/>
              </a:xfrm>
              <a:prstGeom prst="ellipse">
                <a:avLst/>
              </a:prstGeom>
              <a:solidFill>
                <a:schemeClr val="tx2">
                  <a:lumMod val="20000"/>
                  <a:lumOff val="80000"/>
                </a:schemeClr>
              </a:solidFill>
              <a:ln w="9525">
                <a:solidFill>
                  <a:srgbClr val="000000"/>
                </a:solidFill>
                <a:round/>
                <a:headEnd/>
                <a:tailEnd/>
              </a:ln>
            </p:spPr>
            <p:txBody>
              <a:bodyPr rot="0" vert="horz" wrap="square" lIns="91440" tIns="45720" rIns="91440" bIns="45720" anchor="t" anchorCtr="0" upright="1">
                <a:noAutofit/>
              </a:bodyPr>
              <a:lstStyle/>
              <a:p>
                <a:pPr algn="ctr">
                  <a:lnSpc>
                    <a:spcPct val="75000"/>
                  </a:lnSpc>
                </a:pPr>
                <a:r>
                  <a:rPr lang="en-US" sz="1400" dirty="0"/>
                  <a:t>2</a:t>
                </a:r>
                <a:endParaRPr lang="uk-UA" sz="1400" dirty="0"/>
              </a:p>
            </p:txBody>
          </p:sp>
        </p:grpSp>
        <p:sp>
          <p:nvSpPr>
            <p:cNvPr id="33" name="Oval 469"/>
            <p:cNvSpPr>
              <a:spLocks noChangeArrowheads="1"/>
            </p:cNvSpPr>
            <p:nvPr/>
          </p:nvSpPr>
          <p:spPr bwMode="auto">
            <a:xfrm>
              <a:off x="7722593" y="4167115"/>
              <a:ext cx="252514" cy="248816"/>
            </a:xfrm>
            <a:prstGeom prst="ellipse">
              <a:avLst/>
            </a:prstGeom>
            <a:solidFill>
              <a:schemeClr val="tx2">
                <a:lumMod val="20000"/>
                <a:lumOff val="80000"/>
              </a:schemeClr>
            </a:solidFill>
            <a:ln w="9525">
              <a:solidFill>
                <a:srgbClr val="000000"/>
              </a:solidFill>
              <a:round/>
              <a:headEnd/>
              <a:tailEnd/>
            </a:ln>
          </p:spPr>
          <p:txBody>
            <a:bodyPr rot="0" vert="horz" wrap="square" lIns="91440" tIns="45720" rIns="91440" bIns="45720" anchor="t" anchorCtr="0" upright="1">
              <a:noAutofit/>
            </a:bodyPr>
            <a:lstStyle/>
            <a:p>
              <a:pPr algn="ctr">
                <a:lnSpc>
                  <a:spcPct val="75000"/>
                </a:lnSpc>
              </a:pPr>
              <a:endParaRPr lang="uk-UA" sz="1400" dirty="0"/>
            </a:p>
          </p:txBody>
        </p:sp>
      </p:grpSp>
      <p:sp>
        <p:nvSpPr>
          <p:cNvPr id="35" name="Прямоугольник 34"/>
          <p:cNvSpPr/>
          <p:nvPr/>
        </p:nvSpPr>
        <p:spPr>
          <a:xfrm>
            <a:off x="539552" y="5445224"/>
            <a:ext cx="7992888" cy="830997"/>
          </a:xfrm>
          <a:prstGeom prst="rect">
            <a:avLst/>
          </a:prstGeom>
        </p:spPr>
        <p:txBody>
          <a:bodyPr wrap="square">
            <a:spAutoFit/>
          </a:bodyPr>
          <a:lstStyle/>
          <a:p>
            <a:pPr algn="just"/>
            <a:r>
              <a:rPr lang="uk-UA" sz="1600" u="sng" dirty="0"/>
              <a:t>Зауваження 1</a:t>
            </a:r>
            <a:r>
              <a:rPr lang="en-US" sz="1600" dirty="0"/>
              <a:t>.</a:t>
            </a:r>
            <a:r>
              <a:rPr lang="uk-UA" sz="1600" dirty="0"/>
              <a:t> Інформаційною може бути тільки </a:t>
            </a:r>
            <a:r>
              <a:rPr lang="uk-UA" sz="1600" b="1" dirty="0"/>
              <a:t>вхідна </a:t>
            </a:r>
            <a:r>
              <a:rPr lang="uk-UA" sz="1600" dirty="0"/>
              <a:t>дуга</a:t>
            </a:r>
          </a:p>
          <a:p>
            <a:pPr algn="just"/>
            <a:r>
              <a:rPr lang="uk-UA" sz="1600" u="sng" dirty="0"/>
              <a:t>Зауваження 2</a:t>
            </a:r>
            <a:r>
              <a:rPr lang="en-US" sz="1600" dirty="0"/>
              <a:t>.</a:t>
            </a:r>
            <a:r>
              <a:rPr lang="uk-UA" sz="1600" dirty="0"/>
              <a:t> Перехід, який має інформаційну дугу, </a:t>
            </a:r>
            <a:r>
              <a:rPr lang="uk-UA" sz="1600" b="1" dirty="0" err="1"/>
              <a:t>обов</a:t>
            </a:r>
            <a:r>
              <a:rPr lang="en-US" sz="1600" b="1" dirty="0"/>
              <a:t>’</a:t>
            </a:r>
            <a:r>
              <a:rPr lang="uk-UA" sz="1600" b="1" dirty="0" err="1"/>
              <a:t>язково</a:t>
            </a:r>
            <a:r>
              <a:rPr lang="uk-UA" sz="1600" dirty="0"/>
              <a:t> повинен мати звичайну (неінформаційну) дугу</a:t>
            </a:r>
            <a:endParaRPr lang="en-US" sz="1600" dirty="0"/>
          </a:p>
        </p:txBody>
      </p:sp>
      <p:sp>
        <p:nvSpPr>
          <p:cNvPr id="37" name="TextBox 36"/>
          <p:cNvSpPr txBox="1"/>
          <p:nvPr/>
        </p:nvSpPr>
        <p:spPr>
          <a:xfrm>
            <a:off x="1699416" y="4589960"/>
            <a:ext cx="2004138" cy="369332"/>
          </a:xfrm>
          <a:prstGeom prst="rect">
            <a:avLst/>
          </a:prstGeom>
          <a:noFill/>
        </p:spPr>
        <p:txBody>
          <a:bodyPr wrap="none" rtlCol="0">
            <a:spAutoFit/>
          </a:bodyPr>
          <a:lstStyle/>
          <a:p>
            <a:r>
              <a:rPr lang="ru-RU" dirty="0"/>
              <a:t>До входу маркер</a:t>
            </a:r>
            <a:r>
              <a:rPr lang="uk-UA" dirty="0" err="1"/>
              <a:t>ів</a:t>
            </a:r>
            <a:endParaRPr lang="uk-UA" dirty="0"/>
          </a:p>
        </p:txBody>
      </p:sp>
      <p:sp>
        <p:nvSpPr>
          <p:cNvPr id="38" name="TextBox 37"/>
          <p:cNvSpPr txBox="1"/>
          <p:nvPr/>
        </p:nvSpPr>
        <p:spPr>
          <a:xfrm>
            <a:off x="5840705" y="4539324"/>
            <a:ext cx="2256002" cy="369332"/>
          </a:xfrm>
          <a:prstGeom prst="rect">
            <a:avLst/>
          </a:prstGeom>
          <a:noFill/>
        </p:spPr>
        <p:txBody>
          <a:bodyPr wrap="none" rtlCol="0">
            <a:spAutoFit/>
          </a:bodyPr>
          <a:lstStyle/>
          <a:p>
            <a:r>
              <a:rPr lang="ru-RU" dirty="0" err="1"/>
              <a:t>Після</a:t>
            </a:r>
            <a:r>
              <a:rPr lang="ru-RU" dirty="0"/>
              <a:t> входу маркер</a:t>
            </a:r>
            <a:r>
              <a:rPr lang="uk-UA" dirty="0" err="1"/>
              <a:t>ів</a:t>
            </a:r>
            <a:endParaRPr lang="uk-UA" dirty="0"/>
          </a:p>
        </p:txBody>
      </p:sp>
    </p:spTree>
    <p:extLst>
      <p:ext uri="{BB962C8B-B14F-4D97-AF65-F5344CB8AC3E}">
        <p14:creationId xmlns:p14="http://schemas.microsoft.com/office/powerpoint/2010/main" val="14399553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a:t>Приклад «Управління чергами»</a:t>
            </a:r>
          </a:p>
        </p:txBody>
      </p:sp>
      <p:sp>
        <p:nvSpPr>
          <p:cNvPr id="4" name="Нижний колонтитул 3"/>
          <p:cNvSpPr>
            <a:spLocks noGrp="1"/>
          </p:cNvSpPr>
          <p:nvPr>
            <p:ph type="ftr" sz="quarter" idx="11"/>
          </p:nvPr>
        </p:nvSpPr>
        <p:spPr/>
        <p:txBody>
          <a:bodyPr/>
          <a:lstStyle/>
          <a:p>
            <a:r>
              <a:rPr lang="uk-UA"/>
              <a:t>© І.В.Стеценко КПІ ім.Ігоря Сікорського</a:t>
            </a:r>
          </a:p>
        </p:txBody>
      </p:sp>
      <p:grpSp>
        <p:nvGrpSpPr>
          <p:cNvPr id="5" name="Полотно 518"/>
          <p:cNvGrpSpPr/>
          <p:nvPr/>
        </p:nvGrpSpPr>
        <p:grpSpPr>
          <a:xfrm>
            <a:off x="1238586" y="1371068"/>
            <a:ext cx="5417820" cy="4639945"/>
            <a:chOff x="0" y="0"/>
            <a:chExt cx="5417820" cy="4639945"/>
          </a:xfrm>
        </p:grpSpPr>
        <p:sp>
          <p:nvSpPr>
            <p:cNvPr id="6" name="Прямоугольник 5"/>
            <p:cNvSpPr/>
            <p:nvPr/>
          </p:nvSpPr>
          <p:spPr>
            <a:xfrm>
              <a:off x="0" y="0"/>
              <a:ext cx="5417820" cy="4639945"/>
            </a:xfrm>
            <a:prstGeom prst="rect">
              <a:avLst/>
            </a:prstGeom>
            <a:noFill/>
            <a:ln>
              <a:noFill/>
            </a:ln>
          </p:spPr>
        </p:sp>
        <p:sp>
          <p:nvSpPr>
            <p:cNvPr id="9" name="Oval 433"/>
            <p:cNvSpPr>
              <a:spLocks noChangeArrowheads="1"/>
            </p:cNvSpPr>
            <p:nvPr/>
          </p:nvSpPr>
          <p:spPr bwMode="auto">
            <a:xfrm>
              <a:off x="2533647" y="1509033"/>
              <a:ext cx="252514" cy="251364"/>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75000"/>
                </a:lnSpc>
              </a:pPr>
              <a:r>
                <a:rPr lang="uk-UA" sz="1400" dirty="0"/>
                <a:t>3</a:t>
              </a:r>
            </a:p>
          </p:txBody>
        </p:sp>
        <p:sp>
          <p:nvSpPr>
            <p:cNvPr id="11" name="Text Box 435"/>
            <p:cNvSpPr txBox="1">
              <a:spLocks noChangeArrowheads="1"/>
            </p:cNvSpPr>
            <p:nvPr/>
          </p:nvSpPr>
          <p:spPr bwMode="auto">
            <a:xfrm>
              <a:off x="1804161" y="1477613"/>
              <a:ext cx="720133" cy="221642"/>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lnSpc>
                  <a:spcPct val="75000"/>
                </a:lnSpc>
                <a:spcAft>
                  <a:spcPts val="0"/>
                </a:spcAft>
              </a:pPr>
              <a:r>
                <a:rPr lang="ru-RU" sz="1400" dirty="0">
                  <a:effectLst/>
                  <a:latin typeface="Times New Roman"/>
                  <a:ea typeface="Times New Roman"/>
                </a:rPr>
                <a:t>Черга1</a:t>
              </a:r>
              <a:endParaRPr lang="uk-UA" sz="1400" dirty="0">
                <a:effectLst/>
                <a:latin typeface="Times New Roman"/>
                <a:ea typeface="Times New Roman"/>
              </a:endParaRPr>
            </a:p>
          </p:txBody>
        </p:sp>
        <p:sp>
          <p:nvSpPr>
            <p:cNvPr id="16" name="Oval 440"/>
            <p:cNvSpPr>
              <a:spLocks noChangeArrowheads="1"/>
            </p:cNvSpPr>
            <p:nvPr/>
          </p:nvSpPr>
          <p:spPr bwMode="auto">
            <a:xfrm>
              <a:off x="2595713" y="2926352"/>
              <a:ext cx="250814" cy="253062"/>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75000"/>
                </a:lnSpc>
              </a:pPr>
              <a:r>
                <a:rPr lang="uk-UA" sz="1400" dirty="0"/>
                <a:t>2</a:t>
              </a:r>
            </a:p>
          </p:txBody>
        </p:sp>
        <p:sp>
          <p:nvSpPr>
            <p:cNvPr id="20" name="Text Box 444"/>
            <p:cNvSpPr txBox="1">
              <a:spLocks noChangeArrowheads="1"/>
            </p:cNvSpPr>
            <p:nvPr/>
          </p:nvSpPr>
          <p:spPr bwMode="auto">
            <a:xfrm>
              <a:off x="1804161" y="2972377"/>
              <a:ext cx="756693" cy="247969"/>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lnSpc>
                  <a:spcPct val="75000"/>
                </a:lnSpc>
                <a:spcAft>
                  <a:spcPts val="0"/>
                </a:spcAft>
              </a:pPr>
              <a:r>
                <a:rPr lang="ru-RU" sz="1400" dirty="0">
                  <a:effectLst/>
                  <a:latin typeface="Times New Roman"/>
                  <a:ea typeface="Times New Roman"/>
                </a:rPr>
                <a:t>Черга 2</a:t>
              </a:r>
              <a:endParaRPr lang="uk-UA" sz="1400" dirty="0">
                <a:effectLst/>
                <a:latin typeface="Times New Roman"/>
                <a:ea typeface="Times New Roman"/>
              </a:endParaRPr>
            </a:p>
          </p:txBody>
        </p:sp>
      </p:grpSp>
    </p:spTree>
    <p:extLst>
      <p:ext uri="{BB962C8B-B14F-4D97-AF65-F5344CB8AC3E}">
        <p14:creationId xmlns:p14="http://schemas.microsoft.com/office/powerpoint/2010/main" val="824804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C5F32-0DF4-BD4D-B173-AA8F9B899B2B}"/>
              </a:ext>
            </a:extLst>
          </p:cNvPr>
          <p:cNvSpPr>
            <a:spLocks noGrp="1"/>
          </p:cNvSpPr>
          <p:nvPr>
            <p:ph type="title"/>
          </p:nvPr>
        </p:nvSpPr>
        <p:spPr/>
        <p:txBody>
          <a:bodyPr>
            <a:normAutofit fontScale="90000"/>
          </a:bodyPr>
          <a:lstStyle/>
          <a:p>
            <a:r>
              <a:rPr lang="uk-UA" dirty="0"/>
              <a:t>Зауваження щодо позначення переходу мережі Петрі</a:t>
            </a:r>
            <a:endParaRPr lang="en-UA" dirty="0"/>
          </a:p>
        </p:txBody>
      </p:sp>
      <p:sp>
        <p:nvSpPr>
          <p:cNvPr id="3" name="Content Placeholder 2">
            <a:extLst>
              <a:ext uri="{FF2B5EF4-FFF2-40B4-BE49-F238E27FC236}">
                <a16:creationId xmlns:a16="http://schemas.microsoft.com/office/drawing/2014/main" id="{9ED3595D-4D59-5844-AFA1-A0FF255186BC}"/>
              </a:ext>
            </a:extLst>
          </p:cNvPr>
          <p:cNvSpPr>
            <a:spLocks noGrp="1"/>
          </p:cNvSpPr>
          <p:nvPr>
            <p:ph idx="1"/>
          </p:nvPr>
        </p:nvSpPr>
        <p:spPr>
          <a:xfrm>
            <a:off x="457200" y="1556792"/>
            <a:ext cx="8363272" cy="4799558"/>
          </a:xfrm>
        </p:spPr>
        <p:txBody>
          <a:bodyPr>
            <a:noAutofit/>
          </a:bodyPr>
          <a:lstStyle/>
          <a:p>
            <a:pPr marL="0" indent="0" algn="just">
              <a:buNone/>
            </a:pPr>
            <a:r>
              <a:rPr lang="uk-UA" sz="1600" dirty="0"/>
              <a:t>Різні програмні засоби з імітації моделей мереж Петрі використовують позначення переходу у вигляді планки або прямокутника, щоб підкреслити його специфіку. Планку використовують для миттєвого переходу, прямокутник – для переходу з часовою затримкою. Оскільки в нашому курсі спираємось на формалізм  мережі Петрі з часовими затримками та багатоканальними переходами, то можете зустріти в наших останніх роботах позначення переходу у вигляді прямокутника із заокругленими кутами, яким хочемо підкреслити саме особливість багатоканального переходу.</a:t>
            </a:r>
          </a:p>
          <a:p>
            <a:pPr marL="0" indent="0" algn="just">
              <a:buNone/>
            </a:pPr>
            <a:r>
              <a:rPr lang="uk-UA" sz="1600" dirty="0"/>
              <a:t>У програмних засобах для розробки та імітації мереж Петрі можна зустріти використання одночасно і планок, і прямокутників, що говорить про те, що програма імітації окремо опрацьовує переходи з затримками. У нашому програмному забезпеченні, яке пропонується для виконання практикуму, імітаційний алгоритм обробляє однаково усі переходи мережі Петрі. Перехід з нульовою затримкою вважається таким, що еквівалентний переходу без часової затримки.</a:t>
            </a:r>
          </a:p>
          <a:p>
            <a:pPr marL="0" indent="0" algn="just">
              <a:buNone/>
            </a:pPr>
            <a:r>
              <a:rPr lang="uk-UA" sz="1600" dirty="0"/>
              <a:t>У</a:t>
            </a:r>
            <a:r>
              <a:rPr lang="en-US" sz="1600" dirty="0"/>
              <a:t> </a:t>
            </a:r>
            <a:r>
              <a:rPr lang="uk-UA" sz="1600" dirty="0"/>
              <a:t>нашому програмному забезпеченні </a:t>
            </a:r>
            <a:r>
              <a:rPr lang="en-US" sz="1600" dirty="0"/>
              <a:t>[ </a:t>
            </a:r>
            <a:r>
              <a:rPr lang="en-US" sz="1600" dirty="0">
                <a:hlinkClick r:id="rId2"/>
              </a:rPr>
              <a:t>https://github.com/StetsenkoInna/PetriObjModelPaint</a:t>
            </a:r>
            <a:r>
              <a:rPr lang="uk-UA" sz="1600" dirty="0"/>
              <a:t> </a:t>
            </a:r>
            <a:r>
              <a:rPr lang="en-US" sz="1600" dirty="0"/>
              <a:t>] </a:t>
            </a:r>
            <a:r>
              <a:rPr lang="uk-UA" sz="1600" dirty="0"/>
              <a:t> використовуються планки, ширина яких залежить від пріоритету переходу: більш широка планка має більш високий пріоритет. Поступово переходимо до позначення у вигляді прямокутника із заокругленими кутами (слідкуйте за оновленнями). У навчальному посібнику з курсової роботи використано позначення у вигляді прямокутника із заокругленими кутами. </a:t>
            </a:r>
            <a:endParaRPr lang="en-UA" sz="1600" dirty="0"/>
          </a:p>
        </p:txBody>
      </p:sp>
      <p:sp>
        <p:nvSpPr>
          <p:cNvPr id="4" name="Footer Placeholder 3">
            <a:extLst>
              <a:ext uri="{FF2B5EF4-FFF2-40B4-BE49-F238E27FC236}">
                <a16:creationId xmlns:a16="http://schemas.microsoft.com/office/drawing/2014/main" id="{90522564-4A5D-454A-8345-B6A893F60CA4}"/>
              </a:ext>
            </a:extLst>
          </p:cNvPr>
          <p:cNvSpPr>
            <a:spLocks noGrp="1"/>
          </p:cNvSpPr>
          <p:nvPr>
            <p:ph type="ftr" sz="quarter" idx="11"/>
          </p:nvPr>
        </p:nvSpPr>
        <p:spPr/>
        <p:txBody>
          <a:bodyPr/>
          <a:lstStyle/>
          <a:p>
            <a:r>
              <a:rPr lang="uk-UA"/>
              <a:t>© І.В.Стеценко КПІ ім.Ігоря Сікорського</a:t>
            </a:r>
          </a:p>
        </p:txBody>
      </p:sp>
    </p:spTree>
    <p:extLst>
      <p:ext uri="{BB962C8B-B14F-4D97-AF65-F5344CB8AC3E}">
        <p14:creationId xmlns:p14="http://schemas.microsoft.com/office/powerpoint/2010/main" val="21364046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a:t>Приклад «Управління чергами»</a:t>
            </a:r>
          </a:p>
        </p:txBody>
      </p:sp>
      <p:sp>
        <p:nvSpPr>
          <p:cNvPr id="4" name="Нижний колонтитул 3"/>
          <p:cNvSpPr>
            <a:spLocks noGrp="1"/>
          </p:cNvSpPr>
          <p:nvPr>
            <p:ph type="ftr" sz="quarter" idx="11"/>
          </p:nvPr>
        </p:nvSpPr>
        <p:spPr/>
        <p:txBody>
          <a:bodyPr/>
          <a:lstStyle/>
          <a:p>
            <a:r>
              <a:rPr lang="uk-UA"/>
              <a:t>© І.В.Стеценко КПІ ім.Ігоря Сікорського</a:t>
            </a:r>
          </a:p>
        </p:txBody>
      </p:sp>
      <p:grpSp>
        <p:nvGrpSpPr>
          <p:cNvPr id="5" name="Полотно 518"/>
          <p:cNvGrpSpPr/>
          <p:nvPr/>
        </p:nvGrpSpPr>
        <p:grpSpPr>
          <a:xfrm>
            <a:off x="632975" y="1371068"/>
            <a:ext cx="6891353" cy="4639945"/>
            <a:chOff x="-605611" y="0"/>
            <a:chExt cx="6891353" cy="4639945"/>
          </a:xfrm>
        </p:grpSpPr>
        <p:sp>
          <p:nvSpPr>
            <p:cNvPr id="6" name="Прямоугольник 5"/>
            <p:cNvSpPr/>
            <p:nvPr/>
          </p:nvSpPr>
          <p:spPr>
            <a:xfrm>
              <a:off x="0" y="0"/>
              <a:ext cx="5417820" cy="4639945"/>
            </a:xfrm>
            <a:prstGeom prst="rect">
              <a:avLst/>
            </a:prstGeom>
            <a:noFill/>
            <a:ln>
              <a:noFill/>
            </a:ln>
          </p:spPr>
        </p:sp>
        <p:sp>
          <p:nvSpPr>
            <p:cNvPr id="9" name="Oval 433"/>
            <p:cNvSpPr>
              <a:spLocks noChangeArrowheads="1"/>
            </p:cNvSpPr>
            <p:nvPr/>
          </p:nvSpPr>
          <p:spPr bwMode="auto">
            <a:xfrm>
              <a:off x="2533647" y="1509033"/>
              <a:ext cx="252514" cy="251364"/>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75000"/>
                </a:lnSpc>
              </a:pPr>
              <a:r>
                <a:rPr lang="uk-UA" sz="1400" dirty="0"/>
                <a:t>3</a:t>
              </a:r>
            </a:p>
          </p:txBody>
        </p:sp>
        <p:sp>
          <p:nvSpPr>
            <p:cNvPr id="10" name="Oval 434"/>
            <p:cNvSpPr>
              <a:spLocks noChangeArrowheads="1"/>
            </p:cNvSpPr>
            <p:nvPr/>
          </p:nvSpPr>
          <p:spPr bwMode="auto">
            <a:xfrm>
              <a:off x="3769012" y="1370613"/>
              <a:ext cx="250814" cy="25051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75000"/>
                </a:lnSpc>
              </a:pPr>
              <a:endParaRPr lang="uk-UA" sz="1400"/>
            </a:p>
          </p:txBody>
        </p:sp>
        <p:sp>
          <p:nvSpPr>
            <p:cNvPr id="11" name="Text Box 435"/>
            <p:cNvSpPr txBox="1">
              <a:spLocks noChangeArrowheads="1"/>
            </p:cNvSpPr>
            <p:nvPr/>
          </p:nvSpPr>
          <p:spPr bwMode="auto">
            <a:xfrm>
              <a:off x="1804161" y="1477613"/>
              <a:ext cx="720133" cy="221642"/>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lnSpc>
                  <a:spcPct val="75000"/>
                </a:lnSpc>
                <a:spcAft>
                  <a:spcPts val="0"/>
                </a:spcAft>
              </a:pPr>
              <a:r>
                <a:rPr lang="ru-RU" sz="1400" dirty="0">
                  <a:effectLst/>
                  <a:latin typeface="Times New Roman"/>
                  <a:ea typeface="Times New Roman"/>
                </a:rPr>
                <a:t>Черга1</a:t>
              </a:r>
              <a:endParaRPr lang="uk-UA" sz="1400" dirty="0">
                <a:effectLst/>
                <a:latin typeface="Times New Roman"/>
                <a:ea typeface="Times New Roman"/>
              </a:endParaRPr>
            </a:p>
          </p:txBody>
        </p:sp>
        <p:sp>
          <p:nvSpPr>
            <p:cNvPr id="12" name="Text Box 436"/>
            <p:cNvSpPr txBox="1">
              <a:spLocks noChangeArrowheads="1"/>
            </p:cNvSpPr>
            <p:nvPr/>
          </p:nvSpPr>
          <p:spPr bwMode="auto">
            <a:xfrm>
              <a:off x="383694" y="2170876"/>
              <a:ext cx="1659996" cy="241598"/>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r">
                <a:lnSpc>
                  <a:spcPct val="75000"/>
                </a:lnSpc>
                <a:spcAft>
                  <a:spcPts val="0"/>
                </a:spcAft>
              </a:pPr>
              <a:r>
                <a:rPr lang="ru-RU" sz="1400" dirty="0" err="1">
                  <a:latin typeface="Times New Roman"/>
                  <a:ea typeface="Times New Roman"/>
                </a:rPr>
                <a:t>П</a:t>
              </a:r>
              <a:r>
                <a:rPr lang="ru-RU" sz="1400" dirty="0" err="1">
                  <a:effectLst/>
                  <a:latin typeface="Times New Roman"/>
                  <a:ea typeface="Times New Roman"/>
                </a:rPr>
                <a:t>ерех</a:t>
              </a:r>
              <a:r>
                <a:rPr lang="uk-UA" sz="1400" dirty="0">
                  <a:effectLst/>
                  <a:latin typeface="Times New Roman"/>
                  <a:ea typeface="Times New Roman"/>
                </a:rPr>
                <a:t>і</a:t>
              </a:r>
              <a:r>
                <a:rPr lang="ru-RU" sz="1400" dirty="0">
                  <a:effectLst/>
                  <a:latin typeface="Times New Roman"/>
                  <a:ea typeface="Times New Roman"/>
                </a:rPr>
                <a:t>д з Ч</a:t>
              </a:r>
              <a:r>
                <a:rPr lang="uk-UA" sz="1400" dirty="0">
                  <a:effectLst/>
                  <a:latin typeface="Times New Roman"/>
                  <a:ea typeface="Times New Roman"/>
                </a:rPr>
                <a:t>2</a:t>
              </a:r>
              <a:r>
                <a:rPr lang="ru-RU" sz="1400" dirty="0">
                  <a:effectLst/>
                  <a:latin typeface="Times New Roman"/>
                  <a:ea typeface="Times New Roman"/>
                </a:rPr>
                <a:t> до Ч</a:t>
              </a:r>
              <a:r>
                <a:rPr lang="uk-UA" sz="1400" dirty="0">
                  <a:effectLst/>
                  <a:latin typeface="Times New Roman"/>
                  <a:ea typeface="Times New Roman"/>
                </a:rPr>
                <a:t>1</a:t>
              </a:r>
            </a:p>
          </p:txBody>
        </p:sp>
        <p:cxnSp>
          <p:nvCxnSpPr>
            <p:cNvPr id="13" name="Line 437"/>
            <p:cNvCxnSpPr/>
            <p:nvPr/>
          </p:nvCxnSpPr>
          <p:spPr bwMode="auto">
            <a:xfrm flipV="1">
              <a:off x="2115340" y="2162070"/>
              <a:ext cx="850" cy="39318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4" name="Arc 438"/>
            <p:cNvSpPr>
              <a:spLocks/>
            </p:cNvSpPr>
            <p:nvPr/>
          </p:nvSpPr>
          <p:spPr bwMode="auto">
            <a:xfrm rot="3047186">
              <a:off x="1806295" y="1422839"/>
              <a:ext cx="726917" cy="711632"/>
            </a:xfrm>
            <a:custGeom>
              <a:avLst/>
              <a:gdLst>
                <a:gd name="G0" fmla="+- 0 0 0"/>
                <a:gd name="G1" fmla="+- 10355 0 0"/>
                <a:gd name="G2" fmla="+- 21600 0 0"/>
                <a:gd name="T0" fmla="*/ 18956 w 21600"/>
                <a:gd name="T1" fmla="*/ 0 h 10592"/>
                <a:gd name="T2" fmla="*/ 21599 w 21600"/>
                <a:gd name="T3" fmla="*/ 10592 h 10592"/>
                <a:gd name="T4" fmla="*/ 0 w 21600"/>
                <a:gd name="T5" fmla="*/ 10355 h 10592"/>
              </a:gdLst>
              <a:ahLst/>
              <a:cxnLst>
                <a:cxn ang="0">
                  <a:pos x="T0" y="T1"/>
                </a:cxn>
                <a:cxn ang="0">
                  <a:pos x="T2" y="T3"/>
                </a:cxn>
                <a:cxn ang="0">
                  <a:pos x="T4" y="T5"/>
                </a:cxn>
              </a:cxnLst>
              <a:rect l="0" t="0" r="r" b="b"/>
              <a:pathLst>
                <a:path w="21600" h="10592" fill="none" extrusionOk="0">
                  <a:moveTo>
                    <a:pt x="18956" y="-1"/>
                  </a:moveTo>
                  <a:cubicBezTo>
                    <a:pt x="20690" y="3175"/>
                    <a:pt x="21600" y="6736"/>
                    <a:pt x="21600" y="10355"/>
                  </a:cubicBezTo>
                  <a:cubicBezTo>
                    <a:pt x="21600" y="10434"/>
                    <a:pt x="21599" y="10513"/>
                    <a:pt x="21598" y="10591"/>
                  </a:cubicBezTo>
                </a:path>
                <a:path w="21600" h="10592" stroke="0" extrusionOk="0">
                  <a:moveTo>
                    <a:pt x="18956" y="-1"/>
                  </a:moveTo>
                  <a:cubicBezTo>
                    <a:pt x="20690" y="3175"/>
                    <a:pt x="21600" y="6736"/>
                    <a:pt x="21600" y="10355"/>
                  </a:cubicBezTo>
                  <a:cubicBezTo>
                    <a:pt x="21600" y="10434"/>
                    <a:pt x="21599" y="10513"/>
                    <a:pt x="21598" y="10591"/>
                  </a:cubicBezTo>
                  <a:lnTo>
                    <a:pt x="0" y="10355"/>
                  </a:lnTo>
                  <a:close/>
                </a:path>
              </a:pathLst>
            </a:custGeom>
            <a:noFill/>
            <a:ln w="9525">
              <a:solidFill>
                <a:srgbClr val="000000"/>
              </a:solidFill>
              <a:round/>
              <a:headEnd type="stealth"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nSpc>
                  <a:spcPct val="75000"/>
                </a:lnSpc>
              </a:pPr>
              <a:endParaRPr lang="uk-UA" sz="1400"/>
            </a:p>
          </p:txBody>
        </p:sp>
        <p:sp>
          <p:nvSpPr>
            <p:cNvPr id="15" name="Text Box 439"/>
            <p:cNvSpPr txBox="1">
              <a:spLocks noChangeArrowheads="1"/>
            </p:cNvSpPr>
            <p:nvPr/>
          </p:nvSpPr>
          <p:spPr bwMode="auto">
            <a:xfrm>
              <a:off x="4104530" y="1416055"/>
              <a:ext cx="2181212" cy="21866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nSpc>
                  <a:spcPct val="75000"/>
                </a:lnSpc>
                <a:spcAft>
                  <a:spcPts val="0"/>
                </a:spcAft>
              </a:pPr>
              <a:r>
                <a:rPr lang="uk-UA" sz="1400" dirty="0">
                  <a:effectLst/>
                  <a:latin typeface="Times New Roman"/>
                  <a:ea typeface="Times New Roman"/>
                </a:rPr>
                <a:t>Черга 1 довша за Чергу 2</a:t>
              </a:r>
            </a:p>
          </p:txBody>
        </p:sp>
        <p:sp>
          <p:nvSpPr>
            <p:cNvPr id="16" name="Oval 440"/>
            <p:cNvSpPr>
              <a:spLocks noChangeArrowheads="1"/>
            </p:cNvSpPr>
            <p:nvPr/>
          </p:nvSpPr>
          <p:spPr bwMode="auto">
            <a:xfrm>
              <a:off x="2595713" y="2926352"/>
              <a:ext cx="250814" cy="253062"/>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75000"/>
                </a:lnSpc>
              </a:pPr>
              <a:r>
                <a:rPr lang="uk-UA" sz="1400" dirty="0"/>
                <a:t>2</a:t>
              </a:r>
            </a:p>
          </p:txBody>
        </p:sp>
        <p:sp>
          <p:nvSpPr>
            <p:cNvPr id="19" name="Arc 443"/>
            <p:cNvSpPr>
              <a:spLocks/>
            </p:cNvSpPr>
            <p:nvPr/>
          </p:nvSpPr>
          <p:spPr bwMode="auto">
            <a:xfrm rot="18552814" flipV="1">
              <a:off x="1804596" y="2615120"/>
              <a:ext cx="728616" cy="710782"/>
            </a:xfrm>
            <a:custGeom>
              <a:avLst/>
              <a:gdLst>
                <a:gd name="G0" fmla="+- 0 0 0"/>
                <a:gd name="G1" fmla="+- 10355 0 0"/>
                <a:gd name="G2" fmla="+- 21600 0 0"/>
                <a:gd name="T0" fmla="*/ 18956 w 21600"/>
                <a:gd name="T1" fmla="*/ 0 h 10592"/>
                <a:gd name="T2" fmla="*/ 21599 w 21600"/>
                <a:gd name="T3" fmla="*/ 10592 h 10592"/>
                <a:gd name="T4" fmla="*/ 0 w 21600"/>
                <a:gd name="T5" fmla="*/ 10355 h 10592"/>
              </a:gdLst>
              <a:ahLst/>
              <a:cxnLst>
                <a:cxn ang="0">
                  <a:pos x="T0" y="T1"/>
                </a:cxn>
                <a:cxn ang="0">
                  <a:pos x="T2" y="T3"/>
                </a:cxn>
                <a:cxn ang="0">
                  <a:pos x="T4" y="T5"/>
                </a:cxn>
              </a:cxnLst>
              <a:rect l="0" t="0" r="r" b="b"/>
              <a:pathLst>
                <a:path w="21600" h="10592" fill="none" extrusionOk="0">
                  <a:moveTo>
                    <a:pt x="18956" y="-1"/>
                  </a:moveTo>
                  <a:cubicBezTo>
                    <a:pt x="20690" y="3175"/>
                    <a:pt x="21600" y="6736"/>
                    <a:pt x="21600" y="10355"/>
                  </a:cubicBezTo>
                  <a:cubicBezTo>
                    <a:pt x="21600" y="10434"/>
                    <a:pt x="21599" y="10513"/>
                    <a:pt x="21598" y="10591"/>
                  </a:cubicBezTo>
                </a:path>
                <a:path w="21600" h="10592" stroke="0" extrusionOk="0">
                  <a:moveTo>
                    <a:pt x="18956" y="-1"/>
                  </a:moveTo>
                  <a:cubicBezTo>
                    <a:pt x="20690" y="3175"/>
                    <a:pt x="21600" y="6736"/>
                    <a:pt x="21600" y="10355"/>
                  </a:cubicBezTo>
                  <a:cubicBezTo>
                    <a:pt x="21600" y="10434"/>
                    <a:pt x="21599" y="10513"/>
                    <a:pt x="21598" y="10591"/>
                  </a:cubicBezTo>
                  <a:lnTo>
                    <a:pt x="0" y="10355"/>
                  </a:lnTo>
                  <a:close/>
                </a:path>
              </a:pathLst>
            </a:custGeom>
            <a:noFill/>
            <a:ln w="9525">
              <a:solidFill>
                <a:srgbClr val="000000"/>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nSpc>
                  <a:spcPct val="75000"/>
                </a:lnSpc>
              </a:pPr>
              <a:endParaRPr lang="uk-UA" sz="1400"/>
            </a:p>
          </p:txBody>
        </p:sp>
        <p:sp>
          <p:nvSpPr>
            <p:cNvPr id="20" name="Text Box 444"/>
            <p:cNvSpPr txBox="1">
              <a:spLocks noChangeArrowheads="1"/>
            </p:cNvSpPr>
            <p:nvPr/>
          </p:nvSpPr>
          <p:spPr bwMode="auto">
            <a:xfrm>
              <a:off x="1804161" y="2972377"/>
              <a:ext cx="756693" cy="247969"/>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lnSpc>
                  <a:spcPct val="75000"/>
                </a:lnSpc>
                <a:spcAft>
                  <a:spcPts val="0"/>
                </a:spcAft>
              </a:pPr>
              <a:r>
                <a:rPr lang="ru-RU" sz="1400" dirty="0">
                  <a:effectLst/>
                  <a:latin typeface="Times New Roman"/>
                  <a:ea typeface="Times New Roman"/>
                </a:rPr>
                <a:t>Черга 2</a:t>
              </a:r>
              <a:endParaRPr lang="uk-UA" sz="1400" dirty="0">
                <a:effectLst/>
                <a:latin typeface="Times New Roman"/>
                <a:ea typeface="Times New Roman"/>
              </a:endParaRPr>
            </a:p>
          </p:txBody>
        </p:sp>
        <p:cxnSp>
          <p:nvCxnSpPr>
            <p:cNvPr id="23" name="Line 447"/>
            <p:cNvCxnSpPr/>
            <p:nvPr/>
          </p:nvCxnSpPr>
          <p:spPr bwMode="auto">
            <a:xfrm flipV="1">
              <a:off x="3307345" y="2117062"/>
              <a:ext cx="850" cy="39318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4" name="Arc 448"/>
            <p:cNvSpPr>
              <a:spLocks/>
            </p:cNvSpPr>
            <p:nvPr/>
          </p:nvSpPr>
          <p:spPr bwMode="auto">
            <a:xfrm rot="18552814" flipH="1">
              <a:off x="2851214" y="1390547"/>
              <a:ext cx="729465" cy="749891"/>
            </a:xfrm>
            <a:custGeom>
              <a:avLst/>
              <a:gdLst>
                <a:gd name="G0" fmla="+- 0 0 0"/>
                <a:gd name="G1" fmla="+- 10355 0 0"/>
                <a:gd name="G2" fmla="+- 21600 0 0"/>
                <a:gd name="T0" fmla="*/ 18956 w 21600"/>
                <a:gd name="T1" fmla="*/ 0 h 13537"/>
                <a:gd name="T2" fmla="*/ 21364 w 21600"/>
                <a:gd name="T3" fmla="*/ 13537 h 13537"/>
                <a:gd name="T4" fmla="*/ 0 w 21600"/>
                <a:gd name="T5" fmla="*/ 10355 h 13537"/>
              </a:gdLst>
              <a:ahLst/>
              <a:cxnLst>
                <a:cxn ang="0">
                  <a:pos x="T0" y="T1"/>
                </a:cxn>
                <a:cxn ang="0">
                  <a:pos x="T2" y="T3"/>
                </a:cxn>
                <a:cxn ang="0">
                  <a:pos x="T4" y="T5"/>
                </a:cxn>
              </a:cxnLst>
              <a:rect l="0" t="0" r="r" b="b"/>
              <a:pathLst>
                <a:path w="21600" h="13537" fill="none" extrusionOk="0">
                  <a:moveTo>
                    <a:pt x="18956" y="-1"/>
                  </a:moveTo>
                  <a:cubicBezTo>
                    <a:pt x="20690" y="3175"/>
                    <a:pt x="21600" y="6736"/>
                    <a:pt x="21600" y="10355"/>
                  </a:cubicBezTo>
                  <a:cubicBezTo>
                    <a:pt x="21600" y="11420"/>
                    <a:pt x="21521" y="12483"/>
                    <a:pt x="21364" y="13537"/>
                  </a:cubicBezTo>
                </a:path>
                <a:path w="21600" h="13537" stroke="0" extrusionOk="0">
                  <a:moveTo>
                    <a:pt x="18956" y="-1"/>
                  </a:moveTo>
                  <a:cubicBezTo>
                    <a:pt x="20690" y="3175"/>
                    <a:pt x="21600" y="6736"/>
                    <a:pt x="21600" y="10355"/>
                  </a:cubicBezTo>
                  <a:cubicBezTo>
                    <a:pt x="21600" y="11420"/>
                    <a:pt x="21521" y="12483"/>
                    <a:pt x="21364" y="13537"/>
                  </a:cubicBezTo>
                  <a:lnTo>
                    <a:pt x="0" y="10355"/>
                  </a:lnTo>
                  <a:close/>
                </a:path>
              </a:pathLst>
            </a:custGeom>
            <a:noFill/>
            <a:ln w="9525">
              <a:solidFill>
                <a:srgbClr val="000000"/>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nSpc>
                  <a:spcPct val="75000"/>
                </a:lnSpc>
              </a:pPr>
              <a:endParaRPr lang="uk-UA" sz="1400"/>
            </a:p>
          </p:txBody>
        </p:sp>
        <p:sp>
          <p:nvSpPr>
            <p:cNvPr id="25" name="Arc 449"/>
            <p:cNvSpPr>
              <a:spLocks/>
            </p:cNvSpPr>
            <p:nvPr/>
          </p:nvSpPr>
          <p:spPr bwMode="auto">
            <a:xfrm rot="3047186" flipH="1" flipV="1">
              <a:off x="2889472" y="2570962"/>
              <a:ext cx="727767" cy="710782"/>
            </a:xfrm>
            <a:custGeom>
              <a:avLst/>
              <a:gdLst>
                <a:gd name="G0" fmla="+- 0 0 0"/>
                <a:gd name="G1" fmla="+- 10355 0 0"/>
                <a:gd name="G2" fmla="+- 21600 0 0"/>
                <a:gd name="T0" fmla="*/ 18956 w 21600"/>
                <a:gd name="T1" fmla="*/ 0 h 10592"/>
                <a:gd name="T2" fmla="*/ 21599 w 21600"/>
                <a:gd name="T3" fmla="*/ 10592 h 10592"/>
                <a:gd name="T4" fmla="*/ 0 w 21600"/>
                <a:gd name="T5" fmla="*/ 10355 h 10592"/>
              </a:gdLst>
              <a:ahLst/>
              <a:cxnLst>
                <a:cxn ang="0">
                  <a:pos x="T0" y="T1"/>
                </a:cxn>
                <a:cxn ang="0">
                  <a:pos x="T2" y="T3"/>
                </a:cxn>
                <a:cxn ang="0">
                  <a:pos x="T4" y="T5"/>
                </a:cxn>
              </a:cxnLst>
              <a:rect l="0" t="0" r="r" b="b"/>
              <a:pathLst>
                <a:path w="21600" h="10592" fill="none" extrusionOk="0">
                  <a:moveTo>
                    <a:pt x="18956" y="-1"/>
                  </a:moveTo>
                  <a:cubicBezTo>
                    <a:pt x="20690" y="3175"/>
                    <a:pt x="21600" y="6736"/>
                    <a:pt x="21600" y="10355"/>
                  </a:cubicBezTo>
                  <a:cubicBezTo>
                    <a:pt x="21600" y="10434"/>
                    <a:pt x="21599" y="10513"/>
                    <a:pt x="21598" y="10591"/>
                  </a:cubicBezTo>
                </a:path>
                <a:path w="21600" h="10592" stroke="0" extrusionOk="0">
                  <a:moveTo>
                    <a:pt x="18956" y="-1"/>
                  </a:moveTo>
                  <a:cubicBezTo>
                    <a:pt x="20690" y="3175"/>
                    <a:pt x="21600" y="6736"/>
                    <a:pt x="21600" y="10355"/>
                  </a:cubicBezTo>
                  <a:cubicBezTo>
                    <a:pt x="21600" y="10434"/>
                    <a:pt x="21599" y="10513"/>
                    <a:pt x="21598" y="10591"/>
                  </a:cubicBezTo>
                  <a:lnTo>
                    <a:pt x="0" y="10355"/>
                  </a:lnTo>
                  <a:close/>
                </a:path>
              </a:pathLst>
            </a:custGeom>
            <a:noFill/>
            <a:ln w="9525">
              <a:solidFill>
                <a:srgbClr val="000000"/>
              </a:solidFill>
              <a:round/>
              <a:headEnd type="stealth"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nSpc>
                  <a:spcPct val="75000"/>
                </a:lnSpc>
              </a:pPr>
              <a:endParaRPr lang="uk-UA" sz="1400"/>
            </a:p>
          </p:txBody>
        </p:sp>
        <p:sp>
          <p:nvSpPr>
            <p:cNvPr id="26" name="Text Box 450"/>
            <p:cNvSpPr txBox="1">
              <a:spLocks noChangeArrowheads="1"/>
            </p:cNvSpPr>
            <p:nvPr/>
          </p:nvSpPr>
          <p:spPr bwMode="auto">
            <a:xfrm>
              <a:off x="3444569" y="2258879"/>
              <a:ext cx="1781514" cy="230983"/>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nSpc>
                  <a:spcPct val="75000"/>
                </a:lnSpc>
                <a:spcAft>
                  <a:spcPts val="0"/>
                </a:spcAft>
              </a:pPr>
              <a:r>
                <a:rPr lang="ru-RU" sz="1400" dirty="0" err="1">
                  <a:latin typeface="Times New Roman"/>
                  <a:ea typeface="Times New Roman"/>
                </a:rPr>
                <a:t>П</a:t>
              </a:r>
              <a:r>
                <a:rPr lang="ru-RU" sz="1400" dirty="0" err="1">
                  <a:effectLst/>
                  <a:latin typeface="Times New Roman"/>
                  <a:ea typeface="Times New Roman"/>
                </a:rPr>
                <a:t>ерех</a:t>
              </a:r>
              <a:r>
                <a:rPr lang="uk-UA" sz="1400" dirty="0">
                  <a:effectLst/>
                  <a:latin typeface="Times New Roman"/>
                  <a:ea typeface="Times New Roman"/>
                </a:rPr>
                <a:t>і</a:t>
              </a:r>
              <a:r>
                <a:rPr lang="ru-RU" sz="1400" dirty="0">
                  <a:effectLst/>
                  <a:latin typeface="Times New Roman"/>
                  <a:ea typeface="Times New Roman"/>
                </a:rPr>
                <a:t>д з Ч</a:t>
              </a:r>
              <a:r>
                <a:rPr lang="uk-UA" sz="1400" dirty="0">
                  <a:effectLst/>
                  <a:latin typeface="Times New Roman"/>
                  <a:ea typeface="Times New Roman"/>
                </a:rPr>
                <a:t>1</a:t>
              </a:r>
              <a:r>
                <a:rPr lang="ru-RU" sz="1400" dirty="0">
                  <a:effectLst/>
                  <a:latin typeface="Times New Roman"/>
                  <a:ea typeface="Times New Roman"/>
                </a:rPr>
                <a:t> до Ч</a:t>
              </a:r>
              <a:r>
                <a:rPr lang="uk-UA" sz="1400" dirty="0">
                  <a:effectLst/>
                  <a:latin typeface="Times New Roman"/>
                  <a:ea typeface="Times New Roman"/>
                </a:rPr>
                <a:t>2</a:t>
              </a:r>
            </a:p>
          </p:txBody>
        </p:sp>
        <p:cxnSp>
          <p:nvCxnSpPr>
            <p:cNvPr id="27" name="Line 451"/>
            <p:cNvCxnSpPr/>
            <p:nvPr/>
          </p:nvCxnSpPr>
          <p:spPr bwMode="auto">
            <a:xfrm flipH="1">
              <a:off x="3343053" y="1601596"/>
              <a:ext cx="479524" cy="657283"/>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34" name="Oval 469"/>
            <p:cNvSpPr>
              <a:spLocks noChangeArrowheads="1"/>
            </p:cNvSpPr>
            <p:nvPr/>
          </p:nvSpPr>
          <p:spPr bwMode="auto">
            <a:xfrm>
              <a:off x="1403708" y="3113177"/>
              <a:ext cx="252514" cy="248816"/>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75000"/>
                </a:lnSpc>
              </a:pPr>
              <a:endParaRPr lang="uk-UA" sz="1400"/>
            </a:p>
          </p:txBody>
        </p:sp>
        <p:cxnSp>
          <p:nvCxnSpPr>
            <p:cNvPr id="35" name="Line 470"/>
            <p:cNvCxnSpPr/>
            <p:nvPr/>
          </p:nvCxnSpPr>
          <p:spPr bwMode="auto">
            <a:xfrm flipV="1">
              <a:off x="1510836" y="2437212"/>
              <a:ext cx="586650" cy="692949"/>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36" name="Text Box 471"/>
            <p:cNvSpPr txBox="1">
              <a:spLocks noChangeArrowheads="1"/>
            </p:cNvSpPr>
            <p:nvPr/>
          </p:nvSpPr>
          <p:spPr bwMode="auto">
            <a:xfrm>
              <a:off x="-605611" y="3161644"/>
              <a:ext cx="1978611" cy="163895"/>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r">
                <a:lnSpc>
                  <a:spcPct val="75000"/>
                </a:lnSpc>
                <a:spcAft>
                  <a:spcPts val="0"/>
                </a:spcAft>
              </a:pPr>
              <a:r>
                <a:rPr lang="uk-UA" sz="1400" dirty="0">
                  <a:effectLst/>
                  <a:latin typeface="Times New Roman"/>
                  <a:ea typeface="Times New Roman"/>
                </a:rPr>
                <a:t>Черга 2 довша за Чергу 1</a:t>
              </a:r>
            </a:p>
          </p:txBody>
        </p:sp>
      </p:grpSp>
    </p:spTree>
    <p:extLst>
      <p:ext uri="{BB962C8B-B14F-4D97-AF65-F5344CB8AC3E}">
        <p14:creationId xmlns:p14="http://schemas.microsoft.com/office/powerpoint/2010/main" val="9478066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a:t>Приклад «Управління чергами»</a:t>
            </a:r>
          </a:p>
        </p:txBody>
      </p:sp>
      <p:sp>
        <p:nvSpPr>
          <p:cNvPr id="4" name="Нижний колонтитул 3"/>
          <p:cNvSpPr>
            <a:spLocks noGrp="1"/>
          </p:cNvSpPr>
          <p:nvPr>
            <p:ph type="ftr" sz="quarter" idx="11"/>
          </p:nvPr>
        </p:nvSpPr>
        <p:spPr/>
        <p:txBody>
          <a:bodyPr/>
          <a:lstStyle/>
          <a:p>
            <a:r>
              <a:rPr lang="uk-UA"/>
              <a:t>© І.В.Стеценко КПІ ім.Ігоря Сікорського</a:t>
            </a:r>
          </a:p>
        </p:txBody>
      </p:sp>
      <p:grpSp>
        <p:nvGrpSpPr>
          <p:cNvPr id="5" name="Полотно 518"/>
          <p:cNvGrpSpPr/>
          <p:nvPr/>
        </p:nvGrpSpPr>
        <p:grpSpPr>
          <a:xfrm>
            <a:off x="632975" y="1371068"/>
            <a:ext cx="6891353" cy="4639945"/>
            <a:chOff x="-605611" y="0"/>
            <a:chExt cx="6891353" cy="4639945"/>
          </a:xfrm>
        </p:grpSpPr>
        <p:sp>
          <p:nvSpPr>
            <p:cNvPr id="6" name="Прямоугольник 5"/>
            <p:cNvSpPr/>
            <p:nvPr/>
          </p:nvSpPr>
          <p:spPr>
            <a:xfrm>
              <a:off x="0" y="0"/>
              <a:ext cx="5417820" cy="4639945"/>
            </a:xfrm>
            <a:prstGeom prst="rect">
              <a:avLst/>
            </a:prstGeom>
            <a:noFill/>
            <a:ln>
              <a:noFill/>
            </a:ln>
          </p:spPr>
        </p:sp>
        <p:sp>
          <p:nvSpPr>
            <p:cNvPr id="9" name="Oval 433"/>
            <p:cNvSpPr>
              <a:spLocks noChangeArrowheads="1"/>
            </p:cNvSpPr>
            <p:nvPr/>
          </p:nvSpPr>
          <p:spPr bwMode="auto">
            <a:xfrm>
              <a:off x="2533647" y="1509033"/>
              <a:ext cx="252514" cy="251364"/>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75000"/>
                </a:lnSpc>
              </a:pPr>
              <a:r>
                <a:rPr lang="uk-UA" sz="1400" dirty="0"/>
                <a:t>3</a:t>
              </a:r>
            </a:p>
          </p:txBody>
        </p:sp>
        <p:sp>
          <p:nvSpPr>
            <p:cNvPr id="10" name="Oval 434"/>
            <p:cNvSpPr>
              <a:spLocks noChangeArrowheads="1"/>
            </p:cNvSpPr>
            <p:nvPr/>
          </p:nvSpPr>
          <p:spPr bwMode="auto">
            <a:xfrm>
              <a:off x="3769012" y="1370613"/>
              <a:ext cx="250814" cy="25051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75000"/>
                </a:lnSpc>
              </a:pPr>
              <a:endParaRPr lang="uk-UA" sz="1400"/>
            </a:p>
          </p:txBody>
        </p:sp>
        <p:sp>
          <p:nvSpPr>
            <p:cNvPr id="11" name="Text Box 435"/>
            <p:cNvSpPr txBox="1">
              <a:spLocks noChangeArrowheads="1"/>
            </p:cNvSpPr>
            <p:nvPr/>
          </p:nvSpPr>
          <p:spPr bwMode="auto">
            <a:xfrm>
              <a:off x="1804161" y="1477613"/>
              <a:ext cx="720133" cy="221642"/>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lnSpc>
                  <a:spcPct val="75000"/>
                </a:lnSpc>
                <a:spcAft>
                  <a:spcPts val="0"/>
                </a:spcAft>
              </a:pPr>
              <a:r>
                <a:rPr lang="ru-RU" sz="1400" dirty="0">
                  <a:effectLst/>
                  <a:latin typeface="Times New Roman"/>
                  <a:ea typeface="Times New Roman"/>
                </a:rPr>
                <a:t>Черга1</a:t>
              </a:r>
              <a:endParaRPr lang="uk-UA" sz="1400" dirty="0">
                <a:effectLst/>
                <a:latin typeface="Times New Roman"/>
                <a:ea typeface="Times New Roman"/>
              </a:endParaRPr>
            </a:p>
          </p:txBody>
        </p:sp>
        <p:sp>
          <p:nvSpPr>
            <p:cNvPr id="12" name="Text Box 436"/>
            <p:cNvSpPr txBox="1">
              <a:spLocks noChangeArrowheads="1"/>
            </p:cNvSpPr>
            <p:nvPr/>
          </p:nvSpPr>
          <p:spPr bwMode="auto">
            <a:xfrm>
              <a:off x="383694" y="2170876"/>
              <a:ext cx="1659996" cy="241598"/>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r">
                <a:lnSpc>
                  <a:spcPct val="75000"/>
                </a:lnSpc>
                <a:spcAft>
                  <a:spcPts val="0"/>
                </a:spcAft>
              </a:pPr>
              <a:r>
                <a:rPr lang="ru-RU" sz="1400" dirty="0" err="1">
                  <a:latin typeface="Times New Roman"/>
                  <a:ea typeface="Times New Roman"/>
                </a:rPr>
                <a:t>П</a:t>
              </a:r>
              <a:r>
                <a:rPr lang="ru-RU" sz="1400" dirty="0" err="1">
                  <a:effectLst/>
                  <a:latin typeface="Times New Roman"/>
                  <a:ea typeface="Times New Roman"/>
                </a:rPr>
                <a:t>ерех</a:t>
              </a:r>
              <a:r>
                <a:rPr lang="uk-UA" sz="1400" dirty="0">
                  <a:effectLst/>
                  <a:latin typeface="Times New Roman"/>
                  <a:ea typeface="Times New Roman"/>
                </a:rPr>
                <a:t>і</a:t>
              </a:r>
              <a:r>
                <a:rPr lang="ru-RU" sz="1400" dirty="0">
                  <a:effectLst/>
                  <a:latin typeface="Times New Roman"/>
                  <a:ea typeface="Times New Roman"/>
                </a:rPr>
                <a:t>д з Ч</a:t>
              </a:r>
              <a:r>
                <a:rPr lang="uk-UA" sz="1400" dirty="0">
                  <a:effectLst/>
                  <a:latin typeface="Times New Roman"/>
                  <a:ea typeface="Times New Roman"/>
                </a:rPr>
                <a:t>2</a:t>
              </a:r>
              <a:r>
                <a:rPr lang="ru-RU" sz="1400" dirty="0">
                  <a:effectLst/>
                  <a:latin typeface="Times New Roman"/>
                  <a:ea typeface="Times New Roman"/>
                </a:rPr>
                <a:t> до Ч</a:t>
              </a:r>
              <a:r>
                <a:rPr lang="uk-UA" sz="1400" dirty="0">
                  <a:effectLst/>
                  <a:latin typeface="Times New Roman"/>
                  <a:ea typeface="Times New Roman"/>
                </a:rPr>
                <a:t>1</a:t>
              </a:r>
            </a:p>
          </p:txBody>
        </p:sp>
        <p:cxnSp>
          <p:nvCxnSpPr>
            <p:cNvPr id="13" name="Line 437"/>
            <p:cNvCxnSpPr/>
            <p:nvPr/>
          </p:nvCxnSpPr>
          <p:spPr bwMode="auto">
            <a:xfrm flipV="1">
              <a:off x="2115340" y="2162070"/>
              <a:ext cx="850" cy="39318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4" name="Arc 438"/>
            <p:cNvSpPr>
              <a:spLocks/>
            </p:cNvSpPr>
            <p:nvPr/>
          </p:nvSpPr>
          <p:spPr bwMode="auto">
            <a:xfrm rot="3047186">
              <a:off x="1806295" y="1422839"/>
              <a:ext cx="726917" cy="711632"/>
            </a:xfrm>
            <a:custGeom>
              <a:avLst/>
              <a:gdLst>
                <a:gd name="G0" fmla="+- 0 0 0"/>
                <a:gd name="G1" fmla="+- 10355 0 0"/>
                <a:gd name="G2" fmla="+- 21600 0 0"/>
                <a:gd name="T0" fmla="*/ 18956 w 21600"/>
                <a:gd name="T1" fmla="*/ 0 h 10592"/>
                <a:gd name="T2" fmla="*/ 21599 w 21600"/>
                <a:gd name="T3" fmla="*/ 10592 h 10592"/>
                <a:gd name="T4" fmla="*/ 0 w 21600"/>
                <a:gd name="T5" fmla="*/ 10355 h 10592"/>
              </a:gdLst>
              <a:ahLst/>
              <a:cxnLst>
                <a:cxn ang="0">
                  <a:pos x="T0" y="T1"/>
                </a:cxn>
                <a:cxn ang="0">
                  <a:pos x="T2" y="T3"/>
                </a:cxn>
                <a:cxn ang="0">
                  <a:pos x="T4" y="T5"/>
                </a:cxn>
              </a:cxnLst>
              <a:rect l="0" t="0" r="r" b="b"/>
              <a:pathLst>
                <a:path w="21600" h="10592" fill="none" extrusionOk="0">
                  <a:moveTo>
                    <a:pt x="18956" y="-1"/>
                  </a:moveTo>
                  <a:cubicBezTo>
                    <a:pt x="20690" y="3175"/>
                    <a:pt x="21600" y="6736"/>
                    <a:pt x="21600" y="10355"/>
                  </a:cubicBezTo>
                  <a:cubicBezTo>
                    <a:pt x="21600" y="10434"/>
                    <a:pt x="21599" y="10513"/>
                    <a:pt x="21598" y="10591"/>
                  </a:cubicBezTo>
                </a:path>
                <a:path w="21600" h="10592" stroke="0" extrusionOk="0">
                  <a:moveTo>
                    <a:pt x="18956" y="-1"/>
                  </a:moveTo>
                  <a:cubicBezTo>
                    <a:pt x="20690" y="3175"/>
                    <a:pt x="21600" y="6736"/>
                    <a:pt x="21600" y="10355"/>
                  </a:cubicBezTo>
                  <a:cubicBezTo>
                    <a:pt x="21600" y="10434"/>
                    <a:pt x="21599" y="10513"/>
                    <a:pt x="21598" y="10591"/>
                  </a:cubicBezTo>
                  <a:lnTo>
                    <a:pt x="0" y="10355"/>
                  </a:lnTo>
                  <a:close/>
                </a:path>
              </a:pathLst>
            </a:custGeom>
            <a:noFill/>
            <a:ln w="9525">
              <a:solidFill>
                <a:srgbClr val="000000"/>
              </a:solidFill>
              <a:round/>
              <a:headEnd type="stealth"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nSpc>
                  <a:spcPct val="75000"/>
                </a:lnSpc>
              </a:pPr>
              <a:endParaRPr lang="uk-UA" sz="1400"/>
            </a:p>
          </p:txBody>
        </p:sp>
        <p:sp>
          <p:nvSpPr>
            <p:cNvPr id="15" name="Text Box 439"/>
            <p:cNvSpPr txBox="1">
              <a:spLocks noChangeArrowheads="1"/>
            </p:cNvSpPr>
            <p:nvPr/>
          </p:nvSpPr>
          <p:spPr bwMode="auto">
            <a:xfrm>
              <a:off x="4104530" y="1416055"/>
              <a:ext cx="2181212" cy="21866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nSpc>
                  <a:spcPct val="75000"/>
                </a:lnSpc>
                <a:spcAft>
                  <a:spcPts val="0"/>
                </a:spcAft>
              </a:pPr>
              <a:r>
                <a:rPr lang="uk-UA" sz="1400" dirty="0">
                  <a:effectLst/>
                  <a:latin typeface="Times New Roman"/>
                  <a:ea typeface="Times New Roman"/>
                </a:rPr>
                <a:t>Черга 1 довша за Чергу 2</a:t>
              </a:r>
            </a:p>
          </p:txBody>
        </p:sp>
        <p:sp>
          <p:nvSpPr>
            <p:cNvPr id="16" name="Oval 440"/>
            <p:cNvSpPr>
              <a:spLocks noChangeArrowheads="1"/>
            </p:cNvSpPr>
            <p:nvPr/>
          </p:nvSpPr>
          <p:spPr bwMode="auto">
            <a:xfrm>
              <a:off x="2595713" y="2926352"/>
              <a:ext cx="250814" cy="253062"/>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75000"/>
                </a:lnSpc>
              </a:pPr>
              <a:r>
                <a:rPr lang="uk-UA" sz="1400" dirty="0"/>
                <a:t>2</a:t>
              </a:r>
            </a:p>
          </p:txBody>
        </p:sp>
        <p:sp>
          <p:nvSpPr>
            <p:cNvPr id="17" name="Text Box 441"/>
            <p:cNvSpPr txBox="1">
              <a:spLocks noChangeArrowheads="1"/>
            </p:cNvSpPr>
            <p:nvPr/>
          </p:nvSpPr>
          <p:spPr bwMode="auto">
            <a:xfrm>
              <a:off x="2773408" y="160499"/>
              <a:ext cx="1121011" cy="320149"/>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lnSpc>
                  <a:spcPct val="75000"/>
                </a:lnSpc>
                <a:spcAft>
                  <a:spcPts val="0"/>
                </a:spcAft>
              </a:pPr>
              <a:r>
                <a:rPr lang="uk-UA" sz="1400" dirty="0">
                  <a:latin typeface="Times New Roman"/>
                  <a:ea typeface="Times New Roman"/>
                </a:rPr>
                <a:t>П</a:t>
              </a:r>
              <a:r>
                <a:rPr lang="uk-UA" sz="1400" dirty="0">
                  <a:effectLst/>
                  <a:latin typeface="Times New Roman"/>
                  <a:ea typeface="Times New Roman"/>
                </a:rPr>
                <a:t>орівняння з Чергою 2</a:t>
              </a:r>
            </a:p>
          </p:txBody>
        </p:sp>
        <p:sp>
          <p:nvSpPr>
            <p:cNvPr id="18" name="Text Box 442"/>
            <p:cNvSpPr txBox="1">
              <a:spLocks noChangeArrowheads="1"/>
            </p:cNvSpPr>
            <p:nvPr/>
          </p:nvSpPr>
          <p:spPr bwMode="auto">
            <a:xfrm>
              <a:off x="1804161" y="836465"/>
              <a:ext cx="1110384" cy="213999"/>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just">
                <a:lnSpc>
                  <a:spcPct val="75000"/>
                </a:lnSpc>
                <a:spcAft>
                  <a:spcPts val="0"/>
                </a:spcAft>
              </a:pPr>
              <a:r>
                <a:rPr lang="uk-UA" sz="1400" dirty="0">
                  <a:effectLst/>
                  <a:latin typeface="Times New Roman"/>
                  <a:ea typeface="Times New Roman"/>
                </a:rPr>
                <a:t>М(</a:t>
              </a:r>
              <a:r>
                <a:rPr lang="ru-RU" sz="1400" dirty="0">
                  <a:effectLst/>
                  <a:latin typeface="Times New Roman"/>
                  <a:ea typeface="Times New Roman"/>
                </a:rPr>
                <a:t>Черга 2)+1</a:t>
              </a:r>
              <a:endParaRPr lang="uk-UA" sz="1400" dirty="0">
                <a:effectLst/>
                <a:latin typeface="Times New Roman"/>
                <a:ea typeface="Times New Roman"/>
              </a:endParaRPr>
            </a:p>
          </p:txBody>
        </p:sp>
        <p:sp>
          <p:nvSpPr>
            <p:cNvPr id="19" name="Arc 443"/>
            <p:cNvSpPr>
              <a:spLocks/>
            </p:cNvSpPr>
            <p:nvPr/>
          </p:nvSpPr>
          <p:spPr bwMode="auto">
            <a:xfrm rot="18552814" flipV="1">
              <a:off x="1804596" y="2615120"/>
              <a:ext cx="728616" cy="710782"/>
            </a:xfrm>
            <a:custGeom>
              <a:avLst/>
              <a:gdLst>
                <a:gd name="G0" fmla="+- 0 0 0"/>
                <a:gd name="G1" fmla="+- 10355 0 0"/>
                <a:gd name="G2" fmla="+- 21600 0 0"/>
                <a:gd name="T0" fmla="*/ 18956 w 21600"/>
                <a:gd name="T1" fmla="*/ 0 h 10592"/>
                <a:gd name="T2" fmla="*/ 21599 w 21600"/>
                <a:gd name="T3" fmla="*/ 10592 h 10592"/>
                <a:gd name="T4" fmla="*/ 0 w 21600"/>
                <a:gd name="T5" fmla="*/ 10355 h 10592"/>
              </a:gdLst>
              <a:ahLst/>
              <a:cxnLst>
                <a:cxn ang="0">
                  <a:pos x="T0" y="T1"/>
                </a:cxn>
                <a:cxn ang="0">
                  <a:pos x="T2" y="T3"/>
                </a:cxn>
                <a:cxn ang="0">
                  <a:pos x="T4" y="T5"/>
                </a:cxn>
              </a:cxnLst>
              <a:rect l="0" t="0" r="r" b="b"/>
              <a:pathLst>
                <a:path w="21600" h="10592" fill="none" extrusionOk="0">
                  <a:moveTo>
                    <a:pt x="18956" y="-1"/>
                  </a:moveTo>
                  <a:cubicBezTo>
                    <a:pt x="20690" y="3175"/>
                    <a:pt x="21600" y="6736"/>
                    <a:pt x="21600" y="10355"/>
                  </a:cubicBezTo>
                  <a:cubicBezTo>
                    <a:pt x="21600" y="10434"/>
                    <a:pt x="21599" y="10513"/>
                    <a:pt x="21598" y="10591"/>
                  </a:cubicBezTo>
                </a:path>
                <a:path w="21600" h="10592" stroke="0" extrusionOk="0">
                  <a:moveTo>
                    <a:pt x="18956" y="-1"/>
                  </a:moveTo>
                  <a:cubicBezTo>
                    <a:pt x="20690" y="3175"/>
                    <a:pt x="21600" y="6736"/>
                    <a:pt x="21600" y="10355"/>
                  </a:cubicBezTo>
                  <a:cubicBezTo>
                    <a:pt x="21600" y="10434"/>
                    <a:pt x="21599" y="10513"/>
                    <a:pt x="21598" y="10591"/>
                  </a:cubicBezTo>
                  <a:lnTo>
                    <a:pt x="0" y="10355"/>
                  </a:lnTo>
                  <a:close/>
                </a:path>
              </a:pathLst>
            </a:custGeom>
            <a:noFill/>
            <a:ln w="9525">
              <a:solidFill>
                <a:srgbClr val="000000"/>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nSpc>
                  <a:spcPct val="75000"/>
                </a:lnSpc>
              </a:pPr>
              <a:endParaRPr lang="uk-UA" sz="1400"/>
            </a:p>
          </p:txBody>
        </p:sp>
        <p:sp>
          <p:nvSpPr>
            <p:cNvPr id="20" name="Text Box 444"/>
            <p:cNvSpPr txBox="1">
              <a:spLocks noChangeArrowheads="1"/>
            </p:cNvSpPr>
            <p:nvPr/>
          </p:nvSpPr>
          <p:spPr bwMode="auto">
            <a:xfrm>
              <a:off x="1804161" y="2972377"/>
              <a:ext cx="756693" cy="247969"/>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lnSpc>
                  <a:spcPct val="75000"/>
                </a:lnSpc>
                <a:spcAft>
                  <a:spcPts val="0"/>
                </a:spcAft>
              </a:pPr>
              <a:r>
                <a:rPr lang="ru-RU" sz="1400" dirty="0">
                  <a:effectLst/>
                  <a:latin typeface="Times New Roman"/>
                  <a:ea typeface="Times New Roman"/>
                </a:rPr>
                <a:t>Черга 2</a:t>
              </a:r>
              <a:endParaRPr lang="uk-UA" sz="1400" dirty="0">
                <a:effectLst/>
                <a:latin typeface="Times New Roman"/>
                <a:ea typeface="Times New Roman"/>
              </a:endParaRPr>
            </a:p>
          </p:txBody>
        </p:sp>
        <p:cxnSp>
          <p:nvCxnSpPr>
            <p:cNvPr id="23" name="Line 447"/>
            <p:cNvCxnSpPr/>
            <p:nvPr/>
          </p:nvCxnSpPr>
          <p:spPr bwMode="auto">
            <a:xfrm flipV="1">
              <a:off x="3307345" y="2117062"/>
              <a:ext cx="850" cy="39318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4" name="Arc 448"/>
            <p:cNvSpPr>
              <a:spLocks/>
            </p:cNvSpPr>
            <p:nvPr/>
          </p:nvSpPr>
          <p:spPr bwMode="auto">
            <a:xfrm rot="18552814" flipH="1">
              <a:off x="2851214" y="1390547"/>
              <a:ext cx="729465" cy="749891"/>
            </a:xfrm>
            <a:custGeom>
              <a:avLst/>
              <a:gdLst>
                <a:gd name="G0" fmla="+- 0 0 0"/>
                <a:gd name="G1" fmla="+- 10355 0 0"/>
                <a:gd name="G2" fmla="+- 21600 0 0"/>
                <a:gd name="T0" fmla="*/ 18956 w 21600"/>
                <a:gd name="T1" fmla="*/ 0 h 13537"/>
                <a:gd name="T2" fmla="*/ 21364 w 21600"/>
                <a:gd name="T3" fmla="*/ 13537 h 13537"/>
                <a:gd name="T4" fmla="*/ 0 w 21600"/>
                <a:gd name="T5" fmla="*/ 10355 h 13537"/>
              </a:gdLst>
              <a:ahLst/>
              <a:cxnLst>
                <a:cxn ang="0">
                  <a:pos x="T0" y="T1"/>
                </a:cxn>
                <a:cxn ang="0">
                  <a:pos x="T2" y="T3"/>
                </a:cxn>
                <a:cxn ang="0">
                  <a:pos x="T4" y="T5"/>
                </a:cxn>
              </a:cxnLst>
              <a:rect l="0" t="0" r="r" b="b"/>
              <a:pathLst>
                <a:path w="21600" h="13537" fill="none" extrusionOk="0">
                  <a:moveTo>
                    <a:pt x="18956" y="-1"/>
                  </a:moveTo>
                  <a:cubicBezTo>
                    <a:pt x="20690" y="3175"/>
                    <a:pt x="21600" y="6736"/>
                    <a:pt x="21600" y="10355"/>
                  </a:cubicBezTo>
                  <a:cubicBezTo>
                    <a:pt x="21600" y="11420"/>
                    <a:pt x="21521" y="12483"/>
                    <a:pt x="21364" y="13537"/>
                  </a:cubicBezTo>
                </a:path>
                <a:path w="21600" h="13537" stroke="0" extrusionOk="0">
                  <a:moveTo>
                    <a:pt x="18956" y="-1"/>
                  </a:moveTo>
                  <a:cubicBezTo>
                    <a:pt x="20690" y="3175"/>
                    <a:pt x="21600" y="6736"/>
                    <a:pt x="21600" y="10355"/>
                  </a:cubicBezTo>
                  <a:cubicBezTo>
                    <a:pt x="21600" y="11420"/>
                    <a:pt x="21521" y="12483"/>
                    <a:pt x="21364" y="13537"/>
                  </a:cubicBezTo>
                  <a:lnTo>
                    <a:pt x="0" y="10355"/>
                  </a:lnTo>
                  <a:close/>
                </a:path>
              </a:pathLst>
            </a:custGeom>
            <a:noFill/>
            <a:ln w="9525">
              <a:solidFill>
                <a:srgbClr val="000000"/>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nSpc>
                  <a:spcPct val="75000"/>
                </a:lnSpc>
              </a:pPr>
              <a:endParaRPr lang="uk-UA" sz="1400"/>
            </a:p>
          </p:txBody>
        </p:sp>
        <p:sp>
          <p:nvSpPr>
            <p:cNvPr id="25" name="Arc 449"/>
            <p:cNvSpPr>
              <a:spLocks/>
            </p:cNvSpPr>
            <p:nvPr/>
          </p:nvSpPr>
          <p:spPr bwMode="auto">
            <a:xfrm rot="3047186" flipH="1" flipV="1">
              <a:off x="2889472" y="2570962"/>
              <a:ext cx="727767" cy="710782"/>
            </a:xfrm>
            <a:custGeom>
              <a:avLst/>
              <a:gdLst>
                <a:gd name="G0" fmla="+- 0 0 0"/>
                <a:gd name="G1" fmla="+- 10355 0 0"/>
                <a:gd name="G2" fmla="+- 21600 0 0"/>
                <a:gd name="T0" fmla="*/ 18956 w 21600"/>
                <a:gd name="T1" fmla="*/ 0 h 10592"/>
                <a:gd name="T2" fmla="*/ 21599 w 21600"/>
                <a:gd name="T3" fmla="*/ 10592 h 10592"/>
                <a:gd name="T4" fmla="*/ 0 w 21600"/>
                <a:gd name="T5" fmla="*/ 10355 h 10592"/>
              </a:gdLst>
              <a:ahLst/>
              <a:cxnLst>
                <a:cxn ang="0">
                  <a:pos x="T0" y="T1"/>
                </a:cxn>
                <a:cxn ang="0">
                  <a:pos x="T2" y="T3"/>
                </a:cxn>
                <a:cxn ang="0">
                  <a:pos x="T4" y="T5"/>
                </a:cxn>
              </a:cxnLst>
              <a:rect l="0" t="0" r="r" b="b"/>
              <a:pathLst>
                <a:path w="21600" h="10592" fill="none" extrusionOk="0">
                  <a:moveTo>
                    <a:pt x="18956" y="-1"/>
                  </a:moveTo>
                  <a:cubicBezTo>
                    <a:pt x="20690" y="3175"/>
                    <a:pt x="21600" y="6736"/>
                    <a:pt x="21600" y="10355"/>
                  </a:cubicBezTo>
                  <a:cubicBezTo>
                    <a:pt x="21600" y="10434"/>
                    <a:pt x="21599" y="10513"/>
                    <a:pt x="21598" y="10591"/>
                  </a:cubicBezTo>
                </a:path>
                <a:path w="21600" h="10592" stroke="0" extrusionOk="0">
                  <a:moveTo>
                    <a:pt x="18956" y="-1"/>
                  </a:moveTo>
                  <a:cubicBezTo>
                    <a:pt x="20690" y="3175"/>
                    <a:pt x="21600" y="6736"/>
                    <a:pt x="21600" y="10355"/>
                  </a:cubicBezTo>
                  <a:cubicBezTo>
                    <a:pt x="21600" y="10434"/>
                    <a:pt x="21599" y="10513"/>
                    <a:pt x="21598" y="10591"/>
                  </a:cubicBezTo>
                  <a:lnTo>
                    <a:pt x="0" y="10355"/>
                  </a:lnTo>
                  <a:close/>
                </a:path>
              </a:pathLst>
            </a:custGeom>
            <a:noFill/>
            <a:ln w="9525">
              <a:solidFill>
                <a:srgbClr val="000000"/>
              </a:solidFill>
              <a:round/>
              <a:headEnd type="stealth"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nSpc>
                  <a:spcPct val="75000"/>
                </a:lnSpc>
              </a:pPr>
              <a:endParaRPr lang="uk-UA" sz="1400"/>
            </a:p>
          </p:txBody>
        </p:sp>
        <p:sp>
          <p:nvSpPr>
            <p:cNvPr id="26" name="Text Box 450"/>
            <p:cNvSpPr txBox="1">
              <a:spLocks noChangeArrowheads="1"/>
            </p:cNvSpPr>
            <p:nvPr/>
          </p:nvSpPr>
          <p:spPr bwMode="auto">
            <a:xfrm>
              <a:off x="3444569" y="2258879"/>
              <a:ext cx="1781514" cy="230983"/>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nSpc>
                  <a:spcPct val="75000"/>
                </a:lnSpc>
                <a:spcAft>
                  <a:spcPts val="0"/>
                </a:spcAft>
              </a:pPr>
              <a:r>
                <a:rPr lang="ru-RU" sz="1400" dirty="0" err="1">
                  <a:latin typeface="Times New Roman"/>
                  <a:ea typeface="Times New Roman"/>
                </a:rPr>
                <a:t>П</a:t>
              </a:r>
              <a:r>
                <a:rPr lang="ru-RU" sz="1400" dirty="0" err="1">
                  <a:effectLst/>
                  <a:latin typeface="Times New Roman"/>
                  <a:ea typeface="Times New Roman"/>
                </a:rPr>
                <a:t>ерех</a:t>
              </a:r>
              <a:r>
                <a:rPr lang="uk-UA" sz="1400" dirty="0">
                  <a:effectLst/>
                  <a:latin typeface="Times New Roman"/>
                  <a:ea typeface="Times New Roman"/>
                </a:rPr>
                <a:t>і</a:t>
              </a:r>
              <a:r>
                <a:rPr lang="ru-RU" sz="1400" dirty="0">
                  <a:effectLst/>
                  <a:latin typeface="Times New Roman"/>
                  <a:ea typeface="Times New Roman"/>
                </a:rPr>
                <a:t>д з Ч</a:t>
              </a:r>
              <a:r>
                <a:rPr lang="uk-UA" sz="1400" dirty="0">
                  <a:effectLst/>
                  <a:latin typeface="Times New Roman"/>
                  <a:ea typeface="Times New Roman"/>
                </a:rPr>
                <a:t>1</a:t>
              </a:r>
              <a:r>
                <a:rPr lang="ru-RU" sz="1400" dirty="0">
                  <a:effectLst/>
                  <a:latin typeface="Times New Roman"/>
                  <a:ea typeface="Times New Roman"/>
                </a:rPr>
                <a:t> до Ч</a:t>
              </a:r>
              <a:r>
                <a:rPr lang="uk-UA" sz="1400" dirty="0">
                  <a:effectLst/>
                  <a:latin typeface="Times New Roman"/>
                  <a:ea typeface="Times New Roman"/>
                </a:rPr>
                <a:t>2</a:t>
              </a:r>
            </a:p>
          </p:txBody>
        </p:sp>
        <p:cxnSp>
          <p:nvCxnSpPr>
            <p:cNvPr id="27" name="Line 451"/>
            <p:cNvCxnSpPr/>
            <p:nvPr/>
          </p:nvCxnSpPr>
          <p:spPr bwMode="auto">
            <a:xfrm flipH="1">
              <a:off x="3343053" y="1601596"/>
              <a:ext cx="479524" cy="657283"/>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nvGrpSpPr>
            <p:cNvPr id="28" name="Group 452"/>
            <p:cNvGrpSpPr>
              <a:grpSpLocks/>
            </p:cNvGrpSpPr>
            <p:nvPr/>
          </p:nvGrpSpPr>
          <p:grpSpPr bwMode="auto">
            <a:xfrm>
              <a:off x="2698377" y="551982"/>
              <a:ext cx="1087150" cy="935820"/>
              <a:chOff x="4891" y="-645"/>
              <a:chExt cx="1279" cy="1101"/>
            </a:xfrm>
          </p:grpSpPr>
          <p:cxnSp>
            <p:nvCxnSpPr>
              <p:cNvPr id="44" name="Line 453"/>
              <p:cNvCxnSpPr/>
              <p:nvPr/>
            </p:nvCxnSpPr>
            <p:spPr bwMode="auto">
              <a:xfrm>
                <a:off x="5498" y="-645"/>
                <a:ext cx="1" cy="44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5" name="Line 454"/>
              <p:cNvCxnSpPr/>
              <p:nvPr/>
            </p:nvCxnSpPr>
            <p:spPr bwMode="auto">
              <a:xfrm>
                <a:off x="5522" y="-352"/>
                <a:ext cx="648" cy="71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47" name="Line 458"/>
              <p:cNvCxnSpPr/>
              <p:nvPr/>
            </p:nvCxnSpPr>
            <p:spPr bwMode="auto">
              <a:xfrm flipV="1">
                <a:off x="4891" y="-436"/>
                <a:ext cx="565" cy="892"/>
              </a:xfrm>
              <a:prstGeom prst="line">
                <a:avLst/>
              </a:prstGeom>
              <a:noFill/>
              <a:ln w="9525">
                <a:solidFill>
                  <a:srgbClr val="000000"/>
                </a:solidFill>
                <a:prstDash val="dash"/>
                <a:round/>
                <a:headEnd/>
                <a:tailEnd type="stealth" w="med" len="med"/>
              </a:ln>
              <a:extLst>
                <a:ext uri="{909E8E84-426E-40DD-AFC4-6F175D3DCCD1}">
                  <a14:hiddenFill xmlns:a14="http://schemas.microsoft.com/office/drawing/2010/main">
                    <a:noFill/>
                  </a14:hiddenFill>
                </a:ext>
              </a:extLst>
            </p:spPr>
          </p:cxnSp>
          <p:cxnSp>
            <p:nvCxnSpPr>
              <p:cNvPr id="48" name="Line 459"/>
              <p:cNvCxnSpPr/>
              <p:nvPr/>
            </p:nvCxnSpPr>
            <p:spPr bwMode="auto">
              <a:xfrm>
                <a:off x="5100" y="-17"/>
                <a:ext cx="21" cy="2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
          <p:nvSpPr>
            <p:cNvPr id="34" name="Oval 469"/>
            <p:cNvSpPr>
              <a:spLocks noChangeArrowheads="1"/>
            </p:cNvSpPr>
            <p:nvPr/>
          </p:nvSpPr>
          <p:spPr bwMode="auto">
            <a:xfrm>
              <a:off x="1403708" y="3113177"/>
              <a:ext cx="252514" cy="248816"/>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75000"/>
                </a:lnSpc>
              </a:pPr>
              <a:endParaRPr lang="uk-UA" sz="1400"/>
            </a:p>
          </p:txBody>
        </p:sp>
        <p:cxnSp>
          <p:nvCxnSpPr>
            <p:cNvPr id="35" name="Line 470"/>
            <p:cNvCxnSpPr/>
            <p:nvPr/>
          </p:nvCxnSpPr>
          <p:spPr bwMode="auto">
            <a:xfrm flipV="1">
              <a:off x="1510836" y="2437212"/>
              <a:ext cx="586650" cy="692949"/>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36" name="Text Box 471"/>
            <p:cNvSpPr txBox="1">
              <a:spLocks noChangeArrowheads="1"/>
            </p:cNvSpPr>
            <p:nvPr/>
          </p:nvSpPr>
          <p:spPr bwMode="auto">
            <a:xfrm>
              <a:off x="-605611" y="3161644"/>
              <a:ext cx="1978611" cy="163895"/>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r">
                <a:lnSpc>
                  <a:spcPct val="75000"/>
                </a:lnSpc>
                <a:spcAft>
                  <a:spcPts val="0"/>
                </a:spcAft>
              </a:pPr>
              <a:r>
                <a:rPr lang="uk-UA" sz="1400" dirty="0">
                  <a:effectLst/>
                  <a:latin typeface="Times New Roman"/>
                  <a:ea typeface="Times New Roman"/>
                </a:rPr>
                <a:t>Черга 2 довша за Чергу 1</a:t>
              </a:r>
            </a:p>
          </p:txBody>
        </p:sp>
      </p:grpSp>
      <p:sp>
        <p:nvSpPr>
          <p:cNvPr id="3" name="Полилиния 2"/>
          <p:cNvSpPr/>
          <p:nvPr/>
        </p:nvSpPr>
        <p:spPr>
          <a:xfrm>
            <a:off x="3795687" y="1254372"/>
            <a:ext cx="1499693" cy="1446436"/>
          </a:xfrm>
          <a:custGeom>
            <a:avLst/>
            <a:gdLst>
              <a:gd name="connsiteX0" fmla="*/ 1424899 w 1499693"/>
              <a:gd name="connsiteY0" fmla="*/ 404307 h 1446436"/>
              <a:gd name="connsiteX1" fmla="*/ 1201615 w 1499693"/>
              <a:gd name="connsiteY1" fmla="*/ 138493 h 1446436"/>
              <a:gd name="connsiteX2" fmla="*/ 1031494 w 1499693"/>
              <a:gd name="connsiteY2" fmla="*/ 127861 h 1446436"/>
              <a:gd name="connsiteX3" fmla="*/ 627457 w 1499693"/>
              <a:gd name="connsiteY3" fmla="*/ 270 h 1446436"/>
              <a:gd name="connsiteX4" fmla="*/ 404173 w 1499693"/>
              <a:gd name="connsiteY4" fmla="*/ 95963 h 1446436"/>
              <a:gd name="connsiteX5" fmla="*/ 159625 w 1499693"/>
              <a:gd name="connsiteY5" fmla="*/ 159758 h 1446436"/>
              <a:gd name="connsiteX6" fmla="*/ 53299 w 1499693"/>
              <a:gd name="connsiteY6" fmla="*/ 266084 h 1446436"/>
              <a:gd name="connsiteX7" fmla="*/ 32034 w 1499693"/>
              <a:gd name="connsiteY7" fmla="*/ 393675 h 1446436"/>
              <a:gd name="connsiteX8" fmla="*/ 136 w 1499693"/>
              <a:gd name="connsiteY8" fmla="*/ 606326 h 1446436"/>
              <a:gd name="connsiteX9" fmla="*/ 21401 w 1499693"/>
              <a:gd name="connsiteY9" fmla="*/ 808344 h 1446436"/>
              <a:gd name="connsiteX10" fmla="*/ 42666 w 1499693"/>
              <a:gd name="connsiteY10" fmla="*/ 904037 h 1446436"/>
              <a:gd name="connsiteX11" fmla="*/ 74564 w 1499693"/>
              <a:gd name="connsiteY11" fmla="*/ 1116688 h 1446436"/>
              <a:gd name="connsiteX12" fmla="*/ 138360 w 1499693"/>
              <a:gd name="connsiteY12" fmla="*/ 1223014 h 1446436"/>
              <a:gd name="connsiteX13" fmla="*/ 297848 w 1499693"/>
              <a:gd name="connsiteY13" fmla="*/ 1339972 h 1446436"/>
              <a:gd name="connsiteX14" fmla="*/ 659355 w 1499693"/>
              <a:gd name="connsiteY14" fmla="*/ 1446298 h 1446436"/>
              <a:gd name="connsiteX15" fmla="*/ 1095290 w 1499693"/>
              <a:gd name="connsiteY15" fmla="*/ 1361237 h 1446436"/>
              <a:gd name="connsiteX16" fmla="*/ 1222880 w 1499693"/>
              <a:gd name="connsiteY16" fmla="*/ 1308075 h 1446436"/>
              <a:gd name="connsiteX17" fmla="*/ 1414266 w 1499693"/>
              <a:gd name="connsiteY17" fmla="*/ 1084791 h 1446436"/>
              <a:gd name="connsiteX18" fmla="*/ 1446164 w 1499693"/>
              <a:gd name="connsiteY18" fmla="*/ 935935 h 1446436"/>
              <a:gd name="connsiteX19" fmla="*/ 1499327 w 1499693"/>
              <a:gd name="connsiteY19" fmla="*/ 648856 h 1446436"/>
              <a:gd name="connsiteX20" fmla="*/ 1467429 w 1499693"/>
              <a:gd name="connsiteY20" fmla="*/ 446837 h 1446436"/>
              <a:gd name="connsiteX21" fmla="*/ 1424899 w 1499693"/>
              <a:gd name="connsiteY21" fmla="*/ 404307 h 1446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99693" h="1446436">
                <a:moveTo>
                  <a:pt x="1424899" y="404307"/>
                </a:moveTo>
                <a:cubicBezTo>
                  <a:pt x="1380597" y="352916"/>
                  <a:pt x="1267182" y="184567"/>
                  <a:pt x="1201615" y="138493"/>
                </a:cubicBezTo>
                <a:cubicBezTo>
                  <a:pt x="1136048" y="92419"/>
                  <a:pt x="1127187" y="150898"/>
                  <a:pt x="1031494" y="127861"/>
                </a:cubicBezTo>
                <a:cubicBezTo>
                  <a:pt x="935801" y="104824"/>
                  <a:pt x="732010" y="5586"/>
                  <a:pt x="627457" y="270"/>
                </a:cubicBezTo>
                <a:cubicBezTo>
                  <a:pt x="522904" y="-5046"/>
                  <a:pt x="482145" y="69382"/>
                  <a:pt x="404173" y="95963"/>
                </a:cubicBezTo>
                <a:cubicBezTo>
                  <a:pt x="326201" y="122544"/>
                  <a:pt x="218104" y="131404"/>
                  <a:pt x="159625" y="159758"/>
                </a:cubicBezTo>
                <a:cubicBezTo>
                  <a:pt x="101146" y="188111"/>
                  <a:pt x="74564" y="227098"/>
                  <a:pt x="53299" y="266084"/>
                </a:cubicBezTo>
                <a:cubicBezTo>
                  <a:pt x="32034" y="305070"/>
                  <a:pt x="40894" y="336968"/>
                  <a:pt x="32034" y="393675"/>
                </a:cubicBezTo>
                <a:cubicBezTo>
                  <a:pt x="23174" y="450382"/>
                  <a:pt x="1908" y="537215"/>
                  <a:pt x="136" y="606326"/>
                </a:cubicBezTo>
                <a:cubicBezTo>
                  <a:pt x="-1636" y="675437"/>
                  <a:pt x="14313" y="758726"/>
                  <a:pt x="21401" y="808344"/>
                </a:cubicBezTo>
                <a:cubicBezTo>
                  <a:pt x="28489" y="857963"/>
                  <a:pt x="33806" y="852646"/>
                  <a:pt x="42666" y="904037"/>
                </a:cubicBezTo>
                <a:cubicBezTo>
                  <a:pt x="51526" y="955428"/>
                  <a:pt x="58615" y="1063525"/>
                  <a:pt x="74564" y="1116688"/>
                </a:cubicBezTo>
                <a:cubicBezTo>
                  <a:pt x="90513" y="1169851"/>
                  <a:pt x="101146" y="1185800"/>
                  <a:pt x="138360" y="1223014"/>
                </a:cubicBezTo>
                <a:cubicBezTo>
                  <a:pt x="175574" y="1260228"/>
                  <a:pt x="211015" y="1302758"/>
                  <a:pt x="297848" y="1339972"/>
                </a:cubicBezTo>
                <a:cubicBezTo>
                  <a:pt x="384680" y="1377186"/>
                  <a:pt x="526448" y="1442754"/>
                  <a:pt x="659355" y="1446298"/>
                </a:cubicBezTo>
                <a:cubicBezTo>
                  <a:pt x="792262" y="1449842"/>
                  <a:pt x="1001369" y="1384274"/>
                  <a:pt x="1095290" y="1361237"/>
                </a:cubicBezTo>
                <a:cubicBezTo>
                  <a:pt x="1189211" y="1338200"/>
                  <a:pt x="1169717" y="1354149"/>
                  <a:pt x="1222880" y="1308075"/>
                </a:cubicBezTo>
                <a:cubicBezTo>
                  <a:pt x="1276043" y="1262001"/>
                  <a:pt x="1377052" y="1146814"/>
                  <a:pt x="1414266" y="1084791"/>
                </a:cubicBezTo>
                <a:cubicBezTo>
                  <a:pt x="1451480" y="1022768"/>
                  <a:pt x="1431987" y="1008591"/>
                  <a:pt x="1446164" y="935935"/>
                </a:cubicBezTo>
                <a:cubicBezTo>
                  <a:pt x="1460341" y="863279"/>
                  <a:pt x="1495783" y="730372"/>
                  <a:pt x="1499327" y="648856"/>
                </a:cubicBezTo>
                <a:cubicBezTo>
                  <a:pt x="1502871" y="567340"/>
                  <a:pt x="1479834" y="487595"/>
                  <a:pt x="1467429" y="446837"/>
                </a:cubicBezTo>
                <a:cubicBezTo>
                  <a:pt x="1455024" y="406079"/>
                  <a:pt x="1469201" y="455698"/>
                  <a:pt x="1424899" y="404307"/>
                </a:cubicBezTo>
                <a:close/>
              </a:path>
            </a:pathLst>
          </a:custGeom>
          <a:solidFill>
            <a:schemeClr val="lt1">
              <a:alpha val="0"/>
            </a:schemeClr>
          </a:solidFill>
          <a:ln w="127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uk-UA"/>
          </a:p>
        </p:txBody>
      </p:sp>
    </p:spTree>
    <p:extLst>
      <p:ext uri="{BB962C8B-B14F-4D97-AF65-F5344CB8AC3E}">
        <p14:creationId xmlns:p14="http://schemas.microsoft.com/office/powerpoint/2010/main" val="13835817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Line 460">
            <a:extLst>
              <a:ext uri="{FF2B5EF4-FFF2-40B4-BE49-F238E27FC236}">
                <a16:creationId xmlns:a16="http://schemas.microsoft.com/office/drawing/2014/main" id="{87CA5075-6242-A649-B4E9-AB30EEBA32FA}"/>
              </a:ext>
            </a:extLst>
          </p:cNvPr>
          <p:cNvCxnSpPr>
            <a:cxnSpLocks/>
            <a:endCxn id="9" idx="1"/>
          </p:cNvCxnSpPr>
          <p:nvPr/>
        </p:nvCxnSpPr>
        <p:spPr bwMode="auto">
          <a:xfrm>
            <a:off x="2749422" y="2164308"/>
            <a:ext cx="1059791" cy="752604"/>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2" name="Заголовок 1"/>
          <p:cNvSpPr>
            <a:spLocks noGrp="1"/>
          </p:cNvSpPr>
          <p:nvPr>
            <p:ph type="title"/>
          </p:nvPr>
        </p:nvSpPr>
        <p:spPr/>
        <p:txBody>
          <a:bodyPr/>
          <a:lstStyle/>
          <a:p>
            <a:r>
              <a:rPr lang="uk-UA" dirty="0"/>
              <a:t>Приклад «Управління чергами»</a:t>
            </a:r>
          </a:p>
        </p:txBody>
      </p:sp>
      <p:sp>
        <p:nvSpPr>
          <p:cNvPr id="4" name="Нижний колонтитул 3"/>
          <p:cNvSpPr>
            <a:spLocks noGrp="1"/>
          </p:cNvSpPr>
          <p:nvPr>
            <p:ph type="ftr" sz="quarter" idx="11"/>
          </p:nvPr>
        </p:nvSpPr>
        <p:spPr/>
        <p:txBody>
          <a:bodyPr/>
          <a:lstStyle/>
          <a:p>
            <a:r>
              <a:rPr lang="uk-UA"/>
              <a:t>© І.В.Стеценко КПІ ім.Ігоря Сікорського</a:t>
            </a:r>
          </a:p>
        </p:txBody>
      </p:sp>
      <p:grpSp>
        <p:nvGrpSpPr>
          <p:cNvPr id="5" name="Полотно 518"/>
          <p:cNvGrpSpPr/>
          <p:nvPr/>
        </p:nvGrpSpPr>
        <p:grpSpPr>
          <a:xfrm>
            <a:off x="632975" y="1371068"/>
            <a:ext cx="6891353" cy="4639945"/>
            <a:chOff x="-605611" y="0"/>
            <a:chExt cx="6891353" cy="4639945"/>
          </a:xfrm>
        </p:grpSpPr>
        <p:sp>
          <p:nvSpPr>
            <p:cNvPr id="6" name="Прямоугольник 5"/>
            <p:cNvSpPr/>
            <p:nvPr/>
          </p:nvSpPr>
          <p:spPr>
            <a:xfrm>
              <a:off x="0" y="0"/>
              <a:ext cx="5417820" cy="4639945"/>
            </a:xfrm>
            <a:prstGeom prst="rect">
              <a:avLst/>
            </a:prstGeom>
            <a:noFill/>
            <a:ln>
              <a:noFill/>
            </a:ln>
          </p:spPr>
        </p:sp>
        <p:sp>
          <p:nvSpPr>
            <p:cNvPr id="9" name="Oval 433"/>
            <p:cNvSpPr>
              <a:spLocks noChangeArrowheads="1"/>
            </p:cNvSpPr>
            <p:nvPr/>
          </p:nvSpPr>
          <p:spPr bwMode="auto">
            <a:xfrm>
              <a:off x="2533647" y="1509033"/>
              <a:ext cx="252514" cy="251364"/>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75000"/>
                </a:lnSpc>
              </a:pPr>
              <a:r>
                <a:rPr lang="uk-UA" sz="1400" dirty="0"/>
                <a:t>3</a:t>
              </a:r>
            </a:p>
          </p:txBody>
        </p:sp>
        <p:sp>
          <p:nvSpPr>
            <p:cNvPr id="10" name="Oval 434"/>
            <p:cNvSpPr>
              <a:spLocks noChangeArrowheads="1"/>
            </p:cNvSpPr>
            <p:nvPr/>
          </p:nvSpPr>
          <p:spPr bwMode="auto">
            <a:xfrm>
              <a:off x="3769012" y="1370613"/>
              <a:ext cx="250814" cy="25051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75000"/>
                </a:lnSpc>
              </a:pPr>
              <a:endParaRPr lang="uk-UA" sz="1400"/>
            </a:p>
          </p:txBody>
        </p:sp>
        <p:sp>
          <p:nvSpPr>
            <p:cNvPr id="11" name="Text Box 435"/>
            <p:cNvSpPr txBox="1">
              <a:spLocks noChangeArrowheads="1"/>
            </p:cNvSpPr>
            <p:nvPr/>
          </p:nvSpPr>
          <p:spPr bwMode="auto">
            <a:xfrm>
              <a:off x="1804161" y="1584611"/>
              <a:ext cx="720133" cy="114643"/>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lnSpc>
                  <a:spcPct val="75000"/>
                </a:lnSpc>
                <a:spcAft>
                  <a:spcPts val="0"/>
                </a:spcAft>
              </a:pPr>
              <a:r>
                <a:rPr lang="ru-RU" sz="1400" dirty="0">
                  <a:effectLst/>
                  <a:latin typeface="Times New Roman"/>
                  <a:ea typeface="Times New Roman"/>
                </a:rPr>
                <a:t>Черга1</a:t>
              </a:r>
              <a:endParaRPr lang="uk-UA" sz="1400" dirty="0">
                <a:effectLst/>
                <a:latin typeface="Times New Roman"/>
                <a:ea typeface="Times New Roman"/>
              </a:endParaRPr>
            </a:p>
          </p:txBody>
        </p:sp>
        <p:sp>
          <p:nvSpPr>
            <p:cNvPr id="12" name="Text Box 436"/>
            <p:cNvSpPr txBox="1">
              <a:spLocks noChangeArrowheads="1"/>
            </p:cNvSpPr>
            <p:nvPr/>
          </p:nvSpPr>
          <p:spPr bwMode="auto">
            <a:xfrm>
              <a:off x="383694" y="2170876"/>
              <a:ext cx="1659996" cy="241598"/>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r">
                <a:lnSpc>
                  <a:spcPct val="75000"/>
                </a:lnSpc>
                <a:spcAft>
                  <a:spcPts val="0"/>
                </a:spcAft>
              </a:pPr>
              <a:r>
                <a:rPr lang="ru-RU" sz="1400" dirty="0" err="1">
                  <a:latin typeface="Times New Roman"/>
                  <a:ea typeface="Times New Roman"/>
                </a:rPr>
                <a:t>П</a:t>
              </a:r>
              <a:r>
                <a:rPr lang="ru-RU" sz="1400" dirty="0" err="1">
                  <a:effectLst/>
                  <a:latin typeface="Times New Roman"/>
                  <a:ea typeface="Times New Roman"/>
                </a:rPr>
                <a:t>ерех</a:t>
              </a:r>
              <a:r>
                <a:rPr lang="uk-UA" sz="1400" dirty="0">
                  <a:effectLst/>
                  <a:latin typeface="Times New Roman"/>
                  <a:ea typeface="Times New Roman"/>
                </a:rPr>
                <a:t>і</a:t>
              </a:r>
              <a:r>
                <a:rPr lang="ru-RU" sz="1400" dirty="0">
                  <a:effectLst/>
                  <a:latin typeface="Times New Roman"/>
                  <a:ea typeface="Times New Roman"/>
                </a:rPr>
                <a:t>д з Ч</a:t>
              </a:r>
              <a:r>
                <a:rPr lang="uk-UA" sz="1400" dirty="0">
                  <a:effectLst/>
                  <a:latin typeface="Times New Roman"/>
                  <a:ea typeface="Times New Roman"/>
                </a:rPr>
                <a:t>2</a:t>
              </a:r>
              <a:r>
                <a:rPr lang="ru-RU" sz="1400" dirty="0">
                  <a:effectLst/>
                  <a:latin typeface="Times New Roman"/>
                  <a:ea typeface="Times New Roman"/>
                </a:rPr>
                <a:t> до Ч</a:t>
              </a:r>
              <a:r>
                <a:rPr lang="uk-UA" sz="1400" dirty="0">
                  <a:effectLst/>
                  <a:latin typeface="Times New Roman"/>
                  <a:ea typeface="Times New Roman"/>
                </a:rPr>
                <a:t>1</a:t>
              </a:r>
            </a:p>
          </p:txBody>
        </p:sp>
        <p:cxnSp>
          <p:nvCxnSpPr>
            <p:cNvPr id="13" name="Line 437"/>
            <p:cNvCxnSpPr/>
            <p:nvPr/>
          </p:nvCxnSpPr>
          <p:spPr bwMode="auto">
            <a:xfrm flipV="1">
              <a:off x="2115340" y="2162070"/>
              <a:ext cx="850" cy="39318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4" name="Arc 438"/>
            <p:cNvSpPr>
              <a:spLocks/>
            </p:cNvSpPr>
            <p:nvPr/>
          </p:nvSpPr>
          <p:spPr bwMode="auto">
            <a:xfrm rot="3047186">
              <a:off x="1806295" y="1422839"/>
              <a:ext cx="726917" cy="711632"/>
            </a:xfrm>
            <a:custGeom>
              <a:avLst/>
              <a:gdLst>
                <a:gd name="G0" fmla="+- 0 0 0"/>
                <a:gd name="G1" fmla="+- 10355 0 0"/>
                <a:gd name="G2" fmla="+- 21600 0 0"/>
                <a:gd name="T0" fmla="*/ 18956 w 21600"/>
                <a:gd name="T1" fmla="*/ 0 h 10592"/>
                <a:gd name="T2" fmla="*/ 21599 w 21600"/>
                <a:gd name="T3" fmla="*/ 10592 h 10592"/>
                <a:gd name="T4" fmla="*/ 0 w 21600"/>
                <a:gd name="T5" fmla="*/ 10355 h 10592"/>
              </a:gdLst>
              <a:ahLst/>
              <a:cxnLst>
                <a:cxn ang="0">
                  <a:pos x="T0" y="T1"/>
                </a:cxn>
                <a:cxn ang="0">
                  <a:pos x="T2" y="T3"/>
                </a:cxn>
                <a:cxn ang="0">
                  <a:pos x="T4" y="T5"/>
                </a:cxn>
              </a:cxnLst>
              <a:rect l="0" t="0" r="r" b="b"/>
              <a:pathLst>
                <a:path w="21600" h="10592" fill="none" extrusionOk="0">
                  <a:moveTo>
                    <a:pt x="18956" y="-1"/>
                  </a:moveTo>
                  <a:cubicBezTo>
                    <a:pt x="20690" y="3175"/>
                    <a:pt x="21600" y="6736"/>
                    <a:pt x="21600" y="10355"/>
                  </a:cubicBezTo>
                  <a:cubicBezTo>
                    <a:pt x="21600" y="10434"/>
                    <a:pt x="21599" y="10513"/>
                    <a:pt x="21598" y="10591"/>
                  </a:cubicBezTo>
                </a:path>
                <a:path w="21600" h="10592" stroke="0" extrusionOk="0">
                  <a:moveTo>
                    <a:pt x="18956" y="-1"/>
                  </a:moveTo>
                  <a:cubicBezTo>
                    <a:pt x="20690" y="3175"/>
                    <a:pt x="21600" y="6736"/>
                    <a:pt x="21600" y="10355"/>
                  </a:cubicBezTo>
                  <a:cubicBezTo>
                    <a:pt x="21600" y="10434"/>
                    <a:pt x="21599" y="10513"/>
                    <a:pt x="21598" y="10591"/>
                  </a:cubicBezTo>
                  <a:lnTo>
                    <a:pt x="0" y="10355"/>
                  </a:lnTo>
                  <a:close/>
                </a:path>
              </a:pathLst>
            </a:custGeom>
            <a:noFill/>
            <a:ln w="9525">
              <a:solidFill>
                <a:srgbClr val="000000"/>
              </a:solidFill>
              <a:round/>
              <a:headEnd type="stealth"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nSpc>
                  <a:spcPct val="75000"/>
                </a:lnSpc>
              </a:pPr>
              <a:endParaRPr lang="uk-UA" sz="1400"/>
            </a:p>
          </p:txBody>
        </p:sp>
        <p:sp>
          <p:nvSpPr>
            <p:cNvPr id="15" name="Text Box 439"/>
            <p:cNvSpPr txBox="1">
              <a:spLocks noChangeArrowheads="1"/>
            </p:cNvSpPr>
            <p:nvPr/>
          </p:nvSpPr>
          <p:spPr bwMode="auto">
            <a:xfrm>
              <a:off x="4104530" y="1416055"/>
              <a:ext cx="2181212" cy="21866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nSpc>
                  <a:spcPct val="75000"/>
                </a:lnSpc>
                <a:spcAft>
                  <a:spcPts val="0"/>
                </a:spcAft>
              </a:pPr>
              <a:r>
                <a:rPr lang="uk-UA" sz="1400" dirty="0">
                  <a:effectLst/>
                  <a:latin typeface="Times New Roman"/>
                  <a:ea typeface="Times New Roman"/>
                </a:rPr>
                <a:t>Черга 1 довша за Чергу 2</a:t>
              </a:r>
            </a:p>
          </p:txBody>
        </p:sp>
        <p:sp>
          <p:nvSpPr>
            <p:cNvPr id="16" name="Oval 440"/>
            <p:cNvSpPr>
              <a:spLocks noChangeArrowheads="1"/>
            </p:cNvSpPr>
            <p:nvPr/>
          </p:nvSpPr>
          <p:spPr bwMode="auto">
            <a:xfrm>
              <a:off x="2595713" y="2926352"/>
              <a:ext cx="250814" cy="253062"/>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75000"/>
                </a:lnSpc>
              </a:pPr>
              <a:r>
                <a:rPr lang="uk-UA" sz="1400" dirty="0"/>
                <a:t>2</a:t>
              </a:r>
            </a:p>
          </p:txBody>
        </p:sp>
        <p:sp>
          <p:nvSpPr>
            <p:cNvPr id="17" name="Text Box 441"/>
            <p:cNvSpPr txBox="1">
              <a:spLocks noChangeArrowheads="1"/>
            </p:cNvSpPr>
            <p:nvPr/>
          </p:nvSpPr>
          <p:spPr bwMode="auto">
            <a:xfrm>
              <a:off x="2773408" y="160499"/>
              <a:ext cx="1121011" cy="320149"/>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lnSpc>
                  <a:spcPct val="75000"/>
                </a:lnSpc>
                <a:spcAft>
                  <a:spcPts val="0"/>
                </a:spcAft>
              </a:pPr>
              <a:r>
                <a:rPr lang="uk-UA" sz="1400" dirty="0">
                  <a:latin typeface="Times New Roman"/>
                  <a:ea typeface="Times New Roman"/>
                </a:rPr>
                <a:t>П</a:t>
              </a:r>
              <a:r>
                <a:rPr lang="uk-UA" sz="1400" dirty="0">
                  <a:effectLst/>
                  <a:latin typeface="Times New Roman"/>
                  <a:ea typeface="Times New Roman"/>
                </a:rPr>
                <a:t>орівняння з Чергою 2</a:t>
              </a:r>
            </a:p>
          </p:txBody>
        </p:sp>
        <p:sp>
          <p:nvSpPr>
            <p:cNvPr id="19" name="Arc 443"/>
            <p:cNvSpPr>
              <a:spLocks/>
            </p:cNvSpPr>
            <p:nvPr/>
          </p:nvSpPr>
          <p:spPr bwMode="auto">
            <a:xfrm rot="18552814" flipV="1">
              <a:off x="1804596" y="2615120"/>
              <a:ext cx="728616" cy="710782"/>
            </a:xfrm>
            <a:custGeom>
              <a:avLst/>
              <a:gdLst>
                <a:gd name="G0" fmla="+- 0 0 0"/>
                <a:gd name="G1" fmla="+- 10355 0 0"/>
                <a:gd name="G2" fmla="+- 21600 0 0"/>
                <a:gd name="T0" fmla="*/ 18956 w 21600"/>
                <a:gd name="T1" fmla="*/ 0 h 10592"/>
                <a:gd name="T2" fmla="*/ 21599 w 21600"/>
                <a:gd name="T3" fmla="*/ 10592 h 10592"/>
                <a:gd name="T4" fmla="*/ 0 w 21600"/>
                <a:gd name="T5" fmla="*/ 10355 h 10592"/>
              </a:gdLst>
              <a:ahLst/>
              <a:cxnLst>
                <a:cxn ang="0">
                  <a:pos x="T0" y="T1"/>
                </a:cxn>
                <a:cxn ang="0">
                  <a:pos x="T2" y="T3"/>
                </a:cxn>
                <a:cxn ang="0">
                  <a:pos x="T4" y="T5"/>
                </a:cxn>
              </a:cxnLst>
              <a:rect l="0" t="0" r="r" b="b"/>
              <a:pathLst>
                <a:path w="21600" h="10592" fill="none" extrusionOk="0">
                  <a:moveTo>
                    <a:pt x="18956" y="-1"/>
                  </a:moveTo>
                  <a:cubicBezTo>
                    <a:pt x="20690" y="3175"/>
                    <a:pt x="21600" y="6736"/>
                    <a:pt x="21600" y="10355"/>
                  </a:cubicBezTo>
                  <a:cubicBezTo>
                    <a:pt x="21600" y="10434"/>
                    <a:pt x="21599" y="10513"/>
                    <a:pt x="21598" y="10591"/>
                  </a:cubicBezTo>
                </a:path>
                <a:path w="21600" h="10592" stroke="0" extrusionOk="0">
                  <a:moveTo>
                    <a:pt x="18956" y="-1"/>
                  </a:moveTo>
                  <a:cubicBezTo>
                    <a:pt x="20690" y="3175"/>
                    <a:pt x="21600" y="6736"/>
                    <a:pt x="21600" y="10355"/>
                  </a:cubicBezTo>
                  <a:cubicBezTo>
                    <a:pt x="21600" y="10434"/>
                    <a:pt x="21599" y="10513"/>
                    <a:pt x="21598" y="10591"/>
                  </a:cubicBezTo>
                  <a:lnTo>
                    <a:pt x="0" y="10355"/>
                  </a:lnTo>
                  <a:close/>
                </a:path>
              </a:pathLst>
            </a:custGeom>
            <a:noFill/>
            <a:ln w="9525">
              <a:solidFill>
                <a:srgbClr val="000000"/>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nSpc>
                  <a:spcPct val="75000"/>
                </a:lnSpc>
              </a:pPr>
              <a:endParaRPr lang="uk-UA" sz="1400"/>
            </a:p>
          </p:txBody>
        </p:sp>
        <p:sp>
          <p:nvSpPr>
            <p:cNvPr id="20" name="Text Box 444"/>
            <p:cNvSpPr txBox="1">
              <a:spLocks noChangeArrowheads="1"/>
            </p:cNvSpPr>
            <p:nvPr/>
          </p:nvSpPr>
          <p:spPr bwMode="auto">
            <a:xfrm>
              <a:off x="1804161" y="2972377"/>
              <a:ext cx="756693" cy="247969"/>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lnSpc>
                  <a:spcPct val="75000"/>
                </a:lnSpc>
                <a:spcAft>
                  <a:spcPts val="0"/>
                </a:spcAft>
              </a:pPr>
              <a:r>
                <a:rPr lang="ru-RU" sz="1400" dirty="0">
                  <a:effectLst/>
                  <a:latin typeface="Times New Roman"/>
                  <a:ea typeface="Times New Roman"/>
                </a:rPr>
                <a:t>Черга 2</a:t>
              </a:r>
              <a:endParaRPr lang="uk-UA" sz="1400" dirty="0">
                <a:effectLst/>
                <a:latin typeface="Times New Roman"/>
                <a:ea typeface="Times New Roman"/>
              </a:endParaRPr>
            </a:p>
          </p:txBody>
        </p:sp>
        <p:cxnSp>
          <p:nvCxnSpPr>
            <p:cNvPr id="23" name="Line 447"/>
            <p:cNvCxnSpPr/>
            <p:nvPr/>
          </p:nvCxnSpPr>
          <p:spPr bwMode="auto">
            <a:xfrm flipV="1">
              <a:off x="3307345" y="2117062"/>
              <a:ext cx="850" cy="39318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4" name="Arc 448"/>
            <p:cNvSpPr>
              <a:spLocks/>
            </p:cNvSpPr>
            <p:nvPr/>
          </p:nvSpPr>
          <p:spPr bwMode="auto">
            <a:xfrm rot="18552814" flipH="1">
              <a:off x="2851214" y="1390547"/>
              <a:ext cx="729465" cy="749891"/>
            </a:xfrm>
            <a:custGeom>
              <a:avLst/>
              <a:gdLst>
                <a:gd name="G0" fmla="+- 0 0 0"/>
                <a:gd name="G1" fmla="+- 10355 0 0"/>
                <a:gd name="G2" fmla="+- 21600 0 0"/>
                <a:gd name="T0" fmla="*/ 18956 w 21600"/>
                <a:gd name="T1" fmla="*/ 0 h 13537"/>
                <a:gd name="T2" fmla="*/ 21364 w 21600"/>
                <a:gd name="T3" fmla="*/ 13537 h 13537"/>
                <a:gd name="T4" fmla="*/ 0 w 21600"/>
                <a:gd name="T5" fmla="*/ 10355 h 13537"/>
              </a:gdLst>
              <a:ahLst/>
              <a:cxnLst>
                <a:cxn ang="0">
                  <a:pos x="T0" y="T1"/>
                </a:cxn>
                <a:cxn ang="0">
                  <a:pos x="T2" y="T3"/>
                </a:cxn>
                <a:cxn ang="0">
                  <a:pos x="T4" y="T5"/>
                </a:cxn>
              </a:cxnLst>
              <a:rect l="0" t="0" r="r" b="b"/>
              <a:pathLst>
                <a:path w="21600" h="13537" fill="none" extrusionOk="0">
                  <a:moveTo>
                    <a:pt x="18956" y="-1"/>
                  </a:moveTo>
                  <a:cubicBezTo>
                    <a:pt x="20690" y="3175"/>
                    <a:pt x="21600" y="6736"/>
                    <a:pt x="21600" y="10355"/>
                  </a:cubicBezTo>
                  <a:cubicBezTo>
                    <a:pt x="21600" y="11420"/>
                    <a:pt x="21521" y="12483"/>
                    <a:pt x="21364" y="13537"/>
                  </a:cubicBezTo>
                </a:path>
                <a:path w="21600" h="13537" stroke="0" extrusionOk="0">
                  <a:moveTo>
                    <a:pt x="18956" y="-1"/>
                  </a:moveTo>
                  <a:cubicBezTo>
                    <a:pt x="20690" y="3175"/>
                    <a:pt x="21600" y="6736"/>
                    <a:pt x="21600" y="10355"/>
                  </a:cubicBezTo>
                  <a:cubicBezTo>
                    <a:pt x="21600" y="11420"/>
                    <a:pt x="21521" y="12483"/>
                    <a:pt x="21364" y="13537"/>
                  </a:cubicBezTo>
                  <a:lnTo>
                    <a:pt x="0" y="10355"/>
                  </a:lnTo>
                  <a:close/>
                </a:path>
              </a:pathLst>
            </a:custGeom>
            <a:noFill/>
            <a:ln w="9525">
              <a:solidFill>
                <a:srgbClr val="000000"/>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nSpc>
                  <a:spcPct val="75000"/>
                </a:lnSpc>
              </a:pPr>
              <a:endParaRPr lang="uk-UA" sz="1400"/>
            </a:p>
          </p:txBody>
        </p:sp>
        <p:sp>
          <p:nvSpPr>
            <p:cNvPr id="25" name="Arc 449"/>
            <p:cNvSpPr>
              <a:spLocks/>
            </p:cNvSpPr>
            <p:nvPr/>
          </p:nvSpPr>
          <p:spPr bwMode="auto">
            <a:xfrm rot="3047186" flipH="1" flipV="1">
              <a:off x="2889472" y="2570962"/>
              <a:ext cx="727767" cy="710782"/>
            </a:xfrm>
            <a:custGeom>
              <a:avLst/>
              <a:gdLst>
                <a:gd name="G0" fmla="+- 0 0 0"/>
                <a:gd name="G1" fmla="+- 10355 0 0"/>
                <a:gd name="G2" fmla="+- 21600 0 0"/>
                <a:gd name="T0" fmla="*/ 18956 w 21600"/>
                <a:gd name="T1" fmla="*/ 0 h 10592"/>
                <a:gd name="T2" fmla="*/ 21599 w 21600"/>
                <a:gd name="T3" fmla="*/ 10592 h 10592"/>
                <a:gd name="T4" fmla="*/ 0 w 21600"/>
                <a:gd name="T5" fmla="*/ 10355 h 10592"/>
              </a:gdLst>
              <a:ahLst/>
              <a:cxnLst>
                <a:cxn ang="0">
                  <a:pos x="T0" y="T1"/>
                </a:cxn>
                <a:cxn ang="0">
                  <a:pos x="T2" y="T3"/>
                </a:cxn>
                <a:cxn ang="0">
                  <a:pos x="T4" y="T5"/>
                </a:cxn>
              </a:cxnLst>
              <a:rect l="0" t="0" r="r" b="b"/>
              <a:pathLst>
                <a:path w="21600" h="10592" fill="none" extrusionOk="0">
                  <a:moveTo>
                    <a:pt x="18956" y="-1"/>
                  </a:moveTo>
                  <a:cubicBezTo>
                    <a:pt x="20690" y="3175"/>
                    <a:pt x="21600" y="6736"/>
                    <a:pt x="21600" y="10355"/>
                  </a:cubicBezTo>
                  <a:cubicBezTo>
                    <a:pt x="21600" y="10434"/>
                    <a:pt x="21599" y="10513"/>
                    <a:pt x="21598" y="10591"/>
                  </a:cubicBezTo>
                </a:path>
                <a:path w="21600" h="10592" stroke="0" extrusionOk="0">
                  <a:moveTo>
                    <a:pt x="18956" y="-1"/>
                  </a:moveTo>
                  <a:cubicBezTo>
                    <a:pt x="20690" y="3175"/>
                    <a:pt x="21600" y="6736"/>
                    <a:pt x="21600" y="10355"/>
                  </a:cubicBezTo>
                  <a:cubicBezTo>
                    <a:pt x="21600" y="10434"/>
                    <a:pt x="21599" y="10513"/>
                    <a:pt x="21598" y="10591"/>
                  </a:cubicBezTo>
                  <a:lnTo>
                    <a:pt x="0" y="10355"/>
                  </a:lnTo>
                  <a:close/>
                </a:path>
              </a:pathLst>
            </a:custGeom>
            <a:noFill/>
            <a:ln w="9525">
              <a:solidFill>
                <a:srgbClr val="000000"/>
              </a:solidFill>
              <a:round/>
              <a:headEnd type="stealth"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nSpc>
                  <a:spcPct val="75000"/>
                </a:lnSpc>
              </a:pPr>
              <a:endParaRPr lang="uk-UA" sz="1400"/>
            </a:p>
          </p:txBody>
        </p:sp>
        <p:sp>
          <p:nvSpPr>
            <p:cNvPr id="26" name="Text Box 450"/>
            <p:cNvSpPr txBox="1">
              <a:spLocks noChangeArrowheads="1"/>
            </p:cNvSpPr>
            <p:nvPr/>
          </p:nvSpPr>
          <p:spPr bwMode="auto">
            <a:xfrm>
              <a:off x="3444569" y="2258879"/>
              <a:ext cx="1781514" cy="230983"/>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nSpc>
                  <a:spcPct val="75000"/>
                </a:lnSpc>
                <a:spcAft>
                  <a:spcPts val="0"/>
                </a:spcAft>
              </a:pPr>
              <a:r>
                <a:rPr lang="ru-RU" sz="1400" dirty="0" err="1">
                  <a:latin typeface="Times New Roman"/>
                  <a:ea typeface="Times New Roman"/>
                </a:rPr>
                <a:t>П</a:t>
              </a:r>
              <a:r>
                <a:rPr lang="ru-RU" sz="1400" dirty="0" err="1">
                  <a:effectLst/>
                  <a:latin typeface="Times New Roman"/>
                  <a:ea typeface="Times New Roman"/>
                </a:rPr>
                <a:t>ерех</a:t>
              </a:r>
              <a:r>
                <a:rPr lang="uk-UA" sz="1400" dirty="0">
                  <a:effectLst/>
                  <a:latin typeface="Times New Roman"/>
                  <a:ea typeface="Times New Roman"/>
                </a:rPr>
                <a:t>і</a:t>
              </a:r>
              <a:r>
                <a:rPr lang="ru-RU" sz="1400" dirty="0">
                  <a:effectLst/>
                  <a:latin typeface="Times New Roman"/>
                  <a:ea typeface="Times New Roman"/>
                </a:rPr>
                <a:t>д з Ч</a:t>
              </a:r>
              <a:r>
                <a:rPr lang="uk-UA" sz="1400" dirty="0">
                  <a:effectLst/>
                  <a:latin typeface="Times New Roman"/>
                  <a:ea typeface="Times New Roman"/>
                </a:rPr>
                <a:t>1</a:t>
              </a:r>
              <a:r>
                <a:rPr lang="ru-RU" sz="1400" dirty="0">
                  <a:effectLst/>
                  <a:latin typeface="Times New Roman"/>
                  <a:ea typeface="Times New Roman"/>
                </a:rPr>
                <a:t> до Ч</a:t>
              </a:r>
              <a:r>
                <a:rPr lang="uk-UA" sz="1400" dirty="0">
                  <a:effectLst/>
                  <a:latin typeface="Times New Roman"/>
                  <a:ea typeface="Times New Roman"/>
                </a:rPr>
                <a:t>2</a:t>
              </a:r>
            </a:p>
          </p:txBody>
        </p:sp>
        <p:cxnSp>
          <p:nvCxnSpPr>
            <p:cNvPr id="27" name="Line 451"/>
            <p:cNvCxnSpPr/>
            <p:nvPr/>
          </p:nvCxnSpPr>
          <p:spPr bwMode="auto">
            <a:xfrm flipH="1">
              <a:off x="3343053" y="1601596"/>
              <a:ext cx="479524" cy="657283"/>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nvGrpSpPr>
            <p:cNvPr id="28" name="Group 452"/>
            <p:cNvGrpSpPr>
              <a:grpSpLocks/>
            </p:cNvGrpSpPr>
            <p:nvPr/>
          </p:nvGrpSpPr>
          <p:grpSpPr bwMode="auto">
            <a:xfrm>
              <a:off x="2698377" y="551982"/>
              <a:ext cx="1087150" cy="935820"/>
              <a:chOff x="4891" y="-645"/>
              <a:chExt cx="1279" cy="1101"/>
            </a:xfrm>
          </p:grpSpPr>
          <p:cxnSp>
            <p:nvCxnSpPr>
              <p:cNvPr id="44" name="Line 453"/>
              <p:cNvCxnSpPr/>
              <p:nvPr/>
            </p:nvCxnSpPr>
            <p:spPr bwMode="auto">
              <a:xfrm>
                <a:off x="5498" y="-645"/>
                <a:ext cx="1" cy="44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5" name="Line 454"/>
              <p:cNvCxnSpPr/>
              <p:nvPr/>
            </p:nvCxnSpPr>
            <p:spPr bwMode="auto">
              <a:xfrm>
                <a:off x="5522" y="-352"/>
                <a:ext cx="648" cy="71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47" name="Line 458"/>
              <p:cNvCxnSpPr/>
              <p:nvPr/>
            </p:nvCxnSpPr>
            <p:spPr bwMode="auto">
              <a:xfrm flipV="1">
                <a:off x="4891" y="-436"/>
                <a:ext cx="565" cy="892"/>
              </a:xfrm>
              <a:prstGeom prst="line">
                <a:avLst/>
              </a:prstGeom>
              <a:noFill/>
              <a:ln w="9525">
                <a:solidFill>
                  <a:srgbClr val="000000"/>
                </a:solidFill>
                <a:prstDash val="dash"/>
                <a:round/>
                <a:headEnd/>
                <a:tailEnd type="stealth" w="med" len="med"/>
              </a:ln>
              <a:extLst>
                <a:ext uri="{909E8E84-426E-40DD-AFC4-6F175D3DCCD1}">
                  <a14:hiddenFill xmlns:a14="http://schemas.microsoft.com/office/drawing/2010/main">
                    <a:noFill/>
                  </a14:hiddenFill>
                </a:ext>
              </a:extLst>
            </p:spPr>
          </p:cxnSp>
          <p:cxnSp>
            <p:nvCxnSpPr>
              <p:cNvPr id="48" name="Line 459"/>
              <p:cNvCxnSpPr/>
              <p:nvPr/>
            </p:nvCxnSpPr>
            <p:spPr bwMode="auto">
              <a:xfrm>
                <a:off x="5100" y="-17"/>
                <a:ext cx="21" cy="2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
          <p:nvSpPr>
            <p:cNvPr id="34" name="Oval 469"/>
            <p:cNvSpPr>
              <a:spLocks noChangeArrowheads="1"/>
            </p:cNvSpPr>
            <p:nvPr/>
          </p:nvSpPr>
          <p:spPr bwMode="auto">
            <a:xfrm>
              <a:off x="1403708" y="3113177"/>
              <a:ext cx="252514" cy="248816"/>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75000"/>
                </a:lnSpc>
              </a:pPr>
              <a:endParaRPr lang="uk-UA" sz="1400"/>
            </a:p>
          </p:txBody>
        </p:sp>
        <p:cxnSp>
          <p:nvCxnSpPr>
            <p:cNvPr id="35" name="Line 470"/>
            <p:cNvCxnSpPr/>
            <p:nvPr/>
          </p:nvCxnSpPr>
          <p:spPr bwMode="auto">
            <a:xfrm flipV="1">
              <a:off x="1510836" y="2437212"/>
              <a:ext cx="586650" cy="692949"/>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36" name="Text Box 471"/>
            <p:cNvSpPr txBox="1">
              <a:spLocks noChangeArrowheads="1"/>
            </p:cNvSpPr>
            <p:nvPr/>
          </p:nvSpPr>
          <p:spPr bwMode="auto">
            <a:xfrm>
              <a:off x="-605611" y="3161644"/>
              <a:ext cx="1978611" cy="163895"/>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r">
                <a:lnSpc>
                  <a:spcPct val="75000"/>
                </a:lnSpc>
                <a:spcAft>
                  <a:spcPts val="0"/>
                </a:spcAft>
              </a:pPr>
              <a:r>
                <a:rPr lang="uk-UA" sz="1400" dirty="0">
                  <a:effectLst/>
                  <a:latin typeface="Times New Roman"/>
                  <a:ea typeface="Times New Roman"/>
                </a:rPr>
                <a:t>Черга 2 довша за Чергу 1</a:t>
              </a:r>
            </a:p>
          </p:txBody>
        </p:sp>
        <p:sp>
          <p:nvSpPr>
            <p:cNvPr id="18" name="Text Box 442"/>
            <p:cNvSpPr txBox="1">
              <a:spLocks noChangeArrowheads="1"/>
            </p:cNvSpPr>
            <p:nvPr/>
          </p:nvSpPr>
          <p:spPr bwMode="auto">
            <a:xfrm>
              <a:off x="1733650" y="858902"/>
              <a:ext cx="1110384" cy="347143"/>
            </a:xfrm>
            <a:prstGeom prst="rect">
              <a:avLst/>
            </a:prstGeom>
            <a:solidFill>
              <a:schemeClr val="bg1"/>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ctr" anchorCtr="0" upright="1">
              <a:noAutofit/>
            </a:bodyPr>
            <a:lstStyle/>
            <a:p>
              <a:pPr algn="just">
                <a:lnSpc>
                  <a:spcPct val="75000"/>
                </a:lnSpc>
                <a:spcAft>
                  <a:spcPts val="0"/>
                </a:spcAft>
              </a:pPr>
              <a:r>
                <a:rPr lang="uk-UA" sz="1400" dirty="0">
                  <a:effectLst/>
                  <a:latin typeface="Times New Roman"/>
                  <a:ea typeface="Times New Roman"/>
                </a:rPr>
                <a:t>М(</a:t>
              </a:r>
              <a:r>
                <a:rPr lang="ru-RU" sz="1400" dirty="0">
                  <a:effectLst/>
                  <a:latin typeface="Times New Roman"/>
                  <a:ea typeface="Times New Roman"/>
                </a:rPr>
                <a:t>Черга 2)+1</a:t>
              </a:r>
              <a:endParaRPr lang="uk-UA" sz="1400" dirty="0">
                <a:effectLst/>
                <a:latin typeface="Times New Roman"/>
                <a:ea typeface="Times New Roman"/>
              </a:endParaRPr>
            </a:p>
          </p:txBody>
        </p:sp>
      </p:grpSp>
      <p:sp>
        <p:nvSpPr>
          <p:cNvPr id="37" name="Oval 433">
            <a:extLst>
              <a:ext uri="{FF2B5EF4-FFF2-40B4-BE49-F238E27FC236}">
                <a16:creationId xmlns:a16="http://schemas.microsoft.com/office/drawing/2014/main" id="{EAAEE9CE-C6D9-C34B-9C6C-69A2605132C0}"/>
              </a:ext>
            </a:extLst>
          </p:cNvPr>
          <p:cNvSpPr>
            <a:spLocks noChangeArrowheads="1"/>
          </p:cNvSpPr>
          <p:nvPr/>
        </p:nvSpPr>
        <p:spPr bwMode="auto">
          <a:xfrm>
            <a:off x="2012356" y="1925357"/>
            <a:ext cx="252514" cy="251364"/>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75000"/>
              </a:lnSpc>
            </a:pPr>
            <a:r>
              <a:rPr lang="uk-UA" sz="1400" dirty="0"/>
              <a:t>1</a:t>
            </a:r>
          </a:p>
        </p:txBody>
      </p:sp>
      <p:cxnSp>
        <p:nvCxnSpPr>
          <p:cNvPr id="38" name="Line 460">
            <a:extLst>
              <a:ext uri="{FF2B5EF4-FFF2-40B4-BE49-F238E27FC236}">
                <a16:creationId xmlns:a16="http://schemas.microsoft.com/office/drawing/2014/main" id="{C8807A38-19EC-EE47-B51B-0FADA9E95C8F}"/>
              </a:ext>
            </a:extLst>
          </p:cNvPr>
          <p:cNvCxnSpPr/>
          <p:nvPr/>
        </p:nvCxnSpPr>
        <p:spPr bwMode="auto">
          <a:xfrm flipV="1">
            <a:off x="2262781" y="2023174"/>
            <a:ext cx="444550" cy="85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39" name="Line 461">
            <a:extLst>
              <a:ext uri="{FF2B5EF4-FFF2-40B4-BE49-F238E27FC236}">
                <a16:creationId xmlns:a16="http://schemas.microsoft.com/office/drawing/2014/main" id="{96A85EA3-91E5-E344-B4FA-71CDD2B8FC16}"/>
              </a:ext>
            </a:extLst>
          </p:cNvPr>
          <p:cNvCxnSpPr/>
          <p:nvPr/>
        </p:nvCxnSpPr>
        <p:spPr bwMode="auto">
          <a:xfrm flipH="1" flipV="1">
            <a:off x="2244931" y="2111571"/>
            <a:ext cx="445400" cy="170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40" name="Line 453">
            <a:extLst>
              <a:ext uri="{FF2B5EF4-FFF2-40B4-BE49-F238E27FC236}">
                <a16:creationId xmlns:a16="http://schemas.microsoft.com/office/drawing/2014/main" id="{D7B62C53-0478-354A-85F8-E9FC7377DE7C}"/>
              </a:ext>
            </a:extLst>
          </p:cNvPr>
          <p:cNvCxnSpPr/>
          <p:nvPr/>
        </p:nvCxnSpPr>
        <p:spPr bwMode="auto">
          <a:xfrm>
            <a:off x="2743031" y="1893722"/>
            <a:ext cx="850" cy="3816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41" name="Oval 434">
            <a:extLst>
              <a:ext uri="{FF2B5EF4-FFF2-40B4-BE49-F238E27FC236}">
                <a16:creationId xmlns:a16="http://schemas.microsoft.com/office/drawing/2014/main" id="{22D885EB-A245-0344-AE4D-87497130665E}"/>
              </a:ext>
            </a:extLst>
          </p:cNvPr>
          <p:cNvSpPr>
            <a:spLocks noChangeArrowheads="1"/>
          </p:cNvSpPr>
          <p:nvPr/>
        </p:nvSpPr>
        <p:spPr bwMode="auto">
          <a:xfrm>
            <a:off x="3228519" y="1935627"/>
            <a:ext cx="250814" cy="25051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75000"/>
              </a:lnSpc>
            </a:pPr>
            <a:endParaRPr lang="uk-UA" sz="1400"/>
          </a:p>
        </p:txBody>
      </p:sp>
      <p:cxnSp>
        <p:nvCxnSpPr>
          <p:cNvPr id="42" name="Line 460">
            <a:extLst>
              <a:ext uri="{FF2B5EF4-FFF2-40B4-BE49-F238E27FC236}">
                <a16:creationId xmlns:a16="http://schemas.microsoft.com/office/drawing/2014/main" id="{2A04044F-2983-2348-AA78-1019E4300123}"/>
              </a:ext>
            </a:extLst>
          </p:cNvPr>
          <p:cNvCxnSpPr/>
          <p:nvPr/>
        </p:nvCxnSpPr>
        <p:spPr bwMode="auto">
          <a:xfrm flipV="1">
            <a:off x="2773299" y="2051039"/>
            <a:ext cx="444550" cy="85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53" name="Line 460">
            <a:extLst>
              <a:ext uri="{FF2B5EF4-FFF2-40B4-BE49-F238E27FC236}">
                <a16:creationId xmlns:a16="http://schemas.microsoft.com/office/drawing/2014/main" id="{C04BA5EB-BFEE-A442-9BAA-60C337875396}"/>
              </a:ext>
            </a:extLst>
          </p:cNvPr>
          <p:cNvCxnSpPr>
            <a:cxnSpLocks/>
            <a:stCxn id="41" idx="6"/>
          </p:cNvCxnSpPr>
          <p:nvPr/>
        </p:nvCxnSpPr>
        <p:spPr bwMode="auto">
          <a:xfrm flipV="1">
            <a:off x="3479333" y="2051889"/>
            <a:ext cx="973580" cy="8996"/>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276490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1" name="Line 460">
            <a:extLst>
              <a:ext uri="{FF2B5EF4-FFF2-40B4-BE49-F238E27FC236}">
                <a16:creationId xmlns:a16="http://schemas.microsoft.com/office/drawing/2014/main" id="{6213544E-7AA4-5B44-B2E2-5909E7CFDCC3}"/>
              </a:ext>
            </a:extLst>
          </p:cNvPr>
          <p:cNvCxnSpPr>
            <a:cxnSpLocks/>
            <a:endCxn id="65" idx="6"/>
          </p:cNvCxnSpPr>
          <p:nvPr/>
        </p:nvCxnSpPr>
        <p:spPr bwMode="auto">
          <a:xfrm flipH="1" flipV="1">
            <a:off x="4085113" y="4423951"/>
            <a:ext cx="1896039" cy="762584"/>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2" name="Заголовок 1"/>
          <p:cNvSpPr>
            <a:spLocks noGrp="1"/>
          </p:cNvSpPr>
          <p:nvPr>
            <p:ph type="title"/>
          </p:nvPr>
        </p:nvSpPr>
        <p:spPr/>
        <p:txBody>
          <a:bodyPr/>
          <a:lstStyle/>
          <a:p>
            <a:r>
              <a:rPr lang="uk-UA" dirty="0"/>
              <a:t>Приклад «Управління чергами»</a:t>
            </a:r>
          </a:p>
        </p:txBody>
      </p:sp>
      <p:sp>
        <p:nvSpPr>
          <p:cNvPr id="4" name="Нижний колонтитул 3"/>
          <p:cNvSpPr>
            <a:spLocks noGrp="1"/>
          </p:cNvSpPr>
          <p:nvPr>
            <p:ph type="ftr" sz="quarter" idx="11"/>
          </p:nvPr>
        </p:nvSpPr>
        <p:spPr/>
        <p:txBody>
          <a:bodyPr/>
          <a:lstStyle/>
          <a:p>
            <a:r>
              <a:rPr lang="uk-UA"/>
              <a:t>© І.В.Стеценко КПІ ім.Ігоря Сікорського</a:t>
            </a:r>
          </a:p>
        </p:txBody>
      </p:sp>
      <p:grpSp>
        <p:nvGrpSpPr>
          <p:cNvPr id="5" name="Полотно 518"/>
          <p:cNvGrpSpPr/>
          <p:nvPr/>
        </p:nvGrpSpPr>
        <p:grpSpPr>
          <a:xfrm>
            <a:off x="632975" y="1371068"/>
            <a:ext cx="6891353" cy="4639945"/>
            <a:chOff x="-605611" y="0"/>
            <a:chExt cx="6891353" cy="4639945"/>
          </a:xfrm>
        </p:grpSpPr>
        <p:sp>
          <p:nvSpPr>
            <p:cNvPr id="6" name="Прямоугольник 5"/>
            <p:cNvSpPr/>
            <p:nvPr/>
          </p:nvSpPr>
          <p:spPr>
            <a:xfrm>
              <a:off x="0" y="0"/>
              <a:ext cx="5417820" cy="4639945"/>
            </a:xfrm>
            <a:prstGeom prst="rect">
              <a:avLst/>
            </a:prstGeom>
            <a:noFill/>
            <a:ln>
              <a:noFill/>
            </a:ln>
          </p:spPr>
        </p:sp>
        <p:cxnSp>
          <p:nvCxnSpPr>
            <p:cNvPr id="7" name="Line 431"/>
            <p:cNvCxnSpPr/>
            <p:nvPr/>
          </p:nvCxnSpPr>
          <p:spPr bwMode="auto">
            <a:xfrm>
              <a:off x="2826122" y="3130161"/>
              <a:ext cx="480373" cy="760036"/>
            </a:xfrm>
            <a:prstGeom prst="line">
              <a:avLst/>
            </a:prstGeom>
            <a:noFill/>
            <a:ln w="9525">
              <a:solidFill>
                <a:srgbClr val="000000"/>
              </a:solidFill>
              <a:prstDash val="dash"/>
              <a:round/>
              <a:headEnd/>
              <a:tailEnd type="stealth" w="med" len="med"/>
            </a:ln>
            <a:extLst>
              <a:ext uri="{909E8E84-426E-40DD-AFC4-6F175D3DCCD1}">
                <a14:hiddenFill xmlns:a14="http://schemas.microsoft.com/office/drawing/2010/main">
                  <a:noFill/>
                </a14:hiddenFill>
              </a:ext>
            </a:extLst>
          </p:spPr>
        </p:cxnSp>
        <p:cxnSp>
          <p:nvCxnSpPr>
            <p:cNvPr id="8" name="Line 432"/>
            <p:cNvCxnSpPr/>
            <p:nvPr/>
          </p:nvCxnSpPr>
          <p:spPr bwMode="auto">
            <a:xfrm flipV="1">
              <a:off x="3003817" y="3337366"/>
              <a:ext cx="17855" cy="1961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9" name="Oval 433"/>
            <p:cNvSpPr>
              <a:spLocks noChangeArrowheads="1"/>
            </p:cNvSpPr>
            <p:nvPr/>
          </p:nvSpPr>
          <p:spPr bwMode="auto">
            <a:xfrm>
              <a:off x="2533647" y="1509033"/>
              <a:ext cx="252514" cy="251364"/>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75000"/>
                </a:lnSpc>
              </a:pPr>
              <a:r>
                <a:rPr lang="uk-UA" sz="1400" dirty="0"/>
                <a:t>3</a:t>
              </a:r>
            </a:p>
          </p:txBody>
        </p:sp>
        <p:sp>
          <p:nvSpPr>
            <p:cNvPr id="10" name="Oval 434"/>
            <p:cNvSpPr>
              <a:spLocks noChangeArrowheads="1"/>
            </p:cNvSpPr>
            <p:nvPr/>
          </p:nvSpPr>
          <p:spPr bwMode="auto">
            <a:xfrm>
              <a:off x="3769012" y="1370613"/>
              <a:ext cx="250814" cy="25051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75000"/>
                </a:lnSpc>
              </a:pPr>
              <a:endParaRPr lang="uk-UA" sz="1400"/>
            </a:p>
          </p:txBody>
        </p:sp>
        <p:sp>
          <p:nvSpPr>
            <p:cNvPr id="12" name="Text Box 436"/>
            <p:cNvSpPr txBox="1">
              <a:spLocks noChangeArrowheads="1"/>
            </p:cNvSpPr>
            <p:nvPr/>
          </p:nvSpPr>
          <p:spPr bwMode="auto">
            <a:xfrm>
              <a:off x="383694" y="2170876"/>
              <a:ext cx="1659996" cy="241598"/>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r">
                <a:lnSpc>
                  <a:spcPct val="75000"/>
                </a:lnSpc>
                <a:spcAft>
                  <a:spcPts val="0"/>
                </a:spcAft>
              </a:pPr>
              <a:r>
                <a:rPr lang="ru-RU" sz="1400" dirty="0" err="1">
                  <a:latin typeface="Times New Roman"/>
                  <a:ea typeface="Times New Roman"/>
                </a:rPr>
                <a:t>П</a:t>
              </a:r>
              <a:r>
                <a:rPr lang="ru-RU" sz="1400" dirty="0" err="1">
                  <a:effectLst/>
                  <a:latin typeface="Times New Roman"/>
                  <a:ea typeface="Times New Roman"/>
                </a:rPr>
                <a:t>ерех</a:t>
              </a:r>
              <a:r>
                <a:rPr lang="uk-UA" sz="1400" dirty="0">
                  <a:effectLst/>
                  <a:latin typeface="Times New Roman"/>
                  <a:ea typeface="Times New Roman"/>
                </a:rPr>
                <a:t>і</a:t>
              </a:r>
              <a:r>
                <a:rPr lang="ru-RU" sz="1400" dirty="0">
                  <a:effectLst/>
                  <a:latin typeface="Times New Roman"/>
                  <a:ea typeface="Times New Roman"/>
                </a:rPr>
                <a:t>д з Ч</a:t>
              </a:r>
              <a:r>
                <a:rPr lang="uk-UA" sz="1400" dirty="0">
                  <a:effectLst/>
                  <a:latin typeface="Times New Roman"/>
                  <a:ea typeface="Times New Roman"/>
                </a:rPr>
                <a:t>2</a:t>
              </a:r>
              <a:r>
                <a:rPr lang="ru-RU" sz="1400" dirty="0">
                  <a:effectLst/>
                  <a:latin typeface="Times New Roman"/>
                  <a:ea typeface="Times New Roman"/>
                </a:rPr>
                <a:t> до Ч</a:t>
              </a:r>
              <a:r>
                <a:rPr lang="uk-UA" sz="1400" dirty="0">
                  <a:effectLst/>
                  <a:latin typeface="Times New Roman"/>
                  <a:ea typeface="Times New Roman"/>
                </a:rPr>
                <a:t>1</a:t>
              </a:r>
            </a:p>
          </p:txBody>
        </p:sp>
        <p:cxnSp>
          <p:nvCxnSpPr>
            <p:cNvPr id="13" name="Line 437"/>
            <p:cNvCxnSpPr/>
            <p:nvPr/>
          </p:nvCxnSpPr>
          <p:spPr bwMode="auto">
            <a:xfrm flipV="1">
              <a:off x="2115340" y="2162070"/>
              <a:ext cx="850" cy="39318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4" name="Arc 438"/>
            <p:cNvSpPr>
              <a:spLocks/>
            </p:cNvSpPr>
            <p:nvPr/>
          </p:nvSpPr>
          <p:spPr bwMode="auto">
            <a:xfrm rot="3047186">
              <a:off x="1806295" y="1422839"/>
              <a:ext cx="726917" cy="711632"/>
            </a:xfrm>
            <a:custGeom>
              <a:avLst/>
              <a:gdLst>
                <a:gd name="G0" fmla="+- 0 0 0"/>
                <a:gd name="G1" fmla="+- 10355 0 0"/>
                <a:gd name="G2" fmla="+- 21600 0 0"/>
                <a:gd name="T0" fmla="*/ 18956 w 21600"/>
                <a:gd name="T1" fmla="*/ 0 h 10592"/>
                <a:gd name="T2" fmla="*/ 21599 w 21600"/>
                <a:gd name="T3" fmla="*/ 10592 h 10592"/>
                <a:gd name="T4" fmla="*/ 0 w 21600"/>
                <a:gd name="T5" fmla="*/ 10355 h 10592"/>
              </a:gdLst>
              <a:ahLst/>
              <a:cxnLst>
                <a:cxn ang="0">
                  <a:pos x="T0" y="T1"/>
                </a:cxn>
                <a:cxn ang="0">
                  <a:pos x="T2" y="T3"/>
                </a:cxn>
                <a:cxn ang="0">
                  <a:pos x="T4" y="T5"/>
                </a:cxn>
              </a:cxnLst>
              <a:rect l="0" t="0" r="r" b="b"/>
              <a:pathLst>
                <a:path w="21600" h="10592" fill="none" extrusionOk="0">
                  <a:moveTo>
                    <a:pt x="18956" y="-1"/>
                  </a:moveTo>
                  <a:cubicBezTo>
                    <a:pt x="20690" y="3175"/>
                    <a:pt x="21600" y="6736"/>
                    <a:pt x="21600" y="10355"/>
                  </a:cubicBezTo>
                  <a:cubicBezTo>
                    <a:pt x="21600" y="10434"/>
                    <a:pt x="21599" y="10513"/>
                    <a:pt x="21598" y="10591"/>
                  </a:cubicBezTo>
                </a:path>
                <a:path w="21600" h="10592" stroke="0" extrusionOk="0">
                  <a:moveTo>
                    <a:pt x="18956" y="-1"/>
                  </a:moveTo>
                  <a:cubicBezTo>
                    <a:pt x="20690" y="3175"/>
                    <a:pt x="21600" y="6736"/>
                    <a:pt x="21600" y="10355"/>
                  </a:cubicBezTo>
                  <a:cubicBezTo>
                    <a:pt x="21600" y="10434"/>
                    <a:pt x="21599" y="10513"/>
                    <a:pt x="21598" y="10591"/>
                  </a:cubicBezTo>
                  <a:lnTo>
                    <a:pt x="0" y="10355"/>
                  </a:lnTo>
                  <a:close/>
                </a:path>
              </a:pathLst>
            </a:custGeom>
            <a:noFill/>
            <a:ln w="9525">
              <a:solidFill>
                <a:srgbClr val="000000"/>
              </a:solidFill>
              <a:round/>
              <a:headEnd type="stealth"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nSpc>
                  <a:spcPct val="75000"/>
                </a:lnSpc>
              </a:pPr>
              <a:endParaRPr lang="uk-UA" sz="1400"/>
            </a:p>
          </p:txBody>
        </p:sp>
        <p:sp>
          <p:nvSpPr>
            <p:cNvPr id="15" name="Text Box 439"/>
            <p:cNvSpPr txBox="1">
              <a:spLocks noChangeArrowheads="1"/>
            </p:cNvSpPr>
            <p:nvPr/>
          </p:nvSpPr>
          <p:spPr bwMode="auto">
            <a:xfrm>
              <a:off x="4104530" y="1416055"/>
              <a:ext cx="2181212" cy="21866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nSpc>
                  <a:spcPct val="75000"/>
                </a:lnSpc>
                <a:spcAft>
                  <a:spcPts val="0"/>
                </a:spcAft>
              </a:pPr>
              <a:r>
                <a:rPr lang="uk-UA" sz="1400" dirty="0">
                  <a:effectLst/>
                  <a:latin typeface="Times New Roman"/>
                  <a:ea typeface="Times New Roman"/>
                </a:rPr>
                <a:t>Черга 1 довша за Чергу 2</a:t>
              </a:r>
            </a:p>
          </p:txBody>
        </p:sp>
        <p:sp>
          <p:nvSpPr>
            <p:cNvPr id="16" name="Oval 440"/>
            <p:cNvSpPr>
              <a:spLocks noChangeArrowheads="1"/>
            </p:cNvSpPr>
            <p:nvPr/>
          </p:nvSpPr>
          <p:spPr bwMode="auto">
            <a:xfrm>
              <a:off x="2595713" y="2926352"/>
              <a:ext cx="250814" cy="253062"/>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75000"/>
                </a:lnSpc>
              </a:pPr>
              <a:r>
                <a:rPr lang="uk-UA" sz="1400" dirty="0"/>
                <a:t>2</a:t>
              </a:r>
            </a:p>
          </p:txBody>
        </p:sp>
        <p:sp>
          <p:nvSpPr>
            <p:cNvPr id="17" name="Text Box 441"/>
            <p:cNvSpPr txBox="1">
              <a:spLocks noChangeArrowheads="1"/>
            </p:cNvSpPr>
            <p:nvPr/>
          </p:nvSpPr>
          <p:spPr bwMode="auto">
            <a:xfrm>
              <a:off x="2773408" y="160499"/>
              <a:ext cx="1121011" cy="320149"/>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lnSpc>
                  <a:spcPct val="75000"/>
                </a:lnSpc>
                <a:spcAft>
                  <a:spcPts val="0"/>
                </a:spcAft>
              </a:pPr>
              <a:r>
                <a:rPr lang="uk-UA" sz="1400" dirty="0">
                  <a:latin typeface="Times New Roman"/>
                  <a:ea typeface="Times New Roman"/>
                </a:rPr>
                <a:t>П</a:t>
              </a:r>
              <a:r>
                <a:rPr lang="uk-UA" sz="1400" dirty="0">
                  <a:effectLst/>
                  <a:latin typeface="Times New Roman"/>
                  <a:ea typeface="Times New Roman"/>
                </a:rPr>
                <a:t>орівняння з Чергою 2</a:t>
              </a:r>
            </a:p>
          </p:txBody>
        </p:sp>
        <p:sp>
          <p:nvSpPr>
            <p:cNvPr id="19" name="Arc 443"/>
            <p:cNvSpPr>
              <a:spLocks/>
            </p:cNvSpPr>
            <p:nvPr/>
          </p:nvSpPr>
          <p:spPr bwMode="auto">
            <a:xfrm rot="18552814" flipV="1">
              <a:off x="1804596" y="2615120"/>
              <a:ext cx="728616" cy="710782"/>
            </a:xfrm>
            <a:custGeom>
              <a:avLst/>
              <a:gdLst>
                <a:gd name="G0" fmla="+- 0 0 0"/>
                <a:gd name="G1" fmla="+- 10355 0 0"/>
                <a:gd name="G2" fmla="+- 21600 0 0"/>
                <a:gd name="T0" fmla="*/ 18956 w 21600"/>
                <a:gd name="T1" fmla="*/ 0 h 10592"/>
                <a:gd name="T2" fmla="*/ 21599 w 21600"/>
                <a:gd name="T3" fmla="*/ 10592 h 10592"/>
                <a:gd name="T4" fmla="*/ 0 w 21600"/>
                <a:gd name="T5" fmla="*/ 10355 h 10592"/>
              </a:gdLst>
              <a:ahLst/>
              <a:cxnLst>
                <a:cxn ang="0">
                  <a:pos x="T0" y="T1"/>
                </a:cxn>
                <a:cxn ang="0">
                  <a:pos x="T2" y="T3"/>
                </a:cxn>
                <a:cxn ang="0">
                  <a:pos x="T4" y="T5"/>
                </a:cxn>
              </a:cxnLst>
              <a:rect l="0" t="0" r="r" b="b"/>
              <a:pathLst>
                <a:path w="21600" h="10592" fill="none" extrusionOk="0">
                  <a:moveTo>
                    <a:pt x="18956" y="-1"/>
                  </a:moveTo>
                  <a:cubicBezTo>
                    <a:pt x="20690" y="3175"/>
                    <a:pt x="21600" y="6736"/>
                    <a:pt x="21600" y="10355"/>
                  </a:cubicBezTo>
                  <a:cubicBezTo>
                    <a:pt x="21600" y="10434"/>
                    <a:pt x="21599" y="10513"/>
                    <a:pt x="21598" y="10591"/>
                  </a:cubicBezTo>
                </a:path>
                <a:path w="21600" h="10592" stroke="0" extrusionOk="0">
                  <a:moveTo>
                    <a:pt x="18956" y="-1"/>
                  </a:moveTo>
                  <a:cubicBezTo>
                    <a:pt x="20690" y="3175"/>
                    <a:pt x="21600" y="6736"/>
                    <a:pt x="21600" y="10355"/>
                  </a:cubicBezTo>
                  <a:cubicBezTo>
                    <a:pt x="21600" y="10434"/>
                    <a:pt x="21599" y="10513"/>
                    <a:pt x="21598" y="10591"/>
                  </a:cubicBezTo>
                  <a:lnTo>
                    <a:pt x="0" y="10355"/>
                  </a:lnTo>
                  <a:close/>
                </a:path>
              </a:pathLst>
            </a:custGeom>
            <a:noFill/>
            <a:ln w="9525">
              <a:solidFill>
                <a:srgbClr val="000000"/>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nSpc>
                  <a:spcPct val="75000"/>
                </a:lnSpc>
              </a:pPr>
              <a:endParaRPr lang="uk-UA" sz="1400"/>
            </a:p>
          </p:txBody>
        </p:sp>
        <p:sp>
          <p:nvSpPr>
            <p:cNvPr id="20" name="Text Box 444"/>
            <p:cNvSpPr txBox="1">
              <a:spLocks noChangeArrowheads="1"/>
            </p:cNvSpPr>
            <p:nvPr/>
          </p:nvSpPr>
          <p:spPr bwMode="auto">
            <a:xfrm>
              <a:off x="1804161" y="2972377"/>
              <a:ext cx="756693" cy="247969"/>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lnSpc>
                  <a:spcPct val="75000"/>
                </a:lnSpc>
                <a:spcAft>
                  <a:spcPts val="0"/>
                </a:spcAft>
              </a:pPr>
              <a:r>
                <a:rPr lang="ru-RU" sz="1400" dirty="0">
                  <a:effectLst/>
                  <a:latin typeface="Times New Roman"/>
                  <a:ea typeface="Times New Roman"/>
                </a:rPr>
                <a:t>Черга 2</a:t>
              </a:r>
              <a:endParaRPr lang="uk-UA" sz="1400" dirty="0">
                <a:effectLst/>
                <a:latin typeface="Times New Roman"/>
                <a:ea typeface="Times New Roman"/>
              </a:endParaRPr>
            </a:p>
          </p:txBody>
        </p:sp>
        <p:sp>
          <p:nvSpPr>
            <p:cNvPr id="21" name="Text Box 445"/>
            <p:cNvSpPr txBox="1">
              <a:spLocks noChangeArrowheads="1"/>
            </p:cNvSpPr>
            <p:nvPr/>
          </p:nvSpPr>
          <p:spPr bwMode="auto">
            <a:xfrm>
              <a:off x="2887337" y="4109292"/>
              <a:ext cx="1024840" cy="31930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lnSpc>
                  <a:spcPct val="75000"/>
                </a:lnSpc>
                <a:spcAft>
                  <a:spcPts val="0"/>
                </a:spcAft>
              </a:pPr>
              <a:r>
                <a:rPr lang="uk-UA" sz="1400" dirty="0">
                  <a:latin typeface="Times New Roman"/>
                  <a:ea typeface="Times New Roman"/>
                </a:rPr>
                <a:t>П</a:t>
              </a:r>
              <a:r>
                <a:rPr lang="uk-UA" sz="1400" dirty="0">
                  <a:effectLst/>
                  <a:latin typeface="Times New Roman"/>
                  <a:ea typeface="Times New Roman"/>
                </a:rPr>
                <a:t>орівняння з Чергою 1</a:t>
              </a:r>
            </a:p>
          </p:txBody>
        </p:sp>
        <p:sp>
          <p:nvSpPr>
            <p:cNvPr id="22" name="Text Box 446"/>
            <p:cNvSpPr txBox="1">
              <a:spLocks noChangeArrowheads="1"/>
            </p:cNvSpPr>
            <p:nvPr/>
          </p:nvSpPr>
          <p:spPr bwMode="auto">
            <a:xfrm>
              <a:off x="3125885" y="3349868"/>
              <a:ext cx="1300560" cy="204713"/>
            </a:xfrm>
            <a:prstGeom prst="rect">
              <a:avLst/>
            </a:prstGeom>
            <a:solidFill>
              <a:schemeClr val="bg1"/>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ctr" anchorCtr="0" upright="1">
              <a:noAutofit/>
            </a:bodyPr>
            <a:lstStyle/>
            <a:p>
              <a:pPr algn="just">
                <a:lnSpc>
                  <a:spcPct val="75000"/>
                </a:lnSpc>
                <a:spcAft>
                  <a:spcPts val="0"/>
                </a:spcAft>
              </a:pPr>
              <a:r>
                <a:rPr lang="uk-UA" sz="1400" dirty="0">
                  <a:effectLst/>
                  <a:latin typeface="Times New Roman"/>
                  <a:ea typeface="Times New Roman"/>
                </a:rPr>
                <a:t>М(</a:t>
              </a:r>
              <a:r>
                <a:rPr lang="ru-RU" sz="1400" dirty="0">
                  <a:effectLst/>
                  <a:latin typeface="Times New Roman"/>
                  <a:ea typeface="Times New Roman"/>
                </a:rPr>
                <a:t>Черга </a:t>
              </a:r>
              <a:r>
                <a:rPr lang="uk-UA" sz="1400" dirty="0">
                  <a:effectLst/>
                  <a:latin typeface="Times New Roman"/>
                  <a:ea typeface="Times New Roman"/>
                </a:rPr>
                <a:t>1</a:t>
              </a:r>
              <a:r>
                <a:rPr lang="ru-RU" sz="1400" dirty="0">
                  <a:effectLst/>
                  <a:latin typeface="Times New Roman"/>
                  <a:ea typeface="Times New Roman"/>
                </a:rPr>
                <a:t>)+1</a:t>
              </a:r>
              <a:endParaRPr lang="uk-UA" sz="1400" dirty="0">
                <a:effectLst/>
                <a:latin typeface="Times New Roman"/>
                <a:ea typeface="Times New Roman"/>
              </a:endParaRPr>
            </a:p>
          </p:txBody>
        </p:sp>
        <p:cxnSp>
          <p:nvCxnSpPr>
            <p:cNvPr id="23" name="Line 447"/>
            <p:cNvCxnSpPr/>
            <p:nvPr/>
          </p:nvCxnSpPr>
          <p:spPr bwMode="auto">
            <a:xfrm flipV="1">
              <a:off x="3307345" y="2117062"/>
              <a:ext cx="850" cy="39318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4" name="Arc 448"/>
            <p:cNvSpPr>
              <a:spLocks/>
            </p:cNvSpPr>
            <p:nvPr/>
          </p:nvSpPr>
          <p:spPr bwMode="auto">
            <a:xfrm rot="18552814" flipH="1">
              <a:off x="2851214" y="1390547"/>
              <a:ext cx="729465" cy="749891"/>
            </a:xfrm>
            <a:custGeom>
              <a:avLst/>
              <a:gdLst>
                <a:gd name="G0" fmla="+- 0 0 0"/>
                <a:gd name="G1" fmla="+- 10355 0 0"/>
                <a:gd name="G2" fmla="+- 21600 0 0"/>
                <a:gd name="T0" fmla="*/ 18956 w 21600"/>
                <a:gd name="T1" fmla="*/ 0 h 13537"/>
                <a:gd name="T2" fmla="*/ 21364 w 21600"/>
                <a:gd name="T3" fmla="*/ 13537 h 13537"/>
                <a:gd name="T4" fmla="*/ 0 w 21600"/>
                <a:gd name="T5" fmla="*/ 10355 h 13537"/>
              </a:gdLst>
              <a:ahLst/>
              <a:cxnLst>
                <a:cxn ang="0">
                  <a:pos x="T0" y="T1"/>
                </a:cxn>
                <a:cxn ang="0">
                  <a:pos x="T2" y="T3"/>
                </a:cxn>
                <a:cxn ang="0">
                  <a:pos x="T4" y="T5"/>
                </a:cxn>
              </a:cxnLst>
              <a:rect l="0" t="0" r="r" b="b"/>
              <a:pathLst>
                <a:path w="21600" h="13537" fill="none" extrusionOk="0">
                  <a:moveTo>
                    <a:pt x="18956" y="-1"/>
                  </a:moveTo>
                  <a:cubicBezTo>
                    <a:pt x="20690" y="3175"/>
                    <a:pt x="21600" y="6736"/>
                    <a:pt x="21600" y="10355"/>
                  </a:cubicBezTo>
                  <a:cubicBezTo>
                    <a:pt x="21600" y="11420"/>
                    <a:pt x="21521" y="12483"/>
                    <a:pt x="21364" y="13537"/>
                  </a:cubicBezTo>
                </a:path>
                <a:path w="21600" h="13537" stroke="0" extrusionOk="0">
                  <a:moveTo>
                    <a:pt x="18956" y="-1"/>
                  </a:moveTo>
                  <a:cubicBezTo>
                    <a:pt x="20690" y="3175"/>
                    <a:pt x="21600" y="6736"/>
                    <a:pt x="21600" y="10355"/>
                  </a:cubicBezTo>
                  <a:cubicBezTo>
                    <a:pt x="21600" y="11420"/>
                    <a:pt x="21521" y="12483"/>
                    <a:pt x="21364" y="13537"/>
                  </a:cubicBezTo>
                  <a:lnTo>
                    <a:pt x="0" y="10355"/>
                  </a:lnTo>
                  <a:close/>
                </a:path>
              </a:pathLst>
            </a:custGeom>
            <a:noFill/>
            <a:ln w="9525">
              <a:solidFill>
                <a:srgbClr val="000000"/>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nSpc>
                  <a:spcPct val="75000"/>
                </a:lnSpc>
              </a:pPr>
              <a:endParaRPr lang="uk-UA" sz="1400"/>
            </a:p>
          </p:txBody>
        </p:sp>
        <p:sp>
          <p:nvSpPr>
            <p:cNvPr id="25" name="Arc 449"/>
            <p:cNvSpPr>
              <a:spLocks/>
            </p:cNvSpPr>
            <p:nvPr/>
          </p:nvSpPr>
          <p:spPr bwMode="auto">
            <a:xfrm rot="3047186" flipH="1" flipV="1">
              <a:off x="2889472" y="2570962"/>
              <a:ext cx="727767" cy="710782"/>
            </a:xfrm>
            <a:custGeom>
              <a:avLst/>
              <a:gdLst>
                <a:gd name="G0" fmla="+- 0 0 0"/>
                <a:gd name="G1" fmla="+- 10355 0 0"/>
                <a:gd name="G2" fmla="+- 21600 0 0"/>
                <a:gd name="T0" fmla="*/ 18956 w 21600"/>
                <a:gd name="T1" fmla="*/ 0 h 10592"/>
                <a:gd name="T2" fmla="*/ 21599 w 21600"/>
                <a:gd name="T3" fmla="*/ 10592 h 10592"/>
                <a:gd name="T4" fmla="*/ 0 w 21600"/>
                <a:gd name="T5" fmla="*/ 10355 h 10592"/>
              </a:gdLst>
              <a:ahLst/>
              <a:cxnLst>
                <a:cxn ang="0">
                  <a:pos x="T0" y="T1"/>
                </a:cxn>
                <a:cxn ang="0">
                  <a:pos x="T2" y="T3"/>
                </a:cxn>
                <a:cxn ang="0">
                  <a:pos x="T4" y="T5"/>
                </a:cxn>
              </a:cxnLst>
              <a:rect l="0" t="0" r="r" b="b"/>
              <a:pathLst>
                <a:path w="21600" h="10592" fill="none" extrusionOk="0">
                  <a:moveTo>
                    <a:pt x="18956" y="-1"/>
                  </a:moveTo>
                  <a:cubicBezTo>
                    <a:pt x="20690" y="3175"/>
                    <a:pt x="21600" y="6736"/>
                    <a:pt x="21600" y="10355"/>
                  </a:cubicBezTo>
                  <a:cubicBezTo>
                    <a:pt x="21600" y="10434"/>
                    <a:pt x="21599" y="10513"/>
                    <a:pt x="21598" y="10591"/>
                  </a:cubicBezTo>
                </a:path>
                <a:path w="21600" h="10592" stroke="0" extrusionOk="0">
                  <a:moveTo>
                    <a:pt x="18956" y="-1"/>
                  </a:moveTo>
                  <a:cubicBezTo>
                    <a:pt x="20690" y="3175"/>
                    <a:pt x="21600" y="6736"/>
                    <a:pt x="21600" y="10355"/>
                  </a:cubicBezTo>
                  <a:cubicBezTo>
                    <a:pt x="21600" y="10434"/>
                    <a:pt x="21599" y="10513"/>
                    <a:pt x="21598" y="10591"/>
                  </a:cubicBezTo>
                  <a:lnTo>
                    <a:pt x="0" y="10355"/>
                  </a:lnTo>
                  <a:close/>
                </a:path>
              </a:pathLst>
            </a:custGeom>
            <a:noFill/>
            <a:ln w="9525">
              <a:solidFill>
                <a:srgbClr val="000000"/>
              </a:solidFill>
              <a:round/>
              <a:headEnd type="stealth"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nSpc>
                  <a:spcPct val="75000"/>
                </a:lnSpc>
              </a:pPr>
              <a:endParaRPr lang="uk-UA" sz="1400"/>
            </a:p>
          </p:txBody>
        </p:sp>
        <p:sp>
          <p:nvSpPr>
            <p:cNvPr id="26" name="Text Box 450"/>
            <p:cNvSpPr txBox="1">
              <a:spLocks noChangeArrowheads="1"/>
            </p:cNvSpPr>
            <p:nvPr/>
          </p:nvSpPr>
          <p:spPr bwMode="auto">
            <a:xfrm>
              <a:off x="3444569" y="2258879"/>
              <a:ext cx="1781514" cy="230983"/>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nSpc>
                  <a:spcPct val="75000"/>
                </a:lnSpc>
                <a:spcAft>
                  <a:spcPts val="0"/>
                </a:spcAft>
              </a:pPr>
              <a:r>
                <a:rPr lang="ru-RU" sz="1400" dirty="0" err="1">
                  <a:latin typeface="Times New Roman"/>
                  <a:ea typeface="Times New Roman"/>
                </a:rPr>
                <a:t>П</a:t>
              </a:r>
              <a:r>
                <a:rPr lang="ru-RU" sz="1400" dirty="0" err="1">
                  <a:effectLst/>
                  <a:latin typeface="Times New Roman"/>
                  <a:ea typeface="Times New Roman"/>
                </a:rPr>
                <a:t>ерех</a:t>
              </a:r>
              <a:r>
                <a:rPr lang="uk-UA" sz="1400" dirty="0">
                  <a:effectLst/>
                  <a:latin typeface="Times New Roman"/>
                  <a:ea typeface="Times New Roman"/>
                </a:rPr>
                <a:t>і</a:t>
              </a:r>
              <a:r>
                <a:rPr lang="ru-RU" sz="1400" dirty="0">
                  <a:effectLst/>
                  <a:latin typeface="Times New Roman"/>
                  <a:ea typeface="Times New Roman"/>
                </a:rPr>
                <a:t>д з Ч</a:t>
              </a:r>
              <a:r>
                <a:rPr lang="uk-UA" sz="1400" dirty="0">
                  <a:effectLst/>
                  <a:latin typeface="Times New Roman"/>
                  <a:ea typeface="Times New Roman"/>
                </a:rPr>
                <a:t>1</a:t>
              </a:r>
              <a:r>
                <a:rPr lang="ru-RU" sz="1400" dirty="0">
                  <a:effectLst/>
                  <a:latin typeface="Times New Roman"/>
                  <a:ea typeface="Times New Roman"/>
                </a:rPr>
                <a:t> до Ч</a:t>
              </a:r>
              <a:r>
                <a:rPr lang="uk-UA" sz="1400" dirty="0">
                  <a:effectLst/>
                  <a:latin typeface="Times New Roman"/>
                  <a:ea typeface="Times New Roman"/>
                </a:rPr>
                <a:t>2</a:t>
              </a:r>
            </a:p>
          </p:txBody>
        </p:sp>
        <p:cxnSp>
          <p:nvCxnSpPr>
            <p:cNvPr id="27" name="Line 451"/>
            <p:cNvCxnSpPr/>
            <p:nvPr/>
          </p:nvCxnSpPr>
          <p:spPr bwMode="auto">
            <a:xfrm flipH="1">
              <a:off x="3343053" y="1601596"/>
              <a:ext cx="479524" cy="657283"/>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nvGrpSpPr>
            <p:cNvPr id="28" name="Group 452"/>
            <p:cNvGrpSpPr>
              <a:grpSpLocks/>
            </p:cNvGrpSpPr>
            <p:nvPr/>
          </p:nvGrpSpPr>
          <p:grpSpPr bwMode="auto">
            <a:xfrm>
              <a:off x="2698377" y="551982"/>
              <a:ext cx="1087150" cy="935820"/>
              <a:chOff x="4891" y="-645"/>
              <a:chExt cx="1279" cy="1101"/>
            </a:xfrm>
          </p:grpSpPr>
          <p:cxnSp>
            <p:nvCxnSpPr>
              <p:cNvPr id="44" name="Line 453"/>
              <p:cNvCxnSpPr/>
              <p:nvPr/>
            </p:nvCxnSpPr>
            <p:spPr bwMode="auto">
              <a:xfrm>
                <a:off x="5498" y="-645"/>
                <a:ext cx="1" cy="44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5" name="Line 454"/>
              <p:cNvCxnSpPr/>
              <p:nvPr/>
            </p:nvCxnSpPr>
            <p:spPr bwMode="auto">
              <a:xfrm>
                <a:off x="5522" y="-352"/>
                <a:ext cx="648" cy="71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47" name="Line 458"/>
              <p:cNvCxnSpPr/>
              <p:nvPr/>
            </p:nvCxnSpPr>
            <p:spPr bwMode="auto">
              <a:xfrm flipV="1">
                <a:off x="4891" y="-436"/>
                <a:ext cx="565" cy="892"/>
              </a:xfrm>
              <a:prstGeom prst="line">
                <a:avLst/>
              </a:prstGeom>
              <a:noFill/>
              <a:ln w="9525">
                <a:solidFill>
                  <a:srgbClr val="000000"/>
                </a:solidFill>
                <a:prstDash val="dash"/>
                <a:round/>
                <a:headEnd/>
                <a:tailEnd type="stealth" w="med" len="med"/>
              </a:ln>
              <a:extLst>
                <a:ext uri="{909E8E84-426E-40DD-AFC4-6F175D3DCCD1}">
                  <a14:hiddenFill xmlns:a14="http://schemas.microsoft.com/office/drawing/2010/main">
                    <a:noFill/>
                  </a14:hiddenFill>
                </a:ext>
              </a:extLst>
            </p:spPr>
          </p:cxnSp>
          <p:cxnSp>
            <p:nvCxnSpPr>
              <p:cNvPr id="48" name="Line 459"/>
              <p:cNvCxnSpPr/>
              <p:nvPr/>
            </p:nvCxnSpPr>
            <p:spPr bwMode="auto">
              <a:xfrm>
                <a:off x="5100" y="-17"/>
                <a:ext cx="21" cy="2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grpSp>
        <p:cxnSp>
          <p:nvCxnSpPr>
            <p:cNvPr id="29" name="Line 462"/>
            <p:cNvCxnSpPr/>
            <p:nvPr/>
          </p:nvCxnSpPr>
          <p:spPr bwMode="auto">
            <a:xfrm flipV="1">
              <a:off x="3342203" y="3684690"/>
              <a:ext cx="850" cy="38214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0" name="Line 463"/>
            <p:cNvCxnSpPr/>
            <p:nvPr/>
          </p:nvCxnSpPr>
          <p:spPr bwMode="auto">
            <a:xfrm flipH="1" flipV="1">
              <a:off x="1634968" y="3309343"/>
              <a:ext cx="1707236" cy="657283"/>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32" name="Line 467"/>
            <p:cNvCxnSpPr/>
            <p:nvPr/>
          </p:nvCxnSpPr>
          <p:spPr bwMode="auto">
            <a:xfrm>
              <a:off x="4775480" y="3975587"/>
              <a:ext cx="445514" cy="849"/>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33" name="Line 468"/>
            <p:cNvCxnSpPr/>
            <p:nvPr/>
          </p:nvCxnSpPr>
          <p:spPr bwMode="auto">
            <a:xfrm flipH="1">
              <a:off x="4757626" y="3886421"/>
              <a:ext cx="446364" cy="1698"/>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34" name="Oval 469"/>
            <p:cNvSpPr>
              <a:spLocks noChangeArrowheads="1"/>
            </p:cNvSpPr>
            <p:nvPr/>
          </p:nvSpPr>
          <p:spPr bwMode="auto">
            <a:xfrm>
              <a:off x="1403708" y="3113177"/>
              <a:ext cx="252514" cy="248816"/>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75000"/>
                </a:lnSpc>
              </a:pPr>
              <a:endParaRPr lang="uk-UA" sz="1400"/>
            </a:p>
          </p:txBody>
        </p:sp>
        <p:cxnSp>
          <p:nvCxnSpPr>
            <p:cNvPr id="35" name="Line 470"/>
            <p:cNvCxnSpPr/>
            <p:nvPr/>
          </p:nvCxnSpPr>
          <p:spPr bwMode="auto">
            <a:xfrm flipV="1">
              <a:off x="1510836" y="2437212"/>
              <a:ext cx="586650" cy="692949"/>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36" name="Text Box 471"/>
            <p:cNvSpPr txBox="1">
              <a:spLocks noChangeArrowheads="1"/>
            </p:cNvSpPr>
            <p:nvPr/>
          </p:nvSpPr>
          <p:spPr bwMode="auto">
            <a:xfrm>
              <a:off x="-605611" y="3161644"/>
              <a:ext cx="1978611" cy="163895"/>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r">
                <a:lnSpc>
                  <a:spcPct val="75000"/>
                </a:lnSpc>
                <a:spcAft>
                  <a:spcPts val="0"/>
                </a:spcAft>
              </a:pPr>
              <a:r>
                <a:rPr lang="uk-UA" sz="1400" dirty="0">
                  <a:effectLst/>
                  <a:latin typeface="Times New Roman"/>
                  <a:ea typeface="Times New Roman"/>
                </a:rPr>
                <a:t>Черга 2 довша за Чергу 1</a:t>
              </a:r>
            </a:p>
          </p:txBody>
        </p:sp>
      </p:grpSp>
      <p:sp>
        <p:nvSpPr>
          <p:cNvPr id="54" name="Oval 433">
            <a:extLst>
              <a:ext uri="{FF2B5EF4-FFF2-40B4-BE49-F238E27FC236}">
                <a16:creationId xmlns:a16="http://schemas.microsoft.com/office/drawing/2014/main" id="{942FB29B-1035-DE4E-8B82-B2790D5D2543}"/>
              </a:ext>
            </a:extLst>
          </p:cNvPr>
          <p:cNvSpPr>
            <a:spLocks noChangeArrowheads="1"/>
          </p:cNvSpPr>
          <p:nvPr/>
        </p:nvSpPr>
        <p:spPr bwMode="auto">
          <a:xfrm>
            <a:off x="6442576" y="5186535"/>
            <a:ext cx="252514" cy="251364"/>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75000"/>
              </a:lnSpc>
            </a:pPr>
            <a:r>
              <a:rPr lang="uk-UA" sz="1400" dirty="0"/>
              <a:t>1</a:t>
            </a:r>
          </a:p>
        </p:txBody>
      </p:sp>
      <p:cxnSp>
        <p:nvCxnSpPr>
          <p:cNvPr id="55" name="Line 460">
            <a:extLst>
              <a:ext uri="{FF2B5EF4-FFF2-40B4-BE49-F238E27FC236}">
                <a16:creationId xmlns:a16="http://schemas.microsoft.com/office/drawing/2014/main" id="{23C7A74C-2465-D345-B484-87C4D4DC0F32}"/>
              </a:ext>
            </a:extLst>
          </p:cNvPr>
          <p:cNvCxnSpPr>
            <a:cxnSpLocks/>
            <a:endCxn id="58" idx="1"/>
          </p:cNvCxnSpPr>
          <p:nvPr/>
        </p:nvCxnSpPr>
        <p:spPr bwMode="auto">
          <a:xfrm>
            <a:off x="2749422" y="2164308"/>
            <a:ext cx="1059791" cy="752604"/>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nvGrpSpPr>
          <p:cNvPr id="56" name="Полотно 518">
            <a:extLst>
              <a:ext uri="{FF2B5EF4-FFF2-40B4-BE49-F238E27FC236}">
                <a16:creationId xmlns:a16="http://schemas.microsoft.com/office/drawing/2014/main" id="{51D39198-6A1C-304C-B95C-76F6EBA8A953}"/>
              </a:ext>
            </a:extLst>
          </p:cNvPr>
          <p:cNvGrpSpPr/>
          <p:nvPr/>
        </p:nvGrpSpPr>
        <p:grpSpPr>
          <a:xfrm>
            <a:off x="632975" y="1371068"/>
            <a:ext cx="6891353" cy="4639945"/>
            <a:chOff x="-605611" y="0"/>
            <a:chExt cx="6891353" cy="4639945"/>
          </a:xfrm>
        </p:grpSpPr>
        <p:sp>
          <p:nvSpPr>
            <p:cNvPr id="57" name="Прямоугольник 5">
              <a:extLst>
                <a:ext uri="{FF2B5EF4-FFF2-40B4-BE49-F238E27FC236}">
                  <a16:creationId xmlns:a16="http://schemas.microsoft.com/office/drawing/2014/main" id="{1A50CD11-4D13-B64B-87B2-E1642B10FE87}"/>
                </a:ext>
              </a:extLst>
            </p:cNvPr>
            <p:cNvSpPr/>
            <p:nvPr/>
          </p:nvSpPr>
          <p:spPr>
            <a:xfrm>
              <a:off x="0" y="0"/>
              <a:ext cx="5417820" cy="4639945"/>
            </a:xfrm>
            <a:prstGeom prst="rect">
              <a:avLst/>
            </a:prstGeom>
            <a:noFill/>
            <a:ln>
              <a:noFill/>
            </a:ln>
          </p:spPr>
        </p:sp>
        <p:sp>
          <p:nvSpPr>
            <p:cNvPr id="58" name="Oval 433">
              <a:extLst>
                <a:ext uri="{FF2B5EF4-FFF2-40B4-BE49-F238E27FC236}">
                  <a16:creationId xmlns:a16="http://schemas.microsoft.com/office/drawing/2014/main" id="{D7C6BFEE-F72E-2B41-A42E-02263BE5D311}"/>
                </a:ext>
              </a:extLst>
            </p:cNvPr>
            <p:cNvSpPr>
              <a:spLocks noChangeArrowheads="1"/>
            </p:cNvSpPr>
            <p:nvPr/>
          </p:nvSpPr>
          <p:spPr bwMode="auto">
            <a:xfrm>
              <a:off x="2533647" y="1509033"/>
              <a:ext cx="252514" cy="251364"/>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75000"/>
                </a:lnSpc>
              </a:pPr>
              <a:r>
                <a:rPr lang="uk-UA" sz="1400" dirty="0"/>
                <a:t>3</a:t>
              </a:r>
            </a:p>
          </p:txBody>
        </p:sp>
        <p:sp>
          <p:nvSpPr>
            <p:cNvPr id="59" name="Oval 434">
              <a:extLst>
                <a:ext uri="{FF2B5EF4-FFF2-40B4-BE49-F238E27FC236}">
                  <a16:creationId xmlns:a16="http://schemas.microsoft.com/office/drawing/2014/main" id="{BBEF3307-22FC-5A47-ACA2-82F3E492B59D}"/>
                </a:ext>
              </a:extLst>
            </p:cNvPr>
            <p:cNvSpPr>
              <a:spLocks noChangeArrowheads="1"/>
            </p:cNvSpPr>
            <p:nvPr/>
          </p:nvSpPr>
          <p:spPr bwMode="auto">
            <a:xfrm>
              <a:off x="3769012" y="1370613"/>
              <a:ext cx="250814" cy="25051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75000"/>
                </a:lnSpc>
              </a:pPr>
              <a:endParaRPr lang="uk-UA" sz="1400"/>
            </a:p>
          </p:txBody>
        </p:sp>
        <p:sp>
          <p:nvSpPr>
            <p:cNvPr id="60" name="Text Box 435">
              <a:extLst>
                <a:ext uri="{FF2B5EF4-FFF2-40B4-BE49-F238E27FC236}">
                  <a16:creationId xmlns:a16="http://schemas.microsoft.com/office/drawing/2014/main" id="{1BD056D3-138D-6345-9508-5F11EE9049C2}"/>
                </a:ext>
              </a:extLst>
            </p:cNvPr>
            <p:cNvSpPr txBox="1">
              <a:spLocks noChangeArrowheads="1"/>
            </p:cNvSpPr>
            <p:nvPr/>
          </p:nvSpPr>
          <p:spPr bwMode="auto">
            <a:xfrm>
              <a:off x="1804161" y="1584611"/>
              <a:ext cx="720133" cy="114643"/>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lnSpc>
                  <a:spcPct val="75000"/>
                </a:lnSpc>
                <a:spcAft>
                  <a:spcPts val="0"/>
                </a:spcAft>
              </a:pPr>
              <a:r>
                <a:rPr lang="ru-RU" sz="1400" dirty="0">
                  <a:effectLst/>
                  <a:latin typeface="Times New Roman"/>
                  <a:ea typeface="Times New Roman"/>
                </a:rPr>
                <a:t>Черга1</a:t>
              </a:r>
              <a:endParaRPr lang="uk-UA" sz="1400" dirty="0">
                <a:effectLst/>
                <a:latin typeface="Times New Roman"/>
                <a:ea typeface="Times New Roman"/>
              </a:endParaRPr>
            </a:p>
          </p:txBody>
        </p:sp>
        <p:sp>
          <p:nvSpPr>
            <p:cNvPr id="61" name="Text Box 436">
              <a:extLst>
                <a:ext uri="{FF2B5EF4-FFF2-40B4-BE49-F238E27FC236}">
                  <a16:creationId xmlns:a16="http://schemas.microsoft.com/office/drawing/2014/main" id="{8921E465-8ECE-1E45-A0BF-675A60F61238}"/>
                </a:ext>
              </a:extLst>
            </p:cNvPr>
            <p:cNvSpPr txBox="1">
              <a:spLocks noChangeArrowheads="1"/>
            </p:cNvSpPr>
            <p:nvPr/>
          </p:nvSpPr>
          <p:spPr bwMode="auto">
            <a:xfrm>
              <a:off x="383694" y="2170876"/>
              <a:ext cx="1659996" cy="241598"/>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r">
                <a:lnSpc>
                  <a:spcPct val="75000"/>
                </a:lnSpc>
                <a:spcAft>
                  <a:spcPts val="0"/>
                </a:spcAft>
              </a:pPr>
              <a:r>
                <a:rPr lang="ru-RU" sz="1400" dirty="0" err="1">
                  <a:latin typeface="Times New Roman"/>
                  <a:ea typeface="Times New Roman"/>
                </a:rPr>
                <a:t>П</a:t>
              </a:r>
              <a:r>
                <a:rPr lang="ru-RU" sz="1400" dirty="0" err="1">
                  <a:effectLst/>
                  <a:latin typeface="Times New Roman"/>
                  <a:ea typeface="Times New Roman"/>
                </a:rPr>
                <a:t>ерех</a:t>
              </a:r>
              <a:r>
                <a:rPr lang="uk-UA" sz="1400" dirty="0">
                  <a:effectLst/>
                  <a:latin typeface="Times New Roman"/>
                  <a:ea typeface="Times New Roman"/>
                </a:rPr>
                <a:t>і</a:t>
              </a:r>
              <a:r>
                <a:rPr lang="ru-RU" sz="1400" dirty="0">
                  <a:effectLst/>
                  <a:latin typeface="Times New Roman"/>
                  <a:ea typeface="Times New Roman"/>
                </a:rPr>
                <a:t>д з Ч</a:t>
              </a:r>
              <a:r>
                <a:rPr lang="uk-UA" sz="1400" dirty="0">
                  <a:effectLst/>
                  <a:latin typeface="Times New Roman"/>
                  <a:ea typeface="Times New Roman"/>
                </a:rPr>
                <a:t>2</a:t>
              </a:r>
              <a:r>
                <a:rPr lang="ru-RU" sz="1400" dirty="0">
                  <a:effectLst/>
                  <a:latin typeface="Times New Roman"/>
                  <a:ea typeface="Times New Roman"/>
                </a:rPr>
                <a:t> до Ч</a:t>
              </a:r>
              <a:r>
                <a:rPr lang="uk-UA" sz="1400" dirty="0">
                  <a:effectLst/>
                  <a:latin typeface="Times New Roman"/>
                  <a:ea typeface="Times New Roman"/>
                </a:rPr>
                <a:t>1</a:t>
              </a:r>
            </a:p>
          </p:txBody>
        </p:sp>
        <p:cxnSp>
          <p:nvCxnSpPr>
            <p:cNvPr id="62" name="Line 437">
              <a:extLst>
                <a:ext uri="{FF2B5EF4-FFF2-40B4-BE49-F238E27FC236}">
                  <a16:creationId xmlns:a16="http://schemas.microsoft.com/office/drawing/2014/main" id="{BFEF7833-46AA-0349-87A1-1B7CD36E7FBA}"/>
                </a:ext>
              </a:extLst>
            </p:cNvPr>
            <p:cNvCxnSpPr/>
            <p:nvPr/>
          </p:nvCxnSpPr>
          <p:spPr bwMode="auto">
            <a:xfrm flipV="1">
              <a:off x="2115340" y="2162070"/>
              <a:ext cx="850" cy="39318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63" name="Arc 438">
              <a:extLst>
                <a:ext uri="{FF2B5EF4-FFF2-40B4-BE49-F238E27FC236}">
                  <a16:creationId xmlns:a16="http://schemas.microsoft.com/office/drawing/2014/main" id="{A91A34F3-3DE4-564F-8D54-4523D4F11905}"/>
                </a:ext>
              </a:extLst>
            </p:cNvPr>
            <p:cNvSpPr>
              <a:spLocks/>
            </p:cNvSpPr>
            <p:nvPr/>
          </p:nvSpPr>
          <p:spPr bwMode="auto">
            <a:xfrm rot="3047186">
              <a:off x="1806295" y="1422839"/>
              <a:ext cx="726917" cy="711632"/>
            </a:xfrm>
            <a:custGeom>
              <a:avLst/>
              <a:gdLst>
                <a:gd name="G0" fmla="+- 0 0 0"/>
                <a:gd name="G1" fmla="+- 10355 0 0"/>
                <a:gd name="G2" fmla="+- 21600 0 0"/>
                <a:gd name="T0" fmla="*/ 18956 w 21600"/>
                <a:gd name="T1" fmla="*/ 0 h 10592"/>
                <a:gd name="T2" fmla="*/ 21599 w 21600"/>
                <a:gd name="T3" fmla="*/ 10592 h 10592"/>
                <a:gd name="T4" fmla="*/ 0 w 21600"/>
                <a:gd name="T5" fmla="*/ 10355 h 10592"/>
              </a:gdLst>
              <a:ahLst/>
              <a:cxnLst>
                <a:cxn ang="0">
                  <a:pos x="T0" y="T1"/>
                </a:cxn>
                <a:cxn ang="0">
                  <a:pos x="T2" y="T3"/>
                </a:cxn>
                <a:cxn ang="0">
                  <a:pos x="T4" y="T5"/>
                </a:cxn>
              </a:cxnLst>
              <a:rect l="0" t="0" r="r" b="b"/>
              <a:pathLst>
                <a:path w="21600" h="10592" fill="none" extrusionOk="0">
                  <a:moveTo>
                    <a:pt x="18956" y="-1"/>
                  </a:moveTo>
                  <a:cubicBezTo>
                    <a:pt x="20690" y="3175"/>
                    <a:pt x="21600" y="6736"/>
                    <a:pt x="21600" y="10355"/>
                  </a:cubicBezTo>
                  <a:cubicBezTo>
                    <a:pt x="21600" y="10434"/>
                    <a:pt x="21599" y="10513"/>
                    <a:pt x="21598" y="10591"/>
                  </a:cubicBezTo>
                </a:path>
                <a:path w="21600" h="10592" stroke="0" extrusionOk="0">
                  <a:moveTo>
                    <a:pt x="18956" y="-1"/>
                  </a:moveTo>
                  <a:cubicBezTo>
                    <a:pt x="20690" y="3175"/>
                    <a:pt x="21600" y="6736"/>
                    <a:pt x="21600" y="10355"/>
                  </a:cubicBezTo>
                  <a:cubicBezTo>
                    <a:pt x="21600" y="10434"/>
                    <a:pt x="21599" y="10513"/>
                    <a:pt x="21598" y="10591"/>
                  </a:cubicBezTo>
                  <a:lnTo>
                    <a:pt x="0" y="10355"/>
                  </a:lnTo>
                  <a:close/>
                </a:path>
              </a:pathLst>
            </a:custGeom>
            <a:noFill/>
            <a:ln w="9525">
              <a:solidFill>
                <a:srgbClr val="000000"/>
              </a:solidFill>
              <a:round/>
              <a:headEnd type="stealth"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nSpc>
                  <a:spcPct val="75000"/>
                </a:lnSpc>
              </a:pPr>
              <a:endParaRPr lang="uk-UA" sz="1400"/>
            </a:p>
          </p:txBody>
        </p:sp>
        <p:sp>
          <p:nvSpPr>
            <p:cNvPr id="64" name="Text Box 439">
              <a:extLst>
                <a:ext uri="{FF2B5EF4-FFF2-40B4-BE49-F238E27FC236}">
                  <a16:creationId xmlns:a16="http://schemas.microsoft.com/office/drawing/2014/main" id="{755C5B13-3DE9-AF40-BD41-55814799975A}"/>
                </a:ext>
              </a:extLst>
            </p:cNvPr>
            <p:cNvSpPr txBox="1">
              <a:spLocks noChangeArrowheads="1"/>
            </p:cNvSpPr>
            <p:nvPr/>
          </p:nvSpPr>
          <p:spPr bwMode="auto">
            <a:xfrm>
              <a:off x="4104530" y="1416055"/>
              <a:ext cx="2181212" cy="21866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nSpc>
                  <a:spcPct val="75000"/>
                </a:lnSpc>
                <a:spcAft>
                  <a:spcPts val="0"/>
                </a:spcAft>
              </a:pPr>
              <a:r>
                <a:rPr lang="uk-UA" sz="1400" dirty="0">
                  <a:effectLst/>
                  <a:latin typeface="Times New Roman"/>
                  <a:ea typeface="Times New Roman"/>
                </a:rPr>
                <a:t>Черга 1 довша за Чергу 2</a:t>
              </a:r>
            </a:p>
          </p:txBody>
        </p:sp>
        <p:sp>
          <p:nvSpPr>
            <p:cNvPr id="65" name="Oval 440">
              <a:extLst>
                <a:ext uri="{FF2B5EF4-FFF2-40B4-BE49-F238E27FC236}">
                  <a16:creationId xmlns:a16="http://schemas.microsoft.com/office/drawing/2014/main" id="{9DA7F7BC-A8B3-7042-B0CE-E0BE4359CFD1}"/>
                </a:ext>
              </a:extLst>
            </p:cNvPr>
            <p:cNvSpPr>
              <a:spLocks noChangeArrowheads="1"/>
            </p:cNvSpPr>
            <p:nvPr/>
          </p:nvSpPr>
          <p:spPr bwMode="auto">
            <a:xfrm>
              <a:off x="2595713" y="2926352"/>
              <a:ext cx="250814" cy="253062"/>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75000"/>
                </a:lnSpc>
              </a:pPr>
              <a:r>
                <a:rPr lang="uk-UA" sz="1400" dirty="0"/>
                <a:t>2</a:t>
              </a:r>
            </a:p>
          </p:txBody>
        </p:sp>
        <p:sp>
          <p:nvSpPr>
            <p:cNvPr id="66" name="Text Box 441">
              <a:extLst>
                <a:ext uri="{FF2B5EF4-FFF2-40B4-BE49-F238E27FC236}">
                  <a16:creationId xmlns:a16="http://schemas.microsoft.com/office/drawing/2014/main" id="{A0BAB5AB-5D47-974E-AF67-9AAD85DC1FE9}"/>
                </a:ext>
              </a:extLst>
            </p:cNvPr>
            <p:cNvSpPr txBox="1">
              <a:spLocks noChangeArrowheads="1"/>
            </p:cNvSpPr>
            <p:nvPr/>
          </p:nvSpPr>
          <p:spPr bwMode="auto">
            <a:xfrm>
              <a:off x="2773408" y="160499"/>
              <a:ext cx="1121011" cy="320149"/>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lnSpc>
                  <a:spcPct val="75000"/>
                </a:lnSpc>
                <a:spcAft>
                  <a:spcPts val="0"/>
                </a:spcAft>
              </a:pPr>
              <a:r>
                <a:rPr lang="uk-UA" sz="1400" dirty="0">
                  <a:latin typeface="Times New Roman"/>
                  <a:ea typeface="Times New Roman"/>
                </a:rPr>
                <a:t>П</a:t>
              </a:r>
              <a:r>
                <a:rPr lang="uk-UA" sz="1400" dirty="0">
                  <a:effectLst/>
                  <a:latin typeface="Times New Roman"/>
                  <a:ea typeface="Times New Roman"/>
                </a:rPr>
                <a:t>орівняння з Чергою 2</a:t>
              </a:r>
            </a:p>
          </p:txBody>
        </p:sp>
        <p:sp>
          <p:nvSpPr>
            <p:cNvPr id="67" name="Arc 443">
              <a:extLst>
                <a:ext uri="{FF2B5EF4-FFF2-40B4-BE49-F238E27FC236}">
                  <a16:creationId xmlns:a16="http://schemas.microsoft.com/office/drawing/2014/main" id="{109E36F1-939E-8C4B-8A62-8046FCE7EAD2}"/>
                </a:ext>
              </a:extLst>
            </p:cNvPr>
            <p:cNvSpPr>
              <a:spLocks/>
            </p:cNvSpPr>
            <p:nvPr/>
          </p:nvSpPr>
          <p:spPr bwMode="auto">
            <a:xfrm rot="18552814" flipV="1">
              <a:off x="1804596" y="2615120"/>
              <a:ext cx="728616" cy="710782"/>
            </a:xfrm>
            <a:custGeom>
              <a:avLst/>
              <a:gdLst>
                <a:gd name="G0" fmla="+- 0 0 0"/>
                <a:gd name="G1" fmla="+- 10355 0 0"/>
                <a:gd name="G2" fmla="+- 21600 0 0"/>
                <a:gd name="T0" fmla="*/ 18956 w 21600"/>
                <a:gd name="T1" fmla="*/ 0 h 10592"/>
                <a:gd name="T2" fmla="*/ 21599 w 21600"/>
                <a:gd name="T3" fmla="*/ 10592 h 10592"/>
                <a:gd name="T4" fmla="*/ 0 w 21600"/>
                <a:gd name="T5" fmla="*/ 10355 h 10592"/>
              </a:gdLst>
              <a:ahLst/>
              <a:cxnLst>
                <a:cxn ang="0">
                  <a:pos x="T0" y="T1"/>
                </a:cxn>
                <a:cxn ang="0">
                  <a:pos x="T2" y="T3"/>
                </a:cxn>
                <a:cxn ang="0">
                  <a:pos x="T4" y="T5"/>
                </a:cxn>
              </a:cxnLst>
              <a:rect l="0" t="0" r="r" b="b"/>
              <a:pathLst>
                <a:path w="21600" h="10592" fill="none" extrusionOk="0">
                  <a:moveTo>
                    <a:pt x="18956" y="-1"/>
                  </a:moveTo>
                  <a:cubicBezTo>
                    <a:pt x="20690" y="3175"/>
                    <a:pt x="21600" y="6736"/>
                    <a:pt x="21600" y="10355"/>
                  </a:cubicBezTo>
                  <a:cubicBezTo>
                    <a:pt x="21600" y="10434"/>
                    <a:pt x="21599" y="10513"/>
                    <a:pt x="21598" y="10591"/>
                  </a:cubicBezTo>
                </a:path>
                <a:path w="21600" h="10592" stroke="0" extrusionOk="0">
                  <a:moveTo>
                    <a:pt x="18956" y="-1"/>
                  </a:moveTo>
                  <a:cubicBezTo>
                    <a:pt x="20690" y="3175"/>
                    <a:pt x="21600" y="6736"/>
                    <a:pt x="21600" y="10355"/>
                  </a:cubicBezTo>
                  <a:cubicBezTo>
                    <a:pt x="21600" y="10434"/>
                    <a:pt x="21599" y="10513"/>
                    <a:pt x="21598" y="10591"/>
                  </a:cubicBezTo>
                  <a:lnTo>
                    <a:pt x="0" y="10355"/>
                  </a:lnTo>
                  <a:close/>
                </a:path>
              </a:pathLst>
            </a:custGeom>
            <a:noFill/>
            <a:ln w="9525">
              <a:solidFill>
                <a:srgbClr val="000000"/>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nSpc>
                  <a:spcPct val="75000"/>
                </a:lnSpc>
              </a:pPr>
              <a:endParaRPr lang="uk-UA" sz="1400"/>
            </a:p>
          </p:txBody>
        </p:sp>
        <p:sp>
          <p:nvSpPr>
            <p:cNvPr id="68" name="Text Box 444">
              <a:extLst>
                <a:ext uri="{FF2B5EF4-FFF2-40B4-BE49-F238E27FC236}">
                  <a16:creationId xmlns:a16="http://schemas.microsoft.com/office/drawing/2014/main" id="{6B4850BF-5D24-0F4F-BAD4-01B5ACAA77C8}"/>
                </a:ext>
              </a:extLst>
            </p:cNvPr>
            <p:cNvSpPr txBox="1">
              <a:spLocks noChangeArrowheads="1"/>
            </p:cNvSpPr>
            <p:nvPr/>
          </p:nvSpPr>
          <p:spPr bwMode="auto">
            <a:xfrm>
              <a:off x="1804161" y="2972377"/>
              <a:ext cx="756693" cy="247969"/>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lnSpc>
                  <a:spcPct val="75000"/>
                </a:lnSpc>
                <a:spcAft>
                  <a:spcPts val="0"/>
                </a:spcAft>
              </a:pPr>
              <a:r>
                <a:rPr lang="ru-RU" sz="1400" dirty="0">
                  <a:effectLst/>
                  <a:latin typeface="Times New Roman"/>
                  <a:ea typeface="Times New Roman"/>
                </a:rPr>
                <a:t>Черга 2</a:t>
              </a:r>
              <a:endParaRPr lang="uk-UA" sz="1400" dirty="0">
                <a:effectLst/>
                <a:latin typeface="Times New Roman"/>
                <a:ea typeface="Times New Roman"/>
              </a:endParaRPr>
            </a:p>
          </p:txBody>
        </p:sp>
        <p:cxnSp>
          <p:nvCxnSpPr>
            <p:cNvPr id="69" name="Line 447">
              <a:extLst>
                <a:ext uri="{FF2B5EF4-FFF2-40B4-BE49-F238E27FC236}">
                  <a16:creationId xmlns:a16="http://schemas.microsoft.com/office/drawing/2014/main" id="{DF0F09B0-6508-D440-ADCF-5F53DCC669A8}"/>
                </a:ext>
              </a:extLst>
            </p:cNvPr>
            <p:cNvCxnSpPr/>
            <p:nvPr/>
          </p:nvCxnSpPr>
          <p:spPr bwMode="auto">
            <a:xfrm flipV="1">
              <a:off x="3307345" y="2117062"/>
              <a:ext cx="850" cy="39318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70" name="Arc 448">
              <a:extLst>
                <a:ext uri="{FF2B5EF4-FFF2-40B4-BE49-F238E27FC236}">
                  <a16:creationId xmlns:a16="http://schemas.microsoft.com/office/drawing/2014/main" id="{616362F0-DDD4-AC48-9423-B9D1CFC98C76}"/>
                </a:ext>
              </a:extLst>
            </p:cNvPr>
            <p:cNvSpPr>
              <a:spLocks/>
            </p:cNvSpPr>
            <p:nvPr/>
          </p:nvSpPr>
          <p:spPr bwMode="auto">
            <a:xfrm rot="18552814" flipH="1">
              <a:off x="2851214" y="1390547"/>
              <a:ext cx="729465" cy="749891"/>
            </a:xfrm>
            <a:custGeom>
              <a:avLst/>
              <a:gdLst>
                <a:gd name="G0" fmla="+- 0 0 0"/>
                <a:gd name="G1" fmla="+- 10355 0 0"/>
                <a:gd name="G2" fmla="+- 21600 0 0"/>
                <a:gd name="T0" fmla="*/ 18956 w 21600"/>
                <a:gd name="T1" fmla="*/ 0 h 13537"/>
                <a:gd name="T2" fmla="*/ 21364 w 21600"/>
                <a:gd name="T3" fmla="*/ 13537 h 13537"/>
                <a:gd name="T4" fmla="*/ 0 w 21600"/>
                <a:gd name="T5" fmla="*/ 10355 h 13537"/>
              </a:gdLst>
              <a:ahLst/>
              <a:cxnLst>
                <a:cxn ang="0">
                  <a:pos x="T0" y="T1"/>
                </a:cxn>
                <a:cxn ang="0">
                  <a:pos x="T2" y="T3"/>
                </a:cxn>
                <a:cxn ang="0">
                  <a:pos x="T4" y="T5"/>
                </a:cxn>
              </a:cxnLst>
              <a:rect l="0" t="0" r="r" b="b"/>
              <a:pathLst>
                <a:path w="21600" h="13537" fill="none" extrusionOk="0">
                  <a:moveTo>
                    <a:pt x="18956" y="-1"/>
                  </a:moveTo>
                  <a:cubicBezTo>
                    <a:pt x="20690" y="3175"/>
                    <a:pt x="21600" y="6736"/>
                    <a:pt x="21600" y="10355"/>
                  </a:cubicBezTo>
                  <a:cubicBezTo>
                    <a:pt x="21600" y="11420"/>
                    <a:pt x="21521" y="12483"/>
                    <a:pt x="21364" y="13537"/>
                  </a:cubicBezTo>
                </a:path>
                <a:path w="21600" h="13537" stroke="0" extrusionOk="0">
                  <a:moveTo>
                    <a:pt x="18956" y="-1"/>
                  </a:moveTo>
                  <a:cubicBezTo>
                    <a:pt x="20690" y="3175"/>
                    <a:pt x="21600" y="6736"/>
                    <a:pt x="21600" y="10355"/>
                  </a:cubicBezTo>
                  <a:cubicBezTo>
                    <a:pt x="21600" y="11420"/>
                    <a:pt x="21521" y="12483"/>
                    <a:pt x="21364" y="13537"/>
                  </a:cubicBezTo>
                  <a:lnTo>
                    <a:pt x="0" y="10355"/>
                  </a:lnTo>
                  <a:close/>
                </a:path>
              </a:pathLst>
            </a:custGeom>
            <a:noFill/>
            <a:ln w="9525">
              <a:solidFill>
                <a:srgbClr val="000000"/>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nSpc>
                  <a:spcPct val="75000"/>
                </a:lnSpc>
              </a:pPr>
              <a:endParaRPr lang="uk-UA" sz="1400"/>
            </a:p>
          </p:txBody>
        </p:sp>
        <p:sp>
          <p:nvSpPr>
            <p:cNvPr id="71" name="Arc 449">
              <a:extLst>
                <a:ext uri="{FF2B5EF4-FFF2-40B4-BE49-F238E27FC236}">
                  <a16:creationId xmlns:a16="http://schemas.microsoft.com/office/drawing/2014/main" id="{AD1B38AD-D85D-064E-9A5D-AB80548DE918}"/>
                </a:ext>
              </a:extLst>
            </p:cNvPr>
            <p:cNvSpPr>
              <a:spLocks/>
            </p:cNvSpPr>
            <p:nvPr/>
          </p:nvSpPr>
          <p:spPr bwMode="auto">
            <a:xfrm rot="3047186" flipH="1" flipV="1">
              <a:off x="2889472" y="2570962"/>
              <a:ext cx="727767" cy="710782"/>
            </a:xfrm>
            <a:custGeom>
              <a:avLst/>
              <a:gdLst>
                <a:gd name="G0" fmla="+- 0 0 0"/>
                <a:gd name="G1" fmla="+- 10355 0 0"/>
                <a:gd name="G2" fmla="+- 21600 0 0"/>
                <a:gd name="T0" fmla="*/ 18956 w 21600"/>
                <a:gd name="T1" fmla="*/ 0 h 10592"/>
                <a:gd name="T2" fmla="*/ 21599 w 21600"/>
                <a:gd name="T3" fmla="*/ 10592 h 10592"/>
                <a:gd name="T4" fmla="*/ 0 w 21600"/>
                <a:gd name="T5" fmla="*/ 10355 h 10592"/>
              </a:gdLst>
              <a:ahLst/>
              <a:cxnLst>
                <a:cxn ang="0">
                  <a:pos x="T0" y="T1"/>
                </a:cxn>
                <a:cxn ang="0">
                  <a:pos x="T2" y="T3"/>
                </a:cxn>
                <a:cxn ang="0">
                  <a:pos x="T4" y="T5"/>
                </a:cxn>
              </a:cxnLst>
              <a:rect l="0" t="0" r="r" b="b"/>
              <a:pathLst>
                <a:path w="21600" h="10592" fill="none" extrusionOk="0">
                  <a:moveTo>
                    <a:pt x="18956" y="-1"/>
                  </a:moveTo>
                  <a:cubicBezTo>
                    <a:pt x="20690" y="3175"/>
                    <a:pt x="21600" y="6736"/>
                    <a:pt x="21600" y="10355"/>
                  </a:cubicBezTo>
                  <a:cubicBezTo>
                    <a:pt x="21600" y="10434"/>
                    <a:pt x="21599" y="10513"/>
                    <a:pt x="21598" y="10591"/>
                  </a:cubicBezTo>
                </a:path>
                <a:path w="21600" h="10592" stroke="0" extrusionOk="0">
                  <a:moveTo>
                    <a:pt x="18956" y="-1"/>
                  </a:moveTo>
                  <a:cubicBezTo>
                    <a:pt x="20690" y="3175"/>
                    <a:pt x="21600" y="6736"/>
                    <a:pt x="21600" y="10355"/>
                  </a:cubicBezTo>
                  <a:cubicBezTo>
                    <a:pt x="21600" y="10434"/>
                    <a:pt x="21599" y="10513"/>
                    <a:pt x="21598" y="10591"/>
                  </a:cubicBezTo>
                  <a:lnTo>
                    <a:pt x="0" y="10355"/>
                  </a:lnTo>
                  <a:close/>
                </a:path>
              </a:pathLst>
            </a:custGeom>
            <a:noFill/>
            <a:ln w="9525">
              <a:solidFill>
                <a:srgbClr val="000000"/>
              </a:solidFill>
              <a:round/>
              <a:headEnd type="stealth"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nSpc>
                  <a:spcPct val="75000"/>
                </a:lnSpc>
              </a:pPr>
              <a:endParaRPr lang="uk-UA" sz="1400"/>
            </a:p>
          </p:txBody>
        </p:sp>
        <p:sp>
          <p:nvSpPr>
            <p:cNvPr id="72" name="Text Box 450">
              <a:extLst>
                <a:ext uri="{FF2B5EF4-FFF2-40B4-BE49-F238E27FC236}">
                  <a16:creationId xmlns:a16="http://schemas.microsoft.com/office/drawing/2014/main" id="{0FC6F834-7B5D-6345-9781-0B3C79D91AAD}"/>
                </a:ext>
              </a:extLst>
            </p:cNvPr>
            <p:cNvSpPr txBox="1">
              <a:spLocks noChangeArrowheads="1"/>
            </p:cNvSpPr>
            <p:nvPr/>
          </p:nvSpPr>
          <p:spPr bwMode="auto">
            <a:xfrm>
              <a:off x="3444569" y="2258879"/>
              <a:ext cx="1781514" cy="230983"/>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nSpc>
                  <a:spcPct val="75000"/>
                </a:lnSpc>
                <a:spcAft>
                  <a:spcPts val="0"/>
                </a:spcAft>
              </a:pPr>
              <a:r>
                <a:rPr lang="ru-RU" sz="1400" dirty="0" err="1">
                  <a:latin typeface="Times New Roman"/>
                  <a:ea typeface="Times New Roman"/>
                </a:rPr>
                <a:t>П</a:t>
              </a:r>
              <a:r>
                <a:rPr lang="ru-RU" sz="1400" dirty="0" err="1">
                  <a:effectLst/>
                  <a:latin typeface="Times New Roman"/>
                  <a:ea typeface="Times New Roman"/>
                </a:rPr>
                <a:t>ерех</a:t>
              </a:r>
              <a:r>
                <a:rPr lang="uk-UA" sz="1400" dirty="0">
                  <a:effectLst/>
                  <a:latin typeface="Times New Roman"/>
                  <a:ea typeface="Times New Roman"/>
                </a:rPr>
                <a:t>і</a:t>
              </a:r>
              <a:r>
                <a:rPr lang="ru-RU" sz="1400" dirty="0">
                  <a:effectLst/>
                  <a:latin typeface="Times New Roman"/>
                  <a:ea typeface="Times New Roman"/>
                </a:rPr>
                <a:t>д з Ч</a:t>
              </a:r>
              <a:r>
                <a:rPr lang="uk-UA" sz="1400" dirty="0">
                  <a:effectLst/>
                  <a:latin typeface="Times New Roman"/>
                  <a:ea typeface="Times New Roman"/>
                </a:rPr>
                <a:t>1</a:t>
              </a:r>
              <a:r>
                <a:rPr lang="ru-RU" sz="1400" dirty="0">
                  <a:effectLst/>
                  <a:latin typeface="Times New Roman"/>
                  <a:ea typeface="Times New Roman"/>
                </a:rPr>
                <a:t> до Ч</a:t>
              </a:r>
              <a:r>
                <a:rPr lang="uk-UA" sz="1400" dirty="0">
                  <a:effectLst/>
                  <a:latin typeface="Times New Roman"/>
                  <a:ea typeface="Times New Roman"/>
                </a:rPr>
                <a:t>2</a:t>
              </a:r>
            </a:p>
          </p:txBody>
        </p:sp>
        <p:cxnSp>
          <p:nvCxnSpPr>
            <p:cNvPr id="73" name="Line 451">
              <a:extLst>
                <a:ext uri="{FF2B5EF4-FFF2-40B4-BE49-F238E27FC236}">
                  <a16:creationId xmlns:a16="http://schemas.microsoft.com/office/drawing/2014/main" id="{C6A2717F-C1DA-8A45-B510-B64F4BD6F29F}"/>
                </a:ext>
              </a:extLst>
            </p:cNvPr>
            <p:cNvCxnSpPr/>
            <p:nvPr/>
          </p:nvCxnSpPr>
          <p:spPr bwMode="auto">
            <a:xfrm flipH="1">
              <a:off x="3343053" y="1601596"/>
              <a:ext cx="479524" cy="657283"/>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nvGrpSpPr>
            <p:cNvPr id="74" name="Group 452">
              <a:extLst>
                <a:ext uri="{FF2B5EF4-FFF2-40B4-BE49-F238E27FC236}">
                  <a16:creationId xmlns:a16="http://schemas.microsoft.com/office/drawing/2014/main" id="{84D18731-3E53-104D-9B19-03C35EDD9421}"/>
                </a:ext>
              </a:extLst>
            </p:cNvPr>
            <p:cNvGrpSpPr>
              <a:grpSpLocks/>
            </p:cNvGrpSpPr>
            <p:nvPr/>
          </p:nvGrpSpPr>
          <p:grpSpPr bwMode="auto">
            <a:xfrm>
              <a:off x="2698377" y="551982"/>
              <a:ext cx="1087150" cy="935820"/>
              <a:chOff x="4891" y="-645"/>
              <a:chExt cx="1279" cy="1101"/>
            </a:xfrm>
          </p:grpSpPr>
          <p:cxnSp>
            <p:nvCxnSpPr>
              <p:cNvPr id="79" name="Line 453">
                <a:extLst>
                  <a:ext uri="{FF2B5EF4-FFF2-40B4-BE49-F238E27FC236}">
                    <a16:creationId xmlns:a16="http://schemas.microsoft.com/office/drawing/2014/main" id="{19F0C88A-9A03-6B4F-898C-42DAD8A91B09}"/>
                  </a:ext>
                </a:extLst>
              </p:cNvPr>
              <p:cNvCxnSpPr/>
              <p:nvPr/>
            </p:nvCxnSpPr>
            <p:spPr bwMode="auto">
              <a:xfrm>
                <a:off x="5498" y="-645"/>
                <a:ext cx="1" cy="44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80" name="Line 454">
                <a:extLst>
                  <a:ext uri="{FF2B5EF4-FFF2-40B4-BE49-F238E27FC236}">
                    <a16:creationId xmlns:a16="http://schemas.microsoft.com/office/drawing/2014/main" id="{77BEBB48-01D4-2940-96A3-0BAA1F9B08F7}"/>
                  </a:ext>
                </a:extLst>
              </p:cNvPr>
              <p:cNvCxnSpPr/>
              <p:nvPr/>
            </p:nvCxnSpPr>
            <p:spPr bwMode="auto">
              <a:xfrm>
                <a:off x="5522" y="-352"/>
                <a:ext cx="648" cy="71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81" name="Line 458">
                <a:extLst>
                  <a:ext uri="{FF2B5EF4-FFF2-40B4-BE49-F238E27FC236}">
                    <a16:creationId xmlns:a16="http://schemas.microsoft.com/office/drawing/2014/main" id="{6F28369F-4A54-ED4A-AC5A-92C750181353}"/>
                  </a:ext>
                </a:extLst>
              </p:cNvPr>
              <p:cNvCxnSpPr/>
              <p:nvPr/>
            </p:nvCxnSpPr>
            <p:spPr bwMode="auto">
              <a:xfrm flipV="1">
                <a:off x="4891" y="-436"/>
                <a:ext cx="565" cy="892"/>
              </a:xfrm>
              <a:prstGeom prst="line">
                <a:avLst/>
              </a:prstGeom>
              <a:noFill/>
              <a:ln w="9525">
                <a:solidFill>
                  <a:srgbClr val="000000"/>
                </a:solidFill>
                <a:prstDash val="dash"/>
                <a:round/>
                <a:headEnd/>
                <a:tailEnd type="stealth" w="med" len="med"/>
              </a:ln>
              <a:extLst>
                <a:ext uri="{909E8E84-426E-40DD-AFC4-6F175D3DCCD1}">
                  <a14:hiddenFill xmlns:a14="http://schemas.microsoft.com/office/drawing/2010/main">
                    <a:noFill/>
                  </a14:hiddenFill>
                </a:ext>
              </a:extLst>
            </p:spPr>
          </p:cxnSp>
          <p:cxnSp>
            <p:nvCxnSpPr>
              <p:cNvPr id="82" name="Line 459">
                <a:extLst>
                  <a:ext uri="{FF2B5EF4-FFF2-40B4-BE49-F238E27FC236}">
                    <a16:creationId xmlns:a16="http://schemas.microsoft.com/office/drawing/2014/main" id="{B7215CCF-525C-8E45-AC87-3E41D6ECCE58}"/>
                  </a:ext>
                </a:extLst>
              </p:cNvPr>
              <p:cNvCxnSpPr/>
              <p:nvPr/>
            </p:nvCxnSpPr>
            <p:spPr bwMode="auto">
              <a:xfrm>
                <a:off x="5100" y="-17"/>
                <a:ext cx="21" cy="2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
          <p:nvSpPr>
            <p:cNvPr id="75" name="Oval 469">
              <a:extLst>
                <a:ext uri="{FF2B5EF4-FFF2-40B4-BE49-F238E27FC236}">
                  <a16:creationId xmlns:a16="http://schemas.microsoft.com/office/drawing/2014/main" id="{ADFE13A4-A494-C646-952C-7BD843472F3F}"/>
                </a:ext>
              </a:extLst>
            </p:cNvPr>
            <p:cNvSpPr>
              <a:spLocks noChangeArrowheads="1"/>
            </p:cNvSpPr>
            <p:nvPr/>
          </p:nvSpPr>
          <p:spPr bwMode="auto">
            <a:xfrm>
              <a:off x="1403708" y="3113177"/>
              <a:ext cx="252514" cy="248816"/>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75000"/>
                </a:lnSpc>
              </a:pPr>
              <a:endParaRPr lang="uk-UA" sz="1400"/>
            </a:p>
          </p:txBody>
        </p:sp>
        <p:cxnSp>
          <p:nvCxnSpPr>
            <p:cNvPr id="76" name="Line 470">
              <a:extLst>
                <a:ext uri="{FF2B5EF4-FFF2-40B4-BE49-F238E27FC236}">
                  <a16:creationId xmlns:a16="http://schemas.microsoft.com/office/drawing/2014/main" id="{68882C42-4011-6C4D-9594-13747F8FA181}"/>
                </a:ext>
              </a:extLst>
            </p:cNvPr>
            <p:cNvCxnSpPr/>
            <p:nvPr/>
          </p:nvCxnSpPr>
          <p:spPr bwMode="auto">
            <a:xfrm flipV="1">
              <a:off x="1510836" y="2437212"/>
              <a:ext cx="586650" cy="692949"/>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77" name="Text Box 471">
              <a:extLst>
                <a:ext uri="{FF2B5EF4-FFF2-40B4-BE49-F238E27FC236}">
                  <a16:creationId xmlns:a16="http://schemas.microsoft.com/office/drawing/2014/main" id="{63F14066-B9DE-D645-A2CF-FAE929D20DDA}"/>
                </a:ext>
              </a:extLst>
            </p:cNvPr>
            <p:cNvSpPr txBox="1">
              <a:spLocks noChangeArrowheads="1"/>
            </p:cNvSpPr>
            <p:nvPr/>
          </p:nvSpPr>
          <p:spPr bwMode="auto">
            <a:xfrm>
              <a:off x="-605611" y="3161644"/>
              <a:ext cx="1978611" cy="163895"/>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r">
                <a:lnSpc>
                  <a:spcPct val="75000"/>
                </a:lnSpc>
                <a:spcAft>
                  <a:spcPts val="0"/>
                </a:spcAft>
              </a:pPr>
              <a:r>
                <a:rPr lang="uk-UA" sz="1400" dirty="0">
                  <a:effectLst/>
                  <a:latin typeface="Times New Roman"/>
                  <a:ea typeface="Times New Roman"/>
                </a:rPr>
                <a:t>Черга 2 довша за Чергу 1</a:t>
              </a:r>
            </a:p>
          </p:txBody>
        </p:sp>
        <p:sp>
          <p:nvSpPr>
            <p:cNvPr id="78" name="Text Box 442">
              <a:extLst>
                <a:ext uri="{FF2B5EF4-FFF2-40B4-BE49-F238E27FC236}">
                  <a16:creationId xmlns:a16="http://schemas.microsoft.com/office/drawing/2014/main" id="{CA2BCC08-37DA-924C-B6FE-7412175C1BD3}"/>
                </a:ext>
              </a:extLst>
            </p:cNvPr>
            <p:cNvSpPr txBox="1">
              <a:spLocks noChangeArrowheads="1"/>
            </p:cNvSpPr>
            <p:nvPr/>
          </p:nvSpPr>
          <p:spPr bwMode="auto">
            <a:xfrm>
              <a:off x="1733650" y="858902"/>
              <a:ext cx="1110384" cy="347143"/>
            </a:xfrm>
            <a:prstGeom prst="rect">
              <a:avLst/>
            </a:prstGeom>
            <a:solidFill>
              <a:schemeClr val="bg1"/>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ctr" anchorCtr="0" upright="1">
              <a:noAutofit/>
            </a:bodyPr>
            <a:lstStyle/>
            <a:p>
              <a:pPr algn="just">
                <a:lnSpc>
                  <a:spcPct val="75000"/>
                </a:lnSpc>
                <a:spcAft>
                  <a:spcPts val="0"/>
                </a:spcAft>
              </a:pPr>
              <a:r>
                <a:rPr lang="uk-UA" sz="1400" dirty="0">
                  <a:effectLst/>
                  <a:latin typeface="Times New Roman"/>
                  <a:ea typeface="Times New Roman"/>
                </a:rPr>
                <a:t>М(</a:t>
              </a:r>
              <a:r>
                <a:rPr lang="ru-RU" sz="1400" dirty="0">
                  <a:effectLst/>
                  <a:latin typeface="Times New Roman"/>
                  <a:ea typeface="Times New Roman"/>
                </a:rPr>
                <a:t>Черга 2)+1</a:t>
              </a:r>
              <a:endParaRPr lang="uk-UA" sz="1400" dirty="0">
                <a:effectLst/>
                <a:latin typeface="Times New Roman"/>
                <a:ea typeface="Times New Roman"/>
              </a:endParaRPr>
            </a:p>
          </p:txBody>
        </p:sp>
      </p:grpSp>
      <p:sp>
        <p:nvSpPr>
          <p:cNvPr id="83" name="Oval 433">
            <a:extLst>
              <a:ext uri="{FF2B5EF4-FFF2-40B4-BE49-F238E27FC236}">
                <a16:creationId xmlns:a16="http://schemas.microsoft.com/office/drawing/2014/main" id="{52A87526-4D7A-4341-AC5E-7C0AAB9198D7}"/>
              </a:ext>
            </a:extLst>
          </p:cNvPr>
          <p:cNvSpPr>
            <a:spLocks noChangeArrowheads="1"/>
          </p:cNvSpPr>
          <p:nvPr/>
        </p:nvSpPr>
        <p:spPr bwMode="auto">
          <a:xfrm>
            <a:off x="2012356" y="1925357"/>
            <a:ext cx="252514" cy="251364"/>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75000"/>
              </a:lnSpc>
            </a:pPr>
            <a:r>
              <a:rPr lang="uk-UA" sz="1400" dirty="0"/>
              <a:t>1</a:t>
            </a:r>
          </a:p>
        </p:txBody>
      </p:sp>
      <p:cxnSp>
        <p:nvCxnSpPr>
          <p:cNvPr id="84" name="Line 460">
            <a:extLst>
              <a:ext uri="{FF2B5EF4-FFF2-40B4-BE49-F238E27FC236}">
                <a16:creationId xmlns:a16="http://schemas.microsoft.com/office/drawing/2014/main" id="{6C1A9090-8DF4-E946-9FAF-4ED54CC2571B}"/>
              </a:ext>
            </a:extLst>
          </p:cNvPr>
          <p:cNvCxnSpPr/>
          <p:nvPr/>
        </p:nvCxnSpPr>
        <p:spPr bwMode="auto">
          <a:xfrm flipV="1">
            <a:off x="2262781" y="2023174"/>
            <a:ext cx="444550" cy="85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85" name="Line 461">
            <a:extLst>
              <a:ext uri="{FF2B5EF4-FFF2-40B4-BE49-F238E27FC236}">
                <a16:creationId xmlns:a16="http://schemas.microsoft.com/office/drawing/2014/main" id="{9659E1DE-8ABC-1E40-8E5C-BA3C98FF9E98}"/>
              </a:ext>
            </a:extLst>
          </p:cNvPr>
          <p:cNvCxnSpPr/>
          <p:nvPr/>
        </p:nvCxnSpPr>
        <p:spPr bwMode="auto">
          <a:xfrm flipH="1" flipV="1">
            <a:off x="2244931" y="2111571"/>
            <a:ext cx="445400" cy="170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86" name="Line 453">
            <a:extLst>
              <a:ext uri="{FF2B5EF4-FFF2-40B4-BE49-F238E27FC236}">
                <a16:creationId xmlns:a16="http://schemas.microsoft.com/office/drawing/2014/main" id="{D7E59374-9D7B-924A-8749-B840374893FB}"/>
              </a:ext>
            </a:extLst>
          </p:cNvPr>
          <p:cNvCxnSpPr/>
          <p:nvPr/>
        </p:nvCxnSpPr>
        <p:spPr bwMode="auto">
          <a:xfrm>
            <a:off x="2743031" y="1893722"/>
            <a:ext cx="850" cy="3816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87" name="Oval 434">
            <a:extLst>
              <a:ext uri="{FF2B5EF4-FFF2-40B4-BE49-F238E27FC236}">
                <a16:creationId xmlns:a16="http://schemas.microsoft.com/office/drawing/2014/main" id="{5CD341CE-74DF-CD4C-A86C-D4C47C29F6BA}"/>
              </a:ext>
            </a:extLst>
          </p:cNvPr>
          <p:cNvSpPr>
            <a:spLocks noChangeArrowheads="1"/>
          </p:cNvSpPr>
          <p:nvPr/>
        </p:nvSpPr>
        <p:spPr bwMode="auto">
          <a:xfrm>
            <a:off x="3228519" y="1935627"/>
            <a:ext cx="250814" cy="25051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75000"/>
              </a:lnSpc>
            </a:pPr>
            <a:endParaRPr lang="uk-UA" sz="1400"/>
          </a:p>
        </p:txBody>
      </p:sp>
      <p:cxnSp>
        <p:nvCxnSpPr>
          <p:cNvPr id="88" name="Line 460">
            <a:extLst>
              <a:ext uri="{FF2B5EF4-FFF2-40B4-BE49-F238E27FC236}">
                <a16:creationId xmlns:a16="http://schemas.microsoft.com/office/drawing/2014/main" id="{C7D941E5-4B17-DD41-A20E-F13688B929D2}"/>
              </a:ext>
            </a:extLst>
          </p:cNvPr>
          <p:cNvCxnSpPr/>
          <p:nvPr/>
        </p:nvCxnSpPr>
        <p:spPr bwMode="auto">
          <a:xfrm flipV="1">
            <a:off x="2773299" y="2051039"/>
            <a:ext cx="444550" cy="85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89" name="Line 460">
            <a:extLst>
              <a:ext uri="{FF2B5EF4-FFF2-40B4-BE49-F238E27FC236}">
                <a16:creationId xmlns:a16="http://schemas.microsoft.com/office/drawing/2014/main" id="{30D98846-C498-9746-A18C-25BC0AE0E27E}"/>
              </a:ext>
            </a:extLst>
          </p:cNvPr>
          <p:cNvCxnSpPr>
            <a:cxnSpLocks/>
            <a:stCxn id="87" idx="6"/>
          </p:cNvCxnSpPr>
          <p:nvPr/>
        </p:nvCxnSpPr>
        <p:spPr bwMode="auto">
          <a:xfrm flipV="1">
            <a:off x="3479333" y="2051889"/>
            <a:ext cx="973580" cy="8996"/>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90" name="Line 462">
            <a:extLst>
              <a:ext uri="{FF2B5EF4-FFF2-40B4-BE49-F238E27FC236}">
                <a16:creationId xmlns:a16="http://schemas.microsoft.com/office/drawing/2014/main" id="{5B50BCC1-F397-F14D-B832-EB460C9B9143}"/>
              </a:ext>
            </a:extLst>
          </p:cNvPr>
          <p:cNvCxnSpPr/>
          <p:nvPr/>
        </p:nvCxnSpPr>
        <p:spPr bwMode="auto">
          <a:xfrm flipV="1">
            <a:off x="5997184" y="5098219"/>
            <a:ext cx="850" cy="38214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92" name="Oval 434">
            <a:extLst>
              <a:ext uri="{FF2B5EF4-FFF2-40B4-BE49-F238E27FC236}">
                <a16:creationId xmlns:a16="http://schemas.microsoft.com/office/drawing/2014/main" id="{CC405E41-1BAB-2949-916F-11F0269F6D79}"/>
              </a:ext>
            </a:extLst>
          </p:cNvPr>
          <p:cNvSpPr>
            <a:spLocks noChangeArrowheads="1"/>
          </p:cNvSpPr>
          <p:nvPr/>
        </p:nvSpPr>
        <p:spPr bwMode="auto">
          <a:xfrm>
            <a:off x="5179067" y="5175630"/>
            <a:ext cx="250814" cy="25051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75000"/>
              </a:lnSpc>
            </a:pPr>
            <a:endParaRPr lang="uk-UA" sz="1400"/>
          </a:p>
        </p:txBody>
      </p:sp>
      <p:cxnSp>
        <p:nvCxnSpPr>
          <p:cNvPr id="93" name="Line 460">
            <a:extLst>
              <a:ext uri="{FF2B5EF4-FFF2-40B4-BE49-F238E27FC236}">
                <a16:creationId xmlns:a16="http://schemas.microsoft.com/office/drawing/2014/main" id="{026868CD-E56F-C74E-A9D9-B096F0F3C9CD}"/>
              </a:ext>
            </a:extLst>
          </p:cNvPr>
          <p:cNvCxnSpPr>
            <a:cxnSpLocks/>
            <a:stCxn id="92" idx="2"/>
          </p:cNvCxnSpPr>
          <p:nvPr/>
        </p:nvCxnSpPr>
        <p:spPr bwMode="auto">
          <a:xfrm flipH="1">
            <a:off x="4561959" y="5300888"/>
            <a:ext cx="617108"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94" name="Line 460">
            <a:extLst>
              <a:ext uri="{FF2B5EF4-FFF2-40B4-BE49-F238E27FC236}">
                <a16:creationId xmlns:a16="http://schemas.microsoft.com/office/drawing/2014/main" id="{CC7506A6-B692-8540-BA41-BDA90C0CF392}"/>
              </a:ext>
            </a:extLst>
          </p:cNvPr>
          <p:cNvCxnSpPr>
            <a:cxnSpLocks/>
            <a:endCxn id="92" idx="6"/>
          </p:cNvCxnSpPr>
          <p:nvPr/>
        </p:nvCxnSpPr>
        <p:spPr bwMode="auto">
          <a:xfrm flipH="1">
            <a:off x="5429881" y="5300887"/>
            <a:ext cx="567303" cy="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981202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50106"/>
          </a:xfrm>
        </p:spPr>
        <p:txBody>
          <a:bodyPr>
            <a:normAutofit/>
          </a:bodyPr>
          <a:lstStyle/>
          <a:p>
            <a:r>
              <a:rPr lang="uk-UA" sz="3600" dirty="0"/>
              <a:t>Приклад «Комплектувальний конвеєр»</a:t>
            </a:r>
          </a:p>
        </p:txBody>
      </p:sp>
      <p:sp>
        <p:nvSpPr>
          <p:cNvPr id="3" name="Объект 2"/>
          <p:cNvSpPr>
            <a:spLocks noGrp="1"/>
          </p:cNvSpPr>
          <p:nvPr>
            <p:ph idx="1"/>
          </p:nvPr>
        </p:nvSpPr>
        <p:spPr/>
        <p:txBody>
          <a:bodyPr>
            <a:normAutofit fontScale="85000" lnSpcReduction="10000"/>
          </a:bodyPr>
          <a:lstStyle/>
          <a:p>
            <a:pPr marL="0" indent="0" algn="just">
              <a:buNone/>
            </a:pPr>
            <a:r>
              <a:rPr lang="uk-UA" dirty="0"/>
              <a:t>	На комплектувальний конвеєр збирального цеху надходять: в середньому через 10 хвилин 10 деталей 1-го типу, в середньому через 40 хвилин 40 деталей 2-го типу. Конвеєр складається з секцій. Комплектація починається тільки за наявності 20 деталей кожного типу і продовжується 20 хвилин. У разі нестачі деталей секція конвеєру залишається порожньою. </a:t>
            </a:r>
          </a:p>
          <a:p>
            <a:pPr marL="0" indent="0" algn="just">
              <a:buNone/>
            </a:pPr>
            <a:r>
              <a:rPr lang="uk-UA" dirty="0"/>
              <a:t>	Метою моделювання є визначення ймовірності порожньої секції, а також характеристик накопичення деталей по кожному типу.</a:t>
            </a:r>
          </a:p>
          <a:p>
            <a:endParaRPr lang="uk-UA" dirty="0"/>
          </a:p>
        </p:txBody>
      </p:sp>
      <p:sp>
        <p:nvSpPr>
          <p:cNvPr id="4" name="Footer Placeholder 3">
            <a:extLst>
              <a:ext uri="{FF2B5EF4-FFF2-40B4-BE49-F238E27FC236}">
                <a16:creationId xmlns:a16="http://schemas.microsoft.com/office/drawing/2014/main" id="{9576585E-41AA-1A46-9A2B-4EC4827D39C9}"/>
              </a:ext>
            </a:extLst>
          </p:cNvPr>
          <p:cNvSpPr>
            <a:spLocks noGrp="1"/>
          </p:cNvSpPr>
          <p:nvPr>
            <p:ph type="ftr" sz="quarter" idx="11"/>
          </p:nvPr>
        </p:nvSpPr>
        <p:spPr/>
        <p:txBody>
          <a:bodyPr/>
          <a:lstStyle/>
          <a:p>
            <a:r>
              <a:rPr lang="uk-UA"/>
              <a:t>© І.В.Стеценко КПІ ім.Ігоря Сікорського</a:t>
            </a:r>
          </a:p>
        </p:txBody>
      </p:sp>
    </p:spTree>
    <p:extLst>
      <p:ext uri="{BB962C8B-B14F-4D97-AF65-F5344CB8AC3E}">
        <p14:creationId xmlns:p14="http://schemas.microsoft.com/office/powerpoint/2010/main" val="2007944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a:bodyPr>
          <a:lstStyle/>
          <a:p>
            <a:r>
              <a:rPr lang="uk-UA" sz="3600" dirty="0"/>
              <a:t>Приклад «Комплектувальний конвеєр»</a:t>
            </a:r>
          </a:p>
        </p:txBody>
      </p:sp>
      <p:grpSp>
        <p:nvGrpSpPr>
          <p:cNvPr id="5" name="Group 3"/>
          <p:cNvGrpSpPr>
            <a:grpSpLocks/>
          </p:cNvGrpSpPr>
          <p:nvPr/>
        </p:nvGrpSpPr>
        <p:grpSpPr bwMode="auto">
          <a:xfrm>
            <a:off x="1752782" y="1591248"/>
            <a:ext cx="2826374" cy="1172790"/>
            <a:chOff x="3108" y="2343"/>
            <a:chExt cx="2688" cy="1108"/>
          </a:xfrm>
        </p:grpSpPr>
        <p:sp>
          <p:nvSpPr>
            <p:cNvPr id="8" name="Oval 5"/>
            <p:cNvSpPr>
              <a:spLocks noChangeArrowheads="1"/>
            </p:cNvSpPr>
            <p:nvPr/>
          </p:nvSpPr>
          <p:spPr bwMode="auto">
            <a:xfrm>
              <a:off x="4984" y="2937"/>
              <a:ext cx="397" cy="397"/>
            </a:xfrm>
            <a:prstGeom prst="ellipse">
              <a:avLst/>
            </a:prstGeom>
            <a:solidFill>
              <a:srgbClr val="FFFFFF"/>
            </a:solidFill>
            <a:ln w="9525">
              <a:solidFill>
                <a:srgbClr val="000000"/>
              </a:solidFill>
              <a:round/>
              <a:headEnd/>
              <a:tailEnd/>
            </a:ln>
          </p:spPr>
          <p:txBody>
            <a:bodyPr rot="0" vert="horz" wrap="square" lIns="0" tIns="0" rIns="0" bIns="0" anchor="t" anchorCtr="0" upright="1">
              <a:noAutofit/>
            </a:bodyPr>
            <a:lstStyle/>
            <a:p>
              <a:endParaRPr lang="uk-UA" sz="1200" b="1"/>
            </a:p>
          </p:txBody>
        </p:sp>
        <p:cxnSp>
          <p:nvCxnSpPr>
            <p:cNvPr id="9" name="Line 6"/>
            <p:cNvCxnSpPr/>
            <p:nvPr/>
          </p:nvCxnSpPr>
          <p:spPr bwMode="auto">
            <a:xfrm>
              <a:off x="3976" y="3146"/>
              <a:ext cx="1008"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10" name="Line 7"/>
            <p:cNvCxnSpPr/>
            <p:nvPr/>
          </p:nvCxnSpPr>
          <p:spPr bwMode="auto">
            <a:xfrm>
              <a:off x="4004" y="2849"/>
              <a:ext cx="0" cy="60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59" name="Oval 9"/>
            <p:cNvSpPr>
              <a:spLocks noChangeArrowheads="1"/>
            </p:cNvSpPr>
            <p:nvPr/>
          </p:nvSpPr>
          <p:spPr bwMode="auto">
            <a:xfrm>
              <a:off x="3108" y="2893"/>
              <a:ext cx="397" cy="397"/>
            </a:xfrm>
            <a:prstGeom prst="ellipse">
              <a:avLst/>
            </a:prstGeom>
            <a:solidFill>
              <a:srgbClr val="FFFFFF"/>
            </a:solidFill>
            <a:ln w="9525">
              <a:solidFill>
                <a:srgbClr val="000000"/>
              </a:solidFill>
              <a:round/>
              <a:headEnd/>
              <a:tailEnd/>
            </a:ln>
          </p:spPr>
          <p:txBody>
            <a:bodyPr rot="0" vert="horz" wrap="square" lIns="0" tIns="0" rIns="0" bIns="0" anchor="t" anchorCtr="0" upright="1">
              <a:noAutofit/>
            </a:bodyPr>
            <a:lstStyle/>
            <a:p>
              <a:pPr algn="ctr"/>
              <a:r>
                <a:rPr lang="ru-RU" sz="1600" b="1" dirty="0"/>
                <a:t>1</a:t>
              </a:r>
              <a:endParaRPr lang="uk-UA" sz="1600" b="1" dirty="0"/>
            </a:p>
          </p:txBody>
        </p:sp>
        <p:cxnSp>
          <p:nvCxnSpPr>
            <p:cNvPr id="12" name="Line 11"/>
            <p:cNvCxnSpPr/>
            <p:nvPr/>
          </p:nvCxnSpPr>
          <p:spPr bwMode="auto">
            <a:xfrm>
              <a:off x="3500" y="3190"/>
              <a:ext cx="504"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13" name="Line 12"/>
            <p:cNvCxnSpPr/>
            <p:nvPr/>
          </p:nvCxnSpPr>
          <p:spPr bwMode="auto">
            <a:xfrm>
              <a:off x="3528" y="3047"/>
              <a:ext cx="476" cy="0"/>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cxnSp>
        <p:sp>
          <p:nvSpPr>
            <p:cNvPr id="14" name="Text Box 13"/>
            <p:cNvSpPr txBox="1">
              <a:spLocks noChangeArrowheads="1"/>
            </p:cNvSpPr>
            <p:nvPr/>
          </p:nvSpPr>
          <p:spPr bwMode="auto">
            <a:xfrm>
              <a:off x="4368" y="2827"/>
              <a:ext cx="308" cy="275"/>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spcAft>
                  <a:spcPts val="1000"/>
                </a:spcAft>
              </a:pPr>
              <a:r>
                <a:rPr lang="en-US" sz="1200" b="1" dirty="0">
                  <a:effectLst/>
                  <a:latin typeface="Calibri"/>
                  <a:ea typeface="Calibri"/>
                  <a:cs typeface="Times New Roman"/>
                </a:rPr>
                <a:t>10</a:t>
              </a:r>
              <a:endParaRPr lang="uk-UA" sz="1200" b="1" dirty="0">
                <a:effectLst/>
                <a:latin typeface="Calibri"/>
                <a:ea typeface="Calibri"/>
                <a:cs typeface="Times New Roman"/>
              </a:endParaRPr>
            </a:p>
          </p:txBody>
        </p:sp>
        <p:sp>
          <p:nvSpPr>
            <p:cNvPr id="15" name="Text Box 14"/>
            <p:cNvSpPr txBox="1">
              <a:spLocks noChangeArrowheads="1"/>
            </p:cNvSpPr>
            <p:nvPr/>
          </p:nvSpPr>
          <p:spPr bwMode="auto">
            <a:xfrm>
              <a:off x="3113" y="2343"/>
              <a:ext cx="1330" cy="418"/>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r>
                <a:rPr lang="ru-RU" sz="1200" b="1" dirty="0">
                  <a:latin typeface="Calibri"/>
                  <a:ea typeface="Calibri"/>
                  <a:cs typeface="Times New Roman"/>
                </a:rPr>
                <a:t>Н</a:t>
              </a:r>
              <a:r>
                <a:rPr lang="en-US" sz="1200" b="1" dirty="0" err="1">
                  <a:effectLst/>
                  <a:latin typeface="Calibri"/>
                  <a:ea typeface="Calibri"/>
                  <a:cs typeface="Times New Roman"/>
                </a:rPr>
                <a:t>адходження</a:t>
              </a:r>
              <a:r>
                <a:rPr lang="en-US" sz="1200" b="1" dirty="0">
                  <a:effectLst/>
                  <a:latin typeface="Calibri"/>
                  <a:ea typeface="Calibri"/>
                  <a:cs typeface="Times New Roman"/>
                </a:rPr>
                <a:t> </a:t>
              </a:r>
              <a:r>
                <a:rPr lang="en-US" sz="1200" b="1" dirty="0" err="1">
                  <a:effectLst/>
                  <a:latin typeface="Calibri"/>
                  <a:ea typeface="Calibri"/>
                  <a:cs typeface="Times New Roman"/>
                </a:rPr>
                <a:t>деталей</a:t>
              </a:r>
              <a:r>
                <a:rPr lang="ru-RU" sz="1200" b="1" dirty="0">
                  <a:effectLst/>
                  <a:latin typeface="Calibri"/>
                  <a:ea typeface="Calibri"/>
                  <a:cs typeface="Times New Roman"/>
                </a:rPr>
                <a:t> </a:t>
              </a:r>
              <a:r>
                <a:rPr lang="en-US" sz="1200" b="1" dirty="0">
                  <a:effectLst/>
                  <a:latin typeface="Calibri"/>
                  <a:ea typeface="Calibri"/>
                  <a:cs typeface="Times New Roman"/>
                </a:rPr>
                <a:t>1-ого </a:t>
              </a:r>
              <a:r>
                <a:rPr lang="en-US" sz="1200" b="1" dirty="0" err="1">
                  <a:effectLst/>
                  <a:latin typeface="Calibri"/>
                  <a:ea typeface="Calibri"/>
                  <a:cs typeface="Times New Roman"/>
                </a:rPr>
                <a:t>типу</a:t>
              </a:r>
              <a:endParaRPr lang="uk-UA" sz="1200" b="1" dirty="0">
                <a:effectLst/>
                <a:latin typeface="Calibri"/>
                <a:ea typeface="Calibri"/>
                <a:cs typeface="Times New Roman"/>
              </a:endParaRPr>
            </a:p>
          </p:txBody>
        </p:sp>
        <p:cxnSp>
          <p:nvCxnSpPr>
            <p:cNvPr id="16" name="Line 15"/>
            <p:cNvCxnSpPr/>
            <p:nvPr/>
          </p:nvCxnSpPr>
          <p:spPr bwMode="auto">
            <a:xfrm flipH="1">
              <a:off x="4340" y="3058"/>
              <a:ext cx="112" cy="17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3" name="Text Box 56"/>
            <p:cNvSpPr txBox="1">
              <a:spLocks noChangeArrowheads="1"/>
            </p:cNvSpPr>
            <p:nvPr/>
          </p:nvSpPr>
          <p:spPr bwMode="auto">
            <a:xfrm>
              <a:off x="4788" y="2475"/>
              <a:ext cx="1008" cy="396"/>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spcAft>
                  <a:spcPts val="1000"/>
                </a:spcAft>
              </a:pPr>
              <a:r>
                <a:rPr lang="ru-RU" sz="1200" b="1" dirty="0">
                  <a:effectLst/>
                  <a:latin typeface="Calibri"/>
                  <a:ea typeface="Calibri"/>
                  <a:cs typeface="Times New Roman"/>
                </a:rPr>
                <a:t>Ч</a:t>
              </a:r>
              <a:r>
                <a:rPr lang="en-US" sz="1200" b="1" dirty="0" err="1">
                  <a:effectLst/>
                  <a:latin typeface="Calibri"/>
                  <a:ea typeface="Calibri"/>
                  <a:cs typeface="Times New Roman"/>
                </a:rPr>
                <a:t>ерга</a:t>
              </a:r>
              <a:r>
                <a:rPr lang="en-US" sz="1200" b="1" dirty="0">
                  <a:effectLst/>
                  <a:latin typeface="Calibri"/>
                  <a:ea typeface="Calibri"/>
                  <a:cs typeface="Times New Roman"/>
                </a:rPr>
                <a:t> </a:t>
              </a:r>
              <a:r>
                <a:rPr lang="en-US" sz="1200" b="1" dirty="0" err="1">
                  <a:effectLst/>
                  <a:latin typeface="Calibri"/>
                  <a:ea typeface="Calibri"/>
                  <a:cs typeface="Times New Roman"/>
                </a:rPr>
                <a:t>деталей</a:t>
              </a:r>
              <a:r>
                <a:rPr lang="ru-RU" sz="1200" b="1" dirty="0">
                  <a:effectLst/>
                  <a:latin typeface="Calibri"/>
                  <a:ea typeface="Calibri"/>
                  <a:cs typeface="Times New Roman"/>
                </a:rPr>
                <a:t> </a:t>
              </a:r>
              <a:r>
                <a:rPr lang="en-US" sz="1200" b="1" dirty="0">
                  <a:effectLst/>
                  <a:latin typeface="Calibri"/>
                  <a:ea typeface="Calibri"/>
                  <a:cs typeface="Times New Roman"/>
                </a:rPr>
                <a:t>1-ого </a:t>
              </a:r>
              <a:r>
                <a:rPr lang="en-US" sz="1200" b="1" dirty="0" err="1">
                  <a:effectLst/>
                  <a:latin typeface="Calibri"/>
                  <a:ea typeface="Calibri"/>
                  <a:cs typeface="Times New Roman"/>
                </a:rPr>
                <a:t>типу</a:t>
              </a:r>
              <a:endParaRPr lang="uk-UA" sz="1200" b="1" dirty="0">
                <a:effectLst/>
                <a:latin typeface="Calibri"/>
                <a:ea typeface="Calibri"/>
                <a:cs typeface="Times New Roman"/>
              </a:endParaRPr>
            </a:p>
          </p:txBody>
        </p:sp>
      </p:grpSp>
      <p:sp>
        <p:nvSpPr>
          <p:cNvPr id="75" name="Нижний колонтитул 74"/>
          <p:cNvSpPr>
            <a:spLocks noGrp="1"/>
          </p:cNvSpPr>
          <p:nvPr>
            <p:ph type="ftr" sz="quarter" idx="11"/>
          </p:nvPr>
        </p:nvSpPr>
        <p:spPr/>
        <p:txBody>
          <a:bodyPr/>
          <a:lstStyle/>
          <a:p>
            <a:r>
              <a:rPr lang="uk-UA" dirty="0"/>
              <a:t>© </a:t>
            </a:r>
            <a:r>
              <a:rPr lang="uk-UA" dirty="0" err="1"/>
              <a:t>І.В.Стеценко</a:t>
            </a:r>
            <a:r>
              <a:rPr lang="uk-UA" dirty="0"/>
              <a:t> КПІ </a:t>
            </a:r>
            <a:r>
              <a:rPr lang="uk-UA" dirty="0" err="1"/>
              <a:t>ім.Ігоря</a:t>
            </a:r>
            <a:r>
              <a:rPr lang="uk-UA" dirty="0"/>
              <a:t> Сікорського</a:t>
            </a:r>
          </a:p>
        </p:txBody>
      </p:sp>
    </p:spTree>
    <p:extLst>
      <p:ext uri="{BB962C8B-B14F-4D97-AF65-F5344CB8AC3E}">
        <p14:creationId xmlns:p14="http://schemas.microsoft.com/office/powerpoint/2010/main" val="863732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a:bodyPr>
          <a:lstStyle/>
          <a:p>
            <a:r>
              <a:rPr lang="uk-UA" sz="3600" dirty="0"/>
              <a:t>Приклад «Комплектувальний конвеєр»</a:t>
            </a:r>
          </a:p>
        </p:txBody>
      </p:sp>
      <p:grpSp>
        <p:nvGrpSpPr>
          <p:cNvPr id="74" name="Группа 73"/>
          <p:cNvGrpSpPr/>
          <p:nvPr/>
        </p:nvGrpSpPr>
        <p:grpSpPr>
          <a:xfrm>
            <a:off x="1752783" y="1591248"/>
            <a:ext cx="3003023" cy="2746742"/>
            <a:chOff x="1752783" y="1591248"/>
            <a:chExt cx="3003023" cy="2746742"/>
          </a:xfrm>
        </p:grpSpPr>
        <p:grpSp>
          <p:nvGrpSpPr>
            <p:cNvPr id="5" name="Group 3"/>
            <p:cNvGrpSpPr>
              <a:grpSpLocks/>
            </p:cNvGrpSpPr>
            <p:nvPr/>
          </p:nvGrpSpPr>
          <p:grpSpPr bwMode="auto">
            <a:xfrm>
              <a:off x="1752783" y="1591248"/>
              <a:ext cx="3003023" cy="2746742"/>
              <a:chOff x="3108" y="2343"/>
              <a:chExt cx="2856" cy="2595"/>
            </a:xfrm>
          </p:grpSpPr>
          <p:sp>
            <p:nvSpPr>
              <p:cNvPr id="8" name="Oval 5"/>
              <p:cNvSpPr>
                <a:spLocks noChangeArrowheads="1"/>
              </p:cNvSpPr>
              <p:nvPr/>
            </p:nvSpPr>
            <p:spPr bwMode="auto">
              <a:xfrm>
                <a:off x="4984" y="2937"/>
                <a:ext cx="397" cy="397"/>
              </a:xfrm>
              <a:prstGeom prst="ellipse">
                <a:avLst/>
              </a:prstGeom>
              <a:solidFill>
                <a:srgbClr val="FFFFFF"/>
              </a:solidFill>
              <a:ln w="9525">
                <a:solidFill>
                  <a:srgbClr val="000000"/>
                </a:solidFill>
                <a:round/>
                <a:headEnd/>
                <a:tailEnd/>
              </a:ln>
            </p:spPr>
            <p:txBody>
              <a:bodyPr rot="0" vert="horz" wrap="square" lIns="0" tIns="0" rIns="0" bIns="0" anchor="t" anchorCtr="0" upright="1">
                <a:noAutofit/>
              </a:bodyPr>
              <a:lstStyle/>
              <a:p>
                <a:endParaRPr lang="uk-UA" sz="1200" b="1"/>
              </a:p>
            </p:txBody>
          </p:sp>
          <p:cxnSp>
            <p:nvCxnSpPr>
              <p:cNvPr id="9" name="Line 6"/>
              <p:cNvCxnSpPr/>
              <p:nvPr/>
            </p:nvCxnSpPr>
            <p:spPr bwMode="auto">
              <a:xfrm>
                <a:off x="3976" y="3146"/>
                <a:ext cx="1008"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10" name="Line 7"/>
              <p:cNvCxnSpPr/>
              <p:nvPr/>
            </p:nvCxnSpPr>
            <p:spPr bwMode="auto">
              <a:xfrm>
                <a:off x="4004" y="2849"/>
                <a:ext cx="0" cy="60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59" name="Oval 9"/>
              <p:cNvSpPr>
                <a:spLocks noChangeArrowheads="1"/>
              </p:cNvSpPr>
              <p:nvPr/>
            </p:nvSpPr>
            <p:spPr bwMode="auto">
              <a:xfrm>
                <a:off x="3108" y="2893"/>
                <a:ext cx="397" cy="397"/>
              </a:xfrm>
              <a:prstGeom prst="ellipse">
                <a:avLst/>
              </a:prstGeom>
              <a:solidFill>
                <a:srgbClr val="FFFFFF"/>
              </a:solidFill>
              <a:ln w="9525">
                <a:solidFill>
                  <a:srgbClr val="000000"/>
                </a:solidFill>
                <a:round/>
                <a:headEnd/>
                <a:tailEnd/>
              </a:ln>
            </p:spPr>
            <p:txBody>
              <a:bodyPr rot="0" vert="horz" wrap="square" lIns="0" tIns="0" rIns="0" bIns="0" anchor="t" anchorCtr="0" upright="1">
                <a:noAutofit/>
              </a:bodyPr>
              <a:lstStyle/>
              <a:p>
                <a:pPr algn="ctr"/>
                <a:r>
                  <a:rPr lang="ru-RU" sz="1600" b="1" dirty="0"/>
                  <a:t>1</a:t>
                </a:r>
                <a:endParaRPr lang="uk-UA" sz="1600" b="1" dirty="0"/>
              </a:p>
            </p:txBody>
          </p:sp>
          <p:cxnSp>
            <p:nvCxnSpPr>
              <p:cNvPr id="12" name="Line 11"/>
              <p:cNvCxnSpPr/>
              <p:nvPr/>
            </p:nvCxnSpPr>
            <p:spPr bwMode="auto">
              <a:xfrm>
                <a:off x="3500" y="3190"/>
                <a:ext cx="504"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13" name="Line 12"/>
              <p:cNvCxnSpPr/>
              <p:nvPr/>
            </p:nvCxnSpPr>
            <p:spPr bwMode="auto">
              <a:xfrm>
                <a:off x="3528" y="3047"/>
                <a:ext cx="476" cy="0"/>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cxnSp>
          <p:sp>
            <p:nvSpPr>
              <p:cNvPr id="14" name="Text Box 13"/>
              <p:cNvSpPr txBox="1">
                <a:spLocks noChangeArrowheads="1"/>
              </p:cNvSpPr>
              <p:nvPr/>
            </p:nvSpPr>
            <p:spPr bwMode="auto">
              <a:xfrm>
                <a:off x="4368" y="2827"/>
                <a:ext cx="308" cy="275"/>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spcAft>
                    <a:spcPts val="1000"/>
                  </a:spcAft>
                </a:pPr>
                <a:r>
                  <a:rPr lang="en-US" sz="1200" b="1" dirty="0">
                    <a:effectLst/>
                    <a:latin typeface="Calibri"/>
                    <a:ea typeface="Calibri"/>
                    <a:cs typeface="Times New Roman"/>
                  </a:rPr>
                  <a:t>10</a:t>
                </a:r>
                <a:endParaRPr lang="uk-UA" sz="1200" b="1" dirty="0">
                  <a:effectLst/>
                  <a:latin typeface="Calibri"/>
                  <a:ea typeface="Calibri"/>
                  <a:cs typeface="Times New Roman"/>
                </a:endParaRPr>
              </a:p>
            </p:txBody>
          </p:sp>
          <p:sp>
            <p:nvSpPr>
              <p:cNvPr id="15" name="Text Box 14"/>
              <p:cNvSpPr txBox="1">
                <a:spLocks noChangeArrowheads="1"/>
              </p:cNvSpPr>
              <p:nvPr/>
            </p:nvSpPr>
            <p:spPr bwMode="auto">
              <a:xfrm>
                <a:off x="3113" y="2343"/>
                <a:ext cx="1330" cy="418"/>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r>
                  <a:rPr lang="ru-RU" sz="1200" b="1" dirty="0">
                    <a:latin typeface="Calibri"/>
                    <a:ea typeface="Calibri"/>
                    <a:cs typeface="Times New Roman"/>
                  </a:rPr>
                  <a:t>Н</a:t>
                </a:r>
                <a:r>
                  <a:rPr lang="en-US" sz="1200" b="1" dirty="0" err="1">
                    <a:effectLst/>
                    <a:latin typeface="Calibri"/>
                    <a:ea typeface="Calibri"/>
                    <a:cs typeface="Times New Roman"/>
                  </a:rPr>
                  <a:t>адходження</a:t>
                </a:r>
                <a:r>
                  <a:rPr lang="en-US" sz="1200" b="1" dirty="0">
                    <a:effectLst/>
                    <a:latin typeface="Calibri"/>
                    <a:ea typeface="Calibri"/>
                    <a:cs typeface="Times New Roman"/>
                  </a:rPr>
                  <a:t> </a:t>
                </a:r>
                <a:r>
                  <a:rPr lang="en-US" sz="1200" b="1" dirty="0" err="1">
                    <a:effectLst/>
                    <a:latin typeface="Calibri"/>
                    <a:ea typeface="Calibri"/>
                    <a:cs typeface="Times New Roman"/>
                  </a:rPr>
                  <a:t>деталей</a:t>
                </a:r>
                <a:r>
                  <a:rPr lang="ru-RU" sz="1200" b="1" dirty="0">
                    <a:effectLst/>
                    <a:latin typeface="Calibri"/>
                    <a:ea typeface="Calibri"/>
                    <a:cs typeface="Times New Roman"/>
                  </a:rPr>
                  <a:t> </a:t>
                </a:r>
                <a:r>
                  <a:rPr lang="en-US" sz="1200" b="1" dirty="0">
                    <a:effectLst/>
                    <a:latin typeface="Calibri"/>
                    <a:ea typeface="Calibri"/>
                    <a:cs typeface="Times New Roman"/>
                  </a:rPr>
                  <a:t>1-ого </a:t>
                </a:r>
                <a:r>
                  <a:rPr lang="en-US" sz="1200" b="1" dirty="0" err="1">
                    <a:effectLst/>
                    <a:latin typeface="Calibri"/>
                    <a:ea typeface="Calibri"/>
                    <a:cs typeface="Times New Roman"/>
                  </a:rPr>
                  <a:t>типу</a:t>
                </a:r>
                <a:endParaRPr lang="uk-UA" sz="1200" b="1" dirty="0">
                  <a:effectLst/>
                  <a:latin typeface="Calibri"/>
                  <a:ea typeface="Calibri"/>
                  <a:cs typeface="Times New Roman"/>
                </a:endParaRPr>
              </a:p>
            </p:txBody>
          </p:sp>
          <p:cxnSp>
            <p:nvCxnSpPr>
              <p:cNvPr id="16" name="Line 15"/>
              <p:cNvCxnSpPr/>
              <p:nvPr/>
            </p:nvCxnSpPr>
            <p:spPr bwMode="auto">
              <a:xfrm flipH="1">
                <a:off x="4340" y="3058"/>
                <a:ext cx="112" cy="17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1" name="Oval 24"/>
              <p:cNvSpPr>
                <a:spLocks noChangeArrowheads="1"/>
              </p:cNvSpPr>
              <p:nvPr/>
            </p:nvSpPr>
            <p:spPr bwMode="auto">
              <a:xfrm>
                <a:off x="4956" y="3949"/>
                <a:ext cx="397" cy="397"/>
              </a:xfrm>
              <a:prstGeom prst="ellipse">
                <a:avLst/>
              </a:prstGeom>
              <a:solidFill>
                <a:srgbClr val="FFFFFF"/>
              </a:solidFill>
              <a:ln w="9525">
                <a:solidFill>
                  <a:srgbClr val="000000"/>
                </a:solidFill>
                <a:round/>
                <a:headEnd/>
                <a:tailEnd/>
              </a:ln>
            </p:spPr>
            <p:txBody>
              <a:bodyPr rot="0" vert="horz" wrap="square" lIns="0" tIns="0" rIns="0" bIns="0" anchor="t" anchorCtr="0" upright="1">
                <a:noAutofit/>
              </a:bodyPr>
              <a:lstStyle/>
              <a:p>
                <a:endParaRPr lang="uk-UA" sz="1200" b="1"/>
              </a:p>
            </p:txBody>
          </p:sp>
          <p:cxnSp>
            <p:nvCxnSpPr>
              <p:cNvPr id="22" name="Line 25"/>
              <p:cNvCxnSpPr/>
              <p:nvPr/>
            </p:nvCxnSpPr>
            <p:spPr bwMode="auto">
              <a:xfrm>
                <a:off x="4032" y="4169"/>
                <a:ext cx="924"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23" name="Line 26"/>
              <p:cNvCxnSpPr/>
              <p:nvPr/>
            </p:nvCxnSpPr>
            <p:spPr bwMode="auto">
              <a:xfrm>
                <a:off x="4004" y="3894"/>
                <a:ext cx="0" cy="60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5" name="Line 30"/>
              <p:cNvCxnSpPr/>
              <p:nvPr/>
            </p:nvCxnSpPr>
            <p:spPr bwMode="auto">
              <a:xfrm>
                <a:off x="3500" y="4235"/>
                <a:ext cx="504"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26" name="Line 31"/>
              <p:cNvCxnSpPr/>
              <p:nvPr/>
            </p:nvCxnSpPr>
            <p:spPr bwMode="auto">
              <a:xfrm>
                <a:off x="3528" y="4092"/>
                <a:ext cx="476" cy="0"/>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cxnSp>
          <p:sp>
            <p:nvSpPr>
              <p:cNvPr id="27" name="Text Box 32"/>
              <p:cNvSpPr txBox="1">
                <a:spLocks noChangeArrowheads="1"/>
              </p:cNvSpPr>
              <p:nvPr/>
            </p:nvSpPr>
            <p:spPr bwMode="auto">
              <a:xfrm>
                <a:off x="4242" y="3872"/>
                <a:ext cx="308" cy="275"/>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spcAft>
                    <a:spcPts val="1000"/>
                  </a:spcAft>
                </a:pPr>
                <a:r>
                  <a:rPr lang="en-US" sz="1200" b="1" dirty="0">
                    <a:effectLst/>
                    <a:latin typeface="Calibri"/>
                    <a:ea typeface="Calibri"/>
                    <a:cs typeface="Times New Roman"/>
                  </a:rPr>
                  <a:t>40</a:t>
                </a:r>
                <a:endParaRPr lang="uk-UA" sz="1200" b="1" dirty="0">
                  <a:effectLst/>
                  <a:latin typeface="Calibri"/>
                  <a:ea typeface="Calibri"/>
                  <a:cs typeface="Times New Roman"/>
                </a:endParaRPr>
              </a:p>
            </p:txBody>
          </p:sp>
          <p:sp>
            <p:nvSpPr>
              <p:cNvPr id="28" name="Text Box 33"/>
              <p:cNvSpPr txBox="1">
                <a:spLocks noChangeArrowheads="1"/>
              </p:cNvSpPr>
              <p:nvPr/>
            </p:nvSpPr>
            <p:spPr bwMode="auto">
              <a:xfrm>
                <a:off x="3206" y="4510"/>
                <a:ext cx="1386" cy="428"/>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spcAft>
                    <a:spcPts val="1000"/>
                  </a:spcAft>
                </a:pPr>
                <a:r>
                  <a:rPr lang="ru-RU" sz="1200" b="1" dirty="0">
                    <a:latin typeface="Calibri"/>
                    <a:ea typeface="Calibri"/>
                    <a:cs typeface="Times New Roman"/>
                  </a:rPr>
                  <a:t>Н</a:t>
                </a:r>
                <a:r>
                  <a:rPr lang="en-US" sz="1200" b="1" dirty="0" err="1">
                    <a:effectLst/>
                    <a:latin typeface="Calibri"/>
                    <a:ea typeface="Calibri"/>
                    <a:cs typeface="Times New Roman"/>
                  </a:rPr>
                  <a:t>адходження</a:t>
                </a:r>
                <a:r>
                  <a:rPr lang="en-US" sz="1200" b="1" dirty="0">
                    <a:effectLst/>
                    <a:latin typeface="Calibri"/>
                    <a:ea typeface="Calibri"/>
                    <a:cs typeface="Times New Roman"/>
                  </a:rPr>
                  <a:t> </a:t>
                </a:r>
                <a:r>
                  <a:rPr lang="en-US" sz="1200" b="1" dirty="0" err="1">
                    <a:effectLst/>
                    <a:latin typeface="Calibri"/>
                    <a:ea typeface="Calibri"/>
                    <a:cs typeface="Times New Roman"/>
                  </a:rPr>
                  <a:t>деталей</a:t>
                </a:r>
                <a:r>
                  <a:rPr lang="ru-RU" sz="1200" b="1" dirty="0">
                    <a:effectLst/>
                    <a:latin typeface="Calibri"/>
                    <a:ea typeface="Calibri"/>
                    <a:cs typeface="Times New Roman"/>
                  </a:rPr>
                  <a:t>  </a:t>
                </a:r>
                <a:r>
                  <a:rPr lang="en-US" sz="1200" b="1" dirty="0">
                    <a:effectLst/>
                    <a:latin typeface="Calibri"/>
                    <a:ea typeface="Calibri"/>
                    <a:cs typeface="Times New Roman"/>
                  </a:rPr>
                  <a:t>2-ого </a:t>
                </a:r>
                <a:r>
                  <a:rPr lang="en-US" sz="1200" b="1" dirty="0" err="1">
                    <a:effectLst/>
                    <a:latin typeface="Calibri"/>
                    <a:ea typeface="Calibri"/>
                    <a:cs typeface="Times New Roman"/>
                  </a:rPr>
                  <a:t>типу</a:t>
                </a:r>
                <a:endParaRPr lang="uk-UA" sz="1200" b="1" dirty="0">
                  <a:effectLst/>
                  <a:latin typeface="Calibri"/>
                  <a:ea typeface="Calibri"/>
                  <a:cs typeface="Times New Roman"/>
                </a:endParaRPr>
              </a:p>
            </p:txBody>
          </p:sp>
          <p:cxnSp>
            <p:nvCxnSpPr>
              <p:cNvPr id="29" name="Line 34"/>
              <p:cNvCxnSpPr/>
              <p:nvPr/>
            </p:nvCxnSpPr>
            <p:spPr bwMode="auto">
              <a:xfrm flipH="1">
                <a:off x="4256" y="4081"/>
                <a:ext cx="112" cy="17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3" name="Text Box 56"/>
              <p:cNvSpPr txBox="1">
                <a:spLocks noChangeArrowheads="1"/>
              </p:cNvSpPr>
              <p:nvPr/>
            </p:nvSpPr>
            <p:spPr bwMode="auto">
              <a:xfrm>
                <a:off x="4788" y="2475"/>
                <a:ext cx="1008" cy="396"/>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spcAft>
                    <a:spcPts val="1000"/>
                  </a:spcAft>
                </a:pPr>
                <a:r>
                  <a:rPr lang="ru-RU" sz="1200" b="1" dirty="0">
                    <a:effectLst/>
                    <a:latin typeface="Calibri"/>
                    <a:ea typeface="Calibri"/>
                    <a:cs typeface="Times New Roman"/>
                  </a:rPr>
                  <a:t>Ч</a:t>
                </a:r>
                <a:r>
                  <a:rPr lang="en-US" sz="1200" b="1" dirty="0" err="1">
                    <a:effectLst/>
                    <a:latin typeface="Calibri"/>
                    <a:ea typeface="Calibri"/>
                    <a:cs typeface="Times New Roman"/>
                  </a:rPr>
                  <a:t>ерга</a:t>
                </a:r>
                <a:r>
                  <a:rPr lang="en-US" sz="1200" b="1" dirty="0">
                    <a:effectLst/>
                    <a:latin typeface="Calibri"/>
                    <a:ea typeface="Calibri"/>
                    <a:cs typeface="Times New Roman"/>
                  </a:rPr>
                  <a:t> </a:t>
                </a:r>
                <a:r>
                  <a:rPr lang="en-US" sz="1200" b="1" dirty="0" err="1">
                    <a:effectLst/>
                    <a:latin typeface="Calibri"/>
                    <a:ea typeface="Calibri"/>
                    <a:cs typeface="Times New Roman"/>
                  </a:rPr>
                  <a:t>деталей</a:t>
                </a:r>
                <a:r>
                  <a:rPr lang="ru-RU" sz="1200" b="1" dirty="0">
                    <a:effectLst/>
                    <a:latin typeface="Calibri"/>
                    <a:ea typeface="Calibri"/>
                    <a:cs typeface="Times New Roman"/>
                  </a:rPr>
                  <a:t> </a:t>
                </a:r>
                <a:r>
                  <a:rPr lang="en-US" sz="1200" b="1" dirty="0">
                    <a:effectLst/>
                    <a:latin typeface="Calibri"/>
                    <a:ea typeface="Calibri"/>
                    <a:cs typeface="Times New Roman"/>
                  </a:rPr>
                  <a:t>1-ого </a:t>
                </a:r>
                <a:r>
                  <a:rPr lang="en-US" sz="1200" b="1" dirty="0" err="1">
                    <a:effectLst/>
                    <a:latin typeface="Calibri"/>
                    <a:ea typeface="Calibri"/>
                    <a:cs typeface="Times New Roman"/>
                  </a:rPr>
                  <a:t>типу</a:t>
                </a:r>
                <a:endParaRPr lang="uk-UA" sz="1200" b="1" dirty="0">
                  <a:effectLst/>
                  <a:latin typeface="Calibri"/>
                  <a:ea typeface="Calibri"/>
                  <a:cs typeface="Times New Roman"/>
                </a:endParaRPr>
              </a:p>
            </p:txBody>
          </p:sp>
          <p:sp>
            <p:nvSpPr>
              <p:cNvPr id="44" name="Text Box 57"/>
              <p:cNvSpPr txBox="1">
                <a:spLocks noChangeArrowheads="1"/>
              </p:cNvSpPr>
              <p:nvPr/>
            </p:nvSpPr>
            <p:spPr bwMode="auto">
              <a:xfrm>
                <a:off x="4704" y="4389"/>
                <a:ext cx="1260" cy="352"/>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spcAft>
                    <a:spcPts val="1000"/>
                  </a:spcAft>
                </a:pPr>
                <a:r>
                  <a:rPr lang="ru-RU" sz="1200" b="1" dirty="0">
                    <a:latin typeface="Calibri"/>
                    <a:ea typeface="Calibri"/>
                    <a:cs typeface="Times New Roman"/>
                  </a:rPr>
                  <a:t>Ч</a:t>
                </a:r>
                <a:r>
                  <a:rPr lang="en-US" sz="1200" b="1" dirty="0" err="1">
                    <a:effectLst/>
                    <a:latin typeface="Calibri"/>
                    <a:ea typeface="Calibri"/>
                    <a:cs typeface="Times New Roman"/>
                  </a:rPr>
                  <a:t>ерга</a:t>
                </a:r>
                <a:r>
                  <a:rPr lang="en-US" sz="1200" b="1" dirty="0">
                    <a:effectLst/>
                    <a:latin typeface="Calibri"/>
                    <a:ea typeface="Calibri"/>
                    <a:cs typeface="Times New Roman"/>
                  </a:rPr>
                  <a:t> </a:t>
                </a:r>
                <a:r>
                  <a:rPr lang="en-US" sz="1200" b="1" dirty="0" err="1">
                    <a:effectLst/>
                    <a:latin typeface="Calibri"/>
                    <a:ea typeface="Calibri"/>
                    <a:cs typeface="Times New Roman"/>
                  </a:rPr>
                  <a:t>деталей</a:t>
                </a:r>
                <a:r>
                  <a:rPr lang="en-US" sz="1200" b="1" dirty="0">
                    <a:effectLst/>
                    <a:latin typeface="Calibri"/>
                    <a:ea typeface="Calibri"/>
                    <a:cs typeface="Times New Roman"/>
                  </a:rPr>
                  <a:t> 2-ого </a:t>
                </a:r>
                <a:r>
                  <a:rPr lang="en-US" sz="1200" b="1" dirty="0" err="1">
                    <a:effectLst/>
                    <a:latin typeface="Calibri"/>
                    <a:ea typeface="Calibri"/>
                    <a:cs typeface="Times New Roman"/>
                  </a:rPr>
                  <a:t>типу</a:t>
                </a:r>
                <a:endParaRPr lang="uk-UA" sz="1200" b="1" dirty="0">
                  <a:effectLst/>
                  <a:latin typeface="Calibri"/>
                  <a:ea typeface="Calibri"/>
                  <a:cs typeface="Times New Roman"/>
                </a:endParaRPr>
              </a:p>
            </p:txBody>
          </p:sp>
        </p:grpSp>
        <p:sp>
          <p:nvSpPr>
            <p:cNvPr id="72" name="Oval 9"/>
            <p:cNvSpPr>
              <a:spLocks noChangeArrowheads="1"/>
            </p:cNvSpPr>
            <p:nvPr/>
          </p:nvSpPr>
          <p:spPr bwMode="auto">
            <a:xfrm>
              <a:off x="1772854" y="3267872"/>
              <a:ext cx="417437" cy="420214"/>
            </a:xfrm>
            <a:prstGeom prst="ellipse">
              <a:avLst/>
            </a:prstGeom>
            <a:solidFill>
              <a:srgbClr val="FFFFFF"/>
            </a:solidFill>
            <a:ln w="9525">
              <a:solidFill>
                <a:srgbClr val="000000"/>
              </a:solidFill>
              <a:round/>
              <a:headEnd/>
              <a:tailEnd/>
            </a:ln>
          </p:spPr>
          <p:txBody>
            <a:bodyPr rot="0" vert="horz" wrap="square" lIns="0" tIns="0" rIns="0" bIns="0" anchor="t" anchorCtr="0" upright="1">
              <a:noAutofit/>
            </a:bodyPr>
            <a:lstStyle/>
            <a:p>
              <a:pPr algn="ctr"/>
              <a:r>
                <a:rPr lang="ru-RU" sz="1600" b="1" dirty="0"/>
                <a:t>1</a:t>
              </a:r>
              <a:endParaRPr lang="uk-UA" sz="1600" b="1" dirty="0"/>
            </a:p>
          </p:txBody>
        </p:sp>
      </p:grpSp>
      <p:sp>
        <p:nvSpPr>
          <p:cNvPr id="3" name="Нижний колонтитул 2"/>
          <p:cNvSpPr>
            <a:spLocks noGrp="1"/>
          </p:cNvSpPr>
          <p:nvPr>
            <p:ph type="ftr" sz="quarter" idx="11"/>
          </p:nvPr>
        </p:nvSpPr>
        <p:spPr/>
        <p:txBody>
          <a:bodyPr/>
          <a:lstStyle/>
          <a:p>
            <a:r>
              <a:rPr lang="uk-UA"/>
              <a:t>© І.В.Стеценко КПІ ім.Ігоря Сікорського</a:t>
            </a:r>
          </a:p>
        </p:txBody>
      </p:sp>
    </p:spTree>
    <p:extLst>
      <p:ext uri="{BB962C8B-B14F-4D97-AF65-F5344CB8AC3E}">
        <p14:creationId xmlns:p14="http://schemas.microsoft.com/office/powerpoint/2010/main" val="3561095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a:bodyPr>
          <a:lstStyle/>
          <a:p>
            <a:r>
              <a:rPr lang="uk-UA" sz="3600" dirty="0"/>
              <a:t>Приклад «Комплектувальний конвеєр»</a:t>
            </a:r>
          </a:p>
        </p:txBody>
      </p:sp>
      <p:grpSp>
        <p:nvGrpSpPr>
          <p:cNvPr id="74" name="Группа 73"/>
          <p:cNvGrpSpPr/>
          <p:nvPr/>
        </p:nvGrpSpPr>
        <p:grpSpPr>
          <a:xfrm>
            <a:off x="1752783" y="1591248"/>
            <a:ext cx="3003023" cy="4456178"/>
            <a:chOff x="1752783" y="1591248"/>
            <a:chExt cx="3003023" cy="4456178"/>
          </a:xfrm>
        </p:grpSpPr>
        <p:grpSp>
          <p:nvGrpSpPr>
            <p:cNvPr id="5" name="Group 3"/>
            <p:cNvGrpSpPr>
              <a:grpSpLocks/>
            </p:cNvGrpSpPr>
            <p:nvPr/>
          </p:nvGrpSpPr>
          <p:grpSpPr bwMode="auto">
            <a:xfrm>
              <a:off x="1752783" y="1591248"/>
              <a:ext cx="3003023" cy="4456178"/>
              <a:chOff x="3108" y="2343"/>
              <a:chExt cx="2856" cy="4210"/>
            </a:xfrm>
          </p:grpSpPr>
          <p:sp>
            <p:nvSpPr>
              <p:cNvPr id="8" name="Oval 5"/>
              <p:cNvSpPr>
                <a:spLocks noChangeArrowheads="1"/>
              </p:cNvSpPr>
              <p:nvPr/>
            </p:nvSpPr>
            <p:spPr bwMode="auto">
              <a:xfrm>
                <a:off x="4984" y="2937"/>
                <a:ext cx="397" cy="397"/>
              </a:xfrm>
              <a:prstGeom prst="ellipse">
                <a:avLst/>
              </a:prstGeom>
              <a:solidFill>
                <a:srgbClr val="FFFFFF"/>
              </a:solidFill>
              <a:ln w="9525">
                <a:solidFill>
                  <a:srgbClr val="000000"/>
                </a:solidFill>
                <a:round/>
                <a:headEnd/>
                <a:tailEnd/>
              </a:ln>
            </p:spPr>
            <p:txBody>
              <a:bodyPr rot="0" vert="horz" wrap="square" lIns="0" tIns="0" rIns="0" bIns="0" anchor="t" anchorCtr="0" upright="1">
                <a:noAutofit/>
              </a:bodyPr>
              <a:lstStyle/>
              <a:p>
                <a:endParaRPr lang="uk-UA" sz="1200" b="1"/>
              </a:p>
            </p:txBody>
          </p:sp>
          <p:cxnSp>
            <p:nvCxnSpPr>
              <p:cNvPr id="9" name="Line 6"/>
              <p:cNvCxnSpPr/>
              <p:nvPr/>
            </p:nvCxnSpPr>
            <p:spPr bwMode="auto">
              <a:xfrm>
                <a:off x="3976" y="3146"/>
                <a:ext cx="1008"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10" name="Line 7"/>
              <p:cNvCxnSpPr/>
              <p:nvPr/>
            </p:nvCxnSpPr>
            <p:spPr bwMode="auto">
              <a:xfrm>
                <a:off x="4004" y="2849"/>
                <a:ext cx="0" cy="60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59" name="Oval 9"/>
              <p:cNvSpPr>
                <a:spLocks noChangeArrowheads="1"/>
              </p:cNvSpPr>
              <p:nvPr/>
            </p:nvSpPr>
            <p:spPr bwMode="auto">
              <a:xfrm>
                <a:off x="3108" y="2893"/>
                <a:ext cx="397" cy="397"/>
              </a:xfrm>
              <a:prstGeom prst="ellipse">
                <a:avLst/>
              </a:prstGeom>
              <a:solidFill>
                <a:srgbClr val="FFFFFF"/>
              </a:solidFill>
              <a:ln w="9525">
                <a:solidFill>
                  <a:srgbClr val="000000"/>
                </a:solidFill>
                <a:round/>
                <a:headEnd/>
                <a:tailEnd/>
              </a:ln>
            </p:spPr>
            <p:txBody>
              <a:bodyPr rot="0" vert="horz" wrap="square" lIns="0" tIns="0" rIns="0" bIns="0" anchor="t" anchorCtr="0" upright="1">
                <a:noAutofit/>
              </a:bodyPr>
              <a:lstStyle/>
              <a:p>
                <a:pPr algn="ctr"/>
                <a:r>
                  <a:rPr lang="ru-RU" sz="1600" b="1" dirty="0"/>
                  <a:t>1</a:t>
                </a:r>
                <a:endParaRPr lang="uk-UA" sz="1600" b="1" dirty="0"/>
              </a:p>
            </p:txBody>
          </p:sp>
          <p:cxnSp>
            <p:nvCxnSpPr>
              <p:cNvPr id="12" name="Line 11"/>
              <p:cNvCxnSpPr/>
              <p:nvPr/>
            </p:nvCxnSpPr>
            <p:spPr bwMode="auto">
              <a:xfrm>
                <a:off x="3500" y="3190"/>
                <a:ext cx="504"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13" name="Line 12"/>
              <p:cNvCxnSpPr/>
              <p:nvPr/>
            </p:nvCxnSpPr>
            <p:spPr bwMode="auto">
              <a:xfrm>
                <a:off x="3528" y="3047"/>
                <a:ext cx="476" cy="0"/>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cxnSp>
          <p:sp>
            <p:nvSpPr>
              <p:cNvPr id="14" name="Text Box 13"/>
              <p:cNvSpPr txBox="1">
                <a:spLocks noChangeArrowheads="1"/>
              </p:cNvSpPr>
              <p:nvPr/>
            </p:nvSpPr>
            <p:spPr bwMode="auto">
              <a:xfrm>
                <a:off x="4368" y="2827"/>
                <a:ext cx="308" cy="275"/>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spcAft>
                    <a:spcPts val="1000"/>
                  </a:spcAft>
                </a:pPr>
                <a:r>
                  <a:rPr lang="en-US" sz="1200" b="1" dirty="0">
                    <a:effectLst/>
                    <a:latin typeface="Calibri"/>
                    <a:ea typeface="Calibri"/>
                    <a:cs typeface="Times New Roman"/>
                  </a:rPr>
                  <a:t>10</a:t>
                </a:r>
                <a:endParaRPr lang="uk-UA" sz="1200" b="1" dirty="0">
                  <a:effectLst/>
                  <a:latin typeface="Calibri"/>
                  <a:ea typeface="Calibri"/>
                  <a:cs typeface="Times New Roman"/>
                </a:endParaRPr>
              </a:p>
            </p:txBody>
          </p:sp>
          <p:sp>
            <p:nvSpPr>
              <p:cNvPr id="15" name="Text Box 14"/>
              <p:cNvSpPr txBox="1">
                <a:spLocks noChangeArrowheads="1"/>
              </p:cNvSpPr>
              <p:nvPr/>
            </p:nvSpPr>
            <p:spPr bwMode="auto">
              <a:xfrm>
                <a:off x="3113" y="2343"/>
                <a:ext cx="1330" cy="418"/>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r>
                  <a:rPr lang="ru-RU" sz="1200" b="1" dirty="0">
                    <a:latin typeface="Calibri"/>
                    <a:ea typeface="Calibri"/>
                    <a:cs typeface="Times New Roman"/>
                  </a:rPr>
                  <a:t>Н</a:t>
                </a:r>
                <a:r>
                  <a:rPr lang="en-US" sz="1200" b="1" dirty="0" err="1">
                    <a:effectLst/>
                    <a:latin typeface="Calibri"/>
                    <a:ea typeface="Calibri"/>
                    <a:cs typeface="Times New Roman"/>
                  </a:rPr>
                  <a:t>адходження</a:t>
                </a:r>
                <a:r>
                  <a:rPr lang="en-US" sz="1200" b="1" dirty="0">
                    <a:effectLst/>
                    <a:latin typeface="Calibri"/>
                    <a:ea typeface="Calibri"/>
                    <a:cs typeface="Times New Roman"/>
                  </a:rPr>
                  <a:t> </a:t>
                </a:r>
                <a:r>
                  <a:rPr lang="en-US" sz="1200" b="1" dirty="0" err="1">
                    <a:effectLst/>
                    <a:latin typeface="Calibri"/>
                    <a:ea typeface="Calibri"/>
                    <a:cs typeface="Times New Roman"/>
                  </a:rPr>
                  <a:t>деталей</a:t>
                </a:r>
                <a:r>
                  <a:rPr lang="ru-RU" sz="1200" b="1" dirty="0">
                    <a:effectLst/>
                    <a:latin typeface="Calibri"/>
                    <a:ea typeface="Calibri"/>
                    <a:cs typeface="Times New Roman"/>
                  </a:rPr>
                  <a:t> </a:t>
                </a:r>
                <a:r>
                  <a:rPr lang="en-US" sz="1200" b="1" dirty="0">
                    <a:effectLst/>
                    <a:latin typeface="Calibri"/>
                    <a:ea typeface="Calibri"/>
                    <a:cs typeface="Times New Roman"/>
                  </a:rPr>
                  <a:t>1-ого </a:t>
                </a:r>
                <a:r>
                  <a:rPr lang="en-US" sz="1200" b="1" dirty="0" err="1">
                    <a:effectLst/>
                    <a:latin typeface="Calibri"/>
                    <a:ea typeface="Calibri"/>
                    <a:cs typeface="Times New Roman"/>
                  </a:rPr>
                  <a:t>типу</a:t>
                </a:r>
                <a:endParaRPr lang="uk-UA" sz="1200" b="1" dirty="0">
                  <a:effectLst/>
                  <a:latin typeface="Calibri"/>
                  <a:ea typeface="Calibri"/>
                  <a:cs typeface="Times New Roman"/>
                </a:endParaRPr>
              </a:p>
            </p:txBody>
          </p:sp>
          <p:cxnSp>
            <p:nvCxnSpPr>
              <p:cNvPr id="16" name="Line 15"/>
              <p:cNvCxnSpPr/>
              <p:nvPr/>
            </p:nvCxnSpPr>
            <p:spPr bwMode="auto">
              <a:xfrm flipH="1">
                <a:off x="4340" y="3058"/>
                <a:ext cx="112" cy="17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1" name="Oval 24"/>
              <p:cNvSpPr>
                <a:spLocks noChangeArrowheads="1"/>
              </p:cNvSpPr>
              <p:nvPr/>
            </p:nvSpPr>
            <p:spPr bwMode="auto">
              <a:xfrm>
                <a:off x="4956" y="3949"/>
                <a:ext cx="397" cy="397"/>
              </a:xfrm>
              <a:prstGeom prst="ellipse">
                <a:avLst/>
              </a:prstGeom>
              <a:solidFill>
                <a:srgbClr val="FFFFFF"/>
              </a:solidFill>
              <a:ln w="9525">
                <a:solidFill>
                  <a:srgbClr val="000000"/>
                </a:solidFill>
                <a:round/>
                <a:headEnd/>
                <a:tailEnd/>
              </a:ln>
            </p:spPr>
            <p:txBody>
              <a:bodyPr rot="0" vert="horz" wrap="square" lIns="0" tIns="0" rIns="0" bIns="0" anchor="t" anchorCtr="0" upright="1">
                <a:noAutofit/>
              </a:bodyPr>
              <a:lstStyle/>
              <a:p>
                <a:endParaRPr lang="uk-UA" sz="1200" b="1"/>
              </a:p>
            </p:txBody>
          </p:sp>
          <p:cxnSp>
            <p:nvCxnSpPr>
              <p:cNvPr id="22" name="Line 25"/>
              <p:cNvCxnSpPr/>
              <p:nvPr/>
            </p:nvCxnSpPr>
            <p:spPr bwMode="auto">
              <a:xfrm>
                <a:off x="4032" y="4169"/>
                <a:ext cx="924"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23" name="Line 26"/>
              <p:cNvCxnSpPr/>
              <p:nvPr/>
            </p:nvCxnSpPr>
            <p:spPr bwMode="auto">
              <a:xfrm>
                <a:off x="4004" y="3894"/>
                <a:ext cx="0" cy="60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5" name="Line 30"/>
              <p:cNvCxnSpPr/>
              <p:nvPr/>
            </p:nvCxnSpPr>
            <p:spPr bwMode="auto">
              <a:xfrm>
                <a:off x="3500" y="4235"/>
                <a:ext cx="504"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26" name="Line 31"/>
              <p:cNvCxnSpPr/>
              <p:nvPr/>
            </p:nvCxnSpPr>
            <p:spPr bwMode="auto">
              <a:xfrm>
                <a:off x="3528" y="4092"/>
                <a:ext cx="476" cy="0"/>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cxnSp>
          <p:sp>
            <p:nvSpPr>
              <p:cNvPr id="27" name="Text Box 32"/>
              <p:cNvSpPr txBox="1">
                <a:spLocks noChangeArrowheads="1"/>
              </p:cNvSpPr>
              <p:nvPr/>
            </p:nvSpPr>
            <p:spPr bwMode="auto">
              <a:xfrm>
                <a:off x="4242" y="3872"/>
                <a:ext cx="308" cy="275"/>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spcAft>
                    <a:spcPts val="1000"/>
                  </a:spcAft>
                </a:pPr>
                <a:r>
                  <a:rPr lang="en-US" sz="1200" b="1" dirty="0">
                    <a:effectLst/>
                    <a:latin typeface="Calibri"/>
                    <a:ea typeface="Calibri"/>
                    <a:cs typeface="Times New Roman"/>
                  </a:rPr>
                  <a:t>40</a:t>
                </a:r>
                <a:endParaRPr lang="uk-UA" sz="1200" b="1" dirty="0">
                  <a:effectLst/>
                  <a:latin typeface="Calibri"/>
                  <a:ea typeface="Calibri"/>
                  <a:cs typeface="Times New Roman"/>
                </a:endParaRPr>
              </a:p>
            </p:txBody>
          </p:sp>
          <p:sp>
            <p:nvSpPr>
              <p:cNvPr id="28" name="Text Box 33"/>
              <p:cNvSpPr txBox="1">
                <a:spLocks noChangeArrowheads="1"/>
              </p:cNvSpPr>
              <p:nvPr/>
            </p:nvSpPr>
            <p:spPr bwMode="auto">
              <a:xfrm>
                <a:off x="3206" y="4510"/>
                <a:ext cx="1386" cy="428"/>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spcAft>
                    <a:spcPts val="1000"/>
                  </a:spcAft>
                </a:pPr>
                <a:r>
                  <a:rPr lang="ru-RU" sz="1200" b="1" dirty="0">
                    <a:latin typeface="Calibri"/>
                    <a:ea typeface="Calibri"/>
                    <a:cs typeface="Times New Roman"/>
                  </a:rPr>
                  <a:t>Н</a:t>
                </a:r>
                <a:r>
                  <a:rPr lang="en-US" sz="1200" b="1" dirty="0" err="1">
                    <a:effectLst/>
                    <a:latin typeface="Calibri"/>
                    <a:ea typeface="Calibri"/>
                    <a:cs typeface="Times New Roman"/>
                  </a:rPr>
                  <a:t>адходження</a:t>
                </a:r>
                <a:r>
                  <a:rPr lang="en-US" sz="1200" b="1" dirty="0">
                    <a:effectLst/>
                    <a:latin typeface="Calibri"/>
                    <a:ea typeface="Calibri"/>
                    <a:cs typeface="Times New Roman"/>
                  </a:rPr>
                  <a:t> </a:t>
                </a:r>
                <a:r>
                  <a:rPr lang="en-US" sz="1200" b="1" dirty="0" err="1">
                    <a:effectLst/>
                    <a:latin typeface="Calibri"/>
                    <a:ea typeface="Calibri"/>
                    <a:cs typeface="Times New Roman"/>
                  </a:rPr>
                  <a:t>деталей</a:t>
                </a:r>
                <a:r>
                  <a:rPr lang="ru-RU" sz="1200" b="1" dirty="0">
                    <a:effectLst/>
                    <a:latin typeface="Calibri"/>
                    <a:ea typeface="Calibri"/>
                    <a:cs typeface="Times New Roman"/>
                  </a:rPr>
                  <a:t>  </a:t>
                </a:r>
                <a:r>
                  <a:rPr lang="en-US" sz="1200" b="1" dirty="0">
                    <a:effectLst/>
                    <a:latin typeface="Calibri"/>
                    <a:ea typeface="Calibri"/>
                    <a:cs typeface="Times New Roman"/>
                  </a:rPr>
                  <a:t>2-ого </a:t>
                </a:r>
                <a:r>
                  <a:rPr lang="en-US" sz="1200" b="1" dirty="0" err="1">
                    <a:effectLst/>
                    <a:latin typeface="Calibri"/>
                    <a:ea typeface="Calibri"/>
                    <a:cs typeface="Times New Roman"/>
                  </a:rPr>
                  <a:t>типу</a:t>
                </a:r>
                <a:endParaRPr lang="uk-UA" sz="1200" b="1" dirty="0">
                  <a:effectLst/>
                  <a:latin typeface="Calibri"/>
                  <a:ea typeface="Calibri"/>
                  <a:cs typeface="Times New Roman"/>
                </a:endParaRPr>
              </a:p>
            </p:txBody>
          </p:sp>
          <p:cxnSp>
            <p:nvCxnSpPr>
              <p:cNvPr id="29" name="Line 34"/>
              <p:cNvCxnSpPr/>
              <p:nvPr/>
            </p:nvCxnSpPr>
            <p:spPr bwMode="auto">
              <a:xfrm flipH="1">
                <a:off x="4256" y="4081"/>
                <a:ext cx="112" cy="17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2" name="Oval 40"/>
              <p:cNvSpPr>
                <a:spLocks noChangeArrowheads="1"/>
              </p:cNvSpPr>
              <p:nvPr/>
            </p:nvSpPr>
            <p:spPr bwMode="auto">
              <a:xfrm>
                <a:off x="4928" y="6039"/>
                <a:ext cx="397" cy="397"/>
              </a:xfrm>
              <a:prstGeom prst="ellipse">
                <a:avLst/>
              </a:prstGeom>
              <a:solidFill>
                <a:srgbClr val="FFFFFF"/>
              </a:solidFill>
              <a:ln w="9525">
                <a:solidFill>
                  <a:srgbClr val="000000"/>
                </a:solidFill>
                <a:round/>
                <a:headEnd/>
                <a:tailEnd/>
              </a:ln>
            </p:spPr>
            <p:txBody>
              <a:bodyPr rot="0" vert="horz" wrap="square" lIns="0" tIns="0" rIns="0" bIns="0" anchor="t" anchorCtr="0" upright="1">
                <a:noAutofit/>
              </a:bodyPr>
              <a:lstStyle/>
              <a:p>
                <a:endParaRPr lang="uk-UA" sz="1200" b="1"/>
              </a:p>
            </p:txBody>
          </p:sp>
          <p:cxnSp>
            <p:nvCxnSpPr>
              <p:cNvPr id="33" name="Line 41"/>
              <p:cNvCxnSpPr/>
              <p:nvPr/>
            </p:nvCxnSpPr>
            <p:spPr bwMode="auto">
              <a:xfrm>
                <a:off x="4004" y="6248"/>
                <a:ext cx="924"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34" name="Line 42"/>
              <p:cNvCxnSpPr/>
              <p:nvPr/>
            </p:nvCxnSpPr>
            <p:spPr bwMode="auto">
              <a:xfrm>
                <a:off x="4004" y="5951"/>
                <a:ext cx="0" cy="60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6" name="Line 46"/>
              <p:cNvCxnSpPr/>
              <p:nvPr/>
            </p:nvCxnSpPr>
            <p:spPr bwMode="auto">
              <a:xfrm>
                <a:off x="3500" y="6292"/>
                <a:ext cx="504"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37" name="Line 47"/>
              <p:cNvCxnSpPr/>
              <p:nvPr/>
            </p:nvCxnSpPr>
            <p:spPr bwMode="auto">
              <a:xfrm>
                <a:off x="3528" y="6149"/>
                <a:ext cx="476" cy="0"/>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cxnSp>
          <p:sp>
            <p:nvSpPr>
              <p:cNvPr id="38" name="Text Box 48"/>
              <p:cNvSpPr txBox="1">
                <a:spLocks noChangeArrowheads="1"/>
              </p:cNvSpPr>
              <p:nvPr/>
            </p:nvSpPr>
            <p:spPr bwMode="auto">
              <a:xfrm>
                <a:off x="3332" y="5368"/>
                <a:ext cx="1232" cy="539"/>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spcAft>
                    <a:spcPts val="1000"/>
                  </a:spcAft>
                </a:pPr>
                <a:r>
                  <a:rPr lang="ru-RU" sz="1200" b="1" dirty="0">
                    <a:latin typeface="Calibri"/>
                    <a:ea typeface="Calibri"/>
                    <a:cs typeface="Times New Roman"/>
                  </a:rPr>
                  <a:t>Н</a:t>
                </a:r>
                <a:r>
                  <a:rPr lang="en-US" sz="1200" b="1" dirty="0" err="1">
                    <a:effectLst/>
                    <a:latin typeface="Calibri"/>
                    <a:ea typeface="Calibri"/>
                    <a:cs typeface="Times New Roman"/>
                  </a:rPr>
                  <a:t>адходження</a:t>
                </a:r>
                <a:r>
                  <a:rPr lang="en-US" sz="1200" b="1" dirty="0">
                    <a:effectLst/>
                    <a:latin typeface="Calibri"/>
                    <a:ea typeface="Calibri"/>
                    <a:cs typeface="Times New Roman"/>
                  </a:rPr>
                  <a:t> </a:t>
                </a:r>
                <a:r>
                  <a:rPr lang="en-US" sz="1200" b="1" dirty="0" err="1">
                    <a:effectLst/>
                    <a:latin typeface="Calibri"/>
                    <a:ea typeface="Calibri"/>
                    <a:cs typeface="Times New Roman"/>
                  </a:rPr>
                  <a:t>секції</a:t>
                </a:r>
                <a:r>
                  <a:rPr lang="en-US" sz="1200" b="1" dirty="0">
                    <a:effectLst/>
                    <a:latin typeface="Calibri"/>
                    <a:ea typeface="Calibri"/>
                    <a:cs typeface="Times New Roman"/>
                  </a:rPr>
                  <a:t> </a:t>
                </a:r>
                <a:r>
                  <a:rPr lang="en-US" sz="1200" b="1" dirty="0" err="1">
                    <a:effectLst/>
                    <a:latin typeface="Calibri"/>
                    <a:ea typeface="Calibri"/>
                    <a:cs typeface="Times New Roman"/>
                  </a:rPr>
                  <a:t>конвеєра</a:t>
                </a:r>
                <a:endParaRPr lang="uk-UA" sz="1200" b="1" dirty="0">
                  <a:effectLst/>
                  <a:latin typeface="Calibri"/>
                  <a:ea typeface="Calibri"/>
                  <a:cs typeface="Times New Roman"/>
                </a:endParaRPr>
              </a:p>
            </p:txBody>
          </p:sp>
          <p:sp>
            <p:nvSpPr>
              <p:cNvPr id="43" name="Text Box 56"/>
              <p:cNvSpPr txBox="1">
                <a:spLocks noChangeArrowheads="1"/>
              </p:cNvSpPr>
              <p:nvPr/>
            </p:nvSpPr>
            <p:spPr bwMode="auto">
              <a:xfrm>
                <a:off x="4788" y="2475"/>
                <a:ext cx="1001" cy="396"/>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spcAft>
                    <a:spcPts val="1000"/>
                  </a:spcAft>
                </a:pPr>
                <a:r>
                  <a:rPr lang="ru-RU" sz="1200" b="1" dirty="0">
                    <a:effectLst/>
                    <a:latin typeface="Calibri"/>
                    <a:ea typeface="Calibri"/>
                    <a:cs typeface="Times New Roman"/>
                  </a:rPr>
                  <a:t>Ч</a:t>
                </a:r>
                <a:r>
                  <a:rPr lang="en-US" sz="1200" b="1" dirty="0" err="1">
                    <a:effectLst/>
                    <a:latin typeface="Calibri"/>
                    <a:ea typeface="Calibri"/>
                    <a:cs typeface="Times New Roman"/>
                  </a:rPr>
                  <a:t>ерга</a:t>
                </a:r>
                <a:r>
                  <a:rPr lang="en-US" sz="1200" b="1" dirty="0">
                    <a:effectLst/>
                    <a:latin typeface="Calibri"/>
                    <a:ea typeface="Calibri"/>
                    <a:cs typeface="Times New Roman"/>
                  </a:rPr>
                  <a:t> </a:t>
                </a:r>
                <a:r>
                  <a:rPr lang="en-US" sz="1200" b="1" dirty="0" err="1">
                    <a:effectLst/>
                    <a:latin typeface="Calibri"/>
                    <a:ea typeface="Calibri"/>
                    <a:cs typeface="Times New Roman"/>
                  </a:rPr>
                  <a:t>деталей</a:t>
                </a:r>
                <a:r>
                  <a:rPr lang="ru-RU" sz="1200" b="1" dirty="0">
                    <a:effectLst/>
                    <a:latin typeface="Calibri"/>
                    <a:ea typeface="Calibri"/>
                    <a:cs typeface="Times New Roman"/>
                  </a:rPr>
                  <a:t> </a:t>
                </a:r>
                <a:r>
                  <a:rPr lang="en-US" sz="1200" b="1" dirty="0">
                    <a:effectLst/>
                    <a:latin typeface="Calibri"/>
                    <a:ea typeface="Calibri"/>
                    <a:cs typeface="Times New Roman"/>
                  </a:rPr>
                  <a:t>1-ого </a:t>
                </a:r>
                <a:r>
                  <a:rPr lang="en-US" sz="1200" b="1" dirty="0" err="1">
                    <a:effectLst/>
                    <a:latin typeface="Calibri"/>
                    <a:ea typeface="Calibri"/>
                    <a:cs typeface="Times New Roman"/>
                  </a:rPr>
                  <a:t>типу</a:t>
                </a:r>
                <a:endParaRPr lang="uk-UA" sz="1200" b="1" dirty="0">
                  <a:effectLst/>
                  <a:latin typeface="Calibri"/>
                  <a:ea typeface="Calibri"/>
                  <a:cs typeface="Times New Roman"/>
                </a:endParaRPr>
              </a:p>
            </p:txBody>
          </p:sp>
          <p:sp>
            <p:nvSpPr>
              <p:cNvPr id="44" name="Text Box 57"/>
              <p:cNvSpPr txBox="1">
                <a:spLocks noChangeArrowheads="1"/>
              </p:cNvSpPr>
              <p:nvPr/>
            </p:nvSpPr>
            <p:spPr bwMode="auto">
              <a:xfrm>
                <a:off x="4704" y="4389"/>
                <a:ext cx="1260" cy="352"/>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0" rIns="0" bIns="0" anchor="t" anchorCtr="0" upright="1">
                <a:noAutofit/>
              </a:bodyPr>
              <a:lstStyle/>
              <a:p>
                <a:pPr algn="ctr">
                  <a:spcAft>
                    <a:spcPts val="1000"/>
                  </a:spcAft>
                </a:pPr>
                <a:r>
                  <a:rPr lang="ru-RU" sz="1200" b="1" dirty="0">
                    <a:latin typeface="Calibri"/>
                    <a:ea typeface="Calibri"/>
                    <a:cs typeface="Times New Roman"/>
                  </a:rPr>
                  <a:t>Ч</a:t>
                </a:r>
                <a:r>
                  <a:rPr lang="en-US" sz="1200" b="1" dirty="0" err="1">
                    <a:effectLst/>
                    <a:latin typeface="Calibri"/>
                    <a:ea typeface="Calibri"/>
                    <a:cs typeface="Times New Roman"/>
                  </a:rPr>
                  <a:t>ерга</a:t>
                </a:r>
                <a:r>
                  <a:rPr lang="en-US" sz="1200" b="1" dirty="0">
                    <a:effectLst/>
                    <a:latin typeface="Calibri"/>
                    <a:ea typeface="Calibri"/>
                    <a:cs typeface="Times New Roman"/>
                  </a:rPr>
                  <a:t> </a:t>
                </a:r>
                <a:r>
                  <a:rPr lang="en-US" sz="1200" b="1" dirty="0" err="1">
                    <a:effectLst/>
                    <a:latin typeface="Calibri"/>
                    <a:ea typeface="Calibri"/>
                    <a:cs typeface="Times New Roman"/>
                  </a:rPr>
                  <a:t>деталей</a:t>
                </a:r>
                <a:r>
                  <a:rPr lang="en-US" sz="1200" b="1" dirty="0">
                    <a:effectLst/>
                    <a:latin typeface="Calibri"/>
                    <a:ea typeface="Calibri"/>
                    <a:cs typeface="Times New Roman"/>
                  </a:rPr>
                  <a:t> 2-ого </a:t>
                </a:r>
                <a:r>
                  <a:rPr lang="en-US" sz="1200" b="1" dirty="0" err="1">
                    <a:effectLst/>
                    <a:latin typeface="Calibri"/>
                    <a:ea typeface="Calibri"/>
                    <a:cs typeface="Times New Roman"/>
                  </a:rPr>
                  <a:t>типу</a:t>
                </a:r>
                <a:endParaRPr lang="uk-UA" sz="1200" b="1" dirty="0">
                  <a:effectLst/>
                  <a:latin typeface="Calibri"/>
                  <a:ea typeface="Calibri"/>
                  <a:cs typeface="Times New Roman"/>
                </a:endParaRPr>
              </a:p>
            </p:txBody>
          </p:sp>
        </p:grpSp>
        <p:sp>
          <p:nvSpPr>
            <p:cNvPr id="72" name="Oval 9"/>
            <p:cNvSpPr>
              <a:spLocks noChangeArrowheads="1"/>
            </p:cNvSpPr>
            <p:nvPr/>
          </p:nvSpPr>
          <p:spPr bwMode="auto">
            <a:xfrm>
              <a:off x="1772854" y="3267872"/>
              <a:ext cx="417437" cy="420214"/>
            </a:xfrm>
            <a:prstGeom prst="ellipse">
              <a:avLst/>
            </a:prstGeom>
            <a:solidFill>
              <a:srgbClr val="FFFFFF"/>
            </a:solidFill>
            <a:ln w="9525">
              <a:solidFill>
                <a:srgbClr val="000000"/>
              </a:solidFill>
              <a:round/>
              <a:headEnd/>
              <a:tailEnd/>
            </a:ln>
          </p:spPr>
          <p:txBody>
            <a:bodyPr rot="0" vert="horz" wrap="square" lIns="0" tIns="0" rIns="0" bIns="0" anchor="t" anchorCtr="0" upright="1">
              <a:noAutofit/>
            </a:bodyPr>
            <a:lstStyle/>
            <a:p>
              <a:pPr algn="ctr"/>
              <a:r>
                <a:rPr lang="ru-RU" sz="1600" b="1" dirty="0"/>
                <a:t>1</a:t>
              </a:r>
              <a:endParaRPr lang="uk-UA" sz="1600" b="1" dirty="0"/>
            </a:p>
          </p:txBody>
        </p:sp>
        <p:sp>
          <p:nvSpPr>
            <p:cNvPr id="73" name="Oval 9"/>
            <p:cNvSpPr>
              <a:spLocks noChangeArrowheads="1"/>
            </p:cNvSpPr>
            <p:nvPr/>
          </p:nvSpPr>
          <p:spPr bwMode="auto">
            <a:xfrm>
              <a:off x="1779595" y="5480084"/>
              <a:ext cx="417437" cy="420214"/>
            </a:xfrm>
            <a:prstGeom prst="ellipse">
              <a:avLst/>
            </a:prstGeom>
            <a:solidFill>
              <a:srgbClr val="FFFFFF"/>
            </a:solidFill>
            <a:ln w="9525">
              <a:solidFill>
                <a:srgbClr val="000000"/>
              </a:solidFill>
              <a:round/>
              <a:headEnd/>
              <a:tailEnd/>
            </a:ln>
          </p:spPr>
          <p:txBody>
            <a:bodyPr rot="0" vert="horz" wrap="square" lIns="0" tIns="0" rIns="0" bIns="0" anchor="t" anchorCtr="0" upright="1">
              <a:noAutofit/>
            </a:bodyPr>
            <a:lstStyle/>
            <a:p>
              <a:pPr algn="ctr"/>
              <a:r>
                <a:rPr lang="ru-RU" sz="1600" b="1" dirty="0"/>
                <a:t>1</a:t>
              </a:r>
              <a:endParaRPr lang="uk-UA" sz="1600" b="1" dirty="0"/>
            </a:p>
          </p:txBody>
        </p:sp>
      </p:grpSp>
      <p:sp>
        <p:nvSpPr>
          <p:cNvPr id="3" name="Нижний колонтитул 2"/>
          <p:cNvSpPr>
            <a:spLocks noGrp="1"/>
          </p:cNvSpPr>
          <p:nvPr>
            <p:ph type="ftr" sz="quarter" idx="11"/>
          </p:nvPr>
        </p:nvSpPr>
        <p:spPr/>
        <p:txBody>
          <a:bodyPr/>
          <a:lstStyle/>
          <a:p>
            <a:r>
              <a:rPr lang="uk-UA"/>
              <a:t>© І.В.Стеценко КПІ ім.Ігоря Сікорського</a:t>
            </a:r>
          </a:p>
        </p:txBody>
      </p:sp>
    </p:spTree>
    <p:extLst>
      <p:ext uri="{BB962C8B-B14F-4D97-AF65-F5344CB8AC3E}">
        <p14:creationId xmlns:p14="http://schemas.microsoft.com/office/powerpoint/2010/main" val="468340442"/>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3180</TotalTime>
  <Words>4011</Words>
  <Application>Microsoft Macintosh PowerPoint</Application>
  <PresentationFormat>On-screen Show (4:3)</PresentationFormat>
  <Paragraphs>797</Paragraphs>
  <Slides>53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Calibri</vt:lpstr>
      <vt:lpstr>Cambria Math</vt:lpstr>
      <vt:lpstr>Times New Roman</vt:lpstr>
      <vt:lpstr>Тема Office</vt:lpstr>
      <vt:lpstr>Лекція 7</vt:lpstr>
      <vt:lpstr>Приклад</vt:lpstr>
      <vt:lpstr>Зміна стану мережі Петрі залежить від реалізованого в алгоритмі правила спрацьовування переходів</vt:lpstr>
      <vt:lpstr>Порівняння зміни стану мережі Петрі</vt:lpstr>
      <vt:lpstr>Зауваження щодо позначення переходу мережі Петрі</vt:lpstr>
      <vt:lpstr>Приклад «Комплектувальний конвеєр»</vt:lpstr>
      <vt:lpstr>Приклад «Комплектувальний конвеєр»</vt:lpstr>
      <vt:lpstr>Приклад «Комплектувальний конвеєр»</vt:lpstr>
      <vt:lpstr>Приклад «Комплектувальний конвеєр»</vt:lpstr>
      <vt:lpstr>Приклад «Комплектувальний конвеєр»</vt:lpstr>
      <vt:lpstr>Приклад «Комплектувальний конвеєр»</vt:lpstr>
      <vt:lpstr>Часові затримки переходів</vt:lpstr>
      <vt:lpstr>Визначення вихідних характеристик моделі</vt:lpstr>
      <vt:lpstr>Приклад «Вантажний аеропорт»</vt:lpstr>
      <vt:lpstr>Приклад «Вантажний аеропорт»</vt:lpstr>
      <vt:lpstr>Приклад «Вантажний аеропорт»</vt:lpstr>
      <vt:lpstr>Приклад «Вантажний аеропорт»</vt:lpstr>
      <vt:lpstr>Приклад «Вантажний аеропорт»</vt:lpstr>
      <vt:lpstr>Параметри переходів</vt:lpstr>
      <vt:lpstr>Визначення вихідних характеристик моделі</vt:lpstr>
      <vt:lpstr>Приклад «Маршрутки»</vt:lpstr>
      <vt:lpstr>Приклад «Маршрутки»</vt:lpstr>
      <vt:lpstr>Приклад «Маршрутки»</vt:lpstr>
      <vt:lpstr>Приклад «Маршрутки»</vt:lpstr>
      <vt:lpstr>Приклад «Маршрутки»</vt:lpstr>
      <vt:lpstr>Приклад «Маршрутки»</vt:lpstr>
      <vt:lpstr>Параметри переходів</vt:lpstr>
      <vt:lpstr>Визначення вихідних характеристик моделі</vt:lpstr>
      <vt:lpstr>Приклад «Оптовий магазин»</vt:lpstr>
      <vt:lpstr>Приклад «Оптовий магазин»</vt:lpstr>
      <vt:lpstr>Приклад «Оптовий магазин»</vt:lpstr>
      <vt:lpstr>Приклад «Оптовий магазин»</vt:lpstr>
      <vt:lpstr>Приклад «Оптовий магазин»</vt:lpstr>
      <vt:lpstr>Параметри переходів</vt:lpstr>
      <vt:lpstr>Визначення вихідних характеристик моделі</vt:lpstr>
      <vt:lpstr>Приклад «Регульоване перехрестя»</vt:lpstr>
      <vt:lpstr>Приклад «Регульоване перехрестя»</vt:lpstr>
      <vt:lpstr>Приклад «Регульоване перехрестя»</vt:lpstr>
      <vt:lpstr>Приклад «Регульоване перехрестя»</vt:lpstr>
      <vt:lpstr>Приклад «Регульоване перехрестя»</vt:lpstr>
      <vt:lpstr>Приклад «Регульоване перехрестя»</vt:lpstr>
      <vt:lpstr>Приклад «Регульоване перехрестя»</vt:lpstr>
      <vt:lpstr>Приклад «Регульоване перехрестя»</vt:lpstr>
      <vt:lpstr>Приклад «Регульоване перехрестя»</vt:lpstr>
      <vt:lpstr>Приклад «Регульоване перехрестя»</vt:lpstr>
      <vt:lpstr>Приклад «Регульоване перехрестя»</vt:lpstr>
      <vt:lpstr>Приклад «Регульоване перехрестя»</vt:lpstr>
      <vt:lpstr>Інформаційна дуга</vt:lpstr>
      <vt:lpstr>Приклад «Управління чергами»</vt:lpstr>
      <vt:lpstr>Приклад «Управління чергами»</vt:lpstr>
      <vt:lpstr>Приклад «Управління чергами»</vt:lpstr>
      <vt:lpstr>Приклад «Управління чергами»</vt:lpstr>
      <vt:lpstr>Приклад «Управління чергами»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Саша</dc:creator>
  <cp:lastModifiedBy>Microsoft Office User</cp:lastModifiedBy>
  <cp:revision>80</cp:revision>
  <dcterms:created xsi:type="dcterms:W3CDTF">2017-10-10T13:23:05Z</dcterms:created>
  <dcterms:modified xsi:type="dcterms:W3CDTF">2024-10-08T08:58:47Z</dcterms:modified>
</cp:coreProperties>
</file>