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5" r:id="rId4"/>
    <p:sldId id="279" r:id="rId5"/>
    <p:sldId id="259" r:id="rId6"/>
    <p:sldId id="260" r:id="rId7"/>
    <p:sldId id="257" r:id="rId8"/>
    <p:sldId id="268" r:id="rId9"/>
    <p:sldId id="269" r:id="rId10"/>
    <p:sldId id="271" r:id="rId11"/>
    <p:sldId id="273" r:id="rId12"/>
    <p:sldId id="262" r:id="rId13"/>
    <p:sldId id="275" r:id="rId14"/>
    <p:sldId id="266" r:id="rId15"/>
    <p:sldId id="263" r:id="rId16"/>
    <p:sldId id="264" r:id="rId17"/>
    <p:sldId id="274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444"/>
  </p:normalViewPr>
  <p:slideViewPr>
    <p:cSldViewPr>
      <p:cViewPr>
        <p:scale>
          <a:sx n="128" d="100"/>
          <a:sy n="128" d="100"/>
        </p:scale>
        <p:origin x="80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5460-7008-4C8C-B074-C455FF192034}" type="datetimeFigureOut">
              <a:rPr lang="uk-UA" smtClean="0"/>
              <a:t>24.10.23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D613-058D-459B-A172-C8542913C8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7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D613-058D-459B-A172-C8542913C87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927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ED613-058D-459B-A172-C8542913C87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75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FF6A-FE09-E744-85B6-BAB69A4398B0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7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9888-370F-C54D-883B-1E14C8E00F40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45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ABE-A6AC-1B4B-BFB2-14307F3FD44B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34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9A0B-033F-1248-A7BE-FCA04C7C67D1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01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454-B661-DD49-B727-CCC01B989BA5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7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B56-D751-BA40-A402-CEA0AEB1AAE8}" type="datetime1">
              <a:rPr lang="en-US" smtClean="0"/>
              <a:t>10/24/23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7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D6E0-F2D5-7442-B3EB-17675D12CDBA}" type="datetime1">
              <a:rPr lang="en-US" smtClean="0"/>
              <a:t>10/24/23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2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7D5A-C0DD-7247-B0AE-A3B1CD8B3240}" type="datetime1">
              <a:rPr lang="en-US" smtClean="0"/>
              <a:t>10/24/23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695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FB7-88A1-1942-B9D5-8E6ACDF48F56}" type="datetime1">
              <a:rPr lang="en-US" smtClean="0"/>
              <a:t>10/24/23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F256-92C6-5940-B8F8-A8C5D8670405}" type="datetime1">
              <a:rPr lang="en-US" smtClean="0"/>
              <a:t>10/24/23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7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AEF0-D7E7-5544-A81C-FCFABD3C6369}" type="datetime1">
              <a:rPr lang="en-US" smtClean="0"/>
              <a:t>10/24/23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85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9E00-505B-5249-B203-85EC964F06B6}" type="datetime1">
              <a:rPr lang="en-US" smtClean="0"/>
              <a:t>10/24/23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/>
              <a:t>© І.В. 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F417-E992-49EA-94FE-86C6AA0915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78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Алгоритм імітації стохастичної мережі Петрі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42E55-C0F9-9C44-A3F5-4B53A76D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92016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77953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432048"/>
          </a:xfrm>
        </p:spPr>
        <p:txBody>
          <a:bodyPr>
            <a:normAutofit/>
          </a:bodyPr>
          <a:lstStyle/>
          <a:p>
            <a:r>
              <a:rPr lang="uk-UA" sz="2000" dirty="0"/>
              <a:t>Алгоритм імітації стохастичної мережі Петрі з </a:t>
            </a:r>
            <a:r>
              <a:rPr lang="uk-UA" sz="2000" u="sng" dirty="0"/>
              <a:t>конфліктними </a:t>
            </a:r>
            <a:r>
              <a:rPr lang="uk-UA" sz="2000" dirty="0"/>
              <a:t>переходами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514" y="535320"/>
            <a:ext cx="8748972" cy="6322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Вважається, що при вході маркерів в перехід він переходить в стан «зайнятий» і інші входи здійснюватись не можуть. Перехід, який в стані «зайнятий», не проходить перевірку на умову запуску переходу. </a:t>
            </a:r>
          </a:p>
          <a:p>
            <a:pPr marL="0" indent="0" algn="just">
              <a:buNone/>
            </a:pPr>
            <a:r>
              <a:rPr lang="uk-UA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починається з </a:t>
            </a:r>
            <a:r>
              <a:rPr lang="uk-UA" sz="13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входу</a:t>
            </a:r>
            <a:r>
              <a:rPr lang="uk-UA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маркерів в переходи мережі Петрі. </a:t>
            </a:r>
          </a:p>
          <a:p>
            <a:pPr marL="0" indent="0" algn="just">
              <a:buNone/>
            </a:pPr>
            <a:r>
              <a:rPr lang="uk-UA" sz="1300" dirty="0"/>
              <a:t>Доки </a:t>
            </a:r>
            <a:r>
              <a:rPr lang="en-US" sz="1300" dirty="0"/>
              <a:t>t &lt; </a:t>
            </a:r>
            <a:r>
              <a:rPr lang="en-US" sz="1300" dirty="0" err="1"/>
              <a:t>Tmod</a:t>
            </a:r>
            <a:endParaRPr lang="uk-UA" sz="1300" dirty="0"/>
          </a:p>
          <a:p>
            <a:pPr marL="400050" lvl="1" indent="0" algn="just">
              <a:buNone/>
            </a:pPr>
            <a:r>
              <a:rPr lang="uk-UA" sz="1300" dirty="0"/>
              <a:t>визначити момент найближчої події</a:t>
            </a:r>
            <a:r>
              <a:rPr lang="en-US" sz="1300" dirty="0"/>
              <a:t> min</a:t>
            </a:r>
            <a:r>
              <a:rPr lang="uk-UA" sz="1300" dirty="0"/>
              <a:t>;</a:t>
            </a:r>
          </a:p>
          <a:p>
            <a:pPr marL="400050" lvl="1" indent="0" algn="just">
              <a:buNone/>
            </a:pPr>
            <a:r>
              <a:rPr lang="uk-UA" sz="1300" dirty="0"/>
              <a:t>зібрати статистику про функціонування моделі;</a:t>
            </a:r>
          </a:p>
          <a:p>
            <a:pPr marL="400050" lvl="1" indent="0" algn="just">
              <a:buNone/>
            </a:pPr>
            <a:r>
              <a:rPr lang="en-US" sz="1300" dirty="0"/>
              <a:t>t = min</a:t>
            </a:r>
            <a:r>
              <a:rPr lang="uk-UA" sz="1300" dirty="0"/>
              <a:t>;</a:t>
            </a:r>
          </a:p>
          <a:p>
            <a:pPr marL="400050" lvl="1" indent="0" algn="just">
              <a:buNone/>
            </a:pPr>
            <a:r>
              <a:rPr lang="uk-UA" sz="1300" dirty="0"/>
              <a:t>якщо </a:t>
            </a:r>
            <a:r>
              <a:rPr lang="en-US" sz="1300" dirty="0"/>
              <a:t>t &lt; </a:t>
            </a:r>
            <a:r>
              <a:rPr lang="en-US" sz="1300" dirty="0" err="1"/>
              <a:t>Tmod</a:t>
            </a:r>
            <a:r>
              <a:rPr lang="en-US" sz="1300" dirty="0"/>
              <a:t> </a:t>
            </a:r>
            <a:endParaRPr lang="uk-UA" sz="1300" dirty="0"/>
          </a:p>
          <a:p>
            <a:pPr marL="400050" lvl="1" indent="0" algn="just">
              <a:buNone/>
            </a:pPr>
            <a:r>
              <a:rPr lang="uk-UA" sz="1300" dirty="0"/>
              <a:t>     виконати </a:t>
            </a:r>
            <a:r>
              <a:rPr lang="uk-UA" sz="1300" u="sng" dirty="0"/>
              <a:t>вихід </a:t>
            </a:r>
            <a:r>
              <a:rPr lang="uk-UA" sz="1300" dirty="0"/>
              <a:t>маркерів з переход</a:t>
            </a:r>
            <a:r>
              <a:rPr lang="uk-UA" sz="1300" u="sng" dirty="0"/>
              <a:t>ів</a:t>
            </a:r>
            <a:r>
              <a:rPr lang="uk-UA" sz="1300" dirty="0"/>
              <a:t> мережі Петрі:</a:t>
            </a:r>
          </a:p>
          <a:p>
            <a:pPr marL="400050" lvl="1" indent="0" algn="just">
              <a:buNone/>
            </a:pPr>
            <a:r>
              <a:rPr lang="uk-UA" sz="1300" dirty="0"/>
              <a:t>             виконати вихід маркерів з переходу, що відповідає моменту найближчої події: </a:t>
            </a:r>
          </a:p>
          <a:p>
            <a:pPr marL="400050" lvl="1" indent="0" algn="just">
              <a:buNone/>
            </a:pPr>
            <a:r>
              <a:rPr lang="uk-UA" sz="1300" dirty="0"/>
              <a:t>	             збільшити кількість  маркерів</a:t>
            </a:r>
            <a:r>
              <a:rPr lang="en-US" sz="1300" dirty="0"/>
              <a:t> </a:t>
            </a:r>
            <a:r>
              <a:rPr lang="uk-UA" sz="1300" dirty="0"/>
              <a:t>в позиції на відповідне число</a:t>
            </a:r>
          </a:p>
          <a:p>
            <a:pPr marL="400050" lvl="1" indent="0" algn="just">
              <a:buNone/>
            </a:pPr>
            <a:r>
              <a:rPr lang="uk-UA" sz="1300" dirty="0"/>
              <a:t>			                    та </a:t>
            </a:r>
            <a:r>
              <a:rPr lang="uk-UA" sz="1300" dirty="0" err="1"/>
              <a:t>запам</a:t>
            </a:r>
            <a:r>
              <a:rPr lang="en-US" sz="1300" dirty="0"/>
              <a:t>’</a:t>
            </a:r>
            <a:r>
              <a:rPr lang="uk-UA" sz="1300" dirty="0" err="1"/>
              <a:t>ятати</a:t>
            </a:r>
            <a:r>
              <a:rPr lang="uk-UA" sz="1300" dirty="0"/>
              <a:t> момент виходу з переходу як рівний «нескінченності»</a:t>
            </a:r>
          </a:p>
          <a:p>
            <a:pPr marL="400050" lvl="1" indent="0" algn="just">
              <a:buNone/>
            </a:pPr>
            <a:r>
              <a:rPr lang="uk-UA" sz="1300" dirty="0"/>
              <a:t>             для кожного переходу:</a:t>
            </a:r>
          </a:p>
          <a:p>
            <a:pPr marL="400050" lvl="1" indent="0" algn="just">
              <a:buNone/>
            </a:pPr>
            <a:r>
              <a:rPr lang="uk-UA" sz="1300" dirty="0"/>
              <a:t>	             якщо момент виходу маркерів з переходу співпадає з поточним часом, </a:t>
            </a:r>
          </a:p>
          <a:p>
            <a:pPr marL="400050" lvl="1" indent="0" algn="just">
              <a:buNone/>
            </a:pPr>
            <a:r>
              <a:rPr lang="uk-UA" sz="1300" dirty="0"/>
              <a:t>		виконати вихід маркерів з цього переходу: </a:t>
            </a:r>
          </a:p>
          <a:p>
            <a:pPr marL="400050" lvl="1" indent="0" algn="just">
              <a:buNone/>
            </a:pPr>
            <a:r>
              <a:rPr lang="uk-UA" sz="1300" dirty="0"/>
              <a:t>			збільшити кількість  маркерів</a:t>
            </a:r>
            <a:r>
              <a:rPr lang="en-US" sz="1300" dirty="0"/>
              <a:t> </a:t>
            </a:r>
            <a:r>
              <a:rPr lang="uk-UA" sz="1300" dirty="0"/>
              <a:t>в позиції на відповідне число</a:t>
            </a:r>
          </a:p>
          <a:p>
            <a:pPr marL="400050" lvl="1" indent="0" algn="just">
              <a:buNone/>
            </a:pPr>
            <a:r>
              <a:rPr lang="uk-UA" sz="1300" dirty="0"/>
              <a:t>			                та </a:t>
            </a:r>
            <a:r>
              <a:rPr lang="uk-UA" sz="1300" dirty="0" err="1"/>
              <a:t>запам</a:t>
            </a:r>
            <a:r>
              <a:rPr lang="en-US" sz="1300" dirty="0"/>
              <a:t>’</a:t>
            </a:r>
            <a:r>
              <a:rPr lang="uk-UA" sz="1300" dirty="0" err="1"/>
              <a:t>ятати</a:t>
            </a:r>
            <a:r>
              <a:rPr lang="uk-UA" sz="1300" dirty="0"/>
              <a:t> момент виходу з переходу як рівний «нескінченності»</a:t>
            </a:r>
          </a:p>
          <a:p>
            <a:pPr marL="400050" lvl="1" indent="0" algn="just">
              <a:buNone/>
            </a:pPr>
            <a:r>
              <a:rPr lang="uk-UA" sz="1300" dirty="0"/>
              <a:t>      виконати </a:t>
            </a:r>
            <a:r>
              <a:rPr lang="uk-UA" sz="1300" u="sng" dirty="0"/>
              <a:t>вхід</a:t>
            </a:r>
            <a:r>
              <a:rPr lang="uk-UA" sz="1300" dirty="0"/>
              <a:t> маркерів в переход</a:t>
            </a:r>
            <a:r>
              <a:rPr lang="uk-UA" sz="1300" u="sng" dirty="0"/>
              <a:t>и</a:t>
            </a:r>
            <a:r>
              <a:rPr lang="uk-UA" sz="1300" dirty="0"/>
              <a:t> мережі Петрі:</a:t>
            </a:r>
          </a:p>
          <a:p>
            <a:pPr marL="400050" lvl="1" indent="0" algn="just">
              <a:buNone/>
            </a:pPr>
            <a:r>
              <a:rPr lang="uk-UA" sz="1300" dirty="0"/>
              <a:t>	визначити список переходів з виконаною умовою запуску  та вибрати з них один</a:t>
            </a:r>
          </a:p>
          <a:p>
            <a:pPr marL="400050" lvl="1" indent="0" algn="just">
              <a:buNone/>
            </a:pPr>
            <a:r>
              <a:rPr lang="uk-UA" sz="1300" dirty="0"/>
              <a:t>                                                                                                   (за заданими значеннями пріоритету та ймовірності запуску)</a:t>
            </a:r>
          </a:p>
          <a:p>
            <a:pPr marL="400050" lvl="1" indent="0" algn="just">
              <a:buNone/>
            </a:pPr>
            <a:r>
              <a:rPr lang="uk-UA" sz="1300" dirty="0"/>
              <a:t>                 доки список переходів з виконаною умовою запуску </a:t>
            </a:r>
            <a:r>
              <a:rPr lang="uk-UA" sz="1300" dirty="0" err="1"/>
              <a:t>непорожній</a:t>
            </a:r>
            <a:endParaRPr lang="uk-UA" sz="1300" dirty="0"/>
          </a:p>
          <a:p>
            <a:pPr marL="400050" lvl="1" indent="0" algn="just">
              <a:buNone/>
            </a:pPr>
            <a:r>
              <a:rPr lang="uk-UA" sz="1300" dirty="0"/>
              <a:t>	                 виконати вхід маркерів в перехід: </a:t>
            </a:r>
            <a:endParaRPr lang="en-US" sz="1300" dirty="0"/>
          </a:p>
          <a:p>
            <a:pPr marL="400050" lvl="1" indent="0" algn="just">
              <a:buNone/>
            </a:pPr>
            <a:r>
              <a:rPr lang="en-US" sz="1300" dirty="0"/>
              <a:t>		</a:t>
            </a:r>
            <a:r>
              <a:rPr lang="uk-UA" sz="1300" dirty="0"/>
              <a:t>зменшити кількість маркерів у відповідних позиціях та </a:t>
            </a:r>
            <a:r>
              <a:rPr lang="uk-UA" sz="1300" dirty="0" err="1"/>
              <a:t>запам</a:t>
            </a:r>
            <a:r>
              <a:rPr lang="en-US" sz="1300" dirty="0"/>
              <a:t>’</a:t>
            </a:r>
            <a:r>
              <a:rPr lang="uk-UA" sz="1300" dirty="0" err="1"/>
              <a:t>ятати</a:t>
            </a:r>
            <a:r>
              <a:rPr lang="uk-UA" sz="1300" dirty="0"/>
              <a:t> нове значення </a:t>
            </a:r>
            <a:endParaRPr lang="en-US" sz="1300" dirty="0"/>
          </a:p>
          <a:p>
            <a:pPr marL="400050" lvl="1" indent="0" algn="just">
              <a:buNone/>
            </a:pPr>
            <a:r>
              <a:rPr lang="en-US" sz="1300" dirty="0"/>
              <a:t>                                                                                                                                              </a:t>
            </a:r>
            <a:r>
              <a:rPr lang="uk-UA" sz="1300" dirty="0"/>
              <a:t>моменту виходу маркерів з переходу</a:t>
            </a:r>
            <a:r>
              <a:rPr lang="en-US" sz="1300" dirty="0"/>
              <a:t>;</a:t>
            </a:r>
            <a:r>
              <a:rPr lang="uk-UA" sz="1300" dirty="0"/>
              <a:t> </a:t>
            </a:r>
          </a:p>
          <a:p>
            <a:pPr marL="400050" lvl="1" indent="0" algn="just">
              <a:buNone/>
            </a:pPr>
            <a:r>
              <a:rPr lang="uk-UA" sz="1300" dirty="0"/>
              <a:t>	                 визначити список переходів з виконаною умовою запуску  та вибрати з них один</a:t>
            </a:r>
          </a:p>
          <a:p>
            <a:pPr marL="400050" lvl="1" indent="0" algn="just">
              <a:buNone/>
            </a:pPr>
            <a:r>
              <a:rPr lang="uk-UA" sz="1300" dirty="0"/>
              <a:t>                                                                                                   (за заданими значеннями пріоритету та ймовірності запуску)</a:t>
            </a:r>
            <a:r>
              <a:rPr lang="en-US" sz="1300" dirty="0"/>
              <a:t>;</a:t>
            </a:r>
            <a:endParaRPr lang="uk-UA" sz="1300" dirty="0"/>
          </a:p>
          <a:p>
            <a:pPr marL="0" lvl="0" indent="0" algn="just">
              <a:buNone/>
            </a:pPr>
            <a:r>
              <a:rPr lang="uk-UA" sz="1300" dirty="0"/>
              <a:t>Кінець.</a:t>
            </a:r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8612-3FF8-694D-B9CF-FF39AE6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760" y="6572794"/>
            <a:ext cx="3824064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01495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uk-UA" sz="2000" dirty="0"/>
              <a:t>Особливості розробки алгоритму імітації стохастичної мережі Петрі з </a:t>
            </a:r>
            <a:r>
              <a:rPr lang="uk-UA" sz="2000" u="sng" dirty="0"/>
              <a:t>конфліктними</a:t>
            </a:r>
            <a:r>
              <a:rPr lang="uk-UA" sz="2000" dirty="0"/>
              <a:t> переходами, з </a:t>
            </a:r>
            <a:r>
              <a:rPr lang="uk-UA" sz="2000" u="sng" dirty="0"/>
              <a:t>багатоканальними </a:t>
            </a:r>
            <a:r>
              <a:rPr lang="uk-UA" sz="2000" dirty="0"/>
              <a:t>переходами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752" y="1066304"/>
            <a:ext cx="8208912" cy="49549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Вважається, що кількість входів в перехід обмежується тільки кількістю маркерів у вхідних позиціях переходу. </a:t>
            </a:r>
          </a:p>
          <a:p>
            <a:pPr marL="0" indent="0" algn="just">
              <a:buNone/>
            </a:pPr>
            <a:endParaRPr lang="uk-UA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uk-UA" sz="1800" dirty="0"/>
              <a:t>	В переході зберігається </a:t>
            </a:r>
            <a:r>
              <a:rPr lang="uk-UA" sz="1800" u="sng" dirty="0"/>
              <a:t>список</a:t>
            </a:r>
            <a:r>
              <a:rPr lang="uk-UA" sz="1800" dirty="0"/>
              <a:t> значень моментів виходу з переходу. У списку зберігається не менше 1 значення. Це значення дорівнює «нескінченність», якщо найближчим часом не очікується вихід маркерів з переходу.</a:t>
            </a:r>
          </a:p>
          <a:p>
            <a:pPr marL="0" indent="0" algn="just">
              <a:buNone/>
            </a:pPr>
            <a:r>
              <a:rPr lang="uk-UA" sz="1800" dirty="0"/>
              <a:t>	При виході маркерів з переходу виконується повторення виходу маркерів з переходу доки у списку моментів виходу з цього переходу є моменти часу, які дорівнюють </a:t>
            </a:r>
            <a:r>
              <a:rPr lang="en-US" sz="1800" dirty="0"/>
              <a:t>t</a:t>
            </a:r>
            <a:r>
              <a:rPr lang="uk-UA" sz="1800" dirty="0"/>
              <a:t>. Кожний вихід супроводжується видаленням відповідного моменту часу зі списку моментів виходу переходу. Останнє значення у списку не вилучається, а встановлюється в значення «нескінченність».</a:t>
            </a:r>
          </a:p>
          <a:p>
            <a:pPr marL="0" indent="0" algn="just">
              <a:buNone/>
            </a:pPr>
            <a:r>
              <a:rPr lang="uk-UA" sz="1800" dirty="0"/>
              <a:t>	При вході маркерів в перехід виконується повторення входу маркерів в перехід доки </a:t>
            </a:r>
            <a:r>
              <a:rPr lang="uk-UA" sz="1800" dirty="0" err="1"/>
              <a:t>cписок</a:t>
            </a:r>
            <a:r>
              <a:rPr lang="uk-UA" sz="1800" dirty="0"/>
              <a:t> переходів з виконаною умовою запуску не порожній. При цьому в один і той самий перехід може здійснитись декілька входів маркерів, якщо для цього є достатня кількість маркерів у його вхідних позиціях.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7C80-6D67-C14C-82E1-42124021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92016" cy="365125"/>
          </a:xfrm>
        </p:spPr>
        <p:txBody>
          <a:bodyPr/>
          <a:lstStyle/>
          <a:p>
            <a:r>
              <a:rPr lang="uk-UA"/>
              <a:t>© І.В. Стеценко НТУУ "КПІ ім. Ігоря Сікорського"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524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 err="1"/>
              <a:t>Програмна</a:t>
            </a:r>
            <a:r>
              <a:rPr lang="ru-RU" sz="2800" dirty="0"/>
              <a:t> </a:t>
            </a:r>
            <a:r>
              <a:rPr lang="ru-RU" sz="2800" dirty="0" err="1"/>
              <a:t>реалізац</a:t>
            </a:r>
            <a:r>
              <a:rPr lang="uk-UA" sz="2800" dirty="0" err="1"/>
              <a:t>ія</a:t>
            </a:r>
            <a:r>
              <a:rPr lang="uk-UA" sz="2800" dirty="0"/>
              <a:t> конструювання мережі Петрі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pp,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in,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out)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name =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pp.length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tt.length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pp;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listT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listIn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listOut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out;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transition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transition.createInP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transition.createOutP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transition.getInP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"Error: Transition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+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has empty list of input places ");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transition.getOutP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"Error: Transition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+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has empty list of output places"); 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}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PetriNet.class.getName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null, 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59BF8-BDAC-DA4A-AECA-B65E1290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80048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19447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/>
              <a:t>Приклад </a:t>
            </a:r>
            <a:r>
              <a:rPr lang="ru-RU" sz="3200" dirty="0" err="1"/>
              <a:t>конструювання</a:t>
            </a:r>
            <a:r>
              <a:rPr lang="uk-UA" sz="3200" dirty="0"/>
              <a:t> мережі Петрі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9001000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createNetSMO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numChannel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timeMean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String name) throws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ExceptionInvalidTimeDelay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("P1",0));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("P2",numChannel));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("P3",0));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("T1",timeMean,Double.MAX_VALUE));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setDistribution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getTimeServ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setParamDeviation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(0.0);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d_In.add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(0),1));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d_In.add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(0),1));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d_Out.add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(1),1));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d_Out.add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(2),1));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SMOwithoutQueue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name,d_P,d_T,d_In,d_Out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PetriP.initNext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PetriT.initNext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ArcIn.initNext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ArcOut.initNext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d_Net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A3F73-2B25-094E-8DBF-753B830A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08040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4983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умови запуску переходу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PetriT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condition(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Нумерація позицій тут відносна!!!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inP.get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(i) - 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номер позиції у списку позицій, який побудований при конструюванні мережі Петрі 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 = true; 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getMark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quantIn.get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a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inPwithInf.size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inPwithInf.get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getMark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quantInwithInf.get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b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a == true &amp;&amp; b ==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75811-534E-8E48-9F02-EEBF47B8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496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входу маркерів в перехід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PetriT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currentTime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this.condition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== true)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decreaseMark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quantIn.get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(buffer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timeOut.set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currentTime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this.getTimeServ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timeOut.add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currentTime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this.getTimeServ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buffer++;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observedMax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state)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observedMax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buffer;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this.minEvent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//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("Condition not true");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5E402-AA39-1F4E-8A6C-C4CE2CD9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33034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виходу маркерів з переходу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PetriT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– номер каналу з найменшим значенням </a:t>
            </a:r>
            <a:r>
              <a:rPr lang="uk-UA" sz="1200" dirty="0" err="1">
                <a:latin typeface="Courier New" pitchFamily="49" charset="0"/>
                <a:cs typeface="Courier New" pitchFamily="49" charset="0"/>
              </a:rPr>
              <a:t>момену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виходу маркерів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– кількість зайнятих каналів переходу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(buffer &gt;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j++)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(j)].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increaseMark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quantOut.get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(j));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0 &amp;&amp;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timeOut.size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1)) {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timeOut.set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Double.MAX_VALUE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timeOut.remove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buffer--;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observedMin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buffer)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observedMin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buffer;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("Buffer is null");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D40C-ED80-8F46-9A58-941FD900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92016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72479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входу маркерів в переходи мережі Петрі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PetriSim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void input() 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формування списку активних переходів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activeT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this.findActiveT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   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activeT.isEmpty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isBufferEmpty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true) 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зупинка імітації за умови, що не має переходів, які запускаються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Double.MAX_VALUE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activeT.size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&gt; 0) { //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запуск переходів доки можливо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this.doConflikt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activeT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activeT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this.findActiveT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this.eventMin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();//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знайти найближчу подію та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ії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час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F03FB-F34F-6643-81C2-81C8AF36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14626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виходу маркерів з переходів мережі Петрі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PetriSim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public void output()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&lt;=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getTimeMod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eventMin.actOut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);//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здійснення події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eventMin.getBuffer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while (u == true)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eventMin.minEvent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eventMin.getMinTime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eventMin.actOut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u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продовження на наступному слайді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4801B-C117-8E48-826E-A7A7639F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08040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8552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err="1"/>
              <a:t>Програмна</a:t>
            </a:r>
            <a:r>
              <a:rPr lang="ru-RU" sz="3200" dirty="0"/>
              <a:t> </a:t>
            </a:r>
            <a:r>
              <a:rPr lang="ru-RU" sz="3200" dirty="0" err="1"/>
              <a:t>реалізац</a:t>
            </a:r>
            <a:r>
              <a:rPr lang="uk-UA" sz="3200" dirty="0" err="1"/>
              <a:t>ія</a:t>
            </a:r>
            <a:r>
              <a:rPr lang="uk-UA" sz="3200" dirty="0"/>
              <a:t> виходу маркерів з переходів мережі Петрі</a:t>
            </a:r>
            <a:r>
              <a:rPr lang="en-US" sz="3200" dirty="0"/>
              <a:t> (</a:t>
            </a:r>
            <a:r>
              <a:rPr lang="uk-UA" sz="3200" dirty="0"/>
              <a:t>в класі </a:t>
            </a:r>
            <a:r>
              <a:rPr lang="en-US" sz="3200" dirty="0" err="1"/>
              <a:t>PetriSim</a:t>
            </a:r>
            <a:r>
              <a:rPr lang="en-US" sz="3200" dirty="0"/>
              <a:t>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Вихід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усіх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переходів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час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виходу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маркерів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поточний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момент час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у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transition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&gt; 0 &amp;&amp;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transition.getMinTime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transition.actOut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transition.getBuffer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while (u == true)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transition.minEvent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transition.getMinTime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getTimeCurr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transition.actOut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u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CDC82-FC42-1C40-A50B-CA2AD1C1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92016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9747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Допустима конструкція мережі Петрі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040560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Мережа Петрі повинна мати хоч один перехід</a:t>
            </a:r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Кожний перехід повинен мати хоч одну вхідну позицію </a:t>
            </a:r>
            <a:r>
              <a:rPr lang="uk-UA" u="sng" dirty="0"/>
              <a:t>і</a:t>
            </a:r>
            <a:r>
              <a:rPr lang="uk-UA" dirty="0"/>
              <a:t> хоч одну вихідну позицію</a:t>
            </a:r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Вхідна дуга з</a:t>
            </a:r>
            <a:r>
              <a:rPr lang="en-US" dirty="0"/>
              <a:t>’</a:t>
            </a:r>
            <a:r>
              <a:rPr lang="uk-UA" dirty="0" err="1"/>
              <a:t>єднує</a:t>
            </a:r>
            <a:r>
              <a:rPr lang="uk-UA" dirty="0"/>
              <a:t> позицію  з переходом, вихідна дуга, навпаки, перехід з позицією</a:t>
            </a:r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Перехід з інформаційною вхідною дугою </a:t>
            </a:r>
            <a:r>
              <a:rPr lang="uk-UA" dirty="0" err="1"/>
              <a:t>обов</a:t>
            </a:r>
            <a:r>
              <a:rPr lang="en-US" dirty="0"/>
              <a:t>'</a:t>
            </a:r>
            <a:r>
              <a:rPr lang="uk-UA" dirty="0" err="1"/>
              <a:t>язково</a:t>
            </a:r>
            <a:r>
              <a:rPr lang="uk-UA" dirty="0"/>
              <a:t> повинен мати звичайну вхідну дугу</a:t>
            </a:r>
            <a:endParaRPr lang="en-US" dirty="0"/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Часова затримка в переході повинна приймати </a:t>
            </a:r>
            <a:r>
              <a:rPr lang="uk-UA" u="sng" dirty="0"/>
              <a:t>невід</a:t>
            </a:r>
            <a:r>
              <a:rPr lang="en-US" u="sng" dirty="0"/>
              <a:t>’</a:t>
            </a:r>
            <a:r>
              <a:rPr lang="uk-UA" u="sng" dirty="0"/>
              <a:t>ємні </a:t>
            </a:r>
            <a:r>
              <a:rPr lang="uk-UA" dirty="0"/>
              <a:t>значення</a:t>
            </a:r>
            <a:endParaRPr lang="en-US" dirty="0"/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r>
              <a:rPr lang="uk-UA" dirty="0"/>
              <a:t>Мережа Петрі з часовими затримками повинна мати хоч один перехід з ненульовою часовою затримкою</a:t>
            </a:r>
          </a:p>
          <a:p>
            <a:pPr algn="just">
              <a:buClr>
                <a:schemeClr val="tx1"/>
              </a:buClr>
              <a:buSzPct val="50000"/>
              <a:buFont typeface="Wingdings" pitchFamily="2" charset="2"/>
              <a:buChar char="ü"/>
            </a:pPr>
            <a:r>
              <a:rPr lang="uk-UA" dirty="0"/>
              <a:t>Початкове маркірування мережі Петрі повинно мати хоч одну позицію з ненульовим маркіруванням</a:t>
            </a:r>
            <a:endParaRPr lang="en-US" dirty="0"/>
          </a:p>
          <a:p>
            <a:pPr algn="just">
              <a:buClr>
                <a:srgbClr val="FF0000"/>
              </a:buClr>
              <a:buSzPct val="150000"/>
              <a:buFont typeface="Calibri" pitchFamily="34" charset="0"/>
              <a:buChar char="!"/>
            </a:pPr>
            <a:endParaRPr lang="uk-UA" dirty="0"/>
          </a:p>
          <a:p>
            <a:pPr>
              <a:buClr>
                <a:srgbClr val="FF0000"/>
              </a:buClr>
              <a:buFont typeface="Calibri" pitchFamily="34" charset="0"/>
              <a:buChar char="!"/>
            </a:pPr>
            <a:endParaRPr lang="uk-UA" dirty="0"/>
          </a:p>
          <a:p>
            <a:pPr>
              <a:buClr>
                <a:srgbClr val="FF0000"/>
              </a:buClr>
              <a:buFont typeface="Calibri" pitchFamily="34" charset="0"/>
              <a:buChar char="!"/>
            </a:pPr>
            <a:endParaRPr lang="uk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C3E2E-3E66-1F4F-BBA7-567C60F2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</p:spPr>
        <p:txBody>
          <a:bodyPr/>
          <a:lstStyle/>
          <a:p>
            <a:r>
              <a:rPr lang="uk-UA"/>
              <a:t>© І.В. Стеценко НТУУ "КПІ ім. Ігоря Сікорського"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685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4BF-5916-1C4F-9113-E1F2F029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 моделі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935E-B2CC-8E4E-ACEE-38751A9C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ArrayList&lt;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(2.0)));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model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model.setIsProtocol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timeModeling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1000000;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timeModeling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E60C-920A-4B4F-B689-1B4F904B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6171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Конструювання мережі Петрі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8260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/>
              <a:t>При конструюванні мережі Петрі для кожного переходу встановлюється множина його вхідних позицій та множина його вихідних позицій. Якщо якась із цих множин виявилась порожньою, конструювання є неуспішним.</a:t>
            </a:r>
          </a:p>
        </p:txBody>
      </p:sp>
      <p:cxnSp>
        <p:nvCxnSpPr>
          <p:cNvPr id="8" name="Line 6"/>
          <p:cNvCxnSpPr/>
          <p:nvPr/>
        </p:nvCxnSpPr>
        <p:spPr bwMode="auto">
          <a:xfrm>
            <a:off x="1675409" y="3463406"/>
            <a:ext cx="4416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7"/>
          <p:cNvCxnSpPr/>
          <p:nvPr/>
        </p:nvCxnSpPr>
        <p:spPr bwMode="auto">
          <a:xfrm>
            <a:off x="3203848" y="4219219"/>
            <a:ext cx="0" cy="6372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6"/>
          <p:cNvCxnSpPr/>
          <p:nvPr/>
        </p:nvCxnSpPr>
        <p:spPr bwMode="auto">
          <a:xfrm flipV="1">
            <a:off x="1723510" y="3586301"/>
            <a:ext cx="559071" cy="6329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6"/>
          <p:cNvCxnSpPr/>
          <p:nvPr/>
        </p:nvCxnSpPr>
        <p:spPr bwMode="auto">
          <a:xfrm>
            <a:off x="959700" y="3460406"/>
            <a:ext cx="4416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9552" y="4461152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ru-RU" sz="1600" b="1" dirty="0"/>
              <a:t>10</a:t>
            </a:r>
            <a:endParaRPr lang="uk-UA" sz="1600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11560" y="4974626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ru-RU" sz="1600" b="1" dirty="0"/>
              <a:t>1</a:t>
            </a:r>
            <a:endParaRPr lang="uk-UA" sz="1600" b="1" dirty="0"/>
          </a:p>
        </p:txBody>
      </p:sp>
      <p:cxnSp>
        <p:nvCxnSpPr>
          <p:cNvPr id="14" name="Line 6"/>
          <p:cNvCxnSpPr/>
          <p:nvPr/>
        </p:nvCxnSpPr>
        <p:spPr bwMode="auto">
          <a:xfrm flipV="1">
            <a:off x="1920878" y="3602895"/>
            <a:ext cx="574199" cy="599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848031" y="5500817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endParaRPr lang="uk-UA" sz="1200" b="1" dirty="0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1526883" y="5706448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600" b="1" dirty="0"/>
              <a:t>5</a:t>
            </a:r>
            <a:r>
              <a:rPr lang="ru-RU" sz="1600" b="1" dirty="0"/>
              <a:t>0</a:t>
            </a:r>
            <a:endParaRPr lang="uk-UA" sz="1600" b="1" dirty="0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1192601" y="5210461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endParaRPr lang="uk-UA" sz="1600" b="1" dirty="0"/>
          </a:p>
        </p:txBody>
      </p:sp>
      <p:cxnSp>
        <p:nvCxnSpPr>
          <p:cNvPr id="19" name="Line 6"/>
          <p:cNvCxnSpPr/>
          <p:nvPr/>
        </p:nvCxnSpPr>
        <p:spPr bwMode="auto">
          <a:xfrm flipV="1">
            <a:off x="2003045" y="3715909"/>
            <a:ext cx="574199" cy="599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" name="Группа 62"/>
          <p:cNvGrpSpPr/>
          <p:nvPr/>
        </p:nvGrpSpPr>
        <p:grpSpPr>
          <a:xfrm>
            <a:off x="820278" y="3677547"/>
            <a:ext cx="558126" cy="511006"/>
            <a:chOff x="2082126" y="4695111"/>
            <a:chExt cx="558126" cy="511006"/>
          </a:xfrm>
        </p:grpSpPr>
        <p:cxnSp>
          <p:nvCxnSpPr>
            <p:cNvPr id="16" name="Line 6"/>
            <p:cNvCxnSpPr/>
            <p:nvPr/>
          </p:nvCxnSpPr>
          <p:spPr bwMode="auto">
            <a:xfrm flipV="1">
              <a:off x="2082126" y="5113354"/>
              <a:ext cx="535797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2221548" y="5033338"/>
              <a:ext cx="164491" cy="172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21548" y="46951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10</a:t>
              </a:r>
            </a:p>
          </p:txBody>
        </p:sp>
      </p:grpSp>
      <p:cxnSp>
        <p:nvCxnSpPr>
          <p:cNvPr id="24" name="Line 7"/>
          <p:cNvCxnSpPr/>
          <p:nvPr/>
        </p:nvCxnSpPr>
        <p:spPr bwMode="auto">
          <a:xfrm>
            <a:off x="2987824" y="4108761"/>
            <a:ext cx="0" cy="6372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Line 6"/>
          <p:cNvCxnSpPr/>
          <p:nvPr/>
        </p:nvCxnSpPr>
        <p:spPr bwMode="auto">
          <a:xfrm>
            <a:off x="2274267" y="3463406"/>
            <a:ext cx="4416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39790" y="5655640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ru-RU" sz="1600" b="1" dirty="0"/>
              <a:t>3</a:t>
            </a:r>
            <a:endParaRPr lang="uk-UA" sz="1600" b="1" dirty="0"/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117029" y="5341768"/>
            <a:ext cx="417437" cy="4202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600" b="1" dirty="0"/>
              <a:t>3</a:t>
            </a:r>
          </a:p>
        </p:txBody>
      </p:sp>
      <p:cxnSp>
        <p:nvCxnSpPr>
          <p:cNvPr id="28" name="Line 6"/>
          <p:cNvCxnSpPr/>
          <p:nvPr/>
        </p:nvCxnSpPr>
        <p:spPr bwMode="auto">
          <a:xfrm flipV="1">
            <a:off x="2788852" y="3688695"/>
            <a:ext cx="535797" cy="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Группа 63"/>
          <p:cNvGrpSpPr/>
          <p:nvPr/>
        </p:nvGrpSpPr>
        <p:grpSpPr>
          <a:xfrm>
            <a:off x="1354474" y="4188553"/>
            <a:ext cx="560210" cy="858981"/>
            <a:chOff x="1502700" y="5206117"/>
            <a:chExt cx="560210" cy="858981"/>
          </a:xfrm>
        </p:grpSpPr>
        <p:cxnSp>
          <p:nvCxnSpPr>
            <p:cNvPr id="29" name="Line 6"/>
            <p:cNvCxnSpPr/>
            <p:nvPr/>
          </p:nvCxnSpPr>
          <p:spPr bwMode="auto">
            <a:xfrm>
              <a:off x="1502700" y="5304631"/>
              <a:ext cx="560210" cy="760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1643672" y="5544344"/>
              <a:ext cx="164491" cy="172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43672" y="5206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2</a:t>
              </a:r>
            </a:p>
          </p:txBody>
        </p:sp>
      </p:grpSp>
      <p:cxnSp>
        <p:nvCxnSpPr>
          <p:cNvPr id="32" name="Line 6"/>
          <p:cNvCxnSpPr/>
          <p:nvPr/>
        </p:nvCxnSpPr>
        <p:spPr bwMode="auto">
          <a:xfrm>
            <a:off x="1878570" y="4358676"/>
            <a:ext cx="808021" cy="7418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" name="Группа 61"/>
          <p:cNvGrpSpPr/>
          <p:nvPr/>
        </p:nvGrpSpPr>
        <p:grpSpPr>
          <a:xfrm>
            <a:off x="1502700" y="3460406"/>
            <a:ext cx="441620" cy="472644"/>
            <a:chOff x="1621646" y="3805841"/>
            <a:chExt cx="441620" cy="472644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1723510" y="4105706"/>
              <a:ext cx="164491" cy="172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7158" y="3805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3</a:t>
              </a:r>
            </a:p>
          </p:txBody>
        </p:sp>
        <p:cxnSp>
          <p:nvCxnSpPr>
            <p:cNvPr id="6" name="Line 6"/>
            <p:cNvCxnSpPr/>
            <p:nvPr/>
          </p:nvCxnSpPr>
          <p:spPr bwMode="auto">
            <a:xfrm>
              <a:off x="1621646" y="4175173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" name="Line 7"/>
          <p:cNvCxnSpPr/>
          <p:nvPr/>
        </p:nvCxnSpPr>
        <p:spPr bwMode="auto">
          <a:xfrm>
            <a:off x="2732857" y="4070698"/>
            <a:ext cx="0" cy="6372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" name="Группа 32"/>
          <p:cNvGrpSpPr/>
          <p:nvPr/>
        </p:nvGrpSpPr>
        <p:grpSpPr>
          <a:xfrm>
            <a:off x="5580112" y="3106779"/>
            <a:ext cx="1932115" cy="3425326"/>
            <a:chOff x="3007926" y="3277034"/>
            <a:chExt cx="1932115" cy="3425326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37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</a:t>
                </a:r>
                <a:endParaRPr lang="uk-UA" sz="1600" b="1" dirty="0"/>
              </a:p>
            </p:txBody>
          </p:sp>
          <p:cxnSp>
            <p:nvCxnSpPr>
              <p:cNvPr id="43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uk-UA" sz="1200" b="1" dirty="0"/>
              </a:p>
            </p:txBody>
          </p:sp>
          <p:cxnSp>
            <p:nvCxnSpPr>
              <p:cNvPr id="45" name="Line 6"/>
              <p:cNvCxnSpPr>
                <a:endCxn id="44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48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53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56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uk-UA" sz="1600" b="1" dirty="0"/>
                  <a:t>3</a:t>
                </a:r>
              </a:p>
            </p:txBody>
          </p:sp>
          <p:cxnSp>
            <p:nvCxnSpPr>
              <p:cNvPr id="57" name="Line 6"/>
              <p:cNvCxnSpPr>
                <a:endCxn id="56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61" name="Line 6"/>
              <p:cNvCxnSpPr>
                <a:endCxn id="56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TextBox 64"/>
          <p:cNvSpPr txBox="1"/>
          <p:nvPr/>
        </p:nvSpPr>
        <p:spPr>
          <a:xfrm>
            <a:off x="4067944" y="4431314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=&gt;</a:t>
            </a:r>
            <a:endParaRPr lang="uk-UA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0B7C6-A8FA-0B48-A7FA-7E5A8E2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591" y="6356350"/>
            <a:ext cx="3333209" cy="365125"/>
          </a:xfrm>
        </p:spPr>
        <p:txBody>
          <a:bodyPr/>
          <a:lstStyle/>
          <a:p>
            <a:r>
              <a:rPr lang="uk-UA"/>
              <a:t>© І.В. Стеценко НТУУ "КПІ ім. Ігоря Сікорського"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675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332"/>
          </a:xfrm>
        </p:spPr>
        <p:txBody>
          <a:bodyPr>
            <a:normAutofit fontScale="90000"/>
          </a:bodyPr>
          <a:lstStyle/>
          <a:p>
            <a:r>
              <a:rPr lang="uk-UA" dirty="0"/>
              <a:t>Умова запуску переходу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6583" y="1180566"/>
            <a:ext cx="6975755" cy="122209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dirty="0"/>
              <a:t>Якщо у </a:t>
            </a:r>
            <a:r>
              <a:rPr lang="uk-UA" u="sng" dirty="0"/>
              <a:t>всіх</a:t>
            </a:r>
            <a:r>
              <a:rPr lang="uk-UA" dirty="0"/>
              <a:t> вхідних позиціях переходу є маркери у кількості, рівній кратності дуги, то умова запуску переходу виконана.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880" y="1329946"/>
            <a:ext cx="41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138" name="Группа 137"/>
          <p:cNvGrpSpPr/>
          <p:nvPr/>
        </p:nvGrpSpPr>
        <p:grpSpPr>
          <a:xfrm>
            <a:off x="3357734" y="2344644"/>
            <a:ext cx="1932115" cy="3425326"/>
            <a:chOff x="3007926" y="3277034"/>
            <a:chExt cx="1932115" cy="3425326"/>
          </a:xfrm>
        </p:grpSpPr>
        <p:grpSp>
          <p:nvGrpSpPr>
            <p:cNvPr id="139" name="Группа 138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142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147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</a:t>
                </a:r>
                <a:endParaRPr lang="uk-UA" sz="1600" b="1" dirty="0"/>
              </a:p>
            </p:txBody>
          </p:sp>
          <p:cxnSp>
            <p:nvCxnSpPr>
              <p:cNvPr id="148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9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uk-UA" sz="1200" b="1" dirty="0"/>
              </a:p>
            </p:txBody>
          </p:sp>
          <p:cxnSp>
            <p:nvCxnSpPr>
              <p:cNvPr id="150" name="Line 6"/>
              <p:cNvCxnSpPr>
                <a:endCxn id="149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1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152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153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Прямая соединительная линия 153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156" name="Прямая соединительная линия 155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158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0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161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uk-UA" sz="1600" b="1" dirty="0"/>
                  <a:t>3</a:t>
                </a:r>
              </a:p>
            </p:txBody>
          </p:sp>
          <p:cxnSp>
            <p:nvCxnSpPr>
              <p:cNvPr id="162" name="Line 6"/>
              <p:cNvCxnSpPr>
                <a:endCxn id="161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" name="Прямая соединительная линия 163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166" name="Line 6"/>
              <p:cNvCxnSpPr>
                <a:endCxn id="161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0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2C86-E33C-254B-B841-9601FC3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392016" cy="365125"/>
          </a:xfrm>
        </p:spPr>
        <p:txBody>
          <a:bodyPr/>
          <a:lstStyle/>
          <a:p>
            <a:r>
              <a:rPr lang="uk-UA"/>
              <a:t>© І.В. Стеценко НТУУ "КПІ ім. Ігоря Сікорського"</a:t>
            </a:r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DAD63-86CB-B34B-8837-3C983BEAA4A0}"/>
              </a:ext>
            </a:extLst>
          </p:cNvPr>
          <p:cNvSpPr/>
          <p:nvPr/>
        </p:nvSpPr>
        <p:spPr>
          <a:xfrm>
            <a:off x="1490176" y="5764285"/>
            <a:ext cx="719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Як тільки умова запуску виконана, в цей же момент відбувається вхід маркерів в перехід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030290-E910-6B46-BFFD-95B2732AF51F}"/>
              </a:ext>
            </a:extLst>
          </p:cNvPr>
          <p:cNvSpPr txBox="1"/>
          <p:nvPr/>
        </p:nvSpPr>
        <p:spPr>
          <a:xfrm>
            <a:off x="611560" y="5592329"/>
            <a:ext cx="878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330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Вхід маркерів в перехід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1"/>
            <a:ext cx="8363272" cy="154076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/>
              <a:t>При вході маркерів в перехід з </a:t>
            </a:r>
            <a:r>
              <a:rPr lang="uk-UA" u="sng" dirty="0"/>
              <a:t>кожної</a:t>
            </a:r>
            <a:r>
              <a:rPr lang="uk-UA" dirty="0"/>
              <a:t> його вхідної позиції маркери видаляються в кількості, рівній кратності дуги, яка з</a:t>
            </a:r>
            <a:r>
              <a:rPr lang="en-US" dirty="0"/>
              <a:t>’</a:t>
            </a:r>
            <a:r>
              <a:rPr lang="uk-UA" dirty="0" err="1"/>
              <a:t>єднує</a:t>
            </a:r>
            <a:r>
              <a:rPr lang="uk-UA" dirty="0"/>
              <a:t> цю позицію з цим переходом.</a:t>
            </a:r>
          </a:p>
          <a:p>
            <a:pPr marL="0" indent="0" algn="just">
              <a:buNone/>
            </a:pPr>
            <a:endParaRPr lang="uk-UA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1433797" y="2994346"/>
            <a:ext cx="1932115" cy="3425326"/>
            <a:chOff x="3007926" y="3277034"/>
            <a:chExt cx="1932115" cy="3425326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4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</a:t>
                </a:r>
                <a:endParaRPr lang="uk-UA" sz="1600" b="1" dirty="0"/>
              </a:p>
            </p:txBody>
          </p:sp>
          <p:cxnSp>
            <p:nvCxnSpPr>
              <p:cNvPr id="10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uk-UA" sz="1200" b="1" dirty="0"/>
              </a:p>
            </p:txBody>
          </p:sp>
          <p:cxnSp>
            <p:nvCxnSpPr>
              <p:cNvPr id="12" name="Line 6"/>
              <p:cNvCxnSpPr>
                <a:endCxn id="11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15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20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uk-UA" sz="1600" b="1" dirty="0"/>
                  <a:t>3</a:t>
                </a:r>
              </a:p>
            </p:txBody>
          </p:sp>
          <p:cxnSp>
            <p:nvCxnSpPr>
              <p:cNvPr id="24" name="Line 6"/>
              <p:cNvCxnSpPr>
                <a:endCxn id="23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28" name="Line 6"/>
              <p:cNvCxnSpPr>
                <a:endCxn id="23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Группа 32"/>
          <p:cNvGrpSpPr/>
          <p:nvPr/>
        </p:nvGrpSpPr>
        <p:grpSpPr>
          <a:xfrm>
            <a:off x="4947112" y="2995373"/>
            <a:ext cx="1932115" cy="3425326"/>
            <a:chOff x="3007926" y="3277034"/>
            <a:chExt cx="1932115" cy="3425326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37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43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uk-UA" sz="1200" b="1" dirty="0"/>
              </a:p>
            </p:txBody>
          </p:sp>
          <p:cxnSp>
            <p:nvCxnSpPr>
              <p:cNvPr id="45" name="Line 6"/>
              <p:cNvCxnSpPr>
                <a:endCxn id="44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48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53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56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uk-UA" sz="1600" b="1" dirty="0"/>
                  <a:t>3</a:t>
                </a:r>
              </a:p>
            </p:txBody>
          </p:sp>
          <p:cxnSp>
            <p:nvCxnSpPr>
              <p:cNvPr id="57" name="Line 6"/>
              <p:cNvCxnSpPr>
                <a:endCxn id="56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61" name="Line 6"/>
              <p:cNvCxnSpPr>
                <a:endCxn id="56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TextBox 61"/>
          <p:cNvSpPr txBox="1"/>
          <p:nvPr/>
        </p:nvSpPr>
        <p:spPr>
          <a:xfrm>
            <a:off x="3923928" y="4332675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=&gt;</a:t>
            </a:r>
            <a:endParaRPr lang="uk-UA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A0133500-4BFB-644D-A240-84C3E582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9920" y="6356350"/>
            <a:ext cx="3369880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7827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Вихід маркерів з переходу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600201"/>
            <a:ext cx="8363272" cy="154076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dirty="0"/>
              <a:t>При виході маркерів з переходу в </a:t>
            </a:r>
            <a:r>
              <a:rPr lang="uk-UA" u="sng" dirty="0"/>
              <a:t>кожну</a:t>
            </a:r>
            <a:r>
              <a:rPr lang="uk-UA" dirty="0"/>
              <a:t> його вихідну позицію маркери видаляються в кількості, рівній кратності дуги, яка з</a:t>
            </a:r>
            <a:r>
              <a:rPr lang="en-US" dirty="0"/>
              <a:t>’</a:t>
            </a:r>
            <a:r>
              <a:rPr lang="uk-UA" dirty="0" err="1"/>
              <a:t>єднує</a:t>
            </a:r>
            <a:r>
              <a:rPr lang="uk-UA" dirty="0"/>
              <a:t> цей перехід з цією позицією.</a:t>
            </a:r>
          </a:p>
          <a:p>
            <a:pPr marL="0" indent="0" algn="just">
              <a:buNone/>
            </a:pPr>
            <a:endParaRPr lang="uk-UA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65189" y="3006707"/>
            <a:ext cx="1932115" cy="3425326"/>
            <a:chOff x="3007926" y="3277034"/>
            <a:chExt cx="1932115" cy="342532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9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15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uk-UA" sz="1200" b="1" dirty="0"/>
              </a:p>
            </p:txBody>
          </p:sp>
          <p:cxnSp>
            <p:nvCxnSpPr>
              <p:cNvPr id="17" name="Line 6"/>
              <p:cNvCxnSpPr>
                <a:endCxn id="16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20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25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uk-UA" sz="1600" b="1" dirty="0"/>
                  <a:t>3</a:t>
                </a:r>
              </a:p>
            </p:txBody>
          </p:sp>
          <p:cxnSp>
            <p:nvCxnSpPr>
              <p:cNvPr id="29" name="Line 6"/>
              <p:cNvCxnSpPr>
                <a:endCxn id="28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33" name="Line 6"/>
              <p:cNvCxnSpPr>
                <a:endCxn id="28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Группа 33"/>
          <p:cNvGrpSpPr/>
          <p:nvPr/>
        </p:nvGrpSpPr>
        <p:grpSpPr>
          <a:xfrm>
            <a:off x="5076056" y="3006707"/>
            <a:ext cx="1932115" cy="3425326"/>
            <a:chOff x="3007926" y="3277034"/>
            <a:chExt cx="1932115" cy="3425326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3007926" y="3277034"/>
              <a:ext cx="1932115" cy="3425326"/>
              <a:chOff x="3007926" y="3277034"/>
              <a:chExt cx="1932115" cy="3425326"/>
            </a:xfrm>
          </p:grpSpPr>
          <p:cxnSp>
            <p:nvCxnSpPr>
              <p:cNvPr id="38" name="Line 6"/>
              <p:cNvCxnSpPr/>
              <p:nvPr/>
            </p:nvCxnSpPr>
            <p:spPr bwMode="auto">
              <a:xfrm>
                <a:off x="3957969" y="4297327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7"/>
              <p:cNvCxnSpPr/>
              <p:nvPr/>
            </p:nvCxnSpPr>
            <p:spPr bwMode="auto">
              <a:xfrm>
                <a:off x="3900920" y="4909506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6"/>
              <p:cNvCxnSpPr/>
              <p:nvPr/>
            </p:nvCxnSpPr>
            <p:spPr bwMode="auto">
              <a:xfrm flipV="1">
                <a:off x="3364231" y="4446621"/>
                <a:ext cx="559071" cy="632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6"/>
              <p:cNvCxnSpPr/>
              <p:nvPr/>
            </p:nvCxnSpPr>
            <p:spPr bwMode="auto">
              <a:xfrm>
                <a:off x="3425363" y="5230500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3042219" y="4085628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10</a:t>
                </a:r>
                <a:endParaRPr lang="uk-UA" sz="1600" b="1" dirty="0"/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3007926" y="5005382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44" name="Line 6"/>
              <p:cNvCxnSpPr/>
              <p:nvPr/>
            </p:nvCxnSpPr>
            <p:spPr bwMode="auto">
              <a:xfrm flipV="1">
                <a:off x="3923302" y="3487316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Oval 5"/>
              <p:cNvSpPr>
                <a:spLocks noChangeArrowheads="1"/>
              </p:cNvSpPr>
              <p:nvPr/>
            </p:nvSpPr>
            <p:spPr bwMode="auto">
              <a:xfrm>
                <a:off x="4475378" y="5020393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10</a:t>
                </a:r>
                <a:endParaRPr lang="uk-UA" sz="1600" b="1" dirty="0"/>
              </a:p>
            </p:txBody>
          </p:sp>
          <p:cxnSp>
            <p:nvCxnSpPr>
              <p:cNvPr id="46" name="Line 6"/>
              <p:cNvCxnSpPr>
                <a:endCxn id="45" idx="2"/>
              </p:cNvCxnSpPr>
              <p:nvPr/>
            </p:nvCxnSpPr>
            <p:spPr bwMode="auto">
              <a:xfrm flipV="1">
                <a:off x="3939581" y="5230500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4418697" y="4067260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5</a:t>
                </a:r>
                <a:r>
                  <a:rPr lang="ru-RU" sz="1600" b="1" dirty="0"/>
                  <a:t>0</a:t>
                </a:r>
                <a:endParaRPr lang="uk-UA" sz="1600" b="1" dirty="0"/>
              </a:p>
            </p:txBody>
          </p:sp>
          <p:sp>
            <p:nvSpPr>
              <p:cNvPr id="48" name="Oval 9"/>
              <p:cNvSpPr>
                <a:spLocks noChangeArrowheads="1"/>
              </p:cNvSpPr>
              <p:nvPr/>
            </p:nvSpPr>
            <p:spPr bwMode="auto">
              <a:xfrm>
                <a:off x="4506222" y="3277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uk-UA" sz="1600" b="1" dirty="0"/>
              </a:p>
            </p:txBody>
          </p:sp>
          <p:cxnSp>
            <p:nvCxnSpPr>
              <p:cNvPr id="49" name="Line 6"/>
              <p:cNvCxnSpPr/>
              <p:nvPr/>
            </p:nvCxnSpPr>
            <p:spPr bwMode="auto">
              <a:xfrm flipV="1">
                <a:off x="3967607" y="3616924"/>
                <a:ext cx="574199" cy="599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3561520" y="4216653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575168" y="39167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3</a:t>
                </a:r>
              </a:p>
            </p:txBody>
          </p: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4059558" y="5144285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059558" y="48060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10</a:t>
                </a:r>
              </a:p>
            </p:txBody>
          </p:sp>
          <p:cxnSp>
            <p:nvCxnSpPr>
              <p:cNvPr id="54" name="Line 7"/>
              <p:cNvCxnSpPr/>
              <p:nvPr/>
            </p:nvCxnSpPr>
            <p:spPr bwMode="auto">
              <a:xfrm>
                <a:off x="3948146" y="6065158"/>
                <a:ext cx="0" cy="6372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6"/>
              <p:cNvCxnSpPr/>
              <p:nvPr/>
            </p:nvCxnSpPr>
            <p:spPr bwMode="auto">
              <a:xfrm>
                <a:off x="3472589" y="6386152"/>
                <a:ext cx="44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3055152" y="6161034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ru-RU" sz="1600" b="1" dirty="0"/>
                  <a:t>3</a:t>
                </a:r>
                <a:endParaRPr lang="uk-UA" sz="1600" b="1" dirty="0"/>
              </a:p>
            </p:txBody>
          </p:sp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4522604" y="6176045"/>
                <a:ext cx="417437" cy="4202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1600" b="1" dirty="0"/>
                  <a:t>4</a:t>
                </a:r>
                <a:endParaRPr lang="uk-UA" sz="1600" b="1" dirty="0"/>
              </a:p>
            </p:txBody>
          </p:sp>
          <p:cxnSp>
            <p:nvCxnSpPr>
              <p:cNvPr id="58" name="Line 6"/>
              <p:cNvCxnSpPr>
                <a:endCxn id="57" idx="2"/>
              </p:cNvCxnSpPr>
              <p:nvPr/>
            </p:nvCxnSpPr>
            <p:spPr bwMode="auto">
              <a:xfrm flipV="1">
                <a:off x="3986807" y="6386152"/>
                <a:ext cx="53579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6"/>
              <p:cNvCxnSpPr/>
              <p:nvPr/>
            </p:nvCxnSpPr>
            <p:spPr bwMode="auto">
              <a:xfrm>
                <a:off x="3340710" y="5415578"/>
                <a:ext cx="560210" cy="7604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 flipH="1">
                <a:off x="3481682" y="5655291"/>
                <a:ext cx="164491" cy="172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81682" y="5317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2</a:t>
                </a:r>
              </a:p>
            </p:txBody>
          </p:sp>
          <p:cxnSp>
            <p:nvCxnSpPr>
              <p:cNvPr id="62" name="Line 6"/>
              <p:cNvCxnSpPr>
                <a:endCxn id="57" idx="0"/>
              </p:cNvCxnSpPr>
              <p:nvPr/>
            </p:nvCxnSpPr>
            <p:spPr bwMode="auto">
              <a:xfrm>
                <a:off x="3923302" y="5434197"/>
                <a:ext cx="808021" cy="7418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Line 6"/>
            <p:cNvCxnSpPr/>
            <p:nvPr/>
          </p:nvCxnSpPr>
          <p:spPr bwMode="auto">
            <a:xfrm>
              <a:off x="3459656" y="4286120"/>
              <a:ext cx="44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7"/>
            <p:cNvCxnSpPr/>
            <p:nvPr/>
          </p:nvCxnSpPr>
          <p:spPr bwMode="auto">
            <a:xfrm>
              <a:off x="3901276" y="3977134"/>
              <a:ext cx="0" cy="637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TextBox 62"/>
          <p:cNvSpPr txBox="1"/>
          <p:nvPr/>
        </p:nvSpPr>
        <p:spPr>
          <a:xfrm>
            <a:off x="3486949" y="4412293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=&gt;</a:t>
            </a:r>
            <a:endParaRPr lang="uk-UA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375C5-368C-504F-A8FE-77E60E7D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3397" y="6356350"/>
            <a:ext cx="3326403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6405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Алгоритм імітації </a:t>
            </a:r>
            <a:r>
              <a:rPr lang="uk-UA" sz="3200" u="sng" dirty="0"/>
              <a:t>класичної</a:t>
            </a:r>
            <a:r>
              <a:rPr lang="uk-UA" sz="3200" dirty="0"/>
              <a:t> мережі Петрі з </a:t>
            </a:r>
            <a:r>
              <a:rPr lang="uk-UA" sz="3200" u="sng" dirty="0"/>
              <a:t>неявним</a:t>
            </a:r>
            <a:r>
              <a:rPr lang="uk-UA" sz="3200" dirty="0"/>
              <a:t> пріоритетом переходів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12568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buNone/>
            </a:pPr>
            <a:r>
              <a:rPr lang="uk-UA" sz="7200" dirty="0"/>
              <a:t>Ввести 	 елементи мережі Петрі, початковий стан маркірування, кількість кроків </a:t>
            </a:r>
            <a:r>
              <a:rPr lang="en-US" sz="7200" dirty="0"/>
              <a:t>N</a:t>
            </a:r>
            <a:r>
              <a:rPr lang="uk-UA" sz="7200" dirty="0"/>
              <a:t>.</a:t>
            </a:r>
          </a:p>
          <a:p>
            <a:pPr marL="0" indent="0">
              <a:buNone/>
            </a:pPr>
            <a:r>
              <a:rPr lang="uk-UA" sz="7200" dirty="0"/>
              <a:t>Виконати конструювання мережі  Петрі.</a:t>
            </a:r>
          </a:p>
          <a:p>
            <a:pPr marL="0" indent="0">
              <a:buNone/>
            </a:pPr>
            <a:r>
              <a:rPr lang="uk-UA" sz="7200" dirty="0"/>
              <a:t>Для кожного переходу :</a:t>
            </a:r>
          </a:p>
          <a:p>
            <a:pPr marL="1371600" lvl="3" indent="0">
              <a:buNone/>
            </a:pPr>
            <a:r>
              <a:rPr lang="uk-UA" sz="7200" dirty="0"/>
              <a:t>якщо умова запуску переходу виконана, </a:t>
            </a:r>
          </a:p>
          <a:p>
            <a:pPr marL="1371600" lvl="3" indent="0">
              <a:buNone/>
            </a:pPr>
            <a:r>
              <a:rPr lang="uk-UA" sz="7200" dirty="0"/>
              <a:t>	здійснити </a:t>
            </a:r>
            <a:r>
              <a:rPr lang="uk-UA" sz="7200" u="sng" dirty="0"/>
              <a:t>вхід</a:t>
            </a:r>
            <a:r>
              <a:rPr lang="uk-UA" sz="7200" dirty="0"/>
              <a:t> маркерів в перехід, </a:t>
            </a:r>
          </a:p>
          <a:p>
            <a:pPr marL="1371600" lvl="3" indent="0">
              <a:buNone/>
            </a:pPr>
            <a:r>
              <a:rPr lang="uk-UA" sz="7200" dirty="0"/>
              <a:t>	запам’ятати стан переходу «активний».</a:t>
            </a:r>
          </a:p>
          <a:p>
            <a:pPr marL="0" lvl="0" indent="0">
              <a:buNone/>
            </a:pPr>
            <a:r>
              <a:rPr lang="uk-UA" sz="7200" dirty="0"/>
              <a:t>Доки кількість кроків </a:t>
            </a:r>
            <a:r>
              <a:rPr lang="en-US" sz="7200" dirty="0"/>
              <a:t>&lt; N</a:t>
            </a:r>
            <a:endParaRPr lang="uk-UA" sz="7200" dirty="0"/>
          </a:p>
          <a:p>
            <a:pPr marL="400050" lvl="1" indent="0">
              <a:buNone/>
            </a:pPr>
            <a:r>
              <a:rPr lang="uk-UA" sz="7200" dirty="0"/>
              <a:t>для кожного переходу :</a:t>
            </a:r>
          </a:p>
          <a:p>
            <a:pPr marL="1371600" lvl="3" indent="0">
              <a:buNone/>
            </a:pPr>
            <a:r>
              <a:rPr lang="uk-UA" sz="7200" dirty="0"/>
              <a:t>якщо перехід у стані «активний»,</a:t>
            </a:r>
          </a:p>
          <a:p>
            <a:pPr marL="1371600" lvl="3" indent="0">
              <a:buNone/>
            </a:pPr>
            <a:r>
              <a:rPr lang="uk-UA" sz="7200" dirty="0"/>
              <a:t>	здійснити </a:t>
            </a:r>
            <a:r>
              <a:rPr lang="uk-UA" sz="7200" u="sng" dirty="0"/>
              <a:t>вихід</a:t>
            </a:r>
            <a:r>
              <a:rPr lang="uk-UA" sz="7200" dirty="0"/>
              <a:t> маркерів з переходу;</a:t>
            </a:r>
          </a:p>
          <a:p>
            <a:pPr marL="514350" lvl="1" indent="0">
              <a:buNone/>
            </a:pPr>
            <a:r>
              <a:rPr lang="uk-UA" sz="7200" dirty="0"/>
              <a:t>для кожного переходу :</a:t>
            </a:r>
          </a:p>
          <a:p>
            <a:pPr marL="1371600" lvl="3" indent="0">
              <a:buNone/>
            </a:pPr>
            <a:r>
              <a:rPr lang="uk-UA" sz="7200" dirty="0"/>
              <a:t>якщо умова запуску переходу виконана,</a:t>
            </a:r>
          </a:p>
          <a:p>
            <a:pPr marL="1371600" lvl="3" indent="0">
              <a:buNone/>
            </a:pPr>
            <a:r>
              <a:rPr lang="uk-UA" sz="7200" dirty="0"/>
              <a:t>	здійснити </a:t>
            </a:r>
            <a:r>
              <a:rPr lang="uk-UA" sz="7200" u="sng" dirty="0"/>
              <a:t>вхід</a:t>
            </a:r>
            <a:r>
              <a:rPr lang="uk-UA" sz="7200" dirty="0"/>
              <a:t> маркерів в перехід,</a:t>
            </a:r>
          </a:p>
          <a:p>
            <a:pPr marL="114300" indent="0">
              <a:buNone/>
            </a:pPr>
            <a:r>
              <a:rPr lang="uk-UA" sz="7200" dirty="0"/>
              <a:t>   перерахувати статистику про функціонування моделі;</a:t>
            </a:r>
          </a:p>
          <a:p>
            <a:pPr marL="114300" indent="0">
              <a:buNone/>
            </a:pPr>
            <a:r>
              <a:rPr lang="uk-UA" sz="7200" dirty="0"/>
              <a:t>   кількість кроків збільшити на 1 .</a:t>
            </a:r>
          </a:p>
          <a:p>
            <a:pPr marL="0" indent="0">
              <a:buNone/>
            </a:pPr>
            <a:r>
              <a:rPr lang="uk-UA" sz="7200" dirty="0"/>
              <a:t>Вивести результати моделювання.</a:t>
            </a:r>
          </a:p>
          <a:p>
            <a:pPr marL="0" lvl="0" indent="0">
              <a:buNone/>
            </a:pPr>
            <a:r>
              <a:rPr lang="uk-UA" sz="7200" dirty="0"/>
              <a:t>Кінець.</a:t>
            </a:r>
          </a:p>
          <a:p>
            <a:pPr marL="0" lvl="0" indent="0">
              <a:buNone/>
            </a:pPr>
            <a:endParaRPr lang="uk-UA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D74E9-45B3-774F-AED1-E33F74BB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8140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4238"/>
            <a:ext cx="8229600" cy="906490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Алгоритм імітації </a:t>
            </a:r>
            <a:r>
              <a:rPr lang="uk-UA" sz="3200" u="sng" dirty="0"/>
              <a:t>класичної</a:t>
            </a:r>
            <a:r>
              <a:rPr lang="uk-UA" sz="3200" dirty="0"/>
              <a:t> мережі Петрі з </a:t>
            </a:r>
            <a:r>
              <a:rPr lang="uk-UA" sz="3200" u="sng" dirty="0"/>
              <a:t>явним</a:t>
            </a:r>
            <a:r>
              <a:rPr lang="uk-UA" sz="3200" dirty="0"/>
              <a:t> пріоритетом переходів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29648" cy="561662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uk-UA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Для переходу задане значення пріоритету. За замовчуванням пріоритет = 0.</a:t>
            </a:r>
          </a:p>
          <a:p>
            <a:pPr marL="0" lvl="0" indent="0" algn="just">
              <a:buNone/>
            </a:pPr>
            <a:r>
              <a:rPr lang="uk-UA" sz="1300" dirty="0"/>
              <a:t>Ввести 	 елементи мережі Петрі, початковий стан маркірування, кількість кроків </a:t>
            </a:r>
            <a:r>
              <a:rPr lang="en-US" sz="1300" dirty="0"/>
              <a:t>N</a:t>
            </a:r>
            <a:endParaRPr lang="uk-UA" sz="1300" dirty="0"/>
          </a:p>
          <a:p>
            <a:pPr marL="0" indent="0" algn="just">
              <a:buNone/>
            </a:pPr>
            <a:r>
              <a:rPr lang="uk-UA" sz="1300" dirty="0"/>
              <a:t>Виконати конструювання мережі  Петрі</a:t>
            </a:r>
          </a:p>
          <a:p>
            <a:pPr marL="0" indent="0" algn="just">
              <a:buNone/>
            </a:pPr>
            <a:r>
              <a:rPr lang="uk-UA" sz="1300" dirty="0"/>
              <a:t>Визначити список переходів з виконаною умовою запуску</a:t>
            </a:r>
          </a:p>
          <a:p>
            <a:pPr marL="0" indent="0" algn="just">
              <a:buNone/>
            </a:pPr>
            <a:r>
              <a:rPr lang="uk-UA" sz="1300" dirty="0"/>
              <a:t>Якщо список переходів з виконаною умовою запуску </a:t>
            </a:r>
            <a:r>
              <a:rPr lang="uk-UA" sz="1300" u="sng" dirty="0"/>
              <a:t>не</a:t>
            </a:r>
            <a:r>
              <a:rPr lang="uk-UA" sz="1300" dirty="0"/>
              <a:t>порожній:</a:t>
            </a:r>
          </a:p>
          <a:p>
            <a:pPr marL="800100" lvl="2" indent="0" algn="just">
              <a:buNone/>
            </a:pPr>
            <a:r>
              <a:rPr lang="uk-UA" sz="1300" dirty="0"/>
              <a:t>фільтрувати список переходів з виконаною умовою запуску так, щоб в ньому залишились тільки  переходи з найбільшим пріоритетом;</a:t>
            </a:r>
          </a:p>
          <a:p>
            <a:pPr marL="800100" lvl="2" indent="0" algn="just">
              <a:buNone/>
            </a:pPr>
            <a:r>
              <a:rPr lang="uk-UA" sz="1300" dirty="0"/>
              <a:t>якщо в списку переходів з виконаною умовою запуску  після фільтрування залишилось більше ніж один, вибрати з них один з рівною ймовірністю, а інші відкинути;</a:t>
            </a:r>
          </a:p>
          <a:p>
            <a:pPr marL="800100" lvl="2" indent="0" algn="just">
              <a:buNone/>
            </a:pPr>
            <a:r>
              <a:rPr lang="uk-UA" sz="1300" dirty="0"/>
              <a:t>виконати </a:t>
            </a:r>
            <a:r>
              <a:rPr lang="uk-UA" sz="1300" u="sng" dirty="0"/>
              <a:t>вхід</a:t>
            </a:r>
            <a:r>
              <a:rPr lang="uk-UA" sz="1300" dirty="0"/>
              <a:t> маркерів в перехід, який залишився в списку переходів  переходів з виконаною умовою запуску, запам’ятати стан «активний» для переходу </a:t>
            </a:r>
          </a:p>
          <a:p>
            <a:pPr marL="0" indent="0" algn="just">
              <a:buNone/>
            </a:pPr>
            <a:r>
              <a:rPr lang="uk-UA" sz="1300" dirty="0"/>
              <a:t> Інакше передчасне завершення імітації («стоп»)</a:t>
            </a:r>
          </a:p>
          <a:p>
            <a:pPr marL="0" lvl="0" indent="0" algn="just">
              <a:buNone/>
            </a:pPr>
            <a:r>
              <a:rPr lang="uk-UA" sz="1300" dirty="0"/>
              <a:t>Доки кількість кроків </a:t>
            </a:r>
            <a:r>
              <a:rPr lang="en-US" sz="1300" dirty="0"/>
              <a:t>&lt; N</a:t>
            </a:r>
            <a:endParaRPr lang="uk-UA" sz="1300" dirty="0"/>
          </a:p>
          <a:p>
            <a:pPr marL="400050" lvl="1" indent="0" algn="just">
              <a:buNone/>
            </a:pPr>
            <a:r>
              <a:rPr lang="uk-UA" sz="1300" dirty="0"/>
              <a:t>Для всіх переходів: якщо перехід у стані «активний», то виконати </a:t>
            </a:r>
            <a:r>
              <a:rPr lang="uk-UA" sz="1300" u="sng" dirty="0"/>
              <a:t>вихід</a:t>
            </a:r>
            <a:r>
              <a:rPr lang="uk-UA" sz="1300" dirty="0"/>
              <a:t> маркерів з переходу.</a:t>
            </a:r>
          </a:p>
          <a:p>
            <a:pPr marL="400050" lvl="1" indent="0" algn="just">
              <a:buNone/>
            </a:pPr>
            <a:r>
              <a:rPr lang="uk-UA" sz="1300" dirty="0"/>
              <a:t>Визначити список переходів з виконаною умовою запуску</a:t>
            </a:r>
          </a:p>
          <a:p>
            <a:pPr marL="400050" lvl="1" indent="0" algn="just">
              <a:buNone/>
            </a:pPr>
            <a:r>
              <a:rPr lang="uk-UA" sz="1300" dirty="0"/>
              <a:t>Якщо список переходів з виконаною умовою запуску </a:t>
            </a:r>
            <a:r>
              <a:rPr lang="uk-UA" sz="1300" u="sng" dirty="0"/>
              <a:t>не</a:t>
            </a:r>
            <a:r>
              <a:rPr lang="uk-UA" sz="1300" dirty="0"/>
              <a:t>порожній:</a:t>
            </a:r>
          </a:p>
          <a:p>
            <a:pPr marL="800100" lvl="2" indent="0" algn="just">
              <a:buNone/>
            </a:pPr>
            <a:r>
              <a:rPr lang="uk-UA" sz="1300" dirty="0"/>
              <a:t>фільтрувати список переходів з виконаною умовою запуску так, щоб в ньому залишились тільки  переходи з найбільшим пріоритетом;</a:t>
            </a:r>
          </a:p>
          <a:p>
            <a:pPr marL="800100" lvl="2" indent="0" algn="just">
              <a:buNone/>
            </a:pPr>
            <a:r>
              <a:rPr lang="uk-UA" sz="1300" dirty="0"/>
              <a:t>якщо в списку переходів з виконаною умовою запуску  після фільтрування залишилось більше ніж один, вибрати з них один з рівною ймовірністю, а інші відкинути;</a:t>
            </a:r>
          </a:p>
          <a:p>
            <a:pPr marL="800100" lvl="2" indent="0" algn="just">
              <a:buNone/>
            </a:pPr>
            <a:r>
              <a:rPr lang="uk-UA" sz="1300" dirty="0"/>
              <a:t>виконати </a:t>
            </a:r>
            <a:r>
              <a:rPr lang="uk-UA" sz="1300" u="sng" dirty="0"/>
              <a:t>вхід </a:t>
            </a:r>
            <a:r>
              <a:rPr lang="uk-UA" sz="1300" dirty="0"/>
              <a:t>маркерів в перехід, який залишився в списку переходів  переходів з виконаною умовою запуску.</a:t>
            </a:r>
          </a:p>
          <a:p>
            <a:pPr marL="400050" lvl="1" indent="0" algn="just">
              <a:buNone/>
            </a:pPr>
            <a:r>
              <a:rPr lang="uk-UA" sz="1300" dirty="0"/>
              <a:t>          зібрати статистику про функціонування моделі;</a:t>
            </a:r>
          </a:p>
          <a:p>
            <a:pPr marL="400050" lvl="1" indent="0" algn="just">
              <a:buNone/>
            </a:pPr>
            <a:r>
              <a:rPr lang="uk-UA" sz="1300" dirty="0"/>
              <a:t>          кількість кроків збільшити на 1.</a:t>
            </a:r>
          </a:p>
          <a:p>
            <a:pPr marL="0" indent="0" algn="just">
              <a:buNone/>
            </a:pPr>
            <a:r>
              <a:rPr lang="uk-UA" sz="1300" dirty="0"/>
              <a:t>        Інакше передчасне завершення імітації («стоп»)</a:t>
            </a:r>
          </a:p>
          <a:p>
            <a:pPr marL="0" lvl="0" indent="0" algn="just">
              <a:buNone/>
            </a:pPr>
            <a:r>
              <a:rPr lang="uk-UA" sz="1300" dirty="0"/>
              <a:t>Кінець.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3CAE-9FDD-094E-AD69-5498AA88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9832" y="6492875"/>
            <a:ext cx="3824064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3876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8788"/>
            <a:ext cx="9144000" cy="706090"/>
          </a:xfrm>
        </p:spPr>
        <p:txBody>
          <a:bodyPr>
            <a:normAutofit fontScale="90000"/>
          </a:bodyPr>
          <a:lstStyle/>
          <a:p>
            <a:r>
              <a:rPr lang="uk-UA" sz="2400" dirty="0"/>
              <a:t>Алгоритм імітації </a:t>
            </a:r>
            <a:r>
              <a:rPr lang="uk-UA" sz="2400" u="sng" dirty="0"/>
              <a:t>класичної</a:t>
            </a:r>
            <a:r>
              <a:rPr lang="uk-UA" sz="2400" dirty="0"/>
              <a:t> мережі Петрі  з </a:t>
            </a:r>
            <a:r>
              <a:rPr lang="uk-UA" sz="2400" u="sng" dirty="0"/>
              <a:t>конфліктними</a:t>
            </a:r>
            <a:r>
              <a:rPr lang="uk-UA" sz="2400" dirty="0"/>
              <a:t> переходами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764" y="854878"/>
            <a:ext cx="8820472" cy="5616624"/>
          </a:xfrm>
        </p:spPr>
        <p:txBody>
          <a:bodyPr>
            <a:normAutofit fontScale="40000" lnSpcReduction="20000"/>
          </a:bodyPr>
          <a:lstStyle/>
          <a:p>
            <a:pPr marL="0" lvl="0" indent="0" algn="just">
              <a:buNone/>
            </a:pPr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Для переходу задане значення пріоритету та значення ймовірності запуску.</a:t>
            </a:r>
          </a:p>
          <a:p>
            <a:pPr marL="0" lvl="0" indent="0" algn="just">
              <a:buNone/>
            </a:pPr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 замовчуванням пріоритет = 0, ймовірність запуску = 1.0</a:t>
            </a:r>
          </a:p>
          <a:p>
            <a:pPr marL="0" lvl="0" indent="0" algn="just">
              <a:buNone/>
            </a:pPr>
            <a:r>
              <a:rPr lang="uk-UA" dirty="0"/>
              <a:t>Ввести 	 елементи мережі Петрі, початковий стан маркірування, кількість кроків </a:t>
            </a:r>
            <a:r>
              <a:rPr lang="en-US" dirty="0"/>
              <a:t>N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Виконати конструювання мережі  Петрі</a:t>
            </a:r>
          </a:p>
          <a:p>
            <a:pPr marL="0" indent="0" algn="just">
              <a:buNone/>
            </a:pPr>
            <a:r>
              <a:rPr lang="uk-UA" dirty="0"/>
              <a:t>В</a:t>
            </a:r>
            <a:r>
              <a:rPr lang="uk-UA" sz="3200" dirty="0"/>
              <a:t>изначити список переходів з виконаною умовою запуску;</a:t>
            </a:r>
          </a:p>
          <a:p>
            <a:pPr marL="0" indent="0" algn="just">
              <a:buNone/>
            </a:pPr>
            <a:r>
              <a:rPr lang="uk-UA" dirty="0"/>
              <a:t>Я</a:t>
            </a:r>
            <a:r>
              <a:rPr lang="uk-UA" sz="3200" dirty="0"/>
              <a:t>кщо список переходів з виконаною умовою запуску </a:t>
            </a:r>
            <a:r>
              <a:rPr lang="uk-UA" sz="3200" u="sng" dirty="0"/>
              <a:t>не</a:t>
            </a:r>
            <a:r>
              <a:rPr lang="uk-UA" sz="3200" dirty="0"/>
              <a:t>порожній:</a:t>
            </a:r>
          </a:p>
          <a:p>
            <a:pPr marL="800100" lvl="2" indent="0" algn="just">
              <a:buNone/>
            </a:pPr>
            <a:r>
              <a:rPr lang="uk-UA" sz="3200" dirty="0"/>
              <a:t>фільтрувати список переходів з виконаною умовою запуску так, щоб в ньому залишились тільки  переходи з найбільшим пріоритетом;</a:t>
            </a:r>
          </a:p>
          <a:p>
            <a:pPr marL="800100" lvl="2" indent="0" algn="just">
              <a:buNone/>
            </a:pPr>
            <a:r>
              <a:rPr lang="uk-UA" sz="3200" dirty="0"/>
              <a:t>якщо в списку переходів з виконаною умовою запуску після фільтрації залишилось більше ніж один, визначити ймовірності запуску цих переходів на основі заданих значень та вибрати з них один з </a:t>
            </a:r>
            <a:r>
              <a:rPr lang="uk-UA" sz="3200" u="sng" dirty="0"/>
              <a:t>заданою</a:t>
            </a:r>
            <a:r>
              <a:rPr lang="uk-UA" sz="3200" dirty="0"/>
              <a:t> ймовірністю, а інші відкинути;</a:t>
            </a:r>
          </a:p>
          <a:p>
            <a:pPr marL="800100" lvl="2" indent="0" algn="just">
              <a:buNone/>
            </a:pPr>
            <a:r>
              <a:rPr lang="uk-UA" sz="3200" dirty="0"/>
              <a:t>виконати </a:t>
            </a:r>
            <a:r>
              <a:rPr lang="uk-UA" sz="3200" u="sng" dirty="0"/>
              <a:t>вхід</a:t>
            </a:r>
            <a:r>
              <a:rPr lang="uk-UA" sz="3200" dirty="0"/>
              <a:t> маркерів в перехід, який залишився в списку переходів з виконаною умовою запуску, запам’ятати стан «активний» для переходу</a:t>
            </a:r>
            <a:r>
              <a:rPr lang="uk-UA" dirty="0"/>
              <a:t> </a:t>
            </a:r>
          </a:p>
          <a:p>
            <a:pPr marL="0" indent="0" algn="just">
              <a:buNone/>
            </a:pPr>
            <a:r>
              <a:rPr lang="uk-UA" dirty="0"/>
              <a:t> Інакше передчасне завершення імітації («стоп»)</a:t>
            </a:r>
          </a:p>
          <a:p>
            <a:pPr marL="0" lvl="0" indent="0" algn="just">
              <a:buNone/>
            </a:pPr>
            <a:r>
              <a:rPr lang="uk-UA" dirty="0"/>
              <a:t>Доки кількість кроків </a:t>
            </a:r>
            <a:r>
              <a:rPr lang="en-US" dirty="0"/>
              <a:t>&lt; N</a:t>
            </a:r>
            <a:endParaRPr lang="uk-UA" dirty="0"/>
          </a:p>
          <a:p>
            <a:pPr marL="400050" lvl="1" indent="0" algn="just">
              <a:buNone/>
            </a:pPr>
            <a:r>
              <a:rPr lang="uk-UA" sz="3200" dirty="0"/>
              <a:t>Для всіх переходів: якщо перехід у стані «активний», то виконати </a:t>
            </a:r>
            <a:r>
              <a:rPr lang="uk-UA" sz="3200" u="sng" dirty="0"/>
              <a:t>вихід</a:t>
            </a:r>
            <a:r>
              <a:rPr lang="uk-UA" sz="3200" dirty="0"/>
              <a:t> маркерів з переходу.</a:t>
            </a:r>
          </a:p>
          <a:p>
            <a:pPr marL="400050" lvl="1" indent="0" algn="just">
              <a:buNone/>
            </a:pPr>
            <a:r>
              <a:rPr lang="uk-UA" sz="3200" dirty="0"/>
              <a:t>Визначити список переходів з виконаною умовою запуску;</a:t>
            </a:r>
          </a:p>
          <a:p>
            <a:pPr marL="400050" lvl="1" indent="0" algn="just">
              <a:buNone/>
            </a:pPr>
            <a:r>
              <a:rPr lang="uk-UA" sz="3200" dirty="0"/>
              <a:t>Якщо список переходів з виконаною умовою запуску </a:t>
            </a:r>
            <a:r>
              <a:rPr lang="uk-UA" sz="3200" u="sng" dirty="0"/>
              <a:t>не</a:t>
            </a:r>
            <a:r>
              <a:rPr lang="uk-UA" sz="3200" dirty="0"/>
              <a:t>порожній:</a:t>
            </a:r>
          </a:p>
          <a:p>
            <a:pPr marL="800100" lvl="2" indent="0" algn="just">
              <a:buNone/>
            </a:pPr>
            <a:r>
              <a:rPr lang="uk-UA" sz="3200" dirty="0"/>
              <a:t>фільтрувати список переходів з виконаною умовою запуску так, щоб в ньому залишились тільки  переходи з найбільшим пріоритетом;</a:t>
            </a:r>
          </a:p>
          <a:p>
            <a:pPr marL="800100" lvl="2" indent="0" algn="just">
              <a:buNone/>
            </a:pPr>
            <a:r>
              <a:rPr lang="uk-UA" sz="3200" dirty="0"/>
              <a:t>якщо в списку переходів з виконаною умовою запуску після фільтрації залишилось більше ніж один, визначити ймовірності запуску цих переходів на основі заданих значень та вибрати з них один з </a:t>
            </a:r>
            <a:r>
              <a:rPr lang="uk-UA" sz="3200" u="sng" dirty="0"/>
              <a:t>заданою</a:t>
            </a:r>
            <a:r>
              <a:rPr lang="uk-UA" sz="3200" dirty="0"/>
              <a:t> ймовірністю, а інші відкинути;</a:t>
            </a:r>
          </a:p>
          <a:p>
            <a:pPr marL="800100" lvl="2" indent="0" algn="just">
              <a:buNone/>
            </a:pPr>
            <a:r>
              <a:rPr lang="uk-UA" sz="3200" dirty="0"/>
              <a:t>виконати </a:t>
            </a:r>
            <a:r>
              <a:rPr lang="uk-UA" sz="3200" u="sng" dirty="0"/>
              <a:t>вхід</a:t>
            </a:r>
            <a:r>
              <a:rPr lang="uk-UA" sz="3200" dirty="0"/>
              <a:t> маркерів в перехід, який залишився в списку переходів з виконаною умовою запуску;</a:t>
            </a:r>
          </a:p>
          <a:p>
            <a:pPr marL="800100" lvl="2" indent="0" algn="just">
              <a:buNone/>
            </a:pPr>
            <a:r>
              <a:rPr lang="uk-UA" sz="3200" dirty="0"/>
              <a:t>зібрати статистику про функціонування моделі;</a:t>
            </a:r>
          </a:p>
          <a:p>
            <a:pPr marL="800100" lvl="2" indent="0" algn="just">
              <a:buNone/>
            </a:pPr>
            <a:r>
              <a:rPr lang="uk-UA" sz="3200" dirty="0"/>
              <a:t>кількість кроків збільшити на 1;</a:t>
            </a:r>
          </a:p>
          <a:p>
            <a:pPr marL="0" indent="0" algn="just">
              <a:buNone/>
            </a:pPr>
            <a:r>
              <a:rPr lang="uk-UA" dirty="0"/>
              <a:t>           інакше передчасне завершення імітації («стоп»)</a:t>
            </a:r>
          </a:p>
          <a:p>
            <a:pPr marL="0" lvl="0" indent="0" algn="just">
              <a:buNone/>
            </a:pPr>
            <a:r>
              <a:rPr lang="uk-UA" dirty="0"/>
              <a:t>Кінець.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418FF-9ED9-2F4E-86D2-D722BEE3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320008" cy="365125"/>
          </a:xfrm>
        </p:spPr>
        <p:txBody>
          <a:bodyPr/>
          <a:lstStyle/>
          <a:p>
            <a:r>
              <a:rPr lang="uk-UA" dirty="0"/>
              <a:t>© І.В. 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134473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13187</TotalTime>
  <Words>3181</Words>
  <Application>Microsoft Macintosh PowerPoint</Application>
  <PresentationFormat>On-screen Show (4:3)</PresentationFormat>
  <Paragraphs>371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Тема Office</vt:lpstr>
      <vt:lpstr>Алгоритм імітації стохастичної мережі Петрі</vt:lpstr>
      <vt:lpstr>Допустима конструкція мережі Петрі</vt:lpstr>
      <vt:lpstr>Конструювання мережі Петрі</vt:lpstr>
      <vt:lpstr>Умова запуску переходу</vt:lpstr>
      <vt:lpstr>Вхід маркерів в перехід</vt:lpstr>
      <vt:lpstr>Вихід маркерів з переходу</vt:lpstr>
      <vt:lpstr>Алгоритм імітації класичної мережі Петрі з неявним пріоритетом переходів </vt:lpstr>
      <vt:lpstr>Алгоритм імітації класичної мережі Петрі з явним пріоритетом переходів </vt:lpstr>
      <vt:lpstr>Алгоритм імітації класичної мережі Петрі  з конфліктними переходами </vt:lpstr>
      <vt:lpstr>Алгоритм імітації стохастичної мережі Петрі з конфліктними переходами </vt:lpstr>
      <vt:lpstr>Особливості розробки алгоритму імітації стохастичної мережі Петрі з конфліктними переходами, з багатоканальними переходами </vt:lpstr>
      <vt:lpstr>Програмна реалізація конструювання мережі Петрі</vt:lpstr>
      <vt:lpstr>Приклад конструювання мережі Петрі</vt:lpstr>
      <vt:lpstr>Програмна реалізація умови запуску переходу (в класі PetriT)</vt:lpstr>
      <vt:lpstr>Програмна реалізація входу маркерів в перехід (в класі PetriT)</vt:lpstr>
      <vt:lpstr>Програмна реалізація виходу маркерів з переходу (в класі PetriT)</vt:lpstr>
      <vt:lpstr>Програмна реалізація входу маркерів в переходи мережі Петрі (в класі PetriSim)</vt:lpstr>
      <vt:lpstr>Програмна реалізація виходу маркерів з переходів мережі Петрі (в класі PetriSim)</vt:lpstr>
      <vt:lpstr>Програмна реалізація виходу маркерів з переходів мережі Петрі (в класі PetriSim)</vt:lpstr>
      <vt:lpstr>Запуск моделі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імітації стохастичної мережі Петрі</dc:title>
  <dc:creator>Інна</dc:creator>
  <cp:lastModifiedBy>Microsoft Office User</cp:lastModifiedBy>
  <cp:revision>62</cp:revision>
  <dcterms:created xsi:type="dcterms:W3CDTF">2017-10-31T05:45:44Z</dcterms:created>
  <dcterms:modified xsi:type="dcterms:W3CDTF">2023-10-24T09:12:04Z</dcterms:modified>
</cp:coreProperties>
</file>