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1" r:id="rId3"/>
    <p:sldId id="259" r:id="rId4"/>
    <p:sldId id="289" r:id="rId5"/>
    <p:sldId id="257" r:id="rId6"/>
    <p:sldId id="258" r:id="rId7"/>
    <p:sldId id="260" r:id="rId8"/>
    <p:sldId id="261" r:id="rId9"/>
    <p:sldId id="262" r:id="rId10"/>
    <p:sldId id="282" r:id="rId11"/>
    <p:sldId id="288" r:id="rId12"/>
    <p:sldId id="263" r:id="rId13"/>
    <p:sldId id="284" r:id="rId14"/>
    <p:sldId id="285" r:id="rId15"/>
    <p:sldId id="286" r:id="rId16"/>
    <p:sldId id="287" r:id="rId17"/>
    <p:sldId id="265" r:id="rId18"/>
    <p:sldId id="278" r:id="rId19"/>
    <p:sldId id="280" r:id="rId20"/>
    <p:sldId id="281" r:id="rId21"/>
    <p:sldId id="268" r:id="rId22"/>
    <p:sldId id="269" r:id="rId23"/>
    <p:sldId id="264" r:id="rId24"/>
    <p:sldId id="274" r:id="rId25"/>
    <p:sldId id="276" r:id="rId26"/>
    <p:sldId id="270" r:id="rId27"/>
    <p:sldId id="277" r:id="rId28"/>
    <p:sldId id="273" r:id="rId29"/>
    <p:sldId id="271" r:id="rId30"/>
    <p:sldId id="26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/>
    <p:restoredTop sz="94630"/>
  </p:normalViewPr>
  <p:slideViewPr>
    <p:cSldViewPr snapToGrid="0" snapToObjects="1">
      <p:cViewPr>
        <p:scale>
          <a:sx n="103" d="100"/>
          <a:sy n="103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&#1057;&#1072;&#1096;&#1072;\Downloads\FriendsExperimen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G:\Inna\&#1091;&#1076;&#1082;\ICCSEEA2019\Experiment%202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089568160668811"/>
          <c:y val="0.11760607445963514"/>
          <c:w val="0.64603131150580095"/>
          <c:h val="0.69620141951928405"/>
        </c:manualLayout>
      </c:layout>
      <c:lineChart>
        <c:grouping val="standard"/>
        <c:varyColors val="0"/>
        <c:ser>
          <c:idx val="0"/>
          <c:order val="0"/>
          <c:tx>
            <c:strRef>
              <c:f>FriendsMany!$C$99</c:f>
              <c:strCache>
                <c:ptCount val="1"/>
                <c:pt idx="0">
                  <c:v>d=100</c:v>
                </c:pt>
              </c:strCache>
            </c:strRef>
          </c:tx>
          <c:cat>
            <c:strRef>
              <c:f>FriendsMany!$B$100:$B$105</c:f>
              <c:strCache>
                <c:ptCount val="6"/>
                <c:pt idx="0">
                  <c:v>r=0,001</c:v>
                </c:pt>
                <c:pt idx="1">
                  <c:v>r=0,01</c:v>
                </c:pt>
                <c:pt idx="2">
                  <c:v>r=0,1</c:v>
                </c:pt>
                <c:pt idx="3">
                  <c:v>r=0,5</c:v>
                </c:pt>
                <c:pt idx="4">
                  <c:v>r=0,8</c:v>
                </c:pt>
                <c:pt idx="5">
                  <c:v>r=1</c:v>
                </c:pt>
              </c:strCache>
            </c:strRef>
          </c:cat>
          <c:val>
            <c:numRef>
              <c:f>FriendsMany!$C$100:$C$105</c:f>
              <c:numCache>
                <c:formatCode>General</c:formatCode>
                <c:ptCount val="6"/>
                <c:pt idx="0">
                  <c:v>2.8333333333333544E-3</c:v>
                </c:pt>
                <c:pt idx="1">
                  <c:v>3.6583333333333412E-2</c:v>
                </c:pt>
                <c:pt idx="2">
                  <c:v>0.37875000000000003</c:v>
                </c:pt>
                <c:pt idx="3">
                  <c:v>0.3995833333333334</c:v>
                </c:pt>
                <c:pt idx="4">
                  <c:v>0.46583333333333332</c:v>
                </c:pt>
                <c:pt idx="5">
                  <c:v>0.69841666666666669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14-E340-9678-CA3BDF7392A5}"/>
            </c:ext>
          </c:extLst>
        </c:ser>
        <c:ser>
          <c:idx val="1"/>
          <c:order val="1"/>
          <c:tx>
            <c:strRef>
              <c:f>FriendsMany!$D$99</c:f>
              <c:strCache>
                <c:ptCount val="1"/>
                <c:pt idx="0">
                  <c:v>d=10</c:v>
                </c:pt>
              </c:strCache>
            </c:strRef>
          </c:tx>
          <c:cat>
            <c:strRef>
              <c:f>FriendsMany!$B$100:$B$105</c:f>
              <c:strCache>
                <c:ptCount val="6"/>
                <c:pt idx="0">
                  <c:v>r=0,001</c:v>
                </c:pt>
                <c:pt idx="1">
                  <c:v>r=0,01</c:v>
                </c:pt>
                <c:pt idx="2">
                  <c:v>r=0,1</c:v>
                </c:pt>
                <c:pt idx="3">
                  <c:v>r=0,5</c:v>
                </c:pt>
                <c:pt idx="4">
                  <c:v>r=0,8</c:v>
                </c:pt>
                <c:pt idx="5">
                  <c:v>r=1</c:v>
                </c:pt>
              </c:strCache>
            </c:strRef>
          </c:cat>
          <c:val>
            <c:numRef>
              <c:f>FriendsMany!$D$100:$D$105</c:f>
              <c:numCache>
                <c:formatCode>General</c:formatCode>
                <c:ptCount val="6"/>
                <c:pt idx="0">
                  <c:v>1.8333333333333535E-3</c:v>
                </c:pt>
                <c:pt idx="1">
                  <c:v>4.049999999999998E-2</c:v>
                </c:pt>
                <c:pt idx="2">
                  <c:v>0.30166666666666664</c:v>
                </c:pt>
                <c:pt idx="3">
                  <c:v>0.34916666666666663</c:v>
                </c:pt>
                <c:pt idx="4">
                  <c:v>0.40808333333333335</c:v>
                </c:pt>
                <c:pt idx="5">
                  <c:v>0.65866666666666673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14-E340-9678-CA3BDF7392A5}"/>
            </c:ext>
          </c:extLst>
        </c:ser>
        <c:ser>
          <c:idx val="2"/>
          <c:order val="2"/>
          <c:tx>
            <c:strRef>
              <c:f>FriendsMany!$E$99</c:f>
              <c:strCache>
                <c:ptCount val="1"/>
                <c:pt idx="0">
                  <c:v>d=1</c:v>
                </c:pt>
              </c:strCache>
            </c:strRef>
          </c:tx>
          <c:cat>
            <c:strRef>
              <c:f>FriendsMany!$B$100:$B$105</c:f>
              <c:strCache>
                <c:ptCount val="6"/>
                <c:pt idx="0">
                  <c:v>r=0,001</c:v>
                </c:pt>
                <c:pt idx="1">
                  <c:v>r=0,01</c:v>
                </c:pt>
                <c:pt idx="2">
                  <c:v>r=0,1</c:v>
                </c:pt>
                <c:pt idx="3">
                  <c:v>r=0,5</c:v>
                </c:pt>
                <c:pt idx="4">
                  <c:v>r=0,8</c:v>
                </c:pt>
                <c:pt idx="5">
                  <c:v>r=1</c:v>
                </c:pt>
              </c:strCache>
            </c:strRef>
          </c:cat>
          <c:val>
            <c:numRef>
              <c:f>FriendsMany!$E$100:$E$105</c:f>
              <c:numCache>
                <c:formatCode>General</c:formatCode>
                <c:ptCount val="6"/>
                <c:pt idx="0">
                  <c:v>1.3333333333334085E-3</c:v>
                </c:pt>
                <c:pt idx="1">
                  <c:v>1.2249999999999983E-2</c:v>
                </c:pt>
                <c:pt idx="2">
                  <c:v>8.5916666666666641E-2</c:v>
                </c:pt>
                <c:pt idx="3">
                  <c:v>0.13233333333333341</c:v>
                </c:pt>
                <c:pt idx="4">
                  <c:v>0.19125000000000003</c:v>
                </c:pt>
                <c:pt idx="5">
                  <c:v>0.4355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14-E340-9678-CA3BDF739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301952"/>
        <c:axId val="84972032"/>
      </c:lineChart>
      <c:catAx>
        <c:axId val="90301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4972032"/>
        <c:crosses val="autoZero"/>
        <c:auto val="1"/>
        <c:lblAlgn val="ctr"/>
        <c:lblOffset val="100"/>
        <c:noMultiLvlLbl val="0"/>
      </c:catAx>
      <c:valAx>
        <c:axId val="849720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90301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0715049447452474"/>
          <c:y val="6.2325018325028535E-2"/>
          <c:w val="0.18981399028797638"/>
          <c:h val="0.2717153013228558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A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935453567219499"/>
          <c:y val="3.0805038383404135E-2"/>
          <c:w val="0.81893959998650423"/>
          <c:h val="0.64130493224437912"/>
        </c:manualLayout>
      </c:layout>
      <c:lineChart>
        <c:grouping val="standard"/>
        <c:varyColors val="0"/>
        <c:ser>
          <c:idx val="2"/>
          <c:order val="0"/>
          <c:tx>
            <c:strRef>
              <c:f>Program!$A$50</c:f>
              <c:strCache>
                <c:ptCount val="1"/>
                <c:pt idx="0">
                  <c:v>1000</c:v>
                </c:pt>
              </c:strCache>
            </c:strRef>
          </c:tx>
          <c:spPr>
            <a:ln w="19050">
              <a:solidFill>
                <a:schemeClr val="tx1"/>
              </a:solidFill>
              <a:prstDash val="lgDash"/>
            </a:ln>
          </c:spPr>
          <c:marker>
            <c:symbol val="squar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val>
            <c:numRef>
              <c:f>Program!$C$50:$K$50</c:f>
              <c:numCache>
                <c:formatCode>General</c:formatCode>
                <c:ptCount val="9"/>
                <c:pt idx="0">
                  <c:v>0.15689440475693969</c:v>
                </c:pt>
                <c:pt idx="1">
                  <c:v>0.16186594871038332</c:v>
                </c:pt>
                <c:pt idx="2">
                  <c:v>9.2456831475980814E-2</c:v>
                </c:pt>
                <c:pt idx="3">
                  <c:v>8.8730519754022408E-2</c:v>
                </c:pt>
                <c:pt idx="4">
                  <c:v>8.7009245124667109E-2</c:v>
                </c:pt>
                <c:pt idx="5">
                  <c:v>8.171174833290408E-2</c:v>
                </c:pt>
                <c:pt idx="6">
                  <c:v>5.2119165713335684E-2</c:v>
                </c:pt>
                <c:pt idx="7">
                  <c:v>4.9371998972549444E-2</c:v>
                </c:pt>
                <c:pt idx="8">
                  <c:v>1.9013943654954651E-2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ED-A84A-917F-1E5517E8DCF5}"/>
            </c:ext>
          </c:extLst>
        </c:ser>
        <c:ser>
          <c:idx val="0"/>
          <c:order val="1"/>
          <c:tx>
            <c:strRef>
              <c:f>Program!$A$53</c:f>
              <c:strCache>
                <c:ptCount val="1"/>
                <c:pt idx="0">
                  <c:v>1000000</c:v>
                </c:pt>
              </c:strCache>
            </c:strRef>
          </c:tx>
          <c:spPr>
            <a:ln w="19050">
              <a:solidFill>
                <a:schemeClr val="tx1"/>
              </a:solidFill>
              <a:prstDash val="lgDashDot"/>
            </a:ln>
          </c:spPr>
          <c:marker>
            <c:symbol val="diamond"/>
            <c:size val="5"/>
            <c:spPr>
              <a:solidFill>
                <a:schemeClr val="tx1"/>
              </a:solidFill>
              <a:ln w="6350"/>
            </c:spPr>
          </c:marker>
          <c:cat>
            <c:strRef>
              <c:f>Program!$C$30:$K$30</c:f>
              <c:strCache>
                <c:ptCount val="9"/>
                <c:pt idx="0">
                  <c:v>1 w, 1 th</c:v>
                </c:pt>
                <c:pt idx="1">
                  <c:v>2 w, 1 th</c:v>
                </c:pt>
                <c:pt idx="2">
                  <c:v>2 w, 2 th</c:v>
                </c:pt>
                <c:pt idx="3">
                  <c:v>4 w, 2 th</c:v>
                </c:pt>
                <c:pt idx="4">
                  <c:v>8 w, 2 th</c:v>
                </c:pt>
                <c:pt idx="5">
                  <c:v>16 w, 2 th</c:v>
                </c:pt>
                <c:pt idx="6">
                  <c:v>4 w, 4 th</c:v>
                </c:pt>
                <c:pt idx="7">
                  <c:v>8 w, 4 th</c:v>
                </c:pt>
                <c:pt idx="8">
                  <c:v>16 w, 4 th</c:v>
                </c:pt>
              </c:strCache>
            </c:strRef>
          </c:cat>
          <c:val>
            <c:numRef>
              <c:f>Program!$C$53:$K$53</c:f>
              <c:numCache>
                <c:formatCode>General</c:formatCode>
                <c:ptCount val="9"/>
                <c:pt idx="0">
                  <c:v>0.44396777788704234</c:v>
                </c:pt>
                <c:pt idx="1">
                  <c:v>0.44145531585487585</c:v>
                </c:pt>
                <c:pt idx="2">
                  <c:v>0.31640069498182244</c:v>
                </c:pt>
                <c:pt idx="3">
                  <c:v>0.33165292342350616</c:v>
                </c:pt>
                <c:pt idx="4">
                  <c:v>0.13762938518775381</c:v>
                </c:pt>
                <c:pt idx="5">
                  <c:v>0.28934023707351203</c:v>
                </c:pt>
                <c:pt idx="6">
                  <c:v>0.2049900014567414</c:v>
                </c:pt>
                <c:pt idx="7">
                  <c:v>0.10114320865728291</c:v>
                </c:pt>
                <c:pt idx="8">
                  <c:v>0.1954754151595241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ED-A84A-917F-1E5517E8DCF5}"/>
            </c:ext>
          </c:extLst>
        </c:ser>
        <c:ser>
          <c:idx val="4"/>
          <c:order val="2"/>
          <c:tx>
            <c:strRef>
              <c:f>Program!$A$54</c:f>
              <c:strCache>
                <c:ptCount val="1"/>
                <c:pt idx="0">
                  <c:v>10000000</c:v>
                </c:pt>
              </c:strCache>
            </c:strRef>
          </c:tx>
          <c:spPr>
            <a:ln w="19050">
              <a:solidFill>
                <a:schemeClr val="tx1"/>
              </a:solidFill>
              <a:prstDash val="lgDashDotDot"/>
            </a:ln>
          </c:spPr>
          <c:marker>
            <c:symbol val="circle"/>
            <c:size val="5"/>
            <c:spPr>
              <a:solidFill>
                <a:schemeClr val="bg1"/>
              </a:solidFill>
              <a:ln w="6350">
                <a:solidFill>
                  <a:schemeClr val="tx1"/>
                </a:solidFill>
              </a:ln>
            </c:spPr>
          </c:marker>
          <c:val>
            <c:numRef>
              <c:f>Program!$C$54:$K$54</c:f>
              <c:numCache>
                <c:formatCode>General</c:formatCode>
                <c:ptCount val="9"/>
                <c:pt idx="0">
                  <c:v>0.83173868497569936</c:v>
                </c:pt>
                <c:pt idx="1">
                  <c:v>0.81115675518932895</c:v>
                </c:pt>
                <c:pt idx="2">
                  <c:v>0.98717221057336868</c:v>
                </c:pt>
                <c:pt idx="3">
                  <c:v>0.95078145800406733</c:v>
                </c:pt>
                <c:pt idx="4">
                  <c:v>1.0150742676052931</c:v>
                </c:pt>
                <c:pt idx="5">
                  <c:v>0.97490713607360568</c:v>
                </c:pt>
                <c:pt idx="6">
                  <c:v>0.7830563788182574</c:v>
                </c:pt>
                <c:pt idx="7">
                  <c:v>0.76011965146190352</c:v>
                </c:pt>
                <c:pt idx="8">
                  <c:v>0.77494323802400222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ED-A84A-917F-1E5517E8DCF5}"/>
            </c:ext>
          </c:extLst>
        </c:ser>
        <c:ser>
          <c:idx val="3"/>
          <c:order val="3"/>
          <c:tx>
            <c:strRef>
              <c:f>Program!$A$55</c:f>
              <c:strCache>
                <c:ptCount val="1"/>
                <c:pt idx="0">
                  <c:v>100000000</c:v>
                </c:pt>
              </c:strCache>
            </c:strRef>
          </c:tx>
          <c:spPr>
            <a:ln w="19050">
              <a:solidFill>
                <a:schemeClr val="tx1"/>
              </a:solidFill>
              <a:prstDash val="dash"/>
            </a:ln>
          </c:spPr>
          <c:marker>
            <c:symbol val="triangle"/>
            <c:size val="5"/>
            <c:spPr>
              <a:solidFill>
                <a:schemeClr val="tx1"/>
              </a:solidFill>
              <a:ln w="6350"/>
            </c:spPr>
          </c:marker>
          <c:val>
            <c:numRef>
              <c:f>Program!$C$55:$K$55</c:f>
              <c:numCache>
                <c:formatCode>General</c:formatCode>
                <c:ptCount val="9"/>
                <c:pt idx="0">
                  <c:v>0.89965345947251452</c:v>
                </c:pt>
                <c:pt idx="1">
                  <c:v>0.90590965845994931</c:v>
                </c:pt>
                <c:pt idx="2">
                  <c:v>1.5029068493773348</c:v>
                </c:pt>
                <c:pt idx="3">
                  <c:v>1.5394841906515526</c:v>
                </c:pt>
                <c:pt idx="4">
                  <c:v>1.5885976054788238</c:v>
                </c:pt>
                <c:pt idx="5">
                  <c:v>1.4010193495121668</c:v>
                </c:pt>
                <c:pt idx="6">
                  <c:v>1.4623008111176463</c:v>
                </c:pt>
                <c:pt idx="7">
                  <c:v>1.4794677419094431</c:v>
                </c:pt>
                <c:pt idx="8">
                  <c:v>1.4974591168540112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ED-A84A-917F-1E5517E8DCF5}"/>
            </c:ext>
          </c:extLst>
        </c:ser>
        <c:ser>
          <c:idx val="1"/>
          <c:order val="4"/>
          <c:tx>
            <c:strRef>
              <c:f>Program!$A$56</c:f>
              <c:strCache>
                <c:ptCount val="1"/>
                <c:pt idx="0">
                  <c:v>1000000000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marker>
            <c:symbol val="square"/>
            <c:size val="5"/>
            <c:spPr>
              <a:noFill/>
              <a:ln w="6350">
                <a:solidFill>
                  <a:schemeClr val="tx1"/>
                </a:solidFill>
              </a:ln>
            </c:spPr>
          </c:marker>
          <c:cat>
            <c:strRef>
              <c:f>Program!$C$30:$K$30</c:f>
              <c:strCache>
                <c:ptCount val="9"/>
                <c:pt idx="0">
                  <c:v>1 w, 1 th</c:v>
                </c:pt>
                <c:pt idx="1">
                  <c:v>2 w, 1 th</c:v>
                </c:pt>
                <c:pt idx="2">
                  <c:v>2 w, 2 th</c:v>
                </c:pt>
                <c:pt idx="3">
                  <c:v>4 w, 2 th</c:v>
                </c:pt>
                <c:pt idx="4">
                  <c:v>8 w, 2 th</c:v>
                </c:pt>
                <c:pt idx="5">
                  <c:v>16 w, 2 th</c:v>
                </c:pt>
                <c:pt idx="6">
                  <c:v>4 w, 4 th</c:v>
                </c:pt>
                <c:pt idx="7">
                  <c:v>8 w, 4 th</c:v>
                </c:pt>
                <c:pt idx="8">
                  <c:v>16 w, 4 th</c:v>
                </c:pt>
              </c:strCache>
            </c:strRef>
          </c:cat>
          <c:val>
            <c:numRef>
              <c:f>Program!$C$56:$K$56</c:f>
              <c:numCache>
                <c:formatCode>General</c:formatCode>
                <c:ptCount val="9"/>
                <c:pt idx="0">
                  <c:v>0.98528888384317337</c:v>
                </c:pt>
                <c:pt idx="1">
                  <c:v>0.98970361244446159</c:v>
                </c:pt>
                <c:pt idx="2">
                  <c:v>1.8591339956313624</c:v>
                </c:pt>
                <c:pt idx="3">
                  <c:v>1.8692065536468097</c:v>
                </c:pt>
                <c:pt idx="4">
                  <c:v>1.9009046033090904</c:v>
                </c:pt>
                <c:pt idx="5">
                  <c:v>1.8557225027001232</c:v>
                </c:pt>
                <c:pt idx="6">
                  <c:v>1.9072373926853212</c:v>
                </c:pt>
                <c:pt idx="7">
                  <c:v>1.8275748883433356</c:v>
                </c:pt>
                <c:pt idx="8">
                  <c:v>1.8554637656482262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ED-A84A-917F-1E5517E8D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373632"/>
        <c:axId val="40053568"/>
      </c:lineChart>
      <c:catAx>
        <c:axId val="90373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tasks (w), number  of threads (</a:t>
                </a:r>
                <a:r>
                  <a:rPr lang="en-US" dirty="0" err="1"/>
                  <a:t>th</a:t>
                </a:r>
                <a:r>
                  <a:rPr lang="en-US" dirty="0"/>
                  <a:t>)</a:t>
                </a:r>
                <a:endParaRPr lang="uk-UA" dirty="0"/>
              </a:p>
            </c:rich>
          </c:tx>
          <c:layout>
            <c:manualLayout>
              <c:xMode val="edge"/>
              <c:yMode val="edge"/>
              <c:x val="0.33816586382472075"/>
              <c:y val="0.91745549979042318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A"/>
          </a:p>
        </c:txPr>
        <c:crossAx val="40053568"/>
        <c:crosses val="autoZero"/>
        <c:auto val="1"/>
        <c:lblAlgn val="ctr"/>
        <c:lblOffset val="100"/>
        <c:noMultiLvlLbl val="0"/>
      </c:catAx>
      <c:valAx>
        <c:axId val="400535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90373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1921564878110966"/>
          <c:y val="2.7070246837122891E-2"/>
          <c:w val="0.75617318393767385"/>
          <c:h val="0.11290786082190607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/>
      </a:pPr>
      <a:endParaRPr lang="en-UA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0.09158</cdr:x>
      <cdr:y>0.0826</cdr:y>
    </cdr:from>
    <cdr:to>
      <cdr:x>0.13368</cdr:x>
      <cdr:y>0.17211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62942" y="281305"/>
          <a:ext cx="304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/>
            <a:t>f</a:t>
          </a:r>
          <a:endParaRPr lang="uk-UA" sz="18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22D8-A9D1-7F40-94D4-F23B6AEE1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948B-F924-A945-84E3-5BED8502A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A6A5E-A2CC-DF40-8335-A1E69B71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5F23-A56A-6E40-AFC3-BC74835E5FE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9313-F533-5B47-9CD4-B04555C9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4372E-6106-444D-A1F9-282A4B2F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F04-0BB7-2642-A93C-41A03C40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1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4E55-C88E-C942-AD43-E5785537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67BF6-3FDB-2C40-A168-7E0571A3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6EC3-0840-6D47-98D9-222E2D0A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5F23-A56A-6E40-AFC3-BC74835E5FE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A661-FBD0-3545-B84E-738E25B4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A692-7791-674F-8D86-0162B952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F04-0BB7-2642-A93C-41A03C40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5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48CD2-7C50-CF4E-AB27-FF6605C5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FB7D-369D-E146-B41A-039DA0E52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7F5C-2AE0-A543-9341-7B78AFC2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5F23-A56A-6E40-AFC3-BC74835E5FE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0D5D5-8859-5C45-9523-C0C69502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3949-8CCE-EC41-BD1C-E351CBAC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F04-0BB7-2642-A93C-41A03C40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3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A48A-7B2B-644A-AD2B-BC8E6E69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4785-5AE5-F849-8DB7-C9CD95A9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E660D-C19A-254F-938B-698CB458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5F23-A56A-6E40-AFC3-BC74835E5FE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7B23C-7162-914E-8FED-8B319B80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E1F6A-91EF-FE42-9697-CD2ADB01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F04-0BB7-2642-A93C-41A03C40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3F9-9A48-F74B-87E8-3F9941F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B0AB3-0F06-C146-8327-4A724657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AD96-8485-CA4F-9B63-417F727C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5F23-A56A-6E40-AFC3-BC74835E5FE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3FA41-46ED-9F4D-BE02-A05917DF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AC04D-30AC-A842-8E18-0D9A253B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F04-0BB7-2642-A93C-41A03C40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9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0C63-797C-E64C-9291-F96E2DEE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6BF3-13D0-244C-938A-CB152ACF8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4BED4-60FE-A444-BDA6-DCC28D55F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E84D-8A9F-4B41-9790-51AE7651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5F23-A56A-6E40-AFC3-BC74835E5FE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DAF12-F234-B749-B204-9FC04F8D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F08AE-85F5-F241-90F1-BD2103CD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F04-0BB7-2642-A93C-41A03C40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A071-205C-1040-A33C-50D15A89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ABC8-CA4F-2E42-8F4F-432F060D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97653-EEB9-684D-A8F1-84310E470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66820-9FC5-1349-890B-FDABE5C07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FBC8-070C-E048-AA62-0841F8D27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E00EA-C3D4-A44E-8D19-84B0EC5C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5F23-A56A-6E40-AFC3-BC74835E5FE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92621-6A3C-794A-AFAF-24D7A967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9DEE7-A85C-4D41-9CE9-4D7CA1FB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F04-0BB7-2642-A93C-41A03C40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E7DD-EC5E-B44B-910B-FCAD3988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5B1C0-603F-E14C-A87F-8810DBED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5F23-A56A-6E40-AFC3-BC74835E5FE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DEB4B-C063-ED42-A8C2-63B4D6C6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FBFA2-78C4-894D-A024-3229744D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F04-0BB7-2642-A93C-41A03C40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9E2ED-4F1A-4147-A37E-1B496879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5F23-A56A-6E40-AFC3-BC74835E5FE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566F7-DDAC-3C48-9AAA-64FF113B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AFAA2-863E-2D4B-8FF2-195C5A76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F04-0BB7-2642-A93C-41A03C40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75E-B6D2-6B4C-8444-4077A23D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E1BC-7E3D-2643-AFDC-D2647249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E3A10-1BAA-7846-95B8-B3F2DA73C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E9332-D921-4A4A-91F2-9C676071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5F23-A56A-6E40-AFC3-BC74835E5FE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69BEE-F1C7-2F42-B618-DEB5BAFE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F0CD2-7BD4-9942-AF05-36D32DD0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F04-0BB7-2642-A93C-41A03C40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4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D5E3-22BF-FA40-BA21-339A5300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3B88A-2CA5-C348-A355-8A0C8AE99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5B0F-0EBE-2547-A515-01F8C6914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9B6FB-790A-104A-9EBF-599A4EFA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5F23-A56A-6E40-AFC3-BC74835E5FE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6B25F-478C-F042-BFD3-864EA06C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A966-8FCD-1B4F-81A4-59167FD4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F04-0BB7-2642-A93C-41A03C40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60E61-8905-684C-BEEF-3312B623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C4A8C-644D-D448-8BE5-E507AECB4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60D44-CDD9-9848-B0F4-5595364A0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5F23-A56A-6E40-AFC3-BC74835E5FE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37B4-24FB-6441-B022-F79DBA910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5B6F-E8A5-D743-A605-3E71A08A9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3F04-0BB7-2642-A93C-41A03C40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8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9AEB-EACC-3449-9D32-EABA29675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sz="4400" cap="all" dirty="0">
                <a:cs typeface="Helvetica" pitchFamily="34" charset="0"/>
              </a:rPr>
              <a:t>моделювання </a:t>
            </a:r>
            <a:br>
              <a:rPr lang="uk-UA" sz="4400" cap="all" dirty="0">
                <a:cs typeface="Helvetica" pitchFamily="34" charset="0"/>
              </a:rPr>
            </a:br>
            <a:r>
              <a:rPr lang="uk-UA" sz="4400" cap="all" dirty="0">
                <a:cs typeface="Helvetica" pitchFamily="34" charset="0"/>
              </a:rPr>
              <a:t>РОЗПОДІЛЕНИХ ТА паралельних обчислень стохастичними мережами Петрі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4DA05-25BD-6440-84E1-9640880F5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8778CE-C8F7-464C-B3C9-F0A49A05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3488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62885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9E07-944D-D240-8B0F-9EB045E4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42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Модель </a:t>
            </a:r>
            <a:r>
              <a:rPr lang="en-US" sz="4000" dirty="0">
                <a:ea typeface="Calibri" panose="020F0502020204030204" pitchFamily="34" charset="0"/>
              </a:rPr>
              <a:t>Producer</a:t>
            </a:r>
            <a:r>
              <a:rPr lang="uk-UA" sz="4000" dirty="0">
                <a:ea typeface="Calibri" panose="020F0502020204030204" pitchFamily="34" charset="0"/>
              </a:rPr>
              <a:t> – </a:t>
            </a:r>
            <a:r>
              <a:rPr lang="en-US" sz="4000" dirty="0">
                <a:ea typeface="Calibri" panose="020F0502020204030204" pitchFamily="34" charset="0"/>
              </a:rPr>
              <a:t>Consumer. </a:t>
            </a:r>
            <a:br>
              <a:rPr lang="en-US" sz="4000" dirty="0">
                <a:ea typeface="Calibri" panose="020F0502020204030204" pitchFamily="34" charset="0"/>
              </a:rPr>
            </a:br>
            <a:r>
              <a:rPr lang="uk-UA" sz="2700" dirty="0">
                <a:ea typeface="Calibri" panose="020F0502020204030204" pitchFamily="34" charset="0"/>
              </a:rPr>
              <a:t>Приклад </a:t>
            </a:r>
            <a:r>
              <a:rPr lang="en-US" sz="2700" b="1" u="sng" dirty="0">
                <a:ea typeface="Calibri" panose="020F0502020204030204" pitchFamily="34" charset="0"/>
              </a:rPr>
              <a:t>Guarded block </a:t>
            </a:r>
            <a:r>
              <a:rPr lang="en-US" sz="2700" dirty="0"/>
              <a:t>[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Oracle: </a:t>
            </a:r>
            <a:r>
              <a:rPr lang="en-US" sz="2700" dirty="0"/>
              <a:t>The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Java Tutorials]</a:t>
            </a:r>
            <a:endParaRPr lang="en-US" sz="27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4E09BC-5E92-6F41-9326-8AC0F81C066C}"/>
              </a:ext>
            </a:extLst>
          </p:cNvPr>
          <p:cNvGrpSpPr/>
          <p:nvPr/>
        </p:nvGrpSpPr>
        <p:grpSpPr>
          <a:xfrm>
            <a:off x="838200" y="1693718"/>
            <a:ext cx="10695709" cy="3967488"/>
            <a:chOff x="706054" y="1716339"/>
            <a:chExt cx="9996803" cy="34253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312E48-C206-AC40-A1B7-B8A62F5C9DC5}"/>
                </a:ext>
              </a:extLst>
            </p:cNvPr>
            <p:cNvSpPr/>
            <p:nvPr/>
          </p:nvSpPr>
          <p:spPr>
            <a:xfrm>
              <a:off x="706054" y="1716339"/>
              <a:ext cx="6238755" cy="3425323"/>
            </a:xfrm>
            <a:prstGeom prst="rect">
              <a:avLst/>
            </a:prstGeom>
          </p:spPr>
        </p:sp>
        <p:sp>
          <p:nvSpPr>
            <p:cNvPr id="7" name="Прямоугольник 793">
              <a:extLst>
                <a:ext uri="{FF2B5EF4-FFF2-40B4-BE49-F238E27FC236}">
                  <a16:creationId xmlns:a16="http://schemas.microsoft.com/office/drawing/2014/main" id="{4C36B42E-037C-324A-89F2-466285A1DDC3}"/>
                </a:ext>
              </a:extLst>
            </p:cNvPr>
            <p:cNvSpPr/>
            <p:nvPr/>
          </p:nvSpPr>
          <p:spPr>
            <a:xfrm>
              <a:off x="884905" y="1984542"/>
              <a:ext cx="5571712" cy="315712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8" name="Прямоугольник 794">
              <a:extLst>
                <a:ext uri="{FF2B5EF4-FFF2-40B4-BE49-F238E27FC236}">
                  <a16:creationId xmlns:a16="http://schemas.microsoft.com/office/drawing/2014/main" id="{E12835F6-FE37-9942-9E58-BEFD82A93291}"/>
                </a:ext>
              </a:extLst>
            </p:cNvPr>
            <p:cNvSpPr/>
            <p:nvPr/>
          </p:nvSpPr>
          <p:spPr>
            <a:xfrm>
              <a:off x="4307762" y="1735108"/>
              <a:ext cx="6395095" cy="321893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2" name="Прямая со стрелкой 657">
              <a:extLst>
                <a:ext uri="{FF2B5EF4-FFF2-40B4-BE49-F238E27FC236}">
                  <a16:creationId xmlns:a16="http://schemas.microsoft.com/office/drawing/2014/main" id="{60853C38-181A-F74F-A066-3D29418BC887}"/>
                </a:ext>
              </a:extLst>
            </p:cNvPr>
            <p:cNvCxnSpPr/>
            <p:nvPr/>
          </p:nvCxnSpPr>
          <p:spPr>
            <a:xfrm flipV="1">
              <a:off x="1243872" y="3242808"/>
              <a:ext cx="36707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Овал 658">
              <a:extLst>
                <a:ext uri="{FF2B5EF4-FFF2-40B4-BE49-F238E27FC236}">
                  <a16:creationId xmlns:a16="http://schemas.microsoft.com/office/drawing/2014/main" id="{F8A138B8-C79C-8C40-BEE5-D98455DE5A64}"/>
                </a:ext>
              </a:extLst>
            </p:cNvPr>
            <p:cNvSpPr/>
            <p:nvPr/>
          </p:nvSpPr>
          <p:spPr>
            <a:xfrm>
              <a:off x="2030197" y="3121402"/>
              <a:ext cx="258142" cy="24809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Прямая со стрелкой 659">
              <a:extLst>
                <a:ext uri="{FF2B5EF4-FFF2-40B4-BE49-F238E27FC236}">
                  <a16:creationId xmlns:a16="http://schemas.microsoft.com/office/drawing/2014/main" id="{B925B2E0-B4FA-9E4A-BEBF-595464223619}"/>
                </a:ext>
              </a:extLst>
            </p:cNvPr>
            <p:cNvCxnSpPr/>
            <p:nvPr/>
          </p:nvCxnSpPr>
          <p:spPr>
            <a:xfrm flipV="1">
              <a:off x="1664955" y="3234891"/>
              <a:ext cx="36707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Прямоугольник 660">
              <a:extLst>
                <a:ext uri="{FF2B5EF4-FFF2-40B4-BE49-F238E27FC236}">
                  <a16:creationId xmlns:a16="http://schemas.microsoft.com/office/drawing/2014/main" id="{BC21C6FF-CF42-9049-8915-9894FFD8229B}"/>
                </a:ext>
              </a:extLst>
            </p:cNvPr>
            <p:cNvSpPr/>
            <p:nvPr/>
          </p:nvSpPr>
          <p:spPr>
            <a:xfrm>
              <a:off x="1626650" y="3104016"/>
              <a:ext cx="51896" cy="2973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Прямая со стрелкой 667">
              <a:extLst>
                <a:ext uri="{FF2B5EF4-FFF2-40B4-BE49-F238E27FC236}">
                  <a16:creationId xmlns:a16="http://schemas.microsoft.com/office/drawing/2014/main" id="{FB5B3B7F-572E-694D-A619-0BED9B5C82F5}"/>
                </a:ext>
              </a:extLst>
            </p:cNvPr>
            <p:cNvCxnSpPr/>
            <p:nvPr/>
          </p:nvCxnSpPr>
          <p:spPr>
            <a:xfrm flipV="1">
              <a:off x="2292485" y="3234858"/>
              <a:ext cx="36707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668">
              <a:extLst>
                <a:ext uri="{FF2B5EF4-FFF2-40B4-BE49-F238E27FC236}">
                  <a16:creationId xmlns:a16="http://schemas.microsoft.com/office/drawing/2014/main" id="{0066D376-8760-DD43-9E7C-22A908EA9F30}"/>
                </a:ext>
              </a:extLst>
            </p:cNvPr>
            <p:cNvCxnSpPr/>
            <p:nvPr/>
          </p:nvCxnSpPr>
          <p:spPr>
            <a:xfrm flipV="1">
              <a:off x="2713567" y="3226938"/>
              <a:ext cx="36707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Прямоугольник 669">
              <a:extLst>
                <a:ext uri="{FF2B5EF4-FFF2-40B4-BE49-F238E27FC236}">
                  <a16:creationId xmlns:a16="http://schemas.microsoft.com/office/drawing/2014/main" id="{BF405E5F-4252-1E4A-A8DB-3ADF08E6E008}"/>
                </a:ext>
              </a:extLst>
            </p:cNvPr>
            <p:cNvSpPr/>
            <p:nvPr/>
          </p:nvSpPr>
          <p:spPr>
            <a:xfrm>
              <a:off x="2676037" y="3095854"/>
              <a:ext cx="51262" cy="2964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Овал 678">
              <a:extLst>
                <a:ext uri="{FF2B5EF4-FFF2-40B4-BE49-F238E27FC236}">
                  <a16:creationId xmlns:a16="http://schemas.microsoft.com/office/drawing/2014/main" id="{B5EB82DA-353E-3A45-BF15-26ED2A400C85}"/>
                </a:ext>
              </a:extLst>
            </p:cNvPr>
            <p:cNvSpPr/>
            <p:nvPr/>
          </p:nvSpPr>
          <p:spPr>
            <a:xfrm>
              <a:off x="3080812" y="3114511"/>
              <a:ext cx="258142" cy="24809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Овал 694">
              <a:extLst>
                <a:ext uri="{FF2B5EF4-FFF2-40B4-BE49-F238E27FC236}">
                  <a16:creationId xmlns:a16="http://schemas.microsoft.com/office/drawing/2014/main" id="{A9CEC8BD-0676-304E-BBD3-4F20D42B63F8}"/>
                </a:ext>
              </a:extLst>
            </p:cNvPr>
            <p:cNvSpPr/>
            <p:nvPr/>
          </p:nvSpPr>
          <p:spPr>
            <a:xfrm>
              <a:off x="985712" y="3141867"/>
              <a:ext cx="258142" cy="24809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Поле 14">
              <a:extLst>
                <a:ext uri="{FF2B5EF4-FFF2-40B4-BE49-F238E27FC236}">
                  <a16:creationId xmlns:a16="http://schemas.microsoft.com/office/drawing/2014/main" id="{77425DF8-A544-E346-AC37-78FA748F1701}"/>
                </a:ext>
              </a:extLst>
            </p:cNvPr>
            <p:cNvSpPr txBox="1"/>
            <p:nvPr/>
          </p:nvSpPr>
          <p:spPr>
            <a:xfrm>
              <a:off x="2512678" y="3423562"/>
              <a:ext cx="343347" cy="25860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put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Овал 697">
              <a:extLst>
                <a:ext uri="{FF2B5EF4-FFF2-40B4-BE49-F238E27FC236}">
                  <a16:creationId xmlns:a16="http://schemas.microsoft.com/office/drawing/2014/main" id="{142DD907-68C6-D94A-925F-413C48CF3446}"/>
                </a:ext>
              </a:extLst>
            </p:cNvPr>
            <p:cNvSpPr/>
            <p:nvPr/>
          </p:nvSpPr>
          <p:spPr>
            <a:xfrm>
              <a:off x="4762741" y="4373460"/>
              <a:ext cx="276674" cy="26107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0" name="Поле 14">
              <a:extLst>
                <a:ext uri="{FF2B5EF4-FFF2-40B4-BE49-F238E27FC236}">
                  <a16:creationId xmlns:a16="http://schemas.microsoft.com/office/drawing/2014/main" id="{A87CF883-6899-4A4D-8F4A-07040A66E2B3}"/>
                </a:ext>
              </a:extLst>
            </p:cNvPr>
            <p:cNvSpPr txBox="1"/>
            <p:nvPr/>
          </p:nvSpPr>
          <p:spPr>
            <a:xfrm>
              <a:off x="4649034" y="4654164"/>
              <a:ext cx="1697766" cy="24090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buffer’s occupied places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1" name="Прямая со стрелкой 701">
              <a:extLst>
                <a:ext uri="{FF2B5EF4-FFF2-40B4-BE49-F238E27FC236}">
                  <a16:creationId xmlns:a16="http://schemas.microsoft.com/office/drawing/2014/main" id="{05634011-9069-E548-960C-CCFA2F120334}"/>
                </a:ext>
              </a:extLst>
            </p:cNvPr>
            <p:cNvCxnSpPr/>
            <p:nvPr/>
          </p:nvCxnSpPr>
          <p:spPr>
            <a:xfrm>
              <a:off x="2751160" y="3369379"/>
              <a:ext cx="2011305" cy="105620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702">
              <a:extLst>
                <a:ext uri="{FF2B5EF4-FFF2-40B4-BE49-F238E27FC236}">
                  <a16:creationId xmlns:a16="http://schemas.microsoft.com/office/drawing/2014/main" id="{15BBA727-0B88-3B46-8A93-002BC1889912}"/>
                </a:ext>
              </a:extLst>
            </p:cNvPr>
            <p:cNvCxnSpPr>
              <a:stCxn id="53" idx="2"/>
            </p:cNvCxnSpPr>
            <p:nvPr/>
          </p:nvCxnSpPr>
          <p:spPr>
            <a:xfrm flipH="1" flipV="1">
              <a:off x="2726852" y="3306181"/>
              <a:ext cx="2357739" cy="78103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Овал 703">
              <a:extLst>
                <a:ext uri="{FF2B5EF4-FFF2-40B4-BE49-F238E27FC236}">
                  <a16:creationId xmlns:a16="http://schemas.microsoft.com/office/drawing/2014/main" id="{7CCDEC4D-3E9C-B246-82EB-A8F6D2F7D07E}"/>
                </a:ext>
              </a:extLst>
            </p:cNvPr>
            <p:cNvSpPr/>
            <p:nvPr/>
          </p:nvSpPr>
          <p:spPr>
            <a:xfrm>
              <a:off x="5084591" y="3945435"/>
              <a:ext cx="278657" cy="283548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k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5" name="Прямая со стрелкой 719">
              <a:extLst>
                <a:ext uri="{FF2B5EF4-FFF2-40B4-BE49-F238E27FC236}">
                  <a16:creationId xmlns:a16="http://schemas.microsoft.com/office/drawing/2014/main" id="{17D80D04-7769-A84E-955E-A2E9E5832431}"/>
                </a:ext>
              </a:extLst>
            </p:cNvPr>
            <p:cNvCxnSpPr>
              <a:cxnSpLocks/>
              <a:endCxn id="53" idx="6"/>
            </p:cNvCxnSpPr>
            <p:nvPr/>
          </p:nvCxnSpPr>
          <p:spPr>
            <a:xfrm flipH="1">
              <a:off x="5363248" y="3296382"/>
              <a:ext cx="3219636" cy="79082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750">
              <a:extLst>
                <a:ext uri="{FF2B5EF4-FFF2-40B4-BE49-F238E27FC236}">
                  <a16:creationId xmlns:a16="http://schemas.microsoft.com/office/drawing/2014/main" id="{543087FE-0517-204A-8869-CBF22913C120}"/>
                </a:ext>
              </a:extLst>
            </p:cNvPr>
            <p:cNvCxnSpPr>
              <a:cxnSpLocks/>
              <a:stCxn id="49" idx="6"/>
              <a:endCxn id="81" idx="2"/>
            </p:cNvCxnSpPr>
            <p:nvPr/>
          </p:nvCxnSpPr>
          <p:spPr>
            <a:xfrm flipV="1">
              <a:off x="5039415" y="3351208"/>
              <a:ext cx="3644692" cy="11527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Поле 14">
              <a:extLst>
                <a:ext uri="{FF2B5EF4-FFF2-40B4-BE49-F238E27FC236}">
                  <a16:creationId xmlns:a16="http://schemas.microsoft.com/office/drawing/2014/main" id="{A71E44E2-0032-9E40-884B-5EDC68E818E5}"/>
                </a:ext>
              </a:extLst>
            </p:cNvPr>
            <p:cNvSpPr txBox="1"/>
            <p:nvPr/>
          </p:nvSpPr>
          <p:spPr>
            <a:xfrm>
              <a:off x="4649475" y="3664746"/>
              <a:ext cx="1302518" cy="26583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buffer’s free places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Поле 14">
              <a:extLst>
                <a:ext uri="{FF2B5EF4-FFF2-40B4-BE49-F238E27FC236}">
                  <a16:creationId xmlns:a16="http://schemas.microsoft.com/office/drawing/2014/main" id="{EBD924AF-BB57-9146-94DE-C88438756E22}"/>
                </a:ext>
              </a:extLst>
            </p:cNvPr>
            <p:cNvSpPr txBox="1"/>
            <p:nvPr/>
          </p:nvSpPr>
          <p:spPr>
            <a:xfrm>
              <a:off x="985980" y="2082288"/>
              <a:ext cx="678974" cy="2670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Producer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Поле 14">
              <a:extLst>
                <a:ext uri="{FF2B5EF4-FFF2-40B4-BE49-F238E27FC236}">
                  <a16:creationId xmlns:a16="http://schemas.microsoft.com/office/drawing/2014/main" id="{5EFDA740-AAED-E24C-94A2-FAB0AA40546A}"/>
                </a:ext>
              </a:extLst>
            </p:cNvPr>
            <p:cNvSpPr txBox="1"/>
            <p:nvPr/>
          </p:nvSpPr>
          <p:spPr>
            <a:xfrm>
              <a:off x="9893889" y="1763698"/>
              <a:ext cx="783414" cy="26639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Consumer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94C9D8E-5E98-564F-8721-3241F41010FD}"/>
                </a:ext>
              </a:extLst>
            </p:cNvPr>
            <p:cNvGrpSpPr/>
            <p:nvPr/>
          </p:nvGrpSpPr>
          <p:grpSpPr>
            <a:xfrm>
              <a:off x="8046822" y="3054728"/>
              <a:ext cx="2353242" cy="614393"/>
              <a:chOff x="9076546" y="3095850"/>
              <a:chExt cx="2353242" cy="614393"/>
            </a:xfrm>
          </p:grpSpPr>
          <p:cxnSp>
            <p:nvCxnSpPr>
              <p:cNvPr id="71" name="Прямая со стрелкой 657">
                <a:extLst>
                  <a:ext uri="{FF2B5EF4-FFF2-40B4-BE49-F238E27FC236}">
                    <a16:creationId xmlns:a16="http://schemas.microsoft.com/office/drawing/2014/main" id="{A5B48701-009A-5545-BD5C-980F01B24A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4553" y="3242804"/>
                <a:ext cx="367075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Овал 658">
                <a:extLst>
                  <a:ext uri="{FF2B5EF4-FFF2-40B4-BE49-F238E27FC236}">
                    <a16:creationId xmlns:a16="http://schemas.microsoft.com/office/drawing/2014/main" id="{FAA40053-05F7-7044-BCE9-7F0DA1A41540}"/>
                  </a:ext>
                </a:extLst>
              </p:cNvPr>
              <p:cNvSpPr/>
              <p:nvPr/>
            </p:nvSpPr>
            <p:spPr>
              <a:xfrm flipH="1">
                <a:off x="10127161" y="3121398"/>
                <a:ext cx="258142" cy="24809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3" name="Прямая со стрелкой 659">
                <a:extLst>
                  <a:ext uri="{FF2B5EF4-FFF2-40B4-BE49-F238E27FC236}">
                    <a16:creationId xmlns:a16="http://schemas.microsoft.com/office/drawing/2014/main" id="{3C890994-A7BD-C74E-BB96-6ABDD13BF2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3471" y="3234887"/>
                <a:ext cx="367075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Прямоугольник 660">
                <a:extLst>
                  <a:ext uri="{FF2B5EF4-FFF2-40B4-BE49-F238E27FC236}">
                    <a16:creationId xmlns:a16="http://schemas.microsoft.com/office/drawing/2014/main" id="{0EF19258-4505-5843-B91F-839FB798C583}"/>
                  </a:ext>
                </a:extLst>
              </p:cNvPr>
              <p:cNvSpPr/>
              <p:nvPr/>
            </p:nvSpPr>
            <p:spPr>
              <a:xfrm flipH="1">
                <a:off x="10736955" y="3104012"/>
                <a:ext cx="51896" cy="29735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9" name="Прямая со стрелкой 667">
                <a:extLst>
                  <a:ext uri="{FF2B5EF4-FFF2-40B4-BE49-F238E27FC236}">
                    <a16:creationId xmlns:a16="http://schemas.microsoft.com/office/drawing/2014/main" id="{C8C0095A-F431-6549-9A34-FA21B5676B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5940" y="3234854"/>
                <a:ext cx="367075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668">
                <a:extLst>
                  <a:ext uri="{FF2B5EF4-FFF2-40B4-BE49-F238E27FC236}">
                    <a16:creationId xmlns:a16="http://schemas.microsoft.com/office/drawing/2014/main" id="{1429F9C9-75CF-C84C-AB05-B78FB43373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34858" y="3226935"/>
                <a:ext cx="367075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Прямоугольник 669">
                <a:extLst>
                  <a:ext uri="{FF2B5EF4-FFF2-40B4-BE49-F238E27FC236}">
                    <a16:creationId xmlns:a16="http://schemas.microsoft.com/office/drawing/2014/main" id="{DA641207-C1A0-434F-81A1-D071E78655D5}"/>
                  </a:ext>
                </a:extLst>
              </p:cNvPr>
              <p:cNvSpPr/>
              <p:nvPr/>
            </p:nvSpPr>
            <p:spPr>
              <a:xfrm flipH="1">
                <a:off x="9688201" y="3095850"/>
                <a:ext cx="51262" cy="29647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0" name="Овал 678">
                <a:extLst>
                  <a:ext uri="{FF2B5EF4-FFF2-40B4-BE49-F238E27FC236}">
                    <a16:creationId xmlns:a16="http://schemas.microsoft.com/office/drawing/2014/main" id="{84CC0B9F-49C7-F34B-87DB-8D99D9570F6C}"/>
                  </a:ext>
                </a:extLst>
              </p:cNvPr>
              <p:cNvSpPr/>
              <p:nvPr/>
            </p:nvSpPr>
            <p:spPr>
              <a:xfrm flipH="1">
                <a:off x="9076546" y="3114507"/>
                <a:ext cx="258142" cy="24809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9" name="Овал 694">
                <a:extLst>
                  <a:ext uri="{FF2B5EF4-FFF2-40B4-BE49-F238E27FC236}">
                    <a16:creationId xmlns:a16="http://schemas.microsoft.com/office/drawing/2014/main" id="{57897AFE-E286-0144-8720-241BD53242C7}"/>
                  </a:ext>
                </a:extLst>
              </p:cNvPr>
              <p:cNvSpPr/>
              <p:nvPr/>
            </p:nvSpPr>
            <p:spPr>
              <a:xfrm flipH="1">
                <a:off x="11171646" y="3141864"/>
                <a:ext cx="258142" cy="24809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1" name="Поле 14">
                <a:extLst>
                  <a:ext uri="{FF2B5EF4-FFF2-40B4-BE49-F238E27FC236}">
                    <a16:creationId xmlns:a16="http://schemas.microsoft.com/office/drawing/2014/main" id="{3788A225-FA44-9341-8997-44FF90BB08C8}"/>
                  </a:ext>
                </a:extLst>
              </p:cNvPr>
              <p:cNvSpPr txBox="1"/>
              <p:nvPr/>
            </p:nvSpPr>
            <p:spPr>
              <a:xfrm flipH="1">
                <a:off x="9606022" y="3466384"/>
                <a:ext cx="412914" cy="243859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take</a:t>
                </a:r>
                <a:endParaRPr lang="en-US" sz="1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516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9E07-944D-D240-8B0F-9EB045E4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42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Модель </a:t>
            </a:r>
            <a:r>
              <a:rPr lang="en-US" sz="4000" dirty="0">
                <a:ea typeface="Calibri" panose="020F0502020204030204" pitchFamily="34" charset="0"/>
              </a:rPr>
              <a:t>Producer</a:t>
            </a:r>
            <a:r>
              <a:rPr lang="uk-UA" sz="4000" dirty="0">
                <a:ea typeface="Calibri" panose="020F0502020204030204" pitchFamily="34" charset="0"/>
              </a:rPr>
              <a:t> – </a:t>
            </a:r>
            <a:r>
              <a:rPr lang="en-US" sz="4000" dirty="0">
                <a:ea typeface="Calibri" panose="020F0502020204030204" pitchFamily="34" charset="0"/>
              </a:rPr>
              <a:t>Consumer. </a:t>
            </a:r>
            <a:br>
              <a:rPr lang="en-US" sz="4000" dirty="0">
                <a:ea typeface="Calibri" panose="020F0502020204030204" pitchFamily="34" charset="0"/>
              </a:rPr>
            </a:br>
            <a:r>
              <a:rPr lang="uk-UA" sz="2700" dirty="0">
                <a:ea typeface="Calibri" panose="020F0502020204030204" pitchFamily="34" charset="0"/>
              </a:rPr>
              <a:t>Приклад </a:t>
            </a:r>
            <a:r>
              <a:rPr lang="en-US" sz="2700" dirty="0">
                <a:ea typeface="Calibri" panose="020F0502020204030204" pitchFamily="34" charset="0"/>
              </a:rPr>
              <a:t>Guarded block </a:t>
            </a:r>
            <a:r>
              <a:rPr lang="en-US" sz="2700" dirty="0"/>
              <a:t>[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Oracle: </a:t>
            </a:r>
            <a:r>
              <a:rPr lang="en-US" sz="2700" dirty="0"/>
              <a:t>The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Java Tutorials]</a:t>
            </a:r>
            <a:endParaRPr lang="en-US" sz="27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4E09BC-5E92-6F41-9326-8AC0F81C066C}"/>
              </a:ext>
            </a:extLst>
          </p:cNvPr>
          <p:cNvGrpSpPr/>
          <p:nvPr/>
        </p:nvGrpSpPr>
        <p:grpSpPr>
          <a:xfrm>
            <a:off x="838200" y="1693718"/>
            <a:ext cx="10695709" cy="3967488"/>
            <a:chOff x="706055" y="1716339"/>
            <a:chExt cx="9996803" cy="34253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312E48-C206-AC40-A1B7-B8A62F5C9DC5}"/>
                </a:ext>
              </a:extLst>
            </p:cNvPr>
            <p:cNvSpPr/>
            <p:nvPr/>
          </p:nvSpPr>
          <p:spPr>
            <a:xfrm>
              <a:off x="706055" y="1716339"/>
              <a:ext cx="6238755" cy="3425322"/>
            </a:xfrm>
            <a:prstGeom prst="rect">
              <a:avLst/>
            </a:prstGeom>
          </p:spPr>
        </p:sp>
        <p:sp>
          <p:nvSpPr>
            <p:cNvPr id="7" name="Прямоугольник 793">
              <a:extLst>
                <a:ext uri="{FF2B5EF4-FFF2-40B4-BE49-F238E27FC236}">
                  <a16:creationId xmlns:a16="http://schemas.microsoft.com/office/drawing/2014/main" id="{4C36B42E-037C-324A-89F2-466285A1DDC3}"/>
                </a:ext>
              </a:extLst>
            </p:cNvPr>
            <p:cNvSpPr/>
            <p:nvPr/>
          </p:nvSpPr>
          <p:spPr>
            <a:xfrm>
              <a:off x="884906" y="1984542"/>
              <a:ext cx="5571712" cy="315711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8" name="Прямоугольник 794">
              <a:extLst>
                <a:ext uri="{FF2B5EF4-FFF2-40B4-BE49-F238E27FC236}">
                  <a16:creationId xmlns:a16="http://schemas.microsoft.com/office/drawing/2014/main" id="{E12835F6-FE37-9942-9E58-BEFD82A93291}"/>
                </a:ext>
              </a:extLst>
            </p:cNvPr>
            <p:cNvSpPr/>
            <p:nvPr/>
          </p:nvSpPr>
          <p:spPr>
            <a:xfrm>
              <a:off x="4307763" y="1735108"/>
              <a:ext cx="6395095" cy="321893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" name="Поле 14">
              <a:extLst>
                <a:ext uri="{FF2B5EF4-FFF2-40B4-BE49-F238E27FC236}">
                  <a16:creationId xmlns:a16="http://schemas.microsoft.com/office/drawing/2014/main" id="{1E53D675-D7A1-0A4E-8907-C120A623F1E3}"/>
                </a:ext>
              </a:extLst>
            </p:cNvPr>
            <p:cNvSpPr txBox="1"/>
            <p:nvPr/>
          </p:nvSpPr>
          <p:spPr>
            <a:xfrm>
              <a:off x="3496730" y="2855847"/>
              <a:ext cx="513538" cy="25864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notify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Поле 14">
              <a:extLst>
                <a:ext uri="{FF2B5EF4-FFF2-40B4-BE49-F238E27FC236}">
                  <a16:creationId xmlns:a16="http://schemas.microsoft.com/office/drawing/2014/main" id="{04A8471E-00FA-AA48-A220-8D820F375F3F}"/>
                </a:ext>
              </a:extLst>
            </p:cNvPr>
            <p:cNvSpPr txBox="1"/>
            <p:nvPr/>
          </p:nvSpPr>
          <p:spPr>
            <a:xfrm>
              <a:off x="1922374" y="4290709"/>
              <a:ext cx="370112" cy="25864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lock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Поле 14">
              <a:extLst>
                <a:ext uri="{FF2B5EF4-FFF2-40B4-BE49-F238E27FC236}">
                  <a16:creationId xmlns:a16="http://schemas.microsoft.com/office/drawing/2014/main" id="{CBE05E71-84BB-9B47-96B8-E987F6751AF0}"/>
                </a:ext>
              </a:extLst>
            </p:cNvPr>
            <p:cNvSpPr txBox="1"/>
            <p:nvPr/>
          </p:nvSpPr>
          <p:spPr>
            <a:xfrm>
              <a:off x="1342958" y="2825635"/>
              <a:ext cx="628930" cy="28718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trylock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" name="Прямая со стрелкой 657">
              <a:extLst>
                <a:ext uri="{FF2B5EF4-FFF2-40B4-BE49-F238E27FC236}">
                  <a16:creationId xmlns:a16="http://schemas.microsoft.com/office/drawing/2014/main" id="{60853C38-181A-F74F-A066-3D29418BC887}"/>
                </a:ext>
              </a:extLst>
            </p:cNvPr>
            <p:cNvCxnSpPr/>
            <p:nvPr/>
          </p:nvCxnSpPr>
          <p:spPr>
            <a:xfrm flipV="1">
              <a:off x="1243873" y="3242807"/>
              <a:ext cx="36707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Овал 658">
              <a:extLst>
                <a:ext uri="{FF2B5EF4-FFF2-40B4-BE49-F238E27FC236}">
                  <a16:creationId xmlns:a16="http://schemas.microsoft.com/office/drawing/2014/main" id="{F8A138B8-C79C-8C40-BEE5-D98455DE5A64}"/>
                </a:ext>
              </a:extLst>
            </p:cNvPr>
            <p:cNvSpPr/>
            <p:nvPr/>
          </p:nvSpPr>
          <p:spPr>
            <a:xfrm>
              <a:off x="2030198" y="3121401"/>
              <a:ext cx="258142" cy="24809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Прямая со стрелкой 659">
              <a:extLst>
                <a:ext uri="{FF2B5EF4-FFF2-40B4-BE49-F238E27FC236}">
                  <a16:creationId xmlns:a16="http://schemas.microsoft.com/office/drawing/2014/main" id="{B925B2E0-B4FA-9E4A-BEBF-595464223619}"/>
                </a:ext>
              </a:extLst>
            </p:cNvPr>
            <p:cNvCxnSpPr/>
            <p:nvPr/>
          </p:nvCxnSpPr>
          <p:spPr>
            <a:xfrm flipV="1">
              <a:off x="1664955" y="3234890"/>
              <a:ext cx="36707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Прямоугольник 660">
              <a:extLst>
                <a:ext uri="{FF2B5EF4-FFF2-40B4-BE49-F238E27FC236}">
                  <a16:creationId xmlns:a16="http://schemas.microsoft.com/office/drawing/2014/main" id="{BC21C6FF-CF42-9049-8915-9894FFD8229B}"/>
                </a:ext>
              </a:extLst>
            </p:cNvPr>
            <p:cNvSpPr/>
            <p:nvPr/>
          </p:nvSpPr>
          <p:spPr>
            <a:xfrm>
              <a:off x="1626650" y="3104015"/>
              <a:ext cx="51896" cy="2973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Поле 14">
              <a:extLst>
                <a:ext uri="{FF2B5EF4-FFF2-40B4-BE49-F238E27FC236}">
                  <a16:creationId xmlns:a16="http://schemas.microsoft.com/office/drawing/2014/main" id="{AFAC5D7F-C2BE-6F42-855E-7E94919FDEA4}"/>
                </a:ext>
              </a:extLst>
            </p:cNvPr>
            <p:cNvSpPr txBox="1"/>
            <p:nvPr/>
          </p:nvSpPr>
          <p:spPr>
            <a:xfrm>
              <a:off x="3591669" y="4291476"/>
              <a:ext cx="611928" cy="29436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unlock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Овал 662">
              <a:extLst>
                <a:ext uri="{FF2B5EF4-FFF2-40B4-BE49-F238E27FC236}">
                  <a16:creationId xmlns:a16="http://schemas.microsoft.com/office/drawing/2014/main" id="{7CEAE78E-FE93-1F47-9591-B236063208CA}"/>
                </a:ext>
              </a:extLst>
            </p:cNvPr>
            <p:cNvSpPr/>
            <p:nvPr/>
          </p:nvSpPr>
          <p:spPr>
            <a:xfrm>
              <a:off x="1934083" y="4048484"/>
              <a:ext cx="258142" cy="24809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uk-UA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8" name="Прямая со стрелкой 663">
              <a:extLst>
                <a:ext uri="{FF2B5EF4-FFF2-40B4-BE49-F238E27FC236}">
                  <a16:creationId xmlns:a16="http://schemas.microsoft.com/office/drawing/2014/main" id="{AFE7347C-3F3B-DA49-A03D-56FD80E918FE}"/>
                </a:ext>
              </a:extLst>
            </p:cNvPr>
            <p:cNvCxnSpPr>
              <a:stCxn id="66" idx="4"/>
            </p:cNvCxnSpPr>
            <p:nvPr/>
          </p:nvCxnSpPr>
          <p:spPr>
            <a:xfrm flipH="1">
              <a:off x="3761781" y="3797835"/>
              <a:ext cx="220988" cy="35462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Прямоугольник 666">
              <a:extLst>
                <a:ext uri="{FF2B5EF4-FFF2-40B4-BE49-F238E27FC236}">
                  <a16:creationId xmlns:a16="http://schemas.microsoft.com/office/drawing/2014/main" id="{395E1013-D99C-994B-B249-52C3897B3657}"/>
                </a:ext>
              </a:extLst>
            </p:cNvPr>
            <p:cNvSpPr/>
            <p:nvPr/>
          </p:nvSpPr>
          <p:spPr>
            <a:xfrm>
              <a:off x="3675605" y="3947336"/>
              <a:ext cx="51262" cy="2964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Прямая со стрелкой 667">
              <a:extLst>
                <a:ext uri="{FF2B5EF4-FFF2-40B4-BE49-F238E27FC236}">
                  <a16:creationId xmlns:a16="http://schemas.microsoft.com/office/drawing/2014/main" id="{FB5B3B7F-572E-694D-A619-0BED9B5C82F5}"/>
                </a:ext>
              </a:extLst>
            </p:cNvPr>
            <p:cNvCxnSpPr/>
            <p:nvPr/>
          </p:nvCxnSpPr>
          <p:spPr>
            <a:xfrm flipV="1">
              <a:off x="2292486" y="3234857"/>
              <a:ext cx="36707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668">
              <a:extLst>
                <a:ext uri="{FF2B5EF4-FFF2-40B4-BE49-F238E27FC236}">
                  <a16:creationId xmlns:a16="http://schemas.microsoft.com/office/drawing/2014/main" id="{0066D376-8760-DD43-9E7C-22A908EA9F30}"/>
                </a:ext>
              </a:extLst>
            </p:cNvPr>
            <p:cNvCxnSpPr/>
            <p:nvPr/>
          </p:nvCxnSpPr>
          <p:spPr>
            <a:xfrm flipV="1">
              <a:off x="2713568" y="3226938"/>
              <a:ext cx="36707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Прямоугольник 669">
              <a:extLst>
                <a:ext uri="{FF2B5EF4-FFF2-40B4-BE49-F238E27FC236}">
                  <a16:creationId xmlns:a16="http://schemas.microsoft.com/office/drawing/2014/main" id="{BF405E5F-4252-1E4A-A8DB-3ADF08E6E008}"/>
                </a:ext>
              </a:extLst>
            </p:cNvPr>
            <p:cNvSpPr/>
            <p:nvPr/>
          </p:nvSpPr>
          <p:spPr>
            <a:xfrm>
              <a:off x="2676038" y="3095853"/>
              <a:ext cx="51262" cy="2964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3" name="Прямая со стрелкой 670">
              <a:extLst>
                <a:ext uri="{FF2B5EF4-FFF2-40B4-BE49-F238E27FC236}">
                  <a16:creationId xmlns:a16="http://schemas.microsoft.com/office/drawing/2014/main" id="{C7218025-636D-1C41-A686-EFF9ED765D0F}"/>
                </a:ext>
              </a:extLst>
            </p:cNvPr>
            <p:cNvCxnSpPr/>
            <p:nvPr/>
          </p:nvCxnSpPr>
          <p:spPr>
            <a:xfrm flipV="1">
              <a:off x="2159269" y="2782535"/>
              <a:ext cx="526609" cy="33886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Овал 671">
              <a:extLst>
                <a:ext uri="{FF2B5EF4-FFF2-40B4-BE49-F238E27FC236}">
                  <a16:creationId xmlns:a16="http://schemas.microsoft.com/office/drawing/2014/main" id="{CD49BEE3-77FC-E34D-98B7-1A0E6376C774}"/>
                </a:ext>
              </a:extLst>
            </p:cNvPr>
            <p:cNvSpPr/>
            <p:nvPr/>
          </p:nvSpPr>
          <p:spPr>
            <a:xfrm>
              <a:off x="3213340" y="2415769"/>
              <a:ext cx="257227" cy="24721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5" name="Прямая со стрелкой 672">
              <a:extLst>
                <a:ext uri="{FF2B5EF4-FFF2-40B4-BE49-F238E27FC236}">
                  <a16:creationId xmlns:a16="http://schemas.microsoft.com/office/drawing/2014/main" id="{AC52C372-4636-D745-B79B-D52A5A110F28}"/>
                </a:ext>
              </a:extLst>
            </p:cNvPr>
            <p:cNvCxnSpPr/>
            <p:nvPr/>
          </p:nvCxnSpPr>
          <p:spPr>
            <a:xfrm flipV="1">
              <a:off x="2723703" y="2539376"/>
              <a:ext cx="476461" cy="24327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Прямоугольник 673">
              <a:extLst>
                <a:ext uri="{FF2B5EF4-FFF2-40B4-BE49-F238E27FC236}">
                  <a16:creationId xmlns:a16="http://schemas.microsoft.com/office/drawing/2014/main" id="{29557A4E-67C8-F04F-AD99-CDF79706753B}"/>
                </a:ext>
              </a:extLst>
            </p:cNvPr>
            <p:cNvSpPr/>
            <p:nvPr/>
          </p:nvSpPr>
          <p:spPr>
            <a:xfrm>
              <a:off x="2709971" y="2633974"/>
              <a:ext cx="13730" cy="2973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7" name="Прямая со стрелкой 674">
              <a:extLst>
                <a:ext uri="{FF2B5EF4-FFF2-40B4-BE49-F238E27FC236}">
                  <a16:creationId xmlns:a16="http://schemas.microsoft.com/office/drawing/2014/main" id="{5A05A88F-17FB-7E47-B44A-F92F3B1831AB}"/>
                </a:ext>
              </a:extLst>
            </p:cNvPr>
            <p:cNvCxnSpPr/>
            <p:nvPr/>
          </p:nvCxnSpPr>
          <p:spPr>
            <a:xfrm flipV="1">
              <a:off x="3484545" y="2485736"/>
              <a:ext cx="369611" cy="146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Прямоугольник 675">
              <a:extLst>
                <a:ext uri="{FF2B5EF4-FFF2-40B4-BE49-F238E27FC236}">
                  <a16:creationId xmlns:a16="http://schemas.microsoft.com/office/drawing/2014/main" id="{F36B5D9C-0241-2D4D-AEAD-BB5915089320}"/>
                </a:ext>
              </a:extLst>
            </p:cNvPr>
            <p:cNvSpPr/>
            <p:nvPr/>
          </p:nvSpPr>
          <p:spPr>
            <a:xfrm>
              <a:off x="3854156" y="2337495"/>
              <a:ext cx="12815" cy="2964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Поле 14">
              <a:extLst>
                <a:ext uri="{FF2B5EF4-FFF2-40B4-BE49-F238E27FC236}">
                  <a16:creationId xmlns:a16="http://schemas.microsoft.com/office/drawing/2014/main" id="{E620F07B-EEE8-5F4E-88BD-80D744A80D7E}"/>
                </a:ext>
              </a:extLst>
            </p:cNvPr>
            <p:cNvSpPr txBox="1"/>
            <p:nvPr/>
          </p:nvSpPr>
          <p:spPr>
            <a:xfrm>
              <a:off x="2512679" y="2447004"/>
              <a:ext cx="343273" cy="23577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wait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677">
              <a:extLst>
                <a:ext uri="{FF2B5EF4-FFF2-40B4-BE49-F238E27FC236}">
                  <a16:creationId xmlns:a16="http://schemas.microsoft.com/office/drawing/2014/main" id="{1016AAE1-EBCB-1045-BBEC-666ACF68ADBB}"/>
                </a:ext>
              </a:extLst>
            </p:cNvPr>
            <p:cNvCxnSpPr/>
            <p:nvPr/>
          </p:nvCxnSpPr>
          <p:spPr>
            <a:xfrm flipH="1">
              <a:off x="2250536" y="2574544"/>
              <a:ext cx="1563742" cy="5831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Овал 678">
              <a:extLst>
                <a:ext uri="{FF2B5EF4-FFF2-40B4-BE49-F238E27FC236}">
                  <a16:creationId xmlns:a16="http://schemas.microsoft.com/office/drawing/2014/main" id="{B5EB82DA-353E-3A45-BF15-26ED2A400C85}"/>
                </a:ext>
              </a:extLst>
            </p:cNvPr>
            <p:cNvSpPr/>
            <p:nvPr/>
          </p:nvSpPr>
          <p:spPr>
            <a:xfrm>
              <a:off x="3080813" y="3114510"/>
              <a:ext cx="258142" cy="24809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679">
              <a:extLst>
                <a:ext uri="{FF2B5EF4-FFF2-40B4-BE49-F238E27FC236}">
                  <a16:creationId xmlns:a16="http://schemas.microsoft.com/office/drawing/2014/main" id="{88DAD4CE-15B1-844F-9BF2-6FE257B08C58}"/>
                </a:ext>
              </a:extLst>
            </p:cNvPr>
            <p:cNvCxnSpPr>
              <a:endCxn id="66" idx="0"/>
            </p:cNvCxnSpPr>
            <p:nvPr/>
          </p:nvCxnSpPr>
          <p:spPr>
            <a:xfrm>
              <a:off x="3714693" y="3305895"/>
              <a:ext cx="268075" cy="24472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Прямоугольник 680">
              <a:extLst>
                <a:ext uri="{FF2B5EF4-FFF2-40B4-BE49-F238E27FC236}">
                  <a16:creationId xmlns:a16="http://schemas.microsoft.com/office/drawing/2014/main" id="{754336AF-9B0D-1947-928C-E61DCA29F62D}"/>
                </a:ext>
              </a:extLst>
            </p:cNvPr>
            <p:cNvSpPr/>
            <p:nvPr/>
          </p:nvSpPr>
          <p:spPr>
            <a:xfrm>
              <a:off x="3663225" y="3095789"/>
              <a:ext cx="13730" cy="2973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4" name="Прямая со стрелкой 681">
              <a:extLst>
                <a:ext uri="{FF2B5EF4-FFF2-40B4-BE49-F238E27FC236}">
                  <a16:creationId xmlns:a16="http://schemas.microsoft.com/office/drawing/2014/main" id="{89E04838-CD74-1145-977A-15BD73F145C3}"/>
                </a:ext>
              </a:extLst>
            </p:cNvPr>
            <p:cNvCxnSpPr/>
            <p:nvPr/>
          </p:nvCxnSpPr>
          <p:spPr>
            <a:xfrm flipV="1">
              <a:off x="3325444" y="3247989"/>
              <a:ext cx="366158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685">
              <a:extLst>
                <a:ext uri="{FF2B5EF4-FFF2-40B4-BE49-F238E27FC236}">
                  <a16:creationId xmlns:a16="http://schemas.microsoft.com/office/drawing/2014/main" id="{1F2D17A8-5E16-5E48-AFD9-18AA292931F4}"/>
                </a:ext>
              </a:extLst>
            </p:cNvPr>
            <p:cNvCxnSpPr>
              <a:stCxn id="39" idx="1"/>
            </p:cNvCxnSpPr>
            <p:nvPr/>
          </p:nvCxnSpPr>
          <p:spPr>
            <a:xfrm flipH="1" flipV="1">
              <a:off x="1714698" y="3317235"/>
              <a:ext cx="515423" cy="38384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686">
              <a:extLst>
                <a:ext uri="{FF2B5EF4-FFF2-40B4-BE49-F238E27FC236}">
                  <a16:creationId xmlns:a16="http://schemas.microsoft.com/office/drawing/2014/main" id="{A4863078-957A-AA4E-9905-932FAFD99F92}"/>
                </a:ext>
              </a:extLst>
            </p:cNvPr>
            <p:cNvCxnSpPr>
              <a:stCxn id="19" idx="3"/>
            </p:cNvCxnSpPr>
            <p:nvPr/>
          </p:nvCxnSpPr>
          <p:spPr>
            <a:xfrm flipH="1" flipV="1">
              <a:off x="2403772" y="3934879"/>
              <a:ext cx="1323094" cy="16069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687">
              <a:extLst>
                <a:ext uri="{FF2B5EF4-FFF2-40B4-BE49-F238E27FC236}">
                  <a16:creationId xmlns:a16="http://schemas.microsoft.com/office/drawing/2014/main" id="{DA16977E-DA48-C546-9D39-A9329B8E6685}"/>
                </a:ext>
              </a:extLst>
            </p:cNvPr>
            <p:cNvCxnSpPr/>
            <p:nvPr/>
          </p:nvCxnSpPr>
          <p:spPr>
            <a:xfrm flipV="1">
              <a:off x="2172807" y="4157194"/>
              <a:ext cx="1542053" cy="3325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688">
              <a:extLst>
                <a:ext uri="{FF2B5EF4-FFF2-40B4-BE49-F238E27FC236}">
                  <a16:creationId xmlns:a16="http://schemas.microsoft.com/office/drawing/2014/main" id="{889A1DF0-58F2-ED48-BDB1-BB5E7F2E9706}"/>
                </a:ext>
              </a:extLst>
            </p:cNvPr>
            <p:cNvCxnSpPr>
              <a:endCxn id="17" idx="1"/>
            </p:cNvCxnSpPr>
            <p:nvPr/>
          </p:nvCxnSpPr>
          <p:spPr>
            <a:xfrm>
              <a:off x="1685188" y="3421218"/>
              <a:ext cx="286700" cy="6635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Овал 690">
              <a:extLst>
                <a:ext uri="{FF2B5EF4-FFF2-40B4-BE49-F238E27FC236}">
                  <a16:creationId xmlns:a16="http://schemas.microsoft.com/office/drawing/2014/main" id="{0EB74565-4BF8-E646-888B-CCC3CA8D3781}"/>
                </a:ext>
              </a:extLst>
            </p:cNvPr>
            <p:cNvSpPr/>
            <p:nvPr/>
          </p:nvSpPr>
          <p:spPr>
            <a:xfrm>
              <a:off x="2192183" y="3664623"/>
              <a:ext cx="259057" cy="24897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Овал 694">
              <a:extLst>
                <a:ext uri="{FF2B5EF4-FFF2-40B4-BE49-F238E27FC236}">
                  <a16:creationId xmlns:a16="http://schemas.microsoft.com/office/drawing/2014/main" id="{A9CEC8BD-0676-304E-BBD3-4F20D42B63F8}"/>
                </a:ext>
              </a:extLst>
            </p:cNvPr>
            <p:cNvSpPr/>
            <p:nvPr/>
          </p:nvSpPr>
          <p:spPr>
            <a:xfrm>
              <a:off x="985713" y="3141867"/>
              <a:ext cx="258142" cy="24809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Дуга 695">
              <a:extLst>
                <a:ext uri="{FF2B5EF4-FFF2-40B4-BE49-F238E27FC236}">
                  <a16:creationId xmlns:a16="http://schemas.microsoft.com/office/drawing/2014/main" id="{BD69F9CF-858C-F84D-A466-BA6957764794}"/>
                </a:ext>
              </a:extLst>
            </p:cNvPr>
            <p:cNvSpPr/>
            <p:nvPr/>
          </p:nvSpPr>
          <p:spPr>
            <a:xfrm flipV="1">
              <a:off x="985677" y="2718097"/>
              <a:ext cx="3006785" cy="1916431"/>
            </a:xfrm>
            <a:prstGeom prst="arc">
              <a:avLst>
                <a:gd name="adj1" fmla="val 10064414"/>
                <a:gd name="adj2" fmla="val 20097470"/>
              </a:avLst>
            </a:prstGeom>
            <a:ln>
              <a:headEnd type="stealt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42" name="Поле 14">
              <a:extLst>
                <a:ext uri="{FF2B5EF4-FFF2-40B4-BE49-F238E27FC236}">
                  <a16:creationId xmlns:a16="http://schemas.microsoft.com/office/drawing/2014/main" id="{77425DF8-A544-E346-AC37-78FA748F1701}"/>
                </a:ext>
              </a:extLst>
            </p:cNvPr>
            <p:cNvSpPr txBox="1"/>
            <p:nvPr/>
          </p:nvSpPr>
          <p:spPr>
            <a:xfrm>
              <a:off x="2512679" y="3423562"/>
              <a:ext cx="343347" cy="25860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put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Поле 14">
              <a:extLst>
                <a:ext uri="{FF2B5EF4-FFF2-40B4-BE49-F238E27FC236}">
                  <a16:creationId xmlns:a16="http://schemas.microsoft.com/office/drawing/2014/main" id="{1049F144-C88E-F54C-AC54-0C52E86E4423}"/>
                </a:ext>
              </a:extLst>
            </p:cNvPr>
            <p:cNvSpPr txBox="1"/>
            <p:nvPr/>
          </p:nvSpPr>
          <p:spPr>
            <a:xfrm>
              <a:off x="4664229" y="2162939"/>
              <a:ext cx="913074" cy="2236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signal from 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Поле 14">
              <a:extLst>
                <a:ext uri="{FF2B5EF4-FFF2-40B4-BE49-F238E27FC236}">
                  <a16:creationId xmlns:a16="http://schemas.microsoft.com/office/drawing/2014/main" id="{F425DC29-DB21-B14B-A6F1-FA85E12ACDE0}"/>
                </a:ext>
              </a:extLst>
            </p:cNvPr>
            <p:cNvSpPr txBox="1"/>
            <p:nvPr/>
          </p:nvSpPr>
          <p:spPr>
            <a:xfrm>
              <a:off x="4571073" y="2888523"/>
              <a:ext cx="647312" cy="22875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signal to 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Овал 664">
              <a:extLst>
                <a:ext uri="{FF2B5EF4-FFF2-40B4-BE49-F238E27FC236}">
                  <a16:creationId xmlns:a16="http://schemas.microsoft.com/office/drawing/2014/main" id="{69E9F6A9-2F10-B547-86D5-364E65E89237}"/>
                </a:ext>
              </a:extLst>
            </p:cNvPr>
            <p:cNvSpPr/>
            <p:nvPr/>
          </p:nvSpPr>
          <p:spPr>
            <a:xfrm>
              <a:off x="4484090" y="2386053"/>
              <a:ext cx="278657" cy="283548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6" name="Прямая со стрелкой 665">
              <a:extLst>
                <a:ext uri="{FF2B5EF4-FFF2-40B4-BE49-F238E27FC236}">
                  <a16:creationId xmlns:a16="http://schemas.microsoft.com/office/drawing/2014/main" id="{EBDE5E3E-7BAC-8946-84A8-16B1D38AA4C1}"/>
                </a:ext>
              </a:extLst>
            </p:cNvPr>
            <p:cNvCxnSpPr/>
            <p:nvPr/>
          </p:nvCxnSpPr>
          <p:spPr>
            <a:xfrm flipH="1" flipV="1">
              <a:off x="3866942" y="2473826"/>
              <a:ext cx="556409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691">
              <a:extLst>
                <a:ext uri="{FF2B5EF4-FFF2-40B4-BE49-F238E27FC236}">
                  <a16:creationId xmlns:a16="http://schemas.microsoft.com/office/drawing/2014/main" id="{ED27B90A-8B1C-7B4E-A8BF-50C11B35F38B}"/>
                </a:ext>
              </a:extLst>
            </p:cNvPr>
            <p:cNvCxnSpPr>
              <a:cxnSpLocks/>
            </p:cNvCxnSpPr>
            <p:nvPr/>
          </p:nvCxnSpPr>
          <p:spPr>
            <a:xfrm>
              <a:off x="3726461" y="3226730"/>
              <a:ext cx="814148" cy="1597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Овал 692">
              <a:extLst>
                <a:ext uri="{FF2B5EF4-FFF2-40B4-BE49-F238E27FC236}">
                  <a16:creationId xmlns:a16="http://schemas.microsoft.com/office/drawing/2014/main" id="{1C44F66B-C1BD-E049-B405-023F7CFCF6B2}"/>
                </a:ext>
              </a:extLst>
            </p:cNvPr>
            <p:cNvSpPr/>
            <p:nvPr/>
          </p:nvSpPr>
          <p:spPr>
            <a:xfrm>
              <a:off x="4569357" y="3095866"/>
              <a:ext cx="277666" cy="26262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Овал 697">
              <a:extLst>
                <a:ext uri="{FF2B5EF4-FFF2-40B4-BE49-F238E27FC236}">
                  <a16:creationId xmlns:a16="http://schemas.microsoft.com/office/drawing/2014/main" id="{142DD907-68C6-D94A-925F-413C48CF3446}"/>
                </a:ext>
              </a:extLst>
            </p:cNvPr>
            <p:cNvSpPr/>
            <p:nvPr/>
          </p:nvSpPr>
          <p:spPr>
            <a:xfrm>
              <a:off x="4762742" y="4373459"/>
              <a:ext cx="276674" cy="26107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0" name="Поле 14">
              <a:extLst>
                <a:ext uri="{FF2B5EF4-FFF2-40B4-BE49-F238E27FC236}">
                  <a16:creationId xmlns:a16="http://schemas.microsoft.com/office/drawing/2014/main" id="{A87CF883-6899-4A4D-8F4A-07040A66E2B3}"/>
                </a:ext>
              </a:extLst>
            </p:cNvPr>
            <p:cNvSpPr txBox="1"/>
            <p:nvPr/>
          </p:nvSpPr>
          <p:spPr>
            <a:xfrm>
              <a:off x="4649035" y="4654163"/>
              <a:ext cx="1697766" cy="24090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buffer’s occupied places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1" name="Прямая со стрелкой 701">
              <a:extLst>
                <a:ext uri="{FF2B5EF4-FFF2-40B4-BE49-F238E27FC236}">
                  <a16:creationId xmlns:a16="http://schemas.microsoft.com/office/drawing/2014/main" id="{05634011-9069-E548-960C-CCFA2F120334}"/>
                </a:ext>
              </a:extLst>
            </p:cNvPr>
            <p:cNvCxnSpPr/>
            <p:nvPr/>
          </p:nvCxnSpPr>
          <p:spPr>
            <a:xfrm>
              <a:off x="2751161" y="3369379"/>
              <a:ext cx="2011305" cy="105620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702">
              <a:extLst>
                <a:ext uri="{FF2B5EF4-FFF2-40B4-BE49-F238E27FC236}">
                  <a16:creationId xmlns:a16="http://schemas.microsoft.com/office/drawing/2014/main" id="{15BBA727-0B88-3B46-8A93-002BC1889912}"/>
                </a:ext>
              </a:extLst>
            </p:cNvPr>
            <p:cNvCxnSpPr>
              <a:stCxn id="53" idx="2"/>
            </p:cNvCxnSpPr>
            <p:nvPr/>
          </p:nvCxnSpPr>
          <p:spPr>
            <a:xfrm flipH="1" flipV="1">
              <a:off x="2726853" y="3306180"/>
              <a:ext cx="2357739" cy="78103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Овал 703">
              <a:extLst>
                <a:ext uri="{FF2B5EF4-FFF2-40B4-BE49-F238E27FC236}">
                  <a16:creationId xmlns:a16="http://schemas.microsoft.com/office/drawing/2014/main" id="{7CCDEC4D-3E9C-B246-82EB-A8F6D2F7D07E}"/>
                </a:ext>
              </a:extLst>
            </p:cNvPr>
            <p:cNvSpPr/>
            <p:nvPr/>
          </p:nvSpPr>
          <p:spPr>
            <a:xfrm>
              <a:off x="5084592" y="3945435"/>
              <a:ext cx="278657" cy="283548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k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4" name="Прямая со стрелкой 716">
              <a:extLst>
                <a:ext uri="{FF2B5EF4-FFF2-40B4-BE49-F238E27FC236}">
                  <a16:creationId xmlns:a16="http://schemas.microsoft.com/office/drawing/2014/main" id="{8FE603D7-3AAD-854A-A090-804CDA6A1794}"/>
                </a:ext>
              </a:extLst>
            </p:cNvPr>
            <p:cNvCxnSpPr>
              <a:cxnSpLocks/>
              <a:stCxn id="48" idx="6"/>
              <a:endCxn id="87" idx="3"/>
            </p:cNvCxnSpPr>
            <p:nvPr/>
          </p:nvCxnSpPr>
          <p:spPr>
            <a:xfrm flipV="1">
              <a:off x="4847023" y="2444610"/>
              <a:ext cx="2671783" cy="78256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719">
              <a:extLst>
                <a:ext uri="{FF2B5EF4-FFF2-40B4-BE49-F238E27FC236}">
                  <a16:creationId xmlns:a16="http://schemas.microsoft.com/office/drawing/2014/main" id="{17D80D04-7769-A84E-955E-A2E9E5832431}"/>
                </a:ext>
              </a:extLst>
            </p:cNvPr>
            <p:cNvCxnSpPr>
              <a:cxnSpLocks/>
              <a:endCxn id="53" idx="6"/>
            </p:cNvCxnSpPr>
            <p:nvPr/>
          </p:nvCxnSpPr>
          <p:spPr>
            <a:xfrm flipH="1">
              <a:off x="5363249" y="3296381"/>
              <a:ext cx="3219636" cy="79082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741">
              <a:extLst>
                <a:ext uri="{FF2B5EF4-FFF2-40B4-BE49-F238E27FC236}">
                  <a16:creationId xmlns:a16="http://schemas.microsoft.com/office/drawing/2014/main" id="{6E3A4CBF-AF75-D946-A1AF-72F68DD83965}"/>
                </a:ext>
              </a:extLst>
            </p:cNvPr>
            <p:cNvCxnSpPr>
              <a:cxnSpLocks/>
              <a:stCxn id="92" idx="3"/>
              <a:endCxn id="45" idx="6"/>
            </p:cNvCxnSpPr>
            <p:nvPr/>
          </p:nvCxnSpPr>
          <p:spPr>
            <a:xfrm flipH="1" flipV="1">
              <a:off x="4762747" y="2527827"/>
              <a:ext cx="2946075" cy="67551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750">
              <a:extLst>
                <a:ext uri="{FF2B5EF4-FFF2-40B4-BE49-F238E27FC236}">
                  <a16:creationId xmlns:a16="http://schemas.microsoft.com/office/drawing/2014/main" id="{543087FE-0517-204A-8869-CBF22913C120}"/>
                </a:ext>
              </a:extLst>
            </p:cNvPr>
            <p:cNvCxnSpPr>
              <a:cxnSpLocks/>
              <a:stCxn id="49" idx="6"/>
              <a:endCxn id="81" idx="2"/>
            </p:cNvCxnSpPr>
            <p:nvPr/>
          </p:nvCxnSpPr>
          <p:spPr>
            <a:xfrm flipV="1">
              <a:off x="5039416" y="3351207"/>
              <a:ext cx="3644692" cy="11527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Поле 14">
              <a:extLst>
                <a:ext uri="{FF2B5EF4-FFF2-40B4-BE49-F238E27FC236}">
                  <a16:creationId xmlns:a16="http://schemas.microsoft.com/office/drawing/2014/main" id="{A71E44E2-0032-9E40-884B-5EDC68E818E5}"/>
                </a:ext>
              </a:extLst>
            </p:cNvPr>
            <p:cNvSpPr txBox="1"/>
            <p:nvPr/>
          </p:nvSpPr>
          <p:spPr>
            <a:xfrm>
              <a:off x="4649476" y="3664746"/>
              <a:ext cx="1456587" cy="26583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buffer’s free places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Поле 14">
              <a:extLst>
                <a:ext uri="{FF2B5EF4-FFF2-40B4-BE49-F238E27FC236}">
                  <a16:creationId xmlns:a16="http://schemas.microsoft.com/office/drawing/2014/main" id="{EBD924AF-BB57-9146-94DE-C88438756E22}"/>
                </a:ext>
              </a:extLst>
            </p:cNvPr>
            <p:cNvSpPr txBox="1"/>
            <p:nvPr/>
          </p:nvSpPr>
          <p:spPr>
            <a:xfrm>
              <a:off x="985981" y="2082288"/>
              <a:ext cx="678974" cy="2670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Producer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Поле 14">
              <a:extLst>
                <a:ext uri="{FF2B5EF4-FFF2-40B4-BE49-F238E27FC236}">
                  <a16:creationId xmlns:a16="http://schemas.microsoft.com/office/drawing/2014/main" id="{5EFDA740-AAED-E24C-94A2-FAB0AA40546A}"/>
                </a:ext>
              </a:extLst>
            </p:cNvPr>
            <p:cNvSpPr txBox="1"/>
            <p:nvPr/>
          </p:nvSpPr>
          <p:spPr>
            <a:xfrm>
              <a:off x="9893888" y="1763698"/>
              <a:ext cx="783414" cy="26639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Consumer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Овал 684">
              <a:extLst>
                <a:ext uri="{FF2B5EF4-FFF2-40B4-BE49-F238E27FC236}">
                  <a16:creationId xmlns:a16="http://schemas.microsoft.com/office/drawing/2014/main" id="{1D6F431C-B499-1044-8453-2A7A6A2FAC98}"/>
                </a:ext>
              </a:extLst>
            </p:cNvPr>
            <p:cNvSpPr/>
            <p:nvPr/>
          </p:nvSpPr>
          <p:spPr>
            <a:xfrm>
              <a:off x="3854156" y="3550621"/>
              <a:ext cx="257227" cy="24721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94C9D8E-5E98-564F-8721-3241F41010FD}"/>
                </a:ext>
              </a:extLst>
            </p:cNvPr>
            <p:cNvGrpSpPr/>
            <p:nvPr/>
          </p:nvGrpSpPr>
          <p:grpSpPr>
            <a:xfrm>
              <a:off x="7089268" y="2296370"/>
              <a:ext cx="3310832" cy="2297033"/>
              <a:chOff x="8118992" y="2337492"/>
              <a:chExt cx="3310832" cy="2297033"/>
            </a:xfrm>
          </p:grpSpPr>
          <p:sp>
            <p:nvSpPr>
              <p:cNvPr id="68" name="Поле 14">
                <a:extLst>
                  <a:ext uri="{FF2B5EF4-FFF2-40B4-BE49-F238E27FC236}">
                    <a16:creationId xmlns:a16="http://schemas.microsoft.com/office/drawing/2014/main" id="{76E28D18-FDDE-664F-A038-480E68594656}"/>
                  </a:ext>
                </a:extLst>
              </p:cNvPr>
              <p:cNvSpPr txBox="1"/>
              <p:nvPr/>
            </p:nvSpPr>
            <p:spPr>
              <a:xfrm flipH="1">
                <a:off x="8405233" y="2855844"/>
                <a:ext cx="513538" cy="258649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notify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9" name="Поле 14">
                <a:extLst>
                  <a:ext uri="{FF2B5EF4-FFF2-40B4-BE49-F238E27FC236}">
                    <a16:creationId xmlns:a16="http://schemas.microsoft.com/office/drawing/2014/main" id="{B7BB6676-A1AB-3546-8698-134B25E1CC78}"/>
                  </a:ext>
                </a:extLst>
              </p:cNvPr>
              <p:cNvSpPr txBox="1"/>
              <p:nvPr/>
            </p:nvSpPr>
            <p:spPr>
              <a:xfrm flipH="1">
                <a:off x="10123015" y="4290706"/>
                <a:ext cx="370112" cy="258649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lock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0" name="Поле 14">
                <a:extLst>
                  <a:ext uri="{FF2B5EF4-FFF2-40B4-BE49-F238E27FC236}">
                    <a16:creationId xmlns:a16="http://schemas.microsoft.com/office/drawing/2014/main" id="{E9DBE783-F7E5-384F-ADF5-1AFB7402B400}"/>
                  </a:ext>
                </a:extLst>
              </p:cNvPr>
              <p:cNvSpPr txBox="1"/>
              <p:nvPr/>
            </p:nvSpPr>
            <p:spPr>
              <a:xfrm flipH="1">
                <a:off x="10443613" y="2825632"/>
                <a:ext cx="628930" cy="287183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trylock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1" name="Прямая со стрелкой 657">
                <a:extLst>
                  <a:ext uri="{FF2B5EF4-FFF2-40B4-BE49-F238E27FC236}">
                    <a16:creationId xmlns:a16="http://schemas.microsoft.com/office/drawing/2014/main" id="{A5B48701-009A-5545-BD5C-980F01B24A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4553" y="3242804"/>
                <a:ext cx="367075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Овал 658">
                <a:extLst>
                  <a:ext uri="{FF2B5EF4-FFF2-40B4-BE49-F238E27FC236}">
                    <a16:creationId xmlns:a16="http://schemas.microsoft.com/office/drawing/2014/main" id="{FAA40053-05F7-7044-BCE9-7F0DA1A41540}"/>
                  </a:ext>
                </a:extLst>
              </p:cNvPr>
              <p:cNvSpPr/>
              <p:nvPr/>
            </p:nvSpPr>
            <p:spPr>
              <a:xfrm flipH="1">
                <a:off x="10127161" y="3121398"/>
                <a:ext cx="258142" cy="24809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3" name="Прямая со стрелкой 659">
                <a:extLst>
                  <a:ext uri="{FF2B5EF4-FFF2-40B4-BE49-F238E27FC236}">
                    <a16:creationId xmlns:a16="http://schemas.microsoft.com/office/drawing/2014/main" id="{3C890994-A7BD-C74E-BB96-6ABDD13BF2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3471" y="3234887"/>
                <a:ext cx="367075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Прямоугольник 660">
                <a:extLst>
                  <a:ext uri="{FF2B5EF4-FFF2-40B4-BE49-F238E27FC236}">
                    <a16:creationId xmlns:a16="http://schemas.microsoft.com/office/drawing/2014/main" id="{0EF19258-4505-5843-B91F-839FB798C583}"/>
                  </a:ext>
                </a:extLst>
              </p:cNvPr>
              <p:cNvSpPr/>
              <p:nvPr/>
            </p:nvSpPr>
            <p:spPr>
              <a:xfrm flipH="1">
                <a:off x="10736955" y="3104012"/>
                <a:ext cx="51896" cy="29735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5" name="Поле 14">
                <a:extLst>
                  <a:ext uri="{FF2B5EF4-FFF2-40B4-BE49-F238E27FC236}">
                    <a16:creationId xmlns:a16="http://schemas.microsoft.com/office/drawing/2014/main" id="{8B72401D-6277-014A-B699-2F266CE905D6}"/>
                  </a:ext>
                </a:extLst>
              </p:cNvPr>
              <p:cNvSpPr txBox="1"/>
              <p:nvPr/>
            </p:nvSpPr>
            <p:spPr>
              <a:xfrm flipH="1">
                <a:off x="8211904" y="4291473"/>
                <a:ext cx="611928" cy="29436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unlock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6" name="Овал 662">
                <a:extLst>
                  <a:ext uri="{FF2B5EF4-FFF2-40B4-BE49-F238E27FC236}">
                    <a16:creationId xmlns:a16="http://schemas.microsoft.com/office/drawing/2014/main" id="{57EF37E4-0CD7-7643-9300-3F81312026C4}"/>
                  </a:ext>
                </a:extLst>
              </p:cNvPr>
              <p:cNvSpPr/>
              <p:nvPr/>
            </p:nvSpPr>
            <p:spPr>
              <a:xfrm flipH="1">
                <a:off x="10223276" y="4048481"/>
                <a:ext cx="258142" cy="24809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7" name="Прямая со стрелкой 663">
                <a:extLst>
                  <a:ext uri="{FF2B5EF4-FFF2-40B4-BE49-F238E27FC236}">
                    <a16:creationId xmlns:a16="http://schemas.microsoft.com/office/drawing/2014/main" id="{1E562837-5939-5B48-AD8D-0F61D855A5AB}"/>
                  </a:ext>
                </a:extLst>
              </p:cNvPr>
              <p:cNvCxnSpPr>
                <a:cxnSpLocks/>
                <a:stCxn id="113" idx="4"/>
              </p:cNvCxnSpPr>
              <p:nvPr/>
            </p:nvCxnSpPr>
            <p:spPr>
              <a:xfrm>
                <a:off x="8247605" y="3810222"/>
                <a:ext cx="381798" cy="28535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Прямоугольник 666">
                <a:extLst>
                  <a:ext uri="{FF2B5EF4-FFF2-40B4-BE49-F238E27FC236}">
                    <a16:creationId xmlns:a16="http://schemas.microsoft.com/office/drawing/2014/main" id="{457767F5-36FC-274A-9865-CB2FD86B82DB}"/>
                  </a:ext>
                </a:extLst>
              </p:cNvPr>
              <p:cNvSpPr/>
              <p:nvPr/>
            </p:nvSpPr>
            <p:spPr>
              <a:xfrm flipH="1">
                <a:off x="8688634" y="3947333"/>
                <a:ext cx="51262" cy="29647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9" name="Прямая со стрелкой 667">
                <a:extLst>
                  <a:ext uri="{FF2B5EF4-FFF2-40B4-BE49-F238E27FC236}">
                    <a16:creationId xmlns:a16="http://schemas.microsoft.com/office/drawing/2014/main" id="{C8C0095A-F431-6549-9A34-FA21B5676B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5940" y="3234854"/>
                <a:ext cx="367075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668">
                <a:extLst>
                  <a:ext uri="{FF2B5EF4-FFF2-40B4-BE49-F238E27FC236}">
                    <a16:creationId xmlns:a16="http://schemas.microsoft.com/office/drawing/2014/main" id="{1429F9C9-75CF-C84C-AB05-B78FB43373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34858" y="3226935"/>
                <a:ext cx="367075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Прямоугольник 669">
                <a:extLst>
                  <a:ext uri="{FF2B5EF4-FFF2-40B4-BE49-F238E27FC236}">
                    <a16:creationId xmlns:a16="http://schemas.microsoft.com/office/drawing/2014/main" id="{DA641207-C1A0-434F-81A1-D071E78655D5}"/>
                  </a:ext>
                </a:extLst>
              </p:cNvPr>
              <p:cNvSpPr/>
              <p:nvPr/>
            </p:nvSpPr>
            <p:spPr>
              <a:xfrm flipH="1">
                <a:off x="9688201" y="3095850"/>
                <a:ext cx="51262" cy="29647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2" name="Прямая со стрелкой 670">
                <a:extLst>
                  <a:ext uri="{FF2B5EF4-FFF2-40B4-BE49-F238E27FC236}">
                    <a16:creationId xmlns:a16="http://schemas.microsoft.com/office/drawing/2014/main" id="{C37DEA63-FBC9-054D-A51A-D2B81ED2F0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29623" y="2782532"/>
                <a:ext cx="526609" cy="338866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Овал 671">
                <a:extLst>
                  <a:ext uri="{FF2B5EF4-FFF2-40B4-BE49-F238E27FC236}">
                    <a16:creationId xmlns:a16="http://schemas.microsoft.com/office/drawing/2014/main" id="{C1E0793B-B9BC-8141-9656-395552FD48CA}"/>
                  </a:ext>
                </a:extLst>
              </p:cNvPr>
              <p:cNvSpPr/>
              <p:nvPr/>
            </p:nvSpPr>
            <p:spPr>
              <a:xfrm flipH="1">
                <a:off x="8944934" y="2415766"/>
                <a:ext cx="257227" cy="247212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4" name="Прямая со стрелкой 672">
                <a:extLst>
                  <a:ext uri="{FF2B5EF4-FFF2-40B4-BE49-F238E27FC236}">
                    <a16:creationId xmlns:a16="http://schemas.microsoft.com/office/drawing/2014/main" id="{59CCAD68-E234-5140-A6FC-95DEE7BBBE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15337" y="2539373"/>
                <a:ext cx="476461" cy="243276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Прямоугольник 673">
                <a:extLst>
                  <a:ext uri="{FF2B5EF4-FFF2-40B4-BE49-F238E27FC236}">
                    <a16:creationId xmlns:a16="http://schemas.microsoft.com/office/drawing/2014/main" id="{0A0FCB0D-E691-924C-AC83-69FE634E657C}"/>
                  </a:ext>
                </a:extLst>
              </p:cNvPr>
              <p:cNvSpPr/>
              <p:nvPr/>
            </p:nvSpPr>
            <p:spPr>
              <a:xfrm flipH="1">
                <a:off x="9691800" y="2633971"/>
                <a:ext cx="13730" cy="29735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6" name="Прямая со стрелкой 674">
                <a:extLst>
                  <a:ext uri="{FF2B5EF4-FFF2-40B4-BE49-F238E27FC236}">
                    <a16:creationId xmlns:a16="http://schemas.microsoft.com/office/drawing/2014/main" id="{E74BC745-EEED-FA4D-B3E2-E8767095B1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61345" y="2485733"/>
                <a:ext cx="369611" cy="146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Прямоугольник 675">
                <a:extLst>
                  <a:ext uri="{FF2B5EF4-FFF2-40B4-BE49-F238E27FC236}">
                    <a16:creationId xmlns:a16="http://schemas.microsoft.com/office/drawing/2014/main" id="{71A39198-B30C-7A47-BA2C-59F748914A33}"/>
                  </a:ext>
                </a:extLst>
              </p:cNvPr>
              <p:cNvSpPr/>
              <p:nvPr/>
            </p:nvSpPr>
            <p:spPr>
              <a:xfrm flipH="1">
                <a:off x="8548530" y="2337492"/>
                <a:ext cx="12815" cy="29647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8" name="Поле 14">
                <a:extLst>
                  <a:ext uri="{FF2B5EF4-FFF2-40B4-BE49-F238E27FC236}">
                    <a16:creationId xmlns:a16="http://schemas.microsoft.com/office/drawing/2014/main" id="{4EDA99D3-6E46-7541-A262-F6D45E3C3794}"/>
                  </a:ext>
                </a:extLst>
              </p:cNvPr>
              <p:cNvSpPr txBox="1"/>
              <p:nvPr/>
            </p:nvSpPr>
            <p:spPr>
              <a:xfrm flipH="1">
                <a:off x="9559549" y="2447001"/>
                <a:ext cx="343273" cy="235776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wait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9" name="Прямая со стрелкой 677">
                <a:extLst>
                  <a:ext uri="{FF2B5EF4-FFF2-40B4-BE49-F238E27FC236}">
                    <a16:creationId xmlns:a16="http://schemas.microsoft.com/office/drawing/2014/main" id="{A0C551DD-D513-1644-B2E1-18C355A1C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1223" y="2574541"/>
                <a:ext cx="1563742" cy="58319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Овал 678">
                <a:extLst>
                  <a:ext uri="{FF2B5EF4-FFF2-40B4-BE49-F238E27FC236}">
                    <a16:creationId xmlns:a16="http://schemas.microsoft.com/office/drawing/2014/main" id="{84CC0B9F-49C7-F34B-87DB-8D99D9570F6C}"/>
                  </a:ext>
                </a:extLst>
              </p:cNvPr>
              <p:cNvSpPr/>
              <p:nvPr/>
            </p:nvSpPr>
            <p:spPr>
              <a:xfrm flipH="1">
                <a:off x="9076546" y="3114507"/>
                <a:ext cx="258142" cy="24809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1" name="Прямая со стрелкой 679">
                <a:extLst>
                  <a:ext uri="{FF2B5EF4-FFF2-40B4-BE49-F238E27FC236}">
                    <a16:creationId xmlns:a16="http://schemas.microsoft.com/office/drawing/2014/main" id="{2F98E5E8-F0EA-0849-90CD-D7800713E6C2}"/>
                  </a:ext>
                </a:extLst>
              </p:cNvPr>
              <p:cNvCxnSpPr>
                <a:cxnSpLocks/>
                <a:stCxn id="92" idx="3"/>
                <a:endCxn id="113" idx="0"/>
              </p:cNvCxnSpPr>
              <p:nvPr/>
            </p:nvCxnSpPr>
            <p:spPr>
              <a:xfrm flipH="1">
                <a:off x="8247605" y="3244466"/>
                <a:ext cx="490941" cy="318544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Прямоугольник 680">
                <a:extLst>
                  <a:ext uri="{FF2B5EF4-FFF2-40B4-BE49-F238E27FC236}">
                    <a16:creationId xmlns:a16="http://schemas.microsoft.com/office/drawing/2014/main" id="{EF23082B-509D-B446-B96E-75D67941C91B}"/>
                  </a:ext>
                </a:extLst>
              </p:cNvPr>
              <p:cNvSpPr/>
              <p:nvPr/>
            </p:nvSpPr>
            <p:spPr>
              <a:xfrm flipH="1">
                <a:off x="8738546" y="3095786"/>
                <a:ext cx="13730" cy="29735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3" name="Прямая со стрелкой 681">
                <a:extLst>
                  <a:ext uri="{FF2B5EF4-FFF2-40B4-BE49-F238E27FC236}">
                    <a16:creationId xmlns:a16="http://schemas.microsoft.com/office/drawing/2014/main" id="{4311D4F1-1AC3-8C4A-A69B-99F3A8510B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23899" y="3247986"/>
                <a:ext cx="366158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 стрелкой 685">
                <a:extLst>
                  <a:ext uri="{FF2B5EF4-FFF2-40B4-BE49-F238E27FC236}">
                    <a16:creationId xmlns:a16="http://schemas.microsoft.com/office/drawing/2014/main" id="{8136EEB3-1D2E-6C4A-B2F1-80515CB8A64A}"/>
                  </a:ext>
                </a:extLst>
              </p:cNvPr>
              <p:cNvCxnSpPr>
                <a:cxnSpLocks/>
                <a:stCxn id="98" idx="1"/>
              </p:cNvCxnSpPr>
              <p:nvPr/>
            </p:nvCxnSpPr>
            <p:spPr>
              <a:xfrm flipV="1">
                <a:off x="10185380" y="3317232"/>
                <a:ext cx="515423" cy="383848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Прямая со стрелкой 686">
                <a:extLst>
                  <a:ext uri="{FF2B5EF4-FFF2-40B4-BE49-F238E27FC236}">
                    <a16:creationId xmlns:a16="http://schemas.microsoft.com/office/drawing/2014/main" id="{26FE49BE-465C-0843-8E65-9D46E87B11C5}"/>
                  </a:ext>
                </a:extLst>
              </p:cNvPr>
              <p:cNvCxnSpPr>
                <a:cxnSpLocks/>
                <a:stCxn id="78" idx="3"/>
              </p:cNvCxnSpPr>
              <p:nvPr/>
            </p:nvCxnSpPr>
            <p:spPr>
              <a:xfrm flipV="1">
                <a:off x="8688635" y="3934876"/>
                <a:ext cx="1323094" cy="160696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Прямая со стрелкой 687">
                <a:extLst>
                  <a:ext uri="{FF2B5EF4-FFF2-40B4-BE49-F238E27FC236}">
                    <a16:creationId xmlns:a16="http://schemas.microsoft.com/office/drawing/2014/main" id="{82E5DFC0-52CF-134E-A1B4-96DF78001E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00641" y="4157191"/>
                <a:ext cx="1542053" cy="33256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Прямая со стрелкой 688">
                <a:extLst>
                  <a:ext uri="{FF2B5EF4-FFF2-40B4-BE49-F238E27FC236}">
                    <a16:creationId xmlns:a16="http://schemas.microsoft.com/office/drawing/2014/main" id="{D804103E-F942-4040-B2E5-E1D421083660}"/>
                  </a:ext>
                </a:extLst>
              </p:cNvPr>
              <p:cNvCxnSpPr>
                <a:cxnSpLocks/>
                <a:endCxn id="76" idx="1"/>
              </p:cNvCxnSpPr>
              <p:nvPr/>
            </p:nvCxnSpPr>
            <p:spPr>
              <a:xfrm flipH="1">
                <a:off x="10443613" y="3421215"/>
                <a:ext cx="286700" cy="663597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Овал 690">
                <a:extLst>
                  <a:ext uri="{FF2B5EF4-FFF2-40B4-BE49-F238E27FC236}">
                    <a16:creationId xmlns:a16="http://schemas.microsoft.com/office/drawing/2014/main" id="{C251B6F3-F7A3-FD43-840C-77189E1FD395}"/>
                  </a:ext>
                </a:extLst>
              </p:cNvPr>
              <p:cNvSpPr/>
              <p:nvPr/>
            </p:nvSpPr>
            <p:spPr>
              <a:xfrm flipH="1">
                <a:off x="9964261" y="3664620"/>
                <a:ext cx="259057" cy="24897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9" name="Овал 694">
                <a:extLst>
                  <a:ext uri="{FF2B5EF4-FFF2-40B4-BE49-F238E27FC236}">
                    <a16:creationId xmlns:a16="http://schemas.microsoft.com/office/drawing/2014/main" id="{57897AFE-E286-0144-8720-241BD53242C7}"/>
                  </a:ext>
                </a:extLst>
              </p:cNvPr>
              <p:cNvSpPr/>
              <p:nvPr/>
            </p:nvSpPr>
            <p:spPr>
              <a:xfrm flipH="1">
                <a:off x="11171646" y="3141864"/>
                <a:ext cx="258142" cy="24809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0" name="Дуга 695">
                <a:extLst>
                  <a:ext uri="{FF2B5EF4-FFF2-40B4-BE49-F238E27FC236}">
                    <a16:creationId xmlns:a16="http://schemas.microsoft.com/office/drawing/2014/main" id="{B874E12B-855E-E44F-8651-A5E2520A975D}"/>
                  </a:ext>
                </a:extLst>
              </p:cNvPr>
              <p:cNvSpPr/>
              <p:nvPr/>
            </p:nvSpPr>
            <p:spPr>
              <a:xfrm flipH="1" flipV="1">
                <a:off x="8423039" y="2718094"/>
                <a:ext cx="3006785" cy="1916431"/>
              </a:xfrm>
              <a:prstGeom prst="arc">
                <a:avLst>
                  <a:gd name="adj1" fmla="val 10064414"/>
                  <a:gd name="adj2" fmla="val 20097470"/>
                </a:avLst>
              </a:prstGeom>
              <a:ln>
                <a:headEnd type="stealt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400"/>
              </a:p>
            </p:txBody>
          </p:sp>
          <p:sp>
            <p:nvSpPr>
              <p:cNvPr id="101" name="Поле 14">
                <a:extLst>
                  <a:ext uri="{FF2B5EF4-FFF2-40B4-BE49-F238E27FC236}">
                    <a16:creationId xmlns:a16="http://schemas.microsoft.com/office/drawing/2014/main" id="{3788A225-FA44-9341-8997-44FF90BB08C8}"/>
                  </a:ext>
                </a:extLst>
              </p:cNvPr>
              <p:cNvSpPr txBox="1"/>
              <p:nvPr/>
            </p:nvSpPr>
            <p:spPr>
              <a:xfrm flipH="1">
                <a:off x="9707694" y="3399054"/>
                <a:ext cx="376462" cy="264064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take</a:t>
                </a:r>
                <a:endParaRPr lang="en-US" sz="1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3" name="Овал 684">
                <a:extLst>
                  <a:ext uri="{FF2B5EF4-FFF2-40B4-BE49-F238E27FC236}">
                    <a16:creationId xmlns:a16="http://schemas.microsoft.com/office/drawing/2014/main" id="{7C688C39-667C-DF40-B0C1-9B2E108594E9}"/>
                  </a:ext>
                </a:extLst>
              </p:cNvPr>
              <p:cNvSpPr/>
              <p:nvPr/>
            </p:nvSpPr>
            <p:spPr>
              <a:xfrm flipH="1">
                <a:off x="8118992" y="3563010"/>
                <a:ext cx="257227" cy="247212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99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Доступ до спільних даних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759E45F-5AE4-5D4E-B1B2-BDD24DE9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927" y="1690688"/>
            <a:ext cx="4343400" cy="114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public synchronized void  </a:t>
            </a:r>
            <a:r>
              <a:rPr lang="en-US" sz="2000" dirty="0" err="1"/>
              <a:t>incMethod</a:t>
            </a:r>
            <a:r>
              <a:rPr lang="en-US" sz="2000" dirty="0"/>
              <a:t>(){</a:t>
            </a:r>
          </a:p>
          <a:p>
            <a:pPr marL="0" indent="0">
              <a:buNone/>
            </a:pPr>
            <a:r>
              <a:rPr lang="en-US" sz="2000" dirty="0"/>
              <a:t>       local++;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endParaRPr lang="uk-UA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CC2F316-6DEB-B842-AFBE-6AF971919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83"/>
          <a:stretch/>
        </p:blipFill>
        <p:spPr bwMode="auto">
          <a:xfrm>
            <a:off x="3296653" y="2711451"/>
            <a:ext cx="719102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61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5686-5334-F54B-B3C6-EEC81D15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756583"/>
            <a:ext cx="11714018" cy="57185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Deadlock {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class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final String name;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Friend(String name)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 }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(Friend other) {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System.out.format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("%s: %s" + " has bowed to me!%n",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(this); </a:t>
            </a:r>
            <a:endParaRPr lang="uk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(Friend bower) {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System.out.format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("%s: %s" + " has bowed back to me!%n",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Friend a = new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(”A");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Friend b = new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("B");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void run()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(b); } }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public void run()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(a); } }</a:t>
            </a:r>
            <a:endParaRPr lang="uk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uk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813053C-1EFB-FF4A-9FB7-6CA43A63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8" y="137593"/>
            <a:ext cx="11215255" cy="490576"/>
          </a:xfrm>
        </p:spPr>
        <p:txBody>
          <a:bodyPr>
            <a:noAutofit/>
          </a:bodyPr>
          <a:lstStyle/>
          <a:p>
            <a:r>
              <a:rPr lang="en-US" sz="2800" dirty="0"/>
              <a:t>Deadlock</a:t>
            </a:r>
            <a:r>
              <a:rPr lang="uk-UA" sz="2800" dirty="0"/>
              <a:t>: приклад об’єктів </a:t>
            </a:r>
            <a:r>
              <a:rPr lang="en-US" sz="2800" dirty="0"/>
              <a:t>Friend</a:t>
            </a:r>
            <a:r>
              <a:rPr lang="uk-UA" sz="2800" dirty="0"/>
              <a:t> </a:t>
            </a:r>
            <a:r>
              <a:rPr lang="en-US" sz="2800" dirty="0"/>
              <a:t>[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Oracle: </a:t>
            </a: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Java Tutorials]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7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5686-5334-F54B-B3C6-EEC81D15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756583"/>
            <a:ext cx="11714018" cy="57185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Deadlock {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class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final String name;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Friend(String name)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 }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(Friend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System.out.format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("%s: %s" + " has bowed to me!%n",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(this); // </a:t>
            </a:r>
            <a:r>
              <a:rPr lang="uk-U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захоплення </a:t>
            </a:r>
            <a:r>
              <a:rPr lang="uk-U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локера</a:t>
            </a:r>
            <a:r>
              <a:rPr lang="uk-U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об’єкта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endParaRPr lang="uk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(Friend bower) {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System.out.format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("%s: %s" + " has bowed back to me!%n",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Friend a = new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(”A");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Friend b = new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("B");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void run()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(b); } }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uk-U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захоплення </a:t>
            </a:r>
            <a:r>
              <a:rPr lang="uk-U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локера</a:t>
            </a:r>
            <a:r>
              <a:rPr lang="uk-U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uk-U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потім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uk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public void run()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(a); } }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захоплення </a:t>
            </a:r>
            <a:r>
              <a:rPr lang="uk-U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локера</a:t>
            </a:r>
            <a:r>
              <a:rPr lang="uk-U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uk-U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потім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uk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uk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813053C-1EFB-FF4A-9FB7-6CA43A63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64" y="137593"/>
            <a:ext cx="10515600" cy="490576"/>
          </a:xfrm>
        </p:spPr>
        <p:txBody>
          <a:bodyPr>
            <a:noAutofit/>
          </a:bodyPr>
          <a:lstStyle/>
          <a:p>
            <a:r>
              <a:rPr lang="en-US" sz="2800" dirty="0"/>
              <a:t>Deadlock</a:t>
            </a:r>
            <a:r>
              <a:rPr lang="uk-UA" sz="2800" dirty="0"/>
              <a:t>: приклад об’єктів </a:t>
            </a:r>
            <a:r>
              <a:rPr lang="en-US" sz="2800" dirty="0"/>
              <a:t>Friend</a:t>
            </a:r>
            <a:r>
              <a:rPr lang="uk-UA" sz="2800" dirty="0"/>
              <a:t> з </a:t>
            </a: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Java Tutorials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3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5686-5334-F54B-B3C6-EEC81D15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87757"/>
            <a:ext cx="5753100" cy="558968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Safelock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class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String name;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Lock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Friend(String name)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uk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impendingBow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(Friend other)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Boolean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Boolean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lock.tryLock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lock.tryLock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finally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(!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lock.unlock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813053C-1EFB-FF4A-9FB7-6CA43A63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82881"/>
            <a:ext cx="10515600" cy="490576"/>
          </a:xfrm>
        </p:spPr>
        <p:txBody>
          <a:bodyPr>
            <a:noAutofit/>
          </a:bodyPr>
          <a:lstStyle/>
          <a:p>
            <a:r>
              <a:rPr lang="en-US" sz="2800" dirty="0" err="1"/>
              <a:t>Safelock</a:t>
            </a:r>
            <a:r>
              <a:rPr lang="uk-UA" sz="2800" dirty="0"/>
              <a:t>: приклад потоків </a:t>
            </a:r>
            <a:r>
              <a:rPr lang="en-US" sz="2800" dirty="0"/>
              <a:t>Friend</a:t>
            </a:r>
            <a:r>
              <a:rPr lang="uk-UA" sz="2800" dirty="0"/>
              <a:t> з </a:t>
            </a: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Java Tutorials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2CB076-F589-7A4E-BC83-442DA895CC2B}"/>
              </a:ext>
            </a:extLst>
          </p:cNvPr>
          <p:cNvSpPr txBox="1">
            <a:spLocks/>
          </p:cNvSpPr>
          <p:nvPr/>
        </p:nvSpPr>
        <p:spPr>
          <a:xfrm>
            <a:off x="6352312" y="987757"/>
            <a:ext cx="5618015" cy="49860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(Friend other)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impendingBow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(other))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System.out.format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("%s: %s has"+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" bowed to me!%n",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bower.getName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bower.bowBack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(this);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finally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lock.unlock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other.lock.unlock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System.out.format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("%s: %s started"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 to bow to me, but saw that" +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 I was already bowing to"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him.%n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other.getName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(Friend other)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System.out.format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("%s: %s has" +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" bowed back to me!%n",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other.getName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0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813053C-1EFB-FF4A-9FB7-6CA43A63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82881"/>
            <a:ext cx="10515600" cy="490576"/>
          </a:xfrm>
        </p:spPr>
        <p:txBody>
          <a:bodyPr>
            <a:noAutofit/>
          </a:bodyPr>
          <a:lstStyle/>
          <a:p>
            <a:r>
              <a:rPr lang="en-US" sz="2800" dirty="0" err="1"/>
              <a:t>Safelock</a:t>
            </a:r>
            <a:r>
              <a:rPr lang="uk-UA" sz="2800" dirty="0"/>
              <a:t>: приклад потоків </a:t>
            </a:r>
            <a:r>
              <a:rPr lang="en-US" sz="2800" dirty="0"/>
              <a:t>Friend</a:t>
            </a:r>
            <a:r>
              <a:rPr lang="uk-UA" sz="2800" dirty="0"/>
              <a:t> з </a:t>
            </a: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Java Tutorials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8D3CB7-2134-1C49-9456-E0E6704D1B80}"/>
              </a:ext>
            </a:extLst>
          </p:cNvPr>
          <p:cNvSpPr txBox="1">
            <a:spLocks/>
          </p:cNvSpPr>
          <p:nvPr/>
        </p:nvSpPr>
        <p:spPr>
          <a:xfrm>
            <a:off x="1194956" y="1071879"/>
            <a:ext cx="8323117" cy="49860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static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BowLoop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Runnable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Friend bower; private Friend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BowLoop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(Friend one, Friend other)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one;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this.bowee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other;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Random random = new Random();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(;;)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try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random.nextInt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(10));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 catch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bowee.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(bower);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final Friend a = new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(”A");    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final Friend b = new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(”B");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new Thread(new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BowLoop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 b)).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new Thread(new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BowLoop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(b, a)).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67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382881"/>
            <a:ext cx="10515600" cy="490576"/>
          </a:xfrm>
        </p:spPr>
        <p:txBody>
          <a:bodyPr>
            <a:normAutofit fontScale="90000"/>
          </a:bodyPr>
          <a:lstStyle/>
          <a:p>
            <a:r>
              <a:rPr lang="uk-UA" dirty="0"/>
              <a:t>Моделювання конфлікту потоків: мережа Петрі об’єкту </a:t>
            </a:r>
            <a:r>
              <a:rPr lang="en-US" dirty="0"/>
              <a:t>Friend</a:t>
            </a:r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E39FFFD3-6DA2-354C-A745-0875D19B0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87" y="1147764"/>
            <a:ext cx="889842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5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2B8-5081-504F-822A-96D05C7F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1"/>
          </a:xfrm>
        </p:spPr>
        <p:txBody>
          <a:bodyPr/>
          <a:lstStyle/>
          <a:p>
            <a:r>
              <a:rPr lang="uk-UA" dirty="0"/>
              <a:t>Зв’язки між Петрі-об’єктами</a:t>
            </a:r>
            <a:endParaRPr lang="en-US" dirty="0"/>
          </a:p>
        </p:txBody>
      </p:sp>
      <p:grpSp>
        <p:nvGrpSpPr>
          <p:cNvPr id="4" name="Группа 69">
            <a:extLst>
              <a:ext uri="{FF2B5EF4-FFF2-40B4-BE49-F238E27FC236}">
                <a16:creationId xmlns:a16="http://schemas.microsoft.com/office/drawing/2014/main" id="{16676957-6D8B-E34B-9B9D-35A899DC31CD}"/>
              </a:ext>
            </a:extLst>
          </p:cNvPr>
          <p:cNvGrpSpPr/>
          <p:nvPr/>
        </p:nvGrpSpPr>
        <p:grpSpPr>
          <a:xfrm>
            <a:off x="2071577" y="1495475"/>
            <a:ext cx="6400800" cy="4841530"/>
            <a:chOff x="838200" y="799502"/>
            <a:chExt cx="6400800" cy="484153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3AB72B6E-2AD1-9A46-99EE-D02977A42468}"/>
                </a:ext>
              </a:extLst>
            </p:cNvPr>
            <p:cNvSpPr/>
            <p:nvPr/>
          </p:nvSpPr>
          <p:spPr>
            <a:xfrm>
              <a:off x="2095500" y="799502"/>
              <a:ext cx="5143500" cy="313428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6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uk-UA" dirty="0"/>
            </a:p>
          </p:txBody>
        </p:sp>
        <p:sp>
          <p:nvSpPr>
            <p:cNvPr id="6" name="Прямоугольник 7">
              <a:extLst>
                <a:ext uri="{FF2B5EF4-FFF2-40B4-BE49-F238E27FC236}">
                  <a16:creationId xmlns:a16="http://schemas.microsoft.com/office/drawing/2014/main" id="{963FB89D-7921-6740-B598-BF40D462CE8E}"/>
                </a:ext>
              </a:extLst>
            </p:cNvPr>
            <p:cNvSpPr/>
            <p:nvPr/>
          </p:nvSpPr>
          <p:spPr>
            <a:xfrm>
              <a:off x="838200" y="2638388"/>
              <a:ext cx="5486400" cy="300264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64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Овал 8">
              <a:extLst>
                <a:ext uri="{FF2B5EF4-FFF2-40B4-BE49-F238E27FC236}">
                  <a16:creationId xmlns:a16="http://schemas.microsoft.com/office/drawing/2014/main" id="{72A53234-1A3B-B94D-A51E-56260ADE4737}"/>
                </a:ext>
              </a:extLst>
            </p:cNvPr>
            <p:cNvSpPr/>
            <p:nvPr/>
          </p:nvSpPr>
          <p:spPr>
            <a:xfrm>
              <a:off x="2734003" y="3048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uk-UA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" name="Овал 11">
              <a:extLst>
                <a:ext uri="{FF2B5EF4-FFF2-40B4-BE49-F238E27FC236}">
                  <a16:creationId xmlns:a16="http://schemas.microsoft.com/office/drawing/2014/main" id="{06E9C631-EFCF-854B-927F-1FFF8B88F4A6}"/>
                </a:ext>
              </a:extLst>
            </p:cNvPr>
            <p:cNvSpPr/>
            <p:nvPr/>
          </p:nvSpPr>
          <p:spPr>
            <a:xfrm>
              <a:off x="4421935" y="3048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uk-UA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Прямоугольник 12">
              <a:extLst>
                <a:ext uri="{FF2B5EF4-FFF2-40B4-BE49-F238E27FC236}">
                  <a16:creationId xmlns:a16="http://schemas.microsoft.com/office/drawing/2014/main" id="{5E26BB46-4E09-B048-BA42-5AA3A8140981}"/>
                </a:ext>
              </a:extLst>
            </p:cNvPr>
            <p:cNvSpPr/>
            <p:nvPr/>
          </p:nvSpPr>
          <p:spPr>
            <a:xfrm>
              <a:off x="5346888" y="1663731"/>
              <a:ext cx="76200" cy="609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Прямоугольник 13">
              <a:extLst>
                <a:ext uri="{FF2B5EF4-FFF2-40B4-BE49-F238E27FC236}">
                  <a16:creationId xmlns:a16="http://schemas.microsoft.com/office/drawing/2014/main" id="{C9C946CF-69CE-794D-A9AA-B39EB4582D59}"/>
                </a:ext>
              </a:extLst>
            </p:cNvPr>
            <p:cNvSpPr/>
            <p:nvPr/>
          </p:nvSpPr>
          <p:spPr>
            <a:xfrm>
              <a:off x="3084786" y="1663731"/>
              <a:ext cx="76200" cy="609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Прямоугольник 14">
              <a:extLst>
                <a:ext uri="{FF2B5EF4-FFF2-40B4-BE49-F238E27FC236}">
                  <a16:creationId xmlns:a16="http://schemas.microsoft.com/office/drawing/2014/main" id="{25F56BC4-1DF5-EC4C-9303-F64ACF0D803B}"/>
                </a:ext>
              </a:extLst>
            </p:cNvPr>
            <p:cNvSpPr/>
            <p:nvPr/>
          </p:nvSpPr>
          <p:spPr>
            <a:xfrm>
              <a:off x="5346888" y="4572000"/>
              <a:ext cx="76200" cy="609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Прямоугольник 15">
              <a:extLst>
                <a:ext uri="{FF2B5EF4-FFF2-40B4-BE49-F238E27FC236}">
                  <a16:creationId xmlns:a16="http://schemas.microsoft.com/office/drawing/2014/main" id="{DB3AE814-11EB-844B-B4CE-57CB7E03FF99}"/>
                </a:ext>
              </a:extLst>
            </p:cNvPr>
            <p:cNvSpPr/>
            <p:nvPr/>
          </p:nvSpPr>
          <p:spPr>
            <a:xfrm>
              <a:off x="3505200" y="4590393"/>
              <a:ext cx="76200" cy="609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3" name="Прямая со стрелкой 17">
              <a:extLst>
                <a:ext uri="{FF2B5EF4-FFF2-40B4-BE49-F238E27FC236}">
                  <a16:creationId xmlns:a16="http://schemas.microsoft.com/office/drawing/2014/main" id="{B6986DC5-D259-3A43-A486-D6BDE11FDB74}"/>
                </a:ext>
              </a:extLst>
            </p:cNvPr>
            <p:cNvCxnSpPr>
              <a:stCxn id="7" idx="7"/>
              <a:endCxn id="9" idx="1"/>
            </p:cNvCxnSpPr>
            <p:nvPr/>
          </p:nvCxnSpPr>
          <p:spPr>
            <a:xfrm flipV="1">
              <a:off x="3319370" y="1968531"/>
              <a:ext cx="2027518" cy="11799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20">
              <a:extLst>
                <a:ext uri="{FF2B5EF4-FFF2-40B4-BE49-F238E27FC236}">
                  <a16:creationId xmlns:a16="http://schemas.microsoft.com/office/drawing/2014/main" id="{50E6AA6C-BA18-A84D-9A74-EA362950AB3C}"/>
                </a:ext>
              </a:extLst>
            </p:cNvPr>
            <p:cNvCxnSpPr>
              <a:stCxn id="8" idx="1"/>
              <a:endCxn id="10" idx="3"/>
            </p:cNvCxnSpPr>
            <p:nvPr/>
          </p:nvCxnSpPr>
          <p:spPr>
            <a:xfrm flipH="1" flipV="1">
              <a:off x="3160986" y="1968531"/>
              <a:ext cx="1361382" cy="11799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26">
              <a:extLst>
                <a:ext uri="{FF2B5EF4-FFF2-40B4-BE49-F238E27FC236}">
                  <a16:creationId xmlns:a16="http://schemas.microsoft.com/office/drawing/2014/main" id="{91E7634C-6F1F-9945-86C7-70D4CE6C76E3}"/>
                </a:ext>
              </a:extLst>
            </p:cNvPr>
            <p:cNvCxnSpPr>
              <a:stCxn id="7" idx="4"/>
              <a:endCxn id="12" idx="1"/>
            </p:cNvCxnSpPr>
            <p:nvPr/>
          </p:nvCxnSpPr>
          <p:spPr>
            <a:xfrm>
              <a:off x="3076903" y="3733800"/>
              <a:ext cx="428297" cy="11613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37">
              <a:extLst>
                <a:ext uri="{FF2B5EF4-FFF2-40B4-BE49-F238E27FC236}">
                  <a16:creationId xmlns:a16="http://schemas.microsoft.com/office/drawing/2014/main" id="{ABFDDDF6-A54E-D44D-A21E-93B9E3510DA9}"/>
                </a:ext>
              </a:extLst>
            </p:cNvPr>
            <p:cNvCxnSpPr>
              <a:stCxn id="8" idx="4"/>
              <a:endCxn id="11" idx="1"/>
            </p:cNvCxnSpPr>
            <p:nvPr/>
          </p:nvCxnSpPr>
          <p:spPr>
            <a:xfrm>
              <a:off x="4764835" y="3733800"/>
              <a:ext cx="582053" cy="1143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AD521F-9D90-ED48-B683-CD5E7808EB8D}"/>
                </a:ext>
              </a:extLst>
            </p:cNvPr>
            <p:cNvSpPr txBox="1"/>
            <p:nvPr/>
          </p:nvSpPr>
          <p:spPr>
            <a:xfrm>
              <a:off x="2209800" y="951902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Friend B</a:t>
              </a:r>
              <a:endParaRPr lang="uk-UA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E029E-EAB8-D94D-8E6E-6F33265C8845}"/>
                </a:ext>
              </a:extLst>
            </p:cNvPr>
            <p:cNvSpPr txBox="1"/>
            <p:nvPr/>
          </p:nvSpPr>
          <p:spPr>
            <a:xfrm>
              <a:off x="990600" y="4996123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Friend A</a:t>
              </a:r>
              <a:endParaRPr lang="uk-UA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D5B035-7F57-7045-A726-9F88C83CE695}"/>
                </a:ext>
              </a:extLst>
            </p:cNvPr>
            <p:cNvSpPr txBox="1"/>
            <p:nvPr/>
          </p:nvSpPr>
          <p:spPr>
            <a:xfrm>
              <a:off x="2209800" y="2819400"/>
              <a:ext cx="87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lockA</a:t>
              </a:r>
              <a:endParaRPr lang="uk-UA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D93DBD-56BF-9044-A5C8-D405039B8774}"/>
                </a:ext>
              </a:extLst>
            </p:cNvPr>
            <p:cNvSpPr txBox="1"/>
            <p:nvPr/>
          </p:nvSpPr>
          <p:spPr>
            <a:xfrm>
              <a:off x="5163207" y="2812747"/>
              <a:ext cx="87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lockB</a:t>
              </a:r>
              <a:endParaRPr lang="uk-UA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2DF7E4-9C8A-4B4A-8DE7-5B6F3E957CC4}"/>
                </a:ext>
              </a:extLst>
            </p:cNvPr>
            <p:cNvSpPr txBox="1"/>
            <p:nvPr/>
          </p:nvSpPr>
          <p:spPr>
            <a:xfrm>
              <a:off x="3419512" y="4120634"/>
              <a:ext cx="99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tryLockA</a:t>
              </a:r>
              <a:endParaRPr lang="uk-UA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A2505-DB3B-154B-8F23-9987D93D4C03}"/>
                </a:ext>
              </a:extLst>
            </p:cNvPr>
            <p:cNvSpPr txBox="1"/>
            <p:nvPr/>
          </p:nvSpPr>
          <p:spPr>
            <a:xfrm>
              <a:off x="5278346" y="4120634"/>
              <a:ext cx="99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tryLockB</a:t>
              </a:r>
              <a:endParaRPr lang="uk-U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E8E37D-C431-7849-BAD5-1F49D5599493}"/>
                </a:ext>
              </a:extLst>
            </p:cNvPr>
            <p:cNvSpPr txBox="1"/>
            <p:nvPr/>
          </p:nvSpPr>
          <p:spPr>
            <a:xfrm>
              <a:off x="5538294" y="1389862"/>
              <a:ext cx="99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tryLockA</a:t>
              </a:r>
              <a:endParaRPr lang="uk-U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804EEE-BA6D-6B4E-97E9-F66C5B2EB238}"/>
                </a:ext>
              </a:extLst>
            </p:cNvPr>
            <p:cNvSpPr txBox="1"/>
            <p:nvPr/>
          </p:nvSpPr>
          <p:spPr>
            <a:xfrm>
              <a:off x="3160986" y="1389862"/>
              <a:ext cx="99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tryLockB</a:t>
              </a:r>
              <a:endParaRPr lang="uk-UA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57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9714614" cy="563562"/>
          </a:xfrm>
        </p:spPr>
        <p:txBody>
          <a:bodyPr>
            <a:normAutofit fontScale="90000"/>
          </a:bodyPr>
          <a:lstStyle/>
          <a:p>
            <a:r>
              <a:rPr lang="uk-UA" dirty="0"/>
              <a:t>Програмний код створення Петрі-об’єктів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762000"/>
            <a:ext cx="9587022" cy="5696672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//Petri-objects creation</a:t>
            </a:r>
            <a:endParaRPr lang="uk-UA" sz="1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class Friend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PetriSim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public Friend(String name,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loop) throws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ExceptionInvalidNetStructure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super(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NetLibrary.CreateNetFriendUsingCores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(name, loop, 2)); // 2 cores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public void 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addFriend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(Friend other){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this.getNet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getListP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()[7]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other.getNet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getListP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()[2]; //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lockOther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this.getNet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getListP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()[15]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other.getNet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getListP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()[15]; //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coresOther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cores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Friend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new Friend("A", 1000);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Friend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new Friend("B", 1000);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Friend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new Friend("C", 1000);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Friend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new Friend("D", 1000);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friendA.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addFriend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friendA.addFriend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friendA.addFriend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friendB.addFriend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friendB.addFriend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friendB.addFriend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friendC.addFriend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friendC.addFriend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friendC.addFriend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friendD.addFriend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friendD.addFriend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friendD.addFriend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friendC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19</a:t>
            </a:fld>
            <a:endParaRPr lang="uk-UA" dirty="0"/>
          </a:p>
        </p:txBody>
      </p:sp>
      <p:sp>
        <p:nvSpPr>
          <p:cNvPr id="7" name="Нижний колонтитул 3">
            <a:extLst>
              <a:ext uri="{FF2B5EF4-FFF2-40B4-BE49-F238E27FC236}">
                <a16:creationId xmlns:a16="http://schemas.microsoft.com/office/drawing/2014/main" id="{79E58CA4-362B-8A49-B06C-4F1E28D8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8672"/>
            <a:ext cx="4648200" cy="262803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44044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A6F4-702D-1F41-8350-7D599C18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Термінологія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673E-94B3-A64D-8EAD-F7640AE8F861}"/>
              </a:ext>
            </a:extLst>
          </p:cNvPr>
          <p:cNvSpPr txBox="1"/>
          <p:nvPr/>
        </p:nvSpPr>
        <p:spPr>
          <a:xfrm>
            <a:off x="1511300" y="2171700"/>
            <a:ext cx="2882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Розподілені обчислення</a:t>
            </a:r>
          </a:p>
          <a:p>
            <a:r>
              <a:rPr lang="en-US" dirty="0"/>
              <a:t>Distributed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ADA1A-9BA8-624E-B1CA-6EA66A637180}"/>
              </a:ext>
            </a:extLst>
          </p:cNvPr>
          <p:cNvSpPr txBox="1"/>
          <p:nvPr/>
        </p:nvSpPr>
        <p:spPr>
          <a:xfrm>
            <a:off x="1511300" y="3244334"/>
            <a:ext cx="2882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Паралельні обчислення</a:t>
            </a:r>
            <a:endParaRPr lang="en-US" dirty="0"/>
          </a:p>
          <a:p>
            <a:r>
              <a:rPr lang="en-US" dirty="0"/>
              <a:t>Parallel Computing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71639-495C-6B4A-9F6A-E7B4D3E40221}"/>
              </a:ext>
            </a:extLst>
          </p:cNvPr>
          <p:cNvSpPr txBox="1"/>
          <p:nvPr/>
        </p:nvSpPr>
        <p:spPr>
          <a:xfrm>
            <a:off x="6578600" y="2174617"/>
            <a:ext cx="3175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Багатопроцесорні обчислення</a:t>
            </a:r>
            <a:endParaRPr lang="en-US" dirty="0"/>
          </a:p>
          <a:p>
            <a:r>
              <a:rPr lang="en-US" dirty="0"/>
              <a:t>Multiprocessor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44400-9405-FF45-98EF-A41DCF688766}"/>
              </a:ext>
            </a:extLst>
          </p:cNvPr>
          <p:cNvSpPr txBox="1"/>
          <p:nvPr/>
        </p:nvSpPr>
        <p:spPr>
          <a:xfrm>
            <a:off x="6578600" y="3244334"/>
            <a:ext cx="3175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Багатоядерні обчислення</a:t>
            </a:r>
            <a:endParaRPr lang="en-US" dirty="0"/>
          </a:p>
          <a:p>
            <a:r>
              <a:rPr lang="en-US" dirty="0"/>
              <a:t>Multicore Computing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A7303F-D039-1048-B16C-7C54DE869B4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394200" y="2494866"/>
            <a:ext cx="2184400" cy="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9AFE3E-B2FE-6B42-8812-FE5B4EAD9F1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394200" y="2497783"/>
            <a:ext cx="2184400" cy="106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F6BBEC-B548-6546-B1EF-A8EFBE80A82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394200" y="3567500"/>
            <a:ext cx="218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4FFEEA-8C66-B241-A42C-CA86F0A86B3B}"/>
              </a:ext>
            </a:extLst>
          </p:cNvPr>
          <p:cNvSpPr txBox="1"/>
          <p:nvPr/>
        </p:nvSpPr>
        <p:spPr>
          <a:xfrm>
            <a:off x="6578600" y="4333616"/>
            <a:ext cx="3175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 err="1"/>
              <a:t>Багатопотокові</a:t>
            </a:r>
            <a:r>
              <a:rPr lang="uk-UA" dirty="0"/>
              <a:t> обчислення</a:t>
            </a:r>
            <a:endParaRPr lang="en-US" dirty="0"/>
          </a:p>
          <a:p>
            <a:r>
              <a:rPr lang="en-US" dirty="0"/>
              <a:t>Concurrent Computing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2F1BD2-A33D-5141-8834-9DB227CB59F0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394200" y="3567500"/>
            <a:ext cx="2184400" cy="108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344" y="365126"/>
            <a:ext cx="11642650" cy="676866"/>
          </a:xfrm>
        </p:spPr>
        <p:txBody>
          <a:bodyPr>
            <a:normAutofit/>
          </a:bodyPr>
          <a:lstStyle/>
          <a:p>
            <a:r>
              <a:rPr lang="uk-UA" sz="4000" dirty="0"/>
              <a:t>Програмний код створення Петрі-об’єктної моделі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39724" y="1235074"/>
            <a:ext cx="8755284" cy="4673277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ExceptionInvalidNetStructure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PetriSim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list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//Petri-objects creation        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friendA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friendB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friendC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friendD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PetriObjModel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model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PetriObjModel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(list);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model.setIsProtokol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model.go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(100000000);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E1ED-A3CF-4F16-9020-39C74E6CFCE4}" type="slidenum">
              <a:rPr lang="uk-UA" smtClean="0"/>
              <a:t>20</a:t>
            </a:fld>
            <a:endParaRPr lang="uk-UA"/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1EE1EA78-E3E8-5442-8EA1-CDB8C45B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648200" cy="365126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227662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1353800" cy="770022"/>
          </a:xfrm>
        </p:spPr>
        <p:txBody>
          <a:bodyPr>
            <a:noAutofit/>
          </a:bodyPr>
          <a:lstStyle/>
          <a:p>
            <a:r>
              <a:rPr lang="uk-UA" sz="3600" dirty="0">
                <a:cs typeface="Helvetica" pitchFamily="34" charset="0"/>
              </a:rPr>
              <a:t>Експериментальне дослідження залежності появи конфлікту переходів від часових затримок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graphicFrame>
        <p:nvGraphicFramePr>
          <p:cNvPr id="7" name="Диаграмма 4">
            <a:extLst>
              <a:ext uri="{FF2B5EF4-FFF2-40B4-BE49-F238E27FC236}">
                <a16:creationId xmlns:a16="http://schemas.microsoft.com/office/drawing/2014/main" id="{64FA2043-C67E-B145-BE5D-80CE4D0E4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465865"/>
              </p:ext>
            </p:extLst>
          </p:nvPr>
        </p:nvGraphicFramePr>
        <p:xfrm>
          <a:off x="254000" y="2771459"/>
          <a:ext cx="7239000" cy="3405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E7FB1B-F220-FB48-912A-6CD922A0E5F7}"/>
              </a:ext>
            </a:extLst>
          </p:cNvPr>
          <p:cNvSpPr txBox="1"/>
          <p:nvPr/>
        </p:nvSpPr>
        <p:spPr>
          <a:xfrm>
            <a:off x="1004249" y="1247459"/>
            <a:ext cx="84417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4 ・ 3 = 12 </a:t>
            </a:r>
            <a:r>
              <a:rPr lang="uk-UA" sz="2000" dirty="0"/>
              <a:t>потоків</a:t>
            </a:r>
            <a:endParaRPr lang="en-US" sz="2000" dirty="0"/>
          </a:p>
          <a:p>
            <a:pPr algn="just"/>
            <a:r>
              <a:rPr lang="en-US" sz="2000" dirty="0"/>
              <a:t>d </a:t>
            </a:r>
            <a:r>
              <a:rPr lang="uk-UA" sz="2000" dirty="0"/>
              <a:t>-</a:t>
            </a:r>
            <a:r>
              <a:rPr lang="en-US" sz="2000" dirty="0"/>
              <a:t> </a:t>
            </a:r>
            <a:r>
              <a:rPr lang="uk-UA" sz="2000" dirty="0"/>
              <a:t>часова затримка переходу </a:t>
            </a:r>
            <a:r>
              <a:rPr lang="en-US" sz="2000" dirty="0"/>
              <a:t>“for{“  ( </a:t>
            </a:r>
            <a:r>
              <a:rPr lang="uk-UA" sz="2000" dirty="0"/>
              <a:t>відповідає команді </a:t>
            </a:r>
            <a:r>
              <a:rPr lang="en-US" sz="2000" dirty="0"/>
              <a:t>sleep() </a:t>
            </a:r>
            <a:r>
              <a:rPr lang="uk-UA" sz="2000" dirty="0"/>
              <a:t>у програмі)</a:t>
            </a:r>
            <a:endParaRPr lang="en-US" sz="2000" dirty="0"/>
          </a:p>
          <a:p>
            <a:pPr algn="just"/>
            <a:r>
              <a:rPr lang="en-US" sz="2000" dirty="0"/>
              <a:t>d ・ r</a:t>
            </a:r>
            <a:r>
              <a:rPr lang="uk-UA" sz="2000" dirty="0"/>
              <a:t> –</a:t>
            </a:r>
            <a:r>
              <a:rPr lang="en-US" sz="2000" dirty="0"/>
              <a:t> </a:t>
            </a:r>
            <a:r>
              <a:rPr lang="uk-UA" sz="2000" dirty="0"/>
              <a:t>часова затримка інших переходів</a:t>
            </a:r>
            <a:r>
              <a:rPr lang="en-US" sz="2000" dirty="0"/>
              <a:t>, </a:t>
            </a:r>
            <a:r>
              <a:rPr lang="uk-UA" sz="2000" dirty="0"/>
              <a:t>де</a:t>
            </a:r>
            <a:r>
              <a:rPr lang="en-US" sz="2000" dirty="0"/>
              <a:t> r </a:t>
            </a:r>
            <a:r>
              <a:rPr lang="uk-UA" sz="2000" dirty="0"/>
              <a:t>– співвідношення часових затримок переходів </a:t>
            </a:r>
            <a:r>
              <a:rPr lang="en-US" sz="2000" dirty="0"/>
              <a:t>(</a:t>
            </a:r>
            <a:r>
              <a:rPr lang="uk-UA" sz="2000" dirty="0"/>
              <a:t>відповідає виконанню простих інструкцій</a:t>
            </a:r>
            <a:r>
              <a:rPr lang="en-US" sz="2000" dirty="0"/>
              <a:t>)</a:t>
            </a:r>
          </a:p>
          <a:p>
            <a:pPr algn="just"/>
            <a:r>
              <a:rPr lang="en-US" sz="2000" dirty="0"/>
              <a:t>f </a:t>
            </a:r>
            <a:r>
              <a:rPr lang="uk-UA" sz="2000" dirty="0"/>
              <a:t>– відносна частота появи невдалої спроби</a:t>
            </a:r>
            <a:r>
              <a:rPr lang="en-US" sz="2000" dirty="0"/>
              <a:t> </a:t>
            </a:r>
            <a:r>
              <a:rPr lang="uk-UA" sz="2000" dirty="0"/>
              <a:t>(конфлікту потоків)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C14E2-C782-BD4C-84A1-51A7FBC2AE72}"/>
              </a:ext>
            </a:extLst>
          </p:cNvPr>
          <p:cNvSpPr/>
          <p:nvPr/>
        </p:nvSpPr>
        <p:spPr>
          <a:xfrm>
            <a:off x="6870700" y="4474211"/>
            <a:ext cx="383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Stetsenko</a:t>
            </a:r>
            <a:r>
              <a:rPr lang="en-US" sz="1200" dirty="0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 I.V., </a:t>
            </a:r>
            <a:r>
              <a:rPr lang="en-US" sz="1200" dirty="0" err="1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Dyfuchyna</a:t>
            </a:r>
            <a:r>
              <a:rPr lang="en-US" sz="1200" dirty="0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 O. Simulation of Multithreaded Algorithms Using Petri-Object Models. In: Hu Z., </a:t>
            </a:r>
            <a:r>
              <a:rPr lang="en-US" sz="1200" dirty="0" err="1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Petoukhov</a:t>
            </a:r>
            <a:r>
              <a:rPr lang="en-US" sz="1200" dirty="0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 S., </a:t>
            </a:r>
            <a:r>
              <a:rPr lang="en-US" sz="1200" dirty="0" err="1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Dychka</a:t>
            </a:r>
            <a:r>
              <a:rPr lang="en-US" sz="1200" dirty="0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 I., He M. (eds) Advances in Computer Science for Engineering and Education. ICCSEEA 2018. Advances in Intelligent Systems and Computing, vol 754, Springer, Cham,  pp.391-401.]</a:t>
            </a:r>
            <a:endParaRPr lang="en-US" sz="1200" dirty="0">
              <a:latin typeface="Haettenschweiler" panose="020B0706040902060204" pitchFamily="34" charset="0"/>
              <a:ea typeface="Haettenschweiler" panose="020B070604090206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8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526235"/>
            <a:ext cx="11549743" cy="770022"/>
          </a:xfrm>
        </p:spPr>
        <p:txBody>
          <a:bodyPr>
            <a:noAutofit/>
          </a:bodyPr>
          <a:lstStyle/>
          <a:p>
            <a:r>
              <a:rPr lang="uk-UA" sz="3600" dirty="0">
                <a:cs typeface="Helvetica" pitchFamily="34" charset="0"/>
              </a:rPr>
              <a:t>Оцінка точності результатів моделювання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graphicFrame>
        <p:nvGraphicFramePr>
          <p:cNvPr id="6" name="Объект 3">
            <a:extLst>
              <a:ext uri="{FF2B5EF4-FFF2-40B4-BE49-F238E27FC236}">
                <a16:creationId xmlns:a16="http://schemas.microsoft.com/office/drawing/2014/main" id="{6857DAAB-98FA-214D-AE93-5C238AEF4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486312"/>
              </p:ext>
            </p:extLst>
          </p:nvPr>
        </p:nvGraphicFramePr>
        <p:xfrm>
          <a:off x="683077" y="1304792"/>
          <a:ext cx="11021786" cy="452711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55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0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0882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endParaRPr lang="uk-UA" sz="24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Кількість</a:t>
                      </a:r>
                      <a:endParaRPr lang="en-US" sz="24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потоків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endParaRPr lang="uk-UA" sz="24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Багатопоточна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uk-UA" sz="24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програма</a:t>
                      </a:r>
                      <a:endParaRPr lang="uk-UA" sz="2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endParaRPr lang="uk-UA" sz="24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Імітаційна модель</a:t>
                      </a:r>
                    </a:p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(d=100, r=0.01)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endParaRPr lang="uk-UA" sz="2400" dirty="0">
                        <a:effectLst/>
                      </a:endParaRPr>
                    </a:p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Похибка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692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0.981450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0.978650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0.29%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692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0.959042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0.963417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0.46%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692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</a:p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(90 workers)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0.987777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0.979080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0.88%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692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</a:p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(380 workers)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0.988047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0.980910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0.72%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692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</a:t>
                      </a:r>
                    </a:p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(2450 workers)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0.995212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0.981585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1.37%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08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Пул потоків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sp>
        <p:nvSpPr>
          <p:cNvPr id="5" name="Прямоугольник 1">
            <a:extLst>
              <a:ext uri="{FF2B5EF4-FFF2-40B4-BE49-F238E27FC236}">
                <a16:creationId xmlns:a16="http://schemas.microsoft.com/office/drawing/2014/main" id="{F7CA5123-AE04-1B49-B00E-534C321BF8A0}"/>
              </a:ext>
            </a:extLst>
          </p:cNvPr>
          <p:cNvSpPr/>
          <p:nvPr/>
        </p:nvSpPr>
        <p:spPr>
          <a:xfrm>
            <a:off x="520700" y="1458914"/>
            <a:ext cx="533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Executors.newFixedThreadPool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i++) {</a:t>
            </a:r>
          </a:p>
          <a:p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executor.execute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 клас,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що імплементує інтерфейс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1855AC8-9A98-1E4F-9775-3E097129B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539" y="1440657"/>
            <a:ext cx="675462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39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5D73-B3E5-3640-B0EB-0F12183D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Петрі-об’єкт </a:t>
            </a:r>
            <a:r>
              <a:rPr lang="en-US" i="1" dirty="0" err="1"/>
              <a:t>ThreadPool</a:t>
            </a:r>
            <a:r>
              <a:rPr lang="en-US" dirty="0"/>
              <a:t> </a:t>
            </a:r>
          </a:p>
        </p:txBody>
      </p:sp>
      <p:grpSp>
        <p:nvGrpSpPr>
          <p:cNvPr id="4" name="Группа 5">
            <a:extLst>
              <a:ext uri="{FF2B5EF4-FFF2-40B4-BE49-F238E27FC236}">
                <a16:creationId xmlns:a16="http://schemas.microsoft.com/office/drawing/2014/main" id="{335C99DC-B949-1D48-9ABF-737D46E62444}"/>
              </a:ext>
            </a:extLst>
          </p:cNvPr>
          <p:cNvGrpSpPr/>
          <p:nvPr/>
        </p:nvGrpSpPr>
        <p:grpSpPr>
          <a:xfrm>
            <a:off x="2230244" y="1747140"/>
            <a:ext cx="7404410" cy="3363719"/>
            <a:chOff x="136953" y="58126"/>
            <a:chExt cx="4118740" cy="1874099"/>
          </a:xfrm>
        </p:grpSpPr>
        <p:sp>
          <p:nvSpPr>
            <p:cNvPr id="5" name="Скругленный прямоугольник 6">
              <a:extLst>
                <a:ext uri="{FF2B5EF4-FFF2-40B4-BE49-F238E27FC236}">
                  <a16:creationId xmlns:a16="http://schemas.microsoft.com/office/drawing/2014/main" id="{2C2F9FFE-A36C-B646-A3F9-BF9EF17F0950}"/>
                </a:ext>
              </a:extLst>
            </p:cNvPr>
            <p:cNvSpPr/>
            <p:nvPr/>
          </p:nvSpPr>
          <p:spPr>
            <a:xfrm>
              <a:off x="848900" y="58126"/>
              <a:ext cx="2317066" cy="752836"/>
            </a:xfrm>
            <a:prstGeom prst="roundRect">
              <a:avLst/>
            </a:prstGeom>
            <a:solidFill>
              <a:srgbClr val="EEEEEE"/>
            </a:solidFill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Овал 7">
              <a:extLst>
                <a:ext uri="{FF2B5EF4-FFF2-40B4-BE49-F238E27FC236}">
                  <a16:creationId xmlns:a16="http://schemas.microsoft.com/office/drawing/2014/main" id="{81406440-220F-894E-B211-C1735811B31B}"/>
                </a:ext>
              </a:extLst>
            </p:cNvPr>
            <p:cNvSpPr/>
            <p:nvPr/>
          </p:nvSpPr>
          <p:spPr>
            <a:xfrm>
              <a:off x="299261" y="1250902"/>
              <a:ext cx="196621" cy="19779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Прямая со стрелкой 8">
              <a:extLst>
                <a:ext uri="{FF2B5EF4-FFF2-40B4-BE49-F238E27FC236}">
                  <a16:creationId xmlns:a16="http://schemas.microsoft.com/office/drawing/2014/main" id="{D5C66D4D-9F6E-7D44-BDC8-E65781E82839}"/>
                </a:ext>
              </a:extLst>
            </p:cNvPr>
            <p:cNvCxnSpPr/>
            <p:nvPr/>
          </p:nvCxnSpPr>
          <p:spPr>
            <a:xfrm flipV="1">
              <a:off x="495882" y="1346715"/>
              <a:ext cx="303146" cy="308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Прямоугольник 9">
              <a:extLst>
                <a:ext uri="{FF2B5EF4-FFF2-40B4-BE49-F238E27FC236}">
                  <a16:creationId xmlns:a16="http://schemas.microsoft.com/office/drawing/2014/main" id="{F00BD04C-0D03-834C-876B-4C8FFFFB8E3A}"/>
                </a:ext>
              </a:extLst>
            </p:cNvPr>
            <p:cNvSpPr/>
            <p:nvPr/>
          </p:nvSpPr>
          <p:spPr>
            <a:xfrm>
              <a:off x="799028" y="1228468"/>
              <a:ext cx="11853" cy="236493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" name="Овал 10">
              <a:extLst>
                <a:ext uri="{FF2B5EF4-FFF2-40B4-BE49-F238E27FC236}">
                  <a16:creationId xmlns:a16="http://schemas.microsoft.com/office/drawing/2014/main" id="{4B325764-3A32-7649-8004-D35BAF9BCB67}"/>
                </a:ext>
              </a:extLst>
            </p:cNvPr>
            <p:cNvSpPr/>
            <p:nvPr/>
          </p:nvSpPr>
          <p:spPr>
            <a:xfrm>
              <a:off x="1066935" y="542781"/>
              <a:ext cx="196621" cy="19779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0" name="Прямая со стрелкой 11">
              <a:extLst>
                <a:ext uri="{FF2B5EF4-FFF2-40B4-BE49-F238E27FC236}">
                  <a16:creationId xmlns:a16="http://schemas.microsoft.com/office/drawing/2014/main" id="{CE279DA7-1D73-D242-99BF-7C85E87CDBF5}"/>
                </a:ext>
              </a:extLst>
            </p:cNvPr>
            <p:cNvCxnSpPr/>
            <p:nvPr/>
          </p:nvCxnSpPr>
          <p:spPr>
            <a:xfrm flipV="1">
              <a:off x="810881" y="711609"/>
              <a:ext cx="284848" cy="63510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2">
              <a:extLst>
                <a:ext uri="{FF2B5EF4-FFF2-40B4-BE49-F238E27FC236}">
                  <a16:creationId xmlns:a16="http://schemas.microsoft.com/office/drawing/2014/main" id="{DB352DFC-FF99-9142-AA33-920A641B70B9}"/>
                </a:ext>
              </a:extLst>
            </p:cNvPr>
            <p:cNvCxnSpPr/>
            <p:nvPr/>
          </p:nvCxnSpPr>
          <p:spPr>
            <a:xfrm flipV="1">
              <a:off x="810881" y="1343418"/>
              <a:ext cx="312280" cy="329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Овал 13">
              <a:extLst>
                <a:ext uri="{FF2B5EF4-FFF2-40B4-BE49-F238E27FC236}">
                  <a16:creationId xmlns:a16="http://schemas.microsoft.com/office/drawing/2014/main" id="{EA1854C1-F749-6946-A630-0FED235A9B11}"/>
                </a:ext>
              </a:extLst>
            </p:cNvPr>
            <p:cNvSpPr/>
            <p:nvPr/>
          </p:nvSpPr>
          <p:spPr>
            <a:xfrm>
              <a:off x="1123161" y="1244521"/>
              <a:ext cx="196621" cy="19779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3" name="Прямая со стрелкой 14">
              <a:extLst>
                <a:ext uri="{FF2B5EF4-FFF2-40B4-BE49-F238E27FC236}">
                  <a16:creationId xmlns:a16="http://schemas.microsoft.com/office/drawing/2014/main" id="{30D4CCA8-9E62-1B48-A5B2-74F57F29FBA3}"/>
                </a:ext>
              </a:extLst>
            </p:cNvPr>
            <p:cNvCxnSpPr/>
            <p:nvPr/>
          </p:nvCxnSpPr>
          <p:spPr>
            <a:xfrm flipV="1">
              <a:off x="1319781" y="1341230"/>
              <a:ext cx="316416" cy="218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Прямоугольник 15">
              <a:extLst>
                <a:ext uri="{FF2B5EF4-FFF2-40B4-BE49-F238E27FC236}">
                  <a16:creationId xmlns:a16="http://schemas.microsoft.com/office/drawing/2014/main" id="{5D2D902D-5AAE-7642-A5EA-7993808FEEDC}"/>
                </a:ext>
              </a:extLst>
            </p:cNvPr>
            <p:cNvSpPr/>
            <p:nvPr/>
          </p:nvSpPr>
          <p:spPr>
            <a:xfrm>
              <a:off x="1636198" y="1222983"/>
              <a:ext cx="11853" cy="236493"/>
            </a:xfrm>
            <a:prstGeom prst="rect">
              <a:avLst/>
            </a:prstGeom>
            <a:solidFill>
              <a:sysClr val="windowText" lastClr="000000"/>
            </a:solidFill>
            <a:ln w="47625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5" name="Овал 16">
              <a:extLst>
                <a:ext uri="{FF2B5EF4-FFF2-40B4-BE49-F238E27FC236}">
                  <a16:creationId xmlns:a16="http://schemas.microsoft.com/office/drawing/2014/main" id="{886CD9FB-D8A9-EE45-8EF8-E430A288463B}"/>
                </a:ext>
              </a:extLst>
            </p:cNvPr>
            <p:cNvSpPr/>
            <p:nvPr/>
          </p:nvSpPr>
          <p:spPr>
            <a:xfrm>
              <a:off x="1288072" y="929446"/>
              <a:ext cx="196621" cy="19779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</a:t>
              </a:r>
              <a:endPara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Прямая со стрелкой 17">
              <a:extLst>
                <a:ext uri="{FF2B5EF4-FFF2-40B4-BE49-F238E27FC236}">
                  <a16:creationId xmlns:a16="http://schemas.microsoft.com/office/drawing/2014/main" id="{D7187205-65BA-1C46-A14F-431FEE53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455899" y="1098274"/>
              <a:ext cx="153948" cy="21885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Овал 18">
              <a:extLst>
                <a:ext uri="{FF2B5EF4-FFF2-40B4-BE49-F238E27FC236}">
                  <a16:creationId xmlns:a16="http://schemas.microsoft.com/office/drawing/2014/main" id="{AA4C3405-8F5F-EB4A-A1EE-7A799C0DB76B}"/>
                </a:ext>
              </a:extLst>
            </p:cNvPr>
            <p:cNvSpPr/>
            <p:nvPr/>
          </p:nvSpPr>
          <p:spPr>
            <a:xfrm>
              <a:off x="1917201" y="541784"/>
              <a:ext cx="196621" cy="19779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8" name="Прямая со стрелкой 19">
              <a:extLst>
                <a:ext uri="{FF2B5EF4-FFF2-40B4-BE49-F238E27FC236}">
                  <a16:creationId xmlns:a16="http://schemas.microsoft.com/office/drawing/2014/main" id="{43063A6E-8F63-6F4F-B9BE-976B9849478A}"/>
                </a:ext>
              </a:extLst>
            </p:cNvPr>
            <p:cNvCxnSpPr/>
            <p:nvPr/>
          </p:nvCxnSpPr>
          <p:spPr>
            <a:xfrm flipV="1">
              <a:off x="1648051" y="710613"/>
              <a:ext cx="297944" cy="63061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Поле 1">
              <a:extLst>
                <a:ext uri="{FF2B5EF4-FFF2-40B4-BE49-F238E27FC236}">
                  <a16:creationId xmlns:a16="http://schemas.microsoft.com/office/drawing/2014/main" id="{D5857608-E780-5B41-905A-7275B1CE0440}"/>
                </a:ext>
              </a:extLst>
            </p:cNvPr>
            <p:cNvSpPr txBox="1"/>
            <p:nvPr/>
          </p:nvSpPr>
          <p:spPr>
            <a:xfrm>
              <a:off x="858366" y="380539"/>
              <a:ext cx="722573" cy="16124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numThreads</a:t>
              </a:r>
            </a:p>
          </p:txBody>
        </p:sp>
        <p:sp>
          <p:nvSpPr>
            <p:cNvPr id="20" name="Поле 1">
              <a:extLst>
                <a:ext uri="{FF2B5EF4-FFF2-40B4-BE49-F238E27FC236}">
                  <a16:creationId xmlns:a16="http://schemas.microsoft.com/office/drawing/2014/main" id="{FFCDC83B-B656-B246-8B9C-F19DD518A54D}"/>
                </a:ext>
              </a:extLst>
            </p:cNvPr>
            <p:cNvSpPr txBox="1"/>
            <p:nvPr/>
          </p:nvSpPr>
          <p:spPr>
            <a:xfrm>
              <a:off x="1726350" y="367998"/>
              <a:ext cx="736735" cy="16124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taskStart</a:t>
              </a:r>
            </a:p>
          </p:txBody>
        </p:sp>
        <p:sp>
          <p:nvSpPr>
            <p:cNvPr id="21" name="Овал 22">
              <a:extLst>
                <a:ext uri="{FF2B5EF4-FFF2-40B4-BE49-F238E27FC236}">
                  <a16:creationId xmlns:a16="http://schemas.microsoft.com/office/drawing/2014/main" id="{6054505B-16B2-2A43-B4C3-1A808ECD3176}"/>
                </a:ext>
              </a:extLst>
            </p:cNvPr>
            <p:cNvSpPr/>
            <p:nvPr/>
          </p:nvSpPr>
          <p:spPr>
            <a:xfrm>
              <a:off x="2741503" y="554964"/>
              <a:ext cx="196621" cy="19779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Поле 1">
              <a:extLst>
                <a:ext uri="{FF2B5EF4-FFF2-40B4-BE49-F238E27FC236}">
                  <a16:creationId xmlns:a16="http://schemas.microsoft.com/office/drawing/2014/main" id="{05833487-B722-A04B-9484-BE17CDAA7D8C}"/>
                </a:ext>
              </a:extLst>
            </p:cNvPr>
            <p:cNvSpPr txBox="1"/>
            <p:nvPr/>
          </p:nvSpPr>
          <p:spPr>
            <a:xfrm>
              <a:off x="2577794" y="367993"/>
              <a:ext cx="588162" cy="16410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taskEnd</a:t>
              </a:r>
            </a:p>
          </p:txBody>
        </p:sp>
        <p:sp>
          <p:nvSpPr>
            <p:cNvPr id="23" name="Прямоугольник 24">
              <a:extLst>
                <a:ext uri="{FF2B5EF4-FFF2-40B4-BE49-F238E27FC236}">
                  <a16:creationId xmlns:a16="http://schemas.microsoft.com/office/drawing/2014/main" id="{87AF91F3-5609-0049-A2A7-3E23B16ACD40}"/>
                </a:ext>
              </a:extLst>
            </p:cNvPr>
            <p:cNvSpPr/>
            <p:nvPr/>
          </p:nvSpPr>
          <p:spPr>
            <a:xfrm>
              <a:off x="1648051" y="1695732"/>
              <a:ext cx="11853" cy="236493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4" name="Прямая со стрелкой 25">
              <a:extLst>
                <a:ext uri="{FF2B5EF4-FFF2-40B4-BE49-F238E27FC236}">
                  <a16:creationId xmlns:a16="http://schemas.microsoft.com/office/drawing/2014/main" id="{70D532B3-484A-5B41-94E1-904F415281AA}"/>
                </a:ext>
              </a:extLst>
            </p:cNvPr>
            <p:cNvCxnSpPr/>
            <p:nvPr/>
          </p:nvCxnSpPr>
          <p:spPr>
            <a:xfrm>
              <a:off x="1290987" y="1413349"/>
              <a:ext cx="356366" cy="40062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Поле 1">
              <a:extLst>
                <a:ext uri="{FF2B5EF4-FFF2-40B4-BE49-F238E27FC236}">
                  <a16:creationId xmlns:a16="http://schemas.microsoft.com/office/drawing/2014/main" id="{995D03C0-6501-9641-B427-44F8FFF507A1}"/>
                </a:ext>
              </a:extLst>
            </p:cNvPr>
            <p:cNvSpPr txBox="1"/>
            <p:nvPr/>
          </p:nvSpPr>
          <p:spPr>
            <a:xfrm>
              <a:off x="1516289" y="1529036"/>
              <a:ext cx="597532" cy="16124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shutdown</a:t>
              </a:r>
            </a:p>
          </p:txBody>
        </p:sp>
        <p:cxnSp>
          <p:nvCxnSpPr>
            <p:cNvPr id="26" name="Прямая со стрелкой 27">
              <a:extLst>
                <a:ext uri="{FF2B5EF4-FFF2-40B4-BE49-F238E27FC236}">
                  <a16:creationId xmlns:a16="http://schemas.microsoft.com/office/drawing/2014/main" id="{B71F4747-9CEE-4D4E-878D-D59FEAED8642}"/>
                </a:ext>
              </a:extLst>
            </p:cNvPr>
            <p:cNvCxnSpPr/>
            <p:nvPr/>
          </p:nvCxnSpPr>
          <p:spPr>
            <a:xfrm>
              <a:off x="1659904" y="1813978"/>
              <a:ext cx="470279" cy="757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Овал 28">
              <a:extLst>
                <a:ext uri="{FF2B5EF4-FFF2-40B4-BE49-F238E27FC236}">
                  <a16:creationId xmlns:a16="http://schemas.microsoft.com/office/drawing/2014/main" id="{B36CFBDC-D192-5C4B-A1C8-C14E0A70DDD7}"/>
                </a:ext>
              </a:extLst>
            </p:cNvPr>
            <p:cNvSpPr/>
            <p:nvPr/>
          </p:nvSpPr>
          <p:spPr>
            <a:xfrm>
              <a:off x="2130183" y="1722655"/>
              <a:ext cx="196621" cy="19779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Прямоугольник 29">
              <a:extLst>
                <a:ext uri="{FF2B5EF4-FFF2-40B4-BE49-F238E27FC236}">
                  <a16:creationId xmlns:a16="http://schemas.microsoft.com/office/drawing/2014/main" id="{90ADF42E-D945-2C4B-B7B9-C5FB551FC4A0}"/>
                </a:ext>
              </a:extLst>
            </p:cNvPr>
            <p:cNvSpPr/>
            <p:nvPr/>
          </p:nvSpPr>
          <p:spPr>
            <a:xfrm>
              <a:off x="3333945" y="1202467"/>
              <a:ext cx="11853" cy="236493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Прямая со стрелкой 30">
              <a:extLst>
                <a:ext uri="{FF2B5EF4-FFF2-40B4-BE49-F238E27FC236}">
                  <a16:creationId xmlns:a16="http://schemas.microsoft.com/office/drawing/2014/main" id="{6867676C-709E-F746-AE1F-77E30497C7A0}"/>
                </a:ext>
              </a:extLst>
            </p:cNvPr>
            <p:cNvCxnSpPr/>
            <p:nvPr/>
          </p:nvCxnSpPr>
          <p:spPr>
            <a:xfrm flipV="1">
              <a:off x="3345798" y="1317130"/>
              <a:ext cx="311665" cy="286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Овал 31">
              <a:extLst>
                <a:ext uri="{FF2B5EF4-FFF2-40B4-BE49-F238E27FC236}">
                  <a16:creationId xmlns:a16="http://schemas.microsoft.com/office/drawing/2014/main" id="{7047C8CD-B66E-E84F-B186-D2DA27B0DC89}"/>
                </a:ext>
              </a:extLst>
            </p:cNvPr>
            <p:cNvSpPr/>
            <p:nvPr/>
          </p:nvSpPr>
          <p:spPr>
            <a:xfrm>
              <a:off x="3658161" y="1218233"/>
              <a:ext cx="196621" cy="19779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Поле 1">
              <a:extLst>
                <a:ext uri="{FF2B5EF4-FFF2-40B4-BE49-F238E27FC236}">
                  <a16:creationId xmlns:a16="http://schemas.microsoft.com/office/drawing/2014/main" id="{9C2F419D-2622-3A48-8740-A6B9CE6671E3}"/>
                </a:ext>
              </a:extLst>
            </p:cNvPr>
            <p:cNvSpPr txBox="1"/>
            <p:nvPr/>
          </p:nvSpPr>
          <p:spPr>
            <a:xfrm>
              <a:off x="3658161" y="1041221"/>
              <a:ext cx="597532" cy="16124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poolEnd</a:t>
              </a:r>
            </a:p>
          </p:txBody>
        </p:sp>
        <p:sp>
          <p:nvSpPr>
            <p:cNvPr id="32" name="Поле 1">
              <a:extLst>
                <a:ext uri="{FF2B5EF4-FFF2-40B4-BE49-F238E27FC236}">
                  <a16:creationId xmlns:a16="http://schemas.microsoft.com/office/drawing/2014/main" id="{0FF8B2AB-0F13-C14E-B111-8238E360D5A1}"/>
                </a:ext>
              </a:extLst>
            </p:cNvPr>
            <p:cNvSpPr txBox="1"/>
            <p:nvPr/>
          </p:nvSpPr>
          <p:spPr>
            <a:xfrm>
              <a:off x="3240408" y="972289"/>
              <a:ext cx="411818" cy="16124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await</a:t>
              </a:r>
            </a:p>
          </p:txBody>
        </p:sp>
        <p:cxnSp>
          <p:nvCxnSpPr>
            <p:cNvPr id="33" name="Прямая со стрелкой 34">
              <a:extLst>
                <a:ext uri="{FF2B5EF4-FFF2-40B4-BE49-F238E27FC236}">
                  <a16:creationId xmlns:a16="http://schemas.microsoft.com/office/drawing/2014/main" id="{646430EA-674D-D048-B1B7-659A77B85A56}"/>
                </a:ext>
              </a:extLst>
            </p:cNvPr>
            <p:cNvCxnSpPr>
              <a:cxnSpLocks/>
            </p:cNvCxnSpPr>
            <p:nvPr/>
          </p:nvCxnSpPr>
          <p:spPr>
            <a:xfrm>
              <a:off x="2909330" y="723792"/>
              <a:ext cx="381499" cy="52711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5">
              <a:extLst>
                <a:ext uri="{FF2B5EF4-FFF2-40B4-BE49-F238E27FC236}">
                  <a16:creationId xmlns:a16="http://schemas.microsoft.com/office/drawing/2014/main" id="{9CB69ECB-91C8-8B4D-8828-C2E767387427}"/>
                </a:ext>
              </a:extLst>
            </p:cNvPr>
            <p:cNvCxnSpPr/>
            <p:nvPr/>
          </p:nvCxnSpPr>
          <p:spPr>
            <a:xfrm>
              <a:off x="930937" y="972289"/>
              <a:ext cx="75447" cy="883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Поле 1">
              <a:extLst>
                <a:ext uri="{FF2B5EF4-FFF2-40B4-BE49-F238E27FC236}">
                  <a16:creationId xmlns:a16="http://schemas.microsoft.com/office/drawing/2014/main" id="{1DACBF98-78D0-EF40-BA10-13EA98445378}"/>
                </a:ext>
              </a:extLst>
            </p:cNvPr>
            <p:cNvSpPr txBox="1"/>
            <p:nvPr/>
          </p:nvSpPr>
          <p:spPr>
            <a:xfrm>
              <a:off x="848900" y="811042"/>
              <a:ext cx="120053" cy="16124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</a:p>
          </p:txBody>
        </p:sp>
        <p:cxnSp>
          <p:nvCxnSpPr>
            <p:cNvPr id="36" name="Прямая соединительная линия 37">
              <a:extLst>
                <a:ext uri="{FF2B5EF4-FFF2-40B4-BE49-F238E27FC236}">
                  <a16:creationId xmlns:a16="http://schemas.microsoft.com/office/drawing/2014/main" id="{9FB1338E-9E03-6B4F-9F4C-D859D23D69D2}"/>
                </a:ext>
              </a:extLst>
            </p:cNvPr>
            <p:cNvCxnSpPr/>
            <p:nvPr/>
          </p:nvCxnSpPr>
          <p:spPr>
            <a:xfrm flipH="1">
              <a:off x="3072620" y="927320"/>
              <a:ext cx="40422" cy="88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Поле 1">
              <a:extLst>
                <a:ext uri="{FF2B5EF4-FFF2-40B4-BE49-F238E27FC236}">
                  <a16:creationId xmlns:a16="http://schemas.microsoft.com/office/drawing/2014/main" id="{C2733548-E243-3E48-AB4D-AA1DC9F2134C}"/>
                </a:ext>
              </a:extLst>
            </p:cNvPr>
            <p:cNvSpPr txBox="1"/>
            <p:nvPr/>
          </p:nvSpPr>
          <p:spPr>
            <a:xfrm>
              <a:off x="3134648" y="792303"/>
              <a:ext cx="156181" cy="16124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</a:t>
              </a:r>
            </a:p>
          </p:txBody>
        </p:sp>
        <p:cxnSp>
          <p:nvCxnSpPr>
            <p:cNvPr id="38" name="Прямая со стрелкой 39">
              <a:extLst>
                <a:ext uri="{FF2B5EF4-FFF2-40B4-BE49-F238E27FC236}">
                  <a16:creationId xmlns:a16="http://schemas.microsoft.com/office/drawing/2014/main" id="{4666C789-4247-4445-9478-EB9E28A11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6804" y="1341230"/>
              <a:ext cx="964025" cy="480323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Поле 1">
              <a:extLst>
                <a:ext uri="{FF2B5EF4-FFF2-40B4-BE49-F238E27FC236}">
                  <a16:creationId xmlns:a16="http://schemas.microsoft.com/office/drawing/2014/main" id="{C27498B7-4B57-5945-8009-BA89F9152849}"/>
                </a:ext>
              </a:extLst>
            </p:cNvPr>
            <p:cNvSpPr txBox="1"/>
            <p:nvPr/>
          </p:nvSpPr>
          <p:spPr>
            <a:xfrm>
              <a:off x="136953" y="1523158"/>
              <a:ext cx="1126603" cy="16124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newThreadPool</a:t>
              </a:r>
            </a:p>
          </p:txBody>
        </p:sp>
        <p:sp>
          <p:nvSpPr>
            <p:cNvPr id="40" name="Поле 1">
              <a:extLst>
                <a:ext uri="{FF2B5EF4-FFF2-40B4-BE49-F238E27FC236}">
                  <a16:creationId xmlns:a16="http://schemas.microsoft.com/office/drawing/2014/main" id="{ED4B7BEF-B463-6D41-B5C8-8618D7D6A322}"/>
                </a:ext>
              </a:extLst>
            </p:cNvPr>
            <p:cNvSpPr txBox="1"/>
            <p:nvPr/>
          </p:nvSpPr>
          <p:spPr>
            <a:xfrm>
              <a:off x="785769" y="66221"/>
              <a:ext cx="562332" cy="16065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 u="sn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Task</a:t>
              </a:r>
              <a:endPara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1" name="Прямая со стрелкой 42">
              <a:extLst>
                <a:ext uri="{FF2B5EF4-FFF2-40B4-BE49-F238E27FC236}">
                  <a16:creationId xmlns:a16="http://schemas.microsoft.com/office/drawing/2014/main" id="{AE7F7CD2-EF23-C641-AAC0-A55153CF1E0A}"/>
                </a:ext>
              </a:extLst>
            </p:cNvPr>
            <p:cNvCxnSpPr/>
            <p:nvPr/>
          </p:nvCxnSpPr>
          <p:spPr>
            <a:xfrm flipH="1">
              <a:off x="1290955" y="1409271"/>
              <a:ext cx="31889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Нижний колонтитул 3">
            <a:extLst>
              <a:ext uri="{FF2B5EF4-FFF2-40B4-BE49-F238E27FC236}">
                <a16:creationId xmlns:a16="http://schemas.microsoft.com/office/drawing/2014/main" id="{A5F55974-FEBF-B945-94B5-66EBA878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88693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5D73-B3E5-3640-B0EB-0F12183D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Петрі-об’єкт </a:t>
            </a:r>
            <a:r>
              <a:rPr lang="en-US" i="1" dirty="0"/>
              <a:t>Task</a:t>
            </a:r>
            <a:endParaRPr lang="en-US" dirty="0"/>
          </a:p>
        </p:txBody>
      </p:sp>
      <p:sp>
        <p:nvSpPr>
          <p:cNvPr id="42" name="Нижний колонтитул 3">
            <a:extLst>
              <a:ext uri="{FF2B5EF4-FFF2-40B4-BE49-F238E27FC236}">
                <a16:creationId xmlns:a16="http://schemas.microsoft.com/office/drawing/2014/main" id="{A5F55974-FEBF-B945-94B5-66EBA878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grpSp>
        <p:nvGrpSpPr>
          <p:cNvPr id="43" name="Полотно 77">
            <a:extLst>
              <a:ext uri="{FF2B5EF4-FFF2-40B4-BE49-F238E27FC236}">
                <a16:creationId xmlns:a16="http://schemas.microsoft.com/office/drawing/2014/main" id="{8E1A6E98-6E99-B344-9E95-660D5BFEFD12}"/>
              </a:ext>
            </a:extLst>
          </p:cNvPr>
          <p:cNvGrpSpPr/>
          <p:nvPr/>
        </p:nvGrpSpPr>
        <p:grpSpPr>
          <a:xfrm>
            <a:off x="3159443" y="1831579"/>
            <a:ext cx="5850742" cy="3830317"/>
            <a:chOff x="0" y="0"/>
            <a:chExt cx="3423285" cy="219678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A09713D-AAAF-EA48-9124-08A2E87DA7D5}"/>
                </a:ext>
              </a:extLst>
            </p:cNvPr>
            <p:cNvSpPr/>
            <p:nvPr/>
          </p:nvSpPr>
          <p:spPr>
            <a:xfrm>
              <a:off x="0" y="0"/>
              <a:ext cx="3423285" cy="2185670"/>
            </a:xfrm>
            <a:prstGeom prst="rect">
              <a:avLst/>
            </a:prstGeom>
          </p:spPr>
        </p:sp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F42AEFB6-2648-6147-99F7-245A7F8DF2DC}"/>
                </a:ext>
              </a:extLst>
            </p:cNvPr>
            <p:cNvGrpSpPr/>
            <p:nvPr/>
          </p:nvGrpSpPr>
          <p:grpSpPr>
            <a:xfrm>
              <a:off x="194873" y="106802"/>
              <a:ext cx="3143842" cy="2089983"/>
              <a:chOff x="204493" y="210467"/>
              <a:chExt cx="3376887" cy="2358431"/>
            </a:xfrm>
          </p:grpSpPr>
          <p:sp>
            <p:nvSpPr>
              <p:cNvPr id="46" name="Скругленный прямоугольник 45">
                <a:extLst>
                  <a:ext uri="{FF2B5EF4-FFF2-40B4-BE49-F238E27FC236}">
                    <a16:creationId xmlns:a16="http://schemas.microsoft.com/office/drawing/2014/main" id="{3E8FB665-D943-6140-8459-838FD7763E66}"/>
                  </a:ext>
                </a:extLst>
              </p:cNvPr>
              <p:cNvSpPr/>
              <p:nvPr/>
            </p:nvSpPr>
            <p:spPr>
              <a:xfrm>
                <a:off x="204493" y="1701520"/>
                <a:ext cx="3373682" cy="867378"/>
              </a:xfrm>
              <a:prstGeom prst="roundRect">
                <a:avLst/>
              </a:prstGeom>
              <a:solidFill>
                <a:srgbClr val="EEEEEE"/>
              </a:solidFill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Скругленный прямоугольник 46">
                <a:extLst>
                  <a:ext uri="{FF2B5EF4-FFF2-40B4-BE49-F238E27FC236}">
                    <a16:creationId xmlns:a16="http://schemas.microsoft.com/office/drawing/2014/main" id="{94D9A768-70CB-1C49-8109-A82A889D35DA}"/>
                  </a:ext>
                </a:extLst>
              </p:cNvPr>
              <p:cNvSpPr/>
              <p:nvPr/>
            </p:nvSpPr>
            <p:spPr>
              <a:xfrm>
                <a:off x="1282335" y="210467"/>
                <a:ext cx="1618441" cy="733425"/>
              </a:xfrm>
              <a:prstGeom prst="roundRect">
                <a:avLst/>
              </a:prstGeom>
              <a:solidFill>
                <a:srgbClr val="EEEEEE"/>
              </a:solidFill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144145" algn="just" hangingPunct="0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A79E48BB-9E4A-3F45-A5E5-78CE9CCE4D1D}"/>
                  </a:ext>
                </a:extLst>
              </p:cNvPr>
              <p:cNvSpPr/>
              <p:nvPr/>
            </p:nvSpPr>
            <p:spPr>
              <a:xfrm>
                <a:off x="508650" y="1811816"/>
                <a:ext cx="196621" cy="19779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144145" algn="just" hangingPunct="0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49" name="Прямая со стрелкой 48">
                <a:extLst>
                  <a:ext uri="{FF2B5EF4-FFF2-40B4-BE49-F238E27FC236}">
                    <a16:creationId xmlns:a16="http://schemas.microsoft.com/office/drawing/2014/main" id="{35CF0CFB-53F4-F545-9501-33D817229A07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V="1">
                <a:off x="606960" y="1438338"/>
                <a:ext cx="154692" cy="3734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stealth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15E2BE3E-6299-3944-96F9-D8B46D760D29}"/>
                  </a:ext>
                </a:extLst>
              </p:cNvPr>
              <p:cNvSpPr/>
              <p:nvPr/>
            </p:nvSpPr>
            <p:spPr>
              <a:xfrm>
                <a:off x="761652" y="1320090"/>
                <a:ext cx="11853" cy="236493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144145" algn="just" hangingPunct="0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02BBE65E-269B-2F4D-9EF1-1A1250D1B0DC}"/>
                  </a:ext>
                </a:extLst>
              </p:cNvPr>
              <p:cNvCxnSpPr/>
              <p:nvPr/>
            </p:nvCxnSpPr>
            <p:spPr>
              <a:xfrm flipV="1">
                <a:off x="773505" y="1435040"/>
                <a:ext cx="312280" cy="3297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stealth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B1C2E5A2-3508-904B-840E-78AE6CFBA9E0}"/>
                  </a:ext>
                </a:extLst>
              </p:cNvPr>
              <p:cNvSpPr/>
              <p:nvPr/>
            </p:nvSpPr>
            <p:spPr>
              <a:xfrm>
                <a:off x="1085785" y="1336143"/>
                <a:ext cx="196621" cy="19779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144145" algn="just" hangingPunct="0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0FBB7415-FEAD-CC48-8E99-4ADE3C1BB7AE}"/>
                  </a:ext>
                </a:extLst>
              </p:cNvPr>
              <p:cNvCxnSpPr/>
              <p:nvPr/>
            </p:nvCxnSpPr>
            <p:spPr>
              <a:xfrm flipV="1">
                <a:off x="1282405" y="1432852"/>
                <a:ext cx="316416" cy="218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stealth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E792719F-87F6-8D41-81EA-AFD7FDB469A0}"/>
                  </a:ext>
                </a:extLst>
              </p:cNvPr>
              <p:cNvSpPr/>
              <p:nvPr/>
            </p:nvSpPr>
            <p:spPr>
              <a:xfrm>
                <a:off x="1598822" y="1314605"/>
                <a:ext cx="11853" cy="236493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144145" algn="just" hangingPunct="0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55" name="Овал 54">
                <a:extLst>
                  <a:ext uri="{FF2B5EF4-FFF2-40B4-BE49-F238E27FC236}">
                    <a16:creationId xmlns:a16="http://schemas.microsoft.com/office/drawing/2014/main" id="{EF899127-F8BB-314F-9256-6316B4CF4949}"/>
                  </a:ext>
                </a:extLst>
              </p:cNvPr>
              <p:cNvSpPr/>
              <p:nvPr/>
            </p:nvSpPr>
            <p:spPr>
              <a:xfrm>
                <a:off x="1272782" y="1832278"/>
                <a:ext cx="196621" cy="19779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5BCD5DF4-379C-DD49-A319-D2A485CCE082}"/>
                  </a:ext>
                </a:extLst>
              </p:cNvPr>
              <p:cNvCxnSpPr/>
              <p:nvPr/>
            </p:nvCxnSpPr>
            <p:spPr>
              <a:xfrm flipV="1">
                <a:off x="1371093" y="1432852"/>
                <a:ext cx="227729" cy="399426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triangle" w="sm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Овал 56">
                <a:extLst>
                  <a:ext uri="{FF2B5EF4-FFF2-40B4-BE49-F238E27FC236}">
                    <a16:creationId xmlns:a16="http://schemas.microsoft.com/office/drawing/2014/main" id="{E36D38EC-3A04-2F4E-816F-AB3270B91055}"/>
                  </a:ext>
                </a:extLst>
              </p:cNvPr>
              <p:cNvSpPr/>
              <p:nvPr/>
            </p:nvSpPr>
            <p:spPr>
              <a:xfrm>
                <a:off x="1879825" y="633406"/>
                <a:ext cx="196621" cy="19779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144145" algn="just" hangingPunct="0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F75632F0-FD87-9642-980F-3D875F52AF50}"/>
                  </a:ext>
                </a:extLst>
              </p:cNvPr>
              <p:cNvCxnSpPr/>
              <p:nvPr/>
            </p:nvCxnSpPr>
            <p:spPr>
              <a:xfrm flipV="1">
                <a:off x="1610675" y="802235"/>
                <a:ext cx="297944" cy="630617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stealth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Поле 1">
                <a:extLst>
                  <a:ext uri="{FF2B5EF4-FFF2-40B4-BE49-F238E27FC236}">
                    <a16:creationId xmlns:a16="http://schemas.microsoft.com/office/drawing/2014/main" id="{5A3893EC-B2A3-D540-B19E-E20E404453E7}"/>
                  </a:ext>
                </a:extLst>
              </p:cNvPr>
              <p:cNvSpPr txBox="1"/>
              <p:nvPr/>
            </p:nvSpPr>
            <p:spPr>
              <a:xfrm>
                <a:off x="312959" y="2030072"/>
                <a:ext cx="635411" cy="167830"/>
              </a:xfrm>
              <a:prstGeom prst="rect">
                <a:avLst/>
              </a:prstGeom>
            </p:spPr>
            <p:txBody>
              <a:bodyPr wrap="square" lIns="0" tIns="0" rIns="0" bIns="0" rtlCol="0"/>
              <a:lstStyle/>
              <a:p>
                <a:pPr algn="ctr">
                  <a:spcAft>
                    <a:spcPts val="0"/>
                  </a:spcAft>
                </a:pP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taskStart</a:t>
                </a:r>
              </a:p>
            </p:txBody>
          </p:sp>
          <p:sp>
            <p:nvSpPr>
              <p:cNvPr id="60" name="Поле 1">
                <a:extLst>
                  <a:ext uri="{FF2B5EF4-FFF2-40B4-BE49-F238E27FC236}">
                    <a16:creationId xmlns:a16="http://schemas.microsoft.com/office/drawing/2014/main" id="{C858A900-9447-3447-834E-AF257286953A}"/>
                  </a:ext>
                </a:extLst>
              </p:cNvPr>
              <p:cNvSpPr txBox="1"/>
              <p:nvPr/>
            </p:nvSpPr>
            <p:spPr>
              <a:xfrm>
                <a:off x="1174837" y="2069392"/>
                <a:ext cx="722573" cy="161245"/>
              </a:xfrm>
              <a:prstGeom prst="rect">
                <a:avLst/>
              </a:prstGeom>
            </p:spPr>
            <p:txBody>
              <a:bodyPr wrap="square" lIns="0" tIns="0" rIns="0" bIns="0" rtlCol="0"/>
              <a:lstStyle/>
              <a:p>
                <a:pPr algn="ctr">
                  <a:spcAft>
                    <a:spcPts val="0"/>
                  </a:spcAft>
                </a:pP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numThreads</a:t>
                </a:r>
              </a:p>
            </p:txBody>
          </p:sp>
          <p:sp>
            <p:nvSpPr>
              <p:cNvPr id="61" name="Поле 1">
                <a:extLst>
                  <a:ext uri="{FF2B5EF4-FFF2-40B4-BE49-F238E27FC236}">
                    <a16:creationId xmlns:a16="http://schemas.microsoft.com/office/drawing/2014/main" id="{8E595E2E-61A1-3E4F-9E1B-603A1FD8E9BD}"/>
                  </a:ext>
                </a:extLst>
              </p:cNvPr>
              <p:cNvSpPr txBox="1"/>
              <p:nvPr/>
            </p:nvSpPr>
            <p:spPr>
              <a:xfrm>
                <a:off x="1325424" y="459620"/>
                <a:ext cx="736735" cy="161245"/>
              </a:xfrm>
              <a:prstGeom prst="rect">
                <a:avLst/>
              </a:prstGeom>
            </p:spPr>
            <p:txBody>
              <a:bodyPr wrap="square" lIns="0" tIns="0" rIns="0" bIns="0" rtlCol="0"/>
              <a:lstStyle/>
              <a:p>
                <a:pPr algn="ctr">
                  <a:spcAft>
                    <a:spcPts val="0"/>
                  </a:spcAft>
                </a:pP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counterStart</a:t>
                </a:r>
              </a:p>
            </p:txBody>
          </p:sp>
          <p:sp>
            <p:nvSpPr>
              <p:cNvPr id="62" name="Овал 61">
                <a:extLst>
                  <a:ext uri="{FF2B5EF4-FFF2-40B4-BE49-F238E27FC236}">
                    <a16:creationId xmlns:a16="http://schemas.microsoft.com/office/drawing/2014/main" id="{03B15CCB-7CCB-BB40-A126-760F7EE58492}"/>
                  </a:ext>
                </a:extLst>
              </p:cNvPr>
              <p:cNvSpPr/>
              <p:nvPr/>
            </p:nvSpPr>
            <p:spPr>
              <a:xfrm>
                <a:off x="2326868" y="646586"/>
                <a:ext cx="196621" cy="19779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3" name="Поле 1">
                <a:extLst>
                  <a:ext uri="{FF2B5EF4-FFF2-40B4-BE49-F238E27FC236}">
                    <a16:creationId xmlns:a16="http://schemas.microsoft.com/office/drawing/2014/main" id="{87B6DF43-9061-E44C-A215-9D7FA90F9C03}"/>
                  </a:ext>
                </a:extLst>
              </p:cNvPr>
              <p:cNvSpPr txBox="1"/>
              <p:nvPr/>
            </p:nvSpPr>
            <p:spPr>
              <a:xfrm>
                <a:off x="1242534" y="223382"/>
                <a:ext cx="736283" cy="161245"/>
              </a:xfrm>
              <a:prstGeom prst="rect">
                <a:avLst/>
              </a:prstGeom>
            </p:spPr>
            <p:txBody>
              <a:bodyPr wrap="square" lIns="0" tIns="0" rIns="0" bIns="0" rtlCol="0"/>
              <a:lstStyle/>
              <a:p>
                <a:pPr algn="ctr">
                  <a:spcAft>
                    <a:spcPts val="0"/>
                  </a:spcAft>
                </a:pPr>
                <a:r>
                  <a:rPr lang="en-US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Counter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4" name="Поле 1">
                <a:extLst>
                  <a:ext uri="{FF2B5EF4-FFF2-40B4-BE49-F238E27FC236}">
                    <a16:creationId xmlns:a16="http://schemas.microsoft.com/office/drawing/2014/main" id="{09DC3788-445F-4845-989B-D70A579562EB}"/>
                  </a:ext>
                </a:extLst>
              </p:cNvPr>
              <p:cNvSpPr txBox="1"/>
              <p:nvPr/>
            </p:nvSpPr>
            <p:spPr>
              <a:xfrm>
                <a:off x="1174701" y="1132445"/>
                <a:ext cx="504347" cy="161233"/>
              </a:xfrm>
              <a:prstGeom prst="rect">
                <a:avLst/>
              </a:prstGeom>
            </p:spPr>
            <p:txBody>
              <a:bodyPr wrap="square" lIns="0" tIns="0" rIns="0" bIns="0" rtlCol="0"/>
              <a:lstStyle/>
              <a:p>
                <a:pPr algn="ctr">
                  <a:spcAft>
                    <a:spcPts val="0"/>
                  </a:spcAft>
                </a:pP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runStart</a:t>
                </a:r>
              </a:p>
            </p:txBody>
          </p:sp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9936921F-2E10-994D-BEE2-6FE97C2F6DBA}"/>
                  </a:ext>
                </a:extLst>
              </p:cNvPr>
              <p:cNvSpPr/>
              <p:nvPr/>
            </p:nvSpPr>
            <p:spPr>
              <a:xfrm>
                <a:off x="2779244" y="1294089"/>
                <a:ext cx="11853" cy="236493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6" name="Прямая со стрелкой 65">
                <a:extLst>
                  <a:ext uri="{FF2B5EF4-FFF2-40B4-BE49-F238E27FC236}">
                    <a16:creationId xmlns:a16="http://schemas.microsoft.com/office/drawing/2014/main" id="{832E201F-A79B-1740-9429-2D9F9F7D3CFA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>
                <a:off x="2799080" y="1468362"/>
                <a:ext cx="336379" cy="37569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stealth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E4353E12-219B-0740-925A-97E2950C2735}"/>
                  </a:ext>
                </a:extLst>
              </p:cNvPr>
              <p:cNvSpPr/>
              <p:nvPr/>
            </p:nvSpPr>
            <p:spPr>
              <a:xfrm>
                <a:off x="3106666" y="1815094"/>
                <a:ext cx="196621" cy="19779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8" name="Поле 1">
                <a:extLst>
                  <a:ext uri="{FF2B5EF4-FFF2-40B4-BE49-F238E27FC236}">
                    <a16:creationId xmlns:a16="http://schemas.microsoft.com/office/drawing/2014/main" id="{D2D1DC17-2B81-CA4A-B922-16DCCCEAEE27}"/>
                  </a:ext>
                </a:extLst>
              </p:cNvPr>
              <p:cNvSpPr txBox="1"/>
              <p:nvPr/>
            </p:nvSpPr>
            <p:spPr>
              <a:xfrm>
                <a:off x="2983848" y="2045512"/>
                <a:ext cx="597532" cy="161246"/>
              </a:xfrm>
              <a:prstGeom prst="rect">
                <a:avLst/>
              </a:prstGeom>
            </p:spPr>
            <p:txBody>
              <a:bodyPr wrap="square" lIns="0" tIns="0" rIns="0" bIns="0" rtlCol="0"/>
              <a:lstStyle/>
              <a:p>
                <a:pPr algn="ctr">
                  <a:spcAft>
                    <a:spcPts val="0"/>
                  </a:spcAft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endTask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9" name="Поле 1">
                <a:extLst>
                  <a:ext uri="{FF2B5EF4-FFF2-40B4-BE49-F238E27FC236}">
                    <a16:creationId xmlns:a16="http://schemas.microsoft.com/office/drawing/2014/main" id="{6868294A-92DA-2449-A53A-E96D3C41B172}"/>
                  </a:ext>
                </a:extLst>
              </p:cNvPr>
              <p:cNvSpPr txBox="1"/>
              <p:nvPr/>
            </p:nvSpPr>
            <p:spPr>
              <a:xfrm>
                <a:off x="2713072" y="1117195"/>
                <a:ext cx="557770" cy="176616"/>
              </a:xfrm>
              <a:prstGeom prst="rect">
                <a:avLst/>
              </a:prstGeom>
            </p:spPr>
            <p:txBody>
              <a:bodyPr wrap="square" lIns="0" tIns="0" rIns="0" bIns="0" rtlCol="0"/>
              <a:lstStyle/>
              <a:p>
                <a:pPr algn="ctr">
                  <a:spcAft>
                    <a:spcPts val="0"/>
                  </a:spcAft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runEnd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0" name="Прямая со стрелкой 69">
                <a:extLst>
                  <a:ext uri="{FF2B5EF4-FFF2-40B4-BE49-F238E27FC236}">
                    <a16:creationId xmlns:a16="http://schemas.microsoft.com/office/drawing/2014/main" id="{FE2E4522-02E9-E34F-80C0-B495ED86E39B}"/>
                  </a:ext>
                </a:extLst>
              </p:cNvPr>
              <p:cNvCxnSpPr/>
              <p:nvPr/>
            </p:nvCxnSpPr>
            <p:spPr>
              <a:xfrm>
                <a:off x="2484336" y="844227"/>
                <a:ext cx="294600" cy="567597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stealth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 стрелкой 70">
                <a:extLst>
                  <a:ext uri="{FF2B5EF4-FFF2-40B4-BE49-F238E27FC236}">
                    <a16:creationId xmlns:a16="http://schemas.microsoft.com/office/drawing/2014/main" id="{C9124095-CBF5-B546-8983-F1C98AB4C7CC}"/>
                  </a:ext>
                </a:extLst>
              </p:cNvPr>
              <p:cNvCxnSpPr/>
              <p:nvPr/>
            </p:nvCxnSpPr>
            <p:spPr>
              <a:xfrm flipH="1">
                <a:off x="1469403" y="1412336"/>
                <a:ext cx="1309841" cy="518839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stealth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Поле 1">
                <a:extLst>
                  <a:ext uri="{FF2B5EF4-FFF2-40B4-BE49-F238E27FC236}">
                    <a16:creationId xmlns:a16="http://schemas.microsoft.com/office/drawing/2014/main" id="{9F703850-1336-6C41-9EBB-FDAD4BF72F8C}"/>
                  </a:ext>
                </a:extLst>
              </p:cNvPr>
              <p:cNvSpPr txBox="1"/>
              <p:nvPr/>
            </p:nvSpPr>
            <p:spPr>
              <a:xfrm>
                <a:off x="480758" y="1132565"/>
                <a:ext cx="674274" cy="161246"/>
              </a:xfrm>
              <a:prstGeom prst="rect">
                <a:avLst/>
              </a:prstGeom>
            </p:spPr>
            <p:txBody>
              <a:bodyPr wrap="square" lIns="0" tIns="0" rIns="0" bIns="0" rtlCol="0"/>
              <a:lstStyle/>
              <a:p>
                <a:pPr algn="ctr">
                  <a:spcAft>
                    <a:spcPts val="0"/>
                  </a:spcAft>
                </a:pP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newTask</a:t>
                </a:r>
              </a:p>
            </p:txBody>
          </p:sp>
          <p:cxnSp>
            <p:nvCxnSpPr>
              <p:cNvPr id="73" name="Прямая со стрелкой 72">
                <a:extLst>
                  <a:ext uri="{FF2B5EF4-FFF2-40B4-BE49-F238E27FC236}">
                    <a16:creationId xmlns:a16="http://schemas.microsoft.com/office/drawing/2014/main" id="{EC464F31-F4CE-ED4F-8453-54BD0FF1CB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5992" y="1429355"/>
                <a:ext cx="661066" cy="3487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stealth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Овал 73">
                <a:extLst>
                  <a:ext uri="{FF2B5EF4-FFF2-40B4-BE49-F238E27FC236}">
                    <a16:creationId xmlns:a16="http://schemas.microsoft.com/office/drawing/2014/main" id="{908E69EA-89E2-2641-BA20-F69985B947D5}"/>
                  </a:ext>
                </a:extLst>
              </p:cNvPr>
              <p:cNvSpPr/>
              <p:nvPr/>
            </p:nvSpPr>
            <p:spPr>
              <a:xfrm>
                <a:off x="2117058" y="1330612"/>
                <a:ext cx="196215" cy="19748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5" name="Прямая со стрелкой 74">
                <a:extLst>
                  <a:ext uri="{FF2B5EF4-FFF2-40B4-BE49-F238E27FC236}">
                    <a16:creationId xmlns:a16="http://schemas.microsoft.com/office/drawing/2014/main" id="{8292EC1F-748D-B947-B3DE-39FF643AF39D}"/>
                  </a:ext>
                </a:extLst>
              </p:cNvPr>
              <p:cNvCxnSpPr/>
              <p:nvPr/>
            </p:nvCxnSpPr>
            <p:spPr>
              <a:xfrm flipV="1">
                <a:off x="2313273" y="1412336"/>
                <a:ext cx="465971" cy="17019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stealth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Поле 1">
                <a:extLst>
                  <a:ext uri="{FF2B5EF4-FFF2-40B4-BE49-F238E27FC236}">
                    <a16:creationId xmlns:a16="http://schemas.microsoft.com/office/drawing/2014/main" id="{614B037A-F19F-7444-A508-DA1C31944CA8}"/>
                  </a:ext>
                </a:extLst>
              </p:cNvPr>
              <p:cNvSpPr txBox="1"/>
              <p:nvPr/>
            </p:nvSpPr>
            <p:spPr>
              <a:xfrm>
                <a:off x="2164341" y="459570"/>
                <a:ext cx="736600" cy="160655"/>
              </a:xfrm>
              <a:prstGeom prst="rect">
                <a:avLst/>
              </a:prstGeom>
            </p:spPr>
            <p:txBody>
              <a:bodyPr wrap="square" lIns="0" tIns="0" rIns="0" bIns="0" rtlCol="0"/>
              <a:lstStyle/>
              <a:p>
                <a:pPr algn="ctr">
                  <a:spcAft>
                    <a:spcPts val="0"/>
                  </a:spcAft>
                </a:pP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endCounter</a:t>
                </a:r>
              </a:p>
            </p:txBody>
          </p:sp>
          <p:sp>
            <p:nvSpPr>
              <p:cNvPr id="77" name="Поле 1">
                <a:extLst>
                  <a:ext uri="{FF2B5EF4-FFF2-40B4-BE49-F238E27FC236}">
                    <a16:creationId xmlns:a16="http://schemas.microsoft.com/office/drawing/2014/main" id="{FFC11C6A-A98C-474E-AB58-61BE481BFAF6}"/>
                  </a:ext>
                </a:extLst>
              </p:cNvPr>
              <p:cNvSpPr txBox="1"/>
              <p:nvPr/>
            </p:nvSpPr>
            <p:spPr>
              <a:xfrm>
                <a:off x="330552" y="2361192"/>
                <a:ext cx="735965" cy="160656"/>
              </a:xfrm>
              <a:prstGeom prst="rect">
                <a:avLst/>
              </a:prstGeom>
            </p:spPr>
            <p:txBody>
              <a:bodyPr wrap="square" lIns="0" tIns="0" rIns="0" bIns="0" rtlCol="0"/>
              <a:lstStyle/>
              <a:p>
                <a:pPr algn="ctr">
                  <a:spcAft>
                    <a:spcPts val="0"/>
                  </a:spcAft>
                </a:pPr>
                <a:r>
                  <a:rPr lang="en-US" u="sng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ThreadPool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15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9037" y="418810"/>
            <a:ext cx="10519949" cy="770022"/>
          </a:xfrm>
        </p:spPr>
        <p:txBody>
          <a:bodyPr>
            <a:noAutofit/>
          </a:bodyPr>
          <a:lstStyle/>
          <a:p>
            <a:pPr algn="ctr"/>
            <a:r>
              <a:rPr lang="uk-UA" sz="3600" dirty="0">
                <a:cs typeface="Helvetica" pitchFamily="34" charset="0"/>
              </a:rPr>
              <a:t>Моделювання пулу потоків. Петрі-об’єкт </a:t>
            </a:r>
            <a:r>
              <a:rPr lang="en-US" sz="3600" i="1" dirty="0"/>
              <a:t>Main</a:t>
            </a:r>
            <a:r>
              <a:rPr lang="en-US" sz="3600" dirty="0"/>
              <a:t> </a:t>
            </a:r>
            <a:endParaRPr lang="uk-UA" sz="3600" dirty="0">
              <a:cs typeface="Helvetica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6E811F-32A8-8B44-ACE3-9F8C2224EC31}"/>
              </a:ext>
            </a:extLst>
          </p:cNvPr>
          <p:cNvSpPr/>
          <p:nvPr/>
        </p:nvSpPr>
        <p:spPr>
          <a:xfrm>
            <a:off x="2676293" y="1853750"/>
            <a:ext cx="6514047" cy="3209745"/>
          </a:xfrm>
          <a:prstGeom prst="rect">
            <a:avLst/>
          </a:prstGeom>
        </p:spPr>
      </p:sp>
      <p:sp>
        <p:nvSpPr>
          <p:cNvPr id="12" name="Скругленный прямоугольник 79">
            <a:extLst>
              <a:ext uri="{FF2B5EF4-FFF2-40B4-BE49-F238E27FC236}">
                <a16:creationId xmlns:a16="http://schemas.microsoft.com/office/drawing/2014/main" id="{838AE0F4-375B-F940-96D5-699AE73FEA54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>
          <a:xfrm>
            <a:off x="4552181" y="1912908"/>
            <a:ext cx="2424358" cy="1376794"/>
          </a:xfrm>
          <a:prstGeom prst="roundRect">
            <a:avLst/>
          </a:prstGeom>
          <a:solidFill>
            <a:srgbClr val="EEEEEE"/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44145" algn="just" hangingPunct="0">
              <a:lnSpc>
                <a:spcPts val="1200"/>
              </a:lnSpc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3" name="Скругленный прямоугольник 80">
            <a:extLst>
              <a:ext uri="{FF2B5EF4-FFF2-40B4-BE49-F238E27FC236}">
                <a16:creationId xmlns:a16="http://schemas.microsoft.com/office/drawing/2014/main" id="{7E196591-6CEC-6843-8A12-1BAA7A9AAAF6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>
          <a:xfrm>
            <a:off x="3288087" y="4594564"/>
            <a:ext cx="2023574" cy="714036"/>
          </a:xfrm>
          <a:prstGeom prst="roundRect">
            <a:avLst/>
          </a:prstGeom>
          <a:solidFill>
            <a:srgbClr val="EEEEEE"/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Овал 81">
            <a:extLst>
              <a:ext uri="{FF2B5EF4-FFF2-40B4-BE49-F238E27FC236}">
                <a16:creationId xmlns:a16="http://schemas.microsoft.com/office/drawing/2014/main" id="{39D6357F-363A-9441-B82C-E1267E2F592C}"/>
              </a:ext>
            </a:extLst>
          </p:cNvPr>
          <p:cNvSpPr>
            <a:spLocks noRot="1" noEditPoints="1" noChangeArrowheads="1" noChangeShapeType="1" noTextEdit="1"/>
          </p:cNvSpPr>
          <p:nvPr/>
        </p:nvSpPr>
        <p:spPr>
          <a:xfrm>
            <a:off x="2926533" y="2726718"/>
            <a:ext cx="397855" cy="38342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44145" algn="just" hangingPunct="0">
              <a:lnSpc>
                <a:spcPts val="1200"/>
              </a:lnSpc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6" name="Прямоугольник 83">
            <a:extLst>
              <a:ext uri="{FF2B5EF4-FFF2-40B4-BE49-F238E27FC236}">
                <a16:creationId xmlns:a16="http://schemas.microsoft.com/office/drawing/2014/main" id="{621361D3-0025-3A4E-BDFF-0E55A0ABBB5B}"/>
              </a:ext>
            </a:extLst>
          </p:cNvPr>
          <p:cNvSpPr>
            <a:spLocks noRot="1" noEditPoints="1" noChangeArrowheads="1" noChangeShapeType="1" noTextEdit="1"/>
          </p:cNvSpPr>
          <p:nvPr/>
        </p:nvSpPr>
        <p:spPr>
          <a:xfrm>
            <a:off x="3958647" y="2678712"/>
            <a:ext cx="45730" cy="491928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44145" algn="just" hangingPunct="0">
              <a:lnSpc>
                <a:spcPts val="1200"/>
              </a:lnSpc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7" name="Овал 84">
            <a:extLst>
              <a:ext uri="{FF2B5EF4-FFF2-40B4-BE49-F238E27FC236}">
                <a16:creationId xmlns:a16="http://schemas.microsoft.com/office/drawing/2014/main" id="{2A563C69-EFD8-714B-A6B4-24869B47052C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>
          <a:xfrm>
            <a:off x="5698388" y="4041798"/>
            <a:ext cx="397612" cy="39146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Овал 85">
            <a:extLst>
              <a:ext uri="{FF2B5EF4-FFF2-40B4-BE49-F238E27FC236}">
                <a16:creationId xmlns:a16="http://schemas.microsoft.com/office/drawing/2014/main" id="{A3334687-C0C7-F54A-8475-0E12AA8D74BF}"/>
              </a:ext>
            </a:extLst>
          </p:cNvPr>
          <p:cNvSpPr>
            <a:spLocks noRot="1" noEditPoints="1" noChangeArrowheads="1" noChangeShapeType="1" noTextEdit="1"/>
          </p:cNvSpPr>
          <p:nvPr/>
        </p:nvSpPr>
        <p:spPr>
          <a:xfrm>
            <a:off x="4909388" y="2736252"/>
            <a:ext cx="397855" cy="38342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44145" algn="just" hangingPunct="0">
              <a:lnSpc>
                <a:spcPts val="1200"/>
              </a:lnSpc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20" name="Поле 1">
            <a:extLst>
              <a:ext uri="{FF2B5EF4-FFF2-40B4-BE49-F238E27FC236}">
                <a16:creationId xmlns:a16="http://schemas.microsoft.com/office/drawing/2014/main" id="{3C7634E5-78BE-5B47-9DFA-D678B984F1BF}"/>
              </a:ext>
            </a:extLst>
          </p:cNvPr>
          <p:cNvSpPr txBox="1">
            <a:spLocks noRot="1" noChangeAspect="1" noEditPoints="1" noChangeArrowheads="1" noChangeShapeType="1" noTextEdit="1"/>
          </p:cNvSpPr>
          <p:nvPr/>
        </p:nvSpPr>
        <p:spPr>
          <a:xfrm>
            <a:off x="2778418" y="2373406"/>
            <a:ext cx="1139504" cy="325336"/>
          </a:xfrm>
          <a:prstGeom prst="rect">
            <a:avLst/>
          </a:prstGeom>
        </p:spPr>
        <p:txBody>
          <a:bodyPr wrap="square" lIns="0" tIns="0" rIns="0" bIns="0" rtlCol="0"/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mainStart</a:t>
            </a:r>
          </a:p>
        </p:txBody>
      </p:sp>
      <p:sp>
        <p:nvSpPr>
          <p:cNvPr id="21" name="Поле 1">
            <a:extLst>
              <a:ext uri="{FF2B5EF4-FFF2-40B4-BE49-F238E27FC236}">
                <a16:creationId xmlns:a16="http://schemas.microsoft.com/office/drawing/2014/main" id="{26DD7208-7859-304E-BD2F-5AD2C3096374}"/>
              </a:ext>
            </a:extLst>
          </p:cNvPr>
          <p:cNvSpPr txBox="1">
            <a:spLocks noRot="1" noChangeAspect="1" noEditPoints="1" noChangeArrowheads="1" noChangeShapeType="1" noTextEdit="1"/>
          </p:cNvSpPr>
          <p:nvPr/>
        </p:nvSpPr>
        <p:spPr>
          <a:xfrm>
            <a:off x="5631608" y="4506002"/>
            <a:ext cx="610627" cy="312571"/>
          </a:xfrm>
          <a:prstGeom prst="rect">
            <a:avLst/>
          </a:prstGeom>
        </p:spPr>
        <p:txBody>
          <a:bodyPr wrap="square" lIns="0" tIns="0" rIns="0" bIns="0" rtlCol="0"/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cores</a:t>
            </a:r>
          </a:p>
        </p:txBody>
      </p:sp>
      <p:sp>
        <p:nvSpPr>
          <p:cNvPr id="22" name="Поле 1">
            <a:extLst>
              <a:ext uri="{FF2B5EF4-FFF2-40B4-BE49-F238E27FC236}">
                <a16:creationId xmlns:a16="http://schemas.microsoft.com/office/drawing/2014/main" id="{973B3EB6-6C3D-FB4B-8186-C475F99A942B}"/>
              </a:ext>
            </a:extLst>
          </p:cNvPr>
          <p:cNvSpPr txBox="1">
            <a:spLocks noRot="1" noChangeAspect="1" noEditPoints="1" noChangeArrowheads="1" noChangeShapeType="1" noTextEdit="1"/>
          </p:cNvSpPr>
          <p:nvPr/>
        </p:nvSpPr>
        <p:spPr>
          <a:xfrm>
            <a:off x="4641478" y="2428228"/>
            <a:ext cx="1125742" cy="312571"/>
          </a:xfrm>
          <a:prstGeom prst="rect">
            <a:avLst/>
          </a:prstGeom>
        </p:spPr>
        <p:txBody>
          <a:bodyPr wrap="square" lIns="0" tIns="0" rIns="0" bIns="0" rtlCol="0"/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poolStart</a:t>
            </a:r>
          </a:p>
        </p:txBody>
      </p:sp>
      <p:sp>
        <p:nvSpPr>
          <p:cNvPr id="23" name="Поле 1">
            <a:extLst>
              <a:ext uri="{FF2B5EF4-FFF2-40B4-BE49-F238E27FC236}">
                <a16:creationId xmlns:a16="http://schemas.microsoft.com/office/drawing/2014/main" id="{831DF0C8-9DD7-8049-B63C-322B65780D2F}"/>
              </a:ext>
            </a:extLst>
          </p:cNvPr>
          <p:cNvSpPr txBox="1">
            <a:spLocks noRot="1" noChangeAspect="1" noEditPoints="1" noChangeArrowheads="1" noChangeShapeType="1" noTextEdit="1"/>
          </p:cNvSpPr>
          <p:nvPr/>
        </p:nvSpPr>
        <p:spPr>
          <a:xfrm>
            <a:off x="4565986" y="1925006"/>
            <a:ext cx="1320401" cy="312571"/>
          </a:xfrm>
          <a:prstGeom prst="rect">
            <a:avLst/>
          </a:prstGeom>
        </p:spPr>
        <p:txBody>
          <a:bodyPr wrap="square" lIns="0" tIns="0" rIns="0" bIns="0" rtlCol="0"/>
          <a:lstStyle/>
          <a:p>
            <a:pPr algn="ctr">
              <a:spcAft>
                <a:spcPts val="0"/>
              </a:spcAft>
            </a:pPr>
            <a:r>
              <a:rPr lang="en-US" u="sng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ThreadPool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Прямоугольник 91">
            <a:extLst>
              <a:ext uri="{FF2B5EF4-FFF2-40B4-BE49-F238E27FC236}">
                <a16:creationId xmlns:a16="http://schemas.microsoft.com/office/drawing/2014/main" id="{BA61C311-F407-0848-B1E2-23C75EF029D2}"/>
              </a:ext>
            </a:extLst>
          </p:cNvPr>
          <p:cNvSpPr>
            <a:spLocks noRot="1" noEditPoints="1" noChangeArrowheads="1" noChangeShapeType="1" noTextEdit="1"/>
          </p:cNvSpPr>
          <p:nvPr/>
        </p:nvSpPr>
        <p:spPr>
          <a:xfrm>
            <a:off x="7516924" y="2705689"/>
            <a:ext cx="45730" cy="491928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Овал 93">
            <a:extLst>
              <a:ext uri="{FF2B5EF4-FFF2-40B4-BE49-F238E27FC236}">
                <a16:creationId xmlns:a16="http://schemas.microsoft.com/office/drawing/2014/main" id="{42894AC2-C673-0643-90E5-19F268F9FCA7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>
          <a:xfrm>
            <a:off x="8127254" y="2760828"/>
            <a:ext cx="352607" cy="38342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Поле 1">
            <a:extLst>
              <a:ext uri="{FF2B5EF4-FFF2-40B4-BE49-F238E27FC236}">
                <a16:creationId xmlns:a16="http://schemas.microsoft.com/office/drawing/2014/main" id="{B69008B9-19A5-8A40-A3CF-6C90DE5D65A4}"/>
              </a:ext>
            </a:extLst>
          </p:cNvPr>
          <p:cNvSpPr txBox="1">
            <a:spLocks noRot="1" noChangeAspect="1" noEditPoints="1" noChangeArrowheads="1" noChangeShapeType="1" noTextEdit="1"/>
          </p:cNvSpPr>
          <p:nvPr/>
        </p:nvSpPr>
        <p:spPr>
          <a:xfrm>
            <a:off x="7946196" y="2353175"/>
            <a:ext cx="1071574" cy="312571"/>
          </a:xfrm>
          <a:prstGeom prst="rect">
            <a:avLst/>
          </a:prstGeom>
        </p:spPr>
        <p:txBody>
          <a:bodyPr wrap="square" lIns="0" tIns="0" rIns="0" bIns="0" rtlCol="0"/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endMain</a:t>
            </a:r>
          </a:p>
        </p:txBody>
      </p:sp>
      <p:sp>
        <p:nvSpPr>
          <p:cNvPr id="28" name="Овал 95">
            <a:extLst>
              <a:ext uri="{FF2B5EF4-FFF2-40B4-BE49-F238E27FC236}">
                <a16:creationId xmlns:a16="http://schemas.microsoft.com/office/drawing/2014/main" id="{7539BE7E-B424-A245-AAAB-A56526BE590C}"/>
              </a:ext>
            </a:extLst>
          </p:cNvPr>
          <p:cNvSpPr>
            <a:spLocks noRot="1" noEditPoints="1" noChangeArrowheads="1" noChangeShapeType="1" noTextEdit="1"/>
          </p:cNvSpPr>
          <p:nvPr/>
        </p:nvSpPr>
        <p:spPr>
          <a:xfrm>
            <a:off x="6271723" y="2764422"/>
            <a:ext cx="397855" cy="38556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Поле 1">
            <a:extLst>
              <a:ext uri="{FF2B5EF4-FFF2-40B4-BE49-F238E27FC236}">
                <a16:creationId xmlns:a16="http://schemas.microsoft.com/office/drawing/2014/main" id="{843FAE08-E4CC-464A-921C-61069B681E43}"/>
              </a:ext>
            </a:extLst>
          </p:cNvPr>
          <p:cNvSpPr txBox="1">
            <a:spLocks noRot="1" noChangeAspect="1" noEditPoints="1" noChangeArrowheads="1" noChangeShapeType="1" noTextEdit="1"/>
          </p:cNvSpPr>
          <p:nvPr/>
        </p:nvSpPr>
        <p:spPr>
          <a:xfrm>
            <a:off x="6000961" y="2427263"/>
            <a:ext cx="1027661" cy="311428"/>
          </a:xfrm>
          <a:prstGeom prst="rect">
            <a:avLst/>
          </a:prstGeom>
        </p:spPr>
        <p:txBody>
          <a:bodyPr wrap="square" lIns="0" tIns="0" rIns="0" bIns="0" rtlCol="0"/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endPool</a:t>
            </a:r>
          </a:p>
        </p:txBody>
      </p:sp>
      <p:sp>
        <p:nvSpPr>
          <p:cNvPr id="31" name="Поле 1">
            <a:extLst>
              <a:ext uri="{FF2B5EF4-FFF2-40B4-BE49-F238E27FC236}">
                <a16:creationId xmlns:a16="http://schemas.microsoft.com/office/drawing/2014/main" id="{702084FB-E40D-A14A-A303-8A2849874948}"/>
              </a:ext>
            </a:extLst>
          </p:cNvPr>
          <p:cNvSpPr txBox="1">
            <a:spLocks noRot="1" noChangeAspect="1" noEditPoints="1" noChangeArrowheads="1" noChangeShapeType="1" noTextEdit="1"/>
          </p:cNvSpPr>
          <p:nvPr/>
        </p:nvSpPr>
        <p:spPr>
          <a:xfrm>
            <a:off x="3803073" y="4701787"/>
            <a:ext cx="1045461" cy="311428"/>
          </a:xfrm>
          <a:prstGeom prst="rect">
            <a:avLst/>
          </a:prstGeom>
        </p:spPr>
        <p:txBody>
          <a:bodyPr wrap="square" lIns="0" tIns="0" rIns="0" bIns="0" rtlCol="0"/>
          <a:lstStyle/>
          <a:p>
            <a:pPr algn="ctr">
              <a:spcAft>
                <a:spcPts val="0"/>
              </a:spcAft>
            </a:pPr>
            <a:r>
              <a:rPr lang="en-US" u="sng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Скругленный прямоугольник 111">
            <a:extLst>
              <a:ext uri="{FF2B5EF4-FFF2-40B4-BE49-F238E27FC236}">
                <a16:creationId xmlns:a16="http://schemas.microsoft.com/office/drawing/2014/main" id="{BA6BCA10-30CA-F049-AB14-92846FE9DC6C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>
          <a:xfrm>
            <a:off x="6425196" y="4589915"/>
            <a:ext cx="2025762" cy="718685"/>
          </a:xfrm>
          <a:prstGeom prst="roundRect">
            <a:avLst/>
          </a:prstGeom>
          <a:solidFill>
            <a:srgbClr val="EEEEEE"/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Поле 1">
            <a:extLst>
              <a:ext uri="{FF2B5EF4-FFF2-40B4-BE49-F238E27FC236}">
                <a16:creationId xmlns:a16="http://schemas.microsoft.com/office/drawing/2014/main" id="{1B57FA67-17F9-5944-A0F2-8D4E6A07828A}"/>
              </a:ext>
            </a:extLst>
          </p:cNvPr>
          <p:cNvSpPr txBox="1">
            <a:spLocks noRot="1" noChangeAspect="1" noEditPoints="1" noChangeArrowheads="1" noChangeShapeType="1" noTextEdit="1"/>
          </p:cNvSpPr>
          <p:nvPr/>
        </p:nvSpPr>
        <p:spPr>
          <a:xfrm>
            <a:off x="7012032" y="4708915"/>
            <a:ext cx="865457" cy="310197"/>
          </a:xfrm>
          <a:prstGeom prst="rect">
            <a:avLst/>
          </a:prstGeom>
        </p:spPr>
        <p:txBody>
          <a:bodyPr wrap="square" lIns="0" tIns="0" rIns="0" bIns="0" rtlCol="0"/>
          <a:lstStyle/>
          <a:p>
            <a:pPr>
              <a:spcAft>
                <a:spcPts val="0"/>
              </a:spcAft>
            </a:pPr>
            <a:r>
              <a:rPr lang="en-US" u="sng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Counter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6" name="Прямая со стрелкой 97">
            <a:extLst>
              <a:ext uri="{FF2B5EF4-FFF2-40B4-BE49-F238E27FC236}">
                <a16:creationId xmlns:a16="http://schemas.microsoft.com/office/drawing/2014/main" id="{99736AA0-AE8B-5348-86BF-DFF8DF15D9FB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>
            <a:off x="3324388" y="2918429"/>
            <a:ext cx="634259" cy="624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97">
            <a:extLst>
              <a:ext uri="{FF2B5EF4-FFF2-40B4-BE49-F238E27FC236}">
                <a16:creationId xmlns:a16="http://schemas.microsoft.com/office/drawing/2014/main" id="{5417AB01-AD9E-CB4E-8812-B344C4348EB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006072" y="2921337"/>
            <a:ext cx="903316" cy="662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97">
            <a:extLst>
              <a:ext uri="{FF2B5EF4-FFF2-40B4-BE49-F238E27FC236}">
                <a16:creationId xmlns:a16="http://schemas.microsoft.com/office/drawing/2014/main" id="{A349C0A0-0A34-964D-82FC-01F9DCB69753}"/>
              </a:ext>
            </a:extLst>
          </p:cNvPr>
          <p:cNvCxnSpPr>
            <a:cxnSpLocks/>
            <a:stCxn id="28" idx="6"/>
            <a:endCxn id="24" idx="3"/>
          </p:cNvCxnSpPr>
          <p:nvPr/>
        </p:nvCxnSpPr>
        <p:spPr>
          <a:xfrm flipV="1">
            <a:off x="6669578" y="2951653"/>
            <a:ext cx="893076" cy="555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97">
            <a:extLst>
              <a:ext uri="{FF2B5EF4-FFF2-40B4-BE49-F238E27FC236}">
                <a16:creationId xmlns:a16="http://schemas.microsoft.com/office/drawing/2014/main" id="{34A918CF-220E-9E47-B491-A1136F4B7783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>
            <a:off x="7562654" y="2951653"/>
            <a:ext cx="564600" cy="88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97">
            <a:extLst>
              <a:ext uri="{FF2B5EF4-FFF2-40B4-BE49-F238E27FC236}">
                <a16:creationId xmlns:a16="http://schemas.microsoft.com/office/drawing/2014/main" id="{F20B7C3C-CCD6-6B44-8DAA-C1E7F9DAF0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004377" y="2924676"/>
            <a:ext cx="1752240" cy="117445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97">
            <a:extLst>
              <a:ext uri="{FF2B5EF4-FFF2-40B4-BE49-F238E27FC236}">
                <a16:creationId xmlns:a16="http://schemas.microsoft.com/office/drawing/2014/main" id="{49823E5F-86AD-1943-ACA4-1F4147481106}"/>
              </a:ext>
            </a:extLst>
          </p:cNvPr>
          <p:cNvCxnSpPr>
            <a:cxnSpLocks/>
          </p:cNvCxnSpPr>
          <p:nvPr/>
        </p:nvCxnSpPr>
        <p:spPr>
          <a:xfrm flipH="1" flipV="1">
            <a:off x="3971822" y="3045424"/>
            <a:ext cx="1659786" cy="111264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97">
            <a:extLst>
              <a:ext uri="{FF2B5EF4-FFF2-40B4-BE49-F238E27FC236}">
                <a16:creationId xmlns:a16="http://schemas.microsoft.com/office/drawing/2014/main" id="{2A710DFD-692D-3840-9E2F-EC349F2711BD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6037771" y="3119674"/>
            <a:ext cx="1427070" cy="97945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97">
            <a:extLst>
              <a:ext uri="{FF2B5EF4-FFF2-40B4-BE49-F238E27FC236}">
                <a16:creationId xmlns:a16="http://schemas.microsoft.com/office/drawing/2014/main" id="{DA1A4071-D1B0-0D48-8C28-89030DF1A19C}"/>
              </a:ext>
            </a:extLst>
          </p:cNvPr>
          <p:cNvCxnSpPr>
            <a:cxnSpLocks/>
          </p:cNvCxnSpPr>
          <p:nvPr/>
        </p:nvCxnSpPr>
        <p:spPr>
          <a:xfrm flipH="1">
            <a:off x="5988815" y="3021566"/>
            <a:ext cx="1420999" cy="96471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97">
            <a:extLst>
              <a:ext uri="{FF2B5EF4-FFF2-40B4-BE49-F238E27FC236}">
                <a16:creationId xmlns:a16="http://schemas.microsoft.com/office/drawing/2014/main" id="{BFADDE86-0612-B141-B6D7-F24A86AA9784}"/>
              </a:ext>
            </a:extLst>
          </p:cNvPr>
          <p:cNvCxnSpPr>
            <a:cxnSpLocks/>
          </p:cNvCxnSpPr>
          <p:nvPr/>
        </p:nvCxnSpPr>
        <p:spPr>
          <a:xfrm flipH="1">
            <a:off x="4960746" y="4388688"/>
            <a:ext cx="720606" cy="44705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97">
            <a:extLst>
              <a:ext uri="{FF2B5EF4-FFF2-40B4-BE49-F238E27FC236}">
                <a16:creationId xmlns:a16="http://schemas.microsoft.com/office/drawing/2014/main" id="{F8301858-7763-C74E-A92A-EB07CF97854A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848534" y="4237528"/>
            <a:ext cx="849854" cy="55276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7">
            <a:extLst>
              <a:ext uri="{FF2B5EF4-FFF2-40B4-BE49-F238E27FC236}">
                <a16:creationId xmlns:a16="http://schemas.microsoft.com/office/drawing/2014/main" id="{70B72231-56C8-7544-8F7C-159206B4FF6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6096000" y="4237528"/>
            <a:ext cx="733071" cy="54516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7">
            <a:extLst>
              <a:ext uri="{FF2B5EF4-FFF2-40B4-BE49-F238E27FC236}">
                <a16:creationId xmlns:a16="http://schemas.microsoft.com/office/drawing/2014/main" id="{5D10E5D7-BE10-9844-96A0-2AE219C730E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402871"/>
            <a:ext cx="647849" cy="45647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199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9037" y="418810"/>
            <a:ext cx="10519949" cy="770022"/>
          </a:xfrm>
        </p:spPr>
        <p:txBody>
          <a:bodyPr>
            <a:noAutofit/>
          </a:bodyPr>
          <a:lstStyle/>
          <a:p>
            <a:pPr algn="ctr"/>
            <a:r>
              <a:rPr lang="uk-UA" sz="3600" dirty="0">
                <a:cs typeface="Helvetica" pitchFamily="34" charset="0"/>
              </a:rPr>
              <a:t>Петрі-об’єкт </a:t>
            </a:r>
            <a:r>
              <a:rPr lang="en-US" sz="3600" i="1" dirty="0"/>
              <a:t>Counter</a:t>
            </a:r>
            <a:r>
              <a:rPr lang="en-US" sz="3600" dirty="0"/>
              <a:t>  </a:t>
            </a:r>
            <a:endParaRPr lang="uk-UA" sz="3600" dirty="0">
              <a:cs typeface="Helvetica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grpSp>
        <p:nvGrpSpPr>
          <p:cNvPr id="46" name="Группа 132">
            <a:extLst>
              <a:ext uri="{FF2B5EF4-FFF2-40B4-BE49-F238E27FC236}">
                <a16:creationId xmlns:a16="http://schemas.microsoft.com/office/drawing/2014/main" id="{972EC691-A480-6C46-BF32-DB43D3EF3A6D}"/>
              </a:ext>
            </a:extLst>
          </p:cNvPr>
          <p:cNvGrpSpPr/>
          <p:nvPr/>
        </p:nvGrpSpPr>
        <p:grpSpPr>
          <a:xfrm>
            <a:off x="2551814" y="1924494"/>
            <a:ext cx="6943060" cy="3434316"/>
            <a:chOff x="284804" y="781803"/>
            <a:chExt cx="3015468" cy="1457092"/>
          </a:xfrm>
        </p:grpSpPr>
        <p:sp>
          <p:nvSpPr>
            <p:cNvPr id="47" name="Овал 96">
              <a:extLst>
                <a:ext uri="{FF2B5EF4-FFF2-40B4-BE49-F238E27FC236}">
                  <a16:creationId xmlns:a16="http://schemas.microsoft.com/office/drawing/2014/main" id="{AF9497D1-5A87-8F46-94FB-0C0C095B9801}"/>
                </a:ext>
              </a:extLst>
            </p:cNvPr>
            <p:cNvSpPr/>
            <p:nvPr/>
          </p:nvSpPr>
          <p:spPr>
            <a:xfrm>
              <a:off x="814664" y="1337602"/>
              <a:ext cx="196621" cy="19779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48" name="Прямая со стрелкой 97">
              <a:extLst>
                <a:ext uri="{FF2B5EF4-FFF2-40B4-BE49-F238E27FC236}">
                  <a16:creationId xmlns:a16="http://schemas.microsoft.com/office/drawing/2014/main" id="{81241F31-C920-9743-9F6A-3CF16B067701}"/>
                </a:ext>
              </a:extLst>
            </p:cNvPr>
            <p:cNvCxnSpPr/>
            <p:nvPr/>
          </p:nvCxnSpPr>
          <p:spPr>
            <a:xfrm flipV="1">
              <a:off x="1011285" y="1433415"/>
              <a:ext cx="303146" cy="308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Прямоугольник 98">
              <a:extLst>
                <a:ext uri="{FF2B5EF4-FFF2-40B4-BE49-F238E27FC236}">
                  <a16:creationId xmlns:a16="http://schemas.microsoft.com/office/drawing/2014/main" id="{8EF2BCFE-0701-EE44-A3F0-E6586040E63A}"/>
                </a:ext>
              </a:extLst>
            </p:cNvPr>
            <p:cNvSpPr/>
            <p:nvPr/>
          </p:nvSpPr>
          <p:spPr>
            <a:xfrm>
              <a:off x="1314431" y="1315168"/>
              <a:ext cx="11853" cy="236493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50" name="Прямая со стрелкой 99">
              <a:extLst>
                <a:ext uri="{FF2B5EF4-FFF2-40B4-BE49-F238E27FC236}">
                  <a16:creationId xmlns:a16="http://schemas.microsoft.com/office/drawing/2014/main" id="{AD6674F2-6677-FC43-BA7E-9767BE538759}"/>
                </a:ext>
              </a:extLst>
            </p:cNvPr>
            <p:cNvCxnSpPr/>
            <p:nvPr/>
          </p:nvCxnSpPr>
          <p:spPr>
            <a:xfrm flipV="1">
              <a:off x="1326284" y="1430118"/>
              <a:ext cx="312280" cy="329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Овал 100">
              <a:extLst>
                <a:ext uri="{FF2B5EF4-FFF2-40B4-BE49-F238E27FC236}">
                  <a16:creationId xmlns:a16="http://schemas.microsoft.com/office/drawing/2014/main" id="{6C2C44DF-CB9E-FC47-85AE-E52B7CF02E4A}"/>
                </a:ext>
              </a:extLst>
            </p:cNvPr>
            <p:cNvSpPr/>
            <p:nvPr/>
          </p:nvSpPr>
          <p:spPr>
            <a:xfrm>
              <a:off x="1638564" y="1331221"/>
              <a:ext cx="196621" cy="19779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52" name="Прямая со стрелкой 101">
              <a:extLst>
                <a:ext uri="{FF2B5EF4-FFF2-40B4-BE49-F238E27FC236}">
                  <a16:creationId xmlns:a16="http://schemas.microsoft.com/office/drawing/2014/main" id="{CCC02FF9-51F6-9147-B2DD-18926783A0CF}"/>
                </a:ext>
              </a:extLst>
            </p:cNvPr>
            <p:cNvCxnSpPr/>
            <p:nvPr/>
          </p:nvCxnSpPr>
          <p:spPr>
            <a:xfrm flipV="1">
              <a:off x="1835184" y="1427930"/>
              <a:ext cx="316416" cy="218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Прямоугольник 102">
              <a:extLst>
                <a:ext uri="{FF2B5EF4-FFF2-40B4-BE49-F238E27FC236}">
                  <a16:creationId xmlns:a16="http://schemas.microsoft.com/office/drawing/2014/main" id="{6EA6DAEC-7025-6344-9CE0-B40E128BED56}"/>
                </a:ext>
              </a:extLst>
            </p:cNvPr>
            <p:cNvSpPr/>
            <p:nvPr/>
          </p:nvSpPr>
          <p:spPr>
            <a:xfrm>
              <a:off x="2151601" y="1309683"/>
              <a:ext cx="11853" cy="236493"/>
            </a:xfrm>
            <a:prstGeom prst="rect">
              <a:avLst/>
            </a:prstGeom>
            <a:solidFill>
              <a:sysClr val="windowText" lastClr="000000"/>
            </a:solidFill>
            <a:ln w="47625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4" name="Овал 103">
              <a:extLst>
                <a:ext uri="{FF2B5EF4-FFF2-40B4-BE49-F238E27FC236}">
                  <a16:creationId xmlns:a16="http://schemas.microsoft.com/office/drawing/2014/main" id="{893BAC67-8DAA-8E48-88DB-73309E05EBD0}"/>
                </a:ext>
              </a:extLst>
            </p:cNvPr>
            <p:cNvSpPr/>
            <p:nvPr/>
          </p:nvSpPr>
          <p:spPr>
            <a:xfrm>
              <a:off x="1691358" y="943048"/>
              <a:ext cx="196621" cy="19779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</a:t>
              </a:r>
              <a:endPara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5" name="Прямая со стрелкой 104">
              <a:extLst>
                <a:ext uri="{FF2B5EF4-FFF2-40B4-BE49-F238E27FC236}">
                  <a16:creationId xmlns:a16="http://schemas.microsoft.com/office/drawing/2014/main" id="{1E09681A-2518-EC46-80BD-694490307416}"/>
                </a:ext>
              </a:extLst>
            </p:cNvPr>
            <p:cNvCxnSpPr/>
            <p:nvPr/>
          </p:nvCxnSpPr>
          <p:spPr>
            <a:xfrm>
              <a:off x="1806391" y="1500049"/>
              <a:ext cx="345759" cy="62073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Овал 105">
              <a:extLst>
                <a:ext uri="{FF2B5EF4-FFF2-40B4-BE49-F238E27FC236}">
                  <a16:creationId xmlns:a16="http://schemas.microsoft.com/office/drawing/2014/main" id="{BB10BE28-8D98-4D4F-99D4-F5D73B1CA235}"/>
                </a:ext>
              </a:extLst>
            </p:cNvPr>
            <p:cNvSpPr/>
            <p:nvPr/>
          </p:nvSpPr>
          <p:spPr>
            <a:xfrm>
              <a:off x="2523622" y="2020179"/>
              <a:ext cx="196621" cy="19779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7" name="Поле 1">
              <a:extLst>
                <a:ext uri="{FF2B5EF4-FFF2-40B4-BE49-F238E27FC236}">
                  <a16:creationId xmlns:a16="http://schemas.microsoft.com/office/drawing/2014/main" id="{F5D6EFD3-4ED1-1F4B-8D88-A3127FAC545B}"/>
                </a:ext>
              </a:extLst>
            </p:cNvPr>
            <p:cNvSpPr txBox="1"/>
            <p:nvPr/>
          </p:nvSpPr>
          <p:spPr>
            <a:xfrm>
              <a:off x="284804" y="1147339"/>
              <a:ext cx="635411" cy="167830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counterStart</a:t>
              </a:r>
            </a:p>
          </p:txBody>
        </p:sp>
        <p:sp>
          <p:nvSpPr>
            <p:cNvPr id="58" name="Поле 1">
              <a:extLst>
                <a:ext uri="{FF2B5EF4-FFF2-40B4-BE49-F238E27FC236}">
                  <a16:creationId xmlns:a16="http://schemas.microsoft.com/office/drawing/2014/main" id="{705367DA-517C-164C-8BF3-6CA688A8EA0C}"/>
                </a:ext>
              </a:extLst>
            </p:cNvPr>
            <p:cNvSpPr txBox="1"/>
            <p:nvPr/>
          </p:nvSpPr>
          <p:spPr>
            <a:xfrm>
              <a:off x="1615338" y="781803"/>
              <a:ext cx="279529" cy="16124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for</a:t>
              </a:r>
            </a:p>
          </p:txBody>
        </p:sp>
        <p:sp>
          <p:nvSpPr>
            <p:cNvPr id="59" name="Поле 1">
              <a:extLst>
                <a:ext uri="{FF2B5EF4-FFF2-40B4-BE49-F238E27FC236}">
                  <a16:creationId xmlns:a16="http://schemas.microsoft.com/office/drawing/2014/main" id="{3D0DA59B-E1EE-664B-A664-20C924481B50}"/>
                </a:ext>
              </a:extLst>
            </p:cNvPr>
            <p:cNvSpPr txBox="1"/>
            <p:nvPr/>
          </p:nvSpPr>
          <p:spPr>
            <a:xfrm>
              <a:off x="2041592" y="1143687"/>
              <a:ext cx="554573" cy="16124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counter++</a:t>
              </a:r>
            </a:p>
          </p:txBody>
        </p:sp>
        <p:sp>
          <p:nvSpPr>
            <p:cNvPr id="60" name="Поле 1">
              <a:extLst>
                <a:ext uri="{FF2B5EF4-FFF2-40B4-BE49-F238E27FC236}">
                  <a16:creationId xmlns:a16="http://schemas.microsoft.com/office/drawing/2014/main" id="{21865913-CD2A-FF41-B776-CE9803133818}"/>
                </a:ext>
              </a:extLst>
            </p:cNvPr>
            <p:cNvSpPr txBox="1"/>
            <p:nvPr/>
          </p:nvSpPr>
          <p:spPr>
            <a:xfrm>
              <a:off x="2661735" y="1157405"/>
              <a:ext cx="411818" cy="16124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value</a:t>
              </a:r>
            </a:p>
          </p:txBody>
        </p:sp>
        <p:cxnSp>
          <p:nvCxnSpPr>
            <p:cNvPr id="61" name="Прямая со стрелкой 118">
              <a:extLst>
                <a:ext uri="{FF2B5EF4-FFF2-40B4-BE49-F238E27FC236}">
                  <a16:creationId xmlns:a16="http://schemas.microsoft.com/office/drawing/2014/main" id="{3ACE8844-68AD-6E46-916C-8E241576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859185" y="1111876"/>
              <a:ext cx="285105" cy="30044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121">
              <a:extLst>
                <a:ext uri="{FF2B5EF4-FFF2-40B4-BE49-F238E27FC236}">
                  <a16:creationId xmlns:a16="http://schemas.microsoft.com/office/drawing/2014/main" id="{16A3946F-D135-3B40-9D5E-E63674FDDE06}"/>
                </a:ext>
              </a:extLst>
            </p:cNvPr>
            <p:cNvCxnSpPr/>
            <p:nvPr/>
          </p:nvCxnSpPr>
          <p:spPr>
            <a:xfrm flipV="1">
              <a:off x="2163454" y="1424433"/>
              <a:ext cx="506383" cy="349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Овал 122">
              <a:extLst>
                <a:ext uri="{FF2B5EF4-FFF2-40B4-BE49-F238E27FC236}">
                  <a16:creationId xmlns:a16="http://schemas.microsoft.com/office/drawing/2014/main" id="{F0F060B1-724B-F945-916A-4C29B04E72C5}"/>
                </a:ext>
              </a:extLst>
            </p:cNvPr>
            <p:cNvSpPr/>
            <p:nvPr/>
          </p:nvSpPr>
          <p:spPr>
            <a:xfrm>
              <a:off x="2669837" y="1325690"/>
              <a:ext cx="196215" cy="19748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4" name="Прямая со стрелкой 123">
              <a:extLst>
                <a:ext uri="{FF2B5EF4-FFF2-40B4-BE49-F238E27FC236}">
                  <a16:creationId xmlns:a16="http://schemas.microsoft.com/office/drawing/2014/main" id="{8D320900-1051-8E43-AE1A-3AE651609163}"/>
                </a:ext>
              </a:extLst>
            </p:cNvPr>
            <p:cNvCxnSpPr/>
            <p:nvPr/>
          </p:nvCxnSpPr>
          <p:spPr>
            <a:xfrm flipV="1">
              <a:off x="2152150" y="2119076"/>
              <a:ext cx="371472" cy="170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Поле 1">
              <a:extLst>
                <a:ext uri="{FF2B5EF4-FFF2-40B4-BE49-F238E27FC236}">
                  <a16:creationId xmlns:a16="http://schemas.microsoft.com/office/drawing/2014/main" id="{FFFBF025-746C-1145-BF1F-27C7B85A08AC}"/>
                </a:ext>
              </a:extLst>
            </p:cNvPr>
            <p:cNvSpPr txBox="1"/>
            <p:nvPr/>
          </p:nvSpPr>
          <p:spPr>
            <a:xfrm>
              <a:off x="2563672" y="1841995"/>
              <a:ext cx="736600" cy="16065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endCounter</a:t>
              </a:r>
            </a:p>
          </p:txBody>
        </p:sp>
        <p:sp>
          <p:nvSpPr>
            <p:cNvPr id="66" name="Поле 1">
              <a:extLst>
                <a:ext uri="{FF2B5EF4-FFF2-40B4-BE49-F238E27FC236}">
                  <a16:creationId xmlns:a16="http://schemas.microsoft.com/office/drawing/2014/main" id="{D860DCBF-6295-D04E-B710-338A2C58A139}"/>
                </a:ext>
              </a:extLst>
            </p:cNvPr>
            <p:cNvSpPr txBox="1"/>
            <p:nvPr/>
          </p:nvSpPr>
          <p:spPr>
            <a:xfrm>
              <a:off x="1056358" y="1137292"/>
              <a:ext cx="635000" cy="167640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newCounter</a:t>
              </a:r>
            </a:p>
          </p:txBody>
        </p:sp>
        <p:cxnSp>
          <p:nvCxnSpPr>
            <p:cNvPr id="67" name="Прямая со стрелкой 128">
              <a:extLst>
                <a:ext uri="{FF2B5EF4-FFF2-40B4-BE49-F238E27FC236}">
                  <a16:creationId xmlns:a16="http://schemas.microsoft.com/office/drawing/2014/main" id="{E679A80C-2F52-8D48-958F-D3720F6C563A}"/>
                </a:ext>
              </a:extLst>
            </p:cNvPr>
            <p:cNvCxnSpPr/>
            <p:nvPr/>
          </p:nvCxnSpPr>
          <p:spPr>
            <a:xfrm flipH="1">
              <a:off x="1825520" y="1494528"/>
              <a:ext cx="31877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130">
              <a:extLst>
                <a:ext uri="{FF2B5EF4-FFF2-40B4-BE49-F238E27FC236}">
                  <a16:creationId xmlns:a16="http://schemas.microsoft.com/office/drawing/2014/main" id="{DB16EEA8-AA5A-0A4B-A5C6-F56A43BF1988}"/>
                </a:ext>
              </a:extLst>
            </p:cNvPr>
            <p:cNvSpPr/>
            <p:nvPr/>
          </p:nvSpPr>
          <p:spPr>
            <a:xfrm>
              <a:off x="2152150" y="2002675"/>
              <a:ext cx="11430" cy="236220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uk-UA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Поле 1">
              <a:extLst>
                <a:ext uri="{FF2B5EF4-FFF2-40B4-BE49-F238E27FC236}">
                  <a16:creationId xmlns:a16="http://schemas.microsoft.com/office/drawing/2014/main" id="{CF44A346-3C40-5349-82FA-077B8DDEB3BE}"/>
                </a:ext>
              </a:extLst>
            </p:cNvPr>
            <p:cNvSpPr txBox="1"/>
            <p:nvPr/>
          </p:nvSpPr>
          <p:spPr>
            <a:xfrm>
              <a:off x="2095683" y="1825314"/>
              <a:ext cx="424879" cy="160655"/>
            </a:xfrm>
            <a:prstGeom prst="rect">
              <a:avLst/>
            </a:prstGeom>
          </p:spPr>
          <p:txBody>
            <a:bodyPr wrap="square" lIns="0" tIns="0" rIns="0" bIns="0" rtlCol="0"/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endFor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506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0CF9-DF8B-3940-804B-50B0A257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85" y="184489"/>
            <a:ext cx="11353800" cy="518182"/>
          </a:xfrm>
        </p:spPr>
        <p:txBody>
          <a:bodyPr>
            <a:normAutofit fontScale="90000"/>
          </a:bodyPr>
          <a:lstStyle/>
          <a:p>
            <a:r>
              <a:rPr lang="uk-UA" dirty="0"/>
              <a:t>Експериментальне дослідження </a:t>
            </a:r>
            <a:r>
              <a:rPr lang="en-US" dirty="0"/>
              <a:t>Java Thread Pool</a:t>
            </a:r>
          </a:p>
        </p:txBody>
      </p:sp>
      <p:graphicFrame>
        <p:nvGraphicFramePr>
          <p:cNvPr id="6" name="Диаграмма 2">
            <a:extLst>
              <a:ext uri="{FF2B5EF4-FFF2-40B4-BE49-F238E27FC236}">
                <a16:creationId xmlns:a16="http://schemas.microsoft.com/office/drawing/2014/main" id="{9820A706-46D8-D74E-B9CA-EB0FE018C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624333"/>
              </p:ext>
            </p:extLst>
          </p:nvPr>
        </p:nvGraphicFramePr>
        <p:xfrm>
          <a:off x="986962" y="1710880"/>
          <a:ext cx="10683734" cy="4418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73A6F1-D490-B747-92B3-BCB380504827}"/>
                  </a:ext>
                </a:extLst>
              </p:cNvPr>
              <p:cNvSpPr txBox="1"/>
              <p:nvPr/>
            </p:nvSpPr>
            <p:spPr>
              <a:xfrm>
                <a:off x="582385" y="2488859"/>
                <a:ext cx="1490601" cy="535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𝑠𝑒𝑞𝑢𝑒𝑛𝑡𝑖𝑎𝑙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𝑝𝑎𝑟𝑎𝑙𝑙𝑒𝑙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73A6F1-D490-B747-92B3-BCB380504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5" y="2488859"/>
                <a:ext cx="1490601" cy="535852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44ADC8A1-2C58-3249-B0B5-C4B4F74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5185" y="6224693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8F3A50-224D-C84D-9E7C-9BB688A10F43}"/>
              </a:ext>
            </a:extLst>
          </p:cNvPr>
          <p:cNvSpPr txBox="1">
            <a:spLocks/>
          </p:cNvSpPr>
          <p:nvPr/>
        </p:nvSpPr>
        <p:spPr>
          <a:xfrm>
            <a:off x="710292" y="911082"/>
            <a:ext cx="11097986" cy="704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uk-UA" sz="8000" dirty="0"/>
              <a:t>Залежність прискорення від кількості потоків та кількості задач для різної складності обчислень, що запускаються на обчислення в пул потоків (1-ядерний комп’ютер)</a:t>
            </a:r>
            <a:endParaRPr lang="en-US" sz="8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3DECB-99FA-264F-BA18-C0698C9B9ACE}"/>
              </a:ext>
            </a:extLst>
          </p:cNvPr>
          <p:cNvSpPr/>
          <p:nvPr/>
        </p:nvSpPr>
        <p:spPr>
          <a:xfrm>
            <a:off x="380092" y="3992958"/>
            <a:ext cx="18951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Stetsenko</a:t>
            </a:r>
            <a:r>
              <a:rPr lang="en-US" sz="1200" dirty="0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 I.V., </a:t>
            </a:r>
            <a:r>
              <a:rPr lang="en-US" sz="1200" dirty="0" err="1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Dyfuchyna</a:t>
            </a:r>
            <a:r>
              <a:rPr lang="en-US" sz="1200" dirty="0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 O. Thread Pool Parameters Tuning Using Simulation. In: Hu Z., </a:t>
            </a:r>
            <a:r>
              <a:rPr lang="en-US" sz="1200" dirty="0" err="1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Petoukhov</a:t>
            </a:r>
            <a:r>
              <a:rPr lang="en-US" sz="1200" dirty="0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 S., </a:t>
            </a:r>
            <a:r>
              <a:rPr lang="en-US" sz="1200" dirty="0" err="1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Dychka</a:t>
            </a:r>
            <a:r>
              <a:rPr lang="en-US" sz="1200" dirty="0">
                <a:latin typeface="Times New Roman" panose="02020603050405020304" pitchFamily="18" charset="0"/>
                <a:ea typeface="Haettenschweiler" panose="020B0706040902060204" pitchFamily="34" charset="0"/>
                <a:cs typeface="Times New Roman" panose="02020603050405020304" pitchFamily="18" charset="0"/>
              </a:rPr>
              <a:t> I., He M. (eds) Advances in Computer Science for Engineering and Education II. ICCSEEA 2019. Advances in Intelligent Systems and Computing, vol 938, Springer, Cham., pp.78-89.]</a:t>
            </a:r>
            <a:endParaRPr lang="en-US" sz="1200" dirty="0">
              <a:latin typeface="Haettenschweiler" panose="020B0706040902060204" pitchFamily="34" charset="0"/>
              <a:ea typeface="Haettenschweiler" panose="020B070604090206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6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34A142-BB9A-714E-A667-4B4C658A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17"/>
          </a:xfrm>
        </p:spPr>
        <p:txBody>
          <a:bodyPr/>
          <a:lstStyle/>
          <a:p>
            <a:r>
              <a:rPr lang="uk-UA" dirty="0"/>
              <a:t>Точність результатів моделювання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B261A9-1CF2-434F-869B-7AECC85E8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75238"/>
              </p:ext>
            </p:extLst>
          </p:nvPr>
        </p:nvGraphicFramePr>
        <p:xfrm>
          <a:off x="1037086" y="1829857"/>
          <a:ext cx="9860558" cy="2980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514">
                  <a:extLst>
                    <a:ext uri="{9D8B030D-6E8A-4147-A177-3AD203B41FA5}">
                      <a16:colId xmlns:a16="http://schemas.microsoft.com/office/drawing/2014/main" val="274076182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70705253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3230409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7782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76315925"/>
                    </a:ext>
                  </a:extLst>
                </a:gridCol>
                <a:gridCol w="908211">
                  <a:extLst>
                    <a:ext uri="{9D8B030D-6E8A-4147-A177-3AD203B41FA5}">
                      <a16:colId xmlns:a16="http://schemas.microsoft.com/office/drawing/2014/main" val="3158900840"/>
                    </a:ext>
                  </a:extLst>
                </a:gridCol>
                <a:gridCol w="828663">
                  <a:extLst>
                    <a:ext uri="{9D8B030D-6E8A-4147-A177-3AD203B41FA5}">
                      <a16:colId xmlns:a16="http://schemas.microsoft.com/office/drawing/2014/main" val="2089805423"/>
                    </a:ext>
                  </a:extLst>
                </a:gridCol>
                <a:gridCol w="828818">
                  <a:extLst>
                    <a:ext uri="{9D8B030D-6E8A-4147-A177-3AD203B41FA5}">
                      <a16:colId xmlns:a16="http://schemas.microsoft.com/office/drawing/2014/main" val="1889179324"/>
                    </a:ext>
                  </a:extLst>
                </a:gridCol>
                <a:gridCol w="804797">
                  <a:extLst>
                    <a:ext uri="{9D8B030D-6E8A-4147-A177-3AD203B41FA5}">
                      <a16:colId xmlns:a16="http://schemas.microsoft.com/office/drawing/2014/main" val="3333191530"/>
                    </a:ext>
                  </a:extLst>
                </a:gridCol>
                <a:gridCol w="897755">
                  <a:extLst>
                    <a:ext uri="{9D8B030D-6E8A-4147-A177-3AD203B41FA5}">
                      <a16:colId xmlns:a16="http://schemas.microsoft.com/office/drawing/2014/main" val="1350249889"/>
                    </a:ext>
                  </a:extLst>
                </a:gridCol>
              </a:tblGrid>
              <a:tr h="888903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of tasks (w) and threads (</a:t>
                      </a:r>
                      <a:r>
                        <a:rPr lang="en-US" sz="1600" dirty="0" err="1">
                          <a:effectLst/>
                        </a:rPr>
                        <a:t>th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 w,</a:t>
                      </a:r>
                      <a:endParaRPr lang="en-US" sz="2000" dirty="0">
                        <a:effectLst/>
                      </a:endParaRPr>
                    </a:p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 </a:t>
                      </a:r>
                      <a:r>
                        <a:rPr lang="en-US" sz="1600" dirty="0" err="1">
                          <a:effectLst/>
                        </a:rPr>
                        <a:t>th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 w,</a:t>
                      </a:r>
                      <a:endParaRPr lang="en-US" sz="2000" dirty="0">
                        <a:effectLst/>
                      </a:endParaRPr>
                    </a:p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 </a:t>
                      </a:r>
                      <a:r>
                        <a:rPr lang="en-US" sz="1600" dirty="0" err="1">
                          <a:effectLst/>
                        </a:rPr>
                        <a:t>th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 w,</a:t>
                      </a:r>
                      <a:endParaRPr lang="en-US" sz="2000" dirty="0">
                        <a:effectLst/>
                      </a:endParaRPr>
                    </a:p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 </a:t>
                      </a:r>
                      <a:r>
                        <a:rPr lang="en-US" sz="1600" dirty="0" err="1">
                          <a:effectLst/>
                        </a:rPr>
                        <a:t>th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 w,</a:t>
                      </a:r>
                      <a:endParaRPr lang="en-US" sz="2000" dirty="0">
                        <a:effectLst/>
                      </a:endParaRPr>
                    </a:p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 </a:t>
                      </a:r>
                      <a:r>
                        <a:rPr lang="en-US" sz="1600" dirty="0" err="1">
                          <a:effectLst/>
                        </a:rPr>
                        <a:t>th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 w,</a:t>
                      </a:r>
                      <a:endParaRPr lang="en-US" sz="2000" dirty="0">
                        <a:effectLst/>
                      </a:endParaRPr>
                    </a:p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 </a:t>
                      </a:r>
                      <a:r>
                        <a:rPr lang="en-US" sz="1600" dirty="0" err="1">
                          <a:effectLst/>
                        </a:rPr>
                        <a:t>th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 w,</a:t>
                      </a:r>
                      <a:endParaRPr lang="en-US" sz="2000" dirty="0">
                        <a:effectLst/>
                      </a:endParaRPr>
                    </a:p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 </a:t>
                      </a:r>
                      <a:r>
                        <a:rPr lang="en-US" sz="1600" dirty="0" err="1">
                          <a:effectLst/>
                        </a:rPr>
                        <a:t>th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 w,</a:t>
                      </a:r>
                      <a:endParaRPr lang="en-US" sz="2000" dirty="0">
                        <a:effectLst/>
                      </a:endParaRPr>
                    </a:p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 </a:t>
                      </a:r>
                      <a:r>
                        <a:rPr lang="en-US" sz="1600" dirty="0" err="1">
                          <a:effectLst/>
                        </a:rPr>
                        <a:t>th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 w,</a:t>
                      </a:r>
                      <a:endParaRPr lang="en-US" sz="2000" dirty="0">
                        <a:effectLst/>
                      </a:endParaRPr>
                    </a:p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 </a:t>
                      </a:r>
                      <a:r>
                        <a:rPr lang="en-US" sz="1600" dirty="0" err="1">
                          <a:effectLst/>
                        </a:rPr>
                        <a:t>th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 w,</a:t>
                      </a:r>
                      <a:endParaRPr lang="en-US" sz="2000" dirty="0">
                        <a:effectLst/>
                      </a:endParaRPr>
                    </a:p>
                    <a:p>
                      <a:pPr indent="72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 </a:t>
                      </a:r>
                      <a:r>
                        <a:rPr lang="en-US" sz="1600" dirty="0" err="1">
                          <a:effectLst/>
                        </a:rPr>
                        <a:t>th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37906"/>
                  </a:ext>
                </a:extLst>
              </a:tr>
              <a:tr h="697078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Program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0.985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0.990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1.859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1.869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1.901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1.856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1.907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1.828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1.855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71294"/>
                  </a:ext>
                </a:extLst>
              </a:tr>
              <a:tr h="697078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0.998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0.998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1.989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1.984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1.976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1.977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1.985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1.977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1.960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35168"/>
                  </a:ext>
                </a:extLst>
              </a:tr>
              <a:tr h="697078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Accuracy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80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94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529" y="171254"/>
            <a:ext cx="11392571" cy="1325563"/>
          </a:xfrm>
        </p:spPr>
        <p:txBody>
          <a:bodyPr>
            <a:normAutofit/>
          </a:bodyPr>
          <a:lstStyle/>
          <a:p>
            <a:r>
              <a:rPr lang="uk-UA" sz="4000" dirty="0">
                <a:cs typeface="Helvetica" pitchFamily="34" charset="0"/>
              </a:rPr>
              <a:t>Стохастичні мережі Петрі та</a:t>
            </a:r>
            <a:r>
              <a:rPr lang="en-US" sz="4000" dirty="0">
                <a:cs typeface="Helvetica" pitchFamily="34" charset="0"/>
              </a:rPr>
              <a:t> </a:t>
            </a:r>
            <a:r>
              <a:rPr lang="uk-UA" sz="4000" dirty="0">
                <a:cs typeface="Helvetica" pitchFamily="34" charset="0"/>
              </a:rPr>
              <a:t>Петрі-об'єктний підхід</a:t>
            </a:r>
            <a:endParaRPr lang="uk-UA" sz="4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pic>
        <p:nvPicPr>
          <p:cNvPr id="5" name="Picture 3" descr="E:\Alexandra\BAKALAAAVR\exmpl.gif">
            <a:extLst>
              <a:ext uri="{FF2B5EF4-FFF2-40B4-BE49-F238E27FC236}">
                <a16:creationId xmlns:a16="http://schemas.microsoft.com/office/drawing/2014/main" id="{9707037C-395F-6442-B0F6-161370FFF99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2246693"/>
            <a:ext cx="4025548" cy="217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ED1EB-620D-BE4F-A4A0-ABAC50DC2EB4}"/>
              </a:ext>
            </a:extLst>
          </p:cNvPr>
          <p:cNvGrpSpPr/>
          <p:nvPr/>
        </p:nvGrpSpPr>
        <p:grpSpPr>
          <a:xfrm>
            <a:off x="5930900" y="1782596"/>
            <a:ext cx="4292600" cy="3868904"/>
            <a:chOff x="7099300" y="2036596"/>
            <a:chExt cx="4292600" cy="386890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38417D-93F5-7F45-B23E-9ECCAE9FAE2D}"/>
                </a:ext>
              </a:extLst>
            </p:cNvPr>
            <p:cNvGrpSpPr/>
            <p:nvPr/>
          </p:nvGrpSpPr>
          <p:grpSpPr>
            <a:xfrm>
              <a:off x="7099300" y="4089401"/>
              <a:ext cx="2857500" cy="1816099"/>
              <a:chOff x="7099300" y="4365296"/>
              <a:chExt cx="2857500" cy="154020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1060948-C332-274B-AC8B-F89909800552}"/>
                  </a:ext>
                </a:extLst>
              </p:cNvPr>
              <p:cNvSpPr/>
              <p:nvPr/>
            </p:nvSpPr>
            <p:spPr>
              <a:xfrm>
                <a:off x="7099300" y="4365296"/>
                <a:ext cx="2857500" cy="1540203"/>
              </a:xfrm>
              <a:prstGeom prst="rect">
                <a:avLst/>
              </a:prstGeom>
              <a:solidFill>
                <a:schemeClr val="bg1">
                  <a:lumMod val="85000"/>
                  <a:alpha val="86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2E07DD-A156-9244-93FD-371FD35BD1CE}"/>
                  </a:ext>
                </a:extLst>
              </p:cNvPr>
              <p:cNvSpPr txBox="1"/>
              <p:nvPr/>
            </p:nvSpPr>
            <p:spPr>
              <a:xfrm>
                <a:off x="7099300" y="5536168"/>
                <a:ext cx="2451100" cy="31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Petri-object ‘Tasks’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2E1B160-496E-2841-9E93-13DAB38EF4DA}"/>
                </a:ext>
              </a:extLst>
            </p:cNvPr>
            <p:cNvGrpSpPr/>
            <p:nvPr/>
          </p:nvGrpSpPr>
          <p:grpSpPr>
            <a:xfrm>
              <a:off x="8121650" y="3914370"/>
              <a:ext cx="2857500" cy="1540204"/>
              <a:chOff x="8216900" y="3809834"/>
              <a:chExt cx="2857500" cy="154020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BE637CA-E8CA-CC4B-899B-6CDD144BAB78}"/>
                  </a:ext>
                </a:extLst>
              </p:cNvPr>
              <p:cNvSpPr/>
              <p:nvPr/>
            </p:nvSpPr>
            <p:spPr>
              <a:xfrm>
                <a:off x="8216900" y="3809834"/>
                <a:ext cx="2857500" cy="1540203"/>
              </a:xfrm>
              <a:prstGeom prst="rect">
                <a:avLst/>
              </a:prstGeom>
              <a:solidFill>
                <a:schemeClr val="bg1">
                  <a:lumMod val="75000"/>
                  <a:alpha val="54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8DD850-E711-2E4B-8D7A-A312E9778691}"/>
                  </a:ext>
                </a:extLst>
              </p:cNvPr>
              <p:cNvSpPr txBox="1"/>
              <p:nvPr/>
            </p:nvSpPr>
            <p:spPr>
              <a:xfrm>
                <a:off x="8216900" y="4980706"/>
                <a:ext cx="245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Petri-object ‘Tasks’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35F4AB-7D8F-D142-8ACA-A21AD53EDA2A}"/>
                </a:ext>
              </a:extLst>
            </p:cNvPr>
            <p:cNvGrpSpPr/>
            <p:nvPr/>
          </p:nvGrpSpPr>
          <p:grpSpPr>
            <a:xfrm>
              <a:off x="8528050" y="3483739"/>
              <a:ext cx="2857500" cy="1540204"/>
              <a:chOff x="8216900" y="3809834"/>
              <a:chExt cx="2857500" cy="154020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AAE2E9-6362-C649-B2B9-E69B2CCDCD8B}"/>
                  </a:ext>
                </a:extLst>
              </p:cNvPr>
              <p:cNvSpPr/>
              <p:nvPr/>
            </p:nvSpPr>
            <p:spPr>
              <a:xfrm>
                <a:off x="8216900" y="3809834"/>
                <a:ext cx="2857500" cy="1540203"/>
              </a:xfrm>
              <a:prstGeom prst="rect">
                <a:avLst/>
              </a:prstGeom>
              <a:solidFill>
                <a:schemeClr val="bg1">
                  <a:lumMod val="95000"/>
                  <a:alpha val="30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3C2046-2700-904F-8AA1-42CC8F6D3D12}"/>
                  </a:ext>
                </a:extLst>
              </p:cNvPr>
              <p:cNvSpPr txBox="1"/>
              <p:nvPr/>
            </p:nvSpPr>
            <p:spPr>
              <a:xfrm>
                <a:off x="8216900" y="4980706"/>
                <a:ext cx="245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Petri-object ‘Tasks’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A9FE23-951F-4D49-9F18-B3AA64FB51EF}"/>
                </a:ext>
              </a:extLst>
            </p:cNvPr>
            <p:cNvSpPr/>
            <p:nvPr/>
          </p:nvSpPr>
          <p:spPr>
            <a:xfrm>
              <a:off x="8940800" y="4160651"/>
              <a:ext cx="406400" cy="3984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96B2B20-8F3F-994D-903F-DE5E51486005}"/>
                </a:ext>
              </a:extLst>
            </p:cNvPr>
            <p:cNvGrpSpPr/>
            <p:nvPr/>
          </p:nvGrpSpPr>
          <p:grpSpPr>
            <a:xfrm>
              <a:off x="7200900" y="2036596"/>
              <a:ext cx="2451100" cy="2618013"/>
              <a:chOff x="8216900" y="3809834"/>
              <a:chExt cx="2857500" cy="154020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2098545-784D-1344-8521-FA23FBB6F072}"/>
                  </a:ext>
                </a:extLst>
              </p:cNvPr>
              <p:cNvSpPr/>
              <p:nvPr/>
            </p:nvSpPr>
            <p:spPr>
              <a:xfrm>
                <a:off x="8216900" y="3809834"/>
                <a:ext cx="2857500" cy="1540203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30818B-E597-3D4C-953E-8E9009368E77}"/>
                  </a:ext>
                </a:extLst>
              </p:cNvPr>
              <p:cNvSpPr txBox="1"/>
              <p:nvPr/>
            </p:nvSpPr>
            <p:spPr>
              <a:xfrm>
                <a:off x="8482268" y="3821979"/>
                <a:ext cx="2451100" cy="222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Petri-object ‘Server’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5D5863-2948-E847-A577-297BCE72C56F}"/>
                </a:ext>
              </a:extLst>
            </p:cNvPr>
            <p:cNvSpPr txBox="1"/>
            <p:nvPr/>
          </p:nvSpPr>
          <p:spPr>
            <a:xfrm>
              <a:off x="9347200" y="4183460"/>
              <a:ext cx="204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 Place ‘Queue’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522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0859"/>
          </a:xfrm>
        </p:spPr>
        <p:txBody>
          <a:bodyPr>
            <a:normAutofit fontScale="90000"/>
          </a:bodyPr>
          <a:lstStyle/>
          <a:p>
            <a:r>
              <a:rPr lang="uk-UA" dirty="0"/>
              <a:t>Проектування паралельних програм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A6F200A-A82F-8245-94BC-4562115C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30" y="565109"/>
            <a:ext cx="1872208" cy="532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>
                <a:solidFill>
                  <a:schemeClr val="accent5">
                    <a:lumMod val="75000"/>
                  </a:schemeClr>
                </a:solidFill>
              </a:rPr>
              <a:t>Програмний код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A417255-0EA5-B94F-89E0-1AF148EC1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7" b="21952"/>
          <a:stretch/>
        </p:blipFill>
        <p:spPr bwMode="auto">
          <a:xfrm>
            <a:off x="3359769" y="2273057"/>
            <a:ext cx="2133432" cy="671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2EB5EC7-8BBB-F94A-B952-152780F6B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034"/>
          <a:stretch/>
        </p:blipFill>
        <p:spPr bwMode="auto">
          <a:xfrm>
            <a:off x="4008516" y="2934377"/>
            <a:ext cx="2207636" cy="1098082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1588F595-0FBB-BA4F-813B-FC92C1250EA6}"/>
              </a:ext>
            </a:extLst>
          </p:cNvPr>
          <p:cNvSpPr txBox="1">
            <a:spLocks/>
          </p:cNvSpPr>
          <p:nvPr/>
        </p:nvSpPr>
        <p:spPr>
          <a:xfrm>
            <a:off x="7308682" y="940605"/>
            <a:ext cx="2880319" cy="135787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itchFamily="34" charset="0"/>
              <a:buNone/>
            </a:pPr>
            <a:r>
              <a:rPr lang="en-US" sz="1800" dirty="0"/>
              <a:t>private final Lock </a:t>
            </a:r>
            <a:r>
              <a:rPr lang="en-US" sz="1800" dirty="0" err="1"/>
              <a:t>lock</a:t>
            </a:r>
            <a:r>
              <a:rPr lang="en-US" sz="1800" dirty="0"/>
              <a:t> = new ReentrantLock();</a:t>
            </a:r>
            <a:endParaRPr lang="uk-UA" sz="1800" dirty="0"/>
          </a:p>
          <a:p>
            <a:pPr marL="0" indent="0" hangingPunct="0">
              <a:buFont typeface="Arial" pitchFamily="34" charset="0"/>
              <a:buNone/>
            </a:pPr>
            <a:r>
              <a:rPr lang="en-US" sz="1800" dirty="0"/>
              <a:t>try{</a:t>
            </a:r>
            <a:endParaRPr lang="uk-UA" sz="1800" dirty="0"/>
          </a:p>
          <a:p>
            <a:pPr marL="0" indent="0" hangingPunct="0">
              <a:buFont typeface="Arial" pitchFamily="34" charset="0"/>
              <a:buNone/>
            </a:pPr>
            <a:r>
              <a:rPr lang="en-US" sz="1800" dirty="0"/>
              <a:t>   lock = lock.tryLock();</a:t>
            </a:r>
            <a:endParaRPr lang="uk-UA" sz="1800" dirty="0"/>
          </a:p>
          <a:p>
            <a:pPr marL="0" indent="0" hangingPunct="0">
              <a:buFont typeface="Arial" pitchFamily="34" charset="0"/>
              <a:buNone/>
            </a:pPr>
            <a:r>
              <a:rPr lang="en-US" sz="1800" dirty="0"/>
              <a:t>   …// synchronized actions</a:t>
            </a:r>
            <a:endParaRPr lang="uk-UA" sz="1800" dirty="0"/>
          </a:p>
          <a:p>
            <a:pPr marL="0" indent="0" hangingPunct="0">
              <a:buFont typeface="Arial" pitchFamily="34" charset="0"/>
              <a:buNone/>
            </a:pPr>
            <a:r>
              <a:rPr lang="en-US" sz="1800" dirty="0"/>
              <a:t>} finally {</a:t>
            </a:r>
            <a:endParaRPr lang="uk-UA" sz="1800" dirty="0"/>
          </a:p>
          <a:p>
            <a:pPr marL="0" indent="0" hangingPunct="0">
              <a:buFont typeface="Arial" pitchFamily="34" charset="0"/>
              <a:buNone/>
            </a:pPr>
            <a:r>
              <a:rPr lang="en-US" sz="1800" dirty="0"/>
              <a:t>    lock.unlock();</a:t>
            </a:r>
            <a:endParaRPr lang="uk-UA" sz="1800" dirty="0"/>
          </a:p>
          <a:p>
            <a:pPr marL="0" indent="0" hangingPunct="0">
              <a:buFont typeface="Arial" pitchFamily="34" charset="0"/>
              <a:buNone/>
            </a:pPr>
            <a:r>
              <a:rPr lang="en-US" sz="1800" dirty="0"/>
              <a:t>}</a:t>
            </a:r>
            <a:endParaRPr lang="uk-UA" sz="1800" dirty="0"/>
          </a:p>
        </p:txBody>
      </p:sp>
      <p:sp>
        <p:nvSpPr>
          <p:cNvPr id="10" name="Стрелка вниз 13">
            <a:extLst>
              <a:ext uri="{FF2B5EF4-FFF2-40B4-BE49-F238E27FC236}">
                <a16:creationId xmlns:a16="http://schemas.microsoft.com/office/drawing/2014/main" id="{98041F17-91F0-D545-873F-A1ECF0BD3B1D}"/>
              </a:ext>
            </a:extLst>
          </p:cNvPr>
          <p:cNvSpPr/>
          <p:nvPr/>
        </p:nvSpPr>
        <p:spPr>
          <a:xfrm rot="3720721">
            <a:off x="6292510" y="1693941"/>
            <a:ext cx="390785" cy="80048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9C8946B-7ABC-8248-92CA-7ED3A2FA38A4}"/>
              </a:ext>
            </a:extLst>
          </p:cNvPr>
          <p:cNvSpPr txBox="1">
            <a:spLocks/>
          </p:cNvSpPr>
          <p:nvPr/>
        </p:nvSpPr>
        <p:spPr>
          <a:xfrm>
            <a:off x="2430443" y="1789562"/>
            <a:ext cx="3095347" cy="41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uk-UA" sz="1800" dirty="0">
                <a:solidFill>
                  <a:schemeClr val="accent5">
                    <a:lumMod val="75000"/>
                  </a:schemeClr>
                </a:solidFill>
              </a:rPr>
              <a:t>Мережі Петрі-об’єктів</a:t>
            </a:r>
          </a:p>
        </p:txBody>
      </p:sp>
      <p:sp>
        <p:nvSpPr>
          <p:cNvPr id="18" name="Стрелка вниз 15">
            <a:extLst>
              <a:ext uri="{FF2B5EF4-FFF2-40B4-BE49-F238E27FC236}">
                <a16:creationId xmlns:a16="http://schemas.microsoft.com/office/drawing/2014/main" id="{EE2774F0-AAC1-E248-84C8-AB3C4F62116E}"/>
              </a:ext>
            </a:extLst>
          </p:cNvPr>
          <p:cNvSpPr/>
          <p:nvPr/>
        </p:nvSpPr>
        <p:spPr>
          <a:xfrm rot="17118308">
            <a:off x="6527933" y="3347303"/>
            <a:ext cx="344796" cy="753254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99F6BFA8-D85A-864A-8DA9-AC90FBCE72D4}"/>
              </a:ext>
            </a:extLst>
          </p:cNvPr>
          <p:cNvSpPr txBox="1">
            <a:spLocks/>
          </p:cNvSpPr>
          <p:nvPr/>
        </p:nvSpPr>
        <p:spPr>
          <a:xfrm>
            <a:off x="8998130" y="2921464"/>
            <a:ext cx="2681786" cy="53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uk-UA" sz="1800" dirty="0">
                <a:solidFill>
                  <a:schemeClr val="accent5">
                    <a:lumMod val="75000"/>
                  </a:schemeClr>
                </a:solidFill>
              </a:rPr>
              <a:t>Петрі-об'єктна модель</a:t>
            </a:r>
          </a:p>
        </p:txBody>
      </p:sp>
      <p:sp>
        <p:nvSpPr>
          <p:cNvPr id="20" name="Стрелка вниз 13">
            <a:extLst>
              <a:ext uri="{FF2B5EF4-FFF2-40B4-BE49-F238E27FC236}">
                <a16:creationId xmlns:a16="http://schemas.microsoft.com/office/drawing/2014/main" id="{99ADF350-4B07-D64F-B4E3-6A18432FB69A}"/>
              </a:ext>
            </a:extLst>
          </p:cNvPr>
          <p:cNvSpPr/>
          <p:nvPr/>
        </p:nvSpPr>
        <p:spPr>
          <a:xfrm rot="3720721">
            <a:off x="6737636" y="4732959"/>
            <a:ext cx="390785" cy="80048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BE3299A3-3CE9-1946-A6B4-961A8008619C}"/>
              </a:ext>
            </a:extLst>
          </p:cNvPr>
          <p:cNvSpPr txBox="1">
            <a:spLocks/>
          </p:cNvSpPr>
          <p:nvPr/>
        </p:nvSpPr>
        <p:spPr>
          <a:xfrm>
            <a:off x="1725696" y="5107839"/>
            <a:ext cx="4762206" cy="100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dirty="0">
                <a:solidFill>
                  <a:schemeClr val="accent5">
                    <a:lumMod val="75000"/>
                  </a:schemeClr>
                </a:solidFill>
              </a:rPr>
              <a:t>Виявлення помилок в управлінні потоками</a:t>
            </a:r>
          </a:p>
          <a:p>
            <a:r>
              <a:rPr lang="uk-UA" sz="1800" dirty="0">
                <a:solidFill>
                  <a:schemeClr val="accent5">
                    <a:lumMod val="75000"/>
                  </a:schemeClr>
                </a:solidFill>
              </a:rPr>
              <a:t>Оцінювання продуктивності програми при різній кількості обчислювального ресурсу</a:t>
            </a:r>
          </a:p>
        </p:txBody>
      </p:sp>
      <p:grpSp>
        <p:nvGrpSpPr>
          <p:cNvPr id="22" name="Полотно 693">
            <a:extLst>
              <a:ext uri="{FF2B5EF4-FFF2-40B4-BE49-F238E27FC236}">
                <a16:creationId xmlns:a16="http://schemas.microsoft.com/office/drawing/2014/main" id="{CBC6D617-ACB7-8D40-A78F-87C2F66AABCC}"/>
              </a:ext>
            </a:extLst>
          </p:cNvPr>
          <p:cNvGrpSpPr/>
          <p:nvPr/>
        </p:nvGrpSpPr>
        <p:grpSpPr>
          <a:xfrm>
            <a:off x="7473201" y="3424603"/>
            <a:ext cx="4278936" cy="2053578"/>
            <a:chOff x="0" y="0"/>
            <a:chExt cx="4394200" cy="231775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15797C-8DE7-204B-850D-6F2C053373E3}"/>
                </a:ext>
              </a:extLst>
            </p:cNvPr>
            <p:cNvSpPr/>
            <p:nvPr/>
          </p:nvSpPr>
          <p:spPr>
            <a:xfrm>
              <a:off x="0" y="0"/>
              <a:ext cx="4394200" cy="2317750"/>
            </a:xfrm>
            <a:prstGeom prst="rect">
              <a:avLst/>
            </a:prstGeom>
          </p:spPr>
        </p:sp>
        <p:grpSp>
          <p:nvGrpSpPr>
            <p:cNvPr id="24" name="Группа 20">
              <a:extLst>
                <a:ext uri="{FF2B5EF4-FFF2-40B4-BE49-F238E27FC236}">
                  <a16:creationId xmlns:a16="http://schemas.microsoft.com/office/drawing/2014/main" id="{9E02B836-7469-AF4A-8A44-0A03071FB930}"/>
                </a:ext>
              </a:extLst>
            </p:cNvPr>
            <p:cNvGrpSpPr/>
            <p:nvPr/>
          </p:nvGrpSpPr>
          <p:grpSpPr>
            <a:xfrm>
              <a:off x="161894" y="12700"/>
              <a:ext cx="3981450" cy="2234772"/>
              <a:chOff x="179709" y="-101600"/>
              <a:chExt cx="3619669" cy="2078360"/>
            </a:xfrm>
          </p:grpSpPr>
          <p:sp>
            <p:nvSpPr>
              <p:cNvPr id="25" name="Прямоугольник 793">
                <a:extLst>
                  <a:ext uri="{FF2B5EF4-FFF2-40B4-BE49-F238E27FC236}">
                    <a16:creationId xmlns:a16="http://schemas.microsoft.com/office/drawing/2014/main" id="{881A9C9F-D034-2049-910B-54A697B132DC}"/>
                  </a:ext>
                </a:extLst>
              </p:cNvPr>
              <p:cNvSpPr/>
              <p:nvPr/>
            </p:nvSpPr>
            <p:spPr>
              <a:xfrm>
                <a:off x="179709" y="109659"/>
                <a:ext cx="2972064" cy="1867101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900"/>
              </a:p>
            </p:txBody>
          </p:sp>
          <p:sp>
            <p:nvSpPr>
              <p:cNvPr id="26" name="Прямоугольник 794">
                <a:extLst>
                  <a:ext uri="{FF2B5EF4-FFF2-40B4-BE49-F238E27FC236}">
                    <a16:creationId xmlns:a16="http://schemas.microsoft.com/office/drawing/2014/main" id="{CE3C8726-CB59-FA4C-8CDA-45B005CA1FBE}"/>
                  </a:ext>
                </a:extLst>
              </p:cNvPr>
              <p:cNvSpPr/>
              <p:nvPr/>
            </p:nvSpPr>
            <p:spPr>
              <a:xfrm>
                <a:off x="2338838" y="-101600"/>
                <a:ext cx="1460539" cy="202565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144145" algn="just" hangingPunct="0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7" name="Поле 14">
                <a:extLst>
                  <a:ext uri="{FF2B5EF4-FFF2-40B4-BE49-F238E27FC236}">
                    <a16:creationId xmlns:a16="http://schemas.microsoft.com/office/drawing/2014/main" id="{A76B17F2-2149-4441-9648-9EDE7BE0EEA9}"/>
                  </a:ext>
                </a:extLst>
              </p:cNvPr>
              <p:cNvSpPr txBox="1"/>
              <p:nvPr/>
            </p:nvSpPr>
            <p:spPr>
              <a:xfrm>
                <a:off x="1819502" y="603673"/>
                <a:ext cx="328838" cy="162766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notify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Поле 14">
                <a:extLst>
                  <a:ext uri="{FF2B5EF4-FFF2-40B4-BE49-F238E27FC236}">
                    <a16:creationId xmlns:a16="http://schemas.microsoft.com/office/drawing/2014/main" id="{49BFB893-7332-2F40-895A-04B2214E2832}"/>
                  </a:ext>
                </a:extLst>
              </p:cNvPr>
              <p:cNvSpPr txBox="1"/>
              <p:nvPr/>
            </p:nvSpPr>
            <p:spPr>
              <a:xfrm>
                <a:off x="811381" y="1506621"/>
                <a:ext cx="236997" cy="162766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lock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Поле 14">
                <a:extLst>
                  <a:ext uri="{FF2B5EF4-FFF2-40B4-BE49-F238E27FC236}">
                    <a16:creationId xmlns:a16="http://schemas.microsoft.com/office/drawing/2014/main" id="{A10B98DA-3917-5942-9837-924852B80B49}"/>
                  </a:ext>
                </a:extLst>
              </p:cNvPr>
              <p:cNvSpPr txBox="1"/>
              <p:nvPr/>
            </p:nvSpPr>
            <p:spPr>
              <a:xfrm>
                <a:off x="440359" y="584661"/>
                <a:ext cx="402728" cy="180722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trylock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0" name="Прямая со стрелкой 657">
                <a:extLst>
                  <a:ext uri="{FF2B5EF4-FFF2-40B4-BE49-F238E27FC236}">
                    <a16:creationId xmlns:a16="http://schemas.microsoft.com/office/drawing/2014/main" id="{2BC59785-995C-A047-A738-CD3BC4B2529A}"/>
                  </a:ext>
                </a:extLst>
              </p:cNvPr>
              <p:cNvCxnSpPr/>
              <p:nvPr/>
            </p:nvCxnSpPr>
            <p:spPr>
              <a:xfrm flipV="1">
                <a:off x="376911" y="847184"/>
                <a:ext cx="235052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Овал 658">
                <a:extLst>
                  <a:ext uri="{FF2B5EF4-FFF2-40B4-BE49-F238E27FC236}">
                    <a16:creationId xmlns:a16="http://schemas.microsoft.com/office/drawing/2014/main" id="{B64C4CB3-B3DA-EC4C-A2F8-FE0CED9FE514}"/>
                  </a:ext>
                </a:extLst>
              </p:cNvPr>
              <p:cNvSpPr/>
              <p:nvPr/>
            </p:nvSpPr>
            <p:spPr>
              <a:xfrm>
                <a:off x="880425" y="770784"/>
                <a:ext cx="165298" cy="15612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US" sz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2" name="Прямая со стрелкой 659">
                <a:extLst>
                  <a:ext uri="{FF2B5EF4-FFF2-40B4-BE49-F238E27FC236}">
                    <a16:creationId xmlns:a16="http://schemas.microsoft.com/office/drawing/2014/main" id="{FF9BE9B8-0A99-7044-A30E-1C2BD9B92BD9}"/>
                  </a:ext>
                </a:extLst>
              </p:cNvPr>
              <p:cNvCxnSpPr/>
              <p:nvPr/>
            </p:nvCxnSpPr>
            <p:spPr>
              <a:xfrm flipV="1">
                <a:off x="646546" y="842202"/>
                <a:ext cx="235052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Прямоугольник 660">
                <a:extLst>
                  <a:ext uri="{FF2B5EF4-FFF2-40B4-BE49-F238E27FC236}">
                    <a16:creationId xmlns:a16="http://schemas.microsoft.com/office/drawing/2014/main" id="{056056B1-D9C6-2444-B1CB-4B0984D2F264}"/>
                  </a:ext>
                </a:extLst>
              </p:cNvPr>
              <p:cNvSpPr/>
              <p:nvPr/>
            </p:nvSpPr>
            <p:spPr>
              <a:xfrm>
                <a:off x="622018" y="759843"/>
                <a:ext cx="33231" cy="1871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9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Поле 14">
                <a:extLst>
                  <a:ext uri="{FF2B5EF4-FFF2-40B4-BE49-F238E27FC236}">
                    <a16:creationId xmlns:a16="http://schemas.microsoft.com/office/drawing/2014/main" id="{69CD99C9-A30A-0546-BE41-3B9A788ACBB2}"/>
                  </a:ext>
                </a:extLst>
              </p:cNvPr>
              <p:cNvSpPr txBox="1"/>
              <p:nvPr/>
            </p:nvSpPr>
            <p:spPr>
              <a:xfrm>
                <a:off x="1880295" y="1507104"/>
                <a:ext cx="391841" cy="185243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unlock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" name="Овал 662">
                <a:extLst>
                  <a:ext uri="{FF2B5EF4-FFF2-40B4-BE49-F238E27FC236}">
                    <a16:creationId xmlns:a16="http://schemas.microsoft.com/office/drawing/2014/main" id="{F6CE7D43-1F51-CF42-A9D3-F68D9E60741C}"/>
                  </a:ext>
                </a:extLst>
              </p:cNvPr>
              <p:cNvSpPr/>
              <p:nvPr/>
            </p:nvSpPr>
            <p:spPr>
              <a:xfrm>
                <a:off x="818879" y="1354191"/>
                <a:ext cx="165298" cy="15612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9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6" name="Прямая со стрелкой 663">
                <a:extLst>
                  <a:ext uri="{FF2B5EF4-FFF2-40B4-BE49-F238E27FC236}">
                    <a16:creationId xmlns:a16="http://schemas.microsoft.com/office/drawing/2014/main" id="{D45CAD22-5636-644C-9081-A037624C901A}"/>
                  </a:ext>
                </a:extLst>
              </p:cNvPr>
              <p:cNvCxnSpPr>
                <a:stCxn id="84" idx="4"/>
              </p:cNvCxnSpPr>
              <p:nvPr/>
            </p:nvCxnSpPr>
            <p:spPr>
              <a:xfrm flipH="1">
                <a:off x="1989224" y="1196459"/>
                <a:ext cx="141507" cy="223162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Прямоугольник 666">
                <a:extLst>
                  <a:ext uri="{FF2B5EF4-FFF2-40B4-BE49-F238E27FC236}">
                    <a16:creationId xmlns:a16="http://schemas.microsoft.com/office/drawing/2014/main" id="{F7F2CD32-B034-8848-B48B-BE2BD94A0A93}"/>
                  </a:ext>
                </a:extLst>
              </p:cNvPr>
              <p:cNvSpPr/>
              <p:nvPr/>
            </p:nvSpPr>
            <p:spPr>
              <a:xfrm>
                <a:off x="1934042" y="1290539"/>
                <a:ext cx="32825" cy="1865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9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8" name="Прямая со стрелкой 667">
                <a:extLst>
                  <a:ext uri="{FF2B5EF4-FFF2-40B4-BE49-F238E27FC236}">
                    <a16:creationId xmlns:a16="http://schemas.microsoft.com/office/drawing/2014/main" id="{5E72DD17-37A1-9446-A7D0-1E4B102BA77D}"/>
                  </a:ext>
                </a:extLst>
              </p:cNvPr>
              <p:cNvCxnSpPr/>
              <p:nvPr/>
            </p:nvCxnSpPr>
            <p:spPr>
              <a:xfrm flipV="1">
                <a:off x="1048378" y="842181"/>
                <a:ext cx="235052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668">
                <a:extLst>
                  <a:ext uri="{FF2B5EF4-FFF2-40B4-BE49-F238E27FC236}">
                    <a16:creationId xmlns:a16="http://schemas.microsoft.com/office/drawing/2014/main" id="{44F2C015-80FB-5746-91A4-8AD948C2AFA8}"/>
                  </a:ext>
                </a:extLst>
              </p:cNvPr>
              <p:cNvCxnSpPr/>
              <p:nvPr/>
            </p:nvCxnSpPr>
            <p:spPr>
              <a:xfrm flipV="1">
                <a:off x="1318013" y="837198"/>
                <a:ext cx="235052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Прямоугольник 669">
                <a:extLst>
                  <a:ext uri="{FF2B5EF4-FFF2-40B4-BE49-F238E27FC236}">
                    <a16:creationId xmlns:a16="http://schemas.microsoft.com/office/drawing/2014/main" id="{7EB41514-410B-BF40-8C40-1B39FDF4CC34}"/>
                  </a:ext>
                </a:extLst>
              </p:cNvPr>
              <p:cNvSpPr/>
              <p:nvPr/>
            </p:nvSpPr>
            <p:spPr>
              <a:xfrm>
                <a:off x="1293981" y="754707"/>
                <a:ext cx="32825" cy="1865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9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1" name="Прямая со стрелкой 670">
                <a:extLst>
                  <a:ext uri="{FF2B5EF4-FFF2-40B4-BE49-F238E27FC236}">
                    <a16:creationId xmlns:a16="http://schemas.microsoft.com/office/drawing/2014/main" id="{6852B7F6-FAB8-4744-97E1-58113B6A7E0B}"/>
                  </a:ext>
                </a:extLst>
              </p:cNvPr>
              <p:cNvCxnSpPr/>
              <p:nvPr/>
            </p:nvCxnSpPr>
            <p:spPr>
              <a:xfrm flipV="1">
                <a:off x="963074" y="557538"/>
                <a:ext cx="337208" cy="213246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Овал 671">
                <a:extLst>
                  <a:ext uri="{FF2B5EF4-FFF2-40B4-BE49-F238E27FC236}">
                    <a16:creationId xmlns:a16="http://schemas.microsoft.com/office/drawing/2014/main" id="{D584933E-A1AC-B24F-B766-A5E3B190B5E9}"/>
                  </a:ext>
                </a:extLst>
              </p:cNvPr>
              <p:cNvSpPr/>
              <p:nvPr/>
            </p:nvSpPr>
            <p:spPr>
              <a:xfrm>
                <a:off x="1638036" y="326735"/>
                <a:ext cx="164712" cy="15556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US" sz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3" name="Прямая со стрелкой 672">
                <a:extLst>
                  <a:ext uri="{FF2B5EF4-FFF2-40B4-BE49-F238E27FC236}">
                    <a16:creationId xmlns:a16="http://schemas.microsoft.com/office/drawing/2014/main" id="{90345FC1-628F-2649-A334-7885F7F47872}"/>
                  </a:ext>
                </a:extLst>
              </p:cNvPr>
              <p:cNvCxnSpPr/>
              <p:nvPr/>
            </p:nvCxnSpPr>
            <p:spPr>
              <a:xfrm flipV="1">
                <a:off x="1324503" y="404520"/>
                <a:ext cx="305096" cy="153092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Прямоугольник 673">
                <a:extLst>
                  <a:ext uri="{FF2B5EF4-FFF2-40B4-BE49-F238E27FC236}">
                    <a16:creationId xmlns:a16="http://schemas.microsoft.com/office/drawing/2014/main" id="{05A87809-D481-FC4E-8FC6-E0312E56E554}"/>
                  </a:ext>
                </a:extLst>
              </p:cNvPr>
              <p:cNvSpPr/>
              <p:nvPr/>
            </p:nvSpPr>
            <p:spPr>
              <a:xfrm>
                <a:off x="1315710" y="464050"/>
                <a:ext cx="8792" cy="1871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9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5" name="Прямая со стрелкой 674">
                <a:extLst>
                  <a:ext uri="{FF2B5EF4-FFF2-40B4-BE49-F238E27FC236}">
                    <a16:creationId xmlns:a16="http://schemas.microsoft.com/office/drawing/2014/main" id="{FCC63FCA-3D10-6443-A0BA-A3C0FF4C4C03}"/>
                  </a:ext>
                </a:extLst>
              </p:cNvPr>
              <p:cNvCxnSpPr/>
              <p:nvPr/>
            </p:nvCxnSpPr>
            <p:spPr>
              <a:xfrm flipV="1">
                <a:off x="1811699" y="370765"/>
                <a:ext cx="236676" cy="919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Прямоугольник 675">
                <a:extLst>
                  <a:ext uri="{FF2B5EF4-FFF2-40B4-BE49-F238E27FC236}">
                    <a16:creationId xmlns:a16="http://schemas.microsoft.com/office/drawing/2014/main" id="{624B370F-67CA-5349-84D0-CC8EFB80552B}"/>
                  </a:ext>
                </a:extLst>
              </p:cNvPr>
              <p:cNvSpPr/>
              <p:nvPr/>
            </p:nvSpPr>
            <p:spPr>
              <a:xfrm>
                <a:off x="2048375" y="277478"/>
                <a:ext cx="8206" cy="1865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9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Поле 14">
                <a:extLst>
                  <a:ext uri="{FF2B5EF4-FFF2-40B4-BE49-F238E27FC236}">
                    <a16:creationId xmlns:a16="http://schemas.microsoft.com/office/drawing/2014/main" id="{FEE51DB5-3DC7-2848-9641-8D47386E0368}"/>
                  </a:ext>
                </a:extLst>
              </p:cNvPr>
              <p:cNvSpPr txBox="1"/>
              <p:nvPr/>
            </p:nvSpPr>
            <p:spPr>
              <a:xfrm>
                <a:off x="1189376" y="346391"/>
                <a:ext cx="219811" cy="148372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wait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8" name="Прямая со стрелкой 677">
                <a:extLst>
                  <a:ext uri="{FF2B5EF4-FFF2-40B4-BE49-F238E27FC236}">
                    <a16:creationId xmlns:a16="http://schemas.microsoft.com/office/drawing/2014/main" id="{3B535984-4560-144C-B122-CE7F39E4CD88}"/>
                  </a:ext>
                </a:extLst>
              </p:cNvPr>
              <p:cNvCxnSpPr/>
              <p:nvPr/>
            </p:nvCxnSpPr>
            <p:spPr>
              <a:xfrm flipH="1">
                <a:off x="1021516" y="426651"/>
                <a:ext cx="1001324" cy="366997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Овал 678">
                <a:extLst>
                  <a:ext uri="{FF2B5EF4-FFF2-40B4-BE49-F238E27FC236}">
                    <a16:creationId xmlns:a16="http://schemas.microsoft.com/office/drawing/2014/main" id="{0BFC278C-5286-FE42-81FB-9A1C741873C9}"/>
                  </a:ext>
                </a:extLst>
              </p:cNvPr>
              <p:cNvSpPr/>
              <p:nvPr/>
            </p:nvSpPr>
            <p:spPr>
              <a:xfrm>
                <a:off x="1553174" y="766448"/>
                <a:ext cx="165298" cy="15612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US" sz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0" name="Прямая со стрелкой 679">
                <a:extLst>
                  <a:ext uri="{FF2B5EF4-FFF2-40B4-BE49-F238E27FC236}">
                    <a16:creationId xmlns:a16="http://schemas.microsoft.com/office/drawing/2014/main" id="{F0027247-8C19-4142-A244-E55AEBF886C4}"/>
                  </a:ext>
                </a:extLst>
              </p:cNvPr>
              <p:cNvCxnSpPr>
                <a:endCxn id="84" idx="0"/>
              </p:cNvCxnSpPr>
              <p:nvPr/>
            </p:nvCxnSpPr>
            <p:spPr>
              <a:xfrm>
                <a:off x="1959072" y="886885"/>
                <a:ext cx="171659" cy="154004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Прямоугольник 680">
                <a:extLst>
                  <a:ext uri="{FF2B5EF4-FFF2-40B4-BE49-F238E27FC236}">
                    <a16:creationId xmlns:a16="http://schemas.microsoft.com/office/drawing/2014/main" id="{9B51E3A1-F3ED-224E-989D-3E5D95BB69AC}"/>
                  </a:ext>
                </a:extLst>
              </p:cNvPr>
              <p:cNvSpPr/>
              <p:nvPr/>
            </p:nvSpPr>
            <p:spPr>
              <a:xfrm>
                <a:off x="1926115" y="754667"/>
                <a:ext cx="8792" cy="1871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9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2" name="Прямая со стрелкой 681">
                <a:extLst>
                  <a:ext uri="{FF2B5EF4-FFF2-40B4-BE49-F238E27FC236}">
                    <a16:creationId xmlns:a16="http://schemas.microsoft.com/office/drawing/2014/main" id="{22109376-FED5-A84D-AAE6-0620A9F7376A}"/>
                  </a:ext>
                </a:extLst>
              </p:cNvPr>
              <p:cNvCxnSpPr/>
              <p:nvPr/>
            </p:nvCxnSpPr>
            <p:spPr>
              <a:xfrm flipV="1">
                <a:off x="1709821" y="850445"/>
                <a:ext cx="234465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685">
                <a:extLst>
                  <a:ext uri="{FF2B5EF4-FFF2-40B4-BE49-F238E27FC236}">
                    <a16:creationId xmlns:a16="http://schemas.microsoft.com/office/drawing/2014/main" id="{35E71C7A-FE50-5340-8330-42E512EEE42A}"/>
                  </a:ext>
                </a:extLst>
              </p:cNvPr>
              <p:cNvCxnSpPr>
                <a:stCxn id="57" idx="1"/>
              </p:cNvCxnSpPr>
              <p:nvPr/>
            </p:nvCxnSpPr>
            <p:spPr>
              <a:xfrm flipH="1" flipV="1">
                <a:off x="678398" y="894021"/>
                <a:ext cx="330045" cy="241553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686">
                <a:extLst>
                  <a:ext uri="{FF2B5EF4-FFF2-40B4-BE49-F238E27FC236}">
                    <a16:creationId xmlns:a16="http://schemas.microsoft.com/office/drawing/2014/main" id="{028A938F-9DB6-CB47-959A-43FED58D7121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 flipV="1">
                <a:off x="1119639" y="1282700"/>
                <a:ext cx="847228" cy="101125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687">
                <a:extLst>
                  <a:ext uri="{FF2B5EF4-FFF2-40B4-BE49-F238E27FC236}">
                    <a16:creationId xmlns:a16="http://schemas.microsoft.com/office/drawing/2014/main" id="{0CF6C70F-A0EC-A540-97CF-DE65FB11B5DD}"/>
                  </a:ext>
                </a:extLst>
              </p:cNvPr>
              <p:cNvCxnSpPr/>
              <p:nvPr/>
            </p:nvCxnSpPr>
            <p:spPr>
              <a:xfrm flipV="1">
                <a:off x="971743" y="1422601"/>
                <a:ext cx="987436" cy="20928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688">
                <a:extLst>
                  <a:ext uri="{FF2B5EF4-FFF2-40B4-BE49-F238E27FC236}">
                    <a16:creationId xmlns:a16="http://schemas.microsoft.com/office/drawing/2014/main" id="{71A482BE-4B29-CF4D-89A4-8D7091D337D0}"/>
                  </a:ext>
                </a:extLst>
              </p:cNvPr>
              <p:cNvCxnSpPr>
                <a:endCxn id="35" idx="1"/>
              </p:cNvCxnSpPr>
              <p:nvPr/>
            </p:nvCxnSpPr>
            <p:spPr>
              <a:xfrm>
                <a:off x="659502" y="959457"/>
                <a:ext cx="183585" cy="417597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Овал 690">
                <a:extLst>
                  <a:ext uri="{FF2B5EF4-FFF2-40B4-BE49-F238E27FC236}">
                    <a16:creationId xmlns:a16="http://schemas.microsoft.com/office/drawing/2014/main" id="{61977F71-38F3-CA4C-8766-32444B58CD1A}"/>
                  </a:ext>
                </a:extLst>
              </p:cNvPr>
              <p:cNvSpPr/>
              <p:nvPr/>
            </p:nvSpPr>
            <p:spPr>
              <a:xfrm>
                <a:off x="984150" y="1112630"/>
                <a:ext cx="165884" cy="156677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8" name="Овал 694">
                <a:extLst>
                  <a:ext uri="{FF2B5EF4-FFF2-40B4-BE49-F238E27FC236}">
                    <a16:creationId xmlns:a16="http://schemas.microsoft.com/office/drawing/2014/main" id="{E3920CCA-DFE5-434A-ACA4-0BEF158EFD7D}"/>
                  </a:ext>
                </a:extLst>
              </p:cNvPr>
              <p:cNvSpPr/>
              <p:nvPr/>
            </p:nvSpPr>
            <p:spPr>
              <a:xfrm>
                <a:off x="211601" y="783663"/>
                <a:ext cx="165298" cy="15612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9" name="Дуга 695">
                <a:extLst>
                  <a:ext uri="{FF2B5EF4-FFF2-40B4-BE49-F238E27FC236}">
                    <a16:creationId xmlns:a16="http://schemas.microsoft.com/office/drawing/2014/main" id="{E8F6D92C-2D89-E448-B1DE-7E0665969593}"/>
                  </a:ext>
                </a:extLst>
              </p:cNvPr>
              <p:cNvSpPr/>
              <p:nvPr/>
            </p:nvSpPr>
            <p:spPr>
              <a:xfrm flipV="1">
                <a:off x="211578" y="516988"/>
                <a:ext cx="1925360" cy="1205996"/>
              </a:xfrm>
              <a:prstGeom prst="arc">
                <a:avLst>
                  <a:gd name="adj1" fmla="val 10064414"/>
                  <a:gd name="adj2" fmla="val 20097470"/>
                </a:avLst>
              </a:prstGeom>
              <a:ln>
                <a:headEnd type="stealt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900"/>
              </a:p>
            </p:txBody>
          </p:sp>
          <p:sp>
            <p:nvSpPr>
              <p:cNvPr id="60" name="Поле 14">
                <a:extLst>
                  <a:ext uri="{FF2B5EF4-FFF2-40B4-BE49-F238E27FC236}">
                    <a16:creationId xmlns:a16="http://schemas.microsoft.com/office/drawing/2014/main" id="{E11AAFAA-6409-954B-9200-2C28AD42CAB8}"/>
                  </a:ext>
                </a:extLst>
              </p:cNvPr>
              <p:cNvSpPr txBox="1"/>
              <p:nvPr/>
            </p:nvSpPr>
            <p:spPr>
              <a:xfrm>
                <a:off x="1189376" y="960932"/>
                <a:ext cx="219858" cy="162736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put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1" name="Поле 14">
                <a:extLst>
                  <a:ext uri="{FF2B5EF4-FFF2-40B4-BE49-F238E27FC236}">
                    <a16:creationId xmlns:a16="http://schemas.microsoft.com/office/drawing/2014/main" id="{F31FBB9A-EC08-F14B-AF3E-9C360FF17423}"/>
                  </a:ext>
                </a:extLst>
              </p:cNvPr>
              <p:cNvSpPr txBox="1"/>
              <p:nvPr/>
            </p:nvSpPr>
            <p:spPr>
              <a:xfrm>
                <a:off x="2567096" y="167631"/>
                <a:ext cx="584676" cy="14072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signal from 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2" name="Поле 14">
                <a:extLst>
                  <a:ext uri="{FF2B5EF4-FFF2-40B4-BE49-F238E27FC236}">
                    <a16:creationId xmlns:a16="http://schemas.microsoft.com/office/drawing/2014/main" id="{BF7753E5-FDF2-8341-8455-C511ADAFD591}"/>
                  </a:ext>
                </a:extLst>
              </p:cNvPr>
              <p:cNvSpPr txBox="1"/>
              <p:nvPr/>
            </p:nvSpPr>
            <p:spPr>
              <a:xfrm>
                <a:off x="2507445" y="624236"/>
                <a:ext cx="414499" cy="143952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signal to 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3" name="Овал 664">
                <a:extLst>
                  <a:ext uri="{FF2B5EF4-FFF2-40B4-BE49-F238E27FC236}">
                    <a16:creationId xmlns:a16="http://schemas.microsoft.com/office/drawing/2014/main" id="{2991D0F0-50B9-BF44-8B16-B6B7F7B84AB6}"/>
                  </a:ext>
                </a:extLst>
              </p:cNvPr>
              <p:cNvSpPr/>
              <p:nvPr/>
            </p:nvSpPr>
            <p:spPr>
              <a:xfrm>
                <a:off x="2451746" y="308035"/>
                <a:ext cx="178435" cy="178435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US" sz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4" name="Прямая со стрелкой 665">
                <a:extLst>
                  <a:ext uri="{FF2B5EF4-FFF2-40B4-BE49-F238E27FC236}">
                    <a16:creationId xmlns:a16="http://schemas.microsoft.com/office/drawing/2014/main" id="{8678BD01-265B-3149-8ECD-E152357C909F}"/>
                  </a:ext>
                </a:extLst>
              </p:cNvPr>
              <p:cNvCxnSpPr/>
              <p:nvPr/>
            </p:nvCxnSpPr>
            <p:spPr>
              <a:xfrm flipH="1" flipV="1">
                <a:off x="2056563" y="363270"/>
                <a:ext cx="356290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 стрелкой 691">
                <a:extLst>
                  <a:ext uri="{FF2B5EF4-FFF2-40B4-BE49-F238E27FC236}">
                    <a16:creationId xmlns:a16="http://schemas.microsoft.com/office/drawing/2014/main" id="{DF19BDA8-B660-C44E-9B32-D1E3B8C911CE}"/>
                  </a:ext>
                </a:extLst>
              </p:cNvPr>
              <p:cNvCxnSpPr/>
              <p:nvPr/>
            </p:nvCxnSpPr>
            <p:spPr>
              <a:xfrm>
                <a:off x="1966607" y="837067"/>
                <a:ext cx="521330" cy="10051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Овал 692">
                <a:extLst>
                  <a:ext uri="{FF2B5EF4-FFF2-40B4-BE49-F238E27FC236}">
                    <a16:creationId xmlns:a16="http://schemas.microsoft.com/office/drawing/2014/main" id="{7DA5F5C8-D3B4-C14C-8426-AB38B0F252DE}"/>
                  </a:ext>
                </a:extLst>
              </p:cNvPr>
              <p:cNvSpPr/>
              <p:nvPr/>
            </p:nvSpPr>
            <p:spPr>
              <a:xfrm>
                <a:off x="2506346" y="754715"/>
                <a:ext cx="177800" cy="165266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US" sz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7" name="Овал 697">
                <a:extLst>
                  <a:ext uri="{FF2B5EF4-FFF2-40B4-BE49-F238E27FC236}">
                    <a16:creationId xmlns:a16="http://schemas.microsoft.com/office/drawing/2014/main" id="{9FCA9783-9BFD-694A-8E98-F9585D58CEDB}"/>
                  </a:ext>
                </a:extLst>
              </p:cNvPr>
              <p:cNvSpPr/>
              <p:nvPr/>
            </p:nvSpPr>
            <p:spPr>
              <a:xfrm>
                <a:off x="2630178" y="1558695"/>
                <a:ext cx="177165" cy="16429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US" sz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8" name="Поле 14">
                <a:extLst>
                  <a:ext uri="{FF2B5EF4-FFF2-40B4-BE49-F238E27FC236}">
                    <a16:creationId xmlns:a16="http://schemas.microsoft.com/office/drawing/2014/main" id="{97293035-F50D-4A4E-88DD-70FD18750C02}"/>
                  </a:ext>
                </a:extLst>
              </p:cNvPr>
              <p:cNvSpPr txBox="1"/>
              <p:nvPr/>
            </p:nvSpPr>
            <p:spPr>
              <a:xfrm>
                <a:off x="2557367" y="1735340"/>
                <a:ext cx="1087145" cy="151601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buffer’s occupied places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9" name="Прямая со стрелкой 701">
                <a:extLst>
                  <a:ext uri="{FF2B5EF4-FFF2-40B4-BE49-F238E27FC236}">
                    <a16:creationId xmlns:a16="http://schemas.microsoft.com/office/drawing/2014/main" id="{DDE3F514-89B9-4345-9DA4-29A9D50B69CC}"/>
                  </a:ext>
                </a:extLst>
              </p:cNvPr>
              <p:cNvCxnSpPr/>
              <p:nvPr/>
            </p:nvCxnSpPr>
            <p:spPr>
              <a:xfrm>
                <a:off x="1342085" y="926835"/>
                <a:ext cx="1287916" cy="664663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 стрелкой 702">
                <a:extLst>
                  <a:ext uri="{FF2B5EF4-FFF2-40B4-BE49-F238E27FC236}">
                    <a16:creationId xmlns:a16="http://schemas.microsoft.com/office/drawing/2014/main" id="{911D892D-91E7-0045-8CC1-0D99AA556472}"/>
                  </a:ext>
                </a:extLst>
              </p:cNvPr>
              <p:cNvCxnSpPr>
                <a:stCxn id="71" idx="2"/>
              </p:cNvCxnSpPr>
              <p:nvPr/>
            </p:nvCxnSpPr>
            <p:spPr>
              <a:xfrm flipH="1" flipV="1">
                <a:off x="1326520" y="887064"/>
                <a:ext cx="1509751" cy="491497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Овал 703">
                <a:extLst>
                  <a:ext uri="{FF2B5EF4-FFF2-40B4-BE49-F238E27FC236}">
                    <a16:creationId xmlns:a16="http://schemas.microsoft.com/office/drawing/2014/main" id="{967031EA-F666-874E-9895-02BF9156EFD9}"/>
                  </a:ext>
                </a:extLst>
              </p:cNvPr>
              <p:cNvSpPr/>
              <p:nvPr/>
            </p:nvSpPr>
            <p:spPr>
              <a:xfrm>
                <a:off x="2836271" y="1289343"/>
                <a:ext cx="178435" cy="178435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2" name="Прямая со стрелкой 716">
                <a:extLst>
                  <a:ext uri="{FF2B5EF4-FFF2-40B4-BE49-F238E27FC236}">
                    <a16:creationId xmlns:a16="http://schemas.microsoft.com/office/drawing/2014/main" id="{F8EF802C-1402-4B4D-BD5A-1AAC907F19B9}"/>
                  </a:ext>
                </a:extLst>
              </p:cNvPr>
              <p:cNvCxnSpPr/>
              <p:nvPr/>
            </p:nvCxnSpPr>
            <p:spPr>
              <a:xfrm>
                <a:off x="2699232" y="847178"/>
                <a:ext cx="733287" cy="253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 стрелкой 719">
                <a:extLst>
                  <a:ext uri="{FF2B5EF4-FFF2-40B4-BE49-F238E27FC236}">
                    <a16:creationId xmlns:a16="http://schemas.microsoft.com/office/drawing/2014/main" id="{C603BBC9-3B97-FC49-927A-94A760FD6C9C}"/>
                  </a:ext>
                </a:extLst>
              </p:cNvPr>
              <p:cNvCxnSpPr>
                <a:stCxn id="76" idx="3"/>
                <a:endCxn id="71" idx="6"/>
              </p:cNvCxnSpPr>
              <p:nvPr/>
            </p:nvCxnSpPr>
            <p:spPr>
              <a:xfrm flipH="1" flipV="1">
                <a:off x="3014706" y="1378561"/>
                <a:ext cx="452514" cy="12234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41">
                <a:extLst>
                  <a:ext uri="{FF2B5EF4-FFF2-40B4-BE49-F238E27FC236}">
                    <a16:creationId xmlns:a16="http://schemas.microsoft.com/office/drawing/2014/main" id="{46C7EDBA-84C7-9346-A4E8-EC753CE45912}"/>
                  </a:ext>
                </a:extLst>
              </p:cNvPr>
              <p:cNvCxnSpPr>
                <a:stCxn id="77" idx="1"/>
                <a:endCxn id="63" idx="6"/>
              </p:cNvCxnSpPr>
              <p:nvPr/>
            </p:nvCxnSpPr>
            <p:spPr>
              <a:xfrm flipH="1">
                <a:off x="2630181" y="385884"/>
                <a:ext cx="769722" cy="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 стрелкой 750">
                <a:extLst>
                  <a:ext uri="{FF2B5EF4-FFF2-40B4-BE49-F238E27FC236}">
                    <a16:creationId xmlns:a16="http://schemas.microsoft.com/office/drawing/2014/main" id="{3D053843-D0F8-294F-8104-92289F0F8F14}"/>
                  </a:ext>
                </a:extLst>
              </p:cNvPr>
              <p:cNvCxnSpPr>
                <a:stCxn id="67" idx="6"/>
                <a:endCxn id="76" idx="2"/>
              </p:cNvCxnSpPr>
              <p:nvPr/>
            </p:nvCxnSpPr>
            <p:spPr>
              <a:xfrm flipV="1">
                <a:off x="2807343" y="1484050"/>
                <a:ext cx="676284" cy="15679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Прямоугольник 767">
                <a:extLst>
                  <a:ext uri="{FF2B5EF4-FFF2-40B4-BE49-F238E27FC236}">
                    <a16:creationId xmlns:a16="http://schemas.microsoft.com/office/drawing/2014/main" id="{BBF6EFB1-C7A6-EC45-91B5-75A01F4A4100}"/>
                  </a:ext>
                </a:extLst>
              </p:cNvPr>
              <p:cNvSpPr/>
              <p:nvPr/>
            </p:nvSpPr>
            <p:spPr>
              <a:xfrm flipH="1">
                <a:off x="3467220" y="1297540"/>
                <a:ext cx="32814" cy="18650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9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7" name="Прямоугольник 773">
                <a:extLst>
                  <a:ext uri="{FF2B5EF4-FFF2-40B4-BE49-F238E27FC236}">
                    <a16:creationId xmlns:a16="http://schemas.microsoft.com/office/drawing/2014/main" id="{7B765B9A-39F5-BA45-8E5F-0BE46F68950B}"/>
                  </a:ext>
                </a:extLst>
              </p:cNvPr>
              <p:cNvSpPr/>
              <p:nvPr/>
            </p:nvSpPr>
            <p:spPr>
              <a:xfrm flipH="1">
                <a:off x="3391700" y="292629"/>
                <a:ext cx="8203" cy="18650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9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8" name="Прямоугольник 778">
                <a:extLst>
                  <a:ext uri="{FF2B5EF4-FFF2-40B4-BE49-F238E27FC236}">
                    <a16:creationId xmlns:a16="http://schemas.microsoft.com/office/drawing/2014/main" id="{E909B317-3BDA-B34D-81B7-670AB3EDA577}"/>
                  </a:ext>
                </a:extLst>
              </p:cNvPr>
              <p:cNvSpPr/>
              <p:nvPr/>
            </p:nvSpPr>
            <p:spPr>
              <a:xfrm flipH="1">
                <a:off x="3432519" y="759834"/>
                <a:ext cx="8789" cy="18706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uk-UA" sz="9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9" name="Поле 14">
                <a:extLst>
                  <a:ext uri="{FF2B5EF4-FFF2-40B4-BE49-F238E27FC236}">
                    <a16:creationId xmlns:a16="http://schemas.microsoft.com/office/drawing/2014/main" id="{1598CF5A-FCD9-CE43-9AE3-35162008FDF5}"/>
                  </a:ext>
                </a:extLst>
              </p:cNvPr>
              <p:cNvSpPr txBox="1"/>
              <p:nvPr/>
            </p:nvSpPr>
            <p:spPr>
              <a:xfrm flipH="1">
                <a:off x="3432519" y="294338"/>
                <a:ext cx="366859" cy="150228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notify 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0" name="Поле 14">
                <a:extLst>
                  <a:ext uri="{FF2B5EF4-FFF2-40B4-BE49-F238E27FC236}">
                    <a16:creationId xmlns:a16="http://schemas.microsoft.com/office/drawing/2014/main" id="{0D9F3216-380B-F44A-BD53-CFC351F32E32}"/>
                  </a:ext>
                </a:extLst>
              </p:cNvPr>
              <p:cNvSpPr txBox="1"/>
              <p:nvPr/>
            </p:nvSpPr>
            <p:spPr>
              <a:xfrm flipH="1">
                <a:off x="3562477" y="1329252"/>
                <a:ext cx="219782" cy="11427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take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1" name="Поле 14">
                <a:extLst>
                  <a:ext uri="{FF2B5EF4-FFF2-40B4-BE49-F238E27FC236}">
                    <a16:creationId xmlns:a16="http://schemas.microsoft.com/office/drawing/2014/main" id="{2D04F972-14D2-D445-83B8-D521C35A8A2C}"/>
                  </a:ext>
                </a:extLst>
              </p:cNvPr>
              <p:cNvSpPr txBox="1"/>
              <p:nvPr/>
            </p:nvSpPr>
            <p:spPr>
              <a:xfrm>
                <a:off x="2557649" y="1112707"/>
                <a:ext cx="834052" cy="167288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buffer’s free places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2" name="Поле 14">
                <a:extLst>
                  <a:ext uri="{FF2B5EF4-FFF2-40B4-BE49-F238E27FC236}">
                    <a16:creationId xmlns:a16="http://schemas.microsoft.com/office/drawing/2014/main" id="{28ADE11F-57F4-6F4D-994B-0C17BBE8E42C}"/>
                  </a:ext>
                </a:extLst>
              </p:cNvPr>
              <p:cNvSpPr txBox="1"/>
              <p:nvPr/>
            </p:nvSpPr>
            <p:spPr>
              <a:xfrm>
                <a:off x="211773" y="116878"/>
                <a:ext cx="434773" cy="168031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Producer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3" name="Поле 14">
                <a:extLst>
                  <a:ext uri="{FF2B5EF4-FFF2-40B4-BE49-F238E27FC236}">
                    <a16:creationId xmlns:a16="http://schemas.microsoft.com/office/drawing/2014/main" id="{EB97E7B9-57DA-CD4F-BCF3-D34A42A23DA1}"/>
                  </a:ext>
                </a:extLst>
              </p:cNvPr>
              <p:cNvSpPr txBox="1"/>
              <p:nvPr/>
            </p:nvSpPr>
            <p:spPr>
              <a:xfrm>
                <a:off x="3283077" y="-53293"/>
                <a:ext cx="501650" cy="16764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Consumer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4" name="Овал 684">
                <a:extLst>
                  <a:ext uri="{FF2B5EF4-FFF2-40B4-BE49-F238E27FC236}">
                    <a16:creationId xmlns:a16="http://schemas.microsoft.com/office/drawing/2014/main" id="{3C09D997-5FA1-AB49-A12D-50A445583807}"/>
                  </a:ext>
                </a:extLst>
              </p:cNvPr>
              <p:cNvSpPr/>
              <p:nvPr/>
            </p:nvSpPr>
            <p:spPr>
              <a:xfrm>
                <a:off x="2048375" y="1040889"/>
                <a:ext cx="164712" cy="15556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US" sz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04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101" y="198436"/>
            <a:ext cx="11861195" cy="1325563"/>
          </a:xfrm>
        </p:spPr>
        <p:txBody>
          <a:bodyPr>
            <a:normAutofit/>
          </a:bodyPr>
          <a:lstStyle/>
          <a:p>
            <a:r>
              <a:rPr lang="uk-UA" dirty="0"/>
              <a:t>Моделювання клієнт-серверного додатку (розподілені обчислення)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pic>
        <p:nvPicPr>
          <p:cNvPr id="11" name="image24.png">
            <a:extLst>
              <a:ext uri="{FF2B5EF4-FFF2-40B4-BE49-F238E27FC236}">
                <a16:creationId xmlns:a16="http://schemas.microsoft.com/office/drawing/2014/main" id="{86117EDB-0926-E849-AF44-A79892C6665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686800" y="1908492"/>
            <a:ext cx="3176336" cy="2459673"/>
          </a:xfrm>
          <a:prstGeom prst="rect">
            <a:avLst/>
          </a:prstGeom>
          <a:ln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DC92F5-E1DC-3F4F-A011-F47078ADB839}"/>
              </a:ext>
            </a:extLst>
          </p:cNvPr>
          <p:cNvSpPr/>
          <p:nvPr/>
        </p:nvSpPr>
        <p:spPr>
          <a:xfrm>
            <a:off x="8686800" y="4764733"/>
            <a:ext cx="3339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[</a:t>
            </a:r>
            <a:r>
              <a:rPr lang="ru-RU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Шишкін</a:t>
            </a:r>
            <a:r>
              <a:rPr lang="ru-RU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, В. І. </a:t>
            </a:r>
            <a:r>
              <a:rPr lang="ru-RU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Програмно-апаратний</a:t>
            </a:r>
            <a:r>
              <a:rPr lang="ru-RU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 комплекс </a:t>
            </a:r>
            <a:r>
              <a:rPr lang="ru-RU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розумного</a:t>
            </a:r>
            <a:r>
              <a:rPr lang="ru-RU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ru-RU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відеореєстратора</a:t>
            </a:r>
            <a:r>
              <a:rPr lang="ru-RU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 : </a:t>
            </a:r>
            <a:r>
              <a:rPr lang="ru-RU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магістерська</a:t>
            </a:r>
            <a:r>
              <a:rPr lang="ru-RU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ru-RU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дис</a:t>
            </a:r>
            <a:r>
              <a:rPr lang="ru-RU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. : 126 </a:t>
            </a:r>
            <a:r>
              <a:rPr lang="ru-RU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Інформаційні</a:t>
            </a:r>
            <a:r>
              <a:rPr lang="ru-RU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ru-RU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системи</a:t>
            </a:r>
            <a:r>
              <a:rPr lang="ru-RU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 та </a:t>
            </a:r>
            <a:r>
              <a:rPr lang="ru-RU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технології</a:t>
            </a:r>
            <a:r>
              <a:rPr lang="ru-RU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 / </a:t>
            </a:r>
            <a:r>
              <a:rPr lang="ru-RU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Шишкін</a:t>
            </a:r>
            <a:r>
              <a:rPr lang="ru-RU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 Владислав </a:t>
            </a:r>
            <a:r>
              <a:rPr lang="ru-RU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Ігорович</a:t>
            </a:r>
            <a:r>
              <a:rPr lang="ru-RU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. – </a:t>
            </a:r>
            <a:r>
              <a:rPr lang="ru-RU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Київ</a:t>
            </a:r>
            <a:r>
              <a:rPr lang="ru-RU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, 2018. – 85 с.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]</a:t>
            </a:r>
            <a:endParaRPr lang="en-US" sz="1200" dirty="0"/>
          </a:p>
        </p:txBody>
      </p:sp>
      <p:pic>
        <p:nvPicPr>
          <p:cNvPr id="12" name="image4.png">
            <a:extLst>
              <a:ext uri="{FF2B5EF4-FFF2-40B4-BE49-F238E27FC236}">
                <a16:creationId xmlns:a16="http://schemas.microsoft.com/office/drawing/2014/main" id="{BF85B094-9DC2-B44B-B77D-6C7B4DD88F3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9237" y="2214534"/>
            <a:ext cx="3489363" cy="866467"/>
          </a:xfrm>
          <a:prstGeom prst="rect">
            <a:avLst/>
          </a:prstGeom>
          <a:ln/>
        </p:spPr>
      </p:pic>
      <p:pic>
        <p:nvPicPr>
          <p:cNvPr id="14" name="image38.png">
            <a:extLst>
              <a:ext uri="{FF2B5EF4-FFF2-40B4-BE49-F238E27FC236}">
                <a16:creationId xmlns:a16="http://schemas.microsoft.com/office/drawing/2014/main" id="{905263CF-544D-194B-97FA-3B816C5BC91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55656" y="3565058"/>
            <a:ext cx="3672840" cy="1606213"/>
          </a:xfrm>
          <a:prstGeom prst="rect">
            <a:avLst/>
          </a:prstGeom>
          <a:ln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322685-B2CA-6C43-B4A7-B3FBC4CE2EAC}"/>
              </a:ext>
            </a:extLst>
          </p:cNvPr>
          <p:cNvSpPr txBox="1"/>
          <p:nvPr/>
        </p:nvSpPr>
        <p:spPr>
          <a:xfrm>
            <a:off x="519235" y="3481148"/>
            <a:ext cx="155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Petri-object</a:t>
            </a:r>
            <a:r>
              <a:rPr lang="en-US" dirty="0"/>
              <a:t> ‘</a:t>
            </a:r>
            <a:r>
              <a:rPr lang="en-US" sz="1200" dirty="0"/>
              <a:t>Server</a:t>
            </a:r>
            <a:r>
              <a:rPr lang="en-US" dirty="0"/>
              <a:t>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BF389-1217-C141-B756-CA19151294C0}"/>
              </a:ext>
            </a:extLst>
          </p:cNvPr>
          <p:cNvSpPr txBox="1"/>
          <p:nvPr/>
        </p:nvSpPr>
        <p:spPr>
          <a:xfrm>
            <a:off x="519235" y="1735901"/>
            <a:ext cx="1398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Petri-object ‘Client’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288A6D-594F-6B41-97D0-69FE00F18A7A}"/>
              </a:ext>
            </a:extLst>
          </p:cNvPr>
          <p:cNvGrpSpPr/>
          <p:nvPr/>
        </p:nvGrpSpPr>
        <p:grpSpPr>
          <a:xfrm>
            <a:off x="4474143" y="1920567"/>
            <a:ext cx="3489363" cy="3425508"/>
            <a:chOff x="4311348" y="1908492"/>
            <a:chExt cx="4292600" cy="38689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1E62C7-A297-2047-8F1E-4EB60C748BDB}"/>
                </a:ext>
              </a:extLst>
            </p:cNvPr>
            <p:cNvGrpSpPr/>
            <p:nvPr/>
          </p:nvGrpSpPr>
          <p:grpSpPr>
            <a:xfrm>
              <a:off x="4311348" y="3961297"/>
              <a:ext cx="2857500" cy="1816099"/>
              <a:chOff x="7099300" y="4365296"/>
              <a:chExt cx="2857500" cy="154020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D8A3463-4CF7-D944-8FAC-42D8AA09C936}"/>
                  </a:ext>
                </a:extLst>
              </p:cNvPr>
              <p:cNvSpPr/>
              <p:nvPr/>
            </p:nvSpPr>
            <p:spPr>
              <a:xfrm>
                <a:off x="7099300" y="4365296"/>
                <a:ext cx="2857500" cy="1540203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9BE156-E842-464E-82A8-B5ABEE010A2B}"/>
                  </a:ext>
                </a:extLst>
              </p:cNvPr>
              <p:cNvSpPr txBox="1"/>
              <p:nvPr/>
            </p:nvSpPr>
            <p:spPr>
              <a:xfrm>
                <a:off x="7099300" y="5536168"/>
                <a:ext cx="2451100" cy="265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Petri-object ‘Client’</a:t>
                </a: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9FE096-ABB8-2546-9F52-20FA447376C7}"/>
                </a:ext>
              </a:extLst>
            </p:cNvPr>
            <p:cNvSpPr/>
            <p:nvPr/>
          </p:nvSpPr>
          <p:spPr>
            <a:xfrm>
              <a:off x="6152848" y="4032547"/>
              <a:ext cx="406400" cy="3984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34E09C-C1C5-5048-B2A9-1A9901A93A28}"/>
                </a:ext>
              </a:extLst>
            </p:cNvPr>
            <p:cNvGrpSpPr/>
            <p:nvPr/>
          </p:nvGrpSpPr>
          <p:grpSpPr>
            <a:xfrm>
              <a:off x="5333698" y="3786266"/>
              <a:ext cx="2857500" cy="1540203"/>
              <a:chOff x="8216900" y="3809834"/>
              <a:chExt cx="2857500" cy="154020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C6418DE-D634-BA4C-8784-854DA804DE4E}"/>
                  </a:ext>
                </a:extLst>
              </p:cNvPr>
              <p:cNvSpPr/>
              <p:nvPr/>
            </p:nvSpPr>
            <p:spPr>
              <a:xfrm>
                <a:off x="8216900" y="3809834"/>
                <a:ext cx="2857500" cy="1540203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827159-CE23-8045-882D-B6CD237C9A95}"/>
                  </a:ext>
                </a:extLst>
              </p:cNvPr>
              <p:cNvSpPr txBox="1"/>
              <p:nvPr/>
            </p:nvSpPr>
            <p:spPr>
              <a:xfrm>
                <a:off x="8216900" y="4980706"/>
                <a:ext cx="2451100" cy="31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Petri-object ‘Client’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EFFA3D2-4BEC-0246-8074-E600DE618E5F}"/>
                </a:ext>
              </a:extLst>
            </p:cNvPr>
            <p:cNvGrpSpPr/>
            <p:nvPr/>
          </p:nvGrpSpPr>
          <p:grpSpPr>
            <a:xfrm>
              <a:off x="5740098" y="3355635"/>
              <a:ext cx="2857500" cy="1540203"/>
              <a:chOff x="8216900" y="3809834"/>
              <a:chExt cx="2857500" cy="154020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5E99CB-BB36-D44F-9201-A1520B4345E7}"/>
                  </a:ext>
                </a:extLst>
              </p:cNvPr>
              <p:cNvSpPr/>
              <p:nvPr/>
            </p:nvSpPr>
            <p:spPr>
              <a:xfrm>
                <a:off x="8216900" y="3809834"/>
                <a:ext cx="2857500" cy="1540203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09A33-02AD-564B-AAE8-15438432CC7C}"/>
                  </a:ext>
                </a:extLst>
              </p:cNvPr>
              <p:cNvSpPr txBox="1"/>
              <p:nvPr/>
            </p:nvSpPr>
            <p:spPr>
              <a:xfrm>
                <a:off x="8216900" y="4980706"/>
                <a:ext cx="2451100" cy="31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Petri-object ‘Client’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A122288-F143-B94A-8790-710AE9B19CE5}"/>
                </a:ext>
              </a:extLst>
            </p:cNvPr>
            <p:cNvGrpSpPr/>
            <p:nvPr/>
          </p:nvGrpSpPr>
          <p:grpSpPr>
            <a:xfrm>
              <a:off x="4412948" y="1908492"/>
              <a:ext cx="2451100" cy="2618013"/>
              <a:chOff x="8216900" y="3809834"/>
              <a:chExt cx="2857500" cy="154020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7108161-85D5-B947-B017-7E801FCC1B3A}"/>
                  </a:ext>
                </a:extLst>
              </p:cNvPr>
              <p:cNvSpPr/>
              <p:nvPr/>
            </p:nvSpPr>
            <p:spPr>
              <a:xfrm>
                <a:off x="8216900" y="3809834"/>
                <a:ext cx="2857500" cy="1540203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FA2828-5971-B841-B499-BFE463AC965B}"/>
                  </a:ext>
                </a:extLst>
              </p:cNvPr>
              <p:cNvSpPr txBox="1"/>
              <p:nvPr/>
            </p:nvSpPr>
            <p:spPr>
              <a:xfrm>
                <a:off x="8482268" y="3821979"/>
                <a:ext cx="2451100" cy="162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Petri-object ‘Server’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B57AF7-D145-724C-9444-863BBAF86956}"/>
                </a:ext>
              </a:extLst>
            </p:cNvPr>
            <p:cNvSpPr txBox="1"/>
            <p:nvPr/>
          </p:nvSpPr>
          <p:spPr>
            <a:xfrm>
              <a:off x="6559248" y="4055357"/>
              <a:ext cx="2044700" cy="31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Share Place ‘Client’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84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4B72-B68F-7347-A8CB-FC85AACC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72" y="298749"/>
            <a:ext cx="10835125" cy="699036"/>
          </a:xfrm>
        </p:spPr>
        <p:txBody>
          <a:bodyPr/>
          <a:lstStyle/>
          <a:p>
            <a:r>
              <a:rPr lang="uk-UA" dirty="0" err="1"/>
              <a:t>Багатопоточне</a:t>
            </a:r>
            <a:r>
              <a:rPr lang="uk-UA" dirty="0"/>
              <a:t> програмування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B0FE-C72C-2D4C-B159-9B7177F6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174" y="1698267"/>
            <a:ext cx="2824306" cy="417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Проблеми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Deadlock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Starvation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Livelock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Memory consistency error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Існуючі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дебагери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орієнтовані на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відлагодження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послідовних, </a:t>
            </a:r>
            <a:r>
              <a:rPr lang="uk-UA" sz="1600" u="sng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паралельних програм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oogle Shape;99;p14">
            <a:extLst>
              <a:ext uri="{FF2B5EF4-FFF2-40B4-BE49-F238E27FC236}">
                <a16:creationId xmlns:a16="http://schemas.microsoft.com/office/drawing/2014/main" id="{BAD3A9A3-ACEC-6844-B68E-286DB00A6F89}"/>
              </a:ext>
            </a:extLst>
          </p:cNvPr>
          <p:cNvGrpSpPr/>
          <p:nvPr/>
        </p:nvGrpSpPr>
        <p:grpSpPr>
          <a:xfrm>
            <a:off x="4186362" y="1141792"/>
            <a:ext cx="6084478" cy="5391012"/>
            <a:chOff x="0" y="0"/>
            <a:chExt cx="4374160" cy="4899818"/>
          </a:xfrm>
        </p:grpSpPr>
        <p:cxnSp>
          <p:nvCxnSpPr>
            <p:cNvPr id="18" name="Google Shape;100;p14">
              <a:extLst>
                <a:ext uri="{FF2B5EF4-FFF2-40B4-BE49-F238E27FC236}">
                  <a16:creationId xmlns:a16="http://schemas.microsoft.com/office/drawing/2014/main" id="{08778272-92EF-D348-B20A-764E6CDB69DF}"/>
                </a:ext>
              </a:extLst>
            </p:cNvPr>
            <p:cNvCxnSpPr/>
            <p:nvPr/>
          </p:nvCxnSpPr>
          <p:spPr>
            <a:xfrm>
              <a:off x="4362450" y="2206625"/>
              <a:ext cx="8400" cy="526500"/>
            </a:xfrm>
            <a:prstGeom prst="straightConnector1">
              <a:avLst/>
            </a:prstGeom>
            <a:noFill/>
            <a:ln w="412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" name="Google Shape;101;p14">
              <a:extLst>
                <a:ext uri="{FF2B5EF4-FFF2-40B4-BE49-F238E27FC236}">
                  <a16:creationId xmlns:a16="http://schemas.microsoft.com/office/drawing/2014/main" id="{B4A69CDA-7EA1-E540-A359-95D96067CB42}"/>
                </a:ext>
              </a:extLst>
            </p:cNvPr>
            <p:cNvGrpSpPr/>
            <p:nvPr/>
          </p:nvGrpSpPr>
          <p:grpSpPr>
            <a:xfrm>
              <a:off x="0" y="0"/>
              <a:ext cx="4374160" cy="4899818"/>
              <a:chOff x="0" y="0"/>
              <a:chExt cx="4374160" cy="4899818"/>
            </a:xfrm>
          </p:grpSpPr>
          <p:cxnSp>
            <p:nvCxnSpPr>
              <p:cNvPr id="20" name="Google Shape;102;p14">
                <a:extLst>
                  <a:ext uri="{FF2B5EF4-FFF2-40B4-BE49-F238E27FC236}">
                    <a16:creationId xmlns:a16="http://schemas.microsoft.com/office/drawing/2014/main" id="{B2E9B587-2A82-E74F-A6B3-72E879BC4FF9}"/>
                  </a:ext>
                </a:extLst>
              </p:cNvPr>
              <p:cNvCxnSpPr/>
              <p:nvPr/>
            </p:nvCxnSpPr>
            <p:spPr>
              <a:xfrm>
                <a:off x="1065829" y="762971"/>
                <a:ext cx="15900" cy="828784"/>
              </a:xfrm>
              <a:prstGeom prst="straightConnector1">
                <a:avLst/>
              </a:prstGeom>
              <a:noFill/>
              <a:ln w="412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" name="Google Shape;103;p14">
                <a:extLst>
                  <a:ext uri="{FF2B5EF4-FFF2-40B4-BE49-F238E27FC236}">
                    <a16:creationId xmlns:a16="http://schemas.microsoft.com/office/drawing/2014/main" id="{156AA45D-BC07-DE43-8D25-AC9ADCAD521C}"/>
                  </a:ext>
                </a:extLst>
              </p:cNvPr>
              <p:cNvGrpSpPr/>
              <p:nvPr/>
            </p:nvGrpSpPr>
            <p:grpSpPr>
              <a:xfrm>
                <a:off x="0" y="0"/>
                <a:ext cx="4374160" cy="4899818"/>
                <a:chOff x="0" y="0"/>
                <a:chExt cx="4374160" cy="4899818"/>
              </a:xfrm>
            </p:grpSpPr>
            <p:cxnSp>
              <p:nvCxnSpPr>
                <p:cNvPr id="22" name="Google Shape;104;p14">
                  <a:extLst>
                    <a:ext uri="{FF2B5EF4-FFF2-40B4-BE49-F238E27FC236}">
                      <a16:creationId xmlns:a16="http://schemas.microsoft.com/office/drawing/2014/main" id="{C3B7AF6A-1B6A-ED46-8CDA-93B8877452BF}"/>
                    </a:ext>
                  </a:extLst>
                </p:cNvPr>
                <p:cNvCxnSpPr/>
                <p:nvPr/>
              </p:nvCxnSpPr>
              <p:spPr>
                <a:xfrm flipH="1">
                  <a:off x="214685" y="341906"/>
                  <a:ext cx="2973" cy="42913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3" name="Google Shape;105;p14">
                  <a:extLst>
                    <a:ext uri="{FF2B5EF4-FFF2-40B4-BE49-F238E27FC236}">
                      <a16:creationId xmlns:a16="http://schemas.microsoft.com/office/drawing/2014/main" id="{9D9BD782-7CD9-F847-B7C0-4344D50CBCBF}"/>
                    </a:ext>
                  </a:extLst>
                </p:cNvPr>
                <p:cNvCxnSpPr/>
                <p:nvPr/>
              </p:nvCxnSpPr>
              <p:spPr>
                <a:xfrm>
                  <a:off x="1065474" y="341906"/>
                  <a:ext cx="0" cy="42906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4" name="Google Shape;106;p14">
                  <a:extLst>
                    <a:ext uri="{FF2B5EF4-FFF2-40B4-BE49-F238E27FC236}">
                      <a16:creationId xmlns:a16="http://schemas.microsoft.com/office/drawing/2014/main" id="{B603FD49-9FFB-F447-A9F8-FEF37225E50A}"/>
                    </a:ext>
                  </a:extLst>
                </p:cNvPr>
                <p:cNvCxnSpPr/>
                <p:nvPr/>
              </p:nvCxnSpPr>
              <p:spPr>
                <a:xfrm>
                  <a:off x="1892410" y="341906"/>
                  <a:ext cx="0" cy="42901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5" name="Google Shape;107;p14">
                  <a:extLst>
                    <a:ext uri="{FF2B5EF4-FFF2-40B4-BE49-F238E27FC236}">
                      <a16:creationId xmlns:a16="http://schemas.microsoft.com/office/drawing/2014/main" id="{B02E59A1-0CF0-5645-9FC5-FDD342CDE8F2}"/>
                    </a:ext>
                  </a:extLst>
                </p:cNvPr>
                <p:cNvCxnSpPr/>
                <p:nvPr/>
              </p:nvCxnSpPr>
              <p:spPr>
                <a:xfrm>
                  <a:off x="2767054" y="341906"/>
                  <a:ext cx="0" cy="428941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6" name="Google Shape;108;p14">
                  <a:extLst>
                    <a:ext uri="{FF2B5EF4-FFF2-40B4-BE49-F238E27FC236}">
                      <a16:creationId xmlns:a16="http://schemas.microsoft.com/office/drawing/2014/main" id="{7C576B9E-79C8-194E-8DF2-FB71F8999EF9}"/>
                    </a:ext>
                  </a:extLst>
                </p:cNvPr>
                <p:cNvCxnSpPr/>
                <p:nvPr/>
              </p:nvCxnSpPr>
              <p:spPr>
                <a:xfrm>
                  <a:off x="4374160" y="298158"/>
                  <a:ext cx="0" cy="43350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7" name="Google Shape;109;p14">
                  <a:extLst>
                    <a:ext uri="{FF2B5EF4-FFF2-40B4-BE49-F238E27FC236}">
                      <a16:creationId xmlns:a16="http://schemas.microsoft.com/office/drawing/2014/main" id="{3F680FC9-3BDB-DA43-B535-26AE447FFC83}"/>
                    </a:ext>
                  </a:extLst>
                </p:cNvPr>
                <p:cNvCxnSpPr/>
                <p:nvPr/>
              </p:nvCxnSpPr>
              <p:spPr>
                <a:xfrm>
                  <a:off x="222636" y="326004"/>
                  <a:ext cx="0" cy="936123"/>
                </a:xfrm>
                <a:prstGeom prst="straightConnector1">
                  <a:avLst/>
                </a:prstGeom>
                <a:noFill/>
                <a:ln w="412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110;p14">
                  <a:extLst>
                    <a:ext uri="{FF2B5EF4-FFF2-40B4-BE49-F238E27FC236}">
                      <a16:creationId xmlns:a16="http://schemas.microsoft.com/office/drawing/2014/main" id="{F1488923-8BA7-8F44-A420-A74608A75AF8}"/>
                    </a:ext>
                  </a:extLst>
                </p:cNvPr>
                <p:cNvCxnSpPr/>
                <p:nvPr/>
              </p:nvCxnSpPr>
              <p:spPr>
                <a:xfrm>
                  <a:off x="198853" y="794064"/>
                  <a:ext cx="84276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9" name="Google Shape;111;p14">
                  <a:extLst>
                    <a:ext uri="{FF2B5EF4-FFF2-40B4-BE49-F238E27FC236}">
                      <a16:creationId xmlns:a16="http://schemas.microsoft.com/office/drawing/2014/main" id="{222AE376-91E9-C343-BC9C-A61867E479D0}"/>
                    </a:ext>
                  </a:extLst>
                </p:cNvPr>
                <p:cNvCxnSpPr/>
                <p:nvPr/>
              </p:nvCxnSpPr>
              <p:spPr>
                <a:xfrm>
                  <a:off x="199186" y="1027892"/>
                  <a:ext cx="84243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stealth" w="med" len="med"/>
                </a:ln>
              </p:spPr>
            </p:cxnSp>
            <p:grpSp>
              <p:nvGrpSpPr>
                <p:cNvPr id="30" name="Google Shape;112;p14">
                  <a:extLst>
                    <a:ext uri="{FF2B5EF4-FFF2-40B4-BE49-F238E27FC236}">
                      <a16:creationId xmlns:a16="http://schemas.microsoft.com/office/drawing/2014/main" id="{C1788D22-F853-B64D-9595-80599436FA24}"/>
                    </a:ext>
                  </a:extLst>
                </p:cNvPr>
                <p:cNvGrpSpPr/>
                <p:nvPr/>
              </p:nvGrpSpPr>
              <p:grpSpPr>
                <a:xfrm>
                  <a:off x="238942" y="1253089"/>
                  <a:ext cx="842435" cy="159425"/>
                  <a:chOff x="609080" y="1251592"/>
                  <a:chExt cx="837896" cy="159425"/>
                </a:xfrm>
              </p:grpSpPr>
              <p:cxnSp>
                <p:nvCxnSpPr>
                  <p:cNvPr id="81" name="Google Shape;113;p14">
                    <a:extLst>
                      <a:ext uri="{FF2B5EF4-FFF2-40B4-BE49-F238E27FC236}">
                        <a16:creationId xmlns:a16="http://schemas.microsoft.com/office/drawing/2014/main" id="{6DC5EF08-E04B-B847-A6D5-F3132D1F5ACC}"/>
                      </a:ext>
                    </a:extLst>
                  </p:cNvPr>
                  <p:cNvCxnSpPr/>
                  <p:nvPr/>
                </p:nvCxnSpPr>
                <p:spPr>
                  <a:xfrm>
                    <a:off x="609080" y="1251592"/>
                    <a:ext cx="83789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dash"/>
                    <a:round/>
                    <a:headEnd type="stealth" w="med" len="med"/>
                    <a:tailEnd type="none" w="med" len="med"/>
                  </a:ln>
                </p:spPr>
              </p:cxnSp>
              <p:sp>
                <p:nvSpPr>
                  <p:cNvPr id="82" name="Google Shape;114;p14">
                    <a:extLst>
                      <a:ext uri="{FF2B5EF4-FFF2-40B4-BE49-F238E27FC236}">
                        <a16:creationId xmlns:a16="http://schemas.microsoft.com/office/drawing/2014/main" id="{5DCE6E27-6C51-0A49-9FE9-8A108E2354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9905" y="1286659"/>
                    <a:ext cx="651053" cy="12435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 sz="16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31" name="Google Shape;115;p14">
                  <a:extLst>
                    <a:ext uri="{FF2B5EF4-FFF2-40B4-BE49-F238E27FC236}">
                      <a16:creationId xmlns:a16="http://schemas.microsoft.com/office/drawing/2014/main" id="{A26C9075-CE27-5143-861C-44FC1577EBBF}"/>
                    </a:ext>
                  </a:extLst>
                </p:cNvPr>
                <p:cNvGrpSpPr/>
                <p:nvPr/>
              </p:nvGrpSpPr>
              <p:grpSpPr>
                <a:xfrm>
                  <a:off x="239294" y="1986549"/>
                  <a:ext cx="842435" cy="273369"/>
                  <a:chOff x="609430" y="1988914"/>
                  <a:chExt cx="837896" cy="273369"/>
                </a:xfrm>
              </p:grpSpPr>
              <p:cxnSp>
                <p:nvCxnSpPr>
                  <p:cNvPr id="79" name="Google Shape;116;p14">
                    <a:extLst>
                      <a:ext uri="{FF2B5EF4-FFF2-40B4-BE49-F238E27FC236}">
                        <a16:creationId xmlns:a16="http://schemas.microsoft.com/office/drawing/2014/main" id="{E62FD246-CE00-A045-8F30-D38B230D730F}"/>
                      </a:ext>
                    </a:extLst>
                  </p:cNvPr>
                  <p:cNvCxnSpPr/>
                  <p:nvPr/>
                </p:nvCxnSpPr>
                <p:spPr>
                  <a:xfrm>
                    <a:off x="609430" y="1988914"/>
                    <a:ext cx="83789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dash"/>
                    <a:round/>
                    <a:headEnd type="stealth" w="med" len="med"/>
                    <a:tailEnd type="none" w="med" len="med"/>
                  </a:ln>
                </p:spPr>
              </p:cxnSp>
              <p:sp>
                <p:nvSpPr>
                  <p:cNvPr id="80" name="Google Shape;117;p14">
                    <a:extLst>
                      <a:ext uri="{FF2B5EF4-FFF2-40B4-BE49-F238E27FC236}">
                        <a16:creationId xmlns:a16="http://schemas.microsoft.com/office/drawing/2014/main" id="{82AF341C-B7D3-EF47-8C7B-DEC149518BAA}"/>
                      </a:ext>
                    </a:extLst>
                  </p:cNvPr>
                  <p:cNvSpPr txBox="1"/>
                  <p:nvPr/>
                </p:nvSpPr>
                <p:spPr>
                  <a:xfrm>
                    <a:off x="709905" y="2137925"/>
                    <a:ext cx="651053" cy="12435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 sz="16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32" name="Google Shape;118;p14">
                  <a:extLst>
                    <a:ext uri="{FF2B5EF4-FFF2-40B4-BE49-F238E27FC236}">
                      <a16:creationId xmlns:a16="http://schemas.microsoft.com/office/drawing/2014/main" id="{9E1DF8B5-8D49-0644-9AE7-846AD8893B1F}"/>
                    </a:ext>
                  </a:extLst>
                </p:cNvPr>
                <p:cNvCxnSpPr/>
                <p:nvPr/>
              </p:nvCxnSpPr>
              <p:spPr>
                <a:xfrm>
                  <a:off x="222636" y="2003729"/>
                  <a:ext cx="0" cy="1013896"/>
                </a:xfrm>
                <a:prstGeom prst="straightConnector1">
                  <a:avLst/>
                </a:prstGeom>
                <a:noFill/>
                <a:ln w="412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3" name="Google Shape;119;p14">
                  <a:extLst>
                    <a:ext uri="{FF2B5EF4-FFF2-40B4-BE49-F238E27FC236}">
                      <a16:creationId xmlns:a16="http://schemas.microsoft.com/office/drawing/2014/main" id="{3A89D022-96DA-8944-B360-63D135CFFAA9}"/>
                    </a:ext>
                  </a:extLst>
                </p:cNvPr>
                <p:cNvGrpSpPr/>
                <p:nvPr/>
              </p:nvGrpSpPr>
              <p:grpSpPr>
                <a:xfrm>
                  <a:off x="248347" y="2242496"/>
                  <a:ext cx="842435" cy="315015"/>
                  <a:chOff x="614660" y="2246965"/>
                  <a:chExt cx="837896" cy="315015"/>
                </a:xfrm>
              </p:grpSpPr>
              <p:cxnSp>
                <p:nvCxnSpPr>
                  <p:cNvPr id="77" name="Google Shape;120;p14">
                    <a:extLst>
                      <a:ext uri="{FF2B5EF4-FFF2-40B4-BE49-F238E27FC236}">
                        <a16:creationId xmlns:a16="http://schemas.microsoft.com/office/drawing/2014/main" id="{734AA3EC-941D-FC4F-9D9D-E8A063429038}"/>
                      </a:ext>
                    </a:extLst>
                  </p:cNvPr>
                  <p:cNvCxnSpPr/>
                  <p:nvPr/>
                </p:nvCxnSpPr>
                <p:spPr>
                  <a:xfrm>
                    <a:off x="614660" y="2246965"/>
                    <a:ext cx="83789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stealth" w="med" len="med"/>
                  </a:ln>
                </p:spPr>
              </p:cxnSp>
              <p:sp>
                <p:nvSpPr>
                  <p:cNvPr id="78" name="Google Shape;121;p14">
                    <a:extLst>
                      <a:ext uri="{FF2B5EF4-FFF2-40B4-BE49-F238E27FC236}">
                        <a16:creationId xmlns:a16="http://schemas.microsoft.com/office/drawing/2014/main" id="{DA93FE4B-E2AB-0448-A276-B7D67A3FEB35}"/>
                      </a:ext>
                    </a:extLst>
                  </p:cNvPr>
                  <p:cNvSpPr txBox="1"/>
                  <p:nvPr/>
                </p:nvSpPr>
                <p:spPr>
                  <a:xfrm>
                    <a:off x="714038" y="2437622"/>
                    <a:ext cx="651053" cy="12435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 sz="16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34" name="Google Shape;122;p14">
                  <a:extLst>
                    <a:ext uri="{FF2B5EF4-FFF2-40B4-BE49-F238E27FC236}">
                      <a16:creationId xmlns:a16="http://schemas.microsoft.com/office/drawing/2014/main" id="{740637D4-91CF-9F4C-B326-2617AC50FFB0}"/>
                    </a:ext>
                  </a:extLst>
                </p:cNvPr>
                <p:cNvGrpSpPr/>
                <p:nvPr/>
              </p:nvGrpSpPr>
              <p:grpSpPr>
                <a:xfrm>
                  <a:off x="252528" y="2557511"/>
                  <a:ext cx="842435" cy="305567"/>
                  <a:chOff x="618818" y="2556304"/>
                  <a:chExt cx="837896" cy="305567"/>
                </a:xfrm>
              </p:grpSpPr>
              <p:cxnSp>
                <p:nvCxnSpPr>
                  <p:cNvPr id="75" name="Google Shape;123;p14">
                    <a:extLst>
                      <a:ext uri="{FF2B5EF4-FFF2-40B4-BE49-F238E27FC236}">
                        <a16:creationId xmlns:a16="http://schemas.microsoft.com/office/drawing/2014/main" id="{2D787582-E1CD-BA4B-A93E-946F98F2CC2C}"/>
                      </a:ext>
                    </a:extLst>
                  </p:cNvPr>
                  <p:cNvCxnSpPr/>
                  <p:nvPr/>
                </p:nvCxnSpPr>
                <p:spPr>
                  <a:xfrm>
                    <a:off x="618818" y="2556304"/>
                    <a:ext cx="83789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stealth" w="med" len="med"/>
                  </a:ln>
                </p:spPr>
              </p:cxnSp>
              <p:sp>
                <p:nvSpPr>
                  <p:cNvPr id="76" name="Google Shape;124;p14">
                    <a:extLst>
                      <a:ext uri="{FF2B5EF4-FFF2-40B4-BE49-F238E27FC236}">
                        <a16:creationId xmlns:a16="http://schemas.microsoft.com/office/drawing/2014/main" id="{7AC9AF90-3652-2541-80EC-9D43143F34A2}"/>
                      </a:ext>
                    </a:extLst>
                  </p:cNvPr>
                  <p:cNvSpPr txBox="1"/>
                  <p:nvPr/>
                </p:nvSpPr>
                <p:spPr>
                  <a:xfrm>
                    <a:off x="714038" y="2737513"/>
                    <a:ext cx="651053" cy="12435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 sz="16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35" name="Google Shape;125;p14">
                  <a:extLst>
                    <a:ext uri="{FF2B5EF4-FFF2-40B4-BE49-F238E27FC236}">
                      <a16:creationId xmlns:a16="http://schemas.microsoft.com/office/drawing/2014/main" id="{EE0B6A76-6D50-C94E-A4D9-980E00E918B8}"/>
                    </a:ext>
                  </a:extLst>
                </p:cNvPr>
                <p:cNvCxnSpPr/>
                <p:nvPr/>
              </p:nvCxnSpPr>
              <p:spPr>
                <a:xfrm>
                  <a:off x="1081377" y="1884459"/>
                  <a:ext cx="0" cy="380948"/>
                </a:xfrm>
                <a:prstGeom prst="straightConnector1">
                  <a:avLst/>
                </a:prstGeom>
                <a:noFill/>
                <a:ln w="412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126;p14">
                  <a:extLst>
                    <a:ext uri="{FF2B5EF4-FFF2-40B4-BE49-F238E27FC236}">
                      <a16:creationId xmlns:a16="http://schemas.microsoft.com/office/drawing/2014/main" id="{7076E281-6F00-E448-9223-0EE974E5B22E}"/>
                    </a:ext>
                  </a:extLst>
                </p:cNvPr>
                <p:cNvCxnSpPr/>
                <p:nvPr/>
              </p:nvCxnSpPr>
              <p:spPr>
                <a:xfrm>
                  <a:off x="1033969" y="922352"/>
                  <a:ext cx="84243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37" name="Google Shape;127;p14">
                  <a:extLst>
                    <a:ext uri="{FF2B5EF4-FFF2-40B4-BE49-F238E27FC236}">
                      <a16:creationId xmlns:a16="http://schemas.microsoft.com/office/drawing/2014/main" id="{3DC1C873-9B42-974F-BBC7-E49A864443DD}"/>
                    </a:ext>
                  </a:extLst>
                </p:cNvPr>
                <p:cNvCxnSpPr/>
                <p:nvPr/>
              </p:nvCxnSpPr>
              <p:spPr>
                <a:xfrm>
                  <a:off x="1900361" y="922351"/>
                  <a:ext cx="1856" cy="1225308"/>
                </a:xfrm>
                <a:prstGeom prst="straightConnector1">
                  <a:avLst/>
                </a:prstGeom>
                <a:noFill/>
                <a:ln w="412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8" name="Google Shape;128;p14">
                  <a:extLst>
                    <a:ext uri="{FF2B5EF4-FFF2-40B4-BE49-F238E27FC236}">
                      <a16:creationId xmlns:a16="http://schemas.microsoft.com/office/drawing/2014/main" id="{A4149664-E3C2-2F45-8481-B22B9C6C5830}"/>
                    </a:ext>
                  </a:extLst>
                </p:cNvPr>
                <p:cNvGrpSpPr/>
                <p:nvPr/>
              </p:nvGrpSpPr>
              <p:grpSpPr>
                <a:xfrm>
                  <a:off x="1065474" y="1632860"/>
                  <a:ext cx="842435" cy="167417"/>
                  <a:chOff x="1430427" y="1634029"/>
                  <a:chExt cx="837896" cy="167417"/>
                </a:xfrm>
              </p:grpSpPr>
              <p:cxnSp>
                <p:nvCxnSpPr>
                  <p:cNvPr id="73" name="Google Shape;129;p14">
                    <a:extLst>
                      <a:ext uri="{FF2B5EF4-FFF2-40B4-BE49-F238E27FC236}">
                        <a16:creationId xmlns:a16="http://schemas.microsoft.com/office/drawing/2014/main" id="{C6A1C645-A290-F14C-B904-6AB8C944A811}"/>
                      </a:ext>
                    </a:extLst>
                  </p:cNvPr>
                  <p:cNvCxnSpPr/>
                  <p:nvPr/>
                </p:nvCxnSpPr>
                <p:spPr>
                  <a:xfrm>
                    <a:off x="1430427" y="1634029"/>
                    <a:ext cx="83789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dash"/>
                    <a:round/>
                    <a:headEnd type="stealth" w="med" len="med"/>
                    <a:tailEnd type="none" w="med" len="med"/>
                  </a:ln>
                </p:spPr>
              </p:cxnSp>
              <p:sp>
                <p:nvSpPr>
                  <p:cNvPr id="74" name="Google Shape;130;p14">
                    <a:extLst>
                      <a:ext uri="{FF2B5EF4-FFF2-40B4-BE49-F238E27FC236}">
                        <a16:creationId xmlns:a16="http://schemas.microsoft.com/office/drawing/2014/main" id="{E0ABF85D-CC7A-FE42-BB4E-9CE7074F2ED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7470" y="1677088"/>
                    <a:ext cx="651053" cy="12435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 sz="16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39" name="Google Shape;131;p14">
                  <a:extLst>
                    <a:ext uri="{FF2B5EF4-FFF2-40B4-BE49-F238E27FC236}">
                      <a16:creationId xmlns:a16="http://schemas.microsoft.com/office/drawing/2014/main" id="{9EC05C16-4589-5747-9D92-9BED81E4F231}"/>
                    </a:ext>
                  </a:extLst>
                </p:cNvPr>
                <p:cNvGrpSpPr/>
                <p:nvPr/>
              </p:nvGrpSpPr>
              <p:grpSpPr>
                <a:xfrm>
                  <a:off x="1086601" y="1887857"/>
                  <a:ext cx="842435" cy="236417"/>
                  <a:chOff x="1445811" y="1886442"/>
                  <a:chExt cx="837896" cy="236417"/>
                </a:xfrm>
              </p:grpSpPr>
              <p:cxnSp>
                <p:nvCxnSpPr>
                  <p:cNvPr id="71" name="Google Shape;132;p14">
                    <a:extLst>
                      <a:ext uri="{FF2B5EF4-FFF2-40B4-BE49-F238E27FC236}">
                        <a16:creationId xmlns:a16="http://schemas.microsoft.com/office/drawing/2014/main" id="{1CD8C461-D258-0644-879F-6D61C37BAF07}"/>
                      </a:ext>
                    </a:extLst>
                  </p:cNvPr>
                  <p:cNvCxnSpPr/>
                  <p:nvPr/>
                </p:nvCxnSpPr>
                <p:spPr>
                  <a:xfrm>
                    <a:off x="1445811" y="1886442"/>
                    <a:ext cx="83789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dash"/>
                    <a:round/>
                    <a:headEnd type="stealth" w="med" len="med"/>
                    <a:tailEnd type="none" w="med" len="med"/>
                  </a:ln>
                </p:spPr>
              </p:cxnSp>
              <p:sp>
                <p:nvSpPr>
                  <p:cNvPr id="72" name="Google Shape;133;p14">
                    <a:extLst>
                      <a:ext uri="{FF2B5EF4-FFF2-40B4-BE49-F238E27FC236}">
                        <a16:creationId xmlns:a16="http://schemas.microsoft.com/office/drawing/2014/main" id="{D435C529-BB03-1443-B217-D8464CED8D79}"/>
                      </a:ext>
                    </a:extLst>
                  </p:cNvPr>
                  <p:cNvSpPr txBox="1"/>
                  <p:nvPr/>
                </p:nvSpPr>
                <p:spPr>
                  <a:xfrm>
                    <a:off x="1526024" y="1998501"/>
                    <a:ext cx="651053" cy="12435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 sz="16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40" name="Google Shape;134;p14">
                  <a:extLst>
                    <a:ext uri="{FF2B5EF4-FFF2-40B4-BE49-F238E27FC236}">
                      <a16:creationId xmlns:a16="http://schemas.microsoft.com/office/drawing/2014/main" id="{8883C744-B9A1-B44C-9CD0-20F2139B3A03}"/>
                    </a:ext>
                  </a:extLst>
                </p:cNvPr>
                <p:cNvCxnSpPr/>
                <p:nvPr/>
              </p:nvCxnSpPr>
              <p:spPr>
                <a:xfrm>
                  <a:off x="1892410" y="2623930"/>
                  <a:ext cx="0" cy="669700"/>
                </a:xfrm>
                <a:prstGeom prst="straightConnector1">
                  <a:avLst/>
                </a:prstGeom>
                <a:noFill/>
                <a:ln w="412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135;p14">
                  <a:extLst>
                    <a:ext uri="{FF2B5EF4-FFF2-40B4-BE49-F238E27FC236}">
                      <a16:creationId xmlns:a16="http://schemas.microsoft.com/office/drawing/2014/main" id="{26D0881B-E5C2-984E-8F77-3C0A6025E5F9}"/>
                    </a:ext>
                  </a:extLst>
                </p:cNvPr>
                <p:cNvCxnSpPr/>
                <p:nvPr/>
              </p:nvCxnSpPr>
              <p:spPr>
                <a:xfrm>
                  <a:off x="1924215" y="1335819"/>
                  <a:ext cx="84243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42" name="Google Shape;136;p14">
                  <a:extLst>
                    <a:ext uri="{FF2B5EF4-FFF2-40B4-BE49-F238E27FC236}">
                      <a16:creationId xmlns:a16="http://schemas.microsoft.com/office/drawing/2014/main" id="{73DF0D17-AED6-BB48-BC98-2B6E402C3833}"/>
                    </a:ext>
                  </a:extLst>
                </p:cNvPr>
                <p:cNvCxnSpPr/>
                <p:nvPr/>
              </p:nvCxnSpPr>
              <p:spPr>
                <a:xfrm>
                  <a:off x="2767054" y="1335819"/>
                  <a:ext cx="0" cy="1451135"/>
                </a:xfrm>
                <a:prstGeom prst="straightConnector1">
                  <a:avLst/>
                </a:prstGeom>
                <a:noFill/>
                <a:ln w="412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137;p14">
                  <a:extLst>
                    <a:ext uri="{FF2B5EF4-FFF2-40B4-BE49-F238E27FC236}">
                      <a16:creationId xmlns:a16="http://schemas.microsoft.com/office/drawing/2014/main" id="{C1316747-A928-CC4D-B5B8-F16E3D7DD25D}"/>
                    </a:ext>
                  </a:extLst>
                </p:cNvPr>
                <p:cNvCxnSpPr/>
                <p:nvPr/>
              </p:nvCxnSpPr>
              <p:spPr>
                <a:xfrm>
                  <a:off x="1081377" y="2528515"/>
                  <a:ext cx="0" cy="380524"/>
                </a:xfrm>
                <a:prstGeom prst="straightConnector1">
                  <a:avLst/>
                </a:prstGeom>
                <a:noFill/>
                <a:ln w="412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138;p14">
                  <a:extLst>
                    <a:ext uri="{FF2B5EF4-FFF2-40B4-BE49-F238E27FC236}">
                      <a16:creationId xmlns:a16="http://schemas.microsoft.com/office/drawing/2014/main" id="{F53367C7-DD3F-5E48-8092-3323A204FB43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047214" y="2210463"/>
                  <a:ext cx="311076" cy="9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stealth" w="med" len="med"/>
                </a:ln>
              </p:spPr>
            </p:cxnSp>
            <p:grpSp>
              <p:nvGrpSpPr>
                <p:cNvPr id="45" name="Google Shape;139;p14">
                  <a:extLst>
                    <a:ext uri="{FF2B5EF4-FFF2-40B4-BE49-F238E27FC236}">
                      <a16:creationId xmlns:a16="http://schemas.microsoft.com/office/drawing/2014/main" id="{E23B04CA-5F22-2F48-B792-818090AAAE09}"/>
                    </a:ext>
                  </a:extLst>
                </p:cNvPr>
                <p:cNvGrpSpPr/>
                <p:nvPr/>
              </p:nvGrpSpPr>
              <p:grpSpPr>
                <a:xfrm>
                  <a:off x="1089222" y="2124685"/>
                  <a:ext cx="842435" cy="306031"/>
                  <a:chOff x="1454309" y="2124178"/>
                  <a:chExt cx="837896" cy="306031"/>
                </a:xfrm>
              </p:grpSpPr>
              <p:cxnSp>
                <p:nvCxnSpPr>
                  <p:cNvPr id="69" name="Google Shape;140;p14">
                    <a:extLst>
                      <a:ext uri="{FF2B5EF4-FFF2-40B4-BE49-F238E27FC236}">
                        <a16:creationId xmlns:a16="http://schemas.microsoft.com/office/drawing/2014/main" id="{6876729D-542B-774F-8EE4-C556EA0B10AD}"/>
                      </a:ext>
                    </a:extLst>
                  </p:cNvPr>
                  <p:cNvCxnSpPr/>
                  <p:nvPr/>
                </p:nvCxnSpPr>
                <p:spPr>
                  <a:xfrm>
                    <a:off x="1454309" y="2124178"/>
                    <a:ext cx="83789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stealth" w="med" len="med"/>
                  </a:ln>
                </p:spPr>
              </p:cxnSp>
              <p:sp>
                <p:nvSpPr>
                  <p:cNvPr id="70" name="Google Shape;141;p14">
                    <a:extLst>
                      <a:ext uri="{FF2B5EF4-FFF2-40B4-BE49-F238E27FC236}">
                        <a16:creationId xmlns:a16="http://schemas.microsoft.com/office/drawing/2014/main" id="{3A329A2E-E680-2140-B8D4-F8CF64F81354}"/>
                      </a:ext>
                    </a:extLst>
                  </p:cNvPr>
                  <p:cNvSpPr txBox="1"/>
                  <p:nvPr/>
                </p:nvSpPr>
                <p:spPr>
                  <a:xfrm>
                    <a:off x="1539824" y="2305851"/>
                    <a:ext cx="651053" cy="12435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 sz="16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46" name="Google Shape;142;p14">
                  <a:extLst>
                    <a:ext uri="{FF2B5EF4-FFF2-40B4-BE49-F238E27FC236}">
                      <a16:creationId xmlns:a16="http://schemas.microsoft.com/office/drawing/2014/main" id="{93769598-3F87-AB45-BA9D-CB8F1493ED9C}"/>
                    </a:ext>
                  </a:extLst>
                </p:cNvPr>
                <p:cNvGrpSpPr/>
                <p:nvPr/>
              </p:nvGrpSpPr>
              <p:grpSpPr>
                <a:xfrm>
                  <a:off x="1065474" y="2623930"/>
                  <a:ext cx="842435" cy="347416"/>
                  <a:chOff x="1430427" y="2623883"/>
                  <a:chExt cx="837896" cy="347416"/>
                </a:xfrm>
              </p:grpSpPr>
              <p:cxnSp>
                <p:nvCxnSpPr>
                  <p:cNvPr id="67" name="Google Shape;143;p14">
                    <a:extLst>
                      <a:ext uri="{FF2B5EF4-FFF2-40B4-BE49-F238E27FC236}">
                        <a16:creationId xmlns:a16="http://schemas.microsoft.com/office/drawing/2014/main" id="{CAD387C8-4769-554B-A372-3AA97CB6D05B}"/>
                      </a:ext>
                    </a:extLst>
                  </p:cNvPr>
                  <p:cNvCxnSpPr/>
                  <p:nvPr/>
                </p:nvCxnSpPr>
                <p:spPr>
                  <a:xfrm>
                    <a:off x="1430427" y="2623883"/>
                    <a:ext cx="83789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stealth" w="med" len="med"/>
                  </a:ln>
                </p:spPr>
              </p:cxnSp>
              <p:sp>
                <p:nvSpPr>
                  <p:cNvPr id="68" name="Google Shape;144;p14">
                    <a:extLst>
                      <a:ext uri="{FF2B5EF4-FFF2-40B4-BE49-F238E27FC236}">
                        <a16:creationId xmlns:a16="http://schemas.microsoft.com/office/drawing/2014/main" id="{6A95DEFB-C7FE-AA48-A697-B8A3516573BA}"/>
                      </a:ext>
                    </a:extLst>
                  </p:cNvPr>
                  <p:cNvSpPr txBox="1"/>
                  <p:nvPr/>
                </p:nvSpPr>
                <p:spPr>
                  <a:xfrm>
                    <a:off x="1547470" y="2846941"/>
                    <a:ext cx="651053" cy="12435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 sz="16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47" name="Google Shape;145;p14">
                  <a:extLst>
                    <a:ext uri="{FF2B5EF4-FFF2-40B4-BE49-F238E27FC236}">
                      <a16:creationId xmlns:a16="http://schemas.microsoft.com/office/drawing/2014/main" id="{312907E7-5ACB-3244-95A2-CD98552BB45D}"/>
                    </a:ext>
                  </a:extLst>
                </p:cNvPr>
                <p:cNvCxnSpPr/>
                <p:nvPr/>
              </p:nvCxnSpPr>
              <p:spPr>
                <a:xfrm>
                  <a:off x="1947964" y="2775929"/>
                  <a:ext cx="84243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48" name="Google Shape;146;p14">
                  <a:extLst>
                    <a:ext uri="{FF2B5EF4-FFF2-40B4-BE49-F238E27FC236}">
                      <a16:creationId xmlns:a16="http://schemas.microsoft.com/office/drawing/2014/main" id="{20B4B592-945D-094E-9263-3B9E921D993C}"/>
                    </a:ext>
                  </a:extLst>
                </p:cNvPr>
                <p:cNvCxnSpPr/>
                <p:nvPr/>
              </p:nvCxnSpPr>
              <p:spPr>
                <a:xfrm>
                  <a:off x="2767054" y="3013544"/>
                  <a:ext cx="0" cy="526233"/>
                </a:xfrm>
                <a:prstGeom prst="straightConnector1">
                  <a:avLst/>
                </a:prstGeom>
                <a:noFill/>
                <a:ln w="412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147;p14">
                  <a:extLst>
                    <a:ext uri="{FF2B5EF4-FFF2-40B4-BE49-F238E27FC236}">
                      <a16:creationId xmlns:a16="http://schemas.microsoft.com/office/drawing/2014/main" id="{4EB2C4BF-CCAD-CB48-A922-BF022CF7185B}"/>
                    </a:ext>
                  </a:extLst>
                </p:cNvPr>
                <p:cNvCxnSpPr/>
                <p:nvPr/>
              </p:nvCxnSpPr>
              <p:spPr>
                <a:xfrm flipH="1">
                  <a:off x="222636" y="3832529"/>
                  <a:ext cx="333" cy="222035"/>
                </a:xfrm>
                <a:prstGeom prst="straightConnector1">
                  <a:avLst/>
                </a:prstGeom>
                <a:noFill/>
                <a:ln w="412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50" name="Google Shape;148;p14">
                  <a:extLst>
                    <a:ext uri="{FF2B5EF4-FFF2-40B4-BE49-F238E27FC236}">
                      <a16:creationId xmlns:a16="http://schemas.microsoft.com/office/drawing/2014/main" id="{4173F5F8-80F5-8249-A1AE-C96F8772A606}"/>
                    </a:ext>
                  </a:extLst>
                </p:cNvPr>
                <p:cNvGrpSpPr/>
                <p:nvPr/>
              </p:nvGrpSpPr>
              <p:grpSpPr>
                <a:xfrm>
                  <a:off x="239294" y="4019909"/>
                  <a:ext cx="842435" cy="564506"/>
                  <a:chOff x="609430" y="4022692"/>
                  <a:chExt cx="837896" cy="564506"/>
                </a:xfrm>
              </p:grpSpPr>
              <p:cxnSp>
                <p:nvCxnSpPr>
                  <p:cNvPr id="65" name="Google Shape;149;p14">
                    <a:extLst>
                      <a:ext uri="{FF2B5EF4-FFF2-40B4-BE49-F238E27FC236}">
                        <a16:creationId xmlns:a16="http://schemas.microsoft.com/office/drawing/2014/main" id="{F416B24B-1534-E948-98FC-1A91994F688A}"/>
                      </a:ext>
                    </a:extLst>
                  </p:cNvPr>
                  <p:cNvCxnSpPr/>
                  <p:nvPr/>
                </p:nvCxnSpPr>
                <p:spPr>
                  <a:xfrm>
                    <a:off x="609430" y="4022692"/>
                    <a:ext cx="83789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stealth" w="med" len="med"/>
                  </a:ln>
                </p:spPr>
              </p:cxnSp>
              <p:sp>
                <p:nvSpPr>
                  <p:cNvPr id="66" name="Google Shape;150;p14">
                    <a:extLst>
                      <a:ext uri="{FF2B5EF4-FFF2-40B4-BE49-F238E27FC236}">
                        <a16:creationId xmlns:a16="http://schemas.microsoft.com/office/drawing/2014/main" id="{7D27E46F-E9DC-AC4B-81A0-6889152ACFBB}"/>
                      </a:ext>
                    </a:extLst>
                  </p:cNvPr>
                  <p:cNvSpPr txBox="1"/>
                  <p:nvPr/>
                </p:nvSpPr>
                <p:spPr>
                  <a:xfrm>
                    <a:off x="686442" y="4462840"/>
                    <a:ext cx="658674" cy="12435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 sz="16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51" name="Google Shape;151;p14">
                  <a:extLst>
                    <a:ext uri="{FF2B5EF4-FFF2-40B4-BE49-F238E27FC236}">
                      <a16:creationId xmlns:a16="http://schemas.microsoft.com/office/drawing/2014/main" id="{BC5020B3-76F5-6843-92C0-0E59530FEF31}"/>
                    </a:ext>
                  </a:extLst>
                </p:cNvPr>
                <p:cNvCxnSpPr/>
                <p:nvPr/>
              </p:nvCxnSpPr>
              <p:spPr>
                <a:xfrm>
                  <a:off x="1081377" y="3657600"/>
                  <a:ext cx="0" cy="542460"/>
                </a:xfrm>
                <a:prstGeom prst="straightConnector1">
                  <a:avLst/>
                </a:prstGeom>
                <a:noFill/>
                <a:ln w="412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52" name="Google Shape;152;p14">
                  <a:extLst>
                    <a:ext uri="{FF2B5EF4-FFF2-40B4-BE49-F238E27FC236}">
                      <a16:creationId xmlns:a16="http://schemas.microsoft.com/office/drawing/2014/main" id="{470A748F-AE09-FD43-A376-4DB58F95E56D}"/>
                    </a:ext>
                  </a:extLst>
                </p:cNvPr>
                <p:cNvGrpSpPr/>
                <p:nvPr/>
              </p:nvGrpSpPr>
              <p:grpSpPr>
                <a:xfrm>
                  <a:off x="1067606" y="4162253"/>
                  <a:ext cx="842435" cy="584235"/>
                  <a:chOff x="1435273" y="4164313"/>
                  <a:chExt cx="837896" cy="584235"/>
                </a:xfrm>
              </p:grpSpPr>
              <p:cxnSp>
                <p:nvCxnSpPr>
                  <p:cNvPr id="63" name="Google Shape;153;p14">
                    <a:extLst>
                      <a:ext uri="{FF2B5EF4-FFF2-40B4-BE49-F238E27FC236}">
                        <a16:creationId xmlns:a16="http://schemas.microsoft.com/office/drawing/2014/main" id="{0304C333-0723-7B45-B333-E219C5FBB25C}"/>
                      </a:ext>
                    </a:extLst>
                  </p:cNvPr>
                  <p:cNvCxnSpPr/>
                  <p:nvPr/>
                </p:nvCxnSpPr>
                <p:spPr>
                  <a:xfrm>
                    <a:off x="1435273" y="4164313"/>
                    <a:ext cx="83789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stealth" w="med" len="med"/>
                  </a:ln>
                </p:spPr>
              </p:cxnSp>
              <p:sp>
                <p:nvSpPr>
                  <p:cNvPr id="64" name="Google Shape;154;p14">
                    <a:extLst>
                      <a:ext uri="{FF2B5EF4-FFF2-40B4-BE49-F238E27FC236}">
                        <a16:creationId xmlns:a16="http://schemas.microsoft.com/office/drawing/2014/main" id="{941B7D22-AB8C-C248-8EE2-0330BDBCD308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916" y="4624190"/>
                    <a:ext cx="658674" cy="12435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 sz="16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53" name="Google Shape;155;p14">
                  <a:extLst>
                    <a:ext uri="{FF2B5EF4-FFF2-40B4-BE49-F238E27FC236}">
                      <a16:creationId xmlns:a16="http://schemas.microsoft.com/office/drawing/2014/main" id="{AEA3DD95-FCFE-4641-9E64-C2FA9299DDB9}"/>
                    </a:ext>
                  </a:extLst>
                </p:cNvPr>
                <p:cNvCxnSpPr/>
                <p:nvPr/>
              </p:nvCxnSpPr>
              <p:spPr>
                <a:xfrm>
                  <a:off x="2775005" y="4071068"/>
                  <a:ext cx="10249" cy="405057"/>
                </a:xfrm>
                <a:prstGeom prst="straightConnector1">
                  <a:avLst/>
                </a:prstGeom>
                <a:noFill/>
                <a:ln w="412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54" name="Google Shape;156;p14">
                  <a:extLst>
                    <a:ext uri="{FF2B5EF4-FFF2-40B4-BE49-F238E27FC236}">
                      <a16:creationId xmlns:a16="http://schemas.microsoft.com/office/drawing/2014/main" id="{6414FAF8-690E-B942-9B0C-24E04B25A234}"/>
                    </a:ext>
                  </a:extLst>
                </p:cNvPr>
                <p:cNvGrpSpPr/>
                <p:nvPr/>
              </p:nvGrpSpPr>
              <p:grpSpPr>
                <a:xfrm>
                  <a:off x="1924854" y="4300020"/>
                  <a:ext cx="842435" cy="599798"/>
                  <a:chOff x="2284435" y="4303344"/>
                  <a:chExt cx="837896" cy="599798"/>
                </a:xfrm>
              </p:grpSpPr>
              <p:cxnSp>
                <p:nvCxnSpPr>
                  <p:cNvPr id="61" name="Google Shape;157;p14">
                    <a:extLst>
                      <a:ext uri="{FF2B5EF4-FFF2-40B4-BE49-F238E27FC236}">
                        <a16:creationId xmlns:a16="http://schemas.microsoft.com/office/drawing/2014/main" id="{1894DB4B-965D-DC48-8335-7E843C1EB90A}"/>
                      </a:ext>
                    </a:extLst>
                  </p:cNvPr>
                  <p:cNvCxnSpPr/>
                  <p:nvPr/>
                </p:nvCxnSpPr>
                <p:spPr>
                  <a:xfrm>
                    <a:off x="2284435" y="4303344"/>
                    <a:ext cx="83789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stealth" w="med" len="med"/>
                  </a:ln>
                </p:spPr>
              </p:cxnSp>
              <p:sp>
                <p:nvSpPr>
                  <p:cNvPr id="62" name="Google Shape;158;p14">
                    <a:extLst>
                      <a:ext uri="{FF2B5EF4-FFF2-40B4-BE49-F238E27FC236}">
                        <a16:creationId xmlns:a16="http://schemas.microsoft.com/office/drawing/2014/main" id="{9EC1A7CC-78A3-0D44-BFA4-71AE8F93073F}"/>
                      </a:ext>
                    </a:extLst>
                  </p:cNvPr>
                  <p:cNvSpPr txBox="1"/>
                  <p:nvPr/>
                </p:nvSpPr>
                <p:spPr>
                  <a:xfrm>
                    <a:off x="2377380" y="4778784"/>
                    <a:ext cx="658674" cy="12435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 sz="16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55" name="Google Shape;159;p14">
                  <a:extLst>
                    <a:ext uri="{FF2B5EF4-FFF2-40B4-BE49-F238E27FC236}">
                      <a16:creationId xmlns:a16="http://schemas.microsoft.com/office/drawing/2014/main" id="{2BD646EE-BE71-DC41-B17B-BA0F536915A2}"/>
                    </a:ext>
                  </a:extLst>
                </p:cNvPr>
                <p:cNvCxnSpPr/>
                <p:nvPr/>
              </p:nvCxnSpPr>
              <p:spPr>
                <a:xfrm>
                  <a:off x="4373217" y="4341412"/>
                  <a:ext cx="0" cy="206001"/>
                </a:xfrm>
                <a:prstGeom prst="straightConnector1">
                  <a:avLst/>
                </a:prstGeom>
                <a:noFill/>
                <a:ln w="412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160;p14">
                  <a:extLst>
                    <a:ext uri="{FF2B5EF4-FFF2-40B4-BE49-F238E27FC236}">
                      <a16:creationId xmlns:a16="http://schemas.microsoft.com/office/drawing/2014/main" id="{F6BEF017-79A6-C74B-ABD0-E5B6CDDFC37A}"/>
                    </a:ext>
                  </a:extLst>
                </p:cNvPr>
                <p:cNvCxnSpPr/>
                <p:nvPr/>
              </p:nvCxnSpPr>
              <p:spPr>
                <a:xfrm>
                  <a:off x="4047214" y="4452730"/>
                  <a:ext cx="31104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57" name="Google Shape;161;p14">
                  <a:extLst>
                    <a:ext uri="{FF2B5EF4-FFF2-40B4-BE49-F238E27FC236}">
                      <a16:creationId xmlns:a16="http://schemas.microsoft.com/office/drawing/2014/main" id="{4FC14EE4-C99B-1643-9C3B-EA8CC2FF1CBB}"/>
                    </a:ext>
                  </a:extLst>
                </p:cNvPr>
                <p:cNvCxnSpPr/>
                <p:nvPr/>
              </p:nvCxnSpPr>
              <p:spPr>
                <a:xfrm>
                  <a:off x="4063116" y="2735249"/>
                  <a:ext cx="31104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stealth" w="med" len="med"/>
                </a:ln>
              </p:spPr>
            </p:cxnSp>
            <p:sp>
              <p:nvSpPr>
                <p:cNvPr id="58" name="Google Shape;162;p14">
                  <a:extLst>
                    <a:ext uri="{FF2B5EF4-FFF2-40B4-BE49-F238E27FC236}">
                      <a16:creationId xmlns:a16="http://schemas.microsoft.com/office/drawing/2014/main" id="{A496BDA9-2FF9-5B4F-8D5C-F629BF81254B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674989" cy="13075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0" i="0" u="sng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Thread </a:t>
                  </a:r>
                  <a:r>
                    <a:rPr lang="en-US" sz="1600" b="0" i="1" u="sng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</a:t>
                  </a:r>
                  <a:endParaRPr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9" name="Google Shape;163;p14">
                  <a:extLst>
                    <a:ext uri="{FF2B5EF4-FFF2-40B4-BE49-F238E27FC236}">
                      <a16:creationId xmlns:a16="http://schemas.microsoft.com/office/drawing/2014/main" id="{D2193739-8370-B04C-96F6-D273E636531E}"/>
                    </a:ext>
                  </a:extLst>
                </p:cNvPr>
                <p:cNvSpPr txBox="1"/>
                <p:nvPr/>
              </p:nvSpPr>
              <p:spPr>
                <a:xfrm>
                  <a:off x="803081" y="0"/>
                  <a:ext cx="636711" cy="13075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0" i="0" u="sng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Thread </a:t>
                  </a:r>
                  <a:r>
                    <a:rPr lang="en-US" sz="1600" b="0" i="1" u="sng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</a:t>
                  </a:r>
                  <a:endParaRPr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0" name="Google Shape;164;p14">
                  <a:extLst>
                    <a:ext uri="{FF2B5EF4-FFF2-40B4-BE49-F238E27FC236}">
                      <a16:creationId xmlns:a16="http://schemas.microsoft.com/office/drawing/2014/main" id="{9E6CC263-CFCB-DD43-A868-495585B4F829}"/>
                    </a:ext>
                  </a:extLst>
                </p:cNvPr>
                <p:cNvSpPr txBox="1"/>
                <p:nvPr/>
              </p:nvSpPr>
              <p:spPr>
                <a:xfrm>
                  <a:off x="1574358" y="0"/>
                  <a:ext cx="636711" cy="13075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0" i="0" u="sng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Thread </a:t>
                  </a:r>
                  <a:r>
                    <a:rPr lang="en-US" sz="1600" b="0" i="1" u="sng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</a:t>
                  </a:r>
                  <a:endParaRPr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6712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6900" y="365126"/>
            <a:ext cx="10756900" cy="741780"/>
          </a:xfrm>
        </p:spPr>
        <p:txBody>
          <a:bodyPr/>
          <a:lstStyle/>
          <a:p>
            <a:r>
              <a:rPr lang="uk-UA" dirty="0"/>
              <a:t>Проблеми розробки паралельних програм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1284"/>
            <a:ext cx="11129211" cy="492567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uk-UA" dirty="0">
                <a:latin typeface="Helvetica" pitchFamily="34" charset="0"/>
                <a:cs typeface="Helvetica" pitchFamily="34" charset="0"/>
              </a:rPr>
              <a:t>Проблеми паралельних програм:</a:t>
            </a:r>
          </a:p>
          <a:p>
            <a:pPr marL="285750" indent="-285750" algn="just">
              <a:lnSpc>
                <a:spcPct val="130000"/>
              </a:lnSpc>
            </a:pPr>
            <a:r>
              <a:rPr lang="uk-UA" dirty="0">
                <a:latin typeface="Helvetica" pitchFamily="34" charset="0"/>
                <a:cs typeface="Helvetica" pitchFamily="34" charset="0"/>
              </a:rPr>
              <a:t>можливість виникнення взаємного блокування роботи потоків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deadlock</a:t>
            </a:r>
            <a:r>
              <a:rPr lang="uk-UA" dirty="0">
                <a:latin typeface="Helvetica" pitchFamily="34" charset="0"/>
                <a:cs typeface="Helvetica" pitchFamily="34" charset="0"/>
              </a:rPr>
              <a:t>), неможливість завершення роботи потоків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livelock</a:t>
            </a:r>
            <a:r>
              <a:rPr lang="uk-UA" dirty="0">
                <a:latin typeface="Helvetica" pitchFamily="34" charset="0"/>
                <a:cs typeface="Helvetica" pitchFamily="34" charset="0"/>
              </a:rPr>
              <a:t>), неможливість захоплення ресурсу потоком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starvation</a:t>
            </a:r>
            <a:r>
              <a:rPr lang="uk-UA" dirty="0">
                <a:latin typeface="Helvetica" pitchFamily="34" charset="0"/>
                <a:cs typeface="Helvetica" pitchFamily="34" charset="0"/>
              </a:rPr>
              <a:t>),</a:t>
            </a:r>
          </a:p>
          <a:p>
            <a:pPr marL="285750" indent="-285750" algn="just">
              <a:lnSpc>
                <a:spcPct val="130000"/>
              </a:lnSpc>
            </a:pPr>
            <a:r>
              <a:rPr lang="uk-UA" dirty="0">
                <a:latin typeface="Helvetica" pitchFamily="34" charset="0"/>
                <a:cs typeface="Helvetica" pitchFamily="34" charset="0"/>
              </a:rPr>
              <a:t>помилка при спільному використанні ресурсу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memory consistency error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>
                <a:latin typeface="Helvetica" pitchFamily="34" charset="0"/>
                <a:cs typeface="Helvetica" pitchFamily="34" charset="0"/>
              </a:rPr>
              <a:t>«гонка» потоків),</a:t>
            </a:r>
          </a:p>
          <a:p>
            <a:pPr marL="285750" indent="-285750" algn="just">
              <a:lnSpc>
                <a:spcPct val="130000"/>
              </a:lnSpc>
            </a:pPr>
            <a:r>
              <a:rPr lang="uk-UA" dirty="0">
                <a:latin typeface="Helvetica" pitchFamily="34" charset="0"/>
                <a:cs typeface="Helvetica" pitchFamily="34" charset="0"/>
              </a:rPr>
              <a:t>сповільнення роботи потоків через синхронізацію дій.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uk-UA" dirty="0">
                <a:latin typeface="Helvetica" pitchFamily="34" charset="0"/>
                <a:cs typeface="Helvetica" pitchFamily="34" charset="0"/>
              </a:rPr>
              <a:t>Проблеми, що ускладнюють процес розробки та тестування паралельних програм: </a:t>
            </a:r>
          </a:p>
          <a:p>
            <a:pPr marL="285750" indent="-285750" algn="just">
              <a:lnSpc>
                <a:spcPct val="130000"/>
              </a:lnSpc>
            </a:pPr>
            <a:r>
              <a:rPr lang="uk-UA" dirty="0">
                <a:latin typeface="Helvetica" pitchFamily="34" charset="0"/>
                <a:cs typeface="Helvetica" pitchFamily="34" charset="0"/>
              </a:rPr>
              <a:t>недетермінований порядок інструкцій, виконуваних потоками,</a:t>
            </a:r>
          </a:p>
          <a:p>
            <a:pPr marL="285750" indent="-285750" algn="just">
              <a:lnSpc>
                <a:spcPct val="130000"/>
              </a:lnSpc>
            </a:pPr>
            <a:r>
              <a:rPr lang="uk-UA" dirty="0">
                <a:latin typeface="Helvetica" pitchFamily="34" charset="0"/>
                <a:cs typeface="Helvetica" pitchFamily="34" charset="0"/>
              </a:rPr>
              <a:t>залежність результату запуску паралельної програми від обчислювальних ресурсів, на яких вона запускається.</a:t>
            </a:r>
          </a:p>
          <a:p>
            <a:pPr marL="285750" indent="-285750" algn="just">
              <a:lnSpc>
                <a:spcPct val="130000"/>
              </a:lnSpc>
            </a:pPr>
            <a:endParaRPr lang="uk-UA" dirty="0">
              <a:latin typeface="Helvetica" pitchFamily="34" charset="0"/>
              <a:cs typeface="Helvetica" pitchFamily="34" charset="0"/>
            </a:endParaRPr>
          </a:p>
          <a:p>
            <a:pPr marL="285750" indent="-285750" algn="just">
              <a:lnSpc>
                <a:spcPct val="130000"/>
              </a:lnSpc>
            </a:pPr>
            <a:endParaRPr lang="uk-UA" dirty="0">
              <a:latin typeface="Helvetica" pitchFamily="34" charset="0"/>
              <a:cs typeface="Helvetica" pitchFamily="34" charset="0"/>
            </a:endParaRP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92858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>
                <a:cs typeface="Helvetica" pitchFamily="34" charset="0"/>
              </a:rPr>
              <a:t>Реалізація створення потоку, початку та кінця його роботи</a:t>
            </a:r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CD86067-4DB2-AB4E-9F46-84C31DBE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812" y="2192021"/>
            <a:ext cx="5257575" cy="1246504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buNone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  <a:endParaRPr lang="uk-UA" sz="1800" dirty="0"/>
          </a:p>
          <a:p>
            <a:pPr marL="0" indent="0" hangingPunct="0">
              <a:buNone/>
            </a:pPr>
            <a:r>
              <a:rPr lang="en-US" sz="1800" dirty="0"/>
              <a:t>        Thread </a:t>
            </a:r>
            <a:r>
              <a:rPr lang="en-US" sz="1800" dirty="0" err="1"/>
              <a:t>thread</a:t>
            </a:r>
            <a:r>
              <a:rPr lang="en-US" sz="1800" dirty="0"/>
              <a:t> = new Thread(new Runnable());</a:t>
            </a:r>
            <a:endParaRPr lang="uk-UA" sz="1800" dirty="0"/>
          </a:p>
          <a:p>
            <a:pPr marL="0" indent="0" hangingPunc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thread.start</a:t>
            </a:r>
            <a:r>
              <a:rPr lang="en-US" sz="1800" dirty="0"/>
              <a:t>();</a:t>
            </a:r>
            <a:endParaRPr lang="uk-UA" sz="1800" dirty="0"/>
          </a:p>
          <a:p>
            <a:pPr marL="0" indent="0" hangingPunct="0">
              <a:buNone/>
            </a:pPr>
            <a:r>
              <a:rPr lang="en-US" sz="1800" dirty="0"/>
              <a:t>}</a:t>
            </a:r>
            <a:endParaRPr lang="uk-UA" sz="1800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627178-39FA-1B45-9027-D881EE122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7" b="21952"/>
          <a:stretch/>
        </p:blipFill>
        <p:spPr bwMode="auto">
          <a:xfrm>
            <a:off x="2101584" y="3022599"/>
            <a:ext cx="9721203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71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Блокування потоку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822CF7B-DDEB-A045-8E2D-B7560304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19" y="1377284"/>
            <a:ext cx="10640761" cy="3455973"/>
          </a:xfrm>
        </p:spPr>
        <p:txBody>
          <a:bodyPr>
            <a:normAutofit fontScale="85000" lnSpcReduction="10000"/>
          </a:bodyPr>
          <a:lstStyle/>
          <a:p>
            <a:pPr marL="0" indent="0" hangingPunc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//https://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docs.oracle.com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/7/docs/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/java/util/concurrent/locks/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Lock.html#tryLock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Lock lock = ...; </a:t>
            </a:r>
          </a:p>
          <a:p>
            <a:pPr marL="0" indent="0" hangingPunc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lock.tryLock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 hangingPunc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try { </a:t>
            </a:r>
          </a:p>
          <a:p>
            <a:pPr marL="0" indent="0" hangingPunc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manipulate protected state </a:t>
            </a:r>
          </a:p>
          <a:p>
            <a:pPr marL="0" indent="0" hangingPunc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 finally {</a:t>
            </a:r>
          </a:p>
          <a:p>
            <a:pPr marL="0" indent="0" hangingPunc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hangingPunc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 hangingPunc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 </a:t>
            </a:r>
          </a:p>
          <a:p>
            <a:pPr marL="0" indent="0" hangingPunc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perform alternative actions</a:t>
            </a:r>
          </a:p>
          <a:p>
            <a:pPr marL="0" indent="0" hangingPunc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751BED7-D9B5-1442-8CB1-43A527193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4"/>
          <a:stretch/>
        </p:blipFill>
        <p:spPr bwMode="auto">
          <a:xfrm>
            <a:off x="3499153" y="2941536"/>
            <a:ext cx="7917227" cy="285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25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400" y="365125"/>
            <a:ext cx="10693400" cy="582729"/>
          </a:xfrm>
        </p:spPr>
        <p:txBody>
          <a:bodyPr>
            <a:normAutofit fontScale="90000"/>
          </a:bodyPr>
          <a:lstStyle/>
          <a:p>
            <a:r>
              <a:rPr lang="uk-UA" dirty="0"/>
              <a:t>Синхронізація дій потоку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648200" cy="544512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46445D0-79CC-E242-925E-88C3D1C1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27" y="1105481"/>
            <a:ext cx="9076400" cy="274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method() throws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(!condition()) {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guarded block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wait();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…// some actions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uk-UA" sz="1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D0D9E0-BDB1-9745-B69F-521FA5351B4D}"/>
              </a:ext>
            </a:extLst>
          </p:cNvPr>
          <p:cNvGrpSpPr/>
          <p:nvPr/>
        </p:nvGrpSpPr>
        <p:grpSpPr>
          <a:xfrm>
            <a:off x="3354778" y="2235200"/>
            <a:ext cx="7808522" cy="3770619"/>
            <a:chOff x="3354778" y="2235200"/>
            <a:chExt cx="7808522" cy="377061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F160F9C-4A64-4647-B5DF-BD323E502019}"/>
                </a:ext>
              </a:extLst>
            </p:cNvPr>
            <p:cNvGrpSpPr/>
            <p:nvPr/>
          </p:nvGrpSpPr>
          <p:grpSpPr>
            <a:xfrm>
              <a:off x="3354778" y="2235200"/>
              <a:ext cx="7808522" cy="3770619"/>
              <a:chOff x="3983156" y="2861954"/>
              <a:chExt cx="6556498" cy="3143865"/>
            </a:xfrm>
          </p:grpSpPr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D7DD6ED-308B-414B-823C-239B508CF7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034"/>
              <a:stretch/>
            </p:blipFill>
            <p:spPr bwMode="auto">
              <a:xfrm>
                <a:off x="4219081" y="2861954"/>
                <a:ext cx="6320573" cy="3143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5D3C72-2A00-FC44-9A96-5732525E709C}"/>
                  </a:ext>
                </a:extLst>
              </p:cNvPr>
              <p:cNvGrpSpPr/>
              <p:nvPr/>
            </p:nvGrpSpPr>
            <p:grpSpPr>
              <a:xfrm>
                <a:off x="3983156" y="4533900"/>
                <a:ext cx="2379544" cy="839841"/>
                <a:chOff x="3983156" y="4533900"/>
                <a:chExt cx="2379544" cy="839841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7E830AD-A571-1246-8B33-F973DF6D30E9}"/>
                    </a:ext>
                  </a:extLst>
                </p:cNvPr>
                <p:cNvGrpSpPr/>
                <p:nvPr/>
              </p:nvGrpSpPr>
              <p:grpSpPr>
                <a:xfrm>
                  <a:off x="3983156" y="5058516"/>
                  <a:ext cx="1051237" cy="315225"/>
                  <a:chOff x="7399456" y="5325360"/>
                  <a:chExt cx="1051237" cy="315225"/>
                </a:xfrm>
              </p:grpSpPr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9D8CA7B1-F24E-114B-A743-45737D27E20C}"/>
                      </a:ext>
                    </a:extLst>
                  </p:cNvPr>
                  <p:cNvSpPr/>
                  <p:nvPr/>
                </p:nvSpPr>
                <p:spPr>
                  <a:xfrm>
                    <a:off x="8162693" y="5352585"/>
                    <a:ext cx="288000" cy="288000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119E512D-C742-0248-AAFA-9F39F3DB0E64}"/>
                      </a:ext>
                    </a:extLst>
                  </p:cNvPr>
                  <p:cNvSpPr txBox="1"/>
                  <p:nvPr/>
                </p:nvSpPr>
                <p:spPr>
                  <a:xfrm>
                    <a:off x="7399456" y="5325360"/>
                    <a:ext cx="853677" cy="269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condition</a:t>
                    </a:r>
                  </a:p>
                </p:txBody>
              </p:sp>
            </p:grp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BFAC60A1-24DE-0A42-AB2F-77130FDCBDEF}"/>
                    </a:ext>
                  </a:extLst>
                </p:cNvPr>
                <p:cNvCxnSpPr>
                  <a:cxnSpLocks/>
                  <a:stCxn id="3" idx="7"/>
                </p:cNvCxnSpPr>
                <p:nvPr/>
              </p:nvCxnSpPr>
              <p:spPr>
                <a:xfrm flipV="1">
                  <a:off x="4992216" y="4533900"/>
                  <a:ext cx="1370484" cy="59401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04A7C0-C751-7640-9E13-C6B83A9877D2}"/>
                </a:ext>
              </a:extLst>
            </p:cNvPr>
            <p:cNvSpPr txBox="1"/>
            <p:nvPr/>
          </p:nvSpPr>
          <p:spPr>
            <a:xfrm>
              <a:off x="6862403" y="4546498"/>
              <a:ext cx="7493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99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2679</Words>
  <Application>Microsoft Macintosh PowerPoint</Application>
  <PresentationFormat>Widescreen</PresentationFormat>
  <Paragraphs>586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Haettenschweiler</vt:lpstr>
      <vt:lpstr>Helvetica</vt:lpstr>
      <vt:lpstr>Helvetica Neue</vt:lpstr>
      <vt:lpstr>Times New Roman</vt:lpstr>
      <vt:lpstr>Office Theme</vt:lpstr>
      <vt:lpstr>моделювання  РОЗПОДІЛЕНИХ ТА паралельних обчислень стохастичними мережами Петрі</vt:lpstr>
      <vt:lpstr>Термінологія</vt:lpstr>
      <vt:lpstr>Стохастичні мережі Петрі та Петрі-об'єктний підхід</vt:lpstr>
      <vt:lpstr>Моделювання клієнт-серверного додатку (розподілені обчислення)</vt:lpstr>
      <vt:lpstr>Багатопоточне програмування</vt:lpstr>
      <vt:lpstr>Проблеми розробки паралельних програм</vt:lpstr>
      <vt:lpstr>Реалізація створення потоку, початку та кінця його роботи</vt:lpstr>
      <vt:lpstr>Блокування потоку</vt:lpstr>
      <vt:lpstr>Синхронізація дій потоку</vt:lpstr>
      <vt:lpstr>Модель Producer – Consumer.  Приклад Guarded block [Oracle: The Java Tutorials]</vt:lpstr>
      <vt:lpstr>Модель Producer – Consumer.  Приклад Guarded block [Oracle: The Java Tutorials]</vt:lpstr>
      <vt:lpstr>Доступ до спільних даних</vt:lpstr>
      <vt:lpstr>Deadlock: приклад об’єктів Friend [Oracle: The Java Tutorials]</vt:lpstr>
      <vt:lpstr>Deadlock: приклад об’єктів Friend з The Java Tutorials</vt:lpstr>
      <vt:lpstr>Safelock: приклад потоків Friend з The Java Tutorials</vt:lpstr>
      <vt:lpstr>Safelock: приклад потоків Friend з The Java Tutorials</vt:lpstr>
      <vt:lpstr>Моделювання конфлікту потоків: мережа Петрі об’єкту Friend</vt:lpstr>
      <vt:lpstr>Зв’язки між Петрі-об’єктами</vt:lpstr>
      <vt:lpstr>Програмний код створення Петрі-об’єктів</vt:lpstr>
      <vt:lpstr>Програмний код створення Петрі-об’єктної моделі</vt:lpstr>
      <vt:lpstr>Експериментальне дослідження залежності появи конфлікту переходів від часових затримок</vt:lpstr>
      <vt:lpstr>Оцінка точності результатів моделювання</vt:lpstr>
      <vt:lpstr>Пул потоків</vt:lpstr>
      <vt:lpstr>Петрі-об’єкт ThreadPool </vt:lpstr>
      <vt:lpstr>Петрі-об’єкт Task</vt:lpstr>
      <vt:lpstr>Моделювання пулу потоків. Петрі-об’єкт Main </vt:lpstr>
      <vt:lpstr>Петрі-об’єкт Counter  </vt:lpstr>
      <vt:lpstr>Експериментальне дослідження Java Thread Pool</vt:lpstr>
      <vt:lpstr>Точність результатів моделювання</vt:lpstr>
      <vt:lpstr>Проектування паралельних програм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 паралельних обчислень стохастичними мережами Петрі</dc:title>
  <dc:subject/>
  <dc:creator>Microsoft Office User</dc:creator>
  <cp:keywords/>
  <dc:description/>
  <cp:lastModifiedBy>Microsoft Office User</cp:lastModifiedBy>
  <cp:revision>64</cp:revision>
  <dcterms:created xsi:type="dcterms:W3CDTF">2019-03-17T10:29:51Z</dcterms:created>
  <dcterms:modified xsi:type="dcterms:W3CDTF">2023-11-28T10:43:08Z</dcterms:modified>
  <cp:category/>
</cp:coreProperties>
</file>