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74" r:id="rId6"/>
    <p:sldId id="27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9" r:id="rId20"/>
    <p:sldId id="278" r:id="rId21"/>
    <p:sldId id="280" r:id="rId22"/>
    <p:sldId id="281" r:id="rId23"/>
    <p:sldId id="273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7"/>
    <p:restoredTop sz="94630"/>
  </p:normalViewPr>
  <p:slideViewPr>
    <p:cSldViewPr snapToGrid="0" snapToObjects="1">
      <p:cViewPr varScale="1">
        <p:scale>
          <a:sx n="87" d="100"/>
          <a:sy n="87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8T16:45:19.71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90D9-54DE-9941-86F3-4C69D6AF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DDFF2-FB27-4547-8D49-81B21545F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96192-4F07-5C40-8D78-596C1482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426F-DF09-8F4B-8CF2-2C2EED5895BF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73E9A-EF94-F24F-99DD-F1B70CE3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ED9D1-1865-174B-9CF8-51871CEB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8791-98C4-C04D-80B4-CE96E2A6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0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8CC6-F177-2A4C-8267-04C5FD55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7E053-838A-F348-BAAB-E147C9916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5F153-7470-6049-B3DA-6DFF6463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426F-DF09-8F4B-8CF2-2C2EED5895BF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19C69-1BD6-AF4E-A325-A97D8819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61D42-7076-2F40-BDE6-AC3FF791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8791-98C4-C04D-80B4-CE96E2A6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5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4BFB99-FD12-354F-96E0-B937ECC20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64AB5-8281-F74D-8B3E-D145F38DC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1E9EF-E2E8-344F-8CD9-3F575F69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426F-DF09-8F4B-8CF2-2C2EED5895BF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D4238-4CD6-0542-BEE5-B2248FB3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E7FAF-D580-7643-8242-FC08FB95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8791-98C4-C04D-80B4-CE96E2A6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9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1C7A-257E-BF4A-83EE-348978EC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EFB1-B2EA-7C40-A16D-1456CCCF4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DDBAE-0300-2A44-9671-9B098942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426F-DF09-8F4B-8CF2-2C2EED5895BF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DB568-3F0D-6D41-8AA9-9E554F80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E2622-CDE6-ED47-9444-34E7DAE5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8791-98C4-C04D-80B4-CE96E2A6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9D19-5BE8-9340-A6CD-FB5CAA61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7609B-5E33-DE48-B79D-13B162A6B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E52F-7A8B-4743-8EC1-D1A77726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426F-DF09-8F4B-8CF2-2C2EED5895BF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7DBDC-E19A-CA47-BDDF-612D1407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8A2CF-7853-3248-A36B-022059A7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8791-98C4-C04D-80B4-CE96E2A6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F9E5-CE1D-7F48-95C3-408C65E4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C489-8A57-B344-BF0A-80AF86E8E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735AA-239F-0B48-A451-FA08A6E0F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ABB5A-A47D-2445-94EB-5D2ACD1C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426F-DF09-8F4B-8CF2-2C2EED5895BF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08A2D-461B-DA42-8CB7-1D7605E4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8C3CC-557D-1645-A880-5C26B94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8791-98C4-C04D-80B4-CE96E2A6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9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A2AF-2186-8345-8A3F-CE977AEBC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28845-0CF1-D64B-A378-26520F343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157E-1658-9540-B9D1-23E6AA70F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668EF-2361-CC49-91FC-3E3B3055C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A0E15-248C-BD46-A4F7-912FFFCED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F7C52-5EF4-FD42-BA95-43819994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426F-DF09-8F4B-8CF2-2C2EED5895BF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F2F26-C4FA-B749-9180-D63F7050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6F204-9E20-F445-8A84-B3D2958D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8791-98C4-C04D-80B4-CE96E2A6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3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27C9-612E-D745-9E15-37A2865D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5B9C84-DD1C-FF4F-A351-BA6E47ED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426F-DF09-8F4B-8CF2-2C2EED5895BF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EFE86-A3E4-864A-8C20-A2669548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E51AC-4057-9945-9F13-FEB54DB7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8791-98C4-C04D-80B4-CE96E2A6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6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7CC0D-890C-F940-BAF0-3D72EC3E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426F-DF09-8F4B-8CF2-2C2EED5895BF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481BE-08F3-3546-9A4D-7B718F45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7E1BC-63B0-6849-B2D3-F0951C5C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8791-98C4-C04D-80B4-CE96E2A6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8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7BA6-D040-194D-976E-FEECE352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EB59-542D-E443-9A85-F97D64A51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892B8-F189-BC47-BA99-E53B452AB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8F9E1-1ADF-204E-B6C6-80FECDF4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426F-DF09-8F4B-8CF2-2C2EED5895BF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D2E44-723E-F04E-A8E7-595E88DC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499C3-400A-2F4F-9FEB-28B415AF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8791-98C4-C04D-80B4-CE96E2A6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5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D564-9B45-AB44-AB7C-F2AACA295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CCD58-C29D-C740-B22F-24D4170B9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F5993-FC47-B346-B3DE-925F39115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83478-A521-044F-A395-DBFAAA3A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426F-DF09-8F4B-8CF2-2C2EED5895BF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57D57-0CFE-6D47-9BFA-8DA9EAE9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BBD3E-6166-8A4E-BCB0-C4B4C2B5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8791-98C4-C04D-80B4-CE96E2A6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5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B9A2A-9F4B-F94F-B2DB-5C72F3B1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7A764-6BF1-F441-AFB9-736A38F32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2759D-411E-C542-9AFA-F1C837061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A426F-DF09-8F4B-8CF2-2C2EED5895BF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61D7C-54DA-EC47-B8FC-6452310DB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DD749-4937-DD45-9A88-D34F0E819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A8791-98C4-C04D-80B4-CE96E2A6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3809-7FA9-7944-8844-C2514B5B1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Паралельні обчислення в алгоритмах імітації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0C15E-FF36-304B-9D9B-207BF1BE3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ижний колонтитул 2">
            <a:extLst>
              <a:ext uri="{FF2B5EF4-FFF2-40B4-BE49-F238E27FC236}">
                <a16:creationId xmlns:a16="http://schemas.microsoft.com/office/drawing/2014/main" id="{EF66FBDC-408F-6242-98B5-9BD92243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5244" y="6131497"/>
            <a:ext cx="7021512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©</a:t>
            </a:r>
            <a:r>
              <a:rPr lang="en-US" dirty="0"/>
              <a:t> </a:t>
            </a:r>
            <a:r>
              <a:rPr lang="ru-RU" dirty="0"/>
              <a:t>Стеценко </a:t>
            </a:r>
            <a:r>
              <a:rPr lang="ru-RU" dirty="0" err="1"/>
              <a:t>Інна</a:t>
            </a:r>
            <a:r>
              <a:rPr lang="ru-RU" dirty="0"/>
              <a:t> </a:t>
            </a:r>
            <a:r>
              <a:rPr lang="ru-RU" dirty="0" err="1"/>
              <a:t>Вячеславівна</a:t>
            </a:r>
            <a:r>
              <a:rPr lang="ru-RU" dirty="0"/>
              <a:t> НТУУ"КПІ </a:t>
            </a:r>
            <a:r>
              <a:rPr lang="ru-RU" dirty="0" err="1"/>
              <a:t>імені</a:t>
            </a:r>
            <a:r>
              <a:rPr lang="ru-RU" dirty="0"/>
              <a:t> </a:t>
            </a:r>
            <a:r>
              <a:rPr lang="ru-RU" dirty="0" err="1"/>
              <a:t>Ігоря</a:t>
            </a:r>
            <a:r>
              <a:rPr lang="ru-RU" dirty="0"/>
              <a:t> </a:t>
            </a:r>
            <a:r>
              <a:rPr lang="ru-RU" dirty="0" err="1"/>
              <a:t>Сікорського</a:t>
            </a:r>
            <a:r>
              <a:rPr lang="ru-RU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086430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A87E-D3F7-864B-9107-E44D99F3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Буфер зовнішніх подій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E70F-97F8-804B-8893-BE4C35FD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зберігає моменти часу надходження маркерів з інших об’єктів, що не опрацьовані на поточний момент часу</a:t>
            </a:r>
          </a:p>
          <a:p>
            <a:r>
              <a:rPr lang="uk-UA" dirty="0"/>
              <a:t>в межах від одного моменту зовнішньої події до наступної гарантовано не виникає зовнішніх подій, отже, об’єкт може виконувати імітацію своїх внутрішніх подій</a:t>
            </a:r>
          </a:p>
          <a:p>
            <a:r>
              <a:rPr lang="uk-UA" dirty="0"/>
              <a:t>порожній стан буфера означає, що наступний момент зовнішньої події невідомий (на поточний момент виконання алгоритму імітації) </a:t>
            </a:r>
          </a:p>
          <a:p>
            <a:r>
              <a:rPr lang="uk-UA" dirty="0"/>
              <a:t>стан буфера, в якому останній його елемент є нескінченність (максимально допустиме число), означає, що </a:t>
            </a:r>
            <a:r>
              <a:rPr lang="uk-UA" dirty="0" err="1"/>
              <a:t>previous</a:t>
            </a:r>
            <a:r>
              <a:rPr lang="uk-UA" dirty="0"/>
              <a:t>-об’єкт завершив свою роботу і надходження зовнішніх подій не очікується.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0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C92E-34B2-E64F-B82B-2E0177D6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Локальний час об’єкта просувається за такими правилами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B630-8442-2448-8B27-FBEA5B7AA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uk-UA" dirty="0"/>
              <a:t>Локальний час об’єкта просувається за такими правилами:</a:t>
            </a:r>
          </a:p>
          <a:p>
            <a:pPr lvl="0"/>
            <a:r>
              <a:rPr lang="uk-UA" dirty="0"/>
              <a:t>якщо час найближчої події менший за межу безпечного інтервалу,  то просунути локальний час  у момент найближчої події, виконати (внутрішні) події, для яких час збігається з поточним моментом, та продовжити імітацію об’єкта;</a:t>
            </a:r>
            <a:endParaRPr lang="en-US" sz="1800" dirty="0"/>
          </a:p>
          <a:p>
            <a:pPr lvl="0"/>
            <a:r>
              <a:rPr lang="uk-UA" dirty="0"/>
              <a:t>інакше </a:t>
            </a:r>
            <a:endParaRPr lang="en-US" sz="1800" dirty="0"/>
          </a:p>
          <a:p>
            <a:pPr lvl="1"/>
            <a:r>
              <a:rPr lang="uk-UA" dirty="0"/>
              <a:t>якщо межа безпечного інтервалу менша за межу інтервалу моделювання</a:t>
            </a:r>
            <a:endParaRPr lang="en-US" sz="1600" dirty="0"/>
          </a:p>
          <a:p>
            <a:pPr lvl="2"/>
            <a:r>
              <a:rPr lang="uk-UA" dirty="0"/>
              <a:t>просунути локальний час на межу безпечного інтервалу та виконати зовнішню подію (відновлення маркерів у вхідних позиціях), </a:t>
            </a:r>
            <a:endParaRPr lang="en-US" sz="1400" dirty="0"/>
          </a:p>
          <a:p>
            <a:pPr lvl="1"/>
            <a:r>
              <a:rPr lang="uk-UA" dirty="0"/>
              <a:t>інакше просунути локальний час на межу безпечного інтервалу та завершити імітацію об’єкта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0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D1BC-E1D0-3449-B4AE-8555FCEB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251"/>
          </a:xfrm>
        </p:spPr>
        <p:txBody>
          <a:bodyPr/>
          <a:lstStyle/>
          <a:p>
            <a:r>
              <a:rPr lang="uk-UA" dirty="0"/>
              <a:t>Межа безпечного інтервалу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BB1BB-7A54-0146-87D0-92CE82BA4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uk-UA" dirty="0"/>
              <a:t>Межа безпечного інтервалу визначається за наступними правилами:</a:t>
            </a:r>
          </a:p>
          <a:p>
            <a:pPr lvl="0"/>
            <a:r>
              <a:rPr lang="uk-UA" dirty="0"/>
              <a:t>якщо немає </a:t>
            </a:r>
            <a:r>
              <a:rPr lang="uk-UA" dirty="0" err="1"/>
              <a:t>previous</a:t>
            </a:r>
            <a:r>
              <a:rPr lang="uk-UA" dirty="0"/>
              <a:t>-об’єкта, то межа встановлюється в час моделювання;</a:t>
            </a:r>
            <a:endParaRPr lang="en-US" sz="1800" dirty="0"/>
          </a:p>
          <a:p>
            <a:pPr lvl="0"/>
            <a:r>
              <a:rPr lang="uk-UA" dirty="0"/>
              <a:t>інакше</a:t>
            </a:r>
            <a:endParaRPr lang="en-US" sz="1800" dirty="0"/>
          </a:p>
          <a:p>
            <a:pPr lvl="1"/>
            <a:r>
              <a:rPr lang="uk-UA" dirty="0"/>
              <a:t>якщо буфер зовнішніх подій не порожній і перша подія менша за час моделювання, то межа встановлюється в момент першої зовнішньої події;</a:t>
            </a:r>
            <a:endParaRPr lang="en-US" sz="1600" dirty="0"/>
          </a:p>
          <a:p>
            <a:pPr lvl="1"/>
            <a:r>
              <a:rPr lang="uk-UA" dirty="0"/>
              <a:t>інакше  - в час моделювання.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770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6171-473B-5945-91BA-9FDC2A53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Об’єкт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309C-E324-AE4A-9D6F-8B2003042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842"/>
            <a:ext cx="11172986" cy="472012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uk-UA" dirty="0"/>
              <a:t>Об’єкт знаходиться в очікуванні (призупиняє своє функціонування), якщо і тільки якщо:</a:t>
            </a:r>
            <a:endParaRPr lang="en-US" dirty="0"/>
          </a:p>
          <a:p>
            <a:pPr lvl="0" algn="just"/>
            <a:r>
              <a:rPr lang="uk-UA" dirty="0"/>
              <a:t>він знаходиться у </a:t>
            </a:r>
            <a:r>
              <a:rPr lang="uk-UA" dirty="0" err="1"/>
              <a:t>stop</a:t>
            </a:r>
            <a:r>
              <a:rPr lang="uk-UA" dirty="0"/>
              <a:t>-стані: кількість маркерів недостатня для запуску переходів і момент виходу маркерів з переходу більший за границю безпечного інтервалу і, якщо є </a:t>
            </a:r>
            <a:r>
              <a:rPr lang="uk-UA" dirty="0" err="1"/>
              <a:t>previous</a:t>
            </a:r>
            <a:r>
              <a:rPr lang="uk-UA" dirty="0"/>
              <a:t>-об’єкт, перша подія в буфері менша за границю безпечного інтервалу;</a:t>
            </a:r>
            <a:endParaRPr lang="en-US" dirty="0"/>
          </a:p>
          <a:p>
            <a:pPr lvl="0" algn="just"/>
            <a:r>
              <a:rPr lang="uk-UA" dirty="0"/>
              <a:t>є </a:t>
            </a:r>
            <a:r>
              <a:rPr lang="uk-UA" dirty="0" err="1"/>
              <a:t>previous</a:t>
            </a:r>
            <a:r>
              <a:rPr lang="uk-UA" dirty="0"/>
              <a:t>-об’єкт і буфер зовнішніх подій порожній;</a:t>
            </a:r>
            <a:endParaRPr lang="en-US" dirty="0"/>
          </a:p>
          <a:p>
            <a:pPr lvl="0" algn="just"/>
            <a:r>
              <a:rPr lang="uk-UA" dirty="0"/>
              <a:t>є </a:t>
            </a:r>
            <a:r>
              <a:rPr lang="uk-UA" dirty="0" err="1"/>
              <a:t>next</a:t>
            </a:r>
            <a:r>
              <a:rPr lang="uk-UA" dirty="0"/>
              <a:t>-об’єкт і його буфер зовнішніх подій перевищує заданий ліміт.</a:t>
            </a:r>
          </a:p>
          <a:p>
            <a:pPr marL="0" indent="0" algn="just">
              <a:buNone/>
            </a:pPr>
            <a:r>
              <a:rPr lang="uk-UA" dirty="0"/>
              <a:t>Об’єкт розблоковується (припиняє очікування) якщо і тільки якщо:</a:t>
            </a:r>
            <a:endParaRPr lang="en-US" dirty="0"/>
          </a:p>
          <a:p>
            <a:pPr lvl="0" algn="just"/>
            <a:r>
              <a:rPr lang="uk-UA" dirty="0"/>
              <a:t>його </a:t>
            </a:r>
            <a:r>
              <a:rPr lang="uk-UA" dirty="0" err="1"/>
              <a:t>previous</a:t>
            </a:r>
            <a:r>
              <a:rPr lang="uk-UA" dirty="0"/>
              <a:t>-об’єкт здійснив вихід у позицію, спільну з даним об’єктом;</a:t>
            </a:r>
            <a:endParaRPr lang="en-US" dirty="0"/>
          </a:p>
          <a:p>
            <a:pPr lvl="0" algn="just"/>
            <a:r>
              <a:rPr lang="uk-UA" dirty="0"/>
              <a:t>його </a:t>
            </a:r>
            <a:r>
              <a:rPr lang="uk-UA" dirty="0" err="1"/>
              <a:t>next</a:t>
            </a:r>
            <a:r>
              <a:rPr lang="uk-UA" dirty="0"/>
              <a:t>-об’єкт подав сигнал про відновлення роботи об’єкта у разі, якщо він вичерпав буфер подій до заданого ліміту.</a:t>
            </a:r>
          </a:p>
          <a:p>
            <a:pPr marL="0" lvl="0" indent="0" algn="just">
              <a:buNone/>
            </a:pPr>
            <a:r>
              <a:rPr lang="uk-UA" dirty="0"/>
              <a:t>Об’єкт завершує імітацію, якщо досягнутий кінець інтервалу моделювання.</a:t>
            </a:r>
            <a:r>
              <a:rPr lang="en-US" dirty="0">
                <a:effectLst/>
              </a:rPr>
              <a:t> </a:t>
            </a:r>
            <a:endParaRPr lang="en-US" dirty="0"/>
          </a:p>
          <a:p>
            <a:pPr marL="0" lv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15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324A-BF94-5D45-BE93-0038F570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Синхронізація виходу маркерів у спільну позицію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453A-D347-5842-B136-D26BC8290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Синхронізація виходу маркерів у спільну позицію відбувається таким чином:</a:t>
            </a:r>
            <a:endParaRPr lang="en-US" dirty="0"/>
          </a:p>
          <a:p>
            <a:pPr lvl="0"/>
            <a:r>
              <a:rPr lang="uk-UA" dirty="0"/>
              <a:t>у момент здійснення виходу маркерів з вихідного переходу Петрі-об’єкта вихід маркерів у позицію </a:t>
            </a:r>
            <a:r>
              <a:rPr lang="uk-UA" dirty="0" err="1"/>
              <a:t>next</a:t>
            </a:r>
            <a:r>
              <a:rPr lang="uk-UA" dirty="0"/>
              <a:t>-об’єкта </a:t>
            </a:r>
            <a:r>
              <a:rPr lang="uk-UA" u="sng" dirty="0"/>
              <a:t>не </a:t>
            </a:r>
            <a:r>
              <a:rPr lang="uk-UA" dirty="0"/>
              <a:t>здійснюється, замість цього поточний момент часу запам’ятовується в буфері зовнішніх подій </a:t>
            </a:r>
            <a:r>
              <a:rPr lang="uk-UA" dirty="0" err="1"/>
              <a:t>next</a:t>
            </a:r>
            <a:r>
              <a:rPr lang="uk-UA" dirty="0"/>
              <a:t>-об’єкта;</a:t>
            </a:r>
            <a:endParaRPr lang="en-US" dirty="0"/>
          </a:p>
          <a:p>
            <a:r>
              <a:rPr lang="uk-UA" dirty="0"/>
              <a:t>коли локальний час об’єкта досягає першого значення буфера подій, здійснюється вхід маркерів у вхідну позицію об’єкта, а перше значення з буфера зовнішніх подій видаляється.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1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BB84-7EB7-4B4C-902F-85534C38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Умова завершення роботи потоків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5CFC5-90DE-AB44-8880-81D6EECD1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Якщо в буфері об’єкта перший елемент нескінченність, це означає, що його </a:t>
            </a:r>
            <a:r>
              <a:rPr lang="uk-UA" dirty="0" err="1"/>
              <a:t>previous</a:t>
            </a:r>
            <a:r>
              <a:rPr lang="uk-UA" dirty="0"/>
              <a:t>-об’єкт завершив імітацію на інтервалі імітації і зовнішніх подій більше не очікується. </a:t>
            </a:r>
          </a:p>
          <a:p>
            <a:pPr marL="0" indent="0">
              <a:buNone/>
            </a:pPr>
            <a:r>
              <a:rPr lang="uk-UA" dirty="0"/>
              <a:t>Об’єкт продовжує імітацію до завершення інтервалу моделювання без очікування зовнішніх подій.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B4F2-6924-6D42-AD77-220D11EF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65125"/>
            <a:ext cx="10718800" cy="526973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F34A-D53D-6743-909A-6B5ABCAFE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070517"/>
            <a:ext cx="10718800" cy="542235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uk-UA" dirty="0"/>
              <a:t>Алгоритм, описаний вище, виходить з таких припущень: модель має хоча б один об’єкт, для якого не заданий </a:t>
            </a:r>
            <a:r>
              <a:rPr lang="uk-UA" dirty="0" err="1"/>
              <a:t>previous</a:t>
            </a:r>
            <a:r>
              <a:rPr lang="uk-UA" dirty="0"/>
              <a:t>-об’єкт, і хоча б один об’єкт, для якого не заданий </a:t>
            </a:r>
            <a:r>
              <a:rPr lang="uk-UA" dirty="0" err="1"/>
              <a:t>next</a:t>
            </a:r>
            <a:r>
              <a:rPr lang="uk-UA" dirty="0"/>
              <a:t>-об’єкт. В реальних умовах це відповідає відкритій системі.</a:t>
            </a:r>
            <a:endParaRPr lang="en-US" dirty="0"/>
          </a:p>
          <a:p>
            <a:r>
              <a:rPr lang="uk-UA" dirty="0"/>
              <a:t>Якщо об’єкт має декілька </a:t>
            </a:r>
            <a:r>
              <a:rPr lang="uk-UA" dirty="0" err="1"/>
              <a:t>previous</a:t>
            </a:r>
            <a:r>
              <a:rPr lang="uk-UA" dirty="0"/>
              <a:t>-об’єктів, то для кожного з них створюється свій буфер подій. Момент найближчої події можна визначити тільки, коли надійшла інформація про наступні події від усіх </a:t>
            </a:r>
            <a:r>
              <a:rPr lang="uk-UA" dirty="0" err="1"/>
              <a:t>previous</a:t>
            </a:r>
            <a:r>
              <a:rPr lang="uk-UA" dirty="0"/>
              <a:t>-об’єктів. Тому робота такого об’єкта призупиняється, якщо </a:t>
            </a:r>
            <a:r>
              <a:rPr lang="uk-UA" u="sng" dirty="0"/>
              <a:t>хоч один</a:t>
            </a:r>
            <a:r>
              <a:rPr lang="uk-UA" dirty="0"/>
              <a:t> буфер подій порожній, і відновлюється, якщо </a:t>
            </a:r>
            <a:r>
              <a:rPr lang="uk-UA" u="sng" dirty="0"/>
              <a:t>усі</a:t>
            </a:r>
            <a:r>
              <a:rPr lang="uk-UA" dirty="0"/>
              <a:t> буфери подій не порожні. Щоб запобігти взаємному блокуванню об’єктів, потрібно відслідковувати стан, в якому об’єкт і його </a:t>
            </a:r>
            <a:r>
              <a:rPr lang="uk-UA" dirty="0" err="1"/>
              <a:t>previous</a:t>
            </a:r>
            <a:r>
              <a:rPr lang="uk-UA" dirty="0"/>
              <a:t>-об’єкти одночасно знаходяться в стані очікування (коли хоч один з їх буферів подій є порожнім). В цьому випадку потрібно визначити найближчу подію для  об’єкта і його  </a:t>
            </a:r>
            <a:r>
              <a:rPr lang="uk-UA" dirty="0" err="1"/>
              <a:t>previous</a:t>
            </a:r>
            <a:r>
              <a:rPr lang="uk-UA" dirty="0"/>
              <a:t>-об’єктів, просунути локальний час в момент найближчої події і продовжити моделювання.</a:t>
            </a:r>
            <a:endParaRPr lang="en-US" dirty="0"/>
          </a:p>
          <a:p>
            <a:r>
              <a:rPr lang="uk-UA" dirty="0"/>
              <a:t>Якщо об’єкт має декілька </a:t>
            </a:r>
            <a:r>
              <a:rPr lang="uk-UA" dirty="0" err="1"/>
              <a:t>next</a:t>
            </a:r>
            <a:r>
              <a:rPr lang="uk-UA" dirty="0"/>
              <a:t>-об’єктів, то робота такого об’єкта призупиняється, якщо досягає ліміту буфер подій </a:t>
            </a:r>
            <a:r>
              <a:rPr lang="uk-UA" u="sng" dirty="0"/>
              <a:t>хоч в одному</a:t>
            </a:r>
            <a:r>
              <a:rPr lang="uk-UA" dirty="0"/>
              <a:t> з його </a:t>
            </a:r>
            <a:r>
              <a:rPr lang="uk-UA" dirty="0" err="1"/>
              <a:t>next</a:t>
            </a:r>
            <a:r>
              <a:rPr lang="uk-UA" dirty="0"/>
              <a:t>-об’єктів, і відновлюється, якщо в </a:t>
            </a:r>
            <a:r>
              <a:rPr lang="uk-UA" u="sng" dirty="0"/>
              <a:t>усіх</a:t>
            </a:r>
            <a:r>
              <a:rPr lang="uk-UA" dirty="0"/>
              <a:t> </a:t>
            </a:r>
            <a:r>
              <a:rPr lang="uk-UA" dirty="0" err="1"/>
              <a:t>next</a:t>
            </a:r>
            <a:r>
              <a:rPr lang="uk-UA" dirty="0"/>
              <a:t>-об’єктах кількість подій в буфері подій менша за назначений ліміт.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52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FBAE-CA12-C94F-9B2B-D9675C23A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40" y="241581"/>
            <a:ext cx="11192770" cy="947459"/>
          </a:xfrm>
        </p:spPr>
        <p:txBody>
          <a:bodyPr>
            <a:normAutofit fontScale="90000"/>
          </a:bodyPr>
          <a:lstStyle/>
          <a:p>
            <a:r>
              <a:rPr lang="uk-UA" dirty="0"/>
              <a:t>Взаємодія </a:t>
            </a:r>
            <a:r>
              <a:rPr lang="ru-RU" dirty="0"/>
              <a:t>поток</a:t>
            </a:r>
            <a:r>
              <a:rPr lang="uk-UA" dirty="0" err="1"/>
              <a:t>ів</a:t>
            </a:r>
            <a:r>
              <a:rPr lang="uk-UA" dirty="0"/>
              <a:t> </a:t>
            </a:r>
            <a:r>
              <a:rPr lang="uk-UA" dirty="0">
                <a:ea typeface="Times New Roman" panose="02020603050405020304" pitchFamily="18" charset="0"/>
              </a:rPr>
              <a:t>паралельного алгоритму імітації Петрі-об’єктної моделі</a:t>
            </a:r>
            <a:endParaRPr lang="en-US" dirty="0"/>
          </a:p>
        </p:txBody>
      </p:sp>
      <p:grpSp>
        <p:nvGrpSpPr>
          <p:cNvPr id="4" name="Полотно 18">
            <a:extLst>
              <a:ext uri="{FF2B5EF4-FFF2-40B4-BE49-F238E27FC236}">
                <a16:creationId xmlns:a16="http://schemas.microsoft.com/office/drawing/2014/main" id="{6AD4E2AA-A4AF-B444-9F7F-4B5B846FB6BC}"/>
              </a:ext>
            </a:extLst>
          </p:cNvPr>
          <p:cNvGrpSpPr/>
          <p:nvPr/>
        </p:nvGrpSpPr>
        <p:grpSpPr>
          <a:xfrm>
            <a:off x="373040" y="1197645"/>
            <a:ext cx="5969635" cy="5920228"/>
            <a:chOff x="0" y="0"/>
            <a:chExt cx="5969635" cy="53365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4271AF-DA27-DF44-84B8-6B0607C8CD02}"/>
                </a:ext>
              </a:extLst>
            </p:cNvPr>
            <p:cNvSpPr/>
            <p:nvPr/>
          </p:nvSpPr>
          <p:spPr>
            <a:xfrm>
              <a:off x="0" y="0"/>
              <a:ext cx="5969635" cy="5336540"/>
            </a:xfrm>
            <a:prstGeom prst="rect">
              <a:avLst/>
            </a:prstGeom>
            <a:noFill/>
            <a:ln>
              <a:noFill/>
            </a:ln>
          </p:spPr>
        </p:sp>
        <p:grpSp>
          <p:nvGrpSpPr>
            <p:cNvPr id="6" name="Группа 410">
              <a:extLst>
                <a:ext uri="{FF2B5EF4-FFF2-40B4-BE49-F238E27FC236}">
                  <a16:creationId xmlns:a16="http://schemas.microsoft.com/office/drawing/2014/main" id="{30C14849-428B-294A-920B-68CB5FCA1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1907" y="351108"/>
              <a:ext cx="842437" cy="131672"/>
              <a:chOff x="592862" y="223194"/>
              <a:chExt cx="837896" cy="131672"/>
            </a:xfrm>
          </p:grpSpPr>
          <p:cxnSp>
            <p:nvCxnSpPr>
              <p:cNvPr id="93" name="Прямая со стрелкой 597">
                <a:extLst>
                  <a:ext uri="{FF2B5EF4-FFF2-40B4-BE49-F238E27FC236}">
                    <a16:creationId xmlns:a16="http://schemas.microsoft.com/office/drawing/2014/main" id="{6BEA32F0-37C6-1E4A-8697-D017957A147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92862" y="354866"/>
                <a:ext cx="837896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4" name="Поле 3">
                <a:extLst>
                  <a:ext uri="{FF2B5EF4-FFF2-40B4-BE49-F238E27FC236}">
                    <a16:creationId xmlns:a16="http://schemas.microsoft.com/office/drawing/2014/main" id="{07B18296-9530-0345-99AD-BC85937B365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9905" y="223194"/>
                <a:ext cx="651053" cy="12435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&lt;&lt;empty&gt;&gt;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7" name="Группа 411">
              <a:extLst>
                <a:ext uri="{FF2B5EF4-FFF2-40B4-BE49-F238E27FC236}">
                  <a16:creationId xmlns:a16="http://schemas.microsoft.com/office/drawing/2014/main" id="{656AAACC-614F-8544-B1D7-3FDDAAE11D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0244" y="351110"/>
              <a:ext cx="842437" cy="131672"/>
              <a:chOff x="1446235" y="223196"/>
              <a:chExt cx="837896" cy="131672"/>
            </a:xfrm>
          </p:grpSpPr>
          <p:cxnSp>
            <p:nvCxnSpPr>
              <p:cNvPr id="91" name="Прямая со стрелкой 592">
                <a:extLst>
                  <a:ext uri="{FF2B5EF4-FFF2-40B4-BE49-F238E27FC236}">
                    <a16:creationId xmlns:a16="http://schemas.microsoft.com/office/drawing/2014/main" id="{D960F2E5-5D24-0F46-90BC-4C7BEC4B6FD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446235" y="354868"/>
                <a:ext cx="837896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" name="Поле 3">
                <a:extLst>
                  <a:ext uri="{FF2B5EF4-FFF2-40B4-BE49-F238E27FC236}">
                    <a16:creationId xmlns:a16="http://schemas.microsoft.com/office/drawing/2014/main" id="{4391A2F4-9DF9-FE49-B57A-1F27947C678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563278" y="223196"/>
                <a:ext cx="651053" cy="12435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&lt;&lt;empty&gt;&gt;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8" name="Группа 412">
              <a:extLst>
                <a:ext uri="{FF2B5EF4-FFF2-40B4-BE49-F238E27FC236}">
                  <a16:creationId xmlns:a16="http://schemas.microsoft.com/office/drawing/2014/main" id="{2476FA7B-534E-FD4A-B118-18E268CBDB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8068" y="352790"/>
              <a:ext cx="842437" cy="131672"/>
              <a:chOff x="2269272" y="224876"/>
              <a:chExt cx="837896" cy="131672"/>
            </a:xfrm>
          </p:grpSpPr>
          <p:cxnSp>
            <p:nvCxnSpPr>
              <p:cNvPr id="89" name="Прямая со стрелкой 590">
                <a:extLst>
                  <a:ext uri="{FF2B5EF4-FFF2-40B4-BE49-F238E27FC236}">
                    <a16:creationId xmlns:a16="http://schemas.microsoft.com/office/drawing/2014/main" id="{09D932A7-DBBE-8648-AF6D-41813008702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69272" y="356548"/>
                <a:ext cx="837896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0" name="Поле 3">
                <a:extLst>
                  <a:ext uri="{FF2B5EF4-FFF2-40B4-BE49-F238E27FC236}">
                    <a16:creationId xmlns:a16="http://schemas.microsoft.com/office/drawing/2014/main" id="{45A1AFC0-9B51-024A-85C4-7330641CB90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386315" y="224876"/>
                <a:ext cx="651053" cy="12435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&lt;&lt;empty&gt;&gt;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9" name="Группа 3">
              <a:extLst>
                <a:ext uri="{FF2B5EF4-FFF2-40B4-BE49-F238E27FC236}">
                  <a16:creationId xmlns:a16="http://schemas.microsoft.com/office/drawing/2014/main" id="{546172D7-2FD7-FC4F-A325-983765C9F0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230" y="128905"/>
              <a:ext cx="4373245" cy="4629785"/>
              <a:chOff x="46263" y="128884"/>
              <a:chExt cx="4373253" cy="5313833"/>
            </a:xfrm>
          </p:grpSpPr>
          <p:grpSp>
            <p:nvGrpSpPr>
              <p:cNvPr id="11" name="Группа 391">
                <a:extLst>
                  <a:ext uri="{FF2B5EF4-FFF2-40B4-BE49-F238E27FC236}">
                    <a16:creationId xmlns:a16="http://schemas.microsoft.com/office/drawing/2014/main" id="{B8B4D3E6-53A4-BF4C-B59E-B368AEFF96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0330" y="464974"/>
                <a:ext cx="4150367" cy="4977743"/>
                <a:chOff x="582260" y="332754"/>
                <a:chExt cx="4126636" cy="3312089"/>
              </a:xfrm>
            </p:grpSpPr>
            <p:cxnSp>
              <p:nvCxnSpPr>
                <p:cNvPr id="84" name="Прямая со стрелкой 619">
                  <a:extLst>
                    <a:ext uri="{FF2B5EF4-FFF2-40B4-BE49-F238E27FC236}">
                      <a16:creationId xmlns:a16="http://schemas.microsoft.com/office/drawing/2014/main" id="{E0C2A7EA-D9D8-4942-B759-B28F0CF179C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82260" y="367603"/>
                  <a:ext cx="2956" cy="327724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5" name="Прямая со стрелкой 620">
                  <a:extLst>
                    <a:ext uri="{FF2B5EF4-FFF2-40B4-BE49-F238E27FC236}">
                      <a16:creationId xmlns:a16="http://schemas.microsoft.com/office/drawing/2014/main" id="{89FABBA6-F10E-2A4D-96FF-A658CF2C532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430427" y="367780"/>
                  <a:ext cx="0" cy="327669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" name="Прямая со стрелкой 621">
                  <a:extLst>
                    <a:ext uri="{FF2B5EF4-FFF2-40B4-BE49-F238E27FC236}">
                      <a16:creationId xmlns:a16="http://schemas.microsoft.com/office/drawing/2014/main" id="{1D261C0B-BDE5-1349-B94D-F563879ADED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250509" y="367603"/>
                  <a:ext cx="0" cy="327631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7" name="Прямая со стрелкой 622">
                  <a:extLst>
                    <a:ext uri="{FF2B5EF4-FFF2-40B4-BE49-F238E27FC236}">
                      <a16:creationId xmlns:a16="http://schemas.microsoft.com/office/drawing/2014/main" id="{8596FC2B-E752-7F4F-9ABC-24E6C7EA169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121395" y="367797"/>
                  <a:ext cx="0" cy="3275779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8" name="Прямая со стрелкой 623">
                  <a:extLst>
                    <a:ext uri="{FF2B5EF4-FFF2-40B4-BE49-F238E27FC236}">
                      <a16:creationId xmlns:a16="http://schemas.microsoft.com/office/drawing/2014/main" id="{B80C5ECE-709B-E242-8C78-BBF898D7724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708896" y="332754"/>
                  <a:ext cx="0" cy="331065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2" name="Прямая соединительная линия 392">
                <a:extLst>
                  <a:ext uri="{FF2B5EF4-FFF2-40B4-BE49-F238E27FC236}">
                    <a16:creationId xmlns:a16="http://schemas.microsoft.com/office/drawing/2014/main" id="{E15234A1-23B4-B04B-841A-E3B03137C31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0699" y="500497"/>
                <a:ext cx="0" cy="1074435"/>
              </a:xfrm>
              <a:prstGeom prst="line">
                <a:avLst/>
              </a:prstGeom>
              <a:noFill/>
              <a:ln w="4127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" name="Прямая соединительная линия 393">
                <a:extLst>
                  <a:ext uri="{FF2B5EF4-FFF2-40B4-BE49-F238E27FC236}">
                    <a16:creationId xmlns:a16="http://schemas.microsoft.com/office/drawing/2014/main" id="{A5BB957E-6FA6-4041-9499-85F3ADB3BAA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113469" y="1008830"/>
                <a:ext cx="15900" cy="951236"/>
              </a:xfrm>
              <a:prstGeom prst="line">
                <a:avLst/>
              </a:prstGeom>
              <a:noFill/>
              <a:ln w="4127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4" name="Группа 394">
                <a:extLst>
                  <a:ext uri="{FF2B5EF4-FFF2-40B4-BE49-F238E27FC236}">
                    <a16:creationId xmlns:a16="http://schemas.microsoft.com/office/drawing/2014/main" id="{ED49AE94-15AF-0848-AEC5-2DFDFF0F04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0699" y="866062"/>
                <a:ext cx="842770" cy="131672"/>
                <a:chOff x="592531" y="738147"/>
                <a:chExt cx="837896" cy="131672"/>
              </a:xfrm>
            </p:grpSpPr>
            <p:cxnSp>
              <p:nvCxnSpPr>
                <p:cNvPr id="82" name="Прямая со стрелкой 617">
                  <a:extLst>
                    <a:ext uri="{FF2B5EF4-FFF2-40B4-BE49-F238E27FC236}">
                      <a16:creationId xmlns:a16="http://schemas.microsoft.com/office/drawing/2014/main" id="{FE4C131C-2F8A-FF43-A84E-50730C2F278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92531" y="869819"/>
                  <a:ext cx="837896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prstDash val="dash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3" name="Поле 13">
                  <a:extLst>
                    <a:ext uri="{FF2B5EF4-FFF2-40B4-BE49-F238E27FC236}">
                      <a16:creationId xmlns:a16="http://schemas.microsoft.com/office/drawing/2014/main" id="{43E2401C-B183-0C46-AE7E-EF044B6D7E7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09574" y="738147"/>
                  <a:ext cx="651053" cy="12435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800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&lt;&lt;new event&gt;&gt;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" name="Группа 395">
                <a:extLst>
                  <a:ext uri="{FF2B5EF4-FFF2-40B4-BE49-F238E27FC236}">
                    <a16:creationId xmlns:a16="http://schemas.microsoft.com/office/drawing/2014/main" id="{5384486C-A0B5-E040-9345-66D0DF0877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3341" y="1136421"/>
                <a:ext cx="842437" cy="131672"/>
                <a:chOff x="585216" y="1008504"/>
                <a:chExt cx="837896" cy="131672"/>
              </a:xfrm>
            </p:grpSpPr>
            <p:cxnSp>
              <p:nvCxnSpPr>
                <p:cNvPr id="80" name="Прямая со стрелкой 615">
                  <a:extLst>
                    <a:ext uri="{FF2B5EF4-FFF2-40B4-BE49-F238E27FC236}">
                      <a16:creationId xmlns:a16="http://schemas.microsoft.com/office/drawing/2014/main" id="{20581293-FE69-AB42-B371-56447FAA4A1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85216" y="1140176"/>
                  <a:ext cx="837896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prstDash val="dash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1" name="Поле 3">
                  <a:extLst>
                    <a:ext uri="{FF2B5EF4-FFF2-40B4-BE49-F238E27FC236}">
                      <a16:creationId xmlns:a16="http://schemas.microsoft.com/office/drawing/2014/main" id="{9D069ED3-B985-7D49-92AA-21BBDA8A226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02259" y="1008504"/>
                  <a:ext cx="651053" cy="12435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800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&lt;&lt;new event&gt;&gt;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" name="Группа 396">
                <a:extLst>
                  <a:ext uri="{FF2B5EF4-FFF2-40B4-BE49-F238E27FC236}">
                    <a16:creationId xmlns:a16="http://schemas.microsoft.com/office/drawing/2014/main" id="{E1AD8682-0984-0644-B107-2039F4DDDD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032" y="1414576"/>
                <a:ext cx="842437" cy="131672"/>
                <a:chOff x="592862" y="1286659"/>
                <a:chExt cx="837896" cy="131672"/>
              </a:xfrm>
            </p:grpSpPr>
            <p:cxnSp>
              <p:nvCxnSpPr>
                <p:cNvPr id="78" name="Прямая со стрелкой 613">
                  <a:extLst>
                    <a:ext uri="{FF2B5EF4-FFF2-40B4-BE49-F238E27FC236}">
                      <a16:creationId xmlns:a16="http://schemas.microsoft.com/office/drawing/2014/main" id="{73B67092-11D5-8144-8C0C-DB6200E3071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92862" y="1418331"/>
                  <a:ext cx="837896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prstDash val="dash"/>
                  <a:round/>
                  <a:headEnd type="arrow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9" name="Поле 3">
                  <a:extLst>
                    <a:ext uri="{FF2B5EF4-FFF2-40B4-BE49-F238E27FC236}">
                      <a16:creationId xmlns:a16="http://schemas.microsoft.com/office/drawing/2014/main" id="{7EA5E833-4AF0-084D-A4D5-46FA24AC007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09905" y="1286659"/>
                  <a:ext cx="651053" cy="12435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800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&lt;&lt;limit true&gt;&gt;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" name="Группа 397">
                <a:extLst>
                  <a:ext uri="{FF2B5EF4-FFF2-40B4-BE49-F238E27FC236}">
                    <a16:creationId xmlns:a16="http://schemas.microsoft.com/office/drawing/2014/main" id="{3EE53587-7F4C-414B-8FCF-02FBBF1B65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032" y="2265846"/>
                <a:ext cx="842437" cy="131672"/>
                <a:chOff x="592862" y="2137925"/>
                <a:chExt cx="837896" cy="131672"/>
              </a:xfrm>
            </p:grpSpPr>
            <p:cxnSp>
              <p:nvCxnSpPr>
                <p:cNvPr id="76" name="Прямая со стрелкой 611">
                  <a:extLst>
                    <a:ext uri="{FF2B5EF4-FFF2-40B4-BE49-F238E27FC236}">
                      <a16:creationId xmlns:a16="http://schemas.microsoft.com/office/drawing/2014/main" id="{76829575-71CC-9E4D-93EA-40E52F519E8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92862" y="2269597"/>
                  <a:ext cx="837896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prstDash val="dash"/>
                  <a:round/>
                  <a:headEnd type="arrow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7" name="Поле 3">
                  <a:extLst>
                    <a:ext uri="{FF2B5EF4-FFF2-40B4-BE49-F238E27FC236}">
                      <a16:creationId xmlns:a16="http://schemas.microsoft.com/office/drawing/2014/main" id="{EBFD03F8-6A27-C24A-AC8B-76B8CA3E1EB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09905" y="2137925"/>
                  <a:ext cx="651053" cy="12435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800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&lt;&lt;limit false&gt;&gt;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8" name="Прямая соединительная линия 398">
                <a:extLst>
                  <a:ext uri="{FF2B5EF4-FFF2-40B4-BE49-F238E27FC236}">
                    <a16:creationId xmlns:a16="http://schemas.microsoft.com/office/drawing/2014/main" id="{0C2C38CD-3886-DB41-BD89-C25897E319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0699" y="2426545"/>
                <a:ext cx="0" cy="1163698"/>
              </a:xfrm>
              <a:prstGeom prst="line">
                <a:avLst/>
              </a:prstGeom>
              <a:noFill/>
              <a:ln w="4127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9" name="Группа 399">
                <a:extLst>
                  <a:ext uri="{FF2B5EF4-FFF2-40B4-BE49-F238E27FC236}">
                    <a16:creationId xmlns:a16="http://schemas.microsoft.com/office/drawing/2014/main" id="{37D7AAFC-0DFE-4544-A6A2-1F284D6B19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189" y="2565543"/>
                <a:ext cx="842437" cy="131672"/>
                <a:chOff x="596995" y="2437622"/>
                <a:chExt cx="837896" cy="131672"/>
              </a:xfrm>
            </p:grpSpPr>
            <p:cxnSp>
              <p:nvCxnSpPr>
                <p:cNvPr id="74" name="Прямая со стрелкой 609">
                  <a:extLst>
                    <a:ext uri="{FF2B5EF4-FFF2-40B4-BE49-F238E27FC236}">
                      <a16:creationId xmlns:a16="http://schemas.microsoft.com/office/drawing/2014/main" id="{F5EEE4DB-A274-7142-91BD-9558D79A428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96995" y="2569294"/>
                  <a:ext cx="837896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prstDash val="dash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5" name="Поле 3">
                  <a:extLst>
                    <a:ext uri="{FF2B5EF4-FFF2-40B4-BE49-F238E27FC236}">
                      <a16:creationId xmlns:a16="http://schemas.microsoft.com/office/drawing/2014/main" id="{982AFF67-57CB-4149-B3D2-76C2B3AFE3F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14038" y="2437622"/>
                  <a:ext cx="651053" cy="12435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800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&lt;&lt;empty&gt;&gt;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" name="Группа 400">
                <a:extLst>
                  <a:ext uri="{FF2B5EF4-FFF2-40B4-BE49-F238E27FC236}">
                    <a16:creationId xmlns:a16="http://schemas.microsoft.com/office/drawing/2014/main" id="{D66EE25A-7044-8843-B140-5AB20F56C0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189" y="2865435"/>
                <a:ext cx="842437" cy="131672"/>
                <a:chOff x="596995" y="2737513"/>
                <a:chExt cx="837896" cy="131672"/>
              </a:xfrm>
            </p:grpSpPr>
            <p:cxnSp>
              <p:nvCxnSpPr>
                <p:cNvPr id="72" name="Прямая со стрелкой 607">
                  <a:extLst>
                    <a:ext uri="{FF2B5EF4-FFF2-40B4-BE49-F238E27FC236}">
                      <a16:creationId xmlns:a16="http://schemas.microsoft.com/office/drawing/2014/main" id="{5B5589EF-9B5F-4240-806E-421E14D816D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96995" y="2869185"/>
                  <a:ext cx="837896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prstDash val="dash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3" name="Поле 3">
                  <a:extLst>
                    <a:ext uri="{FF2B5EF4-FFF2-40B4-BE49-F238E27FC236}">
                      <a16:creationId xmlns:a16="http://schemas.microsoft.com/office/drawing/2014/main" id="{70FF62B9-3D03-4044-9D84-3C845089A09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14038" y="2737513"/>
                  <a:ext cx="651053" cy="12435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800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&lt;&lt;new event&gt;&gt;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1" name="Прямая соединительная линия 401">
                <a:extLst>
                  <a:ext uri="{FF2B5EF4-FFF2-40B4-BE49-F238E27FC236}">
                    <a16:creationId xmlns:a16="http://schemas.microsoft.com/office/drawing/2014/main" id="{1D0D5FBA-0E3C-9748-A343-C313C688CDC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129369" y="2293112"/>
                <a:ext cx="0" cy="437233"/>
              </a:xfrm>
              <a:prstGeom prst="line">
                <a:avLst/>
              </a:prstGeom>
              <a:noFill/>
              <a:ln w="4127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2" name="Группа 402">
                <a:extLst>
                  <a:ext uri="{FF2B5EF4-FFF2-40B4-BE49-F238E27FC236}">
                    <a16:creationId xmlns:a16="http://schemas.microsoft.com/office/drawing/2014/main" id="{AB421305-9DAF-E64E-B4B3-DAA573FB47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1898" y="1041322"/>
                <a:ext cx="842437" cy="131672"/>
                <a:chOff x="1408981" y="913406"/>
                <a:chExt cx="837896" cy="131672"/>
              </a:xfrm>
            </p:grpSpPr>
            <p:cxnSp>
              <p:nvCxnSpPr>
                <p:cNvPr id="70" name="Прямая со стрелкой 605">
                  <a:extLst>
                    <a:ext uri="{FF2B5EF4-FFF2-40B4-BE49-F238E27FC236}">
                      <a16:creationId xmlns:a16="http://schemas.microsoft.com/office/drawing/2014/main" id="{233515B5-57DD-B64B-9041-370A6104E68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408981" y="1045078"/>
                  <a:ext cx="837896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prstDash val="dash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1" name="Поле 3">
                  <a:extLst>
                    <a:ext uri="{FF2B5EF4-FFF2-40B4-BE49-F238E27FC236}">
                      <a16:creationId xmlns:a16="http://schemas.microsoft.com/office/drawing/2014/main" id="{B71F65A8-A0B5-AD46-91B6-2CE40BF4769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526024" y="913406"/>
                  <a:ext cx="651053" cy="12435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800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&lt;&lt;new event&gt;&gt;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3" name="Прямая соединительная линия 403">
                <a:extLst>
                  <a:ext uri="{FF2B5EF4-FFF2-40B4-BE49-F238E27FC236}">
                    <a16:creationId xmlns:a16="http://schemas.microsoft.com/office/drawing/2014/main" id="{ABFAFA2F-AC1E-4943-BECA-AAAFD945DC9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946359" y="1190627"/>
                <a:ext cx="1856" cy="1406347"/>
              </a:xfrm>
              <a:prstGeom prst="line">
                <a:avLst/>
              </a:prstGeom>
              <a:noFill/>
              <a:ln w="4127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4" name="Группа 404">
                <a:extLst>
                  <a:ext uri="{FF2B5EF4-FFF2-40B4-BE49-F238E27FC236}">
                    <a16:creationId xmlns:a16="http://schemas.microsoft.com/office/drawing/2014/main" id="{391C3806-D685-514A-BAB9-1CF3E47EB9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13469" y="1805006"/>
                <a:ext cx="842437" cy="131672"/>
                <a:chOff x="1430427" y="1677088"/>
                <a:chExt cx="837896" cy="131672"/>
              </a:xfrm>
            </p:grpSpPr>
            <p:cxnSp>
              <p:nvCxnSpPr>
                <p:cNvPr id="68" name="Прямая со стрелкой 603">
                  <a:extLst>
                    <a:ext uri="{FF2B5EF4-FFF2-40B4-BE49-F238E27FC236}">
                      <a16:creationId xmlns:a16="http://schemas.microsoft.com/office/drawing/2014/main" id="{81BB5B6C-EE22-7147-B21D-FE50C26E984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430427" y="1808760"/>
                  <a:ext cx="837896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prstDash val="dash"/>
                  <a:round/>
                  <a:headEnd type="arrow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9" name="Поле 3">
                  <a:extLst>
                    <a:ext uri="{FF2B5EF4-FFF2-40B4-BE49-F238E27FC236}">
                      <a16:creationId xmlns:a16="http://schemas.microsoft.com/office/drawing/2014/main" id="{2F16D7C8-38A4-2942-BEB6-E652B1664F8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547470" y="1677088"/>
                  <a:ext cx="651053" cy="12435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800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&lt;&lt;limit true&gt;&gt;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" name="Группа 405">
                <a:extLst>
                  <a:ext uri="{FF2B5EF4-FFF2-40B4-BE49-F238E27FC236}">
                    <a16:creationId xmlns:a16="http://schemas.microsoft.com/office/drawing/2014/main" id="{5E04F453-4513-2D42-B6F2-9D05B0BFAF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1898" y="2126421"/>
                <a:ext cx="842437" cy="131672"/>
                <a:chOff x="1408981" y="1998501"/>
                <a:chExt cx="837896" cy="131672"/>
              </a:xfrm>
            </p:grpSpPr>
            <p:cxnSp>
              <p:nvCxnSpPr>
                <p:cNvPr id="66" name="Прямая со стрелкой 601">
                  <a:extLst>
                    <a:ext uri="{FF2B5EF4-FFF2-40B4-BE49-F238E27FC236}">
                      <a16:creationId xmlns:a16="http://schemas.microsoft.com/office/drawing/2014/main" id="{4D47A8B2-777D-1042-8F58-2A2016CC409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408981" y="2130173"/>
                  <a:ext cx="837896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prstDash val="dash"/>
                  <a:round/>
                  <a:headEnd type="arrow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7" name="Поле 3">
                  <a:extLst>
                    <a:ext uri="{FF2B5EF4-FFF2-40B4-BE49-F238E27FC236}">
                      <a16:creationId xmlns:a16="http://schemas.microsoft.com/office/drawing/2014/main" id="{7B1497A5-080E-434F-A2B5-C6410A0751E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526024" y="1998501"/>
                  <a:ext cx="651053" cy="12435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800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&lt;&lt;limit false&gt;&gt;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6" name="Прямая соединительная линия 406">
                <a:extLst>
                  <a:ext uri="{FF2B5EF4-FFF2-40B4-BE49-F238E27FC236}">
                    <a16:creationId xmlns:a16="http://schemas.microsoft.com/office/drawing/2014/main" id="{3561EF28-8C51-C741-A842-D8E4BF7D806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938321" y="3145210"/>
                <a:ext cx="0" cy="768648"/>
              </a:xfrm>
              <a:prstGeom prst="line">
                <a:avLst/>
              </a:prstGeom>
              <a:noFill/>
              <a:ln w="4127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7" name="Группа 407">
                <a:extLst>
                  <a:ext uri="{FF2B5EF4-FFF2-40B4-BE49-F238E27FC236}">
                    <a16:creationId xmlns:a16="http://schemas.microsoft.com/office/drawing/2014/main" id="{68135BF3-FD66-A941-AC69-5918B9EDC6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71836" y="1480235"/>
                <a:ext cx="842437" cy="131672"/>
                <a:chOff x="2283830" y="1352318"/>
                <a:chExt cx="837896" cy="131672"/>
              </a:xfrm>
            </p:grpSpPr>
            <p:cxnSp>
              <p:nvCxnSpPr>
                <p:cNvPr id="64" name="Прямая со стрелкой 599">
                  <a:extLst>
                    <a:ext uri="{FF2B5EF4-FFF2-40B4-BE49-F238E27FC236}">
                      <a16:creationId xmlns:a16="http://schemas.microsoft.com/office/drawing/2014/main" id="{84EFBCA0-0557-2043-BCFF-B1FBEF62EDA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283830" y="1483990"/>
                  <a:ext cx="837896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prstDash val="dash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5" name="Поле 3">
                  <a:extLst>
                    <a:ext uri="{FF2B5EF4-FFF2-40B4-BE49-F238E27FC236}">
                      <a16:creationId xmlns:a16="http://schemas.microsoft.com/office/drawing/2014/main" id="{AE52B60E-4A3D-C943-A40D-D59AE8C46A9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2400873" y="1352318"/>
                  <a:ext cx="651053" cy="12435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800" kern="12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&lt;&lt;new event&gt;&gt;</a:t>
                  </a:r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8" name="Прямая соединительная линия 408">
                <a:extLst>
                  <a:ext uri="{FF2B5EF4-FFF2-40B4-BE49-F238E27FC236}">
                    <a16:creationId xmlns:a16="http://schemas.microsoft.com/office/drawing/2014/main" id="{6EE31AAD-0A66-7341-84BB-759585DB25C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14273" y="1657949"/>
                <a:ext cx="0" cy="1665539"/>
              </a:xfrm>
              <a:prstGeom prst="line">
                <a:avLst/>
              </a:prstGeom>
              <a:noFill/>
              <a:ln w="4127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Прямая соединительная линия 409">
                <a:extLst>
                  <a:ext uri="{FF2B5EF4-FFF2-40B4-BE49-F238E27FC236}">
                    <a16:creationId xmlns:a16="http://schemas.microsoft.com/office/drawing/2014/main" id="{70F6A3B4-30EA-1240-8A55-82CC7E9C506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129369" y="3034474"/>
                <a:ext cx="0" cy="436746"/>
              </a:xfrm>
              <a:prstGeom prst="line">
                <a:avLst/>
              </a:prstGeom>
              <a:noFill/>
              <a:ln w="4127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Прямая соединительная линия 413">
                <a:extLst>
                  <a:ext uri="{FF2B5EF4-FFF2-40B4-BE49-F238E27FC236}">
                    <a16:creationId xmlns:a16="http://schemas.microsoft.com/office/drawing/2014/main" id="{2EBF29D0-89A1-B141-A053-0E16928C7D6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411008" y="2659202"/>
                <a:ext cx="8508" cy="604140"/>
              </a:xfrm>
              <a:prstGeom prst="line">
                <a:avLst/>
              </a:prstGeom>
              <a:noFill/>
              <a:ln w="4127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Прямая со стрелкой 414">
                <a:extLst>
                  <a:ext uri="{FF2B5EF4-FFF2-40B4-BE49-F238E27FC236}">
                    <a16:creationId xmlns:a16="http://schemas.microsoft.com/office/drawing/2014/main" id="{3F493D6A-4B0E-344F-A828-799B1986D27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096729" y="2659694"/>
                <a:ext cx="311077" cy="103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32" name="Группа 415">
                <a:extLst>
                  <a:ext uri="{FF2B5EF4-FFF2-40B4-BE49-F238E27FC236}">
                    <a16:creationId xmlns:a16="http://schemas.microsoft.com/office/drawing/2014/main" id="{0409178B-B81C-794A-B0CF-B49E4AFF6F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5778" y="2433772"/>
                <a:ext cx="842437" cy="131672"/>
                <a:chOff x="1422781" y="2305851"/>
                <a:chExt cx="837896" cy="131672"/>
              </a:xfrm>
            </p:grpSpPr>
            <p:cxnSp>
              <p:nvCxnSpPr>
                <p:cNvPr id="62" name="Прямая со стрелкой 588">
                  <a:extLst>
                    <a:ext uri="{FF2B5EF4-FFF2-40B4-BE49-F238E27FC236}">
                      <a16:creationId xmlns:a16="http://schemas.microsoft.com/office/drawing/2014/main" id="{ADB8D753-DA45-BA44-BF0F-5577C6FC177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422781" y="2437523"/>
                  <a:ext cx="837896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prstDash val="dash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3" name="Поле 3">
                  <a:extLst>
                    <a:ext uri="{FF2B5EF4-FFF2-40B4-BE49-F238E27FC236}">
                      <a16:creationId xmlns:a16="http://schemas.microsoft.com/office/drawing/2014/main" id="{F9864682-3CE2-CF47-85F8-6760F83455D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539824" y="2305851"/>
                  <a:ext cx="651053" cy="12435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800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&lt;&lt;empty&gt;&gt;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3" name="Группа 416">
                <a:extLst>
                  <a:ext uri="{FF2B5EF4-FFF2-40B4-BE49-F238E27FC236}">
                    <a16:creationId xmlns:a16="http://schemas.microsoft.com/office/drawing/2014/main" id="{EF596994-F466-CE41-A237-9D1EF1A380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13469" y="2974864"/>
                <a:ext cx="842437" cy="131672"/>
                <a:chOff x="1430427" y="2846941"/>
                <a:chExt cx="837896" cy="131672"/>
              </a:xfrm>
            </p:grpSpPr>
            <p:cxnSp>
              <p:nvCxnSpPr>
                <p:cNvPr id="60" name="Прямая со стрелкой 441">
                  <a:extLst>
                    <a:ext uri="{FF2B5EF4-FFF2-40B4-BE49-F238E27FC236}">
                      <a16:creationId xmlns:a16="http://schemas.microsoft.com/office/drawing/2014/main" id="{7FBC8A73-CFC3-1443-AC28-0A1AEACA7B8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430427" y="2978613"/>
                  <a:ext cx="837896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prstDash val="dash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1" name="Поле 3">
                  <a:extLst>
                    <a:ext uri="{FF2B5EF4-FFF2-40B4-BE49-F238E27FC236}">
                      <a16:creationId xmlns:a16="http://schemas.microsoft.com/office/drawing/2014/main" id="{A70B6C16-D51C-ED4F-903C-3E46C967DC4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547470" y="2846941"/>
                  <a:ext cx="651053" cy="12435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800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&lt;&lt;new event&gt;&gt;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" name="Группа 417">
                <a:extLst>
                  <a:ext uri="{FF2B5EF4-FFF2-40B4-BE49-F238E27FC236}">
                    <a16:creationId xmlns:a16="http://schemas.microsoft.com/office/drawing/2014/main" id="{E572703A-3CC6-1345-86F8-97159F339B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71806" y="3150855"/>
                <a:ext cx="842437" cy="131672"/>
                <a:chOff x="2283800" y="3022932"/>
                <a:chExt cx="837896" cy="131672"/>
              </a:xfrm>
            </p:grpSpPr>
            <p:cxnSp>
              <p:nvCxnSpPr>
                <p:cNvPr id="58" name="Прямая со стрелкой 438">
                  <a:extLst>
                    <a:ext uri="{FF2B5EF4-FFF2-40B4-BE49-F238E27FC236}">
                      <a16:creationId xmlns:a16="http://schemas.microsoft.com/office/drawing/2014/main" id="{B38C0C7A-6BC8-F64C-B7FC-FF8DBC67D74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283800" y="3154604"/>
                  <a:ext cx="837896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prstDash val="dash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9" name="Поле 3">
                  <a:extLst>
                    <a:ext uri="{FF2B5EF4-FFF2-40B4-BE49-F238E27FC236}">
                      <a16:creationId xmlns:a16="http://schemas.microsoft.com/office/drawing/2014/main" id="{8CFD418E-102E-B048-A871-0A5518DA339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2400843" y="3022932"/>
                  <a:ext cx="651053" cy="12435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800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&lt;&lt;empty&gt;&gt;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5" name="Прямая соединительная линия 418">
                <a:extLst>
                  <a:ext uri="{FF2B5EF4-FFF2-40B4-BE49-F238E27FC236}">
                    <a16:creationId xmlns:a16="http://schemas.microsoft.com/office/drawing/2014/main" id="{66DAD3E9-3E93-4E43-899E-2ED6D50F629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14243" y="3590208"/>
                <a:ext cx="0" cy="603984"/>
              </a:xfrm>
              <a:prstGeom prst="line">
                <a:avLst/>
              </a:prstGeom>
              <a:noFill/>
              <a:ln w="4127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36" name="Группа 419">
                <a:extLst>
                  <a:ext uri="{FF2B5EF4-FFF2-40B4-BE49-F238E27FC236}">
                    <a16:creationId xmlns:a16="http://schemas.microsoft.com/office/drawing/2014/main" id="{AD13510C-A814-4542-8C0E-39AC4643D4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46359" y="3428521"/>
                <a:ext cx="842437" cy="131672"/>
                <a:chOff x="2258501" y="3300596"/>
                <a:chExt cx="837896" cy="131672"/>
              </a:xfrm>
            </p:grpSpPr>
            <p:cxnSp>
              <p:nvCxnSpPr>
                <p:cNvPr id="56" name="Прямая со стрелкой 436">
                  <a:extLst>
                    <a:ext uri="{FF2B5EF4-FFF2-40B4-BE49-F238E27FC236}">
                      <a16:creationId xmlns:a16="http://schemas.microsoft.com/office/drawing/2014/main" id="{FBF6390C-7AAC-A24C-A4DD-DEE81ACD986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258501" y="3432268"/>
                  <a:ext cx="837896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prstDash val="dash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" name="Поле 3">
                  <a:extLst>
                    <a:ext uri="{FF2B5EF4-FFF2-40B4-BE49-F238E27FC236}">
                      <a16:creationId xmlns:a16="http://schemas.microsoft.com/office/drawing/2014/main" id="{4DBFB321-DD13-824B-BFE8-D8FA58C7984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2375544" y="3300596"/>
                  <a:ext cx="651053" cy="12435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800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&lt;&lt;new event&gt;&gt;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7" name="Прямая соединительная линия 420">
                <a:extLst>
                  <a:ext uri="{FF2B5EF4-FFF2-40B4-BE49-F238E27FC236}">
                    <a16:creationId xmlns:a16="http://schemas.microsoft.com/office/drawing/2014/main" id="{96F81BD9-3D7C-0A41-AC42-241D4EF19D2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70699" y="4527762"/>
                <a:ext cx="333" cy="254841"/>
              </a:xfrm>
              <a:prstGeom prst="line">
                <a:avLst/>
              </a:prstGeom>
              <a:noFill/>
              <a:ln w="4127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38" name="Группа 421">
                <a:extLst>
                  <a:ext uri="{FF2B5EF4-FFF2-40B4-BE49-F238E27FC236}">
                    <a16:creationId xmlns:a16="http://schemas.microsoft.com/office/drawing/2014/main" id="{22E3F660-CFBE-D548-87E1-8E710C18A0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032" y="4590763"/>
                <a:ext cx="842437" cy="132584"/>
                <a:chOff x="592862" y="4462840"/>
                <a:chExt cx="837896" cy="132584"/>
              </a:xfrm>
            </p:grpSpPr>
            <p:cxnSp>
              <p:nvCxnSpPr>
                <p:cNvPr id="54" name="Прямая со стрелкой 434">
                  <a:extLst>
                    <a:ext uri="{FF2B5EF4-FFF2-40B4-BE49-F238E27FC236}">
                      <a16:creationId xmlns:a16="http://schemas.microsoft.com/office/drawing/2014/main" id="{9A8F2B53-7E9F-9B49-B51A-6814B374F17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92862" y="4595424"/>
                  <a:ext cx="837896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prstDash val="dash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5" name="Поле 3">
                  <a:extLst>
                    <a:ext uri="{FF2B5EF4-FFF2-40B4-BE49-F238E27FC236}">
                      <a16:creationId xmlns:a16="http://schemas.microsoft.com/office/drawing/2014/main" id="{62C31CD5-271A-B34D-BA99-B0E7D32E5B7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686442" y="4462840"/>
                  <a:ext cx="658674" cy="12435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800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&lt;&lt;no events&gt;&gt;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9" name="Прямая соединительная линия 422">
                <a:extLst>
                  <a:ext uri="{FF2B5EF4-FFF2-40B4-BE49-F238E27FC236}">
                    <a16:creationId xmlns:a16="http://schemas.microsoft.com/office/drawing/2014/main" id="{5DC26CD8-A132-234B-8875-6DDD4EB4B9E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131249" y="4323426"/>
                <a:ext cx="0" cy="622608"/>
              </a:xfrm>
              <a:prstGeom prst="line">
                <a:avLst/>
              </a:prstGeom>
              <a:noFill/>
              <a:ln w="4127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40" name="Группа 423">
                <a:extLst>
                  <a:ext uri="{FF2B5EF4-FFF2-40B4-BE49-F238E27FC236}">
                    <a16:creationId xmlns:a16="http://schemas.microsoft.com/office/drawing/2014/main" id="{BF2D5982-28A2-1049-B01C-42DAF57918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0301" y="4752112"/>
                <a:ext cx="842437" cy="132584"/>
                <a:chOff x="1417336" y="4624190"/>
                <a:chExt cx="837896" cy="132584"/>
              </a:xfrm>
            </p:grpSpPr>
            <p:cxnSp>
              <p:nvCxnSpPr>
                <p:cNvPr id="52" name="Прямая со стрелкой 432">
                  <a:extLst>
                    <a:ext uri="{FF2B5EF4-FFF2-40B4-BE49-F238E27FC236}">
                      <a16:creationId xmlns:a16="http://schemas.microsoft.com/office/drawing/2014/main" id="{00DAE919-C215-FC4B-A496-C0178D806EA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417336" y="4756774"/>
                  <a:ext cx="837896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prstDash val="dash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3" name="Поле 3">
                  <a:extLst>
                    <a:ext uri="{FF2B5EF4-FFF2-40B4-BE49-F238E27FC236}">
                      <a16:creationId xmlns:a16="http://schemas.microsoft.com/office/drawing/2014/main" id="{0C788037-CFA7-7E42-930C-32E1CCD6B8E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510916" y="4624190"/>
                  <a:ext cx="658674" cy="12435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800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&lt;&lt;no events&gt;&gt;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1" name="Прямая соединительная линия 424">
                <a:extLst>
                  <a:ext uri="{FF2B5EF4-FFF2-40B4-BE49-F238E27FC236}">
                    <a16:creationId xmlns:a16="http://schemas.microsoft.com/office/drawing/2014/main" id="{87C5367F-7AF6-E548-8B7B-D0F083810F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942738" y="4737891"/>
                <a:ext cx="5477" cy="376297"/>
              </a:xfrm>
              <a:prstGeom prst="line">
                <a:avLst/>
              </a:prstGeom>
              <a:noFill/>
              <a:ln w="4127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Прямая соединительная линия 425">
                <a:extLst>
                  <a:ext uri="{FF2B5EF4-FFF2-40B4-BE49-F238E27FC236}">
                    <a16:creationId xmlns:a16="http://schemas.microsoft.com/office/drawing/2014/main" id="{85761F0C-CF83-E949-AB88-0E9E5A7437D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24492" y="4803679"/>
                <a:ext cx="10249" cy="464904"/>
              </a:xfrm>
              <a:prstGeom prst="line">
                <a:avLst/>
              </a:prstGeom>
              <a:noFill/>
              <a:ln w="4127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43" name="Группа 426">
                <a:extLst>
                  <a:ext uri="{FF2B5EF4-FFF2-40B4-BE49-F238E27FC236}">
                    <a16:creationId xmlns:a16="http://schemas.microsoft.com/office/drawing/2014/main" id="{A68DF4AB-0CEA-E343-A3FD-345717F3AB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71806" y="4906707"/>
                <a:ext cx="842437" cy="132584"/>
                <a:chOff x="2283800" y="4778784"/>
                <a:chExt cx="837896" cy="132584"/>
              </a:xfrm>
            </p:grpSpPr>
            <p:cxnSp>
              <p:nvCxnSpPr>
                <p:cNvPr id="50" name="Прямая со стрелкой 430">
                  <a:extLst>
                    <a:ext uri="{FF2B5EF4-FFF2-40B4-BE49-F238E27FC236}">
                      <a16:creationId xmlns:a16="http://schemas.microsoft.com/office/drawing/2014/main" id="{BD39BA71-07FA-FD48-A8B2-FAE00BDDF1B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283800" y="4911368"/>
                  <a:ext cx="837896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0000"/>
                  </a:solidFill>
                  <a:prstDash val="dash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1" name="Поле 3">
                  <a:extLst>
                    <a:ext uri="{FF2B5EF4-FFF2-40B4-BE49-F238E27FC236}">
                      <a16:creationId xmlns:a16="http://schemas.microsoft.com/office/drawing/2014/main" id="{F7763302-9EE0-4546-B3FD-55861D5751B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2377380" y="4778784"/>
                  <a:ext cx="658674" cy="12435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800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&lt;&lt;no events&gt;&gt;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4" name="Прямая соединительная линия 427">
                <a:extLst>
                  <a:ext uri="{FF2B5EF4-FFF2-40B4-BE49-F238E27FC236}">
                    <a16:creationId xmlns:a16="http://schemas.microsoft.com/office/drawing/2014/main" id="{3297786E-38EC-4A41-904B-2F69A993310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419516" y="5113951"/>
                <a:ext cx="0" cy="236437"/>
              </a:xfrm>
              <a:prstGeom prst="line">
                <a:avLst/>
              </a:prstGeom>
              <a:noFill/>
              <a:ln w="4127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Прямая со стрелкой 428">
                <a:extLst>
                  <a:ext uri="{FF2B5EF4-FFF2-40B4-BE49-F238E27FC236}">
                    <a16:creationId xmlns:a16="http://schemas.microsoft.com/office/drawing/2014/main" id="{FCE1D681-8CFA-AE40-8DAA-7C7CE39543C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096729" y="5234819"/>
                <a:ext cx="311044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Прямая со стрелкой 429">
                <a:extLst>
                  <a:ext uri="{FF2B5EF4-FFF2-40B4-BE49-F238E27FC236}">
                    <a16:creationId xmlns:a16="http://schemas.microsoft.com/office/drawing/2014/main" id="{BFDC4457-46C7-C946-BEBE-977A9B1F235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108472" y="3263301"/>
                <a:ext cx="311044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" name="Поле 3">
                <a:extLst>
                  <a:ext uri="{FF2B5EF4-FFF2-40B4-BE49-F238E27FC236}">
                    <a16:creationId xmlns:a16="http://schemas.microsoft.com/office/drawing/2014/main" id="{EFD40160-DF43-8F4F-B8F9-9FE732D628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263" y="128884"/>
                <a:ext cx="674990" cy="1500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000" u="sng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Thread </a:t>
                </a:r>
                <a:r>
                  <a:rPr lang="en-US" sz="1000" i="1" u="sng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8" name="Поле 3">
                <a:extLst>
                  <a:ext uri="{FF2B5EF4-FFF2-40B4-BE49-F238E27FC236}">
                    <a16:creationId xmlns:a16="http://schemas.microsoft.com/office/drawing/2014/main" id="{D09E35F9-A11A-994D-9DCB-4D85276CD76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49587" y="128884"/>
                <a:ext cx="636712" cy="1500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000" u="sng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Thread </a:t>
                </a:r>
                <a:r>
                  <a:rPr lang="en-US" sz="1000" i="1" u="sng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9" name="Поле 3">
                <a:extLst>
                  <a:ext uri="{FF2B5EF4-FFF2-40B4-BE49-F238E27FC236}">
                    <a16:creationId xmlns:a16="http://schemas.microsoft.com/office/drawing/2014/main" id="{A751AEC3-2FCB-AB44-98A0-1AD21B829F5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19965" y="128884"/>
                <a:ext cx="636712" cy="1500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000" u="sng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Thread </a:t>
                </a:r>
                <a:r>
                  <a:rPr lang="en-US" sz="1000" i="1" u="sng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4A439752-E824-604D-9360-F3443525706A}"/>
              </a:ext>
            </a:extLst>
          </p:cNvPr>
          <p:cNvSpPr/>
          <p:nvPr/>
        </p:nvSpPr>
        <p:spPr>
          <a:xfrm>
            <a:off x="6256834" y="1414562"/>
            <a:ext cx="53089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Потоки </a:t>
            </a:r>
            <a:r>
              <a:rPr lang="uk-UA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ілюструють дію потоків, що запускають імітацію Петрі-об’єктів </a:t>
            </a:r>
            <a:r>
              <a:rPr lang="uk-UA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таких, що: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є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previous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-об’єктом для </a:t>
            </a:r>
            <a:r>
              <a:rPr lang="uk-UA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є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next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-об’єктом для </a:t>
            </a:r>
            <a:r>
              <a:rPr lang="uk-UA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і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previous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-об’єктом для </a:t>
            </a:r>
            <a:r>
              <a:rPr lang="uk-UA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є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next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-об’єктом для </a:t>
            </a:r>
            <a:r>
              <a:rPr lang="uk-UA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algn="just"/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Пара повідомлень &lt;&lt;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new event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та &lt;&lt;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empty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інформує об’єкт про надходження нової події від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previous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-об’єкта та, навпаки, що таких подій немає. </a:t>
            </a:r>
          </a:p>
          <a:p>
            <a:pPr algn="just"/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Повідомлення &lt;&lt;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 event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 сповіщає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next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-об’єкт про завершення імітації об’єктом, а значить про припинення надходження подій від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previous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-об’єкта. </a:t>
            </a:r>
          </a:p>
          <a:p>
            <a:pPr algn="just"/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Пара повідомлень &lt;&lt;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limit true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&gt;&gt;, &lt;&lt;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limit false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інформує об’єкт про перевищення ліміту буферу зовнішніх подій його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next</a:t>
            </a:r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-об’єкту або, навпаки, про те, що такого перевищення немає.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54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2CB5-D182-394F-AA96-36D5108A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ea typeface="Times New Roman" panose="02020603050405020304" pitchFamily="18" charset="0"/>
              </a:rPr>
              <a:t>Управління потоком </a:t>
            </a:r>
            <a:r>
              <a:rPr lang="ru-RU" dirty="0" err="1">
                <a:ea typeface="Times New Roman" panose="02020603050405020304" pitchFamily="18" charset="0"/>
              </a:rPr>
              <a:t>паралельного</a:t>
            </a:r>
            <a:r>
              <a:rPr lang="ru-RU" dirty="0">
                <a:ea typeface="Times New Roman" panose="02020603050405020304" pitchFamily="18" charset="0"/>
              </a:rPr>
              <a:t> алгоритму </a:t>
            </a:r>
            <a:r>
              <a:rPr lang="ru-RU" dirty="0" err="1">
                <a:ea typeface="Times New Roman" panose="02020603050405020304" pitchFamily="18" charset="0"/>
              </a:rPr>
              <a:t>імітації</a:t>
            </a:r>
            <a:r>
              <a:rPr lang="ru-RU" dirty="0">
                <a:ea typeface="Times New Roman" panose="02020603050405020304" pitchFamily="18" charset="0"/>
              </a:rPr>
              <a:t> </a:t>
            </a:r>
            <a:r>
              <a:rPr lang="ru-RU" dirty="0" err="1">
                <a:ea typeface="Times New Roman" panose="02020603050405020304" pitchFamily="18" charset="0"/>
              </a:rPr>
              <a:t>Петрі-об’єктної</a:t>
            </a:r>
            <a:r>
              <a:rPr lang="ru-RU" dirty="0">
                <a:ea typeface="Times New Roman" panose="02020603050405020304" pitchFamily="18" charset="0"/>
              </a:rPr>
              <a:t> </a:t>
            </a:r>
            <a:r>
              <a:rPr lang="ru-RU" dirty="0" err="1">
                <a:ea typeface="Times New Roman" panose="02020603050405020304" pitchFamily="18" charset="0"/>
              </a:rPr>
              <a:t>моделі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4F9DCD-FCE0-234D-92BB-A5AC377111CA}"/>
              </a:ext>
            </a:extLst>
          </p:cNvPr>
          <p:cNvSpPr/>
          <p:nvPr/>
        </p:nvSpPr>
        <p:spPr>
          <a:xfrm>
            <a:off x="-353450" y="1690688"/>
            <a:ext cx="11844865" cy="4802187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" name="Группа 1">
            <a:extLst>
              <a:ext uri="{FF2B5EF4-FFF2-40B4-BE49-F238E27FC236}">
                <a16:creationId xmlns:a16="http://schemas.microsoft.com/office/drawing/2014/main" id="{A4F40F11-EDCB-6443-8470-934C9A9C66DA}"/>
              </a:ext>
            </a:extLst>
          </p:cNvPr>
          <p:cNvGrpSpPr>
            <a:grpSpLocks/>
          </p:cNvGrpSpPr>
          <p:nvPr/>
        </p:nvGrpSpPr>
        <p:grpSpPr bwMode="auto">
          <a:xfrm>
            <a:off x="3015868" y="1690687"/>
            <a:ext cx="5106228" cy="4802187"/>
            <a:chOff x="418022" y="328156"/>
            <a:chExt cx="2583591" cy="3130026"/>
          </a:xfrm>
        </p:grpSpPr>
        <p:cxnSp>
          <p:nvCxnSpPr>
            <p:cNvPr id="8" name="Прямая со стрелкой 443">
              <a:extLst>
                <a:ext uri="{FF2B5EF4-FFF2-40B4-BE49-F238E27FC236}">
                  <a16:creationId xmlns:a16="http://schemas.microsoft.com/office/drawing/2014/main" id="{90B899E5-143F-4041-A7AF-E256C277FE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20296" y="471483"/>
              <a:ext cx="0" cy="2986699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Прямая соединительная линия 444">
              <a:extLst>
                <a:ext uri="{FF2B5EF4-FFF2-40B4-BE49-F238E27FC236}">
                  <a16:creationId xmlns:a16="http://schemas.microsoft.com/office/drawing/2014/main" id="{16C783F4-5D4A-F343-ADE7-F4811E49833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20296" y="928179"/>
              <a:ext cx="0" cy="884194"/>
            </a:xfrm>
            <a:prstGeom prst="line">
              <a:avLst/>
            </a:prstGeom>
            <a:noFill/>
            <a:ln w="412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" name="Группа 445">
              <a:extLst>
                <a:ext uri="{FF2B5EF4-FFF2-40B4-BE49-F238E27FC236}">
                  <a16:creationId xmlns:a16="http://schemas.microsoft.com/office/drawing/2014/main" id="{D5E70C7F-C009-BB46-A4A6-0E56B4D823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8043" y="843111"/>
              <a:ext cx="902254" cy="131672"/>
              <a:chOff x="592531" y="663109"/>
              <a:chExt cx="837896" cy="131672"/>
            </a:xfrm>
          </p:grpSpPr>
          <p:cxnSp>
            <p:nvCxnSpPr>
              <p:cNvPr id="32" name="Прямая со стрелкой 586">
                <a:extLst>
                  <a:ext uri="{FF2B5EF4-FFF2-40B4-BE49-F238E27FC236}">
                    <a16:creationId xmlns:a16="http://schemas.microsoft.com/office/drawing/2014/main" id="{BC3E1128-8B7C-7C47-8AB2-F268056A365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92531" y="794781"/>
                <a:ext cx="837896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" name="Поле 92">
                <a:extLst>
                  <a:ext uri="{FF2B5EF4-FFF2-40B4-BE49-F238E27FC236}">
                    <a16:creationId xmlns:a16="http://schemas.microsoft.com/office/drawing/2014/main" id="{3EF0A1A9-75F0-A949-BF9B-8D851515D4D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9574" y="663109"/>
                <a:ext cx="651053" cy="12435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&lt;&lt;new event&gt;&gt;</a:t>
                </a:r>
                <a:endParaRPr lang="en-US" sz="1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Группа 446">
              <a:extLst>
                <a:ext uri="{FF2B5EF4-FFF2-40B4-BE49-F238E27FC236}">
                  <a16:creationId xmlns:a16="http://schemas.microsoft.com/office/drawing/2014/main" id="{D03137D2-AF85-F540-A2B3-537C908284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2849" y="2542588"/>
              <a:ext cx="901897" cy="131672"/>
              <a:chOff x="596995" y="2362584"/>
              <a:chExt cx="837896" cy="131672"/>
            </a:xfrm>
          </p:grpSpPr>
          <p:cxnSp>
            <p:nvCxnSpPr>
              <p:cNvPr id="30" name="Прямая со стрелкой 584">
                <a:extLst>
                  <a:ext uri="{FF2B5EF4-FFF2-40B4-BE49-F238E27FC236}">
                    <a16:creationId xmlns:a16="http://schemas.microsoft.com/office/drawing/2014/main" id="{07A7AF89-D7B9-A742-B3D1-BED70B4FCE6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96995" y="2494256"/>
                <a:ext cx="837896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" name="Поле 3">
                <a:extLst>
                  <a:ext uri="{FF2B5EF4-FFF2-40B4-BE49-F238E27FC236}">
                    <a16:creationId xmlns:a16="http://schemas.microsoft.com/office/drawing/2014/main" id="{16AC422C-5756-CE49-A661-876A8EC1D99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4038" y="2362584"/>
                <a:ext cx="651053" cy="12435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&lt;&lt;empty&gt;&gt;</a:t>
                </a:r>
                <a:endParaRPr lang="en-US" sz="1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Группа 447">
              <a:extLst>
                <a:ext uri="{FF2B5EF4-FFF2-40B4-BE49-F238E27FC236}">
                  <a16:creationId xmlns:a16="http://schemas.microsoft.com/office/drawing/2014/main" id="{231E4AF8-40E7-9C4C-9527-EBA360661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2849" y="2842479"/>
              <a:ext cx="901897" cy="131672"/>
              <a:chOff x="596995" y="2662475"/>
              <a:chExt cx="837896" cy="131672"/>
            </a:xfrm>
          </p:grpSpPr>
          <p:cxnSp>
            <p:nvCxnSpPr>
              <p:cNvPr id="28" name="Прямая со стрелкой 582">
                <a:extLst>
                  <a:ext uri="{FF2B5EF4-FFF2-40B4-BE49-F238E27FC236}">
                    <a16:creationId xmlns:a16="http://schemas.microsoft.com/office/drawing/2014/main" id="{D91ADE21-73DB-4645-92F2-5F170D8D21E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96995" y="2794147"/>
                <a:ext cx="837896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" name="Поле 3">
                <a:extLst>
                  <a:ext uri="{FF2B5EF4-FFF2-40B4-BE49-F238E27FC236}">
                    <a16:creationId xmlns:a16="http://schemas.microsoft.com/office/drawing/2014/main" id="{84D2D4E8-3C4F-6042-B705-92DDA61F01C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4038" y="2662475"/>
                <a:ext cx="651053" cy="12435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&lt;&lt;new event&gt;&gt;</a:t>
                </a:r>
                <a:endParaRPr lang="en-US" sz="1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Прямая соединительная линия 564">
              <a:extLst>
                <a:ext uri="{FF2B5EF4-FFF2-40B4-BE49-F238E27FC236}">
                  <a16:creationId xmlns:a16="http://schemas.microsoft.com/office/drawing/2014/main" id="{FC115EF9-9EB8-214E-847B-5DD2662CE20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7319" y="2121945"/>
              <a:ext cx="0" cy="406417"/>
            </a:xfrm>
            <a:prstGeom prst="line">
              <a:avLst/>
            </a:prstGeom>
            <a:noFill/>
            <a:ln w="412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" name="Группа 565">
              <a:extLst>
                <a:ext uri="{FF2B5EF4-FFF2-40B4-BE49-F238E27FC236}">
                  <a16:creationId xmlns:a16="http://schemas.microsoft.com/office/drawing/2014/main" id="{ED54B7AE-8414-504E-B110-D724BC02A1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0296" y="1782053"/>
              <a:ext cx="901897" cy="131672"/>
              <a:chOff x="1430427" y="1602050"/>
              <a:chExt cx="837896" cy="131672"/>
            </a:xfrm>
          </p:grpSpPr>
          <p:cxnSp>
            <p:nvCxnSpPr>
              <p:cNvPr id="26" name="Прямая со стрелкой 577">
                <a:extLst>
                  <a:ext uri="{FF2B5EF4-FFF2-40B4-BE49-F238E27FC236}">
                    <a16:creationId xmlns:a16="http://schemas.microsoft.com/office/drawing/2014/main" id="{4669F872-F12A-F34F-98DD-F6817E378C4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430427" y="1733722"/>
                <a:ext cx="837896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prstDash val="dash"/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" name="Поле 3">
                <a:extLst>
                  <a:ext uri="{FF2B5EF4-FFF2-40B4-BE49-F238E27FC236}">
                    <a16:creationId xmlns:a16="http://schemas.microsoft.com/office/drawing/2014/main" id="{B3231A3A-1B99-CF43-BEEB-700BC530A32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547470" y="1602050"/>
                <a:ext cx="651053" cy="12435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&lt;&lt;limit true&gt;&gt;</a:t>
                </a:r>
                <a:endParaRPr lang="en-US" sz="1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Группа 566">
              <a:extLst>
                <a:ext uri="{FF2B5EF4-FFF2-40B4-BE49-F238E27FC236}">
                  <a16:creationId xmlns:a16="http://schemas.microsoft.com/office/drawing/2014/main" id="{C97C5978-2221-E149-A4B0-A45FFD4587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7203" y="2103466"/>
              <a:ext cx="901897" cy="131672"/>
              <a:chOff x="1408981" y="1923463"/>
              <a:chExt cx="837896" cy="131672"/>
            </a:xfrm>
          </p:grpSpPr>
          <p:cxnSp>
            <p:nvCxnSpPr>
              <p:cNvPr id="24" name="Прямая со стрелкой 575">
                <a:extLst>
                  <a:ext uri="{FF2B5EF4-FFF2-40B4-BE49-F238E27FC236}">
                    <a16:creationId xmlns:a16="http://schemas.microsoft.com/office/drawing/2014/main" id="{E1B0A368-5A9D-5F41-B8ED-AE9732276D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408981" y="2055135"/>
                <a:ext cx="837896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prstDash val="dash"/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" name="Поле 3">
                <a:extLst>
                  <a:ext uri="{FF2B5EF4-FFF2-40B4-BE49-F238E27FC236}">
                    <a16:creationId xmlns:a16="http://schemas.microsoft.com/office/drawing/2014/main" id="{5294DDE2-0240-CA4A-8F79-1F10683451B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526024" y="1923463"/>
                <a:ext cx="651053" cy="12435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&lt;&lt;limit false&gt;&gt;</a:t>
                </a:r>
                <a:endParaRPr lang="en-US" sz="1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cxnSp>
          <p:nvCxnSpPr>
            <p:cNvPr id="16" name="Прямая соединительная линия 567">
              <a:extLst>
                <a:ext uri="{FF2B5EF4-FFF2-40B4-BE49-F238E27FC236}">
                  <a16:creationId xmlns:a16="http://schemas.microsoft.com/office/drawing/2014/main" id="{BFCD68F4-F9AB-5F46-943A-E93E5F8F09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37319" y="2811057"/>
              <a:ext cx="0" cy="405965"/>
            </a:xfrm>
            <a:prstGeom prst="line">
              <a:avLst/>
            </a:prstGeom>
            <a:noFill/>
            <a:ln w="4127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7" name="Группа 568">
              <a:extLst>
                <a:ext uri="{FF2B5EF4-FFF2-40B4-BE49-F238E27FC236}">
                  <a16:creationId xmlns:a16="http://schemas.microsoft.com/office/drawing/2014/main" id="{97DA95AF-3876-944C-9236-1749DBB418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8399" y="328156"/>
              <a:ext cx="901897" cy="131672"/>
              <a:chOff x="592862" y="148156"/>
              <a:chExt cx="837896" cy="131672"/>
            </a:xfrm>
          </p:grpSpPr>
          <p:cxnSp>
            <p:nvCxnSpPr>
              <p:cNvPr id="22" name="Прямая со стрелкой 573">
                <a:extLst>
                  <a:ext uri="{FF2B5EF4-FFF2-40B4-BE49-F238E27FC236}">
                    <a16:creationId xmlns:a16="http://schemas.microsoft.com/office/drawing/2014/main" id="{B55087E2-7044-344E-81C2-DBD392B2D9F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92862" y="279828"/>
                <a:ext cx="837896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" name="Поле 3">
                <a:extLst>
                  <a:ext uri="{FF2B5EF4-FFF2-40B4-BE49-F238E27FC236}">
                    <a16:creationId xmlns:a16="http://schemas.microsoft.com/office/drawing/2014/main" id="{7C42FD65-E0A4-664C-8EA8-79DD0D9E9DC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9905" y="148156"/>
                <a:ext cx="651053" cy="12435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600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&lt;&lt;empty&gt;&gt;</a:t>
                </a:r>
                <a:endParaRPr lang="en-US" sz="1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8" name="Левая фигурная скобка 569">
              <a:extLst>
                <a:ext uri="{FF2B5EF4-FFF2-40B4-BE49-F238E27FC236}">
                  <a16:creationId xmlns:a16="http://schemas.microsoft.com/office/drawing/2014/main" id="{646E27BA-DFF3-C044-B730-6E89ED03F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33" y="928020"/>
              <a:ext cx="230002" cy="1593024"/>
            </a:xfrm>
            <a:prstGeom prst="leftBrace">
              <a:avLst>
                <a:gd name="adj1" fmla="val 8337"/>
                <a:gd name="adj2" fmla="val 48167"/>
              </a:avLst>
            </a:prstGeom>
            <a:noFill/>
            <a:ln w="12700" algn="ctr">
              <a:solidFill>
                <a:srgbClr val="BE4B4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uk-UA" sz="1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Поле 92">
              <a:extLst>
                <a:ext uri="{FF2B5EF4-FFF2-40B4-BE49-F238E27FC236}">
                  <a16:creationId xmlns:a16="http://schemas.microsoft.com/office/drawing/2014/main" id="{06DB53F3-FF44-164E-A8E9-5AC92C82F39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18022" y="804270"/>
              <a:ext cx="203046" cy="18272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vert270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6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Безпечний інтервал дії об’єкта</a:t>
              </a:r>
              <a:endPara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571">
              <a:extLst>
                <a:ext uri="{FF2B5EF4-FFF2-40B4-BE49-F238E27FC236}">
                  <a16:creationId xmlns:a16="http://schemas.microsoft.com/office/drawing/2014/main" id="{9BC44596-3787-354F-9BB0-077BA7DEC9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22082" y="1812186"/>
              <a:ext cx="188860" cy="309485"/>
            </a:xfrm>
            <a:prstGeom prst="leftBrace">
              <a:avLst>
                <a:gd name="adj1" fmla="val 8330"/>
                <a:gd name="adj2" fmla="val 48167"/>
              </a:avLst>
            </a:prstGeom>
            <a:noFill/>
            <a:ln w="12700" algn="ctr">
              <a:solidFill>
                <a:srgbClr val="BE4B4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uk-UA" sz="1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Поле 92">
              <a:extLst>
                <a:ext uri="{FF2B5EF4-FFF2-40B4-BE49-F238E27FC236}">
                  <a16:creationId xmlns:a16="http://schemas.microsoft.com/office/drawing/2014/main" id="{55C7D5CE-6887-D548-903F-C2E1154A4DE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10624" y="921430"/>
              <a:ext cx="190989" cy="20065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vert270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600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Призупинення активної дії об’єкта</a:t>
              </a:r>
              <a:endPara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0346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365B-2A03-D547-BB15-EEB86406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03" y="102371"/>
            <a:ext cx="11024346" cy="535828"/>
          </a:xfrm>
        </p:spPr>
        <p:txBody>
          <a:bodyPr>
            <a:normAutofit fontScale="90000"/>
          </a:bodyPr>
          <a:lstStyle/>
          <a:p>
            <a:r>
              <a:rPr lang="uk-UA" dirty="0"/>
              <a:t>Створення Петрі-об’єктів та </a:t>
            </a:r>
            <a:r>
              <a:rPr lang="uk-UA" dirty="0" err="1"/>
              <a:t>зв’язків</a:t>
            </a:r>
            <a:r>
              <a:rPr lang="uk-UA" dirty="0"/>
              <a:t> між ними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F3FE5-8A1F-F94A-8CE7-2FA75F4FB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16" y="647055"/>
            <a:ext cx="8497228" cy="602137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PetriObjModel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getModelSMOgroupForTestParallel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numGroups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numInGroup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ExceptionInvalidNetStructure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PetriSim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list = new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numSMO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numGroups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PetriSim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libnet.NetLibrary.CreateNetGenerator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(2.0)));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numSMO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PetriSim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libnet.NetLibrary.CreateNetSMOgroup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(numInGroup,1, 1.0,"group_"+i))); //   group1,group2,group3...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(0).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getListP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()[1] =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getListP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()[0]; //gen = &gt; group1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(0).</a:t>
            </a:r>
            <a:r>
              <a:rPr lang="en-US" sz="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addOutT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(0).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()[0]);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  <a:r>
              <a:rPr lang="en-US" sz="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()[0]);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(0).</a:t>
            </a:r>
            <a:r>
              <a:rPr lang="en-US" sz="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setNextObj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(1));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  <a:r>
              <a:rPr lang="en-US" sz="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setPreviousObj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(0));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numSMO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&gt; 1)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2;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numSMO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last =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(i-1).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getListP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().length-1;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getListP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()[0] =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(i-1).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getListP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()[last]; //group1 = &gt; group2, group2 = &gt; group3,...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(i-1).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().length-1;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(i-1).</a:t>
            </a:r>
            <a:r>
              <a:rPr lang="en-US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addOutT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(i-1).</a:t>
            </a:r>
            <a:r>
              <a:rPr lang="en-US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getNet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getListT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()[</a:t>
            </a:r>
            <a:r>
              <a:rPr lang="en-US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lastT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addInT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getNet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getListT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()[0]);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(i-1).</a:t>
            </a:r>
            <a:r>
              <a:rPr lang="en-US" sz="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setNextObj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setPreviousObj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(i-1));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корегування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списку </a:t>
            </a:r>
            <a:r>
              <a:rPr lang="ru-RU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розицій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для статистики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numSMO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PetriP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positionForStatistics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PetriP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listP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PetriP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getListP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().length];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listP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getListP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j=0;j&lt;listP.length-1;j++){ //</a:t>
            </a:r>
            <a:r>
              <a:rPr lang="ru-RU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окрім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останньої</a:t>
            </a: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наприклад</a:t>
            </a:r>
            <a:endParaRPr lang="ru-RU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positionForStatistics.add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listP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[j]);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setListPositionsForStatistica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positionForStatistics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PetriObjModel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model = new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PetriObjModel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model;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8880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37DD-0BC1-894F-B82A-711B7B79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Прискорення експериментальних досліджень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1377-CE60-4F41-9196-B0434C0B9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8762"/>
            <a:ext cx="10515600" cy="4856812"/>
          </a:xfrm>
        </p:spPr>
        <p:txBody>
          <a:bodyPr>
            <a:normAutofit fontScale="92500" lnSpcReduction="10000"/>
          </a:bodyPr>
          <a:lstStyle/>
          <a:p>
            <a:r>
              <a:rPr lang="uk-UA" sz="3200" dirty="0"/>
              <a:t>кілька прогонів однакової моделі виконують </a:t>
            </a:r>
            <a:r>
              <a:rPr lang="uk-UA" sz="3200" u="sng" dirty="0"/>
              <a:t>одночасно</a:t>
            </a:r>
            <a:r>
              <a:rPr lang="uk-UA" sz="3200" dirty="0"/>
              <a:t> для отримання більш точного результату (див. тактичне планування експериментів):</a:t>
            </a:r>
          </a:p>
          <a:p>
            <a:pPr lvl="1"/>
            <a:r>
              <a:rPr lang="uk-UA" sz="2800" dirty="0"/>
              <a:t>прогони виконуються в окремих потоках, основний метод очікує завершення роботи всіх потоків, потім виконує обчислення середнього значення</a:t>
            </a:r>
          </a:p>
          <a:p>
            <a:r>
              <a:rPr lang="uk-UA" sz="3200" dirty="0"/>
              <a:t>кілька моделей з різними параметрами виконують </a:t>
            </a:r>
            <a:r>
              <a:rPr lang="uk-UA" sz="3200" u="sng" dirty="0"/>
              <a:t>одночасно </a:t>
            </a:r>
            <a:r>
              <a:rPr lang="uk-UA" sz="3200" dirty="0"/>
              <a:t>(див. стратегічне планування експериментів, оптимізація еволюційними методами):</a:t>
            </a:r>
          </a:p>
          <a:p>
            <a:pPr lvl="1"/>
            <a:r>
              <a:rPr lang="uk-UA" sz="2800" dirty="0"/>
              <a:t>основний метод здійснює обчислення параметрів, при яких виконується моделювання, та обробку результатів імітації</a:t>
            </a:r>
          </a:p>
          <a:p>
            <a:pPr lvl="1"/>
            <a:r>
              <a:rPr lang="uk-UA" sz="2800" dirty="0"/>
              <a:t>імітація моделей для різних наборів параметрів здійснюється в окремих потоках 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4" name="Нижний колонтитул 2">
            <a:extLst>
              <a:ext uri="{FF2B5EF4-FFF2-40B4-BE49-F238E27FC236}">
                <a16:creationId xmlns:a16="http://schemas.microsoft.com/office/drawing/2014/main" id="{276330FB-3794-D646-9EFA-E8F42751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9998" y="6480019"/>
            <a:ext cx="7021512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©</a:t>
            </a:r>
            <a:r>
              <a:rPr lang="en-US" dirty="0"/>
              <a:t> </a:t>
            </a:r>
            <a:r>
              <a:rPr lang="ru-RU" dirty="0"/>
              <a:t>Стеценко </a:t>
            </a:r>
            <a:r>
              <a:rPr lang="ru-RU" dirty="0" err="1"/>
              <a:t>Інна</a:t>
            </a:r>
            <a:r>
              <a:rPr lang="ru-RU" dirty="0"/>
              <a:t> </a:t>
            </a:r>
            <a:r>
              <a:rPr lang="ru-RU" dirty="0" err="1"/>
              <a:t>Вячеславівна</a:t>
            </a:r>
            <a:r>
              <a:rPr lang="ru-RU" dirty="0"/>
              <a:t> НТУУ"КПІ </a:t>
            </a:r>
            <a:r>
              <a:rPr lang="ru-RU" dirty="0" err="1"/>
              <a:t>імені</a:t>
            </a:r>
            <a:r>
              <a:rPr lang="ru-RU" dirty="0"/>
              <a:t> </a:t>
            </a:r>
            <a:r>
              <a:rPr lang="ru-RU" dirty="0" err="1"/>
              <a:t>Ігоря</a:t>
            </a:r>
            <a:r>
              <a:rPr lang="ru-RU" dirty="0"/>
              <a:t> </a:t>
            </a:r>
            <a:r>
              <a:rPr lang="ru-RU" dirty="0" err="1"/>
              <a:t>Сікорського</a:t>
            </a:r>
            <a:r>
              <a:rPr lang="ru-RU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864938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3865-89F5-1744-AE08-5477640AF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255"/>
          </a:xfrm>
        </p:spPr>
        <p:txBody>
          <a:bodyPr>
            <a:normAutofit fontScale="90000"/>
          </a:bodyPr>
          <a:lstStyle/>
          <a:p>
            <a:r>
              <a:rPr lang="uk-UA" dirty="0"/>
              <a:t>Запуск потоків на виконання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2B730-913E-4B48-8AFB-CF9CA49D0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846" y="1043220"/>
            <a:ext cx="11582400" cy="48799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PetriObjModel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model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getModelSMOgroupForTestParallel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(numObj,10); </a:t>
            </a:r>
            <a:endParaRPr lang="uk-UA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model.setTimeMod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PetriSim.setLimitArrayExtInputs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model.setIsProtokol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model.getListObj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PetriSim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-&gt;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Thread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petriObj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Thread(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threads.add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petriObj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petriObj.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threads.forEach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((thread) -&gt;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try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thread.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 catch 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Logger.getLogger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TestParallel.class.getName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()).log(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Level.SEVERE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null, ex);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printResultsForAllObj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(model);</a:t>
            </a:r>
          </a:p>
        </p:txBody>
      </p:sp>
    </p:spTree>
    <p:extLst>
      <p:ext uri="{BB962C8B-B14F-4D97-AF65-F5344CB8AC3E}">
        <p14:creationId xmlns:p14="http://schemas.microsoft.com/office/powerpoint/2010/main" val="3813578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6FB1-E42C-7644-BF62-037AEEA1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57" y="120743"/>
            <a:ext cx="10515600" cy="488763"/>
          </a:xfrm>
        </p:spPr>
        <p:txBody>
          <a:bodyPr>
            <a:normAutofit fontScale="90000"/>
          </a:bodyPr>
          <a:lstStyle/>
          <a:p>
            <a:r>
              <a:rPr lang="uk-UA" dirty="0"/>
              <a:t>Метод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run() </a:t>
            </a:r>
            <a:r>
              <a:rPr lang="uk-UA" dirty="0">
                <a:cs typeface="Courier New" panose="02070309020205020404" pitchFamily="49" charset="0"/>
              </a:rPr>
              <a:t>Петрі-об’єкту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D8612-CD90-344A-B36E-0CB9BFEF8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769679"/>
            <a:ext cx="11637365" cy="582599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run()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getTimeLocal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&lt;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getTimeMod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double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limitTime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getTimeMod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 //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для об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єкта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без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зовнішніх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подій</a:t>
            </a:r>
            <a:endParaRPr 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previousObj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this.getLock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().lock();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try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while (</a:t>
            </a:r>
            <a:r>
              <a:rPr lang="en-US" sz="1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getTimeExternalInput</a:t>
            </a: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this.getCond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limitTime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getFirstTimeExternalInput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 //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встановлення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інтервалу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імітації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до моменту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події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входу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маркерів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об'єкт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ззовні</a:t>
            </a:r>
            <a:endParaRPr lang="ru-RU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limitTime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getTimeMod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limitTime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getTimeMod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 catch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ex)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Logger.getLogger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PetriSim.class.getName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()).log(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Level.SEVERE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ex);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 finally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this.getLock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().unlock();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else { //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previousObj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limitTime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getTimeMod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getTimeLocal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&lt;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limitTime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goUntil</a:t>
            </a:r>
            <a:r>
              <a:rPr lang="en-US" sz="1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limitTime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 //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повідомлення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про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неправильне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визначення</a:t>
            </a:r>
            <a:r>
              <a:rPr lang="ru-R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limitTime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8196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50AC-6F6F-0048-B7E9-0889CFC7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27B26-B14F-174E-82B8-07E470844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Повний код програми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StetsenkoInna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ParallelDESS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79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50CC-5CB1-1A4E-B2FE-CEC3C4B5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Тестування алгоритму</a:t>
            </a:r>
            <a:endParaRPr lang="en-US" dirty="0"/>
          </a:p>
        </p:txBody>
      </p:sp>
      <p:pic>
        <p:nvPicPr>
          <p:cNvPr id="4" name="Рисунок 499">
            <a:extLst>
              <a:ext uri="{FF2B5EF4-FFF2-40B4-BE49-F238E27FC236}">
                <a16:creationId xmlns:a16="http://schemas.microsoft.com/office/drawing/2014/main" id="{7F28B8B9-413E-614F-89F8-88417209B9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1128" y="2558414"/>
            <a:ext cx="9416956" cy="3296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7F3597-895E-FE4C-A3D3-C29C27E08A04}"/>
              </a:ext>
            </a:extLst>
          </p:cNvPr>
          <p:cNvSpPr txBox="1"/>
          <p:nvPr/>
        </p:nvSpPr>
        <p:spPr>
          <a:xfrm>
            <a:off x="1259174" y="1768839"/>
            <a:ext cx="176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Тестова модель: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1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A7AD-191B-E94B-8B6A-F539E15B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Ефективність паралельного алгоритму імітації у випадку локальної змінної часу</a:t>
            </a:r>
            <a:endParaRPr lang="en-US" dirty="0"/>
          </a:p>
        </p:txBody>
      </p:sp>
      <p:pic>
        <p:nvPicPr>
          <p:cNvPr id="4" name="Рисунок 15">
            <a:extLst>
              <a:ext uri="{FF2B5EF4-FFF2-40B4-BE49-F238E27FC236}">
                <a16:creationId xmlns:a16="http://schemas.microsoft.com/office/drawing/2014/main" id="{754E621E-FF7A-AD41-AF8D-A6EB795BB8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20120" y="1547812"/>
            <a:ext cx="5809468" cy="494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23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8958-5521-D243-8E2D-831E187A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Дослідження впливу розміру буферу зовнішніх подій на час виконання алгоритму</a:t>
            </a:r>
            <a:endParaRPr lang="en-US" dirty="0"/>
          </a:p>
        </p:txBody>
      </p:sp>
      <p:pic>
        <p:nvPicPr>
          <p:cNvPr id="4" name="Рисунок 6">
            <a:extLst>
              <a:ext uri="{FF2B5EF4-FFF2-40B4-BE49-F238E27FC236}">
                <a16:creationId xmlns:a16="http://schemas.microsoft.com/office/drawing/2014/main" id="{BF862452-C48E-764A-B7AA-C93A0C6527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14" b="7114"/>
          <a:stretch>
            <a:fillRect/>
          </a:stretch>
        </p:blipFill>
        <p:spPr bwMode="auto">
          <a:xfrm>
            <a:off x="2265528" y="1899602"/>
            <a:ext cx="5743092" cy="473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20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9D22-4D24-EF4F-9BA4-40293B07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Графічний інтерфейс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BD331-C9E8-D049-9B7C-D61285AD9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5273"/>
          </a:xfrm>
        </p:spPr>
        <p:txBody>
          <a:bodyPr>
            <a:normAutofit/>
          </a:bodyPr>
          <a:lstStyle/>
          <a:p>
            <a:r>
              <a:rPr lang="uk-UA" dirty="0"/>
              <a:t>Динамічне відтворення результатів моделювання одночасно з обчисленням моделі:</a:t>
            </a:r>
          </a:p>
          <a:p>
            <a:pPr lvl="1"/>
            <a:r>
              <a:rPr lang="uk-UA" dirty="0"/>
              <a:t>в одному потоці відбувається імітація, інший з затримкою виводить поточні значення вихідних характеристик</a:t>
            </a:r>
          </a:p>
          <a:p>
            <a:r>
              <a:rPr lang="uk-UA" dirty="0"/>
              <a:t>Анімація моделювання одночасно з обчисленням моделі:</a:t>
            </a:r>
          </a:p>
          <a:p>
            <a:pPr lvl="1"/>
            <a:r>
              <a:rPr lang="uk-UA" dirty="0"/>
              <a:t>перемальовування елементів моделі виконується з затримкою</a:t>
            </a:r>
          </a:p>
          <a:p>
            <a:pPr lvl="1"/>
            <a:endParaRPr lang="uk-UA" dirty="0"/>
          </a:p>
        </p:txBody>
      </p:sp>
      <p:sp>
        <p:nvSpPr>
          <p:cNvPr id="4" name="Нижний колонтитул 2">
            <a:extLst>
              <a:ext uri="{FF2B5EF4-FFF2-40B4-BE49-F238E27FC236}">
                <a16:creationId xmlns:a16="http://schemas.microsoft.com/office/drawing/2014/main" id="{6336F4D1-2FA2-A74A-BDB7-C460EAE8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5244" y="6131497"/>
            <a:ext cx="7021512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©</a:t>
            </a:r>
            <a:r>
              <a:rPr lang="en-US" dirty="0"/>
              <a:t> </a:t>
            </a:r>
            <a:r>
              <a:rPr lang="ru-RU" dirty="0"/>
              <a:t>Стеценко </a:t>
            </a:r>
            <a:r>
              <a:rPr lang="ru-RU" dirty="0" err="1"/>
              <a:t>Інна</a:t>
            </a:r>
            <a:r>
              <a:rPr lang="ru-RU" dirty="0"/>
              <a:t> </a:t>
            </a:r>
            <a:r>
              <a:rPr lang="ru-RU" dirty="0" err="1"/>
              <a:t>Вячеславівна</a:t>
            </a:r>
            <a:r>
              <a:rPr lang="ru-RU" dirty="0"/>
              <a:t> НТУУ"КПІ </a:t>
            </a:r>
            <a:r>
              <a:rPr lang="ru-RU" dirty="0" err="1"/>
              <a:t>імені</a:t>
            </a:r>
            <a:r>
              <a:rPr lang="ru-RU" dirty="0"/>
              <a:t> </a:t>
            </a:r>
            <a:r>
              <a:rPr lang="ru-RU" dirty="0" err="1"/>
              <a:t>Ігоря</a:t>
            </a:r>
            <a:r>
              <a:rPr lang="ru-RU" dirty="0"/>
              <a:t> </a:t>
            </a:r>
            <a:r>
              <a:rPr lang="ru-RU" dirty="0" err="1"/>
              <a:t>Сікорського</a:t>
            </a:r>
            <a:r>
              <a:rPr lang="ru-RU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75523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800E-51E5-3740-A5D6-E24531AF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002"/>
          </a:xfrm>
        </p:spPr>
        <p:txBody>
          <a:bodyPr>
            <a:normAutofit fontScale="90000"/>
          </a:bodyPr>
          <a:lstStyle/>
          <a:p>
            <a:r>
              <a:rPr lang="uk-UA" dirty="0"/>
              <a:t>Прискорення виконання алгоритму імітації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9ABD-DF90-564B-9EAB-0D7FB8C9B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5220999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Варіанти </a:t>
            </a:r>
            <a:r>
              <a:rPr lang="uk-UA" dirty="0" err="1"/>
              <a:t>розпаралелювання</a:t>
            </a:r>
            <a:r>
              <a:rPr lang="uk-UA" dirty="0"/>
              <a:t>:</a:t>
            </a:r>
          </a:p>
          <a:p>
            <a:pPr algn="just"/>
            <a:r>
              <a:rPr lang="uk-UA" dirty="0"/>
              <a:t>Відшукати незалежні частини моделі, що можна виконувати одночасно </a:t>
            </a:r>
          </a:p>
          <a:p>
            <a:pPr lvl="1" algn="just"/>
            <a:r>
              <a:rPr lang="uk-UA" dirty="0"/>
              <a:t> Проте виявлення таких частин є самостійною складною задачею</a:t>
            </a:r>
          </a:p>
          <a:p>
            <a:pPr algn="just"/>
            <a:r>
              <a:rPr lang="uk-UA" dirty="0"/>
              <a:t>Виконувати </a:t>
            </a:r>
            <a:r>
              <a:rPr lang="uk-UA" dirty="0" err="1"/>
              <a:t>розпаралелювання</a:t>
            </a:r>
            <a:r>
              <a:rPr lang="uk-UA" dirty="0"/>
              <a:t> в межах операцій, що часто повторюються. Наприклад, для мережі Петрі можна виконувати одночасно перевірку запуску переходів та вхід маркерів в переходи</a:t>
            </a:r>
          </a:p>
          <a:p>
            <a:pPr lvl="1" algn="just"/>
            <a:r>
              <a:rPr lang="uk-UA" dirty="0"/>
              <a:t>Накладні витрати на створення потоків (або задач) перевищують виграш в часі, отриманий за рахунок одночасного виконання задач </a:t>
            </a:r>
          </a:p>
          <a:p>
            <a:pPr algn="just"/>
            <a:r>
              <a:rPr lang="uk-UA" dirty="0"/>
              <a:t>Виконувати імітацію окремих фрагментів моделі одночасно</a:t>
            </a:r>
          </a:p>
          <a:p>
            <a:pPr lvl="1" algn="just"/>
            <a:r>
              <a:rPr lang="uk-UA" dirty="0"/>
              <a:t>Через використання спільної змінної часу алгоритм тільки сповільнюється</a:t>
            </a:r>
          </a:p>
          <a:p>
            <a:pPr marL="0" indent="0" algn="just">
              <a:buNone/>
            </a:pPr>
            <a:endParaRPr lang="uk-UA" dirty="0"/>
          </a:p>
          <a:p>
            <a:endParaRPr lang="uk-UA" dirty="0"/>
          </a:p>
          <a:p>
            <a:endParaRPr lang="en-US" dirty="0"/>
          </a:p>
        </p:txBody>
      </p:sp>
      <p:sp>
        <p:nvSpPr>
          <p:cNvPr id="4" name="Нижний колонтитул 2">
            <a:extLst>
              <a:ext uri="{FF2B5EF4-FFF2-40B4-BE49-F238E27FC236}">
                <a16:creationId xmlns:a16="http://schemas.microsoft.com/office/drawing/2014/main" id="{C3890DD6-A9D2-9D43-8799-062844AA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5244" y="6131497"/>
            <a:ext cx="7021512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©</a:t>
            </a:r>
            <a:r>
              <a:rPr lang="en-US" dirty="0"/>
              <a:t> </a:t>
            </a:r>
            <a:r>
              <a:rPr lang="ru-RU" dirty="0"/>
              <a:t>Стеценко </a:t>
            </a:r>
            <a:r>
              <a:rPr lang="ru-RU" dirty="0" err="1"/>
              <a:t>Інна</a:t>
            </a:r>
            <a:r>
              <a:rPr lang="ru-RU" dirty="0"/>
              <a:t> </a:t>
            </a:r>
            <a:r>
              <a:rPr lang="ru-RU" dirty="0" err="1"/>
              <a:t>Вячеславівна</a:t>
            </a:r>
            <a:r>
              <a:rPr lang="ru-RU" dirty="0"/>
              <a:t> НТУУ"КПІ </a:t>
            </a:r>
            <a:r>
              <a:rPr lang="ru-RU" dirty="0" err="1"/>
              <a:t>імені</a:t>
            </a:r>
            <a:r>
              <a:rPr lang="ru-RU" dirty="0"/>
              <a:t> </a:t>
            </a:r>
            <a:r>
              <a:rPr lang="ru-RU" dirty="0" err="1"/>
              <a:t>Ігоря</a:t>
            </a:r>
            <a:r>
              <a:rPr lang="ru-RU" dirty="0"/>
              <a:t> </a:t>
            </a:r>
            <a:r>
              <a:rPr lang="ru-RU" dirty="0" err="1"/>
              <a:t>Сікорського</a:t>
            </a:r>
            <a:r>
              <a:rPr lang="ru-RU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14479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6DF6-D5C6-C145-A652-93D818CE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Ефективність паралельного алгоритму імітації у випадку глобальної змінної часу</a:t>
            </a:r>
            <a:endParaRPr lang="en-US" dirty="0"/>
          </a:p>
        </p:txBody>
      </p:sp>
      <p:pic>
        <p:nvPicPr>
          <p:cNvPr id="4" name="Рисунок 19">
            <a:extLst>
              <a:ext uri="{FF2B5EF4-FFF2-40B4-BE49-F238E27FC236}">
                <a16:creationId xmlns:a16="http://schemas.microsoft.com/office/drawing/2014/main" id="{04BEC32A-E2D8-0143-9031-CF878EC4FC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65" y="1790292"/>
            <a:ext cx="5568286" cy="481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63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4480-7CC2-9242-8FC7-157AE619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Прискорення виконання алгоритму імітації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1986D-7F12-054C-BEF2-3520CFB4C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Варіант </a:t>
            </a:r>
            <a:r>
              <a:rPr lang="uk-UA" dirty="0" err="1"/>
              <a:t>розпаралелювання</a:t>
            </a:r>
            <a:r>
              <a:rPr lang="uk-UA" dirty="0"/>
              <a:t>:</a:t>
            </a:r>
          </a:p>
          <a:p>
            <a:r>
              <a:rPr lang="uk-UA" dirty="0"/>
              <a:t>Виконувати імітацію окремих фрагментів моделі одночасно </a:t>
            </a:r>
            <a:r>
              <a:rPr lang="uk-UA" u="sng" dirty="0"/>
              <a:t>не </a:t>
            </a:r>
            <a:r>
              <a:rPr lang="uk-UA" dirty="0"/>
              <a:t>використовуючи спільну змінну часу</a:t>
            </a:r>
          </a:p>
          <a:p>
            <a:pPr marL="457200" lvl="1" indent="0">
              <a:buNone/>
            </a:pPr>
            <a:endParaRPr lang="uk-UA" dirty="0"/>
          </a:p>
          <a:p>
            <a:pPr marL="457200" lvl="1" indent="0">
              <a:buNone/>
            </a:pPr>
            <a:r>
              <a:rPr lang="uk-UA" dirty="0"/>
              <a:t>Варіант </a:t>
            </a:r>
            <a:r>
              <a:rPr lang="uk-UA" dirty="0" err="1"/>
              <a:t>розпаралелювання</a:t>
            </a:r>
            <a:r>
              <a:rPr lang="uk-UA" dirty="0"/>
              <a:t> Петрі-об’єктної моделі: </a:t>
            </a:r>
          </a:p>
          <a:p>
            <a:pPr lvl="2"/>
            <a:r>
              <a:rPr lang="uk-UA" dirty="0"/>
              <a:t>Фрагменти моделі – це Петрі-об’єкти, з яких вона складається</a:t>
            </a:r>
          </a:p>
          <a:p>
            <a:pPr lvl="2"/>
            <a:r>
              <a:rPr lang="uk-UA" dirty="0"/>
              <a:t>Кожний Петрі-об’єкт відтворює своє функціонування з урахуванням подій в Петрі-об’єктах, з якими він пов’язаний. </a:t>
            </a:r>
          </a:p>
          <a:p>
            <a:pPr lvl="2"/>
            <a:r>
              <a:rPr lang="uk-UA" dirty="0"/>
              <a:t>Інформація про події надходить від об’єктів і розглядається як зовнішня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4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D27A-32DA-8B4F-BD7C-69262CBB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Паралельний алгоритм імітації Петрі-об’єктної моделі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5832-4480-1540-BCEB-6F6C5B5D1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algn="just">
              <a:buNone/>
            </a:pPr>
            <a:r>
              <a:rPr lang="uk-UA" u="sng" dirty="0"/>
              <a:t>Означення:</a:t>
            </a:r>
          </a:p>
          <a:p>
            <a:pPr lvl="0" algn="just"/>
            <a:r>
              <a:rPr lang="uk-UA" dirty="0"/>
              <a:t>Перехід мережі Петрі-об’єкта є </a:t>
            </a:r>
            <a:r>
              <a:rPr lang="uk-UA" u="sng" dirty="0"/>
              <a:t>вихідним</a:t>
            </a:r>
            <a:r>
              <a:rPr lang="uk-UA" dirty="0"/>
              <a:t>, якщо при його запуску здійснюється вихід у спільну позицію з іншим об’єктом або здійснюється вихід у позицію іншого об’єкта (рис.1 </a:t>
            </a:r>
            <a:r>
              <a:rPr lang="uk-UA" dirty="0" err="1"/>
              <a:t>а,б</a:t>
            </a:r>
            <a:r>
              <a:rPr lang="uk-UA" dirty="0"/>
              <a:t>).</a:t>
            </a:r>
            <a:endParaRPr lang="en-US" dirty="0"/>
          </a:p>
          <a:p>
            <a:pPr lvl="0" algn="just"/>
            <a:r>
              <a:rPr lang="uk-UA" dirty="0"/>
              <a:t>Позиція об’єкта є </a:t>
            </a:r>
            <a:r>
              <a:rPr lang="uk-UA" u="sng" dirty="0"/>
              <a:t>вхідною</a:t>
            </a:r>
            <a:r>
              <a:rPr lang="uk-UA" dirty="0"/>
              <a:t>, якщо вона є спільною з позицією іншого об’єкта або у неї здійснюється вихід з переходу іншого об’єкта (рис.1 </a:t>
            </a:r>
            <a:r>
              <a:rPr lang="uk-UA" dirty="0" err="1"/>
              <a:t>в,г</a:t>
            </a:r>
            <a:r>
              <a:rPr lang="uk-UA" dirty="0"/>
              <a:t>).</a:t>
            </a:r>
            <a:endParaRPr lang="en-US" dirty="0"/>
          </a:p>
          <a:p>
            <a:pPr lvl="0" algn="just"/>
            <a:r>
              <a:rPr lang="uk-UA" dirty="0"/>
              <a:t>Якщо об’єкт </a:t>
            </a:r>
            <a:r>
              <a:rPr lang="uk-UA" i="1" dirty="0"/>
              <a:t>А</a:t>
            </a:r>
            <a:r>
              <a:rPr lang="uk-UA" dirty="0"/>
              <a:t> має вихідний перехід, з якого здійснюється вихід маркерів у позицію об’єкта </a:t>
            </a:r>
            <a:r>
              <a:rPr lang="uk-UA" i="1" dirty="0"/>
              <a:t>В</a:t>
            </a:r>
            <a:r>
              <a:rPr lang="uk-UA" dirty="0"/>
              <a:t>, то об’єкт </a:t>
            </a:r>
            <a:r>
              <a:rPr lang="uk-UA" i="1" dirty="0"/>
              <a:t>В</a:t>
            </a:r>
            <a:r>
              <a:rPr lang="uk-UA" dirty="0"/>
              <a:t> є </a:t>
            </a:r>
            <a:r>
              <a:rPr lang="uk-UA" u="sng" dirty="0" err="1"/>
              <a:t>next</a:t>
            </a:r>
            <a:r>
              <a:rPr lang="uk-UA" u="sng" dirty="0"/>
              <a:t>-об’єктом</a:t>
            </a:r>
            <a:r>
              <a:rPr lang="uk-UA" dirty="0"/>
              <a:t> для об’єкта </a:t>
            </a:r>
            <a:r>
              <a:rPr lang="uk-UA" i="1" dirty="0"/>
              <a:t>А</a:t>
            </a:r>
            <a:endParaRPr lang="en-US" dirty="0"/>
          </a:p>
          <a:p>
            <a:pPr lvl="0" algn="just"/>
            <a:r>
              <a:rPr lang="uk-UA" dirty="0"/>
              <a:t>Якщо об’єкт В має позицію, в яку здійснюється вихід маркерів з вихідного переходу об’єкта </a:t>
            </a:r>
            <a:r>
              <a:rPr lang="uk-UA" i="1" dirty="0"/>
              <a:t>А</a:t>
            </a:r>
            <a:r>
              <a:rPr lang="uk-UA" dirty="0"/>
              <a:t>, то об’єкт </a:t>
            </a:r>
            <a:r>
              <a:rPr lang="uk-UA" i="1" dirty="0"/>
              <a:t>А</a:t>
            </a:r>
            <a:r>
              <a:rPr lang="uk-UA" dirty="0"/>
              <a:t> є </a:t>
            </a:r>
            <a:r>
              <a:rPr lang="uk-UA" u="sng" dirty="0" err="1"/>
              <a:t>previous</a:t>
            </a:r>
            <a:r>
              <a:rPr lang="uk-UA" u="sng" dirty="0"/>
              <a:t>-об’єктом</a:t>
            </a:r>
            <a:r>
              <a:rPr lang="uk-UA" dirty="0"/>
              <a:t> для об’єкта </a:t>
            </a:r>
            <a:r>
              <a:rPr lang="uk-UA" i="1" dirty="0"/>
              <a:t>В</a:t>
            </a:r>
            <a:r>
              <a:rPr lang="uk-UA" dirty="0"/>
              <a:t>.</a:t>
            </a:r>
            <a:endParaRPr lang="en-US" dirty="0"/>
          </a:p>
          <a:p>
            <a:pPr lvl="0" algn="just"/>
            <a:r>
              <a:rPr lang="uk-UA" u="sng" dirty="0"/>
              <a:t>Безпечним інтервалом</a:t>
            </a:r>
            <a:r>
              <a:rPr lang="uk-UA" dirty="0"/>
              <a:t> імітації об’єкта є інтервал часу між двома послідовними виходами маркерів з вихідного переходу його </a:t>
            </a:r>
            <a:r>
              <a:rPr lang="uk-UA" dirty="0" err="1"/>
              <a:t>previous</a:t>
            </a:r>
            <a:r>
              <a:rPr lang="uk-UA" dirty="0"/>
              <a:t>-об’єкта.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ижний колонтитул 2">
            <a:extLst>
              <a:ext uri="{FF2B5EF4-FFF2-40B4-BE49-F238E27FC236}">
                <a16:creationId xmlns:a16="http://schemas.microsoft.com/office/drawing/2014/main" id="{0301419E-16F3-084E-A020-7E12C0B2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5244" y="6131497"/>
            <a:ext cx="7021512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©</a:t>
            </a:r>
            <a:r>
              <a:rPr lang="en-US" dirty="0"/>
              <a:t> </a:t>
            </a:r>
            <a:r>
              <a:rPr lang="ru-RU" dirty="0"/>
              <a:t>Стеценко </a:t>
            </a:r>
            <a:r>
              <a:rPr lang="ru-RU" dirty="0" err="1"/>
              <a:t>Інна</a:t>
            </a:r>
            <a:r>
              <a:rPr lang="ru-RU" dirty="0"/>
              <a:t> </a:t>
            </a:r>
            <a:r>
              <a:rPr lang="ru-RU" dirty="0" err="1"/>
              <a:t>Вячеславівна</a:t>
            </a:r>
            <a:r>
              <a:rPr lang="ru-RU" dirty="0"/>
              <a:t> НТУУ"КПІ </a:t>
            </a:r>
            <a:r>
              <a:rPr lang="ru-RU" dirty="0" err="1"/>
              <a:t>імені</a:t>
            </a:r>
            <a:r>
              <a:rPr lang="ru-RU" dirty="0"/>
              <a:t> </a:t>
            </a:r>
            <a:r>
              <a:rPr lang="ru-RU" dirty="0" err="1"/>
              <a:t>Ігоря</a:t>
            </a:r>
            <a:r>
              <a:rPr lang="ru-RU" dirty="0"/>
              <a:t> </a:t>
            </a:r>
            <a:r>
              <a:rPr lang="ru-RU" dirty="0" err="1"/>
              <a:t>Сікорського</a:t>
            </a:r>
            <a:r>
              <a:rPr lang="ru-RU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1313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AD57-AC33-9D40-B87A-8BA89BC1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21" y="193950"/>
            <a:ext cx="10515600" cy="428384"/>
          </a:xfrm>
        </p:spPr>
        <p:txBody>
          <a:bodyPr>
            <a:normAutofit fontScale="90000"/>
          </a:bodyPr>
          <a:lstStyle/>
          <a:p>
            <a:r>
              <a:rPr lang="uk-UA" dirty="0"/>
              <a:t>Взаємодія Петрі-об’єктів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46448F-17DE-4641-94F8-84745A625097}"/>
              </a:ext>
            </a:extLst>
          </p:cNvPr>
          <p:cNvSpPr/>
          <p:nvPr/>
        </p:nvSpPr>
        <p:spPr>
          <a:xfrm>
            <a:off x="2386664" y="2132965"/>
            <a:ext cx="6159500" cy="435991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" name="Группа 8">
            <a:extLst>
              <a:ext uri="{FF2B5EF4-FFF2-40B4-BE49-F238E27FC236}">
                <a16:creationId xmlns:a16="http://schemas.microsoft.com/office/drawing/2014/main" id="{156C88C5-EA22-D544-A533-07EE3DDE9FBA}"/>
              </a:ext>
            </a:extLst>
          </p:cNvPr>
          <p:cNvGrpSpPr>
            <a:grpSpLocks noRot="1" noChangeAspect="1"/>
          </p:cNvGrpSpPr>
          <p:nvPr/>
        </p:nvGrpSpPr>
        <p:grpSpPr bwMode="auto">
          <a:xfrm>
            <a:off x="2386664" y="809096"/>
            <a:ext cx="7965493" cy="3811432"/>
            <a:chOff x="180000" y="23641"/>
            <a:chExt cx="5743968" cy="2748290"/>
          </a:xfrm>
        </p:grpSpPr>
        <p:grpSp>
          <p:nvGrpSpPr>
            <p:cNvPr id="7" name="Группа 2">
              <a:extLst>
                <a:ext uri="{FF2B5EF4-FFF2-40B4-BE49-F238E27FC236}">
                  <a16:creationId xmlns:a16="http://schemas.microsoft.com/office/drawing/2014/main" id="{8516C954-3FE9-344E-9B4E-0A9D535035AC}"/>
                </a:ext>
              </a:extLst>
            </p:cNvPr>
            <p:cNvGrpSpPr>
              <a:grpSpLocks noRot="1" noChangeAspect="1"/>
            </p:cNvGrpSpPr>
            <p:nvPr/>
          </p:nvGrpSpPr>
          <p:grpSpPr bwMode="auto">
            <a:xfrm>
              <a:off x="180000" y="23641"/>
              <a:ext cx="2788338" cy="1296201"/>
              <a:chOff x="180000" y="23641"/>
              <a:chExt cx="2788338" cy="1296201"/>
            </a:xfrm>
          </p:grpSpPr>
          <p:grpSp>
            <p:nvGrpSpPr>
              <p:cNvPr id="62" name="Группа 14">
                <a:extLst>
                  <a:ext uri="{FF2B5EF4-FFF2-40B4-BE49-F238E27FC236}">
                    <a16:creationId xmlns:a16="http://schemas.microsoft.com/office/drawing/2014/main" id="{7E48B5B7-0E8B-924B-B07A-88B666C8AB58}"/>
                  </a:ext>
                </a:extLst>
              </p:cNvPr>
              <p:cNvGrpSpPr>
                <a:grpSpLocks noRot="1" noChangeAspect="1"/>
              </p:cNvGrpSpPr>
              <p:nvPr/>
            </p:nvGrpSpPr>
            <p:grpSpPr bwMode="auto">
              <a:xfrm>
                <a:off x="348144" y="111133"/>
                <a:ext cx="2620194" cy="1208709"/>
                <a:chOff x="348144" y="111133"/>
                <a:chExt cx="2620194" cy="1208709"/>
              </a:xfrm>
            </p:grpSpPr>
            <p:sp>
              <p:nvSpPr>
                <p:cNvPr id="64" name="Прямоугольник 13">
                  <a:extLst>
                    <a:ext uri="{FF2B5EF4-FFF2-40B4-BE49-F238E27FC236}">
                      <a16:creationId xmlns:a16="http://schemas.microsoft.com/office/drawing/2014/main" id="{59A92A63-CFD7-9840-81F5-A6AA131C1E96}"/>
                    </a:ext>
                  </a:extLst>
                </p:cNvPr>
                <p:cNvSpPr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>
                  <a:off x="348144" y="491546"/>
                  <a:ext cx="1717627" cy="828296"/>
                </a:xfrm>
                <a:prstGeom prst="rect">
                  <a:avLst/>
                </a:prstGeom>
                <a:solidFill>
                  <a:srgbClr val="F2F2F2">
                    <a:alpha val="48000"/>
                  </a:srgbClr>
                </a:solidFill>
                <a:ln w="127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en-US" sz="1400"/>
                </a:p>
              </p:txBody>
            </p:sp>
            <p:sp>
              <p:nvSpPr>
                <p:cNvPr id="65" name="Прямоугольник 556">
                  <a:extLst>
                    <a:ext uri="{FF2B5EF4-FFF2-40B4-BE49-F238E27FC236}">
                      <a16:creationId xmlns:a16="http://schemas.microsoft.com/office/drawing/2014/main" id="{A131C0FD-10B0-2F4B-BF5B-6EA475FFF81E}"/>
                    </a:ext>
                  </a:extLst>
                </p:cNvPr>
                <p:cNvSpPr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>
                  <a:off x="1522349" y="353682"/>
                  <a:ext cx="1445989" cy="793631"/>
                </a:xfrm>
                <a:prstGeom prst="rect">
                  <a:avLst/>
                </a:prstGeom>
                <a:solidFill>
                  <a:srgbClr val="F2F2F2">
                    <a:alpha val="89999"/>
                  </a:srgbClr>
                </a:solidFill>
                <a:ln w="127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uk-UA" sz="14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en-US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66" name="Овал 10">
                  <a:extLst>
                    <a:ext uri="{FF2B5EF4-FFF2-40B4-BE49-F238E27FC236}">
                      <a16:creationId xmlns:a16="http://schemas.microsoft.com/office/drawing/2014/main" id="{05FF44E4-14E7-2F46-8E12-178896CE84D1}"/>
                    </a:ext>
                  </a:extLst>
                </p:cNvPr>
                <p:cNvSpPr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>
                  <a:off x="741123" y="672861"/>
                  <a:ext cx="236259" cy="215660"/>
                </a:xfrm>
                <a:prstGeom prst="ellipse">
                  <a:avLst/>
                </a:prstGeom>
                <a:solidFill>
                  <a:srgbClr val="FFFFFF"/>
                </a:solidFill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endParaRPr lang="en-US" sz="1400"/>
                </a:p>
              </p:txBody>
            </p:sp>
            <p:cxnSp>
              <p:nvCxnSpPr>
                <p:cNvPr id="67" name="Прямая соединительная линия 11">
                  <a:extLst>
                    <a:ext uri="{FF2B5EF4-FFF2-40B4-BE49-F238E27FC236}">
                      <a16:creationId xmlns:a16="http://schemas.microsoft.com/office/drawing/2014/main" id="{132DB21A-E6BE-8941-8207-7994F8D3A4C3}"/>
                    </a:ext>
                  </a:extLst>
                </p:cNvPr>
                <p:cNvCxnSpPr>
                  <a:cxnSpLocks noRot="1" noChangeAspect="1" noEditPoints="1" noChangeArrowheads="1" noChangeShapeType="1"/>
                </p:cNvCxnSpPr>
                <p:nvPr/>
              </p:nvCxnSpPr>
              <p:spPr bwMode="auto">
                <a:xfrm>
                  <a:off x="1309293" y="612477"/>
                  <a:ext cx="0" cy="31055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8" name="Line 64">
                  <a:extLst>
                    <a:ext uri="{FF2B5EF4-FFF2-40B4-BE49-F238E27FC236}">
                      <a16:creationId xmlns:a16="http://schemas.microsoft.com/office/drawing/2014/main" id="{683D0E16-525A-D243-970B-306D7A844FC2}"/>
                    </a:ext>
                  </a:extLst>
                </p:cNvPr>
                <p:cNvCxnSpPr>
                  <a:cxnSpLocks noRot="1" noChangeAspect="1" noEditPoints="1" noChangeArrowheads="1" noChangeShapeType="1"/>
                </p:cNvCxnSpPr>
                <p:nvPr/>
              </p:nvCxnSpPr>
              <p:spPr bwMode="auto">
                <a:xfrm flipV="1">
                  <a:off x="977382" y="776336"/>
                  <a:ext cx="33718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9" name="Овал 548">
                  <a:extLst>
                    <a:ext uri="{FF2B5EF4-FFF2-40B4-BE49-F238E27FC236}">
                      <a16:creationId xmlns:a16="http://schemas.microsoft.com/office/drawing/2014/main" id="{DD7F9F06-0719-B047-9915-7C390761CE20}"/>
                    </a:ext>
                  </a:extLst>
                </p:cNvPr>
                <p:cNvSpPr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>
                  <a:off x="1681806" y="672831"/>
                  <a:ext cx="236220" cy="215265"/>
                </a:xfrm>
                <a:prstGeom prst="ellipse">
                  <a:avLst/>
                </a:prstGeom>
                <a:solidFill>
                  <a:srgbClr val="FFFFFF"/>
                </a:solidFill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uk-UA" sz="14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en-US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70" name="Прямая соединительная линия 549">
                  <a:extLst>
                    <a:ext uri="{FF2B5EF4-FFF2-40B4-BE49-F238E27FC236}">
                      <a16:creationId xmlns:a16="http://schemas.microsoft.com/office/drawing/2014/main" id="{C34A2A1E-27CC-0D44-8235-826748B96A98}"/>
                    </a:ext>
                  </a:extLst>
                </p:cNvPr>
                <p:cNvCxnSpPr>
                  <a:cxnSpLocks noRot="1" noChangeAspect="1" noEditPoints="1" noChangeArrowheads="1" noChangeShapeType="1"/>
                </p:cNvCxnSpPr>
                <p:nvPr/>
              </p:nvCxnSpPr>
              <p:spPr bwMode="auto">
                <a:xfrm>
                  <a:off x="2249496" y="612506"/>
                  <a:ext cx="0" cy="310515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1" name="Line 64">
                  <a:extLst>
                    <a:ext uri="{FF2B5EF4-FFF2-40B4-BE49-F238E27FC236}">
                      <a16:creationId xmlns:a16="http://schemas.microsoft.com/office/drawing/2014/main" id="{D3B7C4FF-D915-6E46-8016-33F97E11C009}"/>
                    </a:ext>
                  </a:extLst>
                </p:cNvPr>
                <p:cNvCxnSpPr>
                  <a:cxnSpLocks noRot="1" noChangeAspect="1" noEditPoints="1" noChangeArrowheads="1" noChangeShapeType="1"/>
                </p:cNvCxnSpPr>
                <p:nvPr/>
              </p:nvCxnSpPr>
              <p:spPr bwMode="auto">
                <a:xfrm flipV="1">
                  <a:off x="1918026" y="776336"/>
                  <a:ext cx="33718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2" name="Овал 551">
                  <a:extLst>
                    <a:ext uri="{FF2B5EF4-FFF2-40B4-BE49-F238E27FC236}">
                      <a16:creationId xmlns:a16="http://schemas.microsoft.com/office/drawing/2014/main" id="{BBE1CB99-C932-1E40-8D70-6F37D0F6D48F}"/>
                    </a:ext>
                  </a:extLst>
                </p:cNvPr>
                <p:cNvSpPr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>
                  <a:off x="2609412" y="680716"/>
                  <a:ext cx="236220" cy="215265"/>
                </a:xfrm>
                <a:prstGeom prst="ellipse">
                  <a:avLst/>
                </a:prstGeom>
                <a:solidFill>
                  <a:srgbClr val="FFFFFF"/>
                </a:solidFill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uk-UA" sz="14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en-US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73" name="Line 64">
                  <a:extLst>
                    <a:ext uri="{FF2B5EF4-FFF2-40B4-BE49-F238E27FC236}">
                      <a16:creationId xmlns:a16="http://schemas.microsoft.com/office/drawing/2014/main" id="{8A7B964B-8BA8-7742-9401-7956B2ED4C62}"/>
                    </a:ext>
                  </a:extLst>
                </p:cNvPr>
                <p:cNvCxnSpPr>
                  <a:cxnSpLocks noRot="1" noChangeAspect="1" noEditPoints="1" noChangeArrowheads="1" noChangeShapeType="1"/>
                </p:cNvCxnSpPr>
                <p:nvPr/>
              </p:nvCxnSpPr>
              <p:spPr bwMode="auto">
                <a:xfrm flipV="1">
                  <a:off x="1343115" y="784221"/>
                  <a:ext cx="33718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4" name="Line 64">
                  <a:extLst>
                    <a:ext uri="{FF2B5EF4-FFF2-40B4-BE49-F238E27FC236}">
                      <a16:creationId xmlns:a16="http://schemas.microsoft.com/office/drawing/2014/main" id="{ADCA7349-E1BB-4F41-A24F-A6BE95F1A42C}"/>
                    </a:ext>
                  </a:extLst>
                </p:cNvPr>
                <p:cNvCxnSpPr>
                  <a:cxnSpLocks noRot="1" noChangeAspect="1" noEditPoints="1" noChangeArrowheads="1" noChangeShapeType="1"/>
                </p:cNvCxnSpPr>
                <p:nvPr/>
              </p:nvCxnSpPr>
              <p:spPr bwMode="auto">
                <a:xfrm flipV="1">
                  <a:off x="2261988" y="784221"/>
                  <a:ext cx="33718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5" name="Поле 12">
                  <a:extLst>
                    <a:ext uri="{FF2B5EF4-FFF2-40B4-BE49-F238E27FC236}">
                      <a16:creationId xmlns:a16="http://schemas.microsoft.com/office/drawing/2014/main" id="{1339F1E1-2F9E-874D-B7C4-AAEC8CCFAFD5}"/>
                    </a:ext>
                  </a:extLst>
                </p:cNvPr>
                <p:cNvSpPr txBox="1"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>
                  <a:off x="348210" y="274963"/>
                  <a:ext cx="629172" cy="1639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uk-UA" sz="14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Об’єкт </a:t>
                  </a:r>
                  <a:r>
                    <a:rPr lang="uk-UA" sz="1400" i="1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А</a:t>
                  </a:r>
                  <a:endParaRPr lang="en-US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76" name="Поле 12">
                  <a:extLst>
                    <a:ext uri="{FF2B5EF4-FFF2-40B4-BE49-F238E27FC236}">
                      <a16:creationId xmlns:a16="http://schemas.microsoft.com/office/drawing/2014/main" id="{20786CA6-18A7-124D-A2F9-9D4F8B88BBA6}"/>
                    </a:ext>
                  </a:extLst>
                </p:cNvPr>
                <p:cNvSpPr txBox="1"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>
                  <a:off x="2214983" y="111133"/>
                  <a:ext cx="628650" cy="1638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ru-RU" sz="14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Об’єкт </a:t>
                  </a:r>
                  <a:r>
                    <a:rPr lang="uk-UA" sz="1400" i="1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В</a:t>
                  </a:r>
                  <a:endParaRPr lang="en-US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3" name="Поле 12">
                <a:extLst>
                  <a:ext uri="{FF2B5EF4-FFF2-40B4-BE49-F238E27FC236}">
                    <a16:creationId xmlns:a16="http://schemas.microsoft.com/office/drawing/2014/main" id="{B6B02D68-9FC8-964A-ADEA-662751BDFE49}"/>
                  </a:ext>
                </a:extLst>
              </p:cNvPr>
              <p:cNvSpPr txBox="1"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180000" y="23641"/>
                <a:ext cx="628650" cy="1638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a)</a:t>
                </a:r>
              </a:p>
            </p:txBody>
          </p:sp>
        </p:grpSp>
        <p:grpSp>
          <p:nvGrpSpPr>
            <p:cNvPr id="8" name="Группа 527">
              <a:extLst>
                <a:ext uri="{FF2B5EF4-FFF2-40B4-BE49-F238E27FC236}">
                  <a16:creationId xmlns:a16="http://schemas.microsoft.com/office/drawing/2014/main" id="{D46A1D29-53C8-5848-8086-844E530CE009}"/>
                </a:ext>
              </a:extLst>
            </p:cNvPr>
            <p:cNvGrpSpPr>
              <a:grpSpLocks noRot="1" noChangeAspect="1"/>
            </p:cNvGrpSpPr>
            <p:nvPr/>
          </p:nvGrpSpPr>
          <p:grpSpPr bwMode="auto">
            <a:xfrm>
              <a:off x="3136317" y="24327"/>
              <a:ext cx="2787651" cy="1295372"/>
              <a:chOff x="0" y="0"/>
              <a:chExt cx="2788338" cy="1296045"/>
            </a:xfrm>
          </p:grpSpPr>
          <p:grpSp>
            <p:nvGrpSpPr>
              <p:cNvPr id="47" name="Группа 529">
                <a:extLst>
                  <a:ext uri="{FF2B5EF4-FFF2-40B4-BE49-F238E27FC236}">
                    <a16:creationId xmlns:a16="http://schemas.microsoft.com/office/drawing/2014/main" id="{4991216B-2972-124D-8A00-9485282120A8}"/>
                  </a:ext>
                </a:extLst>
              </p:cNvPr>
              <p:cNvGrpSpPr>
                <a:grpSpLocks noRot="1" noChangeAspect="1"/>
              </p:cNvGrpSpPr>
              <p:nvPr/>
            </p:nvGrpSpPr>
            <p:grpSpPr bwMode="auto">
              <a:xfrm>
                <a:off x="80735" y="87492"/>
                <a:ext cx="2707603" cy="1208553"/>
                <a:chOff x="80735" y="87492"/>
                <a:chExt cx="2707603" cy="1208553"/>
              </a:xfrm>
            </p:grpSpPr>
            <p:sp>
              <p:nvSpPr>
                <p:cNvPr id="49" name="Прямоугольник 538">
                  <a:extLst>
                    <a:ext uri="{FF2B5EF4-FFF2-40B4-BE49-F238E27FC236}">
                      <a16:creationId xmlns:a16="http://schemas.microsoft.com/office/drawing/2014/main" id="{D35DDF5D-3113-3840-A697-D415359A8B28}"/>
                    </a:ext>
                  </a:extLst>
                </p:cNvPr>
                <p:cNvSpPr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>
                  <a:off x="80735" y="467746"/>
                  <a:ext cx="1194429" cy="828299"/>
                </a:xfrm>
                <a:prstGeom prst="rect">
                  <a:avLst/>
                </a:prstGeom>
                <a:solidFill>
                  <a:srgbClr val="F2F2F2">
                    <a:alpha val="48000"/>
                  </a:srgbClr>
                </a:solidFill>
                <a:ln w="127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uk-UA" sz="14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en-US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50" name="Прямоугольник 539">
                  <a:extLst>
                    <a:ext uri="{FF2B5EF4-FFF2-40B4-BE49-F238E27FC236}">
                      <a16:creationId xmlns:a16="http://schemas.microsoft.com/office/drawing/2014/main" id="{FEF0CF58-EB80-A044-9997-3A4EA0605D65}"/>
                    </a:ext>
                  </a:extLst>
                </p:cNvPr>
                <p:cNvSpPr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>
                  <a:off x="1342349" y="330041"/>
                  <a:ext cx="1445989" cy="793631"/>
                </a:xfrm>
                <a:prstGeom prst="rect">
                  <a:avLst/>
                </a:prstGeom>
                <a:solidFill>
                  <a:srgbClr val="F2F2F2">
                    <a:alpha val="89999"/>
                  </a:srgbClr>
                </a:solidFill>
                <a:ln w="127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uk-UA" sz="14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en-US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51" name="Овал 540">
                  <a:extLst>
                    <a:ext uri="{FF2B5EF4-FFF2-40B4-BE49-F238E27FC236}">
                      <a16:creationId xmlns:a16="http://schemas.microsoft.com/office/drawing/2014/main" id="{573F800F-C75B-6348-8BF9-2054B84CECE6}"/>
                    </a:ext>
                  </a:extLst>
                </p:cNvPr>
                <p:cNvSpPr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>
                  <a:off x="561123" y="649220"/>
                  <a:ext cx="236259" cy="215660"/>
                </a:xfrm>
                <a:prstGeom prst="ellipse">
                  <a:avLst/>
                </a:prstGeom>
                <a:solidFill>
                  <a:srgbClr val="FFFFFF"/>
                </a:solidFill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uk-UA" sz="14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en-US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52" name="Прямая соединительная линия 541">
                  <a:extLst>
                    <a:ext uri="{FF2B5EF4-FFF2-40B4-BE49-F238E27FC236}">
                      <a16:creationId xmlns:a16="http://schemas.microsoft.com/office/drawing/2014/main" id="{0A31193C-8D2C-0C44-9462-28871B07C6DE}"/>
                    </a:ext>
                  </a:extLst>
                </p:cNvPr>
                <p:cNvCxnSpPr>
                  <a:cxnSpLocks noRot="1" noChangeAspect="1" noEditPoints="1" noChangeArrowheads="1" noChangeShapeType="1"/>
                </p:cNvCxnSpPr>
                <p:nvPr/>
              </p:nvCxnSpPr>
              <p:spPr bwMode="auto">
                <a:xfrm>
                  <a:off x="1129293" y="588836"/>
                  <a:ext cx="0" cy="310550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3" name="Line 64">
                  <a:extLst>
                    <a:ext uri="{FF2B5EF4-FFF2-40B4-BE49-F238E27FC236}">
                      <a16:creationId xmlns:a16="http://schemas.microsoft.com/office/drawing/2014/main" id="{DC6AA363-1E87-7140-AF06-61BD8AFB514D}"/>
                    </a:ext>
                  </a:extLst>
                </p:cNvPr>
                <p:cNvCxnSpPr>
                  <a:cxnSpLocks noRot="1" noChangeAspect="1" noEditPoints="1" noChangeArrowheads="1" noChangeShapeType="1"/>
                </p:cNvCxnSpPr>
                <p:nvPr/>
              </p:nvCxnSpPr>
              <p:spPr bwMode="auto">
                <a:xfrm flipV="1">
                  <a:off x="797382" y="752695"/>
                  <a:ext cx="33718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4" name="Овал 543">
                  <a:extLst>
                    <a:ext uri="{FF2B5EF4-FFF2-40B4-BE49-F238E27FC236}">
                      <a16:creationId xmlns:a16="http://schemas.microsoft.com/office/drawing/2014/main" id="{4862981B-6600-1042-B096-793379A79997}"/>
                    </a:ext>
                  </a:extLst>
                </p:cNvPr>
                <p:cNvSpPr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>
                  <a:off x="1501806" y="649190"/>
                  <a:ext cx="236220" cy="215265"/>
                </a:xfrm>
                <a:prstGeom prst="ellipse">
                  <a:avLst/>
                </a:prstGeom>
                <a:solidFill>
                  <a:srgbClr val="FFFFFF"/>
                </a:solidFill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uk-UA" sz="14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en-US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55" name="Прямая соединительная линия 544">
                  <a:extLst>
                    <a:ext uri="{FF2B5EF4-FFF2-40B4-BE49-F238E27FC236}">
                      <a16:creationId xmlns:a16="http://schemas.microsoft.com/office/drawing/2014/main" id="{976272DE-3EA2-D44B-8F79-1EBC2BD4D330}"/>
                    </a:ext>
                  </a:extLst>
                </p:cNvPr>
                <p:cNvCxnSpPr>
                  <a:cxnSpLocks noRot="1" noChangeAspect="1" noEditPoints="1" noChangeArrowheads="1" noChangeShapeType="1"/>
                </p:cNvCxnSpPr>
                <p:nvPr/>
              </p:nvCxnSpPr>
              <p:spPr bwMode="auto">
                <a:xfrm>
                  <a:off x="2069496" y="588865"/>
                  <a:ext cx="0" cy="310515"/>
                </a:xfrm>
                <a:prstGeom prst="line">
                  <a:avLst/>
                </a:prstGeom>
                <a:noFill/>
                <a:ln w="2540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6" name="Line 64">
                  <a:extLst>
                    <a:ext uri="{FF2B5EF4-FFF2-40B4-BE49-F238E27FC236}">
                      <a16:creationId xmlns:a16="http://schemas.microsoft.com/office/drawing/2014/main" id="{40BB1B51-333A-564B-9E6A-A869DDBDA934}"/>
                    </a:ext>
                  </a:extLst>
                </p:cNvPr>
                <p:cNvCxnSpPr>
                  <a:cxnSpLocks noRot="1" noChangeAspect="1" noEditPoints="1" noChangeArrowheads="1" noChangeShapeType="1"/>
                </p:cNvCxnSpPr>
                <p:nvPr/>
              </p:nvCxnSpPr>
              <p:spPr bwMode="auto">
                <a:xfrm flipV="1">
                  <a:off x="1738026" y="752695"/>
                  <a:ext cx="33718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7" name="Овал 546">
                  <a:extLst>
                    <a:ext uri="{FF2B5EF4-FFF2-40B4-BE49-F238E27FC236}">
                      <a16:creationId xmlns:a16="http://schemas.microsoft.com/office/drawing/2014/main" id="{06C028C3-AEED-044B-8946-CFCE3931DEA7}"/>
                    </a:ext>
                  </a:extLst>
                </p:cNvPr>
                <p:cNvSpPr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>
                  <a:off x="2429412" y="657075"/>
                  <a:ext cx="236220" cy="215265"/>
                </a:xfrm>
                <a:prstGeom prst="ellipse">
                  <a:avLst/>
                </a:prstGeom>
                <a:solidFill>
                  <a:srgbClr val="FFFFFF"/>
                </a:solidFill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ru-RU" sz="14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en-US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58" name="Line 64">
                  <a:extLst>
                    <a:ext uri="{FF2B5EF4-FFF2-40B4-BE49-F238E27FC236}">
                      <a16:creationId xmlns:a16="http://schemas.microsoft.com/office/drawing/2014/main" id="{279D2191-FCD1-6549-8E0B-D5E8DAE66547}"/>
                    </a:ext>
                  </a:extLst>
                </p:cNvPr>
                <p:cNvCxnSpPr>
                  <a:cxnSpLocks noRot="1" noChangeAspect="1" noEditPoints="1" noChangeArrowheads="1" noChangeShapeType="1"/>
                </p:cNvCxnSpPr>
                <p:nvPr/>
              </p:nvCxnSpPr>
              <p:spPr bwMode="auto">
                <a:xfrm flipV="1">
                  <a:off x="1163115" y="760580"/>
                  <a:ext cx="33718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Line 64">
                  <a:extLst>
                    <a:ext uri="{FF2B5EF4-FFF2-40B4-BE49-F238E27FC236}">
                      <a16:creationId xmlns:a16="http://schemas.microsoft.com/office/drawing/2014/main" id="{BDFB2211-6E3D-614B-9B23-5E4562137FA3}"/>
                    </a:ext>
                  </a:extLst>
                </p:cNvPr>
                <p:cNvCxnSpPr>
                  <a:cxnSpLocks noRot="1" noChangeAspect="1" noEditPoints="1" noChangeArrowheads="1" noChangeShapeType="1"/>
                </p:cNvCxnSpPr>
                <p:nvPr/>
              </p:nvCxnSpPr>
              <p:spPr bwMode="auto">
                <a:xfrm flipV="1">
                  <a:off x="2081988" y="760580"/>
                  <a:ext cx="33718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0" name="Поле 15">
                  <a:extLst>
                    <a:ext uri="{FF2B5EF4-FFF2-40B4-BE49-F238E27FC236}">
                      <a16:creationId xmlns:a16="http://schemas.microsoft.com/office/drawing/2014/main" id="{E2CA7070-5970-C34E-8F8E-27DDEA2AEAF6}"/>
                    </a:ext>
                  </a:extLst>
                </p:cNvPr>
                <p:cNvSpPr txBox="1"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>
                  <a:off x="168210" y="251322"/>
                  <a:ext cx="629172" cy="16390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ru-RU" sz="14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Об’єкт </a:t>
                  </a:r>
                  <a:r>
                    <a:rPr lang="ru-RU" sz="1400" i="1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А</a:t>
                  </a:r>
                  <a:endParaRPr lang="en-US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61" name="Поле 12">
                  <a:extLst>
                    <a:ext uri="{FF2B5EF4-FFF2-40B4-BE49-F238E27FC236}">
                      <a16:creationId xmlns:a16="http://schemas.microsoft.com/office/drawing/2014/main" id="{21F23162-43B1-0540-A5FC-C81D66B3E27C}"/>
                    </a:ext>
                  </a:extLst>
                </p:cNvPr>
                <p:cNvSpPr txBox="1"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>
                  <a:off x="2034983" y="87492"/>
                  <a:ext cx="628650" cy="1638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ru-RU" sz="14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Об’єкт </a:t>
                  </a:r>
                  <a:r>
                    <a:rPr lang="ru-RU" sz="1400" i="1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В</a:t>
                  </a:r>
                  <a:endParaRPr lang="en-US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8" name="Поле 12">
                <a:extLst>
                  <a:ext uri="{FF2B5EF4-FFF2-40B4-BE49-F238E27FC236}">
                    <a16:creationId xmlns:a16="http://schemas.microsoft.com/office/drawing/2014/main" id="{A2C47B60-153C-184D-BBD3-26C900CD54D8}"/>
                  </a:ext>
                </a:extLst>
              </p:cNvPr>
              <p:cNvSpPr txBox="1"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0" y="0"/>
                <a:ext cx="628650" cy="1638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uk-UA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б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</a:p>
            </p:txBody>
          </p:sp>
        </p:grpSp>
        <p:sp>
          <p:nvSpPr>
            <p:cNvPr id="9" name="Поле 12">
              <a:extLst>
                <a:ext uri="{FF2B5EF4-FFF2-40B4-BE49-F238E27FC236}">
                  <a16:creationId xmlns:a16="http://schemas.microsoft.com/office/drawing/2014/main" id="{21BF9E31-3C45-E143-B563-A338BF242A3F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481588" y="965776"/>
              <a:ext cx="907266" cy="3019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uk-UA" sz="14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Вихідний</a:t>
              </a:r>
              <a:endPara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r">
                <a:spcAft>
                  <a:spcPts val="0"/>
                </a:spcAft>
              </a:pPr>
              <a:r>
                <a:rPr lang="uk-UA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перехід о</a:t>
              </a:r>
              <a:r>
                <a: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б’єкт</a:t>
              </a:r>
              <a:r>
                <a:rPr lang="uk-UA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а</a:t>
              </a:r>
              <a:endPara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Поле 12">
              <a:extLst>
                <a:ext uri="{FF2B5EF4-FFF2-40B4-BE49-F238E27FC236}">
                  <a16:creationId xmlns:a16="http://schemas.microsoft.com/office/drawing/2014/main" id="{CC1ACAB7-C6C1-C948-A0DD-BFADEF90E393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407434" y="966319"/>
              <a:ext cx="956554" cy="3016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ru-RU" sz="14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Вихідний</a:t>
              </a:r>
              <a:endPara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r">
                <a:spcAft>
                  <a:spcPts val="0"/>
                </a:spcAft>
              </a:pPr>
              <a:r>
                <a: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перехід об’єкта</a:t>
              </a:r>
              <a:endPara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1" name="Группа 5">
              <a:extLst>
                <a:ext uri="{FF2B5EF4-FFF2-40B4-BE49-F238E27FC236}">
                  <a16:creationId xmlns:a16="http://schemas.microsoft.com/office/drawing/2014/main" id="{0FBD08BE-3902-464B-BE4F-AF67553D1B40}"/>
                </a:ext>
              </a:extLst>
            </p:cNvPr>
            <p:cNvGrpSpPr>
              <a:grpSpLocks noRot="1" noChangeAspect="1"/>
            </p:cNvGrpSpPr>
            <p:nvPr/>
          </p:nvGrpSpPr>
          <p:grpSpPr bwMode="auto">
            <a:xfrm>
              <a:off x="180000" y="1475896"/>
              <a:ext cx="2787551" cy="1296035"/>
              <a:chOff x="180000" y="1475896"/>
              <a:chExt cx="2787551" cy="1296035"/>
            </a:xfrm>
          </p:grpSpPr>
          <p:grpSp>
            <p:nvGrpSpPr>
              <p:cNvPr id="30" name="Группа 561">
                <a:extLst>
                  <a:ext uri="{FF2B5EF4-FFF2-40B4-BE49-F238E27FC236}">
                    <a16:creationId xmlns:a16="http://schemas.microsoft.com/office/drawing/2014/main" id="{28E2D9A7-6517-B340-89F4-F8E6ABB79E1D}"/>
                  </a:ext>
                </a:extLst>
              </p:cNvPr>
              <p:cNvGrpSpPr>
                <a:grpSpLocks noRot="1" noChangeAspect="1"/>
              </p:cNvGrpSpPr>
              <p:nvPr/>
            </p:nvGrpSpPr>
            <p:grpSpPr bwMode="auto">
              <a:xfrm>
                <a:off x="180000" y="1475896"/>
                <a:ext cx="2787551" cy="1296035"/>
                <a:chOff x="0" y="0"/>
                <a:chExt cx="2788240" cy="1296201"/>
              </a:xfrm>
            </p:grpSpPr>
            <p:grpSp>
              <p:nvGrpSpPr>
                <p:cNvPr id="32" name="Группа 562">
                  <a:extLst>
                    <a:ext uri="{FF2B5EF4-FFF2-40B4-BE49-F238E27FC236}">
                      <a16:creationId xmlns:a16="http://schemas.microsoft.com/office/drawing/2014/main" id="{966B1D92-921F-E24F-A2AB-85F48C20C857}"/>
                    </a:ext>
                  </a:extLst>
                </p:cNvPr>
                <p:cNvGrpSpPr>
                  <a:grpSpLocks noRot="1" noChangeAspect="1"/>
                </p:cNvGrpSpPr>
                <p:nvPr/>
              </p:nvGrpSpPr>
              <p:grpSpPr bwMode="auto">
                <a:xfrm>
                  <a:off x="168144" y="87492"/>
                  <a:ext cx="2620096" cy="1208709"/>
                  <a:chOff x="168144" y="87492"/>
                  <a:chExt cx="2620096" cy="1208709"/>
                </a:xfrm>
              </p:grpSpPr>
              <p:sp>
                <p:nvSpPr>
                  <p:cNvPr id="34" name="Прямоугольник 578">
                    <a:extLst>
                      <a:ext uri="{FF2B5EF4-FFF2-40B4-BE49-F238E27FC236}">
                        <a16:creationId xmlns:a16="http://schemas.microsoft.com/office/drawing/2014/main" id="{A992E97F-6E73-034F-B1E2-3928A27D0A72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168144" y="467905"/>
                    <a:ext cx="1717627" cy="828296"/>
                  </a:xfrm>
                  <a:prstGeom prst="rect">
                    <a:avLst/>
                  </a:prstGeom>
                  <a:solidFill>
                    <a:srgbClr val="F2F2F2">
                      <a:alpha val="47842"/>
                    </a:srgbClr>
                  </a:solidFill>
                  <a:ln w="12700" algn="ctr">
                    <a:solidFill>
                      <a:srgbClr val="000000"/>
                    </a:solidFill>
                    <a:prstDash val="sysDot"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uk-U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  <a:endParaRPr lang="en-US" sz="14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Прямоугольник 579">
                    <a:extLst>
                      <a:ext uri="{FF2B5EF4-FFF2-40B4-BE49-F238E27FC236}">
                        <a16:creationId xmlns:a16="http://schemas.microsoft.com/office/drawing/2014/main" id="{F3451AFF-1DC6-4541-AA9C-F7BC56898B6D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1342251" y="329847"/>
                    <a:ext cx="1445989" cy="877225"/>
                  </a:xfrm>
                  <a:prstGeom prst="rect">
                    <a:avLst/>
                  </a:prstGeom>
                  <a:solidFill>
                    <a:srgbClr val="F2F2F2">
                      <a:alpha val="90195"/>
                    </a:srgbClr>
                  </a:solidFill>
                  <a:ln w="12700" algn="ctr">
                    <a:solidFill>
                      <a:srgbClr val="000000"/>
                    </a:solidFill>
                    <a:prstDash val="sysDot"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  <a:endParaRPr lang="en-US" sz="14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Овал 580">
                    <a:extLst>
                      <a:ext uri="{FF2B5EF4-FFF2-40B4-BE49-F238E27FC236}">
                        <a16:creationId xmlns:a16="http://schemas.microsoft.com/office/drawing/2014/main" id="{2ADFFE37-240F-3B41-97A0-61FF92199EED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1123" y="649220"/>
                    <a:ext cx="236259" cy="2156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uk-U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  <a:endParaRPr lang="en-US" sz="14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7" name="Прямая соединительная линия 593">
                    <a:extLst>
                      <a:ext uri="{FF2B5EF4-FFF2-40B4-BE49-F238E27FC236}">
                        <a16:creationId xmlns:a16="http://schemas.microsoft.com/office/drawing/2014/main" id="{2609A916-139F-234A-A730-089564E5AF6A}"/>
                      </a:ext>
                    </a:extLst>
                  </p:cNvPr>
                  <p:cNvCxnSpPr>
                    <a:cxnSpLocks noRot="1" noChangeAspect="1" noEditPoints="1" noChangeArrowheads="1" noChangeShapeType="1"/>
                  </p:cNvCxnSpPr>
                  <p:nvPr/>
                </p:nvCxnSpPr>
                <p:spPr bwMode="auto">
                  <a:xfrm>
                    <a:off x="1129293" y="588836"/>
                    <a:ext cx="0" cy="310550"/>
                  </a:xfrm>
                  <a:prstGeom prst="line">
                    <a:avLst/>
                  </a:prstGeom>
                  <a:noFill/>
                  <a:ln w="25400" algn="ctr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8" name="Line 64">
                    <a:extLst>
                      <a:ext uri="{FF2B5EF4-FFF2-40B4-BE49-F238E27FC236}">
                        <a16:creationId xmlns:a16="http://schemas.microsoft.com/office/drawing/2014/main" id="{35B08D72-CA66-B347-95E9-74E8159200C1}"/>
                      </a:ext>
                    </a:extLst>
                  </p:cNvPr>
                  <p:cNvCxnSpPr>
                    <a:cxnSpLocks noRot="1" noChangeAspect="1" noEditPoints="1" noChangeArrowheads="1" noChangeShapeType="1"/>
                  </p:cNvCxnSpPr>
                  <p:nvPr/>
                </p:nvCxnSpPr>
                <p:spPr bwMode="auto">
                  <a:xfrm flipV="1">
                    <a:off x="797382" y="752695"/>
                    <a:ext cx="33718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39" name="Овал 595">
                    <a:extLst>
                      <a:ext uri="{FF2B5EF4-FFF2-40B4-BE49-F238E27FC236}">
                        <a16:creationId xmlns:a16="http://schemas.microsoft.com/office/drawing/2014/main" id="{3A2EF955-CFB1-DA4D-8AF5-2A19C4A0985C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1501806" y="649190"/>
                    <a:ext cx="236220" cy="21526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  <a:endParaRPr lang="en-US" sz="14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40" name="Прямая соединительная линия 749">
                    <a:extLst>
                      <a:ext uri="{FF2B5EF4-FFF2-40B4-BE49-F238E27FC236}">
                        <a16:creationId xmlns:a16="http://schemas.microsoft.com/office/drawing/2014/main" id="{F205CD6F-239F-834E-911F-CCBF8561BD6E}"/>
                      </a:ext>
                    </a:extLst>
                  </p:cNvPr>
                  <p:cNvCxnSpPr>
                    <a:cxnSpLocks noRot="1" noChangeAspect="1" noEditPoints="1" noChangeArrowheads="1" noChangeShapeType="1"/>
                  </p:cNvCxnSpPr>
                  <p:nvPr/>
                </p:nvCxnSpPr>
                <p:spPr bwMode="auto">
                  <a:xfrm>
                    <a:off x="2069496" y="588865"/>
                    <a:ext cx="0" cy="310515"/>
                  </a:xfrm>
                  <a:prstGeom prst="line">
                    <a:avLst/>
                  </a:prstGeom>
                  <a:noFill/>
                  <a:ln w="25400" algn="ctr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1" name="Line 64">
                    <a:extLst>
                      <a:ext uri="{FF2B5EF4-FFF2-40B4-BE49-F238E27FC236}">
                        <a16:creationId xmlns:a16="http://schemas.microsoft.com/office/drawing/2014/main" id="{C85F5561-C4DE-734E-AAAE-A5FA23B9B513}"/>
                      </a:ext>
                    </a:extLst>
                  </p:cNvPr>
                  <p:cNvCxnSpPr>
                    <a:cxnSpLocks noRot="1" noChangeAspect="1" noEditPoints="1" noChangeArrowheads="1" noChangeShapeType="1"/>
                  </p:cNvCxnSpPr>
                  <p:nvPr/>
                </p:nvCxnSpPr>
                <p:spPr bwMode="auto">
                  <a:xfrm flipV="1">
                    <a:off x="1738026" y="752695"/>
                    <a:ext cx="33718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42" name="Овал 751">
                    <a:extLst>
                      <a:ext uri="{FF2B5EF4-FFF2-40B4-BE49-F238E27FC236}">
                        <a16:creationId xmlns:a16="http://schemas.microsoft.com/office/drawing/2014/main" id="{FE30F5CE-9534-4C43-9C2C-274DC024276B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2429412" y="657075"/>
                    <a:ext cx="236220" cy="21526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  <a:endParaRPr lang="en-US" sz="14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43" name="Line 64">
                    <a:extLst>
                      <a:ext uri="{FF2B5EF4-FFF2-40B4-BE49-F238E27FC236}">
                        <a16:creationId xmlns:a16="http://schemas.microsoft.com/office/drawing/2014/main" id="{391BFF6B-17E4-5B4D-844B-311693300F4F}"/>
                      </a:ext>
                    </a:extLst>
                  </p:cNvPr>
                  <p:cNvCxnSpPr>
                    <a:cxnSpLocks noRot="1" noChangeAspect="1" noEditPoints="1" noChangeArrowheads="1" noChangeShapeType="1"/>
                  </p:cNvCxnSpPr>
                  <p:nvPr/>
                </p:nvCxnSpPr>
                <p:spPr bwMode="auto">
                  <a:xfrm flipV="1">
                    <a:off x="1163115" y="760580"/>
                    <a:ext cx="33718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4" name="Line 64">
                    <a:extLst>
                      <a:ext uri="{FF2B5EF4-FFF2-40B4-BE49-F238E27FC236}">
                        <a16:creationId xmlns:a16="http://schemas.microsoft.com/office/drawing/2014/main" id="{114F45AF-785D-6F44-B3F5-5A5D42BFE01F}"/>
                      </a:ext>
                    </a:extLst>
                  </p:cNvPr>
                  <p:cNvCxnSpPr>
                    <a:cxnSpLocks noRot="1" noChangeAspect="1" noEditPoints="1" noChangeArrowheads="1" noChangeShapeType="1"/>
                  </p:cNvCxnSpPr>
                  <p:nvPr/>
                </p:nvCxnSpPr>
                <p:spPr bwMode="auto">
                  <a:xfrm flipV="1">
                    <a:off x="2081988" y="760580"/>
                    <a:ext cx="33718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45" name="Поле 15">
                    <a:extLst>
                      <a:ext uri="{FF2B5EF4-FFF2-40B4-BE49-F238E27FC236}">
                        <a16:creationId xmlns:a16="http://schemas.microsoft.com/office/drawing/2014/main" id="{8E50DBB5-CEF3-F346-AE6C-1BC679AC19C7}"/>
                      </a:ext>
                    </a:extLst>
                  </p:cNvPr>
                  <p:cNvSpPr txBox="1"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168210" y="251322"/>
                    <a:ext cx="629172" cy="16390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0" tIns="0" rIns="0" bIns="0" anchor="t" anchorCtr="0" upright="1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Об’єкт </a:t>
                    </a:r>
                    <a:r>
                      <a:rPr lang="ru-RU" sz="14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А</a:t>
                    </a:r>
                    <a:endParaRPr lang="en-US" sz="14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6" name="Поле 12">
                    <a:extLst>
                      <a:ext uri="{FF2B5EF4-FFF2-40B4-BE49-F238E27FC236}">
                        <a16:creationId xmlns:a16="http://schemas.microsoft.com/office/drawing/2014/main" id="{F5767327-3DBB-564F-84E7-39EB5829B26E}"/>
                      </a:ext>
                    </a:extLst>
                  </p:cNvPr>
                  <p:cNvSpPr txBox="1"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2034983" y="87492"/>
                    <a:ext cx="628650" cy="16383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0" tIns="0" rIns="0" bIns="0" anchor="t" anchorCtr="0" upright="1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Об’єкт </a:t>
                    </a:r>
                    <a:r>
                      <a:rPr lang="ru-RU" sz="14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В</a:t>
                    </a:r>
                    <a:endParaRPr lang="en-US" sz="14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3" name="Поле 12">
                  <a:extLst>
                    <a:ext uri="{FF2B5EF4-FFF2-40B4-BE49-F238E27FC236}">
                      <a16:creationId xmlns:a16="http://schemas.microsoft.com/office/drawing/2014/main" id="{654966C8-5002-794E-9392-27D92A92BB6B}"/>
                    </a:ext>
                  </a:extLst>
                </p:cNvPr>
                <p:cNvSpPr txBox="1"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>
                  <a:off x="0" y="0"/>
                  <a:ext cx="628650" cy="1638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uk-UA" sz="14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в</a:t>
                  </a:r>
                  <a:r>
                    <a:rPr lang="en-US" sz="14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)</a:t>
                  </a:r>
                </a:p>
              </p:txBody>
            </p:sp>
          </p:grpSp>
          <p:sp>
            <p:nvSpPr>
              <p:cNvPr id="31" name="Поле 12">
                <a:extLst>
                  <a:ext uri="{FF2B5EF4-FFF2-40B4-BE49-F238E27FC236}">
                    <a16:creationId xmlns:a16="http://schemas.microsoft.com/office/drawing/2014/main" id="{CB6D364A-3CF9-DF45-ACB2-486CCA69DD7A}"/>
                  </a:ext>
                </a:extLst>
              </p:cNvPr>
              <p:cNvSpPr txBox="1"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1673633" y="2374678"/>
                <a:ext cx="1088390" cy="2584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40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Вхідн</a:t>
                </a:r>
                <a:r>
                  <a:rPr lang="uk-UA" sz="140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а</a:t>
                </a:r>
                <a:endPara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ru-RU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</a:t>
                </a:r>
                <a:r>
                  <a:rPr lang="uk-UA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озиція</a:t>
                </a:r>
                <a:r>
                  <a:rPr lang="ru-RU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об’єкта</a:t>
                </a:r>
                <a:endPara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Группа 757">
              <a:extLst>
                <a:ext uri="{FF2B5EF4-FFF2-40B4-BE49-F238E27FC236}">
                  <a16:creationId xmlns:a16="http://schemas.microsoft.com/office/drawing/2014/main" id="{2838C5E2-77F1-4B44-8637-9C50BF7914F4}"/>
                </a:ext>
              </a:extLst>
            </p:cNvPr>
            <p:cNvGrpSpPr>
              <a:grpSpLocks noRot="1" noChangeAspect="1"/>
            </p:cNvGrpSpPr>
            <p:nvPr/>
          </p:nvGrpSpPr>
          <p:grpSpPr bwMode="auto">
            <a:xfrm>
              <a:off x="3087102" y="1414993"/>
              <a:ext cx="2786638" cy="1295199"/>
              <a:chOff x="0" y="0"/>
              <a:chExt cx="2787174" cy="1295834"/>
            </a:xfrm>
          </p:grpSpPr>
          <p:grpSp>
            <p:nvGrpSpPr>
              <p:cNvPr id="13" name="Группа 758">
                <a:extLst>
                  <a:ext uri="{FF2B5EF4-FFF2-40B4-BE49-F238E27FC236}">
                    <a16:creationId xmlns:a16="http://schemas.microsoft.com/office/drawing/2014/main" id="{32D81288-295D-474F-BA93-FD3DD59F525F}"/>
                  </a:ext>
                </a:extLst>
              </p:cNvPr>
              <p:cNvGrpSpPr>
                <a:grpSpLocks noRot="1" noChangeAspect="1"/>
              </p:cNvGrpSpPr>
              <p:nvPr/>
            </p:nvGrpSpPr>
            <p:grpSpPr bwMode="auto">
              <a:xfrm>
                <a:off x="0" y="0"/>
                <a:ext cx="2787174" cy="1295834"/>
                <a:chOff x="0" y="0"/>
                <a:chExt cx="2787861" cy="1296000"/>
              </a:xfrm>
            </p:grpSpPr>
            <p:grpSp>
              <p:nvGrpSpPr>
                <p:cNvPr id="15" name="Группа 760">
                  <a:extLst>
                    <a:ext uri="{FF2B5EF4-FFF2-40B4-BE49-F238E27FC236}">
                      <a16:creationId xmlns:a16="http://schemas.microsoft.com/office/drawing/2014/main" id="{A3A76A07-4ACA-434B-9816-A5A3975058BA}"/>
                    </a:ext>
                  </a:extLst>
                </p:cNvPr>
                <p:cNvGrpSpPr>
                  <a:grpSpLocks noRot="1" noChangeAspect="1"/>
                </p:cNvGrpSpPr>
                <p:nvPr/>
              </p:nvGrpSpPr>
              <p:grpSpPr bwMode="auto">
                <a:xfrm>
                  <a:off x="167935" y="87492"/>
                  <a:ext cx="2619926" cy="1208508"/>
                  <a:chOff x="167935" y="87492"/>
                  <a:chExt cx="2619926" cy="1208508"/>
                </a:xfrm>
              </p:grpSpPr>
              <p:sp>
                <p:nvSpPr>
                  <p:cNvPr id="17" name="Прямоугольник 762">
                    <a:extLst>
                      <a:ext uri="{FF2B5EF4-FFF2-40B4-BE49-F238E27FC236}">
                        <a16:creationId xmlns:a16="http://schemas.microsoft.com/office/drawing/2014/main" id="{95B4F08C-73B9-034E-B65C-4FA862A2A931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167935" y="467704"/>
                    <a:ext cx="1110491" cy="828296"/>
                  </a:xfrm>
                  <a:prstGeom prst="rect">
                    <a:avLst/>
                  </a:prstGeom>
                  <a:solidFill>
                    <a:srgbClr val="F2F2F2">
                      <a:alpha val="47842"/>
                    </a:srgbClr>
                  </a:solidFill>
                  <a:ln w="12700" algn="ctr">
                    <a:solidFill>
                      <a:srgbClr val="000000"/>
                    </a:solidFill>
                    <a:prstDash val="sysDot"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  <a:endParaRPr lang="en-US" sz="14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" name="Прямоугольник 763">
                    <a:extLst>
                      <a:ext uri="{FF2B5EF4-FFF2-40B4-BE49-F238E27FC236}">
                        <a16:creationId xmlns:a16="http://schemas.microsoft.com/office/drawing/2014/main" id="{FCE976CA-F1E0-E345-B740-1243C2375740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1391556" y="329660"/>
                    <a:ext cx="1396305" cy="877225"/>
                  </a:xfrm>
                  <a:prstGeom prst="rect">
                    <a:avLst/>
                  </a:prstGeom>
                  <a:solidFill>
                    <a:srgbClr val="F2F2F2">
                      <a:alpha val="90195"/>
                    </a:srgbClr>
                  </a:solidFill>
                  <a:ln w="12700" algn="ctr">
                    <a:solidFill>
                      <a:srgbClr val="000000"/>
                    </a:solidFill>
                    <a:prstDash val="sysDot"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  <a:endParaRPr lang="en-US" sz="14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" name="Овал 764">
                    <a:extLst>
                      <a:ext uri="{FF2B5EF4-FFF2-40B4-BE49-F238E27FC236}">
                        <a16:creationId xmlns:a16="http://schemas.microsoft.com/office/drawing/2014/main" id="{E98DA2ED-40CA-8742-9999-929586E6EBA0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561123" y="649220"/>
                    <a:ext cx="236259" cy="2156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  <a:endParaRPr lang="en-US" sz="14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0" name="Прямая соединительная линия 765">
                    <a:extLst>
                      <a:ext uri="{FF2B5EF4-FFF2-40B4-BE49-F238E27FC236}">
                        <a16:creationId xmlns:a16="http://schemas.microsoft.com/office/drawing/2014/main" id="{C73B0E7D-9D8F-B54F-9D83-6DB3B3003A67}"/>
                      </a:ext>
                    </a:extLst>
                  </p:cNvPr>
                  <p:cNvCxnSpPr>
                    <a:cxnSpLocks noRot="1" noChangeAspect="1" noEditPoints="1" noChangeArrowheads="1" noChangeShapeType="1"/>
                  </p:cNvCxnSpPr>
                  <p:nvPr/>
                </p:nvCxnSpPr>
                <p:spPr bwMode="auto">
                  <a:xfrm>
                    <a:off x="1129293" y="588836"/>
                    <a:ext cx="0" cy="310550"/>
                  </a:xfrm>
                  <a:prstGeom prst="line">
                    <a:avLst/>
                  </a:prstGeom>
                  <a:noFill/>
                  <a:ln w="25400" algn="ctr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1" name="Line 64">
                    <a:extLst>
                      <a:ext uri="{FF2B5EF4-FFF2-40B4-BE49-F238E27FC236}">
                        <a16:creationId xmlns:a16="http://schemas.microsoft.com/office/drawing/2014/main" id="{744346FE-D356-E248-8E4B-A9102126D18C}"/>
                      </a:ext>
                    </a:extLst>
                  </p:cNvPr>
                  <p:cNvCxnSpPr>
                    <a:cxnSpLocks noRot="1" noChangeAspect="1" noEditPoints="1" noChangeArrowheads="1" noChangeShapeType="1"/>
                  </p:cNvCxnSpPr>
                  <p:nvPr/>
                </p:nvCxnSpPr>
                <p:spPr bwMode="auto">
                  <a:xfrm flipV="1">
                    <a:off x="797382" y="752695"/>
                    <a:ext cx="33718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22" name="Овал 793">
                    <a:extLst>
                      <a:ext uri="{FF2B5EF4-FFF2-40B4-BE49-F238E27FC236}">
                        <a16:creationId xmlns:a16="http://schemas.microsoft.com/office/drawing/2014/main" id="{11EADC6D-DA3A-AF41-8B7A-77C05838167C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1501806" y="649190"/>
                    <a:ext cx="236220" cy="21526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  <a:endParaRPr lang="en-US" sz="14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3" name="Прямая соединительная линия 794">
                    <a:extLst>
                      <a:ext uri="{FF2B5EF4-FFF2-40B4-BE49-F238E27FC236}">
                        <a16:creationId xmlns:a16="http://schemas.microsoft.com/office/drawing/2014/main" id="{65B709E4-F6A6-4B43-B534-FEF42EE87D43}"/>
                      </a:ext>
                    </a:extLst>
                  </p:cNvPr>
                  <p:cNvCxnSpPr>
                    <a:cxnSpLocks noRot="1" noChangeAspect="1" noEditPoints="1" noChangeArrowheads="1" noChangeShapeType="1"/>
                  </p:cNvCxnSpPr>
                  <p:nvPr/>
                </p:nvCxnSpPr>
                <p:spPr bwMode="auto">
                  <a:xfrm>
                    <a:off x="2069496" y="588865"/>
                    <a:ext cx="0" cy="310515"/>
                  </a:xfrm>
                  <a:prstGeom prst="line">
                    <a:avLst/>
                  </a:prstGeom>
                  <a:noFill/>
                  <a:ln w="25400" algn="ctr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4" name="Line 64">
                    <a:extLst>
                      <a:ext uri="{FF2B5EF4-FFF2-40B4-BE49-F238E27FC236}">
                        <a16:creationId xmlns:a16="http://schemas.microsoft.com/office/drawing/2014/main" id="{F94E8832-28FC-4542-AC90-76DFAD2DB3F0}"/>
                      </a:ext>
                    </a:extLst>
                  </p:cNvPr>
                  <p:cNvCxnSpPr>
                    <a:cxnSpLocks noRot="1" noChangeAspect="1" noEditPoints="1" noChangeArrowheads="1" noChangeShapeType="1"/>
                  </p:cNvCxnSpPr>
                  <p:nvPr/>
                </p:nvCxnSpPr>
                <p:spPr bwMode="auto">
                  <a:xfrm flipV="1">
                    <a:off x="1738026" y="752695"/>
                    <a:ext cx="33718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25" name="Овал 796">
                    <a:extLst>
                      <a:ext uri="{FF2B5EF4-FFF2-40B4-BE49-F238E27FC236}">
                        <a16:creationId xmlns:a16="http://schemas.microsoft.com/office/drawing/2014/main" id="{075DF646-BA62-2044-A6B9-E37D9CD734D0}"/>
                      </a:ext>
                    </a:extLst>
                  </p:cNvPr>
                  <p:cNvSpPr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2429412" y="657075"/>
                    <a:ext cx="236220" cy="21526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  <a:endParaRPr lang="en-US" sz="14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6" name="Line 64">
                    <a:extLst>
                      <a:ext uri="{FF2B5EF4-FFF2-40B4-BE49-F238E27FC236}">
                        <a16:creationId xmlns:a16="http://schemas.microsoft.com/office/drawing/2014/main" id="{547AB3DB-FB8B-D049-92AC-401127E41A7A}"/>
                      </a:ext>
                    </a:extLst>
                  </p:cNvPr>
                  <p:cNvCxnSpPr>
                    <a:cxnSpLocks noRot="1" noChangeAspect="1" noEditPoints="1" noChangeArrowheads="1" noChangeShapeType="1"/>
                  </p:cNvCxnSpPr>
                  <p:nvPr/>
                </p:nvCxnSpPr>
                <p:spPr bwMode="auto">
                  <a:xfrm flipV="1">
                    <a:off x="1163115" y="760580"/>
                    <a:ext cx="33718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7" name="Line 64">
                    <a:extLst>
                      <a:ext uri="{FF2B5EF4-FFF2-40B4-BE49-F238E27FC236}">
                        <a16:creationId xmlns:a16="http://schemas.microsoft.com/office/drawing/2014/main" id="{DBD0C888-86DE-5C40-A965-F3DE84F590DD}"/>
                      </a:ext>
                    </a:extLst>
                  </p:cNvPr>
                  <p:cNvCxnSpPr>
                    <a:cxnSpLocks noRot="1" noChangeAspect="1" noEditPoints="1" noChangeArrowheads="1" noChangeShapeType="1"/>
                  </p:cNvCxnSpPr>
                  <p:nvPr/>
                </p:nvCxnSpPr>
                <p:spPr bwMode="auto">
                  <a:xfrm flipV="1">
                    <a:off x="2081988" y="760580"/>
                    <a:ext cx="33718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28" name="Поле 15">
                    <a:extLst>
                      <a:ext uri="{FF2B5EF4-FFF2-40B4-BE49-F238E27FC236}">
                        <a16:creationId xmlns:a16="http://schemas.microsoft.com/office/drawing/2014/main" id="{65424D3F-46D4-0E4C-8E0C-513D6851F524}"/>
                      </a:ext>
                    </a:extLst>
                  </p:cNvPr>
                  <p:cNvSpPr txBox="1"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168210" y="251322"/>
                    <a:ext cx="629172" cy="163902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0" tIns="0" rIns="0" bIns="0" anchor="t" anchorCtr="0" upright="1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Об’єкт </a:t>
                    </a:r>
                    <a:r>
                      <a:rPr lang="ru-RU" sz="14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А</a:t>
                    </a:r>
                    <a:endParaRPr lang="en-US" sz="14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" name="Поле 12">
                    <a:extLst>
                      <a:ext uri="{FF2B5EF4-FFF2-40B4-BE49-F238E27FC236}">
                        <a16:creationId xmlns:a16="http://schemas.microsoft.com/office/drawing/2014/main" id="{B3C72D56-3AEF-C945-A446-873E844596EB}"/>
                      </a:ext>
                    </a:extLst>
                  </p:cNvPr>
                  <p:cNvSpPr txBox="1">
                    <a:spLocks noRot="1" noChangeAspect="1" noEditPoints="1" noChangeArrowheads="1" noChangeShapeType="1" noTextEdit="1"/>
                  </p:cNvSpPr>
                  <p:nvPr/>
                </p:nvSpPr>
                <p:spPr bwMode="auto">
                  <a:xfrm>
                    <a:off x="2034983" y="87492"/>
                    <a:ext cx="628650" cy="16383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0" tIns="0" rIns="0" bIns="0" anchor="t" anchorCtr="0" upright="1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Об’єкт </a:t>
                    </a:r>
                    <a:r>
                      <a:rPr lang="ru-RU" sz="14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В</a:t>
                    </a:r>
                    <a:endParaRPr lang="en-US" sz="14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6" name="Поле 12">
                  <a:extLst>
                    <a:ext uri="{FF2B5EF4-FFF2-40B4-BE49-F238E27FC236}">
                      <a16:creationId xmlns:a16="http://schemas.microsoft.com/office/drawing/2014/main" id="{B1FEEB82-23C2-3544-B254-BB0AADD2C9C0}"/>
                    </a:ext>
                  </a:extLst>
                </p:cNvPr>
                <p:cNvSpPr txBox="1"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>
                  <a:off x="0" y="0"/>
                  <a:ext cx="628650" cy="1638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uk-UA" sz="14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г</a:t>
                  </a:r>
                  <a:r>
                    <a:rPr lang="en-US" sz="14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)</a:t>
                  </a:r>
                </a:p>
              </p:txBody>
            </p:sp>
          </p:grpSp>
          <p:sp>
            <p:nvSpPr>
              <p:cNvPr id="14" name="Поле 12">
                <a:extLst>
                  <a:ext uri="{FF2B5EF4-FFF2-40B4-BE49-F238E27FC236}">
                    <a16:creationId xmlns:a16="http://schemas.microsoft.com/office/drawing/2014/main" id="{853E2C91-FBFB-CF49-8299-48E9E77E0F57}"/>
                  </a:ext>
                </a:extLst>
              </p:cNvPr>
              <p:cNvSpPr txBox="1"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1493741" y="899036"/>
                <a:ext cx="1088390" cy="2584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40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Вхідна</a:t>
                </a:r>
                <a:endPara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ru-RU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позиція об’єкта</a:t>
                </a:r>
                <a:endPara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151" name="Поле 12">
            <a:extLst>
              <a:ext uri="{FF2B5EF4-FFF2-40B4-BE49-F238E27FC236}">
                <a16:creationId xmlns:a16="http://schemas.microsoft.com/office/drawing/2014/main" id="{BA41DAF3-5E34-784E-8ED3-6AF8D6591697}"/>
              </a:ext>
            </a:extLst>
          </p:cNvPr>
          <p:cNvSpPr txBox="1">
            <a:spLocks/>
          </p:cNvSpPr>
          <p:nvPr/>
        </p:nvSpPr>
        <p:spPr bwMode="auto">
          <a:xfrm>
            <a:off x="604434" y="4910906"/>
            <a:ext cx="11177835" cy="7374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а) вихід маркерів з переходу об’єкта у спільну позицію його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next-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об’єкта, б) вихід маркерів з переходу об’єкта у позицію його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next-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об’єкта, в) вхід маркерів у спільну позицію об’єкта з його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previous-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об’єкта, г) вхід маркерів у позицію об’єкта з переходу його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previous-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об’єкта.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7" name="Нижний колонтитул 2">
            <a:extLst>
              <a:ext uri="{FF2B5EF4-FFF2-40B4-BE49-F238E27FC236}">
                <a16:creationId xmlns:a16="http://schemas.microsoft.com/office/drawing/2014/main" id="{2DBC1A3F-F6E0-AA46-8035-F84DEA10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5244" y="6131497"/>
            <a:ext cx="7021512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©</a:t>
            </a:r>
            <a:r>
              <a:rPr lang="en-US" dirty="0"/>
              <a:t> </a:t>
            </a:r>
            <a:r>
              <a:rPr lang="ru-RU" dirty="0"/>
              <a:t>Стеценко </a:t>
            </a:r>
            <a:r>
              <a:rPr lang="ru-RU" dirty="0" err="1"/>
              <a:t>Інна</a:t>
            </a:r>
            <a:r>
              <a:rPr lang="ru-RU" dirty="0"/>
              <a:t> </a:t>
            </a:r>
            <a:r>
              <a:rPr lang="ru-RU" dirty="0" err="1"/>
              <a:t>Вячеславівна</a:t>
            </a:r>
            <a:r>
              <a:rPr lang="ru-RU" dirty="0"/>
              <a:t> НТУУ"КПІ </a:t>
            </a:r>
            <a:r>
              <a:rPr lang="ru-RU" dirty="0" err="1"/>
              <a:t>імені</a:t>
            </a:r>
            <a:r>
              <a:rPr lang="ru-RU" dirty="0"/>
              <a:t> </a:t>
            </a:r>
            <a:r>
              <a:rPr lang="ru-RU" dirty="0" err="1"/>
              <a:t>Ігоря</a:t>
            </a:r>
            <a:r>
              <a:rPr lang="ru-RU" dirty="0"/>
              <a:t> </a:t>
            </a:r>
            <a:r>
              <a:rPr lang="ru-RU" dirty="0" err="1"/>
              <a:t>Сікорського</a:t>
            </a:r>
            <a:r>
              <a:rPr lang="ru-RU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32021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EBA3-CF2C-824E-B24B-CDC5CC55A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Правила паралельного функціонування Петрі-об’єктів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D4344-2FCD-1D4E-B3B1-90AB55C51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6010" cy="485414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uk-UA" dirty="0"/>
              <a:t>1. Кожний Петрі-об’єкт здійснює імітацію в локальному часі в окремому потоці.</a:t>
            </a:r>
            <a:endParaRPr lang="en-US" dirty="0"/>
          </a:p>
          <a:p>
            <a:pPr marL="0" indent="0" algn="just">
              <a:buNone/>
            </a:pPr>
            <a:r>
              <a:rPr lang="uk-UA" dirty="0"/>
              <a:t>2. Кожний об’єкт, який має </a:t>
            </a:r>
            <a:r>
              <a:rPr lang="uk-UA" dirty="0" err="1"/>
              <a:t>next</a:t>
            </a:r>
            <a:r>
              <a:rPr lang="uk-UA" dirty="0"/>
              <a:t>-об’єкт, передає йому інформацію про моменти виходу маркерів з об’єкта і призупиняє своє функціонування при значному накопиченні такої інформації.</a:t>
            </a:r>
            <a:endParaRPr lang="en-US" dirty="0"/>
          </a:p>
          <a:p>
            <a:pPr marL="0" indent="0" algn="just">
              <a:buNone/>
            </a:pPr>
            <a:r>
              <a:rPr lang="uk-UA" dirty="0"/>
              <a:t>3. Кожен об’єкт, який має </a:t>
            </a:r>
            <a:r>
              <a:rPr lang="uk-UA" dirty="0" err="1"/>
              <a:t>previous</a:t>
            </a:r>
            <a:r>
              <a:rPr lang="uk-UA" dirty="0"/>
              <a:t>-об’єкт, здійснює імітацію в межах до наступної події входу в нього маркерів з </a:t>
            </a:r>
            <a:r>
              <a:rPr lang="uk-UA" dirty="0" err="1"/>
              <a:t>previous</a:t>
            </a:r>
            <a:r>
              <a:rPr lang="uk-UA" dirty="0"/>
              <a:t>-об’єкта, поступово просуваючи свій локальний час до повного вичерпання накопиченої інформації про вхідні події, або очікує надходження інформації про вхідні події зі свого </a:t>
            </a:r>
            <a:r>
              <a:rPr lang="uk-UA" dirty="0" err="1"/>
              <a:t>previous</a:t>
            </a:r>
            <a:r>
              <a:rPr lang="uk-UA" dirty="0"/>
              <a:t>-об’єкта.</a:t>
            </a:r>
            <a:endParaRPr lang="en-US" dirty="0"/>
          </a:p>
          <a:p>
            <a:pPr marL="0" indent="0" algn="just">
              <a:buNone/>
            </a:pPr>
            <a:r>
              <a:rPr lang="uk-UA" dirty="0"/>
              <a:t>4. Об’єкт, який має </a:t>
            </a:r>
            <a:r>
              <a:rPr lang="uk-UA" dirty="0" err="1"/>
              <a:t>previous</a:t>
            </a:r>
            <a:r>
              <a:rPr lang="uk-UA" dirty="0"/>
              <a:t>-об’єкт, при досягненні моменту часу входу маркерів в об’єкт, відновлює вихід маркерів у спільну позицію з переходу </a:t>
            </a:r>
            <a:r>
              <a:rPr lang="uk-UA" dirty="0" err="1"/>
              <a:t>previous</a:t>
            </a:r>
            <a:r>
              <a:rPr lang="uk-UA" dirty="0"/>
              <a:t>-об’єкта та продовжує імітацію.</a:t>
            </a:r>
            <a:endParaRPr lang="en-US" dirty="0"/>
          </a:p>
          <a:p>
            <a:pPr marL="0" indent="0" algn="just">
              <a:buNone/>
            </a:pPr>
            <a:r>
              <a:rPr lang="uk-UA" dirty="0"/>
              <a:t>5. Об’єкт, який має </a:t>
            </a:r>
            <a:r>
              <a:rPr lang="uk-UA" dirty="0" err="1"/>
              <a:t>next</a:t>
            </a:r>
            <a:r>
              <a:rPr lang="uk-UA" dirty="0"/>
              <a:t>-об’єкт, при досягненні моменту виходу маркерів з об’єкта, призупиняє вихід маркерів у позицію </a:t>
            </a:r>
            <a:r>
              <a:rPr lang="uk-UA" dirty="0" err="1"/>
              <a:t>next</a:t>
            </a:r>
            <a:r>
              <a:rPr lang="uk-UA" dirty="0"/>
              <a:t>-об’єкта. Цей вихід відновить </a:t>
            </a:r>
            <a:r>
              <a:rPr lang="uk-UA" dirty="0" err="1"/>
              <a:t>next</a:t>
            </a:r>
            <a:r>
              <a:rPr lang="uk-UA" dirty="0"/>
              <a:t>-об’єкт у відповідний момент часу свого функціонування.</a:t>
            </a:r>
            <a:endParaRPr lang="en-US" dirty="0"/>
          </a:p>
          <a:p>
            <a:pPr marL="0" indent="0" algn="just">
              <a:buNone/>
            </a:pPr>
            <a:r>
              <a:rPr lang="uk-UA" dirty="0"/>
              <a:t>6. Об’єкт, який вичерпав час моделювання, передає повідомлення про це </a:t>
            </a:r>
            <a:r>
              <a:rPr lang="uk-UA" dirty="0" err="1"/>
              <a:t>next</a:t>
            </a:r>
            <a:r>
              <a:rPr lang="uk-UA" dirty="0"/>
              <a:t>-об’єкту, якщо такий є, і завершує свою роботу. Разом з завершенням роботи об’єкта завершує роботу і потік, ним генерований.</a:t>
            </a:r>
            <a:endParaRPr lang="en-US" dirty="0"/>
          </a:p>
          <a:p>
            <a:pPr marL="0" indent="0" algn="just">
              <a:buNone/>
            </a:pPr>
            <a:r>
              <a:rPr lang="uk-UA" dirty="0"/>
              <a:t>7. Об’єкт, який отримав від </a:t>
            </a:r>
            <a:r>
              <a:rPr lang="uk-UA" dirty="0" err="1"/>
              <a:t>previous</a:t>
            </a:r>
            <a:r>
              <a:rPr lang="uk-UA" dirty="0"/>
              <a:t>-об’єкта сигнал про завершення його роботи  і, водночас, вичерпав усі накопичені події, припиняє свою роботу.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ижний колонтитул 2">
            <a:extLst>
              <a:ext uri="{FF2B5EF4-FFF2-40B4-BE49-F238E27FC236}">
                <a16:creationId xmlns:a16="http://schemas.microsoft.com/office/drawing/2014/main" id="{58AB0C8F-38C3-F44C-ABC0-7774F9FB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5244" y="6131497"/>
            <a:ext cx="7021512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©</a:t>
            </a:r>
            <a:r>
              <a:rPr lang="en-US" dirty="0"/>
              <a:t> </a:t>
            </a:r>
            <a:r>
              <a:rPr lang="ru-RU" dirty="0"/>
              <a:t>Стеценко </a:t>
            </a:r>
            <a:r>
              <a:rPr lang="ru-RU" dirty="0" err="1"/>
              <a:t>Інна</a:t>
            </a:r>
            <a:r>
              <a:rPr lang="ru-RU" dirty="0"/>
              <a:t> </a:t>
            </a:r>
            <a:r>
              <a:rPr lang="ru-RU" dirty="0" err="1"/>
              <a:t>Вячеславівна</a:t>
            </a:r>
            <a:r>
              <a:rPr lang="ru-RU" dirty="0"/>
              <a:t> НТУУ"КПІ </a:t>
            </a:r>
            <a:r>
              <a:rPr lang="ru-RU" dirty="0" err="1"/>
              <a:t>імені</a:t>
            </a:r>
            <a:r>
              <a:rPr lang="ru-RU" dirty="0"/>
              <a:t> </a:t>
            </a:r>
            <a:r>
              <a:rPr lang="ru-RU" dirty="0" err="1"/>
              <a:t>Ігоря</a:t>
            </a:r>
            <a:r>
              <a:rPr lang="ru-RU" dirty="0"/>
              <a:t> </a:t>
            </a:r>
            <a:r>
              <a:rPr lang="ru-RU" dirty="0" err="1"/>
              <a:t>Сікорського</a:t>
            </a:r>
            <a:r>
              <a:rPr lang="ru-RU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390811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2612</Words>
  <Application>Microsoft Macintosh PowerPoint</Application>
  <PresentationFormat>Widescreen</PresentationFormat>
  <Paragraphs>271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Times New Roman</vt:lpstr>
      <vt:lpstr>Office Theme</vt:lpstr>
      <vt:lpstr>Паралельні обчислення в алгоритмах імітації</vt:lpstr>
      <vt:lpstr>Прискорення експериментальних досліджень</vt:lpstr>
      <vt:lpstr>Графічний інтерфейс</vt:lpstr>
      <vt:lpstr>Прискорення виконання алгоритму імітації</vt:lpstr>
      <vt:lpstr>Ефективність паралельного алгоритму імітації у випадку глобальної змінної часу</vt:lpstr>
      <vt:lpstr>Прискорення виконання алгоритму імітації</vt:lpstr>
      <vt:lpstr>Паралельний алгоритм імітації Петрі-об’єктної моделі</vt:lpstr>
      <vt:lpstr>Взаємодія Петрі-об’єктів</vt:lpstr>
      <vt:lpstr>Правила паралельного функціонування Петрі-об’єктів</vt:lpstr>
      <vt:lpstr>Буфер зовнішніх подій</vt:lpstr>
      <vt:lpstr>Локальний час об’єкта просувається за такими правилами </vt:lpstr>
      <vt:lpstr>Межа безпечного інтервалу</vt:lpstr>
      <vt:lpstr>Об’єкт</vt:lpstr>
      <vt:lpstr>Синхронізація виходу маркерів у спільну позицію</vt:lpstr>
      <vt:lpstr>Умова завершення роботи потоків</vt:lpstr>
      <vt:lpstr>PowerPoint Presentation</vt:lpstr>
      <vt:lpstr>Взаємодія потоків паралельного алгоритму імітації Петрі-об’єктної моделі</vt:lpstr>
      <vt:lpstr>Управління потоком паралельного алгоритму імітації Петрі-об’єктної моделі</vt:lpstr>
      <vt:lpstr>Створення Петрі-об’єктів та зв’язків між ними</vt:lpstr>
      <vt:lpstr>Запуск потоків на виконання</vt:lpstr>
      <vt:lpstr>Метод run() Петрі-об’єкту</vt:lpstr>
      <vt:lpstr>PowerPoint Presentation</vt:lpstr>
      <vt:lpstr>Тестування алгоритму</vt:lpstr>
      <vt:lpstr>Ефективність паралельного алгоритму імітації у випадку локальної змінної часу</vt:lpstr>
      <vt:lpstr>Дослідження впливу розміру буферу зовнішніх подій на час виконання алгоритму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Паралельні обчислення в алгоритмах імітації</dc:title>
  <dc:creator>Microsoft Office User</dc:creator>
  <cp:lastModifiedBy>Microsoft Office User</cp:lastModifiedBy>
  <cp:revision>25</cp:revision>
  <dcterms:created xsi:type="dcterms:W3CDTF">2019-03-18T11:19:50Z</dcterms:created>
  <dcterms:modified xsi:type="dcterms:W3CDTF">2019-11-28T11:40:19Z</dcterms:modified>
</cp:coreProperties>
</file>