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83" r:id="rId4"/>
    <p:sldId id="282" r:id="rId5"/>
    <p:sldId id="271" r:id="rId6"/>
    <p:sldId id="272" r:id="rId7"/>
    <p:sldId id="273" r:id="rId8"/>
    <p:sldId id="275" r:id="rId9"/>
    <p:sldId id="276" r:id="rId10"/>
    <p:sldId id="277" r:id="rId11"/>
    <p:sldId id="278" r:id="rId12"/>
    <p:sldId id="279" r:id="rId13"/>
    <p:sldId id="280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01"/>
    <p:restoredTop sz="94674"/>
  </p:normalViewPr>
  <p:slideViewPr>
    <p:cSldViewPr snapToGrid="0" snapToObjects="1">
      <p:cViewPr varScale="1">
        <p:scale>
          <a:sx n="92" d="100"/>
          <a:sy n="92" d="100"/>
        </p:scale>
        <p:origin x="20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E55B-B437-A142-9E9C-9E77814CA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6A35C-D5A7-D14B-8E3C-822C82166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91A62-FBEA-4345-89FA-D9DD8CAD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C40A-7E33-EC45-9025-68AD8DB7680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B99D9-09A1-9243-94D3-4D55D160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5AFAE-93E6-3F4A-9093-77381436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6019-3FFA-024F-BEAA-56DEFBBD7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6CD8-DAB2-1344-BA1E-A2B0AC189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ABBDF-96B7-604F-9773-B15D4AB78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14107-8CA2-534D-8D7F-92CE56E0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C40A-7E33-EC45-9025-68AD8DB7680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4861E-61FD-0746-8FED-75F009F2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1E2E8-0DFF-B548-94A0-10D4F04C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6019-3FFA-024F-BEAA-56DEFBBD7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9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C6F8E-2E59-6640-9A71-2AF7DDC29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29EE0-7E6D-DD49-A4B2-D54ACF2E1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FFD66-80AA-6244-8F72-A152DE93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C40A-7E33-EC45-9025-68AD8DB7680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352B7-0406-C54F-87C5-C44910A7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E602E-5D7C-C447-A2C0-FFA975E3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6019-3FFA-024F-BEAA-56DEFBBD7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2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B0EB-0D24-D84B-A169-F47B642A2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C3964-DAAB-3845-B0CC-A7747D47B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914A7-CDEA-6545-A937-94487ADD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C40A-7E33-EC45-9025-68AD8DB7680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F462D-B6A7-D44D-8396-6F036965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D94AD-C99F-FC4C-954A-DC0F4A7D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6019-3FFA-024F-BEAA-56DEFBBD7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0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3FDF-3137-7D4D-8666-45480ED82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73B03-9641-6840-9181-29DCEABA4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C88A9-1EA1-3940-98C2-F33EC80E6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C40A-7E33-EC45-9025-68AD8DB7680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4CAE7-DC6A-2C44-8DF6-39369623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8E19B-48FD-0E45-A9DF-292A14686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6019-3FFA-024F-BEAA-56DEFBBD7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4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57285-9CEC-DE41-9558-5F750AAF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2CDF4-F2A4-724D-9A79-D9539B702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9DB93-39D0-5D40-87F6-6A4854A36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96B95-3747-1448-83A5-78047F26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C40A-7E33-EC45-9025-68AD8DB7680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8DBE6-89EE-DA45-8C68-F96E666D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C7B20-B4C5-754F-AE41-D3428DA8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6019-3FFA-024F-BEAA-56DEFBBD7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1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6B53-9828-AB43-970A-37E2F645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C3FA-29D2-5A4E-BBC3-82FFE3F80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58E2C-86DE-7847-8790-C20664949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B2FB9-5403-9742-9A74-6918D6BB3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9F2C0-FB21-6E4D-9BC2-FDF500136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0DD8B-C8B6-2C40-AA26-85A901D9D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C40A-7E33-EC45-9025-68AD8DB7680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C0D65D-2202-CA45-8BEC-67FE2BFED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9D266-613B-AE46-BE1A-55E7D47B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6019-3FFA-024F-BEAA-56DEFBBD7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6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C1EDC-84B8-A245-A408-6984636C7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AB78FD-D073-984A-B8DE-0D71554D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C40A-7E33-EC45-9025-68AD8DB7680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00A1B-26DF-1B48-B594-0CEC41C6C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9E6C2-C329-F94E-BDA2-037C99714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6019-3FFA-024F-BEAA-56DEFBBD7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0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C67292-4FD4-3E43-B301-C3D3C45D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C40A-7E33-EC45-9025-68AD8DB7680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6D7D0-286E-9042-B3D3-493BF5486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48796-2C38-CB43-90AA-88DBB6D11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6019-3FFA-024F-BEAA-56DEFBBD7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3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D1E37-120A-1C4C-8481-F2BACAED5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7EA57-04FD-714E-A047-7A880A7F0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E6744-32F9-AF4F-8FCB-86AB09EF9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2E4A5-C198-9643-9BD1-EEA156B49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C40A-7E33-EC45-9025-68AD8DB7680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D5AD3-CB5B-6A4A-80BD-1639A0F8B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BB4D5-8C37-B84E-A936-B35EF6B96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6019-3FFA-024F-BEAA-56DEFBBD7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6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F96AD-C601-8A4C-A427-444D9D3F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2A497-3A96-EE42-A3FA-10A5ADF57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00F8E-48E9-0A48-A8AC-B8A929851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62AB6-9824-FD4D-BA36-697072C55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C40A-7E33-EC45-9025-68AD8DB7680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B4B94-9E44-2448-B0E2-1C02E26E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D1922-52A3-324B-95D0-D9C13558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6019-3FFA-024F-BEAA-56DEFBBD7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4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A135BF-9694-4143-8340-BCAA24B52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D9632-BABE-8A49-944C-A19377181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E2A22-2126-D046-A396-A67D217B5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DC40A-7E33-EC45-9025-68AD8DB7680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52200-33D9-2541-9BC4-BA5AF57F5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5D509-4DC6-294E-8084-AA1980A49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96019-3FFA-024F-BEAA-56DEFBBD7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1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A10B-16C4-2148-865B-E5B706E70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Методи оптимізації імітаційних моделей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5C1F7-DFE5-A940-90CF-840FB37A57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ижний колонтитул 1">
            <a:extLst>
              <a:ext uri="{FF2B5EF4-FFF2-40B4-BE49-F238E27FC236}">
                <a16:creationId xmlns:a16="http://schemas.microsoft.com/office/drawing/2014/main" id="{4777E162-0354-6A40-BC26-06E8E4E6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uk-UA" dirty="0"/>
              <a:t>© Стеценко Інна </a:t>
            </a:r>
            <a:r>
              <a:rPr lang="uk-UA" dirty="0" err="1"/>
              <a:t>Вячеславівна</a:t>
            </a:r>
            <a:r>
              <a:rPr lang="uk-UA" dirty="0"/>
              <a:t> НТУУ"КПІ імені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1642031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7" name="Picture 5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4826" y="333375"/>
            <a:ext cx="8424863" cy="5759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Стеценко Інна Вячеславівна НТУУ"КПІ імені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1457267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333375"/>
            <a:ext cx="8532813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Стеценко Інна Вячеславівна НТУУ"КПІ імені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3310603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549276"/>
            <a:ext cx="8351837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Стеценко Інна Вячеславівна НТУУ"КПІ імені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636568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" t="12285" r="27670" b="4507"/>
          <a:stretch>
            <a:fillRect/>
          </a:stretch>
        </p:blipFill>
        <p:spPr bwMode="auto">
          <a:xfrm>
            <a:off x="2566988" y="404814"/>
            <a:ext cx="6265862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Стеценко Інна Вячеславівна НТУУ"КПІ імені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401641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© Стеценко Інна </a:t>
            </a:r>
            <a:r>
              <a:rPr lang="uk-UA" dirty="0" err="1"/>
              <a:t>Вячеславівна</a:t>
            </a:r>
            <a:r>
              <a:rPr lang="uk-UA" dirty="0"/>
              <a:t> НТУУ"КПІ імені Ігоря Сікорського"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78696" y="1064345"/>
            <a:ext cx="899368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  <a:p>
            <a:pPr marL="285750" indent="-285750" algn="just">
              <a:buFont typeface="Wingdings" pitchFamily="2" charset="2"/>
              <a:buChar char="ü"/>
            </a:pPr>
            <a:r>
              <a:rPr lang="uk-UA" sz="2000" dirty="0"/>
              <a:t>Факторний аналіз слід використовувати у випадку невеликої кількості факторів та дослідження лінійної залежності від факторів. Дисперсійний аналіз використовують для констатації факту залежності. Регресійний аналіз  - для кількісної оцінки впливу.</a:t>
            </a:r>
          </a:p>
          <a:p>
            <a:pPr marL="342900" indent="-342900" algn="just">
              <a:buFont typeface="Wingdings" pitchFamily="2" charset="2"/>
              <a:buChar char="ü"/>
            </a:pPr>
            <a:endParaRPr lang="uk-UA" sz="2000" dirty="0"/>
          </a:p>
          <a:p>
            <a:pPr marL="342900" indent="-342900" algn="just">
              <a:buFont typeface="Wingdings" pitchFamily="2" charset="2"/>
              <a:buChar char="ü"/>
            </a:pPr>
            <a:r>
              <a:rPr lang="uk-UA" sz="2000" dirty="0"/>
              <a:t>Методи оптимізації слід використовувати для систем, в яких наявність оптимального значення обґрунтована.</a:t>
            </a:r>
          </a:p>
          <a:p>
            <a:pPr marL="342900" indent="-342900" algn="just">
              <a:buFont typeface="Wingdings" pitchFamily="2" charset="2"/>
              <a:buChar char="ü"/>
            </a:pPr>
            <a:endParaRPr lang="uk-UA" sz="2000" dirty="0"/>
          </a:p>
          <a:p>
            <a:pPr marL="342900" indent="-342900" algn="just">
              <a:buFont typeface="Wingdings" pitchFamily="2" charset="2"/>
              <a:buChar char="ü"/>
            </a:pPr>
            <a:r>
              <a:rPr lang="uk-UA" sz="2000" dirty="0"/>
              <a:t>Для систем з великою кількістю факторів слід використовувати методи еволюційного пошуку.</a:t>
            </a:r>
          </a:p>
          <a:p>
            <a:endParaRPr lang="uk-UA" sz="2000" dirty="0"/>
          </a:p>
          <a:p>
            <a:endParaRPr lang="uk-U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EF3DD4F-17FC-5C42-B66E-88FF5ACFDA1B}"/>
              </a:ext>
            </a:extLst>
          </p:cNvPr>
          <p:cNvSpPr txBox="1">
            <a:spLocks/>
          </p:cNvSpPr>
          <p:nvPr/>
        </p:nvSpPr>
        <p:spPr>
          <a:xfrm>
            <a:off x="1981200" y="274638"/>
            <a:ext cx="8229600" cy="78970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/>
              <a:t>Висновки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84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200" dirty="0"/>
              <a:t>Методи оптимізації імітаційних моделей: </a:t>
            </a:r>
            <a:br>
              <a:rPr lang="uk-UA" sz="3200" dirty="0"/>
            </a:br>
            <a:r>
              <a:rPr lang="uk-UA" sz="3200" dirty="0"/>
              <a:t>Метод найшвидшого підйому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© Стеценко Інна </a:t>
            </a:r>
            <a:r>
              <a:rPr lang="uk-UA" dirty="0" err="1"/>
              <a:t>Вячеславівна</a:t>
            </a:r>
            <a:r>
              <a:rPr lang="uk-UA" dirty="0"/>
              <a:t> НТУУ"КПІ імені Ігоря Сікорського"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51928E-61AD-3E47-ABF7-81116EF1D78C}"/>
              </a:ext>
            </a:extLst>
          </p:cNvPr>
          <p:cNvGrpSpPr/>
          <p:nvPr/>
        </p:nvGrpSpPr>
        <p:grpSpPr>
          <a:xfrm>
            <a:off x="2999657" y="1945374"/>
            <a:ext cx="7534732" cy="3499850"/>
            <a:chOff x="2999657" y="1945374"/>
            <a:chExt cx="7534732" cy="3499850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9657" y="1945374"/>
              <a:ext cx="7128792" cy="3499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B46EFFD-BA66-054C-A83E-5D73970775FC}"/>
                </a:ext>
              </a:extLst>
            </p:cNvPr>
            <p:cNvSpPr txBox="1"/>
            <p:nvPr/>
          </p:nvSpPr>
          <p:spPr>
            <a:xfrm>
              <a:off x="8004132" y="2830882"/>
              <a:ext cx="2530257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uk-UA" b="1" dirty="0">
                  <a:latin typeface="Arial" panose="020B0604020202020204" pitchFamily="34" charset="0"/>
                  <a:cs typeface="Arial" panose="020B0604020202020204" pitchFamily="34" charset="0"/>
                </a:rPr>
                <a:t>Напрямок найшвидшого підйому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540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5580-E744-1244-8621-9BC2ADE77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645"/>
          </a:xfrm>
        </p:spPr>
        <p:txBody>
          <a:bodyPr>
            <a:noAutofit/>
          </a:bodyPr>
          <a:lstStyle/>
          <a:p>
            <a:pPr algn="ctr"/>
            <a:r>
              <a:rPr lang="uk-UA" sz="3600" dirty="0"/>
              <a:t>Еволюційні методи пошуку оптимального значення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F150B-A1BD-6141-93EB-EE821B69C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463" y="990186"/>
            <a:ext cx="11073008" cy="5502689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uk-UA" dirty="0"/>
              <a:t>Елементом </a:t>
            </a:r>
            <a:r>
              <a:rPr lang="uk-UA" b="1" dirty="0">
                <a:solidFill>
                  <a:srgbClr val="0070C0"/>
                </a:solidFill>
              </a:rPr>
              <a:t>популяції</a:t>
            </a:r>
            <a:r>
              <a:rPr lang="uk-UA" dirty="0"/>
              <a:t> є набір параметрів, пошук яких здійснюється.</a:t>
            </a:r>
          </a:p>
          <a:p>
            <a:pPr algn="just"/>
            <a:r>
              <a:rPr lang="uk-UA" dirty="0"/>
              <a:t>Початкова популяція (генерування 0) формується з випадкових значень, розкиданих в області допустимих значень параметрів. </a:t>
            </a:r>
          </a:p>
          <a:p>
            <a:pPr algn="just"/>
            <a:r>
              <a:rPr lang="uk-UA" dirty="0"/>
              <a:t>Кожний елемент популяції запускається у «життя», тобто в імітаційну модель. Результатом такої </a:t>
            </a:r>
            <a:r>
              <a:rPr lang="uk-UA" b="1" dirty="0">
                <a:solidFill>
                  <a:srgbClr val="0070C0"/>
                </a:solidFill>
              </a:rPr>
              <a:t>життєдіяльності елемента популяції</a:t>
            </a:r>
            <a:r>
              <a:rPr lang="uk-UA" dirty="0"/>
              <a:t> є відгук моделі. Набори параметрів, які виявились «неспроможними», тобто дістали в процесі імітації великі значення відгуку моделі, «гинуть» або знищуються. Таким чином за значенням відгуку моделі здійснюється відбір елементів популяції. </a:t>
            </a:r>
          </a:p>
          <a:p>
            <a:pPr algn="just"/>
            <a:r>
              <a:rPr lang="uk-UA" dirty="0"/>
              <a:t>Елементи популяції, що пройшли відбір, допускаються до схрещування. </a:t>
            </a:r>
            <a:r>
              <a:rPr lang="uk-UA" b="1" dirty="0">
                <a:solidFill>
                  <a:srgbClr val="0070C0"/>
                </a:solidFill>
              </a:rPr>
              <a:t>Схрещування </a:t>
            </a:r>
            <a:r>
              <a:rPr lang="uk-UA" dirty="0"/>
              <a:t>здійснюється для випадково обраних пар елементів популяції склеюванням частин наборів параметрів. Нехай для схрещування обрані елементи популяції </a:t>
            </a:r>
            <a:r>
              <a:rPr lang="uk-UA" i="1" dirty="0" err="1"/>
              <a:t>A</a:t>
            </a:r>
            <a:r>
              <a:rPr lang="uk-UA" i="1" baseline="-25000" dirty="0" err="1"/>
              <a:t>j</a:t>
            </a:r>
            <a:r>
              <a:rPr lang="uk-UA" dirty="0"/>
              <a:t> та </a:t>
            </a:r>
            <a:r>
              <a:rPr lang="uk-UA" i="1" dirty="0" err="1"/>
              <a:t>A</a:t>
            </a:r>
            <a:r>
              <a:rPr lang="uk-UA" i="1" baseline="-25000" dirty="0" err="1"/>
              <a:t>k</a:t>
            </a:r>
            <a:r>
              <a:rPr lang="uk-UA" dirty="0"/>
              <a:t>. В результаті роботи </a:t>
            </a:r>
            <a:r>
              <a:rPr lang="uk-UA" b="1" dirty="0">
                <a:solidFill>
                  <a:srgbClr val="0070C0"/>
                </a:solidFill>
              </a:rPr>
              <a:t>оператора </a:t>
            </a:r>
            <a:r>
              <a:rPr lang="uk-UA" b="1" dirty="0" err="1">
                <a:solidFill>
                  <a:srgbClr val="0070C0"/>
                </a:solidFill>
              </a:rPr>
              <a:t>кросовера</a:t>
            </a:r>
            <a:r>
              <a:rPr lang="uk-UA" b="1" dirty="0">
                <a:solidFill>
                  <a:srgbClr val="0070C0"/>
                </a:solidFill>
              </a:rPr>
              <a:t> </a:t>
            </a:r>
            <a:r>
              <a:rPr lang="uk-UA" dirty="0"/>
              <a:t>випадковим чином обираються компоненти, параметри яких в елементі-нащадку будуть прийняті такими, як в елементі </a:t>
            </a:r>
            <a:r>
              <a:rPr lang="uk-UA" i="1" dirty="0" err="1"/>
              <a:t>A</a:t>
            </a:r>
            <a:r>
              <a:rPr lang="uk-UA" i="1" baseline="-25000" dirty="0" err="1"/>
              <a:t>j</a:t>
            </a:r>
            <a:r>
              <a:rPr lang="uk-UA" dirty="0"/>
              <a:t>, інші компоненти елемента-</a:t>
            </a:r>
            <a:r>
              <a:rPr lang="uk-UA" dirty="0" err="1"/>
              <a:t>нащадка</a:t>
            </a:r>
            <a:r>
              <a:rPr lang="uk-UA" dirty="0"/>
              <a:t> приймають значення параметрів такі, як в елементі </a:t>
            </a:r>
            <a:r>
              <a:rPr lang="uk-UA" i="1" dirty="0" err="1"/>
              <a:t>A</a:t>
            </a:r>
            <a:r>
              <a:rPr lang="uk-UA" i="1" baseline="-25000" dirty="0" err="1"/>
              <a:t>k</a:t>
            </a:r>
            <a:r>
              <a:rPr lang="uk-UA" dirty="0"/>
              <a:t>:</a:t>
            </a:r>
          </a:p>
          <a:p>
            <a:pPr algn="just"/>
            <a:r>
              <a:rPr lang="uk-UA" b="1" dirty="0">
                <a:solidFill>
                  <a:srgbClr val="0070C0"/>
                </a:solidFill>
              </a:rPr>
              <a:t>Мутація</a:t>
            </a:r>
            <a:r>
              <a:rPr lang="uk-UA" dirty="0"/>
              <a:t> здійснюється додаванням випадкового відхилення до результату, який отриманий в результаті схрещування,</a:t>
            </a:r>
            <a:r>
              <a:rPr lang="en-US" dirty="0"/>
              <a:t> </a:t>
            </a:r>
            <a:r>
              <a:rPr lang="uk-UA" dirty="0"/>
              <a:t>наприклад, додаванням з рівною ймовірністю -1, 0 або 1.</a:t>
            </a:r>
          </a:p>
          <a:p>
            <a:pPr algn="just"/>
            <a:r>
              <a:rPr lang="uk-UA" dirty="0"/>
              <a:t>Кожна наступна популяція (генерування </a:t>
            </a:r>
            <a:r>
              <a:rPr lang="uk-UA" i="1" dirty="0" err="1"/>
              <a:t>j</a:t>
            </a:r>
            <a:r>
              <a:rPr lang="uk-UA" dirty="0"/>
              <a:t>) формується з елементів, що пройшли відбір на попередньому генеруванні (генерування </a:t>
            </a:r>
            <a:r>
              <a:rPr lang="uk-UA" i="1" dirty="0"/>
              <a:t>j</a:t>
            </a:r>
            <a:r>
              <a:rPr lang="uk-UA" dirty="0"/>
              <a:t>-1), та з елементів, що створені в результаті схрещування та мутації. </a:t>
            </a:r>
          </a:p>
          <a:p>
            <a:pPr algn="just"/>
            <a:r>
              <a:rPr lang="uk-UA" dirty="0"/>
              <a:t>У </a:t>
            </a:r>
            <a:r>
              <a:rPr lang="uk-UA" b="1" dirty="0">
                <a:solidFill>
                  <a:srgbClr val="0070C0"/>
                </a:solidFill>
              </a:rPr>
              <a:t>правилі зупинки еволюційного пошуку </a:t>
            </a:r>
            <a:r>
              <a:rPr lang="uk-UA" dirty="0"/>
              <a:t>користувач задає точність визначення оптимального значення (перехід до наступної популяції не суттєво поліпшує оптимальне значення) та максимальну кількість </a:t>
            </a:r>
            <a:r>
              <a:rPr lang="uk-UA" dirty="0" err="1"/>
              <a:t>генерувань</a:t>
            </a:r>
            <a:r>
              <a:rPr lang="uk-UA" dirty="0"/>
              <a:t>.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AB002D4-A257-F244-A5E8-28AA8596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uk-UA" dirty="0"/>
              <a:t>© Стеценко Інна </a:t>
            </a:r>
            <a:r>
              <a:rPr lang="uk-UA" dirty="0" err="1"/>
              <a:t>Вячеславівна</a:t>
            </a:r>
            <a:r>
              <a:rPr lang="uk-UA" dirty="0"/>
              <a:t> НТУУ"КПІ імені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633360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5580-E744-1244-8621-9BC2ADE77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645"/>
          </a:xfrm>
        </p:spPr>
        <p:txBody>
          <a:bodyPr>
            <a:noAutofit/>
          </a:bodyPr>
          <a:lstStyle/>
          <a:p>
            <a:pPr algn="ctr"/>
            <a:r>
              <a:rPr lang="uk-UA" sz="3600" dirty="0"/>
              <a:t>Алгоритм еволюційного методу пошуку оптимального значення</a:t>
            </a:r>
            <a:endParaRPr lang="en-US" sz="360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AB002D4-A257-F244-A5E8-28AA8596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uk-UA" dirty="0"/>
              <a:t>© Стеценко Інна </a:t>
            </a:r>
            <a:r>
              <a:rPr lang="uk-UA" dirty="0" err="1"/>
              <a:t>Вячеславівна</a:t>
            </a:r>
            <a:r>
              <a:rPr lang="uk-UA" dirty="0"/>
              <a:t> НТУУ"КПІ імені Ігоря Сікорського"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6AFA102-76B3-0E4F-A564-0044D8ECBE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9077" y="1405525"/>
                <a:ext cx="10682614" cy="49508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uk-UA" dirty="0"/>
                  <a:t>Задати 2</a:t>
                </a:r>
                <a:r>
                  <a:rPr lang="en-US" dirty="0"/>
                  <a:t>N</a:t>
                </a:r>
                <a:r>
                  <a:rPr lang="uk-UA" dirty="0"/>
                  <a:t> елементів початкової популяції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b="0" i="0" smtClean="0">
                            <a:latin typeface="Cambria Math" panose="02040503050406030204" pitchFamily="18" charset="0"/>
                          </a:rPr>
                          <m:t>А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uk-UA" dirty="0"/>
                  <a:t> та точність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dirty="0"/>
                  <a:t>визначення оптимального значення</a:t>
                </a:r>
                <a:r>
                  <a:rPr lang="en-US" dirty="0"/>
                  <a:t>.</a:t>
                </a:r>
                <a:endParaRPr lang="uk-UA" dirty="0"/>
              </a:p>
              <a:p>
                <a:pPr algn="just"/>
                <a:r>
                  <a:rPr lang="uk-UA" dirty="0"/>
                  <a:t>Доки не досягнута задана точність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uk-U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dirty="0"/>
                  <a:t>визначення оптимального значення:</a:t>
                </a:r>
              </a:p>
              <a:p>
                <a:pPr lvl="1" algn="just"/>
                <a:r>
                  <a:rPr lang="uk-UA" dirty="0"/>
                  <a:t>Для кожного елемента популяції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А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uk-UA" dirty="0"/>
                  <a:t> розрахувати показник його життєдіяльності та визначити найліпше досягнуте на даному етапі еволюції значення</a:t>
                </a:r>
              </a:p>
              <a:p>
                <a:pPr lvl="1" algn="just"/>
                <a:r>
                  <a:rPr lang="uk-UA" dirty="0"/>
                  <a:t>Упорядкувати елементи популяції за спаданням значення показника життєдіяльності та відкинути  </a:t>
                </a:r>
                <a:r>
                  <a:rPr lang="uk-UA" u="sng" dirty="0"/>
                  <a:t>половину </a:t>
                </a:r>
                <a:r>
                  <a:rPr lang="uk-UA" dirty="0"/>
                  <a:t>найгірших з них</a:t>
                </a:r>
                <a:r>
                  <a:rPr lang="en-US" dirty="0"/>
                  <a:t>.</a:t>
                </a:r>
                <a:endParaRPr lang="uk-UA" dirty="0"/>
              </a:p>
              <a:p>
                <a:pPr lvl="1" algn="just"/>
                <a:r>
                  <a:rPr lang="uk-UA" dirty="0"/>
                  <a:t>Оператором </a:t>
                </a:r>
                <a:r>
                  <a:rPr lang="uk-UA" dirty="0" err="1"/>
                  <a:t>кросовера</a:t>
                </a:r>
                <a:r>
                  <a:rPr lang="uk-UA" dirty="0"/>
                  <a:t> створити </a:t>
                </a:r>
                <a:r>
                  <a:rPr lang="en-US" dirty="0"/>
                  <a:t>N </a:t>
                </a:r>
                <a:r>
                  <a:rPr lang="uk-UA" dirty="0"/>
                  <a:t>нових елементів популяції, використовуючи схрещування тільки для елементів, що залишились після відбору.</a:t>
                </a:r>
              </a:p>
              <a:p>
                <a:pPr lvl="1" algn="just"/>
                <a:r>
                  <a:rPr lang="uk-UA" dirty="0"/>
                  <a:t>Виконати мутацію нових елементів</a:t>
                </a:r>
              </a:p>
              <a:p>
                <a:pPr lvl="1" algn="just"/>
                <a:r>
                  <a:rPr lang="uk-UA" dirty="0"/>
                  <a:t>Створити нову популяцію з </a:t>
                </a:r>
                <a:r>
                  <a:rPr lang="en-US" dirty="0"/>
                  <a:t>N </a:t>
                </a:r>
                <a:r>
                  <a:rPr lang="uk-UA" dirty="0"/>
                  <a:t>елементів, які виявились найкращими в результаті відбору, та </a:t>
                </a:r>
                <a:r>
                  <a:rPr lang="en-US" dirty="0"/>
                  <a:t>N</a:t>
                </a:r>
                <a:r>
                  <a:rPr lang="uk-UA" dirty="0"/>
                  <a:t> новостворених елементів.</a:t>
                </a:r>
              </a:p>
              <a:p>
                <a:pPr lvl="1" algn="just"/>
                <a:r>
                  <a:rPr lang="uk-UA" dirty="0"/>
                  <a:t>Розрахувати </a:t>
                </a:r>
                <a14:m>
                  <m:oMath xmlns:m="http://schemas.openxmlformats.org/officeDocument/2006/math">
                    <m:r>
                      <a:rPr lang="uk-U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uk-UA" dirty="0"/>
                  <a:t>, тобто різницю між найліпшими значеннями показника життєдіяльності попередньої та нової популяції.</a:t>
                </a:r>
              </a:p>
              <a:p>
                <a:pPr algn="just"/>
                <a:r>
                  <a:rPr lang="uk-UA" dirty="0"/>
                  <a:t>Визначити найліпший елемент в останній популяції та значення його показника життєдіяльності</a:t>
                </a:r>
              </a:p>
              <a:p>
                <a:pPr lvl="1" algn="just"/>
                <a:endParaRPr lang="uk-UA" dirty="0"/>
              </a:p>
              <a:p>
                <a:pPr lvl="1" algn="just"/>
                <a:endParaRPr lang="uk-UA" dirty="0"/>
              </a:p>
              <a:p>
                <a:pPr lvl="1" algn="just"/>
                <a:endParaRPr lang="uk-UA" dirty="0"/>
              </a:p>
              <a:p>
                <a:pPr lvl="1" algn="just"/>
                <a:endParaRPr lang="uk-UA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6AFA102-76B3-0E4F-A564-0044D8ECB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77" y="1405525"/>
                <a:ext cx="10682614" cy="4950825"/>
              </a:xfrm>
              <a:prstGeom prst="rect">
                <a:avLst/>
              </a:prstGeom>
              <a:blipFill>
                <a:blip r:embed="rId2"/>
                <a:stretch>
                  <a:fillRect l="-831" t="-2813" r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168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79" name="Picture 1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9" y="534795"/>
            <a:ext cx="6461125" cy="613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1775520" y="15317"/>
            <a:ext cx="8712968" cy="49006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000" dirty="0"/>
              <a:t>Приклад: оптимізація параметрів управління транспортним рухом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Стеценко Інна Вячеславівна НТУУ"КПІ імені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1696216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" t="11919" r="29050" b="4132"/>
          <a:stretch>
            <a:fillRect/>
          </a:stretch>
        </p:blipFill>
        <p:spPr>
          <a:xfrm>
            <a:off x="2640014" y="836613"/>
            <a:ext cx="6264275" cy="5249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1504" y="188640"/>
            <a:ext cx="9145016" cy="418058"/>
          </a:xfrm>
        </p:spPr>
        <p:txBody>
          <a:bodyPr>
            <a:noAutofit/>
          </a:bodyPr>
          <a:lstStyle/>
          <a:p>
            <a:r>
              <a:rPr lang="uk-UA" sz="2400" dirty="0"/>
              <a:t>Результати імітаційного моделювання ділянки транспортного руху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Стеценко Інна Вячеславівна НТУУ"КПІ імені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313973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561975"/>
          </a:xfrm>
        </p:spPr>
        <p:txBody>
          <a:bodyPr>
            <a:noAutofit/>
          </a:bodyPr>
          <a:lstStyle/>
          <a:p>
            <a:r>
              <a:rPr lang="uk-UA" altLang="uk-UA" sz="2000" dirty="0"/>
              <a:t>Результати визначення оптимальних параметрів управління окремого перехрестя </a:t>
            </a:r>
          </a:p>
        </p:txBody>
      </p:sp>
      <p:pic>
        <p:nvPicPr>
          <p:cNvPr id="1946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" t="19695" r="1294" b="6192"/>
          <a:stretch>
            <a:fillRect/>
          </a:stretch>
        </p:blipFill>
        <p:spPr>
          <a:xfrm>
            <a:off x="2351088" y="1196975"/>
            <a:ext cx="7200900" cy="4584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Стеценко Інна Вячеславівна НТУУ"КПІ імені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382322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468314"/>
          </a:xfrm>
        </p:spPr>
        <p:txBody>
          <a:bodyPr>
            <a:normAutofit fontScale="90000"/>
          </a:bodyPr>
          <a:lstStyle/>
          <a:p>
            <a:pPr algn="ctr"/>
            <a:r>
              <a:rPr lang="uk-UA" altLang="uk-UA" sz="2800" dirty="0"/>
              <a:t>Застосування еволюційної стратегії для визначення оптимальних параметрів управління світлофорними об’єктами 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uk-UA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999878"/>
            <a:ext cx="10515600" cy="550176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uk-UA" altLang="uk-UA" sz="1400" dirty="0"/>
              <a:t>	</a:t>
            </a:r>
            <a:r>
              <a:rPr lang="uk-UA" altLang="uk-UA" sz="1400" u="sng" dirty="0"/>
              <a:t>Елемент популяції</a:t>
            </a:r>
            <a:r>
              <a:rPr lang="uk-UA" altLang="uk-UA" sz="16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uk-UA" altLang="uk-UA" sz="1600" dirty="0"/>
          </a:p>
          <a:p>
            <a:pPr>
              <a:lnSpc>
                <a:spcPct val="90000"/>
              </a:lnSpc>
              <a:buFontTx/>
              <a:buNone/>
            </a:pPr>
            <a:endParaRPr lang="uk-UA" altLang="uk-UA" sz="1600" dirty="0"/>
          </a:p>
          <a:p>
            <a:pPr>
              <a:lnSpc>
                <a:spcPct val="90000"/>
              </a:lnSpc>
              <a:buFontTx/>
              <a:buNone/>
            </a:pPr>
            <a:r>
              <a:rPr lang="uk-UA" altLang="uk-UA" sz="1800" dirty="0"/>
              <a:t>	</a:t>
            </a:r>
            <a:r>
              <a:rPr lang="uk-UA" altLang="uk-UA" sz="1400" u="sng" dirty="0"/>
              <a:t>Початкова популяція</a:t>
            </a:r>
            <a:r>
              <a:rPr lang="uk-UA" altLang="uk-UA" sz="1400" dirty="0"/>
              <a:t>: А1, А2, ...А20.</a:t>
            </a:r>
          </a:p>
          <a:p>
            <a:pPr>
              <a:buNone/>
            </a:pPr>
            <a:r>
              <a:rPr lang="uk-UA" altLang="uk-UA" sz="1400" dirty="0"/>
              <a:t>	</a:t>
            </a:r>
            <a:r>
              <a:rPr lang="uk-UA" altLang="uk-UA" sz="1400" u="sng" dirty="0"/>
              <a:t>Відбір та знищення</a:t>
            </a:r>
            <a:r>
              <a:rPr lang="uk-UA" altLang="uk-UA" sz="1400" dirty="0"/>
              <a:t>:                А1, А2, ...А20 </a:t>
            </a:r>
            <a:r>
              <a:rPr lang="uk-UA" altLang="uk-UA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uk-UA" altLang="uk-UA" sz="200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uk-UA" altLang="uk-UA" sz="1400" dirty="0">
                <a:ea typeface="Arial Unicode MS" pitchFamily="34" charset="-128"/>
                <a:cs typeface="Arial Unicode MS" pitchFamily="34" charset="-128"/>
              </a:rPr>
              <a:t>імітаційна модель транспортного руху </a:t>
            </a:r>
            <a:r>
              <a:rPr lang="uk-UA" altLang="uk-UA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uk-UA" altLang="uk-UA" sz="200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uk-UA" altLang="uk-UA" sz="1400" dirty="0">
                <a:ea typeface="Arial Unicode MS" pitchFamily="34" charset="-128"/>
                <a:cs typeface="Arial Unicode MS" pitchFamily="34" charset="-128"/>
              </a:rPr>
              <a:t>у1, у2,...у20 </a:t>
            </a:r>
            <a:r>
              <a:rPr lang="uk-UA" altLang="uk-UA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uk-UA" altLang="uk-UA" sz="2000" dirty="0"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algn="ctr">
              <a:buNone/>
            </a:pPr>
            <a:r>
              <a:rPr lang="uk-UA" altLang="uk-UA" sz="2000" dirty="0">
                <a:ea typeface="Arial Unicode MS" pitchFamily="34" charset="-128"/>
                <a:cs typeface="Arial Unicode MS" pitchFamily="34" charset="-128"/>
              </a:rPr>
              <a:t>	                                   </a:t>
            </a:r>
            <a:r>
              <a:rPr lang="uk-UA" altLang="uk-UA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uk-UA" altLang="uk-UA" sz="1400" dirty="0">
                <a:ea typeface="Arial Unicode MS" pitchFamily="34" charset="-128"/>
                <a:cs typeface="Arial Unicode MS" pitchFamily="34" charset="-128"/>
              </a:rPr>
              <a:t> сортування за значенням відгуку моделі </a:t>
            </a:r>
            <a:r>
              <a:rPr lang="uk-UA" altLang="uk-UA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uk-UA" altLang="uk-UA" sz="1400" dirty="0">
                <a:ea typeface="Arial Unicode MS" pitchFamily="34" charset="-128"/>
                <a:cs typeface="Arial Unicode MS" pitchFamily="34" charset="-128"/>
              </a:rPr>
              <a:t> знищення неспроможних елементів </a:t>
            </a:r>
            <a:r>
              <a:rPr lang="uk-UA" altLang="uk-UA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uk-UA" altLang="uk-UA" sz="1400" dirty="0"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algn="ctr">
              <a:buNone/>
            </a:pPr>
            <a:r>
              <a:rPr lang="uk-UA" altLang="uk-UA" sz="1400" dirty="0">
                <a:ea typeface="Arial Unicode MS" pitchFamily="34" charset="-128"/>
                <a:cs typeface="Arial Unicode MS" pitchFamily="34" charset="-128"/>
              </a:rPr>
              <a:t>	                                                                                   </a:t>
            </a:r>
            <a:r>
              <a:rPr lang="uk-UA" altLang="uk-UA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uk-UA" altLang="uk-UA" sz="140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uk-UA" altLang="uk-UA" sz="1400" dirty="0"/>
              <a:t>А1, А2, ...А10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uk-UA" altLang="uk-UA" sz="1400" dirty="0"/>
              <a:t>	</a:t>
            </a:r>
            <a:endParaRPr lang="uk-UA" altLang="uk-UA" sz="1400" dirty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uk-UA" altLang="uk-UA" sz="1400" dirty="0"/>
              <a:t>	</a:t>
            </a:r>
            <a:r>
              <a:rPr lang="uk-UA" altLang="uk-UA" sz="1400" u="sng" dirty="0" err="1"/>
              <a:t>Кросовер</a:t>
            </a:r>
            <a:r>
              <a:rPr lang="uk-UA" altLang="uk-UA" sz="1400" u="sng" dirty="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uk-UA" altLang="uk-UA" sz="1400" dirty="0"/>
              <a:t>		</a:t>
            </a:r>
            <a:endParaRPr lang="uk-UA" altLang="uk-UA" sz="1400" u="sng" dirty="0"/>
          </a:p>
          <a:p>
            <a:pPr>
              <a:lnSpc>
                <a:spcPct val="90000"/>
              </a:lnSpc>
              <a:buFontTx/>
              <a:buNone/>
            </a:pPr>
            <a:endParaRPr lang="uk-UA" altLang="uk-UA" sz="1400" u="sng" dirty="0"/>
          </a:p>
          <a:p>
            <a:pPr>
              <a:lnSpc>
                <a:spcPct val="90000"/>
              </a:lnSpc>
              <a:buFontTx/>
              <a:buNone/>
            </a:pPr>
            <a:endParaRPr lang="uk-UA" altLang="uk-UA" sz="1400" dirty="0"/>
          </a:p>
          <a:p>
            <a:pPr>
              <a:lnSpc>
                <a:spcPct val="90000"/>
              </a:lnSpc>
              <a:buFontTx/>
              <a:buNone/>
            </a:pPr>
            <a:endParaRPr lang="uk-UA" altLang="uk-UA" sz="1400" dirty="0"/>
          </a:p>
          <a:p>
            <a:pPr>
              <a:lnSpc>
                <a:spcPct val="90000"/>
              </a:lnSpc>
              <a:buFontTx/>
              <a:buNone/>
            </a:pPr>
            <a:r>
              <a:rPr lang="uk-UA" altLang="uk-UA" sz="1400" dirty="0"/>
              <a:t>	</a:t>
            </a:r>
            <a:r>
              <a:rPr lang="uk-UA" altLang="uk-UA" sz="1400" u="sng" dirty="0"/>
              <a:t>Мутація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uk-UA" altLang="uk-UA" sz="1400" dirty="0"/>
              <a:t>	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uk-UA" altLang="uk-UA" sz="1400" dirty="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uk-UA" altLang="uk-UA" sz="1400" dirty="0"/>
              <a:t>	</a:t>
            </a:r>
            <a:r>
              <a:rPr lang="uk-UA" altLang="uk-UA" sz="1400" u="sng" dirty="0"/>
              <a:t>Наступна популяція:</a:t>
            </a:r>
            <a:r>
              <a:rPr lang="uk-UA" altLang="uk-UA" sz="1400" dirty="0"/>
              <a:t>  А1, А2, ...А10 , А11, А12..., А20 – елементи попередньої популяції та знов створені елементи</a:t>
            </a:r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149943"/>
              </p:ext>
            </p:extLst>
          </p:nvPr>
        </p:nvGraphicFramePr>
        <p:xfrm>
          <a:off x="3391705" y="950876"/>
          <a:ext cx="316865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Формула" r:id="rId3" imgW="2349500" imgH="228600" progId="Equation.3">
                  <p:embed/>
                </p:oleObj>
              </mc:Choice>
              <mc:Fallback>
                <p:oleObj name="Формула" r:id="rId3" imgW="2349500" imgH="228600" progId="Equation.3">
                  <p:embed/>
                  <p:pic>
                    <p:nvPicPr>
                      <p:cNvPr id="225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1705" y="950876"/>
                        <a:ext cx="3168650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uk-UA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uk-UA"/>
          </a:p>
        </p:txBody>
      </p:sp>
      <p:graphicFrame>
        <p:nvGraphicFramePr>
          <p:cNvPr id="225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527966"/>
              </p:ext>
            </p:extLst>
          </p:nvPr>
        </p:nvGraphicFramePr>
        <p:xfrm>
          <a:off x="3143251" y="3516315"/>
          <a:ext cx="54737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Формула" r:id="rId5" imgW="4356100" imgH="812800" progId="Equation.3">
                  <p:embed/>
                </p:oleObj>
              </mc:Choice>
              <mc:Fallback>
                <p:oleObj name="Формула" r:id="rId5" imgW="4356100" imgH="812800" progId="Equation.3">
                  <p:embed/>
                  <p:pic>
                    <p:nvPicPr>
                      <p:cNvPr id="2254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3516315"/>
                        <a:ext cx="5473700" cy="101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uk-UA"/>
          </a:p>
        </p:txBody>
      </p:sp>
      <p:graphicFrame>
        <p:nvGraphicFramePr>
          <p:cNvPr id="2254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355860"/>
              </p:ext>
            </p:extLst>
          </p:nvPr>
        </p:nvGraphicFramePr>
        <p:xfrm>
          <a:off x="3143251" y="5011739"/>
          <a:ext cx="54006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Формула" r:id="rId7" imgW="4267200" imgH="228600" progId="Equation.3">
                  <p:embed/>
                </p:oleObj>
              </mc:Choice>
              <mc:Fallback>
                <p:oleObj name="Формула" r:id="rId7" imgW="4267200" imgH="228600" progId="Equation.3">
                  <p:embed/>
                  <p:pic>
                    <p:nvPicPr>
                      <p:cNvPr id="2254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5011739"/>
                        <a:ext cx="5400675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/>
              <a:t>© Стеценко Інна </a:t>
            </a:r>
            <a:r>
              <a:rPr lang="uk-UA" dirty="0" err="1"/>
              <a:t>Вячеславівна</a:t>
            </a:r>
            <a:r>
              <a:rPr lang="uk-UA" dirty="0"/>
              <a:t> НТУУ"КПІ імені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333345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title"/>
          </p:nvPr>
        </p:nvSpPr>
        <p:spPr>
          <a:xfrm>
            <a:off x="764087" y="274639"/>
            <a:ext cx="10534389" cy="634082"/>
          </a:xfrm>
        </p:spPr>
        <p:txBody>
          <a:bodyPr>
            <a:noAutofit/>
          </a:bodyPr>
          <a:lstStyle/>
          <a:p>
            <a:pPr algn="ctr"/>
            <a:r>
              <a:rPr lang="uk-UA" altLang="uk-UA" sz="2400" dirty="0"/>
              <a:t>Результати визначення оптимальних параметрів управління системи перехресть </a:t>
            </a:r>
          </a:p>
        </p:txBody>
      </p:sp>
      <p:pic>
        <p:nvPicPr>
          <p:cNvPr id="26633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03512" y="1052737"/>
            <a:ext cx="8844206" cy="47155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/>
              <a:t>© Стеценко Інна Вячеславівна НТУУ"КПІ імені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2759208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739</Words>
  <Application>Microsoft Macintosh PowerPoint</Application>
  <PresentationFormat>Widescreen</PresentationFormat>
  <Paragraphs>66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 Unicode MS</vt:lpstr>
      <vt:lpstr>Arial</vt:lpstr>
      <vt:lpstr>Calibri</vt:lpstr>
      <vt:lpstr>Calibri Light</vt:lpstr>
      <vt:lpstr>Cambria Math</vt:lpstr>
      <vt:lpstr>Wingdings</vt:lpstr>
      <vt:lpstr>Office Theme</vt:lpstr>
      <vt:lpstr>Формула</vt:lpstr>
      <vt:lpstr>Методи оптимізації імітаційних моделей</vt:lpstr>
      <vt:lpstr>Методи оптимізації імітаційних моделей:  Метод найшвидшого підйому</vt:lpstr>
      <vt:lpstr>Еволюційні методи пошуку оптимального значення</vt:lpstr>
      <vt:lpstr>Алгоритм еволюційного методу пошуку оптимального значення</vt:lpstr>
      <vt:lpstr>PowerPoint Presentation</vt:lpstr>
      <vt:lpstr>Результати імітаційного моделювання ділянки транспортного руху</vt:lpstr>
      <vt:lpstr>Результати визначення оптимальних параметрів управління окремого перехрестя </vt:lpstr>
      <vt:lpstr>Застосування еволюційної стратегії для визначення оптимальних параметрів управління світлофорними об’єктами </vt:lpstr>
      <vt:lpstr>Результати визначення оптимальних параметрів управління системи перехресть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Методи оптимізації імітаційних моделей</dc:title>
  <dc:creator>Microsoft Office User</dc:creator>
  <cp:lastModifiedBy>Microsoft Office User</cp:lastModifiedBy>
  <cp:revision>11</cp:revision>
  <dcterms:created xsi:type="dcterms:W3CDTF">2019-03-21T18:32:01Z</dcterms:created>
  <dcterms:modified xsi:type="dcterms:W3CDTF">2023-11-28T10:43:11Z</dcterms:modified>
</cp:coreProperties>
</file>