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6" r:id="rId10"/>
    <p:sldId id="267" r:id="rId11"/>
    <p:sldId id="268" r:id="rId12"/>
    <p:sldId id="272" r:id="rId13"/>
    <p:sldId id="265" r:id="rId14"/>
    <p:sldId id="269" r:id="rId15"/>
    <p:sldId id="270" r:id="rId16"/>
    <p:sldId id="271" r:id="rId17"/>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59"/>
  </p:normalViewPr>
  <p:slideViewPr>
    <p:cSldViewPr snapToGrid="0" snapToObjects="1">
      <p:cViewPr>
        <p:scale>
          <a:sx n="107" d="100"/>
          <a:sy n="107" d="100"/>
        </p:scale>
        <p:origin x="73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726D-DE5E-E142-9AE8-CC8260B556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A"/>
          </a:p>
        </p:txBody>
      </p:sp>
      <p:sp>
        <p:nvSpPr>
          <p:cNvPr id="3" name="Subtitle 2">
            <a:extLst>
              <a:ext uri="{FF2B5EF4-FFF2-40B4-BE49-F238E27FC236}">
                <a16:creationId xmlns:a16="http://schemas.microsoft.com/office/drawing/2014/main" id="{B39143A2-638A-D548-80CB-E44B0024AF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A"/>
          </a:p>
        </p:txBody>
      </p:sp>
      <p:sp>
        <p:nvSpPr>
          <p:cNvPr id="4" name="Date Placeholder 3">
            <a:extLst>
              <a:ext uri="{FF2B5EF4-FFF2-40B4-BE49-F238E27FC236}">
                <a16:creationId xmlns:a16="http://schemas.microsoft.com/office/drawing/2014/main" id="{CC2E3995-36B5-1541-836A-2D0EF1AC4485}"/>
              </a:ext>
            </a:extLst>
          </p:cNvPr>
          <p:cNvSpPr>
            <a:spLocks noGrp="1"/>
          </p:cNvSpPr>
          <p:nvPr>
            <p:ph type="dt" sz="half" idx="10"/>
          </p:nvPr>
        </p:nvSpPr>
        <p:spPr/>
        <p:txBody>
          <a:bodyPr/>
          <a:lstStyle/>
          <a:p>
            <a:fld id="{684F373A-1ECF-AB46-A681-826F0356C712}" type="datetimeFigureOut">
              <a:rPr lang="en-UA" smtClean="0"/>
              <a:t>12/14/20</a:t>
            </a:fld>
            <a:endParaRPr lang="en-UA"/>
          </a:p>
        </p:txBody>
      </p:sp>
      <p:sp>
        <p:nvSpPr>
          <p:cNvPr id="5" name="Footer Placeholder 4">
            <a:extLst>
              <a:ext uri="{FF2B5EF4-FFF2-40B4-BE49-F238E27FC236}">
                <a16:creationId xmlns:a16="http://schemas.microsoft.com/office/drawing/2014/main" id="{9777ED34-3965-BB4E-A0DD-286C1401E3D8}"/>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294ED076-BBE3-6F48-AE10-20906366C3A9}"/>
              </a:ext>
            </a:extLst>
          </p:cNvPr>
          <p:cNvSpPr>
            <a:spLocks noGrp="1"/>
          </p:cNvSpPr>
          <p:nvPr>
            <p:ph type="sldNum" sz="quarter" idx="12"/>
          </p:nvPr>
        </p:nvSpPr>
        <p:spPr/>
        <p:txBody>
          <a:bodyPr/>
          <a:lstStyle/>
          <a:p>
            <a:fld id="{7A5A3822-80EE-B949-B5F6-8EA62F20216E}" type="slidenum">
              <a:rPr lang="en-UA" smtClean="0"/>
              <a:t>‹#›</a:t>
            </a:fld>
            <a:endParaRPr lang="en-UA"/>
          </a:p>
        </p:txBody>
      </p:sp>
    </p:spTree>
    <p:extLst>
      <p:ext uri="{BB962C8B-B14F-4D97-AF65-F5344CB8AC3E}">
        <p14:creationId xmlns:p14="http://schemas.microsoft.com/office/powerpoint/2010/main" val="47554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FCB3-B4CD-BE44-9227-4595C7DD2DD2}"/>
              </a:ext>
            </a:extLst>
          </p:cNvPr>
          <p:cNvSpPr>
            <a:spLocks noGrp="1"/>
          </p:cNvSpPr>
          <p:nvPr>
            <p:ph type="title"/>
          </p:nvPr>
        </p:nvSpPr>
        <p:spPr/>
        <p:txBody>
          <a:bodyPr/>
          <a:lstStyle/>
          <a:p>
            <a:r>
              <a:rPr lang="en-US"/>
              <a:t>Click to edit Master title style</a:t>
            </a:r>
            <a:endParaRPr lang="en-UA"/>
          </a:p>
        </p:txBody>
      </p:sp>
      <p:sp>
        <p:nvSpPr>
          <p:cNvPr id="3" name="Vertical Text Placeholder 2">
            <a:extLst>
              <a:ext uri="{FF2B5EF4-FFF2-40B4-BE49-F238E27FC236}">
                <a16:creationId xmlns:a16="http://schemas.microsoft.com/office/drawing/2014/main" id="{A22AFA57-E7D2-3541-BBF4-2BB4BA9863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2565C2C7-D6F2-DD48-9455-6767D6DA6CA2}"/>
              </a:ext>
            </a:extLst>
          </p:cNvPr>
          <p:cNvSpPr>
            <a:spLocks noGrp="1"/>
          </p:cNvSpPr>
          <p:nvPr>
            <p:ph type="dt" sz="half" idx="10"/>
          </p:nvPr>
        </p:nvSpPr>
        <p:spPr/>
        <p:txBody>
          <a:bodyPr/>
          <a:lstStyle/>
          <a:p>
            <a:fld id="{684F373A-1ECF-AB46-A681-826F0356C712}" type="datetimeFigureOut">
              <a:rPr lang="en-UA" smtClean="0"/>
              <a:t>12/14/20</a:t>
            </a:fld>
            <a:endParaRPr lang="en-UA"/>
          </a:p>
        </p:txBody>
      </p:sp>
      <p:sp>
        <p:nvSpPr>
          <p:cNvPr id="5" name="Footer Placeholder 4">
            <a:extLst>
              <a:ext uri="{FF2B5EF4-FFF2-40B4-BE49-F238E27FC236}">
                <a16:creationId xmlns:a16="http://schemas.microsoft.com/office/drawing/2014/main" id="{9AD3E7F9-1E56-894A-B805-B503B55E87A9}"/>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8E981072-03B9-E14D-A628-A8EACFED9711}"/>
              </a:ext>
            </a:extLst>
          </p:cNvPr>
          <p:cNvSpPr>
            <a:spLocks noGrp="1"/>
          </p:cNvSpPr>
          <p:nvPr>
            <p:ph type="sldNum" sz="quarter" idx="12"/>
          </p:nvPr>
        </p:nvSpPr>
        <p:spPr/>
        <p:txBody>
          <a:bodyPr/>
          <a:lstStyle/>
          <a:p>
            <a:fld id="{7A5A3822-80EE-B949-B5F6-8EA62F20216E}" type="slidenum">
              <a:rPr lang="en-UA" smtClean="0"/>
              <a:t>‹#›</a:t>
            </a:fld>
            <a:endParaRPr lang="en-UA"/>
          </a:p>
        </p:txBody>
      </p:sp>
    </p:spTree>
    <p:extLst>
      <p:ext uri="{BB962C8B-B14F-4D97-AF65-F5344CB8AC3E}">
        <p14:creationId xmlns:p14="http://schemas.microsoft.com/office/powerpoint/2010/main" val="31735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67615-8D73-644E-ABAD-EC8FE834C2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A"/>
          </a:p>
        </p:txBody>
      </p:sp>
      <p:sp>
        <p:nvSpPr>
          <p:cNvPr id="3" name="Vertical Text Placeholder 2">
            <a:extLst>
              <a:ext uri="{FF2B5EF4-FFF2-40B4-BE49-F238E27FC236}">
                <a16:creationId xmlns:a16="http://schemas.microsoft.com/office/drawing/2014/main" id="{EC74BD2F-33A4-8D47-8685-D65429E0BF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DD398090-E8B6-F14F-9D74-E31D64F2B56D}"/>
              </a:ext>
            </a:extLst>
          </p:cNvPr>
          <p:cNvSpPr>
            <a:spLocks noGrp="1"/>
          </p:cNvSpPr>
          <p:nvPr>
            <p:ph type="dt" sz="half" idx="10"/>
          </p:nvPr>
        </p:nvSpPr>
        <p:spPr/>
        <p:txBody>
          <a:bodyPr/>
          <a:lstStyle/>
          <a:p>
            <a:fld id="{684F373A-1ECF-AB46-A681-826F0356C712}" type="datetimeFigureOut">
              <a:rPr lang="en-UA" smtClean="0"/>
              <a:t>12/14/20</a:t>
            </a:fld>
            <a:endParaRPr lang="en-UA"/>
          </a:p>
        </p:txBody>
      </p:sp>
      <p:sp>
        <p:nvSpPr>
          <p:cNvPr id="5" name="Footer Placeholder 4">
            <a:extLst>
              <a:ext uri="{FF2B5EF4-FFF2-40B4-BE49-F238E27FC236}">
                <a16:creationId xmlns:a16="http://schemas.microsoft.com/office/drawing/2014/main" id="{6191DFC3-AF80-7A46-A977-889B2DC66C06}"/>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907EF907-0B96-EC40-8D98-D3E59DED251B}"/>
              </a:ext>
            </a:extLst>
          </p:cNvPr>
          <p:cNvSpPr>
            <a:spLocks noGrp="1"/>
          </p:cNvSpPr>
          <p:nvPr>
            <p:ph type="sldNum" sz="quarter" idx="12"/>
          </p:nvPr>
        </p:nvSpPr>
        <p:spPr/>
        <p:txBody>
          <a:bodyPr/>
          <a:lstStyle/>
          <a:p>
            <a:fld id="{7A5A3822-80EE-B949-B5F6-8EA62F20216E}" type="slidenum">
              <a:rPr lang="en-UA" smtClean="0"/>
              <a:t>‹#›</a:t>
            </a:fld>
            <a:endParaRPr lang="en-UA"/>
          </a:p>
        </p:txBody>
      </p:sp>
    </p:spTree>
    <p:extLst>
      <p:ext uri="{BB962C8B-B14F-4D97-AF65-F5344CB8AC3E}">
        <p14:creationId xmlns:p14="http://schemas.microsoft.com/office/powerpoint/2010/main" val="64795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C54B-CF60-7B47-BAA7-11A5596FB004}"/>
              </a:ext>
            </a:extLst>
          </p:cNvPr>
          <p:cNvSpPr>
            <a:spLocks noGrp="1"/>
          </p:cNvSpPr>
          <p:nvPr>
            <p:ph type="title"/>
          </p:nvPr>
        </p:nvSpPr>
        <p:spPr/>
        <p:txBody>
          <a:bodyPr/>
          <a:lstStyle/>
          <a:p>
            <a:r>
              <a:rPr lang="en-US"/>
              <a:t>Click to edit Master title style</a:t>
            </a:r>
            <a:endParaRPr lang="en-UA"/>
          </a:p>
        </p:txBody>
      </p:sp>
      <p:sp>
        <p:nvSpPr>
          <p:cNvPr id="3" name="Content Placeholder 2">
            <a:extLst>
              <a:ext uri="{FF2B5EF4-FFF2-40B4-BE49-F238E27FC236}">
                <a16:creationId xmlns:a16="http://schemas.microsoft.com/office/drawing/2014/main" id="{05EE9336-97CF-8646-9ED9-D72CC1A0BE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65F24A26-02A8-2046-9999-2F91BD712BFB}"/>
              </a:ext>
            </a:extLst>
          </p:cNvPr>
          <p:cNvSpPr>
            <a:spLocks noGrp="1"/>
          </p:cNvSpPr>
          <p:nvPr>
            <p:ph type="dt" sz="half" idx="10"/>
          </p:nvPr>
        </p:nvSpPr>
        <p:spPr/>
        <p:txBody>
          <a:bodyPr/>
          <a:lstStyle/>
          <a:p>
            <a:fld id="{684F373A-1ECF-AB46-A681-826F0356C712}" type="datetimeFigureOut">
              <a:rPr lang="en-UA" smtClean="0"/>
              <a:t>12/14/20</a:t>
            </a:fld>
            <a:endParaRPr lang="en-UA"/>
          </a:p>
        </p:txBody>
      </p:sp>
      <p:sp>
        <p:nvSpPr>
          <p:cNvPr id="5" name="Footer Placeholder 4">
            <a:extLst>
              <a:ext uri="{FF2B5EF4-FFF2-40B4-BE49-F238E27FC236}">
                <a16:creationId xmlns:a16="http://schemas.microsoft.com/office/drawing/2014/main" id="{6D989725-F7DC-294C-8085-4B6ABB103595}"/>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D30290AE-EFC3-A94D-9649-919C81F8DD77}"/>
              </a:ext>
            </a:extLst>
          </p:cNvPr>
          <p:cNvSpPr>
            <a:spLocks noGrp="1"/>
          </p:cNvSpPr>
          <p:nvPr>
            <p:ph type="sldNum" sz="quarter" idx="12"/>
          </p:nvPr>
        </p:nvSpPr>
        <p:spPr/>
        <p:txBody>
          <a:bodyPr/>
          <a:lstStyle/>
          <a:p>
            <a:fld id="{7A5A3822-80EE-B949-B5F6-8EA62F20216E}" type="slidenum">
              <a:rPr lang="en-UA" smtClean="0"/>
              <a:t>‹#›</a:t>
            </a:fld>
            <a:endParaRPr lang="en-UA"/>
          </a:p>
        </p:txBody>
      </p:sp>
    </p:spTree>
    <p:extLst>
      <p:ext uri="{BB962C8B-B14F-4D97-AF65-F5344CB8AC3E}">
        <p14:creationId xmlns:p14="http://schemas.microsoft.com/office/powerpoint/2010/main" val="338102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81C7-060A-D54F-B56E-392146103D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A"/>
          </a:p>
        </p:txBody>
      </p:sp>
      <p:sp>
        <p:nvSpPr>
          <p:cNvPr id="3" name="Text Placeholder 2">
            <a:extLst>
              <a:ext uri="{FF2B5EF4-FFF2-40B4-BE49-F238E27FC236}">
                <a16:creationId xmlns:a16="http://schemas.microsoft.com/office/drawing/2014/main" id="{105ECB0F-ABA8-8640-A7A1-C1EA96408F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2D5EBF-A3D5-5F46-BE19-B4F796646108}"/>
              </a:ext>
            </a:extLst>
          </p:cNvPr>
          <p:cNvSpPr>
            <a:spLocks noGrp="1"/>
          </p:cNvSpPr>
          <p:nvPr>
            <p:ph type="dt" sz="half" idx="10"/>
          </p:nvPr>
        </p:nvSpPr>
        <p:spPr/>
        <p:txBody>
          <a:bodyPr/>
          <a:lstStyle/>
          <a:p>
            <a:fld id="{684F373A-1ECF-AB46-A681-826F0356C712}" type="datetimeFigureOut">
              <a:rPr lang="en-UA" smtClean="0"/>
              <a:t>12/14/20</a:t>
            </a:fld>
            <a:endParaRPr lang="en-UA"/>
          </a:p>
        </p:txBody>
      </p:sp>
      <p:sp>
        <p:nvSpPr>
          <p:cNvPr id="5" name="Footer Placeholder 4">
            <a:extLst>
              <a:ext uri="{FF2B5EF4-FFF2-40B4-BE49-F238E27FC236}">
                <a16:creationId xmlns:a16="http://schemas.microsoft.com/office/drawing/2014/main" id="{93D95583-2CDB-AF4F-A11C-8B52A545D21A}"/>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15A21538-A8BE-2343-A005-8BFBDD6BEC41}"/>
              </a:ext>
            </a:extLst>
          </p:cNvPr>
          <p:cNvSpPr>
            <a:spLocks noGrp="1"/>
          </p:cNvSpPr>
          <p:nvPr>
            <p:ph type="sldNum" sz="quarter" idx="12"/>
          </p:nvPr>
        </p:nvSpPr>
        <p:spPr/>
        <p:txBody>
          <a:bodyPr/>
          <a:lstStyle/>
          <a:p>
            <a:fld id="{7A5A3822-80EE-B949-B5F6-8EA62F20216E}" type="slidenum">
              <a:rPr lang="en-UA" smtClean="0"/>
              <a:t>‹#›</a:t>
            </a:fld>
            <a:endParaRPr lang="en-UA"/>
          </a:p>
        </p:txBody>
      </p:sp>
    </p:spTree>
    <p:extLst>
      <p:ext uri="{BB962C8B-B14F-4D97-AF65-F5344CB8AC3E}">
        <p14:creationId xmlns:p14="http://schemas.microsoft.com/office/powerpoint/2010/main" val="10964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D391-22E7-CA45-90FF-8EDD2329FAA7}"/>
              </a:ext>
            </a:extLst>
          </p:cNvPr>
          <p:cNvSpPr>
            <a:spLocks noGrp="1"/>
          </p:cNvSpPr>
          <p:nvPr>
            <p:ph type="title"/>
          </p:nvPr>
        </p:nvSpPr>
        <p:spPr/>
        <p:txBody>
          <a:bodyPr/>
          <a:lstStyle/>
          <a:p>
            <a:r>
              <a:rPr lang="en-US"/>
              <a:t>Click to edit Master title style</a:t>
            </a:r>
            <a:endParaRPr lang="en-UA"/>
          </a:p>
        </p:txBody>
      </p:sp>
      <p:sp>
        <p:nvSpPr>
          <p:cNvPr id="3" name="Content Placeholder 2">
            <a:extLst>
              <a:ext uri="{FF2B5EF4-FFF2-40B4-BE49-F238E27FC236}">
                <a16:creationId xmlns:a16="http://schemas.microsoft.com/office/drawing/2014/main" id="{8763CA55-E161-5347-B28E-FB36F41C6D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Content Placeholder 3">
            <a:extLst>
              <a:ext uri="{FF2B5EF4-FFF2-40B4-BE49-F238E27FC236}">
                <a16:creationId xmlns:a16="http://schemas.microsoft.com/office/drawing/2014/main" id="{B1E90A42-4132-134A-A326-C9405011F5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5" name="Date Placeholder 4">
            <a:extLst>
              <a:ext uri="{FF2B5EF4-FFF2-40B4-BE49-F238E27FC236}">
                <a16:creationId xmlns:a16="http://schemas.microsoft.com/office/drawing/2014/main" id="{877AE47B-9555-A149-99AC-D8F8011CCDB8}"/>
              </a:ext>
            </a:extLst>
          </p:cNvPr>
          <p:cNvSpPr>
            <a:spLocks noGrp="1"/>
          </p:cNvSpPr>
          <p:nvPr>
            <p:ph type="dt" sz="half" idx="10"/>
          </p:nvPr>
        </p:nvSpPr>
        <p:spPr/>
        <p:txBody>
          <a:bodyPr/>
          <a:lstStyle/>
          <a:p>
            <a:fld id="{684F373A-1ECF-AB46-A681-826F0356C712}" type="datetimeFigureOut">
              <a:rPr lang="en-UA" smtClean="0"/>
              <a:t>12/14/20</a:t>
            </a:fld>
            <a:endParaRPr lang="en-UA"/>
          </a:p>
        </p:txBody>
      </p:sp>
      <p:sp>
        <p:nvSpPr>
          <p:cNvPr id="6" name="Footer Placeholder 5">
            <a:extLst>
              <a:ext uri="{FF2B5EF4-FFF2-40B4-BE49-F238E27FC236}">
                <a16:creationId xmlns:a16="http://schemas.microsoft.com/office/drawing/2014/main" id="{4831E5FA-5363-3941-BA54-EBEF7282A1AB}"/>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85B31032-684C-DC4D-86F2-818EBDD493E5}"/>
              </a:ext>
            </a:extLst>
          </p:cNvPr>
          <p:cNvSpPr>
            <a:spLocks noGrp="1"/>
          </p:cNvSpPr>
          <p:nvPr>
            <p:ph type="sldNum" sz="quarter" idx="12"/>
          </p:nvPr>
        </p:nvSpPr>
        <p:spPr/>
        <p:txBody>
          <a:bodyPr/>
          <a:lstStyle/>
          <a:p>
            <a:fld id="{7A5A3822-80EE-B949-B5F6-8EA62F20216E}" type="slidenum">
              <a:rPr lang="en-UA" smtClean="0"/>
              <a:t>‹#›</a:t>
            </a:fld>
            <a:endParaRPr lang="en-UA"/>
          </a:p>
        </p:txBody>
      </p:sp>
    </p:spTree>
    <p:extLst>
      <p:ext uri="{BB962C8B-B14F-4D97-AF65-F5344CB8AC3E}">
        <p14:creationId xmlns:p14="http://schemas.microsoft.com/office/powerpoint/2010/main" val="261800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CE26-79CE-9D49-9F22-5E8486581233}"/>
              </a:ext>
            </a:extLst>
          </p:cNvPr>
          <p:cNvSpPr>
            <a:spLocks noGrp="1"/>
          </p:cNvSpPr>
          <p:nvPr>
            <p:ph type="title"/>
          </p:nvPr>
        </p:nvSpPr>
        <p:spPr>
          <a:xfrm>
            <a:off x="839788" y="365125"/>
            <a:ext cx="10515600" cy="1325563"/>
          </a:xfrm>
        </p:spPr>
        <p:txBody>
          <a:bodyPr/>
          <a:lstStyle/>
          <a:p>
            <a:r>
              <a:rPr lang="en-US"/>
              <a:t>Click to edit Master title style</a:t>
            </a:r>
            <a:endParaRPr lang="en-UA"/>
          </a:p>
        </p:txBody>
      </p:sp>
      <p:sp>
        <p:nvSpPr>
          <p:cNvPr id="3" name="Text Placeholder 2">
            <a:extLst>
              <a:ext uri="{FF2B5EF4-FFF2-40B4-BE49-F238E27FC236}">
                <a16:creationId xmlns:a16="http://schemas.microsoft.com/office/drawing/2014/main" id="{537C8C08-4CFE-F64E-88FB-0FD7D7F5DC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D2A592-5EEF-8C47-8C9D-2A080B4CEC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5" name="Text Placeholder 4">
            <a:extLst>
              <a:ext uri="{FF2B5EF4-FFF2-40B4-BE49-F238E27FC236}">
                <a16:creationId xmlns:a16="http://schemas.microsoft.com/office/drawing/2014/main" id="{78DF696E-545D-3C4F-B93D-42F4A4A21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C7013A-4960-0D4E-83B8-3852267495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7" name="Date Placeholder 6">
            <a:extLst>
              <a:ext uri="{FF2B5EF4-FFF2-40B4-BE49-F238E27FC236}">
                <a16:creationId xmlns:a16="http://schemas.microsoft.com/office/drawing/2014/main" id="{9940BC18-385F-454D-A413-CED7E5B900DA}"/>
              </a:ext>
            </a:extLst>
          </p:cNvPr>
          <p:cNvSpPr>
            <a:spLocks noGrp="1"/>
          </p:cNvSpPr>
          <p:nvPr>
            <p:ph type="dt" sz="half" idx="10"/>
          </p:nvPr>
        </p:nvSpPr>
        <p:spPr/>
        <p:txBody>
          <a:bodyPr/>
          <a:lstStyle/>
          <a:p>
            <a:fld id="{684F373A-1ECF-AB46-A681-826F0356C712}" type="datetimeFigureOut">
              <a:rPr lang="en-UA" smtClean="0"/>
              <a:t>12/14/20</a:t>
            </a:fld>
            <a:endParaRPr lang="en-UA"/>
          </a:p>
        </p:txBody>
      </p:sp>
      <p:sp>
        <p:nvSpPr>
          <p:cNvPr id="8" name="Footer Placeholder 7">
            <a:extLst>
              <a:ext uri="{FF2B5EF4-FFF2-40B4-BE49-F238E27FC236}">
                <a16:creationId xmlns:a16="http://schemas.microsoft.com/office/drawing/2014/main" id="{92A92E62-CB50-944C-BF22-C40CF00A5435}"/>
              </a:ext>
            </a:extLst>
          </p:cNvPr>
          <p:cNvSpPr>
            <a:spLocks noGrp="1"/>
          </p:cNvSpPr>
          <p:nvPr>
            <p:ph type="ftr" sz="quarter" idx="11"/>
          </p:nvPr>
        </p:nvSpPr>
        <p:spPr/>
        <p:txBody>
          <a:bodyPr/>
          <a:lstStyle/>
          <a:p>
            <a:endParaRPr lang="en-UA"/>
          </a:p>
        </p:txBody>
      </p:sp>
      <p:sp>
        <p:nvSpPr>
          <p:cNvPr id="9" name="Slide Number Placeholder 8">
            <a:extLst>
              <a:ext uri="{FF2B5EF4-FFF2-40B4-BE49-F238E27FC236}">
                <a16:creationId xmlns:a16="http://schemas.microsoft.com/office/drawing/2014/main" id="{51C1FF69-1ECD-064D-A526-C50FD030B46A}"/>
              </a:ext>
            </a:extLst>
          </p:cNvPr>
          <p:cNvSpPr>
            <a:spLocks noGrp="1"/>
          </p:cNvSpPr>
          <p:nvPr>
            <p:ph type="sldNum" sz="quarter" idx="12"/>
          </p:nvPr>
        </p:nvSpPr>
        <p:spPr/>
        <p:txBody>
          <a:bodyPr/>
          <a:lstStyle/>
          <a:p>
            <a:fld id="{7A5A3822-80EE-B949-B5F6-8EA62F20216E}" type="slidenum">
              <a:rPr lang="en-UA" smtClean="0"/>
              <a:t>‹#›</a:t>
            </a:fld>
            <a:endParaRPr lang="en-UA"/>
          </a:p>
        </p:txBody>
      </p:sp>
    </p:spTree>
    <p:extLst>
      <p:ext uri="{BB962C8B-B14F-4D97-AF65-F5344CB8AC3E}">
        <p14:creationId xmlns:p14="http://schemas.microsoft.com/office/powerpoint/2010/main" val="100966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7FFBF-E2DF-AB46-8736-BAC949B5C2A6}"/>
              </a:ext>
            </a:extLst>
          </p:cNvPr>
          <p:cNvSpPr>
            <a:spLocks noGrp="1"/>
          </p:cNvSpPr>
          <p:nvPr>
            <p:ph type="title"/>
          </p:nvPr>
        </p:nvSpPr>
        <p:spPr/>
        <p:txBody>
          <a:bodyPr/>
          <a:lstStyle/>
          <a:p>
            <a:r>
              <a:rPr lang="en-US"/>
              <a:t>Click to edit Master title style</a:t>
            </a:r>
            <a:endParaRPr lang="en-UA"/>
          </a:p>
        </p:txBody>
      </p:sp>
      <p:sp>
        <p:nvSpPr>
          <p:cNvPr id="3" name="Date Placeholder 2">
            <a:extLst>
              <a:ext uri="{FF2B5EF4-FFF2-40B4-BE49-F238E27FC236}">
                <a16:creationId xmlns:a16="http://schemas.microsoft.com/office/drawing/2014/main" id="{4A84FF12-CF7B-BE46-8D3B-5EEBFFD070E6}"/>
              </a:ext>
            </a:extLst>
          </p:cNvPr>
          <p:cNvSpPr>
            <a:spLocks noGrp="1"/>
          </p:cNvSpPr>
          <p:nvPr>
            <p:ph type="dt" sz="half" idx="10"/>
          </p:nvPr>
        </p:nvSpPr>
        <p:spPr/>
        <p:txBody>
          <a:bodyPr/>
          <a:lstStyle/>
          <a:p>
            <a:fld id="{684F373A-1ECF-AB46-A681-826F0356C712}" type="datetimeFigureOut">
              <a:rPr lang="en-UA" smtClean="0"/>
              <a:t>12/14/20</a:t>
            </a:fld>
            <a:endParaRPr lang="en-UA"/>
          </a:p>
        </p:txBody>
      </p:sp>
      <p:sp>
        <p:nvSpPr>
          <p:cNvPr id="4" name="Footer Placeholder 3">
            <a:extLst>
              <a:ext uri="{FF2B5EF4-FFF2-40B4-BE49-F238E27FC236}">
                <a16:creationId xmlns:a16="http://schemas.microsoft.com/office/drawing/2014/main" id="{769CC0BF-D0E2-3943-ABF4-1E92562F8AF0}"/>
              </a:ext>
            </a:extLst>
          </p:cNvPr>
          <p:cNvSpPr>
            <a:spLocks noGrp="1"/>
          </p:cNvSpPr>
          <p:nvPr>
            <p:ph type="ftr" sz="quarter" idx="11"/>
          </p:nvPr>
        </p:nvSpPr>
        <p:spPr/>
        <p:txBody>
          <a:bodyPr/>
          <a:lstStyle/>
          <a:p>
            <a:endParaRPr lang="en-UA"/>
          </a:p>
        </p:txBody>
      </p:sp>
      <p:sp>
        <p:nvSpPr>
          <p:cNvPr id="5" name="Slide Number Placeholder 4">
            <a:extLst>
              <a:ext uri="{FF2B5EF4-FFF2-40B4-BE49-F238E27FC236}">
                <a16:creationId xmlns:a16="http://schemas.microsoft.com/office/drawing/2014/main" id="{181911D3-8CEB-B842-B901-97A76C314D14}"/>
              </a:ext>
            </a:extLst>
          </p:cNvPr>
          <p:cNvSpPr>
            <a:spLocks noGrp="1"/>
          </p:cNvSpPr>
          <p:nvPr>
            <p:ph type="sldNum" sz="quarter" idx="12"/>
          </p:nvPr>
        </p:nvSpPr>
        <p:spPr/>
        <p:txBody>
          <a:bodyPr/>
          <a:lstStyle/>
          <a:p>
            <a:fld id="{7A5A3822-80EE-B949-B5F6-8EA62F20216E}" type="slidenum">
              <a:rPr lang="en-UA" smtClean="0"/>
              <a:t>‹#›</a:t>
            </a:fld>
            <a:endParaRPr lang="en-UA"/>
          </a:p>
        </p:txBody>
      </p:sp>
    </p:spTree>
    <p:extLst>
      <p:ext uri="{BB962C8B-B14F-4D97-AF65-F5344CB8AC3E}">
        <p14:creationId xmlns:p14="http://schemas.microsoft.com/office/powerpoint/2010/main" val="12219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F79447-226F-124F-8A39-3A5207272F2A}"/>
              </a:ext>
            </a:extLst>
          </p:cNvPr>
          <p:cNvSpPr>
            <a:spLocks noGrp="1"/>
          </p:cNvSpPr>
          <p:nvPr>
            <p:ph type="dt" sz="half" idx="10"/>
          </p:nvPr>
        </p:nvSpPr>
        <p:spPr/>
        <p:txBody>
          <a:bodyPr/>
          <a:lstStyle/>
          <a:p>
            <a:fld id="{684F373A-1ECF-AB46-A681-826F0356C712}" type="datetimeFigureOut">
              <a:rPr lang="en-UA" smtClean="0"/>
              <a:t>12/14/20</a:t>
            </a:fld>
            <a:endParaRPr lang="en-UA"/>
          </a:p>
        </p:txBody>
      </p:sp>
      <p:sp>
        <p:nvSpPr>
          <p:cNvPr id="3" name="Footer Placeholder 2">
            <a:extLst>
              <a:ext uri="{FF2B5EF4-FFF2-40B4-BE49-F238E27FC236}">
                <a16:creationId xmlns:a16="http://schemas.microsoft.com/office/drawing/2014/main" id="{1A4C8C12-3434-984C-972C-3B8252EFE3A1}"/>
              </a:ext>
            </a:extLst>
          </p:cNvPr>
          <p:cNvSpPr>
            <a:spLocks noGrp="1"/>
          </p:cNvSpPr>
          <p:nvPr>
            <p:ph type="ftr" sz="quarter" idx="11"/>
          </p:nvPr>
        </p:nvSpPr>
        <p:spPr/>
        <p:txBody>
          <a:bodyPr/>
          <a:lstStyle/>
          <a:p>
            <a:endParaRPr lang="en-UA"/>
          </a:p>
        </p:txBody>
      </p:sp>
      <p:sp>
        <p:nvSpPr>
          <p:cNvPr id="4" name="Slide Number Placeholder 3">
            <a:extLst>
              <a:ext uri="{FF2B5EF4-FFF2-40B4-BE49-F238E27FC236}">
                <a16:creationId xmlns:a16="http://schemas.microsoft.com/office/drawing/2014/main" id="{AC26419F-41B5-9C4F-B29E-72FCA8C9414C}"/>
              </a:ext>
            </a:extLst>
          </p:cNvPr>
          <p:cNvSpPr>
            <a:spLocks noGrp="1"/>
          </p:cNvSpPr>
          <p:nvPr>
            <p:ph type="sldNum" sz="quarter" idx="12"/>
          </p:nvPr>
        </p:nvSpPr>
        <p:spPr/>
        <p:txBody>
          <a:bodyPr/>
          <a:lstStyle/>
          <a:p>
            <a:fld id="{7A5A3822-80EE-B949-B5F6-8EA62F20216E}" type="slidenum">
              <a:rPr lang="en-UA" smtClean="0"/>
              <a:t>‹#›</a:t>
            </a:fld>
            <a:endParaRPr lang="en-UA"/>
          </a:p>
        </p:txBody>
      </p:sp>
    </p:spTree>
    <p:extLst>
      <p:ext uri="{BB962C8B-B14F-4D97-AF65-F5344CB8AC3E}">
        <p14:creationId xmlns:p14="http://schemas.microsoft.com/office/powerpoint/2010/main" val="2799403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7B62-7DE0-4E4F-825D-EC2E90E2FB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A"/>
          </a:p>
        </p:txBody>
      </p:sp>
      <p:sp>
        <p:nvSpPr>
          <p:cNvPr id="3" name="Content Placeholder 2">
            <a:extLst>
              <a:ext uri="{FF2B5EF4-FFF2-40B4-BE49-F238E27FC236}">
                <a16:creationId xmlns:a16="http://schemas.microsoft.com/office/drawing/2014/main" id="{A561B5F4-9EFA-3343-862D-A20A49030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Text Placeholder 3">
            <a:extLst>
              <a:ext uri="{FF2B5EF4-FFF2-40B4-BE49-F238E27FC236}">
                <a16:creationId xmlns:a16="http://schemas.microsoft.com/office/drawing/2014/main" id="{2B925CF2-4365-5B47-B32B-8F2A6D6A3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70797-DFD9-E34B-9620-CA3DB68596B6}"/>
              </a:ext>
            </a:extLst>
          </p:cNvPr>
          <p:cNvSpPr>
            <a:spLocks noGrp="1"/>
          </p:cNvSpPr>
          <p:nvPr>
            <p:ph type="dt" sz="half" idx="10"/>
          </p:nvPr>
        </p:nvSpPr>
        <p:spPr/>
        <p:txBody>
          <a:bodyPr/>
          <a:lstStyle/>
          <a:p>
            <a:fld id="{684F373A-1ECF-AB46-A681-826F0356C712}" type="datetimeFigureOut">
              <a:rPr lang="en-UA" smtClean="0"/>
              <a:t>12/14/20</a:t>
            </a:fld>
            <a:endParaRPr lang="en-UA"/>
          </a:p>
        </p:txBody>
      </p:sp>
      <p:sp>
        <p:nvSpPr>
          <p:cNvPr id="6" name="Footer Placeholder 5">
            <a:extLst>
              <a:ext uri="{FF2B5EF4-FFF2-40B4-BE49-F238E27FC236}">
                <a16:creationId xmlns:a16="http://schemas.microsoft.com/office/drawing/2014/main" id="{5AEE0110-8BDB-424B-AAD1-75B400093B57}"/>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BDD28B7A-A3EE-BE40-9A52-A03BB7CBA94C}"/>
              </a:ext>
            </a:extLst>
          </p:cNvPr>
          <p:cNvSpPr>
            <a:spLocks noGrp="1"/>
          </p:cNvSpPr>
          <p:nvPr>
            <p:ph type="sldNum" sz="quarter" idx="12"/>
          </p:nvPr>
        </p:nvSpPr>
        <p:spPr/>
        <p:txBody>
          <a:bodyPr/>
          <a:lstStyle/>
          <a:p>
            <a:fld id="{7A5A3822-80EE-B949-B5F6-8EA62F20216E}" type="slidenum">
              <a:rPr lang="en-UA" smtClean="0"/>
              <a:t>‹#›</a:t>
            </a:fld>
            <a:endParaRPr lang="en-UA"/>
          </a:p>
        </p:txBody>
      </p:sp>
    </p:spTree>
    <p:extLst>
      <p:ext uri="{BB962C8B-B14F-4D97-AF65-F5344CB8AC3E}">
        <p14:creationId xmlns:p14="http://schemas.microsoft.com/office/powerpoint/2010/main" val="1434520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DC18-D820-334D-BB43-20B1FA348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A"/>
          </a:p>
        </p:txBody>
      </p:sp>
      <p:sp>
        <p:nvSpPr>
          <p:cNvPr id="3" name="Picture Placeholder 2">
            <a:extLst>
              <a:ext uri="{FF2B5EF4-FFF2-40B4-BE49-F238E27FC236}">
                <a16:creationId xmlns:a16="http://schemas.microsoft.com/office/drawing/2014/main" id="{BD45D194-4F6F-AE41-ACFC-BCC1AD395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A"/>
          </a:p>
        </p:txBody>
      </p:sp>
      <p:sp>
        <p:nvSpPr>
          <p:cNvPr id="4" name="Text Placeholder 3">
            <a:extLst>
              <a:ext uri="{FF2B5EF4-FFF2-40B4-BE49-F238E27FC236}">
                <a16:creationId xmlns:a16="http://schemas.microsoft.com/office/drawing/2014/main" id="{572E26EF-4065-6542-BC73-9A7896A5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B96C4-FCDD-3645-B7CF-DD6B1517A749}"/>
              </a:ext>
            </a:extLst>
          </p:cNvPr>
          <p:cNvSpPr>
            <a:spLocks noGrp="1"/>
          </p:cNvSpPr>
          <p:nvPr>
            <p:ph type="dt" sz="half" idx="10"/>
          </p:nvPr>
        </p:nvSpPr>
        <p:spPr/>
        <p:txBody>
          <a:bodyPr/>
          <a:lstStyle/>
          <a:p>
            <a:fld id="{684F373A-1ECF-AB46-A681-826F0356C712}" type="datetimeFigureOut">
              <a:rPr lang="en-UA" smtClean="0"/>
              <a:t>12/14/20</a:t>
            </a:fld>
            <a:endParaRPr lang="en-UA"/>
          </a:p>
        </p:txBody>
      </p:sp>
      <p:sp>
        <p:nvSpPr>
          <p:cNvPr id="6" name="Footer Placeholder 5">
            <a:extLst>
              <a:ext uri="{FF2B5EF4-FFF2-40B4-BE49-F238E27FC236}">
                <a16:creationId xmlns:a16="http://schemas.microsoft.com/office/drawing/2014/main" id="{E41A220F-F38D-7A4D-AA6C-DEDA05DF68FE}"/>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4EDC308E-A821-5244-BBDE-8318CBFE6D4D}"/>
              </a:ext>
            </a:extLst>
          </p:cNvPr>
          <p:cNvSpPr>
            <a:spLocks noGrp="1"/>
          </p:cNvSpPr>
          <p:nvPr>
            <p:ph type="sldNum" sz="quarter" idx="12"/>
          </p:nvPr>
        </p:nvSpPr>
        <p:spPr/>
        <p:txBody>
          <a:bodyPr/>
          <a:lstStyle/>
          <a:p>
            <a:fld id="{7A5A3822-80EE-B949-B5F6-8EA62F20216E}" type="slidenum">
              <a:rPr lang="en-UA" smtClean="0"/>
              <a:t>‹#›</a:t>
            </a:fld>
            <a:endParaRPr lang="en-UA"/>
          </a:p>
        </p:txBody>
      </p:sp>
    </p:spTree>
    <p:extLst>
      <p:ext uri="{BB962C8B-B14F-4D97-AF65-F5344CB8AC3E}">
        <p14:creationId xmlns:p14="http://schemas.microsoft.com/office/powerpoint/2010/main" val="233380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F5ACA7-259A-8444-93F5-C4285D30C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A"/>
          </a:p>
        </p:txBody>
      </p:sp>
      <p:sp>
        <p:nvSpPr>
          <p:cNvPr id="3" name="Text Placeholder 2">
            <a:extLst>
              <a:ext uri="{FF2B5EF4-FFF2-40B4-BE49-F238E27FC236}">
                <a16:creationId xmlns:a16="http://schemas.microsoft.com/office/drawing/2014/main" id="{FA405B44-4DA4-714A-B6E5-D6E3960090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C7526D0E-08D0-0249-A4C7-5792E55FC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F373A-1ECF-AB46-A681-826F0356C712}" type="datetimeFigureOut">
              <a:rPr lang="en-UA" smtClean="0"/>
              <a:t>12/14/20</a:t>
            </a:fld>
            <a:endParaRPr lang="en-UA"/>
          </a:p>
        </p:txBody>
      </p:sp>
      <p:sp>
        <p:nvSpPr>
          <p:cNvPr id="5" name="Footer Placeholder 4">
            <a:extLst>
              <a:ext uri="{FF2B5EF4-FFF2-40B4-BE49-F238E27FC236}">
                <a16:creationId xmlns:a16="http://schemas.microsoft.com/office/drawing/2014/main" id="{E592070D-44EF-E84F-9F6A-F413E1CC1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A"/>
          </a:p>
        </p:txBody>
      </p:sp>
      <p:sp>
        <p:nvSpPr>
          <p:cNvPr id="6" name="Slide Number Placeholder 5">
            <a:extLst>
              <a:ext uri="{FF2B5EF4-FFF2-40B4-BE49-F238E27FC236}">
                <a16:creationId xmlns:a16="http://schemas.microsoft.com/office/drawing/2014/main" id="{B2A88609-3DB4-FB4B-BF05-C302DDA289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A3822-80EE-B949-B5F6-8EA62F20216E}" type="slidenum">
              <a:rPr lang="en-UA" smtClean="0"/>
              <a:t>‹#›</a:t>
            </a:fld>
            <a:endParaRPr lang="en-UA"/>
          </a:p>
        </p:txBody>
      </p:sp>
    </p:spTree>
    <p:extLst>
      <p:ext uri="{BB962C8B-B14F-4D97-AF65-F5344CB8AC3E}">
        <p14:creationId xmlns:p14="http://schemas.microsoft.com/office/powerpoint/2010/main" val="26800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6"/>
          <p:cNvSpPr>
            <a:spLocks noChangeArrowheads="1"/>
          </p:cNvSpPr>
          <p:nvPr/>
        </p:nvSpPr>
        <p:spPr bwMode="auto">
          <a:xfrm>
            <a:off x="2892426" y="765175"/>
            <a:ext cx="7127875"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None/>
            </a:pPr>
            <a:r>
              <a:rPr lang="uk-UA" altLang="uk-UA" sz="2800" b="1" dirty="0">
                <a:latin typeface="Arial Unicode MS" pitchFamily="34" charset="-128"/>
              </a:rPr>
              <a:t>Програмне забезпечення </a:t>
            </a:r>
            <a:r>
              <a:rPr lang="en-US" altLang="uk-UA" sz="2800" b="1" dirty="0">
                <a:latin typeface="Arial Unicode MS" pitchFamily="34" charset="-128"/>
              </a:rPr>
              <a:t>GPSS </a:t>
            </a:r>
          </a:p>
          <a:p>
            <a:pPr algn="ctr">
              <a:spcBef>
                <a:spcPct val="0"/>
              </a:spcBef>
              <a:buNone/>
            </a:pPr>
            <a:r>
              <a:rPr lang="uk-UA"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uk-UA" b="1" dirty="0" err="1">
                <a:latin typeface="Arial Unicode MS" panose="020B0604020202020204" pitchFamily="34" charset="-128"/>
                <a:ea typeface="Arial Unicode MS" panose="020B0604020202020204" pitchFamily="34" charset="-128"/>
                <a:cs typeface="Arial Unicode MS" panose="020B0604020202020204" pitchFamily="34" charset="-128"/>
              </a:rPr>
              <a:t>General</a:t>
            </a:r>
            <a:r>
              <a:rPr lang="uk-UA"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uk-UA" b="1" dirty="0" err="1">
                <a:latin typeface="Arial Unicode MS" panose="020B0604020202020204" pitchFamily="34" charset="-128"/>
                <a:ea typeface="Arial Unicode MS" panose="020B0604020202020204" pitchFamily="34" charset="-128"/>
                <a:cs typeface="Arial Unicode MS" panose="020B0604020202020204" pitchFamily="34" charset="-128"/>
              </a:rPr>
              <a:t>Purpose</a:t>
            </a:r>
            <a:r>
              <a:rPr lang="uk-UA"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uk-UA" b="1" dirty="0" err="1">
                <a:latin typeface="Arial Unicode MS" panose="020B0604020202020204" pitchFamily="34" charset="-128"/>
                <a:ea typeface="Arial Unicode MS" panose="020B0604020202020204" pitchFamily="34" charset="-128"/>
                <a:cs typeface="Arial Unicode MS" panose="020B0604020202020204" pitchFamily="34" charset="-128"/>
              </a:rPr>
              <a:t>Simulation</a:t>
            </a:r>
            <a:r>
              <a:rPr lang="uk-UA"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uk-UA" b="1" dirty="0" err="1">
                <a:latin typeface="Arial Unicode MS" panose="020B0604020202020204" pitchFamily="34" charset="-128"/>
                <a:ea typeface="Arial Unicode MS" panose="020B0604020202020204" pitchFamily="34" charset="-128"/>
                <a:cs typeface="Arial Unicode MS" panose="020B0604020202020204" pitchFamily="34" charset="-128"/>
              </a:rPr>
              <a:t>System</a:t>
            </a:r>
            <a:r>
              <a:rPr lang="uk-UA"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A" sz="2800" dirty="0">
                <a:latin typeface="Arial" panose="020B0604020202020204" pitchFamily="34" charset="0"/>
                <a:cs typeface="Arial" panose="020B0604020202020204" pitchFamily="34" charset="0"/>
              </a:rPr>
              <a:t> </a:t>
            </a:r>
            <a:endParaRPr lang="ru-RU" altLang="uk-UA" sz="2800" dirty="0">
              <a:latin typeface="Arial" panose="020B0604020202020204" pitchFamily="34" charset="0"/>
              <a:cs typeface="Arial" panose="020B0604020202020204" pitchFamily="34" charset="0"/>
            </a:endParaRPr>
          </a:p>
        </p:txBody>
      </p:sp>
      <p:sp>
        <p:nvSpPr>
          <p:cNvPr id="2" name="Подзаголовок 1"/>
          <p:cNvSpPr>
            <a:spLocks noGrp="1"/>
          </p:cNvSpPr>
          <p:nvPr>
            <p:ph type="subTitle" idx="1"/>
          </p:nvPr>
        </p:nvSpPr>
        <p:spPr>
          <a:xfrm>
            <a:off x="2100263" y="3886200"/>
            <a:ext cx="8172450" cy="1752600"/>
          </a:xfrm>
        </p:spPr>
        <p:txBody>
          <a:bodyPr rtlCol="0">
            <a:normAutofit/>
          </a:bodyPr>
          <a:lstStyle/>
          <a:p>
            <a:pPr>
              <a:defRPr/>
            </a:pPr>
            <a:endParaRPr lang="uk-UA" dirty="0"/>
          </a:p>
        </p:txBody>
      </p:sp>
      <p:sp>
        <p:nvSpPr>
          <p:cNvPr id="5" name="Нижний колонтитул 3">
            <a:extLst>
              <a:ext uri="{FF2B5EF4-FFF2-40B4-BE49-F238E27FC236}">
                <a16:creationId xmlns:a16="http://schemas.microsoft.com/office/drawing/2014/main" id="{9BEF0C41-447C-9841-857A-D6075BB1C9E2}"/>
              </a:ext>
            </a:extLst>
          </p:cNvPr>
          <p:cNvSpPr>
            <a:spLocks noGrp="1"/>
          </p:cNvSpPr>
          <p:nvPr>
            <p:ph type="ftr" sz="quarter" idx="11"/>
          </p:nvPr>
        </p:nvSpPr>
        <p:spPr>
          <a:xfrm>
            <a:off x="3331029" y="6356350"/>
            <a:ext cx="4822371" cy="365125"/>
          </a:xfrm>
        </p:spPr>
        <p:txBody>
          <a:bodyPr/>
          <a:lstStyle/>
          <a:p>
            <a:r>
              <a:rPr lang="uk-UA" dirty="0"/>
              <a:t>© Стеценко Інна </a:t>
            </a:r>
            <a:r>
              <a:rPr lang="uk-UA" dirty="0" err="1"/>
              <a:t>Вячеславівна</a:t>
            </a:r>
            <a:r>
              <a:rPr lang="uk-UA" dirty="0"/>
              <a:t> НТУУ"КПІ </a:t>
            </a:r>
            <a:r>
              <a:rPr lang="uk-UA" dirty="0" err="1"/>
              <a:t>ім</a:t>
            </a:r>
            <a:r>
              <a:rPr lang="en-US" dirty="0"/>
              <a:t>.</a:t>
            </a:r>
            <a:r>
              <a:rPr lang="uk-UA" dirty="0"/>
              <a:t> Ігоря Сікорського"</a:t>
            </a:r>
          </a:p>
        </p:txBody>
      </p:sp>
    </p:spTree>
    <p:extLst>
      <p:ext uri="{BB962C8B-B14F-4D97-AF65-F5344CB8AC3E}">
        <p14:creationId xmlns:p14="http://schemas.microsoft.com/office/powerpoint/2010/main" val="381517730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1C64-66B7-FF4F-8631-8107BE889D83}"/>
              </a:ext>
            </a:extLst>
          </p:cNvPr>
          <p:cNvSpPr>
            <a:spLocks noGrp="1"/>
          </p:cNvSpPr>
          <p:nvPr>
            <p:ph type="title"/>
          </p:nvPr>
        </p:nvSpPr>
        <p:spPr>
          <a:xfrm>
            <a:off x="838200" y="365126"/>
            <a:ext cx="10515600" cy="669018"/>
          </a:xfrm>
        </p:spPr>
        <p:txBody>
          <a:bodyPr>
            <a:normAutofit fontScale="90000"/>
          </a:bodyPr>
          <a:lstStyle/>
          <a:p>
            <a:r>
              <a:rPr lang="uk-UA" dirty="0"/>
              <a:t>Оператори </a:t>
            </a:r>
            <a:r>
              <a:rPr lang="en-US" dirty="0"/>
              <a:t>TRANSFER</a:t>
            </a:r>
            <a:r>
              <a:rPr lang="uk-UA" dirty="0"/>
              <a:t> </a:t>
            </a:r>
            <a:r>
              <a:rPr lang="en-US" dirty="0"/>
              <a:t>and TEST</a:t>
            </a:r>
            <a:endParaRPr lang="en-UA" dirty="0"/>
          </a:p>
        </p:txBody>
      </p:sp>
      <p:sp>
        <p:nvSpPr>
          <p:cNvPr id="3" name="Content Placeholder 2">
            <a:extLst>
              <a:ext uri="{FF2B5EF4-FFF2-40B4-BE49-F238E27FC236}">
                <a16:creationId xmlns:a16="http://schemas.microsoft.com/office/drawing/2014/main" id="{A0161716-C922-F24E-8D37-314CEE835FE6}"/>
              </a:ext>
            </a:extLst>
          </p:cNvPr>
          <p:cNvSpPr>
            <a:spLocks noGrp="1"/>
          </p:cNvSpPr>
          <p:nvPr>
            <p:ph idx="1"/>
          </p:nvPr>
        </p:nvSpPr>
        <p:spPr>
          <a:xfrm>
            <a:off x="838200" y="1219200"/>
            <a:ext cx="10515600" cy="4957763"/>
          </a:xfrm>
        </p:spPr>
        <p:txBody>
          <a:bodyPr>
            <a:normAutofit fontScale="62500" lnSpcReduction="20000"/>
          </a:bodyPr>
          <a:lstStyle/>
          <a:p>
            <a:r>
              <a:rPr lang="uk-UA" b="1" dirty="0"/>
              <a:t>TRANSFER    ,MIT </a:t>
            </a:r>
            <a:r>
              <a:rPr lang="uk-UA" dirty="0"/>
              <a:t> - безумовна передача управління оператору з міткою (номером) MIT. </a:t>
            </a:r>
            <a:endParaRPr lang="en-UA" dirty="0"/>
          </a:p>
          <a:p>
            <a:r>
              <a:rPr lang="uk-UA" b="1" dirty="0"/>
              <a:t>TRANSFER    BOTH,LAB1,ONE</a:t>
            </a:r>
            <a:r>
              <a:rPr lang="uk-UA" dirty="0"/>
              <a:t> - перехід до оператора з міткою LAB1, якщо він неможливий, то до оператора з міткою ONE , якщо і він неможливий, то </a:t>
            </a:r>
            <a:r>
              <a:rPr lang="uk-UA" dirty="0" err="1"/>
              <a:t>транзакт</a:t>
            </a:r>
            <a:r>
              <a:rPr lang="uk-UA" dirty="0"/>
              <a:t> затримується до наступного моменту модельного часу, в який повторюються указані спроби переходу.</a:t>
            </a:r>
            <a:endParaRPr lang="en-UA" dirty="0"/>
          </a:p>
          <a:p>
            <a:r>
              <a:rPr lang="uk-UA" b="1" dirty="0"/>
              <a:t>TRANSFER    .4,AAA,END </a:t>
            </a:r>
            <a:r>
              <a:rPr lang="uk-UA" dirty="0"/>
              <a:t>- </a:t>
            </a:r>
            <a:r>
              <a:rPr lang="uk-UA" dirty="0" err="1"/>
              <a:t>транзакт</a:t>
            </a:r>
            <a:r>
              <a:rPr lang="uk-UA" dirty="0"/>
              <a:t> з ймовірністю 0,4 переходить до оператору з міткою END та з ймовірністю 0,6 до оператору з міткою AAA.</a:t>
            </a:r>
            <a:endParaRPr lang="en-UA" dirty="0"/>
          </a:p>
          <a:p>
            <a:r>
              <a:rPr lang="uk-UA" b="1" dirty="0"/>
              <a:t>TRANSFER    PICK,FIN7,FIN21 </a:t>
            </a:r>
            <a:r>
              <a:rPr lang="uk-UA" dirty="0"/>
              <a:t> - перехід із рівною ймовірністю до операторів з номерами FIN7, FIN 7+1, FIN 7+2, . . . , FIN 21. </a:t>
            </a:r>
            <a:endParaRPr lang="en-UA" dirty="0"/>
          </a:p>
          <a:p>
            <a:r>
              <a:rPr lang="uk-UA" b="1" dirty="0"/>
              <a:t>TRANSFER    FN,AAA,2 </a:t>
            </a:r>
            <a:r>
              <a:rPr lang="uk-UA" dirty="0"/>
              <a:t> - перехід до оператору, мітка якого рівна сумі значень функції AAA і числа 2.</a:t>
            </a:r>
            <a:endParaRPr lang="en-UA" dirty="0"/>
          </a:p>
          <a:p>
            <a:r>
              <a:rPr lang="uk-UA" b="1" dirty="0"/>
              <a:t>TRANSFER    P,4,41</a:t>
            </a:r>
            <a:r>
              <a:rPr lang="uk-UA" dirty="0"/>
              <a:t> - перехід до оператору, мітка якого рівна сумі значень параметра з номером 4 </a:t>
            </a:r>
            <a:r>
              <a:rPr lang="uk-UA" dirty="0" err="1"/>
              <a:t>транзакта</a:t>
            </a:r>
            <a:r>
              <a:rPr lang="uk-UA" dirty="0"/>
              <a:t> і числа 41.</a:t>
            </a:r>
            <a:endParaRPr lang="en-UA" dirty="0"/>
          </a:p>
          <a:p>
            <a:r>
              <a:rPr lang="uk-UA" b="1" dirty="0"/>
              <a:t>TRANSFER    SBR,PRC,7</a:t>
            </a:r>
            <a:r>
              <a:rPr lang="uk-UA" dirty="0"/>
              <a:t> - перехід до оператора PRC із записом в параметр з номером 7 </a:t>
            </a:r>
            <a:r>
              <a:rPr lang="uk-UA" dirty="0" err="1"/>
              <a:t>транзакта</a:t>
            </a:r>
            <a:r>
              <a:rPr lang="uk-UA" dirty="0"/>
              <a:t> мітки даного оператора.</a:t>
            </a:r>
            <a:endParaRPr lang="en-US" dirty="0"/>
          </a:p>
          <a:p>
            <a:r>
              <a:rPr lang="uk-UA" b="1" dirty="0"/>
              <a:t>TEST </a:t>
            </a:r>
            <a:r>
              <a:rPr lang="en-US" b="1" dirty="0"/>
              <a:t> </a:t>
            </a:r>
            <a:r>
              <a:rPr lang="uk-UA" b="1" dirty="0" err="1"/>
              <a:t>E</a:t>
            </a:r>
            <a:r>
              <a:rPr lang="uk-UA" b="1" dirty="0"/>
              <a:t> </a:t>
            </a:r>
            <a:r>
              <a:rPr lang="en-US" b="1" dirty="0"/>
              <a:t>         </a:t>
            </a:r>
            <a:r>
              <a:rPr lang="uk-UA" b="1" dirty="0"/>
              <a:t>V7,K256,END </a:t>
            </a:r>
            <a:r>
              <a:rPr lang="uk-UA" dirty="0"/>
              <a:t>- перехід за умовою (умовна передача управління): в позиціях 13-18 записується знак відношення, в перших двох </a:t>
            </a:r>
            <a:r>
              <a:rPr lang="uk-UA" dirty="0" err="1"/>
              <a:t>підполях</a:t>
            </a:r>
            <a:r>
              <a:rPr lang="uk-UA" dirty="0"/>
              <a:t> поля змінних записуються величини, що порівнюються. Якщо умова виконується, то перехід не виконується, інакше - перехід здійснюється до оператору з міткою LAB. Символи відношень: </a:t>
            </a:r>
            <a:r>
              <a:rPr lang="uk-UA" dirty="0" err="1"/>
              <a:t>G</a:t>
            </a:r>
            <a:r>
              <a:rPr lang="uk-UA" dirty="0"/>
              <a:t> - більше, L - менше, </a:t>
            </a:r>
            <a:r>
              <a:rPr lang="uk-UA" dirty="0" err="1"/>
              <a:t>E</a:t>
            </a:r>
            <a:r>
              <a:rPr lang="uk-UA" dirty="0"/>
              <a:t> - дорівнює, NE – не дорівнює, LE - менше або дорівнює, GE - більше або дорівнює. В даному прикладі перехід не виконується, якщо V7 = 256, інакше перехід виконується до оператору з номером END.</a:t>
            </a:r>
            <a:endParaRPr lang="en-UA" dirty="0"/>
          </a:p>
          <a:p>
            <a:pPr marL="0" indent="0">
              <a:buNone/>
            </a:pPr>
            <a:endParaRPr lang="en-UA" dirty="0"/>
          </a:p>
        </p:txBody>
      </p:sp>
    </p:spTree>
    <p:extLst>
      <p:ext uri="{BB962C8B-B14F-4D97-AF65-F5344CB8AC3E}">
        <p14:creationId xmlns:p14="http://schemas.microsoft.com/office/powerpoint/2010/main" val="3031783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1C64-66B7-FF4F-8631-8107BE889D83}"/>
              </a:ext>
            </a:extLst>
          </p:cNvPr>
          <p:cNvSpPr>
            <a:spLocks noGrp="1"/>
          </p:cNvSpPr>
          <p:nvPr>
            <p:ph type="title"/>
          </p:nvPr>
        </p:nvSpPr>
        <p:spPr/>
        <p:txBody>
          <a:bodyPr/>
          <a:lstStyle/>
          <a:p>
            <a:r>
              <a:rPr lang="uk-UA" dirty="0"/>
              <a:t>Оператор </a:t>
            </a:r>
            <a:r>
              <a:rPr lang="en-US" dirty="0"/>
              <a:t>LOOP</a:t>
            </a:r>
            <a:endParaRPr lang="en-UA" dirty="0"/>
          </a:p>
        </p:txBody>
      </p:sp>
      <p:sp>
        <p:nvSpPr>
          <p:cNvPr id="3" name="Content Placeholder 2">
            <a:extLst>
              <a:ext uri="{FF2B5EF4-FFF2-40B4-BE49-F238E27FC236}">
                <a16:creationId xmlns:a16="http://schemas.microsoft.com/office/drawing/2014/main" id="{A0161716-C922-F24E-8D37-314CEE835FE6}"/>
              </a:ext>
            </a:extLst>
          </p:cNvPr>
          <p:cNvSpPr>
            <a:spLocks noGrp="1"/>
          </p:cNvSpPr>
          <p:nvPr>
            <p:ph idx="1"/>
          </p:nvPr>
        </p:nvSpPr>
        <p:spPr/>
        <p:txBody>
          <a:bodyPr>
            <a:normAutofit/>
          </a:bodyPr>
          <a:lstStyle/>
          <a:p>
            <a:r>
              <a:rPr lang="uk-UA" b="1" dirty="0"/>
              <a:t>LOOP          6,MIT </a:t>
            </a:r>
            <a:r>
              <a:rPr lang="uk-UA" dirty="0"/>
              <a:t> - організація циклу – кожний раз при вході в оператор LOOP перевіряється значення шостого параметру: якщо значення не дорівнює нулю, то </a:t>
            </a:r>
            <a:r>
              <a:rPr lang="uk-UA" dirty="0" err="1"/>
              <a:t>транзакт</a:t>
            </a:r>
            <a:r>
              <a:rPr lang="uk-UA" dirty="0"/>
              <a:t> переходить до блока з міткою MIT, а значення параметра зменшується на одиницю. Якщо значення шостого параметру при вході в блок LOOP дорівнює нулю, то </a:t>
            </a:r>
            <a:r>
              <a:rPr lang="uk-UA" dirty="0" err="1"/>
              <a:t>транзакт</a:t>
            </a:r>
            <a:r>
              <a:rPr lang="uk-UA" dirty="0"/>
              <a:t> слідує в наступний за блоком LOOP перехід</a:t>
            </a:r>
            <a:endParaRPr lang="en-UA" dirty="0"/>
          </a:p>
        </p:txBody>
      </p:sp>
    </p:spTree>
    <p:extLst>
      <p:ext uri="{BB962C8B-B14F-4D97-AF65-F5344CB8AC3E}">
        <p14:creationId xmlns:p14="http://schemas.microsoft.com/office/powerpoint/2010/main" val="171482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BA14-88D4-8242-93B6-66296C8EEB52}"/>
              </a:ext>
            </a:extLst>
          </p:cNvPr>
          <p:cNvSpPr>
            <a:spLocks noGrp="1"/>
          </p:cNvSpPr>
          <p:nvPr>
            <p:ph type="title"/>
          </p:nvPr>
        </p:nvSpPr>
        <p:spPr/>
        <p:txBody>
          <a:bodyPr/>
          <a:lstStyle/>
          <a:p>
            <a:r>
              <a:rPr lang="uk-UA" dirty="0"/>
              <a:t>Оператори </a:t>
            </a:r>
            <a:r>
              <a:rPr lang="en-US" dirty="0"/>
              <a:t>VARIABLE, ASSIGN, SAVEVALUE</a:t>
            </a:r>
            <a:endParaRPr lang="en-UA" dirty="0"/>
          </a:p>
        </p:txBody>
      </p:sp>
      <p:sp>
        <p:nvSpPr>
          <p:cNvPr id="3" name="Content Placeholder 2">
            <a:extLst>
              <a:ext uri="{FF2B5EF4-FFF2-40B4-BE49-F238E27FC236}">
                <a16:creationId xmlns:a16="http://schemas.microsoft.com/office/drawing/2014/main" id="{1A29BF86-41EE-6348-9E9A-129C60F09FC4}"/>
              </a:ext>
            </a:extLst>
          </p:cNvPr>
          <p:cNvSpPr>
            <a:spLocks noGrp="1"/>
          </p:cNvSpPr>
          <p:nvPr>
            <p:ph idx="1"/>
          </p:nvPr>
        </p:nvSpPr>
        <p:spPr/>
        <p:txBody>
          <a:bodyPr/>
          <a:lstStyle/>
          <a:p>
            <a:r>
              <a:rPr lang="uk-UA" b="1" dirty="0"/>
              <a:t>5 </a:t>
            </a:r>
            <a:r>
              <a:rPr lang="en-US" b="1" dirty="0"/>
              <a:t>  </a:t>
            </a:r>
            <a:r>
              <a:rPr lang="uk-UA" b="1" dirty="0"/>
              <a:t>VARIABLE X2-</a:t>
            </a:r>
            <a:r>
              <a:rPr lang="en-US" b="1" dirty="0"/>
              <a:t>,</a:t>
            </a:r>
            <a:r>
              <a:rPr lang="uk-UA" b="1" dirty="0"/>
              <a:t>25</a:t>
            </a:r>
            <a:r>
              <a:rPr lang="uk-UA" dirty="0"/>
              <a:t> - розрахунковий оператор, в даному випадку з величини за номером 2, що зберігається, віднімається число 25 і результат присвоюється змінній за номером 5.</a:t>
            </a:r>
            <a:endParaRPr lang="en-US" b="1" dirty="0"/>
          </a:p>
          <a:p>
            <a:r>
              <a:rPr lang="en-US" b="1" dirty="0"/>
              <a:t>     </a:t>
            </a:r>
            <a:r>
              <a:rPr lang="uk-UA" b="1" dirty="0"/>
              <a:t>ASSIGN     2,APP </a:t>
            </a:r>
            <a:r>
              <a:rPr lang="uk-UA" dirty="0"/>
              <a:t>- змінювання параметрів </a:t>
            </a:r>
            <a:r>
              <a:rPr lang="uk-UA" dirty="0" err="1"/>
              <a:t>транзактів</a:t>
            </a:r>
            <a:r>
              <a:rPr lang="uk-UA" dirty="0"/>
              <a:t>, в даному випадку другий параметр </a:t>
            </a:r>
            <a:r>
              <a:rPr lang="uk-UA" dirty="0" err="1"/>
              <a:t>транзакта</a:t>
            </a:r>
            <a:r>
              <a:rPr lang="uk-UA" dirty="0"/>
              <a:t> отримає значення APP.</a:t>
            </a:r>
            <a:endParaRPr lang="en-UA" dirty="0"/>
          </a:p>
          <a:p>
            <a:r>
              <a:rPr lang="en-US" b="1" dirty="0"/>
              <a:t>     </a:t>
            </a:r>
            <a:r>
              <a:rPr lang="uk-UA" b="1" dirty="0"/>
              <a:t>SAVEVALUE 5+,*3</a:t>
            </a:r>
            <a:r>
              <a:rPr lang="uk-UA" dirty="0"/>
              <a:t> - величина за номером 5, що зберігається, збільшується на значення третього параметра </a:t>
            </a:r>
            <a:r>
              <a:rPr lang="uk-UA" dirty="0" err="1"/>
              <a:t>транзакта</a:t>
            </a:r>
            <a:r>
              <a:rPr lang="uk-UA" dirty="0"/>
              <a:t>.</a:t>
            </a:r>
            <a:endParaRPr lang="en-UA" dirty="0"/>
          </a:p>
        </p:txBody>
      </p:sp>
    </p:spTree>
    <p:extLst>
      <p:ext uri="{BB962C8B-B14F-4D97-AF65-F5344CB8AC3E}">
        <p14:creationId xmlns:p14="http://schemas.microsoft.com/office/powerpoint/2010/main" val="200014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0CD9-91DB-AC4C-8C6A-3087AA8C3865}"/>
              </a:ext>
            </a:extLst>
          </p:cNvPr>
          <p:cNvSpPr>
            <a:spLocks noGrp="1"/>
          </p:cNvSpPr>
          <p:nvPr>
            <p:ph type="title"/>
          </p:nvPr>
        </p:nvSpPr>
        <p:spPr>
          <a:xfrm>
            <a:off x="304800" y="209324"/>
            <a:ext cx="11723914" cy="966334"/>
          </a:xfrm>
        </p:spPr>
        <p:txBody>
          <a:bodyPr/>
          <a:lstStyle/>
          <a:p>
            <a:r>
              <a:rPr lang="uk-UA" dirty="0"/>
              <a:t>Приклад: обслуговування клієнтів службою таксі</a:t>
            </a:r>
            <a:endParaRPr lang="en-UA" dirty="0"/>
          </a:p>
        </p:txBody>
      </p:sp>
      <p:sp>
        <p:nvSpPr>
          <p:cNvPr id="3" name="Content Placeholder 2">
            <a:extLst>
              <a:ext uri="{FF2B5EF4-FFF2-40B4-BE49-F238E27FC236}">
                <a16:creationId xmlns:a16="http://schemas.microsoft.com/office/drawing/2014/main" id="{22E025F4-2B4B-0846-A3CF-F883ED6CF0F5}"/>
              </a:ext>
            </a:extLst>
          </p:cNvPr>
          <p:cNvSpPr>
            <a:spLocks noGrp="1"/>
          </p:cNvSpPr>
          <p:nvPr>
            <p:ph idx="1"/>
          </p:nvPr>
        </p:nvSpPr>
        <p:spPr>
          <a:xfrm>
            <a:off x="566057" y="1360715"/>
            <a:ext cx="10874829" cy="4898571"/>
          </a:xfrm>
        </p:spPr>
        <p:txBody>
          <a:bodyPr>
            <a:normAutofit fontScale="85000" lnSpcReduction="20000"/>
          </a:bodyPr>
          <a:lstStyle/>
          <a:p>
            <a:pPr marL="0" indent="0">
              <a:buNone/>
            </a:pPr>
            <a:r>
              <a:rPr lang="uk-UA" dirty="0"/>
              <a:t>Служба замовлення таксі має 5 каналів для одночасного прийняття замовлень по телефону. Час між спробами виклику таксі розподілений за законом </a:t>
            </a:r>
            <a:r>
              <a:rPr lang="uk-UA" dirty="0" err="1"/>
              <a:t>Ерланга</a:t>
            </a:r>
            <a:r>
              <a:rPr lang="uk-UA" dirty="0"/>
              <a:t> другого порядку із середнім  180 секунд. Абонент затрачає 30 секунд для набирання номера і, якщо застає всі канали служби замовлення зайнятими або після з’єднання з’ясовує, що черга на обслуговування перевищує 10 замовлень (в такому випадку замовлення не приймаються), то через 60 секунд він повторює набирання номера. Після п’яти спроб абонент припиняє набирання. Служба замовлення таксі має у своєму розпорядженні 30 машин таксі для обслуговування замовлень. Час, витрачений на проїзд до клієнта, залежить від відстані до нього. Ймовірності можливих відстаней розподіляються таким чином: 2 км – з імовірністю 0,1, 8 км -  з імовірністю 0,2, 9 км -  з імовірністю 0,25, 11 км -  з імовірністю 0,17, 12 км -  з імовірністю 0,23, 20 км -  з імовірністю 0,05.  Вартість проїзду до клієнта клієнтом не сплачується. Швидкість руху машин рівномірно розподілена в інтервалі 45±5 км/год. Час обслуговування клієнта рівномірно розподілений в інтервалі 50±20 хвилин. Вартість попереднього замовлення складає 2 гривні, вартість проїзду 1 км складає 2 гривні.</a:t>
            </a:r>
            <a:endParaRPr lang="en-UA" dirty="0"/>
          </a:p>
          <a:p>
            <a:pPr marL="0" indent="0">
              <a:buNone/>
            </a:pPr>
            <a:r>
              <a:rPr lang="uk-UA" dirty="0"/>
              <a:t>Метою моделювання є визначення такої кількості операторів-телефоністів та водіїв таксі, при якій максимізується прибуток служби замовлення.</a:t>
            </a:r>
            <a:endParaRPr lang="en-UA" dirty="0"/>
          </a:p>
        </p:txBody>
      </p:sp>
    </p:spTree>
    <p:extLst>
      <p:ext uri="{BB962C8B-B14F-4D97-AF65-F5344CB8AC3E}">
        <p14:creationId xmlns:p14="http://schemas.microsoft.com/office/powerpoint/2010/main" val="3537627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A2C6-6491-7D4C-967F-8ECEAA15260F}"/>
              </a:ext>
            </a:extLst>
          </p:cNvPr>
          <p:cNvSpPr>
            <a:spLocks noGrp="1"/>
          </p:cNvSpPr>
          <p:nvPr>
            <p:ph type="title"/>
          </p:nvPr>
        </p:nvSpPr>
        <p:spPr>
          <a:xfrm>
            <a:off x="838200" y="218396"/>
            <a:ext cx="10515600" cy="412976"/>
          </a:xfrm>
        </p:spPr>
        <p:txBody>
          <a:bodyPr>
            <a:normAutofit fontScale="90000"/>
          </a:bodyPr>
          <a:lstStyle/>
          <a:p>
            <a:r>
              <a:rPr lang="uk-UA" dirty="0"/>
              <a:t>Приклад. Код мовою </a:t>
            </a:r>
            <a:r>
              <a:rPr lang="en-US" dirty="0"/>
              <a:t>GPSS</a:t>
            </a:r>
            <a:endParaRPr lang="en-UA" dirty="0"/>
          </a:p>
        </p:txBody>
      </p:sp>
      <p:pic>
        <p:nvPicPr>
          <p:cNvPr id="4" name="Рисунок 726">
            <a:extLst>
              <a:ext uri="{FF2B5EF4-FFF2-40B4-BE49-F238E27FC236}">
                <a16:creationId xmlns:a16="http://schemas.microsoft.com/office/drawing/2014/main" id="{61EAD48C-3CA4-794B-A03F-E538B2520D68}"/>
              </a:ext>
            </a:extLst>
          </p:cNvPr>
          <p:cNvPicPr/>
          <p:nvPr/>
        </p:nvPicPr>
        <p:blipFill>
          <a:blip r:embed="rId2">
            <a:grayscl/>
            <a:extLst>
              <a:ext uri="{28A0092B-C50C-407E-A947-70E740481C1C}">
                <a14:useLocalDpi xmlns:a14="http://schemas.microsoft.com/office/drawing/2010/main" val="0"/>
              </a:ext>
            </a:extLst>
          </a:blip>
          <a:srcRect l="1035" t="203" r="22495" b="3351"/>
          <a:stretch>
            <a:fillRect/>
          </a:stretch>
        </p:blipFill>
        <p:spPr bwMode="auto">
          <a:xfrm>
            <a:off x="838200" y="762679"/>
            <a:ext cx="7067550" cy="5876925"/>
          </a:xfrm>
          <a:prstGeom prst="rect">
            <a:avLst/>
          </a:prstGeom>
          <a:noFill/>
          <a:ln>
            <a:noFill/>
          </a:ln>
        </p:spPr>
      </p:pic>
    </p:spTree>
    <p:extLst>
      <p:ext uri="{BB962C8B-B14F-4D97-AF65-F5344CB8AC3E}">
        <p14:creationId xmlns:p14="http://schemas.microsoft.com/office/powerpoint/2010/main" val="1746153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EA79-8A4E-8F43-A090-B60968C61F00}"/>
              </a:ext>
            </a:extLst>
          </p:cNvPr>
          <p:cNvSpPr>
            <a:spLocks noGrp="1"/>
          </p:cNvSpPr>
          <p:nvPr>
            <p:ph type="title"/>
          </p:nvPr>
        </p:nvSpPr>
        <p:spPr>
          <a:xfrm>
            <a:off x="468086" y="200819"/>
            <a:ext cx="10515600" cy="662781"/>
          </a:xfrm>
        </p:spPr>
        <p:txBody>
          <a:bodyPr>
            <a:normAutofit fontScale="90000"/>
          </a:bodyPr>
          <a:lstStyle/>
          <a:p>
            <a:r>
              <a:rPr lang="uk-UA" dirty="0"/>
              <a:t>Фрагмент звіту</a:t>
            </a:r>
            <a:endParaRPr lang="en-UA" dirty="0"/>
          </a:p>
        </p:txBody>
      </p:sp>
      <p:pic>
        <p:nvPicPr>
          <p:cNvPr id="4" name="Рисунок 727">
            <a:extLst>
              <a:ext uri="{FF2B5EF4-FFF2-40B4-BE49-F238E27FC236}">
                <a16:creationId xmlns:a16="http://schemas.microsoft.com/office/drawing/2014/main" id="{1AA53ECF-4507-504E-A8D8-2FFFB9C019B3}"/>
              </a:ext>
            </a:extLst>
          </p:cNvPr>
          <p:cNvPicPr/>
          <p:nvPr/>
        </p:nvPicPr>
        <p:blipFill>
          <a:blip r:embed="rId2">
            <a:lum contrast="6000"/>
            <a:extLst>
              <a:ext uri="{28A0092B-C50C-407E-A947-70E740481C1C}">
                <a14:useLocalDpi xmlns:a14="http://schemas.microsoft.com/office/drawing/2010/main" val="0"/>
              </a:ext>
            </a:extLst>
          </a:blip>
          <a:srcRect l="1340" t="10995" r="19980" b="4033"/>
          <a:stretch>
            <a:fillRect/>
          </a:stretch>
        </p:blipFill>
        <p:spPr bwMode="auto">
          <a:xfrm>
            <a:off x="838200" y="1027906"/>
            <a:ext cx="8207829" cy="5629275"/>
          </a:xfrm>
          <a:prstGeom prst="rect">
            <a:avLst/>
          </a:prstGeom>
          <a:noFill/>
          <a:ln>
            <a:noFill/>
          </a:ln>
        </p:spPr>
      </p:pic>
    </p:spTree>
    <p:extLst>
      <p:ext uri="{BB962C8B-B14F-4D97-AF65-F5344CB8AC3E}">
        <p14:creationId xmlns:p14="http://schemas.microsoft.com/office/powerpoint/2010/main" val="3019224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AE19-DFFA-AA40-A84B-93518D719160}"/>
              </a:ext>
            </a:extLst>
          </p:cNvPr>
          <p:cNvSpPr>
            <a:spLocks noGrp="1"/>
          </p:cNvSpPr>
          <p:nvPr>
            <p:ph type="title"/>
          </p:nvPr>
        </p:nvSpPr>
        <p:spPr/>
        <p:txBody>
          <a:bodyPr/>
          <a:lstStyle/>
          <a:p>
            <a:endParaRPr lang="en-UA" dirty="0"/>
          </a:p>
        </p:txBody>
      </p:sp>
      <p:sp>
        <p:nvSpPr>
          <p:cNvPr id="3" name="Content Placeholder 2">
            <a:extLst>
              <a:ext uri="{FF2B5EF4-FFF2-40B4-BE49-F238E27FC236}">
                <a16:creationId xmlns:a16="http://schemas.microsoft.com/office/drawing/2014/main" id="{D3E0D420-5DC4-9D49-A1DA-3063AFF08020}"/>
              </a:ext>
            </a:extLst>
          </p:cNvPr>
          <p:cNvSpPr>
            <a:spLocks noGrp="1"/>
          </p:cNvSpPr>
          <p:nvPr>
            <p:ph idx="1"/>
          </p:nvPr>
        </p:nvSpPr>
        <p:spPr/>
        <p:txBody>
          <a:bodyPr/>
          <a:lstStyle/>
          <a:p>
            <a:r>
              <a:rPr lang="uk-UA" dirty="0"/>
              <a:t>Для самостійного опрацювання</a:t>
            </a:r>
          </a:p>
          <a:p>
            <a:pPr marL="0" indent="0">
              <a:buNone/>
            </a:pPr>
            <a:endParaRPr lang="en-UA" dirty="0"/>
          </a:p>
        </p:txBody>
      </p:sp>
    </p:spTree>
    <p:extLst>
      <p:ext uri="{BB962C8B-B14F-4D97-AF65-F5344CB8AC3E}">
        <p14:creationId xmlns:p14="http://schemas.microsoft.com/office/powerpoint/2010/main" val="255772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t>Мова імітаційного моделювання GPSS</a:t>
            </a:r>
            <a:r>
              <a:rPr lang="en-UA" dirty="0">
                <a:effectLst/>
              </a:rPr>
              <a:t> </a:t>
            </a:r>
            <a:endParaRPr lang="uk-UA" dirty="0"/>
          </a:p>
        </p:txBody>
      </p:sp>
      <p:sp>
        <p:nvSpPr>
          <p:cNvPr id="3" name="Объект 2"/>
          <p:cNvSpPr>
            <a:spLocks noGrp="1"/>
          </p:cNvSpPr>
          <p:nvPr>
            <p:ph idx="1"/>
          </p:nvPr>
        </p:nvSpPr>
        <p:spPr>
          <a:xfrm>
            <a:off x="838199" y="1825625"/>
            <a:ext cx="10776857" cy="4351338"/>
          </a:xfrm>
        </p:spPr>
        <p:txBody>
          <a:bodyPr>
            <a:normAutofit fontScale="85000" lnSpcReduction="20000"/>
          </a:bodyPr>
          <a:lstStyle/>
          <a:p>
            <a:r>
              <a:rPr lang="en-US" dirty="0"/>
              <a:t>GPSS (General Purpose Simulation System) – </a:t>
            </a:r>
            <a:r>
              <a:rPr lang="uk-UA" dirty="0"/>
              <a:t>система моделювання складних об’єктів загального призначення, що розроблена </a:t>
            </a:r>
            <a:r>
              <a:rPr lang="uk-UA" dirty="0" err="1"/>
              <a:t>Джефрі</a:t>
            </a:r>
            <a:r>
              <a:rPr lang="uk-UA" dirty="0"/>
              <a:t> Гордоном приблизно у 1960 році. Спочатку розроблювалась і підтримувалась компанією </a:t>
            </a:r>
            <a:r>
              <a:rPr lang="en-US" dirty="0"/>
              <a:t>IBM. </a:t>
            </a:r>
            <a:endParaRPr lang="uk-UA" dirty="0"/>
          </a:p>
          <a:p>
            <a:r>
              <a:rPr lang="en-US" dirty="0"/>
              <a:t>GPSS </a:t>
            </a:r>
            <a:r>
              <a:rPr lang="uk-UA" dirty="0"/>
              <a:t>розроблений </a:t>
            </a:r>
            <a:r>
              <a:rPr lang="uk-UA" dirty="0" err="1"/>
              <a:t>низькорівневою</a:t>
            </a:r>
            <a:r>
              <a:rPr lang="uk-UA" dirty="0"/>
              <a:t> мовою програмування </a:t>
            </a:r>
            <a:r>
              <a:rPr lang="en-US" dirty="0"/>
              <a:t>Assembly (Assembler).</a:t>
            </a:r>
            <a:endParaRPr lang="uk-UA" dirty="0"/>
          </a:p>
          <a:p>
            <a:r>
              <a:rPr lang="uk-UA" dirty="0"/>
              <a:t>Мова GPSS є мовою загального призначення для моделювання </a:t>
            </a:r>
            <a:r>
              <a:rPr lang="uk-UA" u="sng" dirty="0"/>
              <a:t>мереж масового обслуговування</a:t>
            </a:r>
            <a:r>
              <a:rPr lang="uk-UA" dirty="0"/>
              <a:t>, що набула широкого розповсюдження завдяки книзі [</a:t>
            </a:r>
            <a:r>
              <a:rPr lang="en-US" dirty="0" err="1"/>
              <a:t>Schriber</a:t>
            </a:r>
            <a:r>
              <a:rPr lang="en-US" dirty="0"/>
              <a:t>, T. J. Simulation using GPSS. New York, 1974, Wiley</a:t>
            </a:r>
            <a:r>
              <a:rPr lang="uk-UA" dirty="0"/>
              <a:t>], в якій розглядається велика кількість прикладів моделювання систем різного призначення мовою GPSS.</a:t>
            </a:r>
            <a:r>
              <a:rPr lang="en-UA" dirty="0">
                <a:effectLst/>
              </a:rPr>
              <a:t> </a:t>
            </a:r>
          </a:p>
          <a:p>
            <a:r>
              <a:rPr lang="uk-UA" dirty="0"/>
              <a:t>Найбільш відомі версії </a:t>
            </a:r>
            <a:r>
              <a:rPr lang="en-US" dirty="0"/>
              <a:t>GPSS V, GPSS World (Windows), JGPSS, </a:t>
            </a:r>
            <a:r>
              <a:rPr lang="en-US" dirty="0" err="1"/>
              <a:t>aGPSS</a:t>
            </a:r>
            <a:r>
              <a:rPr lang="en-US" dirty="0"/>
              <a:t> (Mac)</a:t>
            </a:r>
            <a:endParaRPr lang="uk-UA" dirty="0"/>
          </a:p>
          <a:p>
            <a:pPr algn="just"/>
            <a:r>
              <a:rPr lang="uk-UA" dirty="0"/>
              <a:t>Переваги </a:t>
            </a:r>
            <a:r>
              <a:rPr lang="en-US" dirty="0"/>
              <a:t>GPSS</a:t>
            </a:r>
            <a:r>
              <a:rPr lang="uk-UA" dirty="0"/>
              <a:t>: 1) процесно-орієнтоване представлення моделі, 2) гнучкість формування звітів,  2) реалізація для різних платформ.</a:t>
            </a:r>
          </a:p>
          <a:p>
            <a:pPr algn="just"/>
            <a:r>
              <a:rPr lang="uk-UA" dirty="0"/>
              <a:t>Недоліки: обмежений набір операторів, лінійна структура програми.</a:t>
            </a:r>
          </a:p>
        </p:txBody>
      </p:sp>
      <p:sp>
        <p:nvSpPr>
          <p:cNvPr id="4" name="Нижний колонтитул 3"/>
          <p:cNvSpPr>
            <a:spLocks noGrp="1"/>
          </p:cNvSpPr>
          <p:nvPr>
            <p:ph type="ftr" sz="quarter" idx="11"/>
          </p:nvPr>
        </p:nvSpPr>
        <p:spPr>
          <a:xfrm>
            <a:off x="3331029" y="6356350"/>
            <a:ext cx="4822371" cy="365125"/>
          </a:xfrm>
        </p:spPr>
        <p:txBody>
          <a:bodyPr/>
          <a:lstStyle/>
          <a:p>
            <a:r>
              <a:rPr lang="uk-UA" dirty="0"/>
              <a:t>© Стеценко Інна </a:t>
            </a:r>
            <a:r>
              <a:rPr lang="uk-UA" dirty="0" err="1"/>
              <a:t>Вячеславівна</a:t>
            </a:r>
            <a:r>
              <a:rPr lang="uk-UA" dirty="0"/>
              <a:t> НТУУ"КПІ </a:t>
            </a:r>
            <a:r>
              <a:rPr lang="uk-UA" dirty="0" err="1"/>
              <a:t>ім</a:t>
            </a:r>
            <a:r>
              <a:rPr lang="en-US" dirty="0"/>
              <a:t>.</a:t>
            </a:r>
            <a:r>
              <a:rPr lang="uk-UA" dirty="0"/>
              <a:t> Ігоря Сікорського"</a:t>
            </a:r>
          </a:p>
        </p:txBody>
      </p:sp>
    </p:spTree>
    <p:extLst>
      <p:ext uri="{BB962C8B-B14F-4D97-AF65-F5344CB8AC3E}">
        <p14:creationId xmlns:p14="http://schemas.microsoft.com/office/powerpoint/2010/main" val="267029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D8A7-7D48-0140-889C-4D46ED1BE8DA}"/>
              </a:ext>
            </a:extLst>
          </p:cNvPr>
          <p:cNvSpPr>
            <a:spLocks noGrp="1"/>
          </p:cNvSpPr>
          <p:nvPr>
            <p:ph type="title"/>
          </p:nvPr>
        </p:nvSpPr>
        <p:spPr/>
        <p:txBody>
          <a:bodyPr/>
          <a:lstStyle/>
          <a:p>
            <a:r>
              <a:rPr lang="uk-UA" b="1" dirty="0"/>
              <a:t>Основні правила мови GPSS</a:t>
            </a:r>
            <a:r>
              <a:rPr lang="en-UA" dirty="0">
                <a:effectLst/>
              </a:rPr>
              <a:t> </a:t>
            </a:r>
            <a:endParaRPr lang="en-UA" dirty="0"/>
          </a:p>
        </p:txBody>
      </p:sp>
      <p:sp>
        <p:nvSpPr>
          <p:cNvPr id="3" name="Content Placeholder 2">
            <a:extLst>
              <a:ext uri="{FF2B5EF4-FFF2-40B4-BE49-F238E27FC236}">
                <a16:creationId xmlns:a16="http://schemas.microsoft.com/office/drawing/2014/main" id="{D367C750-0484-FF4B-B5F1-080DE004D4CF}"/>
              </a:ext>
            </a:extLst>
          </p:cNvPr>
          <p:cNvSpPr>
            <a:spLocks noGrp="1"/>
          </p:cNvSpPr>
          <p:nvPr>
            <p:ph idx="1"/>
          </p:nvPr>
        </p:nvSpPr>
        <p:spPr/>
        <p:txBody>
          <a:bodyPr/>
          <a:lstStyle/>
          <a:p>
            <a:pPr algn="just"/>
            <a:r>
              <a:rPr lang="uk-UA" dirty="0"/>
              <a:t>Вимоги, що надходять на обслуговування у мережу масового обслуговування, в мові GPSS називаються </a:t>
            </a:r>
            <a:r>
              <a:rPr lang="uk-UA" i="1" dirty="0" err="1"/>
              <a:t>транзактами</a:t>
            </a:r>
            <a:r>
              <a:rPr lang="uk-UA" dirty="0"/>
              <a:t>. </a:t>
            </a:r>
            <a:endParaRPr lang="en-US" dirty="0"/>
          </a:p>
          <a:p>
            <a:pPr algn="just"/>
            <a:r>
              <a:rPr lang="uk-UA" dirty="0"/>
              <a:t>Процес обслуговування</a:t>
            </a:r>
            <a:r>
              <a:rPr lang="en-US" dirty="0"/>
              <a:t> </a:t>
            </a:r>
            <a:r>
              <a:rPr lang="uk-UA" dirty="0" err="1"/>
              <a:t>транзакт</a:t>
            </a:r>
            <a:r>
              <a:rPr lang="ru-RU" dirty="0"/>
              <a:t>у</a:t>
            </a:r>
            <a:r>
              <a:rPr lang="uk-UA" dirty="0"/>
              <a:t> описується послідовністю </a:t>
            </a:r>
            <a:r>
              <a:rPr lang="uk-UA" i="1" dirty="0"/>
              <a:t>операторів</a:t>
            </a:r>
            <a:r>
              <a:rPr lang="uk-UA" dirty="0"/>
              <a:t> мови GPSS, які визначають усе, що відбувається з </a:t>
            </a:r>
            <a:r>
              <a:rPr lang="uk-UA" dirty="0" err="1"/>
              <a:t>транзактом</a:t>
            </a:r>
            <a:r>
              <a:rPr lang="uk-UA" dirty="0"/>
              <a:t> з моменту його надходження на обслуговування до моменту завершення обслуговування. </a:t>
            </a:r>
          </a:p>
          <a:p>
            <a:pPr algn="just"/>
            <a:r>
              <a:rPr lang="uk-UA" dirty="0"/>
              <a:t>Оператори мови GPSS характеризують процеси обробки вимог – виникнення </a:t>
            </a:r>
            <a:r>
              <a:rPr lang="uk-UA" dirty="0" err="1"/>
              <a:t>транзактів</a:t>
            </a:r>
            <a:r>
              <a:rPr lang="uk-UA" dirty="0"/>
              <a:t>, затримки їх в пристроях, очікування </a:t>
            </a:r>
            <a:r>
              <a:rPr lang="uk-UA" dirty="0" err="1"/>
              <a:t>транзактів</a:t>
            </a:r>
            <a:r>
              <a:rPr lang="uk-UA" dirty="0"/>
              <a:t> в черзі, вихід зі СМО.</a:t>
            </a:r>
            <a:r>
              <a:rPr lang="en-UA" dirty="0">
                <a:effectLst/>
              </a:rPr>
              <a:t> </a:t>
            </a:r>
            <a:endParaRPr lang="en-UA" dirty="0"/>
          </a:p>
        </p:txBody>
      </p:sp>
    </p:spTree>
    <p:extLst>
      <p:ext uri="{BB962C8B-B14F-4D97-AF65-F5344CB8AC3E}">
        <p14:creationId xmlns:p14="http://schemas.microsoft.com/office/powerpoint/2010/main" val="190918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0A82-00AD-2843-83FC-D89962BAD06F}"/>
              </a:ext>
            </a:extLst>
          </p:cNvPr>
          <p:cNvSpPr>
            <a:spLocks noGrp="1"/>
          </p:cNvSpPr>
          <p:nvPr>
            <p:ph type="title"/>
          </p:nvPr>
        </p:nvSpPr>
        <p:spPr/>
        <p:txBody>
          <a:bodyPr/>
          <a:lstStyle/>
          <a:p>
            <a:r>
              <a:rPr lang="uk-UA" dirty="0"/>
              <a:t>Структура операторів GPSS</a:t>
            </a:r>
            <a:endParaRPr lang="en-UA" dirty="0"/>
          </a:p>
        </p:txBody>
      </p:sp>
      <p:sp>
        <p:nvSpPr>
          <p:cNvPr id="3" name="Content Placeholder 2">
            <a:extLst>
              <a:ext uri="{FF2B5EF4-FFF2-40B4-BE49-F238E27FC236}">
                <a16:creationId xmlns:a16="http://schemas.microsoft.com/office/drawing/2014/main" id="{7A47FDA4-8A18-284C-B7B9-706F363D4AC0}"/>
              </a:ext>
            </a:extLst>
          </p:cNvPr>
          <p:cNvSpPr>
            <a:spLocks noGrp="1"/>
          </p:cNvSpPr>
          <p:nvPr>
            <p:ph idx="1"/>
          </p:nvPr>
        </p:nvSpPr>
        <p:spPr/>
        <p:txBody>
          <a:bodyPr/>
          <a:lstStyle/>
          <a:p>
            <a:r>
              <a:rPr lang="uk-UA" dirty="0"/>
              <a:t>У записі оператора виділяють три частини: </a:t>
            </a:r>
          </a:p>
          <a:p>
            <a:pPr marL="457200" lvl="1" indent="0">
              <a:buNone/>
            </a:pPr>
            <a:r>
              <a:rPr lang="uk-UA" dirty="0"/>
              <a:t>		мітка, 	    назва, 	поле змінних</a:t>
            </a:r>
          </a:p>
          <a:p>
            <a:pPr marL="0" indent="0">
              <a:buNone/>
            </a:pPr>
            <a:r>
              <a:rPr lang="uk-UA" b="1" dirty="0"/>
              <a:t>		ААА   	 ADVANCE   	 20, 5	</a:t>
            </a:r>
          </a:p>
          <a:p>
            <a:r>
              <a:rPr lang="uk-UA" dirty="0"/>
              <a:t>Мітка – використовується в операторах </a:t>
            </a:r>
            <a:r>
              <a:rPr lang="en-US" dirty="0"/>
              <a:t>if </a:t>
            </a:r>
            <a:r>
              <a:rPr lang="uk-UA" dirty="0"/>
              <a:t>і </a:t>
            </a:r>
            <a:r>
              <a:rPr lang="en-US" dirty="0"/>
              <a:t>loop </a:t>
            </a:r>
            <a:r>
              <a:rPr lang="uk-UA" dirty="0"/>
              <a:t>для вказування на оператор, в який слід зайти. Отже, мітка не завжди потрібна і часто відсутня в описі оператора.</a:t>
            </a:r>
          </a:p>
          <a:p>
            <a:r>
              <a:rPr lang="uk-UA" dirty="0"/>
              <a:t>Назва – завжди з переліку дозволених операторів</a:t>
            </a:r>
          </a:p>
          <a:p>
            <a:r>
              <a:rPr lang="uk-UA" dirty="0"/>
              <a:t>У полі змінних можуть використовуватись як числа, так і змінні.</a:t>
            </a:r>
            <a:endParaRPr lang="en-UA" dirty="0"/>
          </a:p>
        </p:txBody>
      </p:sp>
    </p:spTree>
    <p:extLst>
      <p:ext uri="{BB962C8B-B14F-4D97-AF65-F5344CB8AC3E}">
        <p14:creationId xmlns:p14="http://schemas.microsoft.com/office/powerpoint/2010/main" val="4870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1C64-66B7-FF4F-8631-8107BE889D83}"/>
              </a:ext>
            </a:extLst>
          </p:cNvPr>
          <p:cNvSpPr>
            <a:spLocks noGrp="1"/>
          </p:cNvSpPr>
          <p:nvPr>
            <p:ph type="title"/>
          </p:nvPr>
        </p:nvSpPr>
        <p:spPr/>
        <p:txBody>
          <a:bodyPr/>
          <a:lstStyle/>
          <a:p>
            <a:r>
              <a:rPr lang="uk-UA" dirty="0"/>
              <a:t>Оператори </a:t>
            </a:r>
            <a:r>
              <a:rPr lang="en-US" dirty="0"/>
              <a:t>GENERATE</a:t>
            </a:r>
            <a:r>
              <a:rPr lang="uk-UA" dirty="0"/>
              <a:t> </a:t>
            </a:r>
            <a:r>
              <a:rPr lang="en-US" dirty="0"/>
              <a:t>TERMINATE</a:t>
            </a:r>
            <a:endParaRPr lang="en-UA" dirty="0"/>
          </a:p>
        </p:txBody>
      </p:sp>
      <p:sp>
        <p:nvSpPr>
          <p:cNvPr id="3" name="Content Placeholder 2">
            <a:extLst>
              <a:ext uri="{FF2B5EF4-FFF2-40B4-BE49-F238E27FC236}">
                <a16:creationId xmlns:a16="http://schemas.microsoft.com/office/drawing/2014/main" id="{A0161716-C922-F24E-8D37-314CEE835FE6}"/>
              </a:ext>
            </a:extLst>
          </p:cNvPr>
          <p:cNvSpPr>
            <a:spLocks noGrp="1"/>
          </p:cNvSpPr>
          <p:nvPr>
            <p:ph idx="1"/>
          </p:nvPr>
        </p:nvSpPr>
        <p:spPr/>
        <p:txBody>
          <a:bodyPr>
            <a:normAutofit fontScale="92500"/>
          </a:bodyPr>
          <a:lstStyle/>
          <a:p>
            <a:r>
              <a:rPr lang="uk-UA" b="1" dirty="0"/>
              <a:t>GENERATE   15,6,120,50,1 </a:t>
            </a:r>
            <a:r>
              <a:rPr lang="uk-UA" dirty="0"/>
              <a:t> -  генерація </a:t>
            </a:r>
            <a:r>
              <a:rPr lang="uk-UA" dirty="0" err="1"/>
              <a:t>транзактів</a:t>
            </a:r>
            <a:r>
              <a:rPr lang="uk-UA" dirty="0"/>
              <a:t>, інтервали часу між надходженнями </a:t>
            </a:r>
            <a:r>
              <a:rPr lang="uk-UA" dirty="0" err="1"/>
              <a:t>транзактів</a:t>
            </a:r>
            <a:r>
              <a:rPr lang="uk-UA" dirty="0"/>
              <a:t> розподілені рівномірно в діапазоні (15-6, 15+6), перший </a:t>
            </a:r>
            <a:r>
              <a:rPr lang="uk-UA" dirty="0" err="1"/>
              <a:t>транзакт</a:t>
            </a:r>
            <a:r>
              <a:rPr lang="uk-UA" dirty="0"/>
              <a:t> з’явиться із затримкою в 120 одиниць модельного часу, всього буде створено 50 </a:t>
            </a:r>
            <a:r>
              <a:rPr lang="uk-UA" dirty="0" err="1"/>
              <a:t>транзактів</a:t>
            </a:r>
            <a:r>
              <a:rPr lang="uk-UA" dirty="0"/>
              <a:t>, пріоритет </a:t>
            </a:r>
            <a:r>
              <a:rPr lang="uk-UA" dirty="0" err="1"/>
              <a:t>транзактів</a:t>
            </a:r>
            <a:r>
              <a:rPr lang="uk-UA" dirty="0"/>
              <a:t> рівний одиниці.</a:t>
            </a:r>
          </a:p>
          <a:p>
            <a:r>
              <a:rPr lang="uk-UA" b="1" dirty="0"/>
              <a:t>GENERATE  6, FN$FFF,120,50,1  </a:t>
            </a:r>
            <a:r>
              <a:rPr lang="uk-UA" dirty="0"/>
              <a:t>- те ж, але інтервал часу між </a:t>
            </a:r>
            <a:r>
              <a:rPr lang="uk-UA" dirty="0" err="1"/>
              <a:t>появами</a:t>
            </a:r>
            <a:r>
              <a:rPr lang="uk-UA" dirty="0"/>
              <a:t> </a:t>
            </a:r>
            <a:r>
              <a:rPr lang="uk-UA" dirty="0" err="1"/>
              <a:t>транзактів</a:t>
            </a:r>
            <a:r>
              <a:rPr lang="uk-UA" dirty="0"/>
              <a:t> є ціла частина добутку числа 6 та значення функції FFF.</a:t>
            </a:r>
            <a:endParaRPr lang="en-US" dirty="0"/>
          </a:p>
          <a:p>
            <a:r>
              <a:rPr lang="uk-UA" b="1" dirty="0"/>
              <a:t>TERMINATE    1</a:t>
            </a:r>
            <a:r>
              <a:rPr lang="uk-UA" dirty="0"/>
              <a:t> - видалення </a:t>
            </a:r>
            <a:r>
              <a:rPr lang="uk-UA" dirty="0" err="1"/>
              <a:t>транзакта</a:t>
            </a:r>
            <a:r>
              <a:rPr lang="uk-UA" dirty="0"/>
              <a:t> з системи, при цьому значення підсумкового лічильника зменшується на одиницю, а моделювання закінчується, якщо значення лічильника стане рівним або менше нуля.</a:t>
            </a:r>
            <a:endParaRPr lang="en-UA" dirty="0"/>
          </a:p>
        </p:txBody>
      </p:sp>
    </p:spTree>
    <p:extLst>
      <p:ext uri="{BB962C8B-B14F-4D97-AF65-F5344CB8AC3E}">
        <p14:creationId xmlns:p14="http://schemas.microsoft.com/office/powerpoint/2010/main" val="43528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1C64-66B7-FF4F-8631-8107BE889D83}"/>
              </a:ext>
            </a:extLst>
          </p:cNvPr>
          <p:cNvSpPr>
            <a:spLocks noGrp="1"/>
          </p:cNvSpPr>
          <p:nvPr>
            <p:ph type="title"/>
          </p:nvPr>
        </p:nvSpPr>
        <p:spPr/>
        <p:txBody>
          <a:bodyPr/>
          <a:lstStyle/>
          <a:p>
            <a:r>
              <a:rPr lang="uk-UA" dirty="0"/>
              <a:t>Оператор </a:t>
            </a:r>
            <a:r>
              <a:rPr lang="en-US" dirty="0"/>
              <a:t>FUNCTION</a:t>
            </a:r>
            <a:endParaRPr lang="en-UA" dirty="0"/>
          </a:p>
        </p:txBody>
      </p:sp>
      <p:sp>
        <p:nvSpPr>
          <p:cNvPr id="3" name="Content Placeholder 2">
            <a:extLst>
              <a:ext uri="{FF2B5EF4-FFF2-40B4-BE49-F238E27FC236}">
                <a16:creationId xmlns:a16="http://schemas.microsoft.com/office/drawing/2014/main" id="{A0161716-C922-F24E-8D37-314CEE835FE6}"/>
              </a:ext>
            </a:extLst>
          </p:cNvPr>
          <p:cNvSpPr>
            <a:spLocks noGrp="1"/>
          </p:cNvSpPr>
          <p:nvPr>
            <p:ph idx="1"/>
          </p:nvPr>
        </p:nvSpPr>
        <p:spPr>
          <a:xfrm>
            <a:off x="838200" y="1825625"/>
            <a:ext cx="10942122" cy="4351338"/>
          </a:xfrm>
        </p:spPr>
        <p:txBody>
          <a:bodyPr>
            <a:normAutofit fontScale="85000" lnSpcReduction="20000"/>
          </a:bodyPr>
          <a:lstStyle/>
          <a:p>
            <a:r>
              <a:rPr lang="uk-UA" dirty="0"/>
              <a:t>опис функції FTIM, її аргументом являється випадкова величина (на це указує значення RN1), рівномірно розподілена в діапазоні (0,1), функція є неперервною числовою (вказівник С), заданою чотирма точками: </a:t>
            </a:r>
          </a:p>
          <a:p>
            <a:pPr marL="0" indent="0">
              <a:buNone/>
            </a:pPr>
            <a:r>
              <a:rPr lang="uk-UA" dirty="0"/>
              <a:t>   (0;0), (0.1; 0.8), (0.5, 1.6), (1.0; 1.9)</a:t>
            </a:r>
            <a:endParaRPr lang="en-US" dirty="0"/>
          </a:p>
          <a:p>
            <a:pPr marL="0" indent="0">
              <a:buNone/>
            </a:pPr>
            <a:r>
              <a:rPr lang="en-US" b="1" dirty="0"/>
              <a:t>   </a:t>
            </a:r>
            <a:r>
              <a:rPr lang="uk-UA" b="1" dirty="0"/>
              <a:t>FTIM   FUNCTION         RN1,C4</a:t>
            </a:r>
            <a:r>
              <a:rPr lang="uk-UA" dirty="0"/>
              <a:t> </a:t>
            </a:r>
            <a:endParaRPr lang="en-UA" dirty="0"/>
          </a:p>
          <a:p>
            <a:pPr marL="0" indent="0">
              <a:buNone/>
            </a:pPr>
            <a:r>
              <a:rPr lang="en-US" b="1" dirty="0"/>
              <a:t>   </a:t>
            </a:r>
            <a:r>
              <a:rPr lang="uk-UA" b="1" dirty="0"/>
              <a:t>0,0/0.1,0.8/0.5,1.6/1.0,1.9</a:t>
            </a:r>
            <a:endParaRPr lang="en-UA" dirty="0"/>
          </a:p>
          <a:p>
            <a:pPr marL="0" indent="0">
              <a:buNone/>
            </a:pPr>
            <a:endParaRPr lang="en-UA" dirty="0"/>
          </a:p>
          <a:p>
            <a:pPr marL="0" indent="0">
              <a:buNone/>
            </a:pPr>
            <a:r>
              <a:rPr lang="en-US" b="1" dirty="0"/>
              <a:t>   </a:t>
            </a:r>
            <a:r>
              <a:rPr lang="uk-UA" b="1" dirty="0"/>
              <a:t>FTIM       FUNCTION        *2,D4</a:t>
            </a:r>
            <a:endParaRPr lang="en-UA" dirty="0"/>
          </a:p>
          <a:p>
            <a:pPr marL="0" indent="0">
              <a:buNone/>
            </a:pPr>
            <a:r>
              <a:rPr lang="en-US" b="1" dirty="0"/>
              <a:t>   </a:t>
            </a:r>
            <a:r>
              <a:rPr lang="uk-UA" b="1" dirty="0"/>
              <a:t>0,12/1,9/2,8/3,6</a:t>
            </a:r>
            <a:endParaRPr lang="en-UA" dirty="0"/>
          </a:p>
          <a:p>
            <a:r>
              <a:rPr lang="uk-UA" dirty="0"/>
              <a:t> те ж, але аргументом є значення другого параметру </a:t>
            </a:r>
            <a:r>
              <a:rPr lang="uk-UA" dirty="0" err="1"/>
              <a:t>транзакта</a:t>
            </a:r>
            <a:r>
              <a:rPr lang="uk-UA" dirty="0"/>
              <a:t>, для якого розраховується значення дискретної величини (D) числової функції </a:t>
            </a:r>
            <a:r>
              <a:rPr lang="uk-UA" dirty="0" err="1"/>
              <a:t>F</a:t>
            </a:r>
            <a:r>
              <a:rPr lang="en-US" dirty="0"/>
              <a:t>TIM</a:t>
            </a:r>
            <a:r>
              <a:rPr lang="uk-UA" dirty="0"/>
              <a:t>, заданої чотирма вузловими точками. Це поточне значення округляється до найближчого значення аргументу у вузловій точці.</a:t>
            </a:r>
            <a:endParaRPr lang="en-UA" dirty="0"/>
          </a:p>
        </p:txBody>
      </p:sp>
    </p:spTree>
    <p:extLst>
      <p:ext uri="{BB962C8B-B14F-4D97-AF65-F5344CB8AC3E}">
        <p14:creationId xmlns:p14="http://schemas.microsoft.com/office/powerpoint/2010/main" val="184546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1C64-66B7-FF4F-8631-8107BE889D83}"/>
              </a:ext>
            </a:extLst>
          </p:cNvPr>
          <p:cNvSpPr>
            <a:spLocks noGrp="1"/>
          </p:cNvSpPr>
          <p:nvPr>
            <p:ph type="title"/>
          </p:nvPr>
        </p:nvSpPr>
        <p:spPr/>
        <p:txBody>
          <a:bodyPr/>
          <a:lstStyle/>
          <a:p>
            <a:r>
              <a:rPr lang="uk-UA" dirty="0"/>
              <a:t>Оператори </a:t>
            </a:r>
            <a:r>
              <a:rPr lang="en-US" dirty="0"/>
              <a:t>QUEUE</a:t>
            </a:r>
            <a:r>
              <a:rPr lang="uk-UA" dirty="0"/>
              <a:t> </a:t>
            </a:r>
            <a:r>
              <a:rPr lang="en-US" dirty="0"/>
              <a:t>and DEPART</a:t>
            </a:r>
            <a:endParaRPr lang="en-UA" dirty="0"/>
          </a:p>
        </p:txBody>
      </p:sp>
      <p:sp>
        <p:nvSpPr>
          <p:cNvPr id="3" name="Content Placeholder 2">
            <a:extLst>
              <a:ext uri="{FF2B5EF4-FFF2-40B4-BE49-F238E27FC236}">
                <a16:creationId xmlns:a16="http://schemas.microsoft.com/office/drawing/2014/main" id="{A0161716-C922-F24E-8D37-314CEE835FE6}"/>
              </a:ext>
            </a:extLst>
          </p:cNvPr>
          <p:cNvSpPr>
            <a:spLocks noGrp="1"/>
          </p:cNvSpPr>
          <p:nvPr>
            <p:ph idx="1"/>
          </p:nvPr>
        </p:nvSpPr>
        <p:spPr/>
        <p:txBody>
          <a:bodyPr>
            <a:normAutofit/>
          </a:bodyPr>
          <a:lstStyle/>
          <a:p>
            <a:r>
              <a:rPr lang="uk-UA" b="1" dirty="0"/>
              <a:t>QUEUE </a:t>
            </a:r>
            <a:r>
              <a:rPr lang="en-US" b="1" dirty="0"/>
              <a:t>  </a:t>
            </a:r>
            <a:r>
              <a:rPr lang="uk-UA" b="1" dirty="0"/>
              <a:t>QAA </a:t>
            </a:r>
            <a:r>
              <a:rPr lang="uk-UA" dirty="0"/>
              <a:t>- оператор реєстрації черги, довжина черги QAA збільшується на одиницю.</a:t>
            </a:r>
            <a:endParaRPr lang="en-UA" dirty="0"/>
          </a:p>
          <a:p>
            <a:r>
              <a:rPr lang="uk-UA" b="1" dirty="0"/>
              <a:t>QUEUE </a:t>
            </a:r>
            <a:r>
              <a:rPr lang="en-US" b="1" dirty="0"/>
              <a:t>  </a:t>
            </a:r>
            <a:r>
              <a:rPr lang="uk-UA" b="1" dirty="0"/>
              <a:t>QAA,2 </a:t>
            </a:r>
            <a:r>
              <a:rPr lang="uk-UA" dirty="0"/>
              <a:t>– те ж , але довжина черги QAA збільшується на 2 одиниці.</a:t>
            </a:r>
            <a:endParaRPr lang="en-US" dirty="0"/>
          </a:p>
          <a:p>
            <a:r>
              <a:rPr lang="uk-UA" b="1" dirty="0"/>
              <a:t>DEPART </a:t>
            </a:r>
            <a:r>
              <a:rPr lang="en-US" b="1" dirty="0"/>
              <a:t> </a:t>
            </a:r>
            <a:r>
              <a:rPr lang="uk-UA" b="1" dirty="0"/>
              <a:t>QAA </a:t>
            </a:r>
            <a:r>
              <a:rPr lang="uk-UA" dirty="0"/>
              <a:t> - оператор реєстрації черги, довжина черги QAA зменшується на одиницю.</a:t>
            </a:r>
            <a:endParaRPr lang="en-UA" dirty="0"/>
          </a:p>
          <a:p>
            <a:r>
              <a:rPr lang="uk-UA" b="1" dirty="0"/>
              <a:t>DEPART </a:t>
            </a:r>
            <a:r>
              <a:rPr lang="en-US" b="1" dirty="0"/>
              <a:t> </a:t>
            </a:r>
            <a:r>
              <a:rPr lang="uk-UA" b="1" dirty="0"/>
              <a:t>QAA,4 </a:t>
            </a:r>
            <a:r>
              <a:rPr lang="uk-UA" dirty="0"/>
              <a:t> - те ж, але довжина черги QAA зменшується на 4 одиниці.</a:t>
            </a:r>
            <a:endParaRPr lang="en-UA" dirty="0"/>
          </a:p>
          <a:p>
            <a:endParaRPr lang="en-UA" dirty="0"/>
          </a:p>
        </p:txBody>
      </p:sp>
    </p:spTree>
    <p:extLst>
      <p:ext uri="{BB962C8B-B14F-4D97-AF65-F5344CB8AC3E}">
        <p14:creationId xmlns:p14="http://schemas.microsoft.com/office/powerpoint/2010/main" val="418980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1C64-66B7-FF4F-8631-8107BE889D83}"/>
              </a:ext>
            </a:extLst>
          </p:cNvPr>
          <p:cNvSpPr>
            <a:spLocks noGrp="1"/>
          </p:cNvSpPr>
          <p:nvPr>
            <p:ph type="title"/>
          </p:nvPr>
        </p:nvSpPr>
        <p:spPr/>
        <p:txBody>
          <a:bodyPr/>
          <a:lstStyle/>
          <a:p>
            <a:r>
              <a:rPr lang="uk-UA" dirty="0"/>
              <a:t>Оператори </a:t>
            </a:r>
            <a:r>
              <a:rPr lang="en-US" dirty="0"/>
              <a:t>SEIZE</a:t>
            </a:r>
            <a:r>
              <a:rPr lang="uk-UA" dirty="0"/>
              <a:t>,</a:t>
            </a:r>
            <a:r>
              <a:rPr lang="en-US" dirty="0"/>
              <a:t> ADVANCE</a:t>
            </a:r>
            <a:r>
              <a:rPr lang="uk-UA" dirty="0"/>
              <a:t>,</a:t>
            </a:r>
            <a:r>
              <a:rPr lang="en-US" dirty="0"/>
              <a:t> RELEASE</a:t>
            </a:r>
            <a:endParaRPr lang="en-UA" dirty="0"/>
          </a:p>
        </p:txBody>
      </p:sp>
      <p:sp>
        <p:nvSpPr>
          <p:cNvPr id="3" name="Content Placeholder 2">
            <a:extLst>
              <a:ext uri="{FF2B5EF4-FFF2-40B4-BE49-F238E27FC236}">
                <a16:creationId xmlns:a16="http://schemas.microsoft.com/office/drawing/2014/main" id="{A0161716-C922-F24E-8D37-314CEE835FE6}"/>
              </a:ext>
            </a:extLst>
          </p:cNvPr>
          <p:cNvSpPr>
            <a:spLocks noGrp="1"/>
          </p:cNvSpPr>
          <p:nvPr>
            <p:ph idx="1"/>
          </p:nvPr>
        </p:nvSpPr>
        <p:spPr/>
        <p:txBody>
          <a:bodyPr>
            <a:normAutofit/>
          </a:bodyPr>
          <a:lstStyle/>
          <a:p>
            <a:r>
              <a:rPr lang="uk-UA" b="1" dirty="0"/>
              <a:t>SEIZE      </a:t>
            </a:r>
            <a:r>
              <a:rPr lang="en-US" b="1" dirty="0"/>
              <a:t>     </a:t>
            </a:r>
            <a:r>
              <a:rPr lang="uk-UA" b="1" dirty="0"/>
              <a:t>DEV  </a:t>
            </a:r>
            <a:r>
              <a:rPr lang="uk-UA" dirty="0"/>
              <a:t> - зайняття пристрою DEV </a:t>
            </a:r>
            <a:r>
              <a:rPr lang="uk-UA" dirty="0" err="1"/>
              <a:t>транзактом</a:t>
            </a:r>
            <a:r>
              <a:rPr lang="uk-UA" dirty="0"/>
              <a:t>; якщо пристрій зайнятий, то </a:t>
            </a:r>
            <a:r>
              <a:rPr lang="uk-UA" dirty="0" err="1"/>
              <a:t>транзакт</a:t>
            </a:r>
            <a:r>
              <a:rPr lang="uk-UA" dirty="0"/>
              <a:t> затримується в черзі до цього пристрою.</a:t>
            </a:r>
            <a:endParaRPr lang="en-UA" dirty="0"/>
          </a:p>
          <a:p>
            <a:r>
              <a:rPr lang="uk-UA" b="1" dirty="0"/>
              <a:t>ADVANCE    A,B </a:t>
            </a:r>
            <a:r>
              <a:rPr lang="uk-UA" dirty="0"/>
              <a:t> - затримка </a:t>
            </a:r>
            <a:r>
              <a:rPr lang="uk-UA" dirty="0" err="1"/>
              <a:t>транзакта</a:t>
            </a:r>
            <a:r>
              <a:rPr lang="uk-UA" dirty="0"/>
              <a:t> на час, визначений вмістом полів </a:t>
            </a:r>
            <a:r>
              <a:rPr lang="uk-UA" dirty="0" err="1"/>
              <a:t>A</a:t>
            </a:r>
            <a:r>
              <a:rPr lang="uk-UA" dirty="0"/>
              <a:t> та </a:t>
            </a:r>
            <a:r>
              <a:rPr lang="uk-UA" dirty="0" err="1"/>
              <a:t>B</a:t>
            </a:r>
            <a:r>
              <a:rPr lang="uk-UA" dirty="0"/>
              <a:t>, зміст величин, які записані в цих </a:t>
            </a:r>
            <a:r>
              <a:rPr lang="uk-UA" dirty="0" err="1"/>
              <a:t>підполях</a:t>
            </a:r>
            <a:r>
              <a:rPr lang="uk-UA" dirty="0"/>
              <a:t>, такий же, як і в блоці GENERATE.</a:t>
            </a:r>
            <a:endParaRPr lang="en-UA" dirty="0"/>
          </a:p>
          <a:p>
            <a:r>
              <a:rPr lang="uk-UA" b="1" dirty="0"/>
              <a:t>RELEASE  </a:t>
            </a:r>
            <a:r>
              <a:rPr lang="en-US" b="1" dirty="0"/>
              <a:t>    </a:t>
            </a:r>
            <a:r>
              <a:rPr lang="uk-UA" b="1" dirty="0"/>
              <a:t>DEV</a:t>
            </a:r>
            <a:r>
              <a:rPr lang="uk-UA" dirty="0"/>
              <a:t>   - звільнення пристрою DEV </a:t>
            </a:r>
            <a:r>
              <a:rPr lang="uk-UA" dirty="0" err="1"/>
              <a:t>транзактом</a:t>
            </a:r>
            <a:r>
              <a:rPr lang="uk-UA" dirty="0"/>
              <a:t>.</a:t>
            </a:r>
            <a:endParaRPr lang="en-UA" dirty="0"/>
          </a:p>
          <a:p>
            <a:pPr marL="0" indent="0">
              <a:buNone/>
            </a:pPr>
            <a:endParaRPr lang="en-UA" dirty="0"/>
          </a:p>
        </p:txBody>
      </p:sp>
    </p:spTree>
    <p:extLst>
      <p:ext uri="{BB962C8B-B14F-4D97-AF65-F5344CB8AC3E}">
        <p14:creationId xmlns:p14="http://schemas.microsoft.com/office/powerpoint/2010/main" val="206270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1C64-66B7-FF4F-8631-8107BE889D83}"/>
              </a:ext>
            </a:extLst>
          </p:cNvPr>
          <p:cNvSpPr>
            <a:spLocks noGrp="1"/>
          </p:cNvSpPr>
          <p:nvPr>
            <p:ph type="title"/>
          </p:nvPr>
        </p:nvSpPr>
        <p:spPr/>
        <p:txBody>
          <a:bodyPr/>
          <a:lstStyle/>
          <a:p>
            <a:r>
              <a:rPr lang="uk-UA" dirty="0"/>
              <a:t>Оператори </a:t>
            </a:r>
            <a:r>
              <a:rPr lang="en-US" dirty="0"/>
              <a:t>STORAGE, ENTER, LEAVE</a:t>
            </a:r>
            <a:endParaRPr lang="en-UA" dirty="0"/>
          </a:p>
        </p:txBody>
      </p:sp>
      <p:sp>
        <p:nvSpPr>
          <p:cNvPr id="3" name="Content Placeholder 2">
            <a:extLst>
              <a:ext uri="{FF2B5EF4-FFF2-40B4-BE49-F238E27FC236}">
                <a16:creationId xmlns:a16="http://schemas.microsoft.com/office/drawing/2014/main" id="{A0161716-C922-F24E-8D37-314CEE835FE6}"/>
              </a:ext>
            </a:extLst>
          </p:cNvPr>
          <p:cNvSpPr>
            <a:spLocks noGrp="1"/>
          </p:cNvSpPr>
          <p:nvPr>
            <p:ph idx="1"/>
          </p:nvPr>
        </p:nvSpPr>
        <p:spPr/>
        <p:txBody>
          <a:bodyPr>
            <a:normAutofit/>
          </a:bodyPr>
          <a:lstStyle/>
          <a:p>
            <a:r>
              <a:rPr lang="uk-UA" b="1" dirty="0"/>
              <a:t>MEM    </a:t>
            </a:r>
            <a:r>
              <a:rPr lang="en-US" b="1" dirty="0"/>
              <a:t>  </a:t>
            </a:r>
            <a:r>
              <a:rPr lang="uk-UA" b="1" dirty="0"/>
              <a:t>STORAGE    40</a:t>
            </a:r>
            <a:r>
              <a:rPr lang="uk-UA" dirty="0"/>
              <a:t> - опис блоку пристроїв WORK ємністю 40 одиниць.</a:t>
            </a:r>
            <a:endParaRPr lang="en-US" b="1" dirty="0"/>
          </a:p>
          <a:p>
            <a:r>
              <a:rPr lang="uk-UA" b="1" dirty="0"/>
              <a:t>ENTER     MEM,12 </a:t>
            </a:r>
            <a:r>
              <a:rPr lang="uk-UA" dirty="0"/>
              <a:t>- зайняття </a:t>
            </a:r>
            <a:r>
              <a:rPr lang="uk-UA" dirty="0" err="1"/>
              <a:t>транзактом</a:t>
            </a:r>
            <a:r>
              <a:rPr lang="uk-UA" dirty="0"/>
              <a:t> 12 одиниць ємності в накопичувачі MEM.</a:t>
            </a:r>
            <a:endParaRPr lang="en-UA" dirty="0"/>
          </a:p>
          <a:p>
            <a:r>
              <a:rPr lang="uk-UA" b="1" dirty="0"/>
              <a:t>LEAVE    </a:t>
            </a:r>
            <a:r>
              <a:rPr lang="en-US" b="1" dirty="0"/>
              <a:t>  </a:t>
            </a:r>
            <a:r>
              <a:rPr lang="uk-UA" b="1" dirty="0"/>
              <a:t>MEM,*2</a:t>
            </a:r>
            <a:r>
              <a:rPr lang="uk-UA" dirty="0"/>
              <a:t> - звільнення </a:t>
            </a:r>
            <a:r>
              <a:rPr lang="uk-UA" dirty="0" err="1"/>
              <a:t>k</a:t>
            </a:r>
            <a:r>
              <a:rPr lang="uk-UA" dirty="0"/>
              <a:t> одиниць пам’яті в накопичувачі MEM, де </a:t>
            </a:r>
            <a:r>
              <a:rPr lang="uk-UA" dirty="0" err="1"/>
              <a:t>k</a:t>
            </a:r>
            <a:r>
              <a:rPr lang="uk-UA" dirty="0"/>
              <a:t> - значення 2-го параметра </a:t>
            </a:r>
            <a:r>
              <a:rPr lang="uk-UA" dirty="0" err="1"/>
              <a:t>транзакта</a:t>
            </a:r>
            <a:r>
              <a:rPr lang="uk-UA" dirty="0"/>
              <a:t>.</a:t>
            </a:r>
            <a:endParaRPr lang="en-UA" dirty="0"/>
          </a:p>
          <a:p>
            <a:pPr marL="0" indent="0">
              <a:buNone/>
            </a:pPr>
            <a:endParaRPr lang="en-UA" dirty="0"/>
          </a:p>
        </p:txBody>
      </p:sp>
    </p:spTree>
    <p:extLst>
      <p:ext uri="{BB962C8B-B14F-4D97-AF65-F5344CB8AC3E}">
        <p14:creationId xmlns:p14="http://schemas.microsoft.com/office/powerpoint/2010/main" val="129496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3331</TotalTime>
  <Words>1421</Words>
  <Application>Microsoft Macintosh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Unicode MS</vt:lpstr>
      <vt:lpstr>Arial</vt:lpstr>
      <vt:lpstr>Calibri</vt:lpstr>
      <vt:lpstr>Calibri Light</vt:lpstr>
      <vt:lpstr>Office Theme</vt:lpstr>
      <vt:lpstr>PowerPoint Presentation</vt:lpstr>
      <vt:lpstr>Мова імітаційного моделювання GPSS </vt:lpstr>
      <vt:lpstr>Основні правила мови GPSS </vt:lpstr>
      <vt:lpstr>Структура операторів GPSS</vt:lpstr>
      <vt:lpstr>Оператори GENERATE TERMINATE</vt:lpstr>
      <vt:lpstr>Оператор FUNCTION</vt:lpstr>
      <vt:lpstr>Оператори QUEUE and DEPART</vt:lpstr>
      <vt:lpstr>Оператори SEIZE, ADVANCE, RELEASE</vt:lpstr>
      <vt:lpstr>Оператори STORAGE, ENTER, LEAVE</vt:lpstr>
      <vt:lpstr>Оператори TRANSFER and TEST</vt:lpstr>
      <vt:lpstr>Оператор LOOP</vt:lpstr>
      <vt:lpstr>Оператори VARIABLE, ASSIGN, SAVEVALUE</vt:lpstr>
      <vt:lpstr>Приклад: обслуговування клієнтів службою таксі</vt:lpstr>
      <vt:lpstr>Приклад. Код мовою GPSS</vt:lpstr>
      <vt:lpstr>Фрагмент звіту</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16</cp:revision>
  <dcterms:created xsi:type="dcterms:W3CDTF">2020-12-14T11:21:51Z</dcterms:created>
  <dcterms:modified xsi:type="dcterms:W3CDTF">2020-12-16T18:53:35Z</dcterms:modified>
</cp:coreProperties>
</file>