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1" r:id="rId4"/>
    <p:sldId id="293" r:id="rId5"/>
    <p:sldId id="257" r:id="rId6"/>
    <p:sldId id="258" r:id="rId7"/>
    <p:sldId id="287" r:id="rId8"/>
    <p:sldId id="294" r:id="rId9"/>
    <p:sldId id="295" r:id="rId10"/>
    <p:sldId id="260" r:id="rId11"/>
    <p:sldId id="261" r:id="rId12"/>
    <p:sldId id="262" r:id="rId13"/>
    <p:sldId id="263" r:id="rId14"/>
    <p:sldId id="264" r:id="rId15"/>
    <p:sldId id="265" r:id="rId16"/>
    <p:sldId id="266" r:id="rId17"/>
    <p:sldId id="267" r:id="rId18"/>
    <p:sldId id="268" r:id="rId19"/>
    <p:sldId id="269" r:id="rId20"/>
    <p:sldId id="292" r:id="rId21"/>
    <p:sldId id="270" r:id="rId22"/>
    <p:sldId id="273" r:id="rId23"/>
    <p:sldId id="274" r:id="rId24"/>
    <p:sldId id="271" r:id="rId25"/>
    <p:sldId id="272" r:id="rId26"/>
    <p:sldId id="296" r:id="rId27"/>
    <p:sldId id="275" r:id="rId28"/>
    <p:sldId id="276" r:id="rId29"/>
    <p:sldId id="277" r:id="rId30"/>
    <p:sldId id="278" r:id="rId31"/>
    <p:sldId id="279" r:id="rId32"/>
    <p:sldId id="280" r:id="rId33"/>
    <p:sldId id="297" r:id="rId34"/>
    <p:sldId id="298" r:id="rId35"/>
    <p:sldId id="288" r:id="rId36"/>
    <p:sldId id="291" r:id="rId37"/>
    <p:sldId id="283" r:id="rId38"/>
    <p:sldId id="284" r:id="rId39"/>
    <p:sldId id="285" r:id="rId40"/>
    <p:sldId id="286" r:id="rId41"/>
    <p:sldId id="289" r:id="rId42"/>
    <p:sldId id="290" r:id="rId43"/>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67"/>
  </p:normalViewPr>
  <p:slideViewPr>
    <p:cSldViewPr>
      <p:cViewPr>
        <p:scale>
          <a:sx n="132" d="100"/>
          <a:sy n="132" d="100"/>
        </p:scale>
        <p:origin x="-88" y="-2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19C26FAE-5D36-4A4B-902F-40E0D6C4EA9A}" type="datetimeFigureOut">
              <a:rPr lang="uk-UA" smtClean="0"/>
              <a:t>10.10.23</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247723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19C26FAE-5D36-4A4B-902F-40E0D6C4EA9A}" type="datetimeFigureOut">
              <a:rPr lang="uk-UA" smtClean="0"/>
              <a:t>10.10.23</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104723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19C26FAE-5D36-4A4B-902F-40E0D6C4EA9A}" type="datetimeFigureOut">
              <a:rPr lang="uk-UA" smtClean="0"/>
              <a:t>10.10.23</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37489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19C26FAE-5D36-4A4B-902F-40E0D6C4EA9A}" type="datetimeFigureOut">
              <a:rPr lang="uk-UA" smtClean="0"/>
              <a:t>10.10.23</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407574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9C26FAE-5D36-4A4B-902F-40E0D6C4EA9A}" type="datetimeFigureOut">
              <a:rPr lang="uk-UA" smtClean="0"/>
              <a:t>10.10.23</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221964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p>
            <a:fld id="{19C26FAE-5D36-4A4B-902F-40E0D6C4EA9A}" type="datetimeFigureOut">
              <a:rPr lang="uk-UA" smtClean="0"/>
              <a:t>10.10.23</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254365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p>
            <a:fld id="{19C26FAE-5D36-4A4B-902F-40E0D6C4EA9A}" type="datetimeFigureOut">
              <a:rPr lang="uk-UA" smtClean="0"/>
              <a:t>10.10.23</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8307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19C26FAE-5D36-4A4B-902F-40E0D6C4EA9A}" type="datetimeFigureOut">
              <a:rPr lang="uk-UA" smtClean="0"/>
              <a:t>10.10.23</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150602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9C26FAE-5D36-4A4B-902F-40E0D6C4EA9A}" type="datetimeFigureOut">
              <a:rPr lang="uk-UA" smtClean="0"/>
              <a:t>10.10.23</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58517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19C26FAE-5D36-4A4B-902F-40E0D6C4EA9A}" type="datetimeFigureOut">
              <a:rPr lang="uk-UA" smtClean="0"/>
              <a:t>10.10.23</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419767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19C26FAE-5D36-4A4B-902F-40E0D6C4EA9A}" type="datetimeFigureOut">
              <a:rPr lang="uk-UA" smtClean="0"/>
              <a:t>10.10.23</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66C3B287-F63F-4E71-AA5F-4EEB86E0E68B}" type="slidenum">
              <a:rPr lang="uk-UA" smtClean="0"/>
              <a:t>‹#›</a:t>
            </a:fld>
            <a:endParaRPr lang="uk-UA"/>
          </a:p>
        </p:txBody>
      </p:sp>
    </p:spTree>
    <p:extLst>
      <p:ext uri="{BB962C8B-B14F-4D97-AF65-F5344CB8AC3E}">
        <p14:creationId xmlns:p14="http://schemas.microsoft.com/office/powerpoint/2010/main" val="345046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26FAE-5D36-4A4B-902F-40E0D6C4EA9A}" type="datetimeFigureOut">
              <a:rPr lang="uk-UA" smtClean="0"/>
              <a:t>10.10.23</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3B287-F63F-4E71-AA5F-4EEB86E0E68B}" type="slidenum">
              <a:rPr lang="uk-UA" smtClean="0"/>
              <a:t>‹#›</a:t>
            </a:fld>
            <a:endParaRPr lang="uk-UA"/>
          </a:p>
        </p:txBody>
      </p:sp>
    </p:spTree>
    <p:extLst>
      <p:ext uri="{BB962C8B-B14F-4D97-AF65-F5344CB8AC3E}">
        <p14:creationId xmlns:p14="http://schemas.microsoft.com/office/powerpoint/2010/main" val="237823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a:t>Лекція 7</a:t>
            </a:r>
            <a:br>
              <a:rPr lang="uk-UA" dirty="0"/>
            </a:br>
            <a:endParaRPr lang="uk-UA" dirty="0"/>
          </a:p>
        </p:txBody>
      </p:sp>
      <p:sp>
        <p:nvSpPr>
          <p:cNvPr id="3" name="Подзаголовок 2"/>
          <p:cNvSpPr>
            <a:spLocks noGrp="1"/>
          </p:cNvSpPr>
          <p:nvPr>
            <p:ph type="subTitle" idx="1"/>
          </p:nvPr>
        </p:nvSpPr>
        <p:spPr/>
        <p:txBody>
          <a:bodyPr/>
          <a:lstStyle/>
          <a:p>
            <a:r>
              <a:rPr lang="uk-UA" dirty="0">
                <a:solidFill>
                  <a:schemeClr val="tx1"/>
                </a:solidFill>
              </a:rPr>
              <a:t>Формалізм мережі Петрі</a:t>
            </a:r>
          </a:p>
        </p:txBody>
      </p:sp>
    </p:spTree>
    <p:extLst>
      <p:ext uri="{BB962C8B-B14F-4D97-AF65-F5344CB8AC3E}">
        <p14:creationId xmlns:p14="http://schemas.microsoft.com/office/powerpoint/2010/main" val="2089710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12750" y="260648"/>
            <a:ext cx="8316912" cy="755650"/>
          </a:xfrm>
          <a:solidFill>
            <a:srgbClr val="E5FFE5">
              <a:alpha val="0"/>
            </a:srgbClr>
          </a:solidFill>
        </p:spPr>
        <p:txBody>
          <a:bodyPr/>
          <a:lstStyle/>
          <a:p>
            <a:pPr eaLnBrk="1" hangingPunct="1"/>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
        <p:nvSpPr>
          <p:cNvPr id="12291" name="Text Box 153"/>
          <p:cNvSpPr txBox="1">
            <a:spLocks noChangeArrowheads="1"/>
          </p:cNvSpPr>
          <p:nvPr/>
        </p:nvSpPr>
        <p:spPr bwMode="auto">
          <a:xfrm>
            <a:off x="358775" y="1268413"/>
            <a:ext cx="4572000" cy="215900"/>
          </a:xfrm>
          <a:prstGeom prst="rect">
            <a:avLst/>
          </a:prstGeom>
          <a:solidFill>
            <a:srgbClr val="FFFFFF"/>
          </a:solidFill>
          <a:ln>
            <a:noFill/>
          </a:ln>
          <a:extLst>
            <a:ext uri="{91240B29-F687-4F45-9708-019B960494DF}">
              <a14:hiddenLine xmlns:a14="http://schemas.microsoft.com/office/drawing/2010/main" w="9525">
                <a:solidFill>
                  <a:srgbClr val="008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400" u="sng">
                <a:solidFill>
                  <a:srgbClr val="000000"/>
                </a:solidFill>
                <a:cs typeface="Arial Unicode MS" pitchFamily="34" charset="-128"/>
              </a:rPr>
              <a:t>Правило запуску </a:t>
            </a:r>
            <a:r>
              <a:rPr lang="uk-UA" altLang="zh-CN" sz="1400" u="sng">
                <a:solidFill>
                  <a:srgbClr val="000000"/>
                </a:solidFill>
                <a:cs typeface="Arial Unicode MS" pitchFamily="34" charset="-128"/>
              </a:rPr>
              <a:t>п</a:t>
            </a:r>
            <a:r>
              <a:rPr lang="ru-RU" altLang="zh-CN" sz="1400" u="sng" err="1">
                <a:solidFill>
                  <a:srgbClr val="000000"/>
                </a:solidFill>
                <a:cs typeface="Arial Unicode MS" pitchFamily="34" charset="-128"/>
              </a:rPr>
              <a:t>ерехідів</a:t>
            </a:r>
            <a:r>
              <a:rPr lang="ru-RU" altLang="zh-CN" sz="1400" u="sng">
                <a:solidFill>
                  <a:srgbClr val="000000"/>
                </a:solidFill>
                <a:cs typeface="Arial Unicode MS" pitchFamily="34" charset="-128"/>
              </a:rPr>
              <a:t>. </a:t>
            </a:r>
            <a:r>
              <a:rPr lang="ru-RU" altLang="zh-CN" sz="1400" u="sng" err="1">
                <a:solidFill>
                  <a:srgbClr val="000000"/>
                </a:solidFill>
                <a:cs typeface="Arial Unicode MS" pitchFamily="34" charset="-128"/>
              </a:rPr>
              <a:t>Конфліктні</a:t>
            </a:r>
            <a:r>
              <a:rPr lang="ru-RU" altLang="zh-CN" sz="1400" u="sng">
                <a:solidFill>
                  <a:srgbClr val="000000"/>
                </a:solidFill>
                <a:cs typeface="Arial Unicode MS" pitchFamily="34" charset="-128"/>
              </a:rPr>
              <a:t> переходи</a:t>
            </a:r>
            <a:endParaRPr lang="ru-RU" altLang="uk-UA" sz="1400" u="sng">
              <a:cs typeface="Arial Unicode MS" pitchFamily="34" charset="-128"/>
            </a:endParaRPr>
          </a:p>
        </p:txBody>
      </p:sp>
      <p:grpSp>
        <p:nvGrpSpPr>
          <p:cNvPr id="12292" name="Group 60"/>
          <p:cNvGrpSpPr>
            <a:grpSpLocks/>
          </p:cNvGrpSpPr>
          <p:nvPr/>
        </p:nvGrpSpPr>
        <p:grpSpPr bwMode="auto">
          <a:xfrm>
            <a:off x="468313" y="1808163"/>
            <a:ext cx="5903912" cy="3492500"/>
            <a:chOff x="295" y="1139"/>
            <a:chExt cx="3719" cy="2200"/>
          </a:xfrm>
        </p:grpSpPr>
        <p:sp>
          <p:nvSpPr>
            <p:cNvPr id="12293" name="Text Box 124"/>
            <p:cNvSpPr txBox="1">
              <a:spLocks noChangeArrowheads="1"/>
            </p:cNvSpPr>
            <p:nvPr/>
          </p:nvSpPr>
          <p:spPr bwMode="auto">
            <a:xfrm>
              <a:off x="1746" y="2342"/>
              <a:ext cx="412"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2294" name="Oval 142"/>
            <p:cNvSpPr>
              <a:spLocks noChangeArrowheads="1"/>
            </p:cNvSpPr>
            <p:nvPr/>
          </p:nvSpPr>
          <p:spPr bwMode="auto">
            <a:xfrm>
              <a:off x="1315" y="1752"/>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latin typeface="Arial Unicode MS" pitchFamily="34" charset="-128"/>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2295" name="Line 143"/>
            <p:cNvSpPr>
              <a:spLocks noChangeShapeType="1"/>
            </p:cNvSpPr>
            <p:nvPr/>
          </p:nvSpPr>
          <p:spPr bwMode="auto">
            <a:xfrm rot="5400000" flipH="1">
              <a:off x="1398" y="2032"/>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2296" name="Line 144"/>
            <p:cNvSpPr>
              <a:spLocks noChangeShapeType="1"/>
            </p:cNvSpPr>
            <p:nvPr/>
          </p:nvSpPr>
          <p:spPr bwMode="auto">
            <a:xfrm rot="5400000" flipV="1">
              <a:off x="1195" y="2363"/>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297" name="Oval 147"/>
            <p:cNvSpPr>
              <a:spLocks noChangeArrowheads="1"/>
            </p:cNvSpPr>
            <p:nvPr/>
          </p:nvSpPr>
          <p:spPr bwMode="auto">
            <a:xfrm>
              <a:off x="1342" y="256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2298" name="Line 148"/>
            <p:cNvSpPr>
              <a:spLocks noChangeShapeType="1"/>
            </p:cNvSpPr>
            <p:nvPr/>
          </p:nvSpPr>
          <p:spPr bwMode="auto">
            <a:xfrm flipH="1">
              <a:off x="1888" y="2573"/>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2299" name="Line 149"/>
            <p:cNvSpPr>
              <a:spLocks noChangeShapeType="1"/>
            </p:cNvSpPr>
            <p:nvPr/>
          </p:nvSpPr>
          <p:spPr bwMode="auto">
            <a:xfrm flipV="1">
              <a:off x="2358"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00" name="Oval 151"/>
            <p:cNvSpPr>
              <a:spLocks noChangeArrowheads="1"/>
            </p:cNvSpPr>
            <p:nvPr/>
          </p:nvSpPr>
          <p:spPr bwMode="auto">
            <a:xfrm>
              <a:off x="1558" y="2884"/>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grpSp>
          <p:nvGrpSpPr>
            <p:cNvPr id="12301" name="Group 154"/>
            <p:cNvGrpSpPr>
              <a:grpSpLocks/>
            </p:cNvGrpSpPr>
            <p:nvPr/>
          </p:nvGrpSpPr>
          <p:grpSpPr bwMode="auto">
            <a:xfrm rot="-5400000">
              <a:off x="2774" y="1767"/>
              <a:ext cx="1345" cy="1134"/>
              <a:chOff x="3364" y="1091"/>
              <a:chExt cx="1037" cy="767"/>
            </a:xfrm>
          </p:grpSpPr>
          <p:sp>
            <p:nvSpPr>
              <p:cNvPr id="12322" name="Oval 155"/>
              <p:cNvSpPr>
                <a:spLocks noChangeArrowheads="1"/>
              </p:cNvSpPr>
              <p:nvPr/>
            </p:nvSpPr>
            <p:spPr bwMode="auto">
              <a:xfrm>
                <a:off x="3555" y="1091"/>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2323" name="Line 156"/>
              <p:cNvSpPr>
                <a:spLocks noChangeShapeType="1"/>
              </p:cNvSpPr>
              <p:nvPr/>
            </p:nvSpPr>
            <p:spPr bwMode="auto">
              <a:xfrm flipV="1">
                <a:off x="3468" y="1200"/>
                <a:ext cx="114" cy="33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12324" name="Line 157"/>
              <p:cNvSpPr>
                <a:spLocks noChangeShapeType="1"/>
              </p:cNvSpPr>
              <p:nvPr/>
            </p:nvSpPr>
            <p:spPr bwMode="auto">
              <a:xfrm>
                <a:off x="3629" y="1230"/>
                <a:ext cx="68" cy="29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25" name="Line 158"/>
              <p:cNvSpPr>
                <a:spLocks noChangeShapeType="1"/>
              </p:cNvSpPr>
              <p:nvPr/>
            </p:nvSpPr>
            <p:spPr bwMode="auto">
              <a:xfrm rot="5400000" flipH="1">
                <a:off x="3465" y="1450"/>
                <a:ext cx="1" cy="2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2326" name="Line 159"/>
              <p:cNvSpPr>
                <a:spLocks noChangeShapeType="1"/>
              </p:cNvSpPr>
              <p:nvPr/>
            </p:nvSpPr>
            <p:spPr bwMode="auto">
              <a:xfrm rot="5400000" flipH="1">
                <a:off x="3715" y="1440"/>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2327" name="Line 160"/>
              <p:cNvSpPr>
                <a:spLocks noChangeShapeType="1"/>
              </p:cNvSpPr>
              <p:nvPr/>
            </p:nvSpPr>
            <p:spPr bwMode="auto">
              <a:xfrm rot="5400000" flipH="1">
                <a:off x="4004"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2328" name="Line 161"/>
              <p:cNvSpPr>
                <a:spLocks noChangeShapeType="1"/>
              </p:cNvSpPr>
              <p:nvPr/>
            </p:nvSpPr>
            <p:spPr bwMode="auto">
              <a:xfrm rot="5400000" flipH="1">
                <a:off x="4299"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2329" name="Line 162"/>
              <p:cNvSpPr>
                <a:spLocks noChangeShapeType="1"/>
              </p:cNvSpPr>
              <p:nvPr/>
            </p:nvSpPr>
            <p:spPr bwMode="auto">
              <a:xfrm>
                <a:off x="3675" y="1207"/>
                <a:ext cx="317" cy="31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30" name="Line 163"/>
              <p:cNvSpPr>
                <a:spLocks noChangeShapeType="1"/>
              </p:cNvSpPr>
              <p:nvPr/>
            </p:nvSpPr>
            <p:spPr bwMode="auto">
              <a:xfrm>
                <a:off x="3697" y="1162"/>
                <a:ext cx="590" cy="3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31" name="Oval 164"/>
              <p:cNvSpPr>
                <a:spLocks noChangeArrowheads="1"/>
              </p:cNvSpPr>
              <p:nvPr/>
            </p:nvSpPr>
            <p:spPr bwMode="auto">
              <a:xfrm>
                <a:off x="3380" y="1729"/>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2332" name="Line 165"/>
              <p:cNvSpPr>
                <a:spLocks noChangeShapeType="1"/>
              </p:cNvSpPr>
              <p:nvPr/>
            </p:nvSpPr>
            <p:spPr bwMode="auto">
              <a:xfrm>
                <a:off x="3448" y="1570"/>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33" name="Oval 166"/>
              <p:cNvSpPr>
                <a:spLocks noChangeArrowheads="1"/>
              </p:cNvSpPr>
              <p:nvPr/>
            </p:nvSpPr>
            <p:spPr bwMode="auto">
              <a:xfrm>
                <a:off x="3629"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2334" name="Line 167"/>
              <p:cNvSpPr>
                <a:spLocks noChangeShapeType="1"/>
              </p:cNvSpPr>
              <p:nvPr/>
            </p:nvSpPr>
            <p:spPr bwMode="auto">
              <a:xfrm>
                <a:off x="3697"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35" name="Oval 168"/>
              <p:cNvSpPr>
                <a:spLocks noChangeArrowheads="1"/>
              </p:cNvSpPr>
              <p:nvPr/>
            </p:nvSpPr>
            <p:spPr bwMode="auto">
              <a:xfrm>
                <a:off x="3924"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2336" name="Line 169"/>
              <p:cNvSpPr>
                <a:spLocks noChangeShapeType="1"/>
              </p:cNvSpPr>
              <p:nvPr/>
            </p:nvSpPr>
            <p:spPr bwMode="auto">
              <a:xfrm>
                <a:off x="3992"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37" name="Oval 170"/>
              <p:cNvSpPr>
                <a:spLocks noChangeArrowheads="1"/>
              </p:cNvSpPr>
              <p:nvPr/>
            </p:nvSpPr>
            <p:spPr bwMode="auto">
              <a:xfrm>
                <a:off x="4242"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2338" name="Line 171"/>
              <p:cNvSpPr>
                <a:spLocks noChangeShapeType="1"/>
              </p:cNvSpPr>
              <p:nvPr/>
            </p:nvSpPr>
            <p:spPr bwMode="auto">
              <a:xfrm>
                <a:off x="4310"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grpSp>
        <p:sp>
          <p:nvSpPr>
            <p:cNvPr id="12302" name="Line 179"/>
            <p:cNvSpPr>
              <a:spLocks noChangeShapeType="1"/>
            </p:cNvSpPr>
            <p:nvPr/>
          </p:nvSpPr>
          <p:spPr bwMode="auto">
            <a:xfrm flipV="1">
              <a:off x="1663" y="2710"/>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03" name="Line 180"/>
            <p:cNvSpPr>
              <a:spLocks noChangeShapeType="1"/>
            </p:cNvSpPr>
            <p:nvPr/>
          </p:nvSpPr>
          <p:spPr bwMode="auto">
            <a:xfrm rot="10800000" flipV="1">
              <a:off x="1746" y="2773"/>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04" name="Line 181"/>
            <p:cNvSpPr>
              <a:spLocks noChangeShapeType="1"/>
            </p:cNvSpPr>
            <p:nvPr/>
          </p:nvSpPr>
          <p:spPr bwMode="auto">
            <a:xfrm flipV="1">
              <a:off x="1542" y="2659"/>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05" name="Line 182"/>
            <p:cNvSpPr>
              <a:spLocks noChangeShapeType="1"/>
            </p:cNvSpPr>
            <p:nvPr/>
          </p:nvSpPr>
          <p:spPr bwMode="auto">
            <a:xfrm rot="5400000" flipV="1">
              <a:off x="1291" y="2026"/>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06" name="Oval 147"/>
            <p:cNvSpPr>
              <a:spLocks noChangeArrowheads="1"/>
            </p:cNvSpPr>
            <p:nvPr/>
          </p:nvSpPr>
          <p:spPr bwMode="auto">
            <a:xfrm>
              <a:off x="2177" y="261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2307" name="Line 148"/>
            <p:cNvSpPr>
              <a:spLocks noChangeShapeType="1"/>
            </p:cNvSpPr>
            <p:nvPr/>
          </p:nvSpPr>
          <p:spPr bwMode="auto">
            <a:xfrm flipH="1">
              <a:off x="2653" y="256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2308" name="Line 149"/>
            <p:cNvSpPr>
              <a:spLocks noChangeShapeType="1"/>
            </p:cNvSpPr>
            <p:nvPr/>
          </p:nvSpPr>
          <p:spPr bwMode="auto">
            <a:xfrm flipV="1">
              <a:off x="2653" y="2682"/>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09" name="Line 149"/>
            <p:cNvSpPr>
              <a:spLocks noChangeShapeType="1"/>
            </p:cNvSpPr>
            <p:nvPr/>
          </p:nvSpPr>
          <p:spPr bwMode="auto">
            <a:xfrm flipV="1">
              <a:off x="1905"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10" name="Text Box 124"/>
            <p:cNvSpPr txBox="1">
              <a:spLocks noChangeArrowheads="1"/>
            </p:cNvSpPr>
            <p:nvPr/>
          </p:nvSpPr>
          <p:spPr bwMode="auto">
            <a:xfrm>
              <a:off x="2426" y="2841"/>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grpSp>
          <p:nvGrpSpPr>
            <p:cNvPr id="12311" name="Group 56"/>
            <p:cNvGrpSpPr>
              <a:grpSpLocks/>
            </p:cNvGrpSpPr>
            <p:nvPr/>
          </p:nvGrpSpPr>
          <p:grpSpPr bwMode="auto">
            <a:xfrm>
              <a:off x="1451" y="1548"/>
              <a:ext cx="316" cy="593"/>
              <a:chOff x="1451" y="1548"/>
              <a:chExt cx="316" cy="593"/>
            </a:xfrm>
          </p:grpSpPr>
          <p:sp>
            <p:nvSpPr>
              <p:cNvPr id="12319" name="Line 145"/>
              <p:cNvSpPr>
                <a:spLocks noChangeShapeType="1"/>
              </p:cNvSpPr>
              <p:nvPr/>
            </p:nvSpPr>
            <p:spPr bwMode="auto">
              <a:xfrm rot="-5400000">
                <a:off x="1415" y="1924"/>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20" name="Oval 147"/>
              <p:cNvSpPr>
                <a:spLocks noChangeArrowheads="1"/>
              </p:cNvSpPr>
              <p:nvPr/>
            </p:nvSpPr>
            <p:spPr bwMode="auto">
              <a:xfrm>
                <a:off x="1587"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2321" name="Line 145"/>
              <p:cNvSpPr>
                <a:spLocks noChangeShapeType="1"/>
              </p:cNvSpPr>
              <p:nvPr/>
            </p:nvSpPr>
            <p:spPr bwMode="auto">
              <a:xfrm rot="5400000" flipH="1">
                <a:off x="1451" y="1548"/>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grpSp>
        <p:sp>
          <p:nvSpPr>
            <p:cNvPr id="12312" name="Line 182"/>
            <p:cNvSpPr>
              <a:spLocks noChangeShapeType="1"/>
            </p:cNvSpPr>
            <p:nvPr/>
          </p:nvSpPr>
          <p:spPr bwMode="auto">
            <a:xfrm rot="5400000" flipV="1">
              <a:off x="1291" y="1640"/>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2313" name="Line 143"/>
            <p:cNvSpPr>
              <a:spLocks noChangeShapeType="1"/>
            </p:cNvSpPr>
            <p:nvPr/>
          </p:nvSpPr>
          <p:spPr bwMode="auto">
            <a:xfrm rot="5400000" flipH="1">
              <a:off x="1398" y="1397"/>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2314" name="Text Box 124"/>
            <p:cNvSpPr txBox="1">
              <a:spLocks noChangeArrowheads="1"/>
            </p:cNvSpPr>
            <p:nvPr/>
          </p:nvSpPr>
          <p:spPr bwMode="auto">
            <a:xfrm>
              <a:off x="1338" y="3113"/>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12315" name="AutoShape 49"/>
            <p:cNvSpPr>
              <a:spLocks noChangeArrowheads="1"/>
            </p:cNvSpPr>
            <p:nvPr/>
          </p:nvSpPr>
          <p:spPr bwMode="auto">
            <a:xfrm>
              <a:off x="1882" y="1729"/>
              <a:ext cx="817" cy="363"/>
            </a:xfrm>
            <a:prstGeom prst="wedgeEllipseCallout">
              <a:avLst>
                <a:gd name="adj1" fmla="val -91861"/>
                <a:gd name="adj2" fmla="val 68181"/>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подію</a:t>
              </a:r>
              <a:endParaRPr lang="ru-RU" altLang="uk-UA" sz="1000" i="1">
                <a:solidFill>
                  <a:srgbClr val="FF3300"/>
                </a:solidFill>
                <a:latin typeface="Arial" pitchFamily="34" charset="0"/>
              </a:endParaRPr>
            </a:p>
          </p:txBody>
        </p:sp>
        <p:sp>
          <p:nvSpPr>
            <p:cNvPr id="12316" name="AutoShape 52"/>
            <p:cNvSpPr>
              <a:spLocks noChangeArrowheads="1"/>
            </p:cNvSpPr>
            <p:nvPr/>
          </p:nvSpPr>
          <p:spPr bwMode="auto">
            <a:xfrm>
              <a:off x="1587" y="1139"/>
              <a:ext cx="817" cy="386"/>
            </a:xfrm>
            <a:prstGeom prst="wedgeEllipseCallout">
              <a:avLst>
                <a:gd name="adj1" fmla="val -64199"/>
                <a:gd name="adj2" fmla="val 105699"/>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Позиція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умову</a:t>
              </a:r>
              <a:endParaRPr lang="ru-RU" altLang="uk-UA" sz="1000" i="1">
                <a:solidFill>
                  <a:srgbClr val="FF3300"/>
                </a:solidFill>
                <a:latin typeface="Arial" pitchFamily="34" charset="0"/>
              </a:endParaRPr>
            </a:p>
          </p:txBody>
        </p:sp>
        <p:sp>
          <p:nvSpPr>
            <p:cNvPr id="12317" name="Text Box 141"/>
            <p:cNvSpPr txBox="1">
              <a:spLocks noChangeArrowheads="1"/>
            </p:cNvSpPr>
            <p:nvPr/>
          </p:nvSpPr>
          <p:spPr bwMode="auto">
            <a:xfrm>
              <a:off x="521" y="2024"/>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sp>
          <p:nvSpPr>
            <p:cNvPr id="12318" name="AutoShape 59"/>
            <p:cNvSpPr>
              <a:spLocks noChangeArrowheads="1"/>
            </p:cNvSpPr>
            <p:nvPr/>
          </p:nvSpPr>
          <p:spPr bwMode="auto">
            <a:xfrm>
              <a:off x="295" y="1344"/>
              <a:ext cx="817" cy="521"/>
            </a:xfrm>
            <a:prstGeom prst="wedgeEllipseCallout">
              <a:avLst>
                <a:gd name="adj1" fmla="val 81213"/>
                <a:gd name="adj2" fmla="val 43472"/>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a:solidFill>
                    <a:srgbClr val="FF3300"/>
                  </a:solidFill>
                  <a:latin typeface="Arial" pitchFamily="34" charset="0"/>
                </a:rPr>
                <a:t>Маркер </a:t>
              </a:r>
              <a:r>
                <a:rPr lang="ru-RU" altLang="uk-UA" sz="1000" i="1" err="1">
                  <a:solidFill>
                    <a:srgbClr val="FF3300"/>
                  </a:solidFill>
                  <a:latin typeface="Arial" pitchFamily="34" charset="0"/>
                </a:rPr>
                <a:t>символізує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виконання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умови</a:t>
              </a:r>
              <a:endParaRPr lang="ru-RU" altLang="uk-UA" sz="1000" i="1">
                <a:solidFill>
                  <a:srgbClr val="FF3300"/>
                </a:solidFill>
                <a:latin typeface="Arial" pitchFamily="34" charset="0"/>
              </a:endParaRPr>
            </a:p>
          </p:txBody>
        </p:sp>
      </p:grpSp>
    </p:spTree>
    <p:extLst>
      <p:ext uri="{BB962C8B-B14F-4D97-AF65-F5344CB8AC3E}">
        <p14:creationId xmlns:p14="http://schemas.microsoft.com/office/powerpoint/2010/main" val="22384012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5" name="Group 51"/>
          <p:cNvGrpSpPr>
            <a:grpSpLocks/>
          </p:cNvGrpSpPr>
          <p:nvPr/>
        </p:nvGrpSpPr>
        <p:grpSpPr bwMode="auto">
          <a:xfrm>
            <a:off x="468313" y="1808163"/>
            <a:ext cx="5903912" cy="3492500"/>
            <a:chOff x="295" y="1139"/>
            <a:chExt cx="3719" cy="2200"/>
          </a:xfrm>
        </p:grpSpPr>
        <p:sp>
          <p:nvSpPr>
            <p:cNvPr id="13316" name="Text Box 124"/>
            <p:cNvSpPr txBox="1">
              <a:spLocks noChangeArrowheads="1"/>
            </p:cNvSpPr>
            <p:nvPr/>
          </p:nvSpPr>
          <p:spPr bwMode="auto">
            <a:xfrm>
              <a:off x="1746" y="2342"/>
              <a:ext cx="41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3317" name="Oval 142"/>
            <p:cNvSpPr>
              <a:spLocks noChangeArrowheads="1"/>
            </p:cNvSpPr>
            <p:nvPr/>
          </p:nvSpPr>
          <p:spPr bwMode="auto">
            <a:xfrm>
              <a:off x="1315" y="1752"/>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3318" name="Line 143"/>
            <p:cNvSpPr>
              <a:spLocks noChangeShapeType="1"/>
            </p:cNvSpPr>
            <p:nvPr/>
          </p:nvSpPr>
          <p:spPr bwMode="auto">
            <a:xfrm rot="5400000" flipH="1">
              <a:off x="1398" y="2032"/>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3319" name="Line 144"/>
            <p:cNvSpPr>
              <a:spLocks noChangeShapeType="1"/>
            </p:cNvSpPr>
            <p:nvPr/>
          </p:nvSpPr>
          <p:spPr bwMode="auto">
            <a:xfrm rot="5400000" flipV="1">
              <a:off x="1195" y="2363"/>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20" name="Line 145"/>
            <p:cNvSpPr>
              <a:spLocks noChangeShapeType="1"/>
            </p:cNvSpPr>
            <p:nvPr/>
          </p:nvSpPr>
          <p:spPr bwMode="auto">
            <a:xfrm rot="-5400000">
              <a:off x="1415" y="1924"/>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21" name="Oval 147"/>
            <p:cNvSpPr>
              <a:spLocks noChangeArrowheads="1"/>
            </p:cNvSpPr>
            <p:nvPr/>
          </p:nvSpPr>
          <p:spPr bwMode="auto">
            <a:xfrm>
              <a:off x="1342" y="256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3322" name="Line 148"/>
            <p:cNvSpPr>
              <a:spLocks noChangeShapeType="1"/>
            </p:cNvSpPr>
            <p:nvPr/>
          </p:nvSpPr>
          <p:spPr bwMode="auto">
            <a:xfrm flipH="1">
              <a:off x="1888" y="2573"/>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3323" name="Line 149"/>
            <p:cNvSpPr>
              <a:spLocks noChangeShapeType="1"/>
            </p:cNvSpPr>
            <p:nvPr/>
          </p:nvSpPr>
          <p:spPr bwMode="auto">
            <a:xfrm flipV="1">
              <a:off x="2358"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24" name="Oval 151"/>
            <p:cNvSpPr>
              <a:spLocks noChangeArrowheads="1"/>
            </p:cNvSpPr>
            <p:nvPr/>
          </p:nvSpPr>
          <p:spPr bwMode="auto">
            <a:xfrm>
              <a:off x="1558" y="2884"/>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grpSp>
          <p:nvGrpSpPr>
            <p:cNvPr id="13325" name="Group 154"/>
            <p:cNvGrpSpPr>
              <a:grpSpLocks/>
            </p:cNvGrpSpPr>
            <p:nvPr/>
          </p:nvGrpSpPr>
          <p:grpSpPr bwMode="auto">
            <a:xfrm rot="-5400000">
              <a:off x="2774" y="1767"/>
              <a:ext cx="1345" cy="1134"/>
              <a:chOff x="3364" y="1091"/>
              <a:chExt cx="1037" cy="767"/>
            </a:xfrm>
          </p:grpSpPr>
          <p:sp>
            <p:nvSpPr>
              <p:cNvPr id="13344" name="Oval 155"/>
              <p:cNvSpPr>
                <a:spLocks noChangeArrowheads="1"/>
              </p:cNvSpPr>
              <p:nvPr/>
            </p:nvSpPr>
            <p:spPr bwMode="auto">
              <a:xfrm>
                <a:off x="3555" y="1091"/>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3345" name="Line 156"/>
              <p:cNvSpPr>
                <a:spLocks noChangeShapeType="1"/>
              </p:cNvSpPr>
              <p:nvPr/>
            </p:nvSpPr>
            <p:spPr bwMode="auto">
              <a:xfrm flipV="1">
                <a:off x="3468" y="1200"/>
                <a:ext cx="114" cy="33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13346" name="Line 157"/>
              <p:cNvSpPr>
                <a:spLocks noChangeShapeType="1"/>
              </p:cNvSpPr>
              <p:nvPr/>
            </p:nvSpPr>
            <p:spPr bwMode="auto">
              <a:xfrm>
                <a:off x="3629" y="1230"/>
                <a:ext cx="68" cy="29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47" name="Line 158"/>
              <p:cNvSpPr>
                <a:spLocks noChangeShapeType="1"/>
              </p:cNvSpPr>
              <p:nvPr/>
            </p:nvSpPr>
            <p:spPr bwMode="auto">
              <a:xfrm rot="5400000" flipH="1">
                <a:off x="3465" y="1450"/>
                <a:ext cx="1" cy="2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3348" name="Line 159"/>
              <p:cNvSpPr>
                <a:spLocks noChangeShapeType="1"/>
              </p:cNvSpPr>
              <p:nvPr/>
            </p:nvSpPr>
            <p:spPr bwMode="auto">
              <a:xfrm rot="5400000" flipH="1">
                <a:off x="3715" y="1440"/>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3349" name="Line 160"/>
              <p:cNvSpPr>
                <a:spLocks noChangeShapeType="1"/>
              </p:cNvSpPr>
              <p:nvPr/>
            </p:nvSpPr>
            <p:spPr bwMode="auto">
              <a:xfrm rot="5400000" flipH="1">
                <a:off x="4004"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3350" name="Line 161"/>
              <p:cNvSpPr>
                <a:spLocks noChangeShapeType="1"/>
              </p:cNvSpPr>
              <p:nvPr/>
            </p:nvSpPr>
            <p:spPr bwMode="auto">
              <a:xfrm rot="5400000" flipH="1">
                <a:off x="4299"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3351" name="Line 162"/>
              <p:cNvSpPr>
                <a:spLocks noChangeShapeType="1"/>
              </p:cNvSpPr>
              <p:nvPr/>
            </p:nvSpPr>
            <p:spPr bwMode="auto">
              <a:xfrm>
                <a:off x="3675" y="1207"/>
                <a:ext cx="317" cy="31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52" name="Line 163"/>
              <p:cNvSpPr>
                <a:spLocks noChangeShapeType="1"/>
              </p:cNvSpPr>
              <p:nvPr/>
            </p:nvSpPr>
            <p:spPr bwMode="auto">
              <a:xfrm>
                <a:off x="3697" y="1162"/>
                <a:ext cx="590" cy="3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53" name="Oval 164"/>
              <p:cNvSpPr>
                <a:spLocks noChangeArrowheads="1"/>
              </p:cNvSpPr>
              <p:nvPr/>
            </p:nvSpPr>
            <p:spPr bwMode="auto">
              <a:xfrm>
                <a:off x="3380" y="1729"/>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3354" name="Line 165"/>
              <p:cNvSpPr>
                <a:spLocks noChangeShapeType="1"/>
              </p:cNvSpPr>
              <p:nvPr/>
            </p:nvSpPr>
            <p:spPr bwMode="auto">
              <a:xfrm>
                <a:off x="3448" y="1570"/>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55" name="Oval 166"/>
              <p:cNvSpPr>
                <a:spLocks noChangeArrowheads="1"/>
              </p:cNvSpPr>
              <p:nvPr/>
            </p:nvSpPr>
            <p:spPr bwMode="auto">
              <a:xfrm>
                <a:off x="3629"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3356" name="Line 167"/>
              <p:cNvSpPr>
                <a:spLocks noChangeShapeType="1"/>
              </p:cNvSpPr>
              <p:nvPr/>
            </p:nvSpPr>
            <p:spPr bwMode="auto">
              <a:xfrm>
                <a:off x="3697"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57" name="Oval 168"/>
              <p:cNvSpPr>
                <a:spLocks noChangeArrowheads="1"/>
              </p:cNvSpPr>
              <p:nvPr/>
            </p:nvSpPr>
            <p:spPr bwMode="auto">
              <a:xfrm>
                <a:off x="3924"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3358" name="Line 169"/>
              <p:cNvSpPr>
                <a:spLocks noChangeShapeType="1"/>
              </p:cNvSpPr>
              <p:nvPr/>
            </p:nvSpPr>
            <p:spPr bwMode="auto">
              <a:xfrm>
                <a:off x="3992"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59" name="Oval 170"/>
              <p:cNvSpPr>
                <a:spLocks noChangeArrowheads="1"/>
              </p:cNvSpPr>
              <p:nvPr/>
            </p:nvSpPr>
            <p:spPr bwMode="auto">
              <a:xfrm>
                <a:off x="4242"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3360" name="Line 171"/>
              <p:cNvSpPr>
                <a:spLocks noChangeShapeType="1"/>
              </p:cNvSpPr>
              <p:nvPr/>
            </p:nvSpPr>
            <p:spPr bwMode="auto">
              <a:xfrm>
                <a:off x="4310"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grpSp>
        <p:sp>
          <p:nvSpPr>
            <p:cNvPr id="13326" name="Line 179"/>
            <p:cNvSpPr>
              <a:spLocks noChangeShapeType="1"/>
            </p:cNvSpPr>
            <p:nvPr/>
          </p:nvSpPr>
          <p:spPr bwMode="auto">
            <a:xfrm flipV="1">
              <a:off x="1663" y="2710"/>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27" name="Line 180"/>
            <p:cNvSpPr>
              <a:spLocks noChangeShapeType="1"/>
            </p:cNvSpPr>
            <p:nvPr/>
          </p:nvSpPr>
          <p:spPr bwMode="auto">
            <a:xfrm rot="10800000" flipV="1">
              <a:off x="1746" y="2773"/>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28" name="Line 181"/>
            <p:cNvSpPr>
              <a:spLocks noChangeShapeType="1"/>
            </p:cNvSpPr>
            <p:nvPr/>
          </p:nvSpPr>
          <p:spPr bwMode="auto">
            <a:xfrm flipV="1">
              <a:off x="1542" y="2659"/>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29" name="Line 182"/>
            <p:cNvSpPr>
              <a:spLocks noChangeShapeType="1"/>
            </p:cNvSpPr>
            <p:nvPr/>
          </p:nvSpPr>
          <p:spPr bwMode="auto">
            <a:xfrm rot="5400000" flipV="1">
              <a:off x="1291" y="2026"/>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30" name="Oval 147"/>
            <p:cNvSpPr>
              <a:spLocks noChangeArrowheads="1"/>
            </p:cNvSpPr>
            <p:nvPr/>
          </p:nvSpPr>
          <p:spPr bwMode="auto">
            <a:xfrm>
              <a:off x="2177" y="261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3331" name="Line 148"/>
            <p:cNvSpPr>
              <a:spLocks noChangeShapeType="1"/>
            </p:cNvSpPr>
            <p:nvPr/>
          </p:nvSpPr>
          <p:spPr bwMode="auto">
            <a:xfrm flipH="1">
              <a:off x="2653" y="256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3332" name="Line 149"/>
            <p:cNvSpPr>
              <a:spLocks noChangeShapeType="1"/>
            </p:cNvSpPr>
            <p:nvPr/>
          </p:nvSpPr>
          <p:spPr bwMode="auto">
            <a:xfrm flipV="1">
              <a:off x="2653" y="2682"/>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33" name="Line 149"/>
            <p:cNvSpPr>
              <a:spLocks noChangeShapeType="1"/>
            </p:cNvSpPr>
            <p:nvPr/>
          </p:nvSpPr>
          <p:spPr bwMode="auto">
            <a:xfrm flipV="1">
              <a:off x="1905"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34" name="Text Box 124"/>
            <p:cNvSpPr txBox="1">
              <a:spLocks noChangeArrowheads="1"/>
            </p:cNvSpPr>
            <p:nvPr/>
          </p:nvSpPr>
          <p:spPr bwMode="auto">
            <a:xfrm>
              <a:off x="2426" y="2841"/>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3335" name="Oval 147"/>
            <p:cNvSpPr>
              <a:spLocks noChangeArrowheads="1"/>
            </p:cNvSpPr>
            <p:nvPr/>
          </p:nvSpPr>
          <p:spPr bwMode="auto">
            <a:xfrm>
              <a:off x="1587"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3336" name="Line 145"/>
            <p:cNvSpPr>
              <a:spLocks noChangeShapeType="1"/>
            </p:cNvSpPr>
            <p:nvPr/>
          </p:nvSpPr>
          <p:spPr bwMode="auto">
            <a:xfrm rot="5400000" flipH="1">
              <a:off x="1451" y="1548"/>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37" name="Line 182"/>
            <p:cNvSpPr>
              <a:spLocks noChangeShapeType="1"/>
            </p:cNvSpPr>
            <p:nvPr/>
          </p:nvSpPr>
          <p:spPr bwMode="auto">
            <a:xfrm rot="5400000" flipV="1">
              <a:off x="1291" y="1640"/>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3338" name="Line 143"/>
            <p:cNvSpPr>
              <a:spLocks noChangeShapeType="1"/>
            </p:cNvSpPr>
            <p:nvPr/>
          </p:nvSpPr>
          <p:spPr bwMode="auto">
            <a:xfrm rot="5400000" flipH="1">
              <a:off x="1398" y="1397"/>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3339" name="Text Box 124"/>
            <p:cNvSpPr txBox="1">
              <a:spLocks noChangeArrowheads="1"/>
            </p:cNvSpPr>
            <p:nvPr/>
          </p:nvSpPr>
          <p:spPr bwMode="auto">
            <a:xfrm>
              <a:off x="1338" y="3113"/>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13340" name="AutoShape 46"/>
            <p:cNvSpPr>
              <a:spLocks noChangeArrowheads="1"/>
            </p:cNvSpPr>
            <p:nvPr/>
          </p:nvSpPr>
          <p:spPr bwMode="auto">
            <a:xfrm>
              <a:off x="1882" y="1729"/>
              <a:ext cx="817" cy="363"/>
            </a:xfrm>
            <a:prstGeom prst="wedgeEllipseCallout">
              <a:avLst>
                <a:gd name="adj1" fmla="val -91861"/>
                <a:gd name="adj2" fmla="val 68181"/>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подію</a:t>
              </a:r>
              <a:endParaRPr lang="ru-RU" altLang="uk-UA" sz="1000" i="1">
                <a:solidFill>
                  <a:srgbClr val="FF3300"/>
                </a:solidFill>
                <a:latin typeface="Arial" pitchFamily="34" charset="0"/>
              </a:endParaRPr>
            </a:p>
          </p:txBody>
        </p:sp>
        <p:sp>
          <p:nvSpPr>
            <p:cNvPr id="13341" name="AutoShape 47"/>
            <p:cNvSpPr>
              <a:spLocks noChangeArrowheads="1"/>
            </p:cNvSpPr>
            <p:nvPr/>
          </p:nvSpPr>
          <p:spPr bwMode="auto">
            <a:xfrm>
              <a:off x="1587" y="1139"/>
              <a:ext cx="817" cy="386"/>
            </a:xfrm>
            <a:prstGeom prst="wedgeEllipseCallout">
              <a:avLst>
                <a:gd name="adj1" fmla="val -64199"/>
                <a:gd name="adj2" fmla="val 105699"/>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Позиція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умову</a:t>
              </a:r>
              <a:endParaRPr lang="ru-RU" altLang="uk-UA" sz="1000" i="1">
                <a:solidFill>
                  <a:srgbClr val="FF3300"/>
                </a:solidFill>
                <a:latin typeface="Arial" pitchFamily="34" charset="0"/>
              </a:endParaRPr>
            </a:p>
          </p:txBody>
        </p:sp>
        <p:sp>
          <p:nvSpPr>
            <p:cNvPr id="13342" name="Text Box 141"/>
            <p:cNvSpPr txBox="1">
              <a:spLocks noChangeArrowheads="1"/>
            </p:cNvSpPr>
            <p:nvPr/>
          </p:nvSpPr>
          <p:spPr bwMode="auto">
            <a:xfrm>
              <a:off x="521" y="2024"/>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sp>
          <p:nvSpPr>
            <p:cNvPr id="13343" name="AutoShape 50"/>
            <p:cNvSpPr>
              <a:spLocks noChangeArrowheads="1"/>
            </p:cNvSpPr>
            <p:nvPr/>
          </p:nvSpPr>
          <p:spPr bwMode="auto">
            <a:xfrm>
              <a:off x="295" y="1344"/>
              <a:ext cx="817" cy="521"/>
            </a:xfrm>
            <a:prstGeom prst="wedgeEllipseCallout">
              <a:avLst>
                <a:gd name="adj1" fmla="val 81213"/>
                <a:gd name="adj2" fmla="val 43472"/>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a:solidFill>
                    <a:srgbClr val="FF3300"/>
                  </a:solidFill>
                  <a:latin typeface="Arial" pitchFamily="34" charset="0"/>
                </a:rPr>
                <a:t>Маркер </a:t>
              </a:r>
              <a:r>
                <a:rPr lang="ru-RU" altLang="uk-UA" sz="1000" i="1" err="1">
                  <a:solidFill>
                    <a:srgbClr val="FF3300"/>
                  </a:solidFill>
                  <a:latin typeface="Arial" pitchFamily="34" charset="0"/>
                </a:rPr>
                <a:t>символізує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виконання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умови</a:t>
              </a:r>
              <a:endParaRPr lang="ru-RU" altLang="uk-UA" sz="1000" i="1">
                <a:solidFill>
                  <a:srgbClr val="FF3300"/>
                </a:solidFill>
                <a:latin typeface="Arial" pitchFamily="34" charset="0"/>
              </a:endParaRPr>
            </a:p>
          </p:txBody>
        </p:sp>
      </p:grpSp>
      <p:sp>
        <p:nvSpPr>
          <p:cNvPr id="49"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0479918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9" name="Group 50"/>
          <p:cNvGrpSpPr>
            <a:grpSpLocks/>
          </p:cNvGrpSpPr>
          <p:nvPr/>
        </p:nvGrpSpPr>
        <p:grpSpPr bwMode="auto">
          <a:xfrm>
            <a:off x="468313" y="1808163"/>
            <a:ext cx="5903912" cy="3492500"/>
            <a:chOff x="295" y="1139"/>
            <a:chExt cx="3719" cy="2200"/>
          </a:xfrm>
        </p:grpSpPr>
        <p:sp>
          <p:nvSpPr>
            <p:cNvPr id="14340" name="Text Box 124"/>
            <p:cNvSpPr txBox="1">
              <a:spLocks noChangeArrowheads="1"/>
            </p:cNvSpPr>
            <p:nvPr/>
          </p:nvSpPr>
          <p:spPr bwMode="auto">
            <a:xfrm>
              <a:off x="1746" y="2342"/>
              <a:ext cx="412"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4341" name="Oval 142"/>
            <p:cNvSpPr>
              <a:spLocks noChangeArrowheads="1"/>
            </p:cNvSpPr>
            <p:nvPr/>
          </p:nvSpPr>
          <p:spPr bwMode="auto">
            <a:xfrm>
              <a:off x="1315" y="1752"/>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4342" name="Line 143"/>
            <p:cNvSpPr>
              <a:spLocks noChangeShapeType="1"/>
            </p:cNvSpPr>
            <p:nvPr/>
          </p:nvSpPr>
          <p:spPr bwMode="auto">
            <a:xfrm rot="5400000" flipH="1">
              <a:off x="1398" y="2032"/>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4343" name="Line 144"/>
            <p:cNvSpPr>
              <a:spLocks noChangeShapeType="1"/>
            </p:cNvSpPr>
            <p:nvPr/>
          </p:nvSpPr>
          <p:spPr bwMode="auto">
            <a:xfrm rot="5400000" flipV="1">
              <a:off x="1195" y="2363"/>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44" name="Line 145"/>
            <p:cNvSpPr>
              <a:spLocks noChangeShapeType="1"/>
            </p:cNvSpPr>
            <p:nvPr/>
          </p:nvSpPr>
          <p:spPr bwMode="auto">
            <a:xfrm rot="-5400000">
              <a:off x="1415" y="1924"/>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45" name="Oval 147"/>
            <p:cNvSpPr>
              <a:spLocks noChangeArrowheads="1"/>
            </p:cNvSpPr>
            <p:nvPr/>
          </p:nvSpPr>
          <p:spPr bwMode="auto">
            <a:xfrm>
              <a:off x="1342" y="256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4346" name="Line 148"/>
            <p:cNvSpPr>
              <a:spLocks noChangeShapeType="1"/>
            </p:cNvSpPr>
            <p:nvPr/>
          </p:nvSpPr>
          <p:spPr bwMode="auto">
            <a:xfrm flipH="1">
              <a:off x="1888" y="2573"/>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4347" name="Line 149"/>
            <p:cNvSpPr>
              <a:spLocks noChangeShapeType="1"/>
            </p:cNvSpPr>
            <p:nvPr/>
          </p:nvSpPr>
          <p:spPr bwMode="auto">
            <a:xfrm flipV="1">
              <a:off x="2358"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48" name="Oval 151"/>
            <p:cNvSpPr>
              <a:spLocks noChangeArrowheads="1"/>
            </p:cNvSpPr>
            <p:nvPr/>
          </p:nvSpPr>
          <p:spPr bwMode="auto">
            <a:xfrm>
              <a:off x="1558" y="2884"/>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grpSp>
          <p:nvGrpSpPr>
            <p:cNvPr id="14349" name="Group 154"/>
            <p:cNvGrpSpPr>
              <a:grpSpLocks/>
            </p:cNvGrpSpPr>
            <p:nvPr/>
          </p:nvGrpSpPr>
          <p:grpSpPr bwMode="auto">
            <a:xfrm rot="-5400000">
              <a:off x="2774" y="1767"/>
              <a:ext cx="1345" cy="1134"/>
              <a:chOff x="3364" y="1091"/>
              <a:chExt cx="1037" cy="767"/>
            </a:xfrm>
          </p:grpSpPr>
          <p:sp>
            <p:nvSpPr>
              <p:cNvPr id="14368" name="Oval 155"/>
              <p:cNvSpPr>
                <a:spLocks noChangeArrowheads="1"/>
              </p:cNvSpPr>
              <p:nvPr/>
            </p:nvSpPr>
            <p:spPr bwMode="auto">
              <a:xfrm>
                <a:off x="3555" y="1091"/>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4369" name="Line 156"/>
              <p:cNvSpPr>
                <a:spLocks noChangeShapeType="1"/>
              </p:cNvSpPr>
              <p:nvPr/>
            </p:nvSpPr>
            <p:spPr bwMode="auto">
              <a:xfrm flipV="1">
                <a:off x="3468" y="1200"/>
                <a:ext cx="114" cy="33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14370" name="Line 157"/>
              <p:cNvSpPr>
                <a:spLocks noChangeShapeType="1"/>
              </p:cNvSpPr>
              <p:nvPr/>
            </p:nvSpPr>
            <p:spPr bwMode="auto">
              <a:xfrm>
                <a:off x="3629" y="1230"/>
                <a:ext cx="68" cy="29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71" name="Line 158"/>
              <p:cNvSpPr>
                <a:spLocks noChangeShapeType="1"/>
              </p:cNvSpPr>
              <p:nvPr/>
            </p:nvSpPr>
            <p:spPr bwMode="auto">
              <a:xfrm rot="5400000" flipH="1">
                <a:off x="3465" y="1450"/>
                <a:ext cx="1" cy="2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4372" name="Line 159"/>
              <p:cNvSpPr>
                <a:spLocks noChangeShapeType="1"/>
              </p:cNvSpPr>
              <p:nvPr/>
            </p:nvSpPr>
            <p:spPr bwMode="auto">
              <a:xfrm rot="5400000" flipH="1">
                <a:off x="3715" y="1440"/>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4373" name="Line 160"/>
              <p:cNvSpPr>
                <a:spLocks noChangeShapeType="1"/>
              </p:cNvSpPr>
              <p:nvPr/>
            </p:nvSpPr>
            <p:spPr bwMode="auto">
              <a:xfrm rot="5400000" flipH="1">
                <a:off x="4004"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4374" name="Line 161"/>
              <p:cNvSpPr>
                <a:spLocks noChangeShapeType="1"/>
              </p:cNvSpPr>
              <p:nvPr/>
            </p:nvSpPr>
            <p:spPr bwMode="auto">
              <a:xfrm rot="5400000" flipH="1">
                <a:off x="4299"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4375" name="Line 162"/>
              <p:cNvSpPr>
                <a:spLocks noChangeShapeType="1"/>
              </p:cNvSpPr>
              <p:nvPr/>
            </p:nvSpPr>
            <p:spPr bwMode="auto">
              <a:xfrm>
                <a:off x="3675" y="1207"/>
                <a:ext cx="317" cy="31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76" name="Line 163"/>
              <p:cNvSpPr>
                <a:spLocks noChangeShapeType="1"/>
              </p:cNvSpPr>
              <p:nvPr/>
            </p:nvSpPr>
            <p:spPr bwMode="auto">
              <a:xfrm>
                <a:off x="3697" y="1162"/>
                <a:ext cx="590" cy="3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77" name="Oval 164"/>
              <p:cNvSpPr>
                <a:spLocks noChangeArrowheads="1"/>
              </p:cNvSpPr>
              <p:nvPr/>
            </p:nvSpPr>
            <p:spPr bwMode="auto">
              <a:xfrm>
                <a:off x="3380" y="1729"/>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4378" name="Line 165"/>
              <p:cNvSpPr>
                <a:spLocks noChangeShapeType="1"/>
              </p:cNvSpPr>
              <p:nvPr/>
            </p:nvSpPr>
            <p:spPr bwMode="auto">
              <a:xfrm>
                <a:off x="3448" y="1570"/>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79" name="Oval 166"/>
              <p:cNvSpPr>
                <a:spLocks noChangeArrowheads="1"/>
              </p:cNvSpPr>
              <p:nvPr/>
            </p:nvSpPr>
            <p:spPr bwMode="auto">
              <a:xfrm>
                <a:off x="3629"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4380" name="Line 167"/>
              <p:cNvSpPr>
                <a:spLocks noChangeShapeType="1"/>
              </p:cNvSpPr>
              <p:nvPr/>
            </p:nvSpPr>
            <p:spPr bwMode="auto">
              <a:xfrm>
                <a:off x="3697"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81" name="Oval 168"/>
              <p:cNvSpPr>
                <a:spLocks noChangeArrowheads="1"/>
              </p:cNvSpPr>
              <p:nvPr/>
            </p:nvSpPr>
            <p:spPr bwMode="auto">
              <a:xfrm>
                <a:off x="3924"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4382" name="Line 169"/>
              <p:cNvSpPr>
                <a:spLocks noChangeShapeType="1"/>
              </p:cNvSpPr>
              <p:nvPr/>
            </p:nvSpPr>
            <p:spPr bwMode="auto">
              <a:xfrm>
                <a:off x="3992"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83" name="Oval 170"/>
              <p:cNvSpPr>
                <a:spLocks noChangeArrowheads="1"/>
              </p:cNvSpPr>
              <p:nvPr/>
            </p:nvSpPr>
            <p:spPr bwMode="auto">
              <a:xfrm>
                <a:off x="4242"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4384" name="Line 171"/>
              <p:cNvSpPr>
                <a:spLocks noChangeShapeType="1"/>
              </p:cNvSpPr>
              <p:nvPr/>
            </p:nvSpPr>
            <p:spPr bwMode="auto">
              <a:xfrm>
                <a:off x="4310"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grpSp>
        <p:sp>
          <p:nvSpPr>
            <p:cNvPr id="14350" name="Line 179"/>
            <p:cNvSpPr>
              <a:spLocks noChangeShapeType="1"/>
            </p:cNvSpPr>
            <p:nvPr/>
          </p:nvSpPr>
          <p:spPr bwMode="auto">
            <a:xfrm flipV="1">
              <a:off x="1663" y="2710"/>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51" name="Line 180"/>
            <p:cNvSpPr>
              <a:spLocks noChangeShapeType="1"/>
            </p:cNvSpPr>
            <p:nvPr/>
          </p:nvSpPr>
          <p:spPr bwMode="auto">
            <a:xfrm rot="10800000" flipV="1">
              <a:off x="1746" y="2773"/>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52" name="Line 181"/>
            <p:cNvSpPr>
              <a:spLocks noChangeShapeType="1"/>
            </p:cNvSpPr>
            <p:nvPr/>
          </p:nvSpPr>
          <p:spPr bwMode="auto">
            <a:xfrm flipV="1">
              <a:off x="1542" y="2659"/>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53" name="Line 182"/>
            <p:cNvSpPr>
              <a:spLocks noChangeShapeType="1"/>
            </p:cNvSpPr>
            <p:nvPr/>
          </p:nvSpPr>
          <p:spPr bwMode="auto">
            <a:xfrm rot="5400000" flipV="1">
              <a:off x="1291" y="2026"/>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54" name="Oval 147"/>
            <p:cNvSpPr>
              <a:spLocks noChangeArrowheads="1"/>
            </p:cNvSpPr>
            <p:nvPr/>
          </p:nvSpPr>
          <p:spPr bwMode="auto">
            <a:xfrm>
              <a:off x="2177" y="261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cs typeface="Arial Unicode MS" pitchFamily="34" charset="-128"/>
              </a:endParaRPr>
            </a:p>
          </p:txBody>
        </p:sp>
        <p:sp>
          <p:nvSpPr>
            <p:cNvPr id="14355" name="Line 148"/>
            <p:cNvSpPr>
              <a:spLocks noChangeShapeType="1"/>
            </p:cNvSpPr>
            <p:nvPr/>
          </p:nvSpPr>
          <p:spPr bwMode="auto">
            <a:xfrm flipH="1">
              <a:off x="2653" y="256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4356" name="Line 149"/>
            <p:cNvSpPr>
              <a:spLocks noChangeShapeType="1"/>
            </p:cNvSpPr>
            <p:nvPr/>
          </p:nvSpPr>
          <p:spPr bwMode="auto">
            <a:xfrm flipV="1">
              <a:off x="2653" y="2682"/>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57" name="Line 149"/>
            <p:cNvSpPr>
              <a:spLocks noChangeShapeType="1"/>
            </p:cNvSpPr>
            <p:nvPr/>
          </p:nvSpPr>
          <p:spPr bwMode="auto">
            <a:xfrm flipV="1">
              <a:off x="1905"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58" name="Text Box 124"/>
            <p:cNvSpPr txBox="1">
              <a:spLocks noChangeArrowheads="1"/>
            </p:cNvSpPr>
            <p:nvPr/>
          </p:nvSpPr>
          <p:spPr bwMode="auto">
            <a:xfrm>
              <a:off x="2426" y="2841"/>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4359" name="Oval 147"/>
            <p:cNvSpPr>
              <a:spLocks noChangeArrowheads="1"/>
            </p:cNvSpPr>
            <p:nvPr/>
          </p:nvSpPr>
          <p:spPr bwMode="auto">
            <a:xfrm>
              <a:off x="1587"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4360" name="Line 145"/>
            <p:cNvSpPr>
              <a:spLocks noChangeShapeType="1"/>
            </p:cNvSpPr>
            <p:nvPr/>
          </p:nvSpPr>
          <p:spPr bwMode="auto">
            <a:xfrm rot="5400000" flipH="1">
              <a:off x="1451" y="1548"/>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61" name="Line 182"/>
            <p:cNvSpPr>
              <a:spLocks noChangeShapeType="1"/>
            </p:cNvSpPr>
            <p:nvPr/>
          </p:nvSpPr>
          <p:spPr bwMode="auto">
            <a:xfrm rot="5400000" flipV="1">
              <a:off x="1291" y="1640"/>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4362" name="Line 143"/>
            <p:cNvSpPr>
              <a:spLocks noChangeShapeType="1"/>
            </p:cNvSpPr>
            <p:nvPr/>
          </p:nvSpPr>
          <p:spPr bwMode="auto">
            <a:xfrm rot="5400000" flipH="1">
              <a:off x="1398" y="1397"/>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4363" name="Text Box 124"/>
            <p:cNvSpPr txBox="1">
              <a:spLocks noChangeArrowheads="1"/>
            </p:cNvSpPr>
            <p:nvPr/>
          </p:nvSpPr>
          <p:spPr bwMode="auto">
            <a:xfrm>
              <a:off x="1338" y="3113"/>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14364" name="AutoShape 46"/>
            <p:cNvSpPr>
              <a:spLocks noChangeArrowheads="1"/>
            </p:cNvSpPr>
            <p:nvPr/>
          </p:nvSpPr>
          <p:spPr bwMode="auto">
            <a:xfrm>
              <a:off x="1882" y="1729"/>
              <a:ext cx="817" cy="363"/>
            </a:xfrm>
            <a:prstGeom prst="wedgeEllipseCallout">
              <a:avLst>
                <a:gd name="adj1" fmla="val -91861"/>
                <a:gd name="adj2" fmla="val 68181"/>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подію</a:t>
              </a:r>
              <a:endParaRPr lang="ru-RU" altLang="uk-UA" sz="1000" i="1">
                <a:solidFill>
                  <a:srgbClr val="FF3300"/>
                </a:solidFill>
                <a:latin typeface="Arial" pitchFamily="34" charset="0"/>
              </a:endParaRPr>
            </a:p>
          </p:txBody>
        </p:sp>
        <p:sp>
          <p:nvSpPr>
            <p:cNvPr id="14365" name="AutoShape 47"/>
            <p:cNvSpPr>
              <a:spLocks noChangeArrowheads="1"/>
            </p:cNvSpPr>
            <p:nvPr/>
          </p:nvSpPr>
          <p:spPr bwMode="auto">
            <a:xfrm>
              <a:off x="1587" y="1139"/>
              <a:ext cx="817" cy="386"/>
            </a:xfrm>
            <a:prstGeom prst="wedgeEllipseCallout">
              <a:avLst>
                <a:gd name="adj1" fmla="val -64199"/>
                <a:gd name="adj2" fmla="val 105699"/>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Позиція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умову</a:t>
              </a:r>
              <a:endParaRPr lang="ru-RU" altLang="uk-UA" sz="1000" i="1">
                <a:solidFill>
                  <a:srgbClr val="FF3300"/>
                </a:solidFill>
                <a:latin typeface="Arial" pitchFamily="34" charset="0"/>
              </a:endParaRPr>
            </a:p>
          </p:txBody>
        </p:sp>
        <p:sp>
          <p:nvSpPr>
            <p:cNvPr id="14366" name="Text Box 141"/>
            <p:cNvSpPr txBox="1">
              <a:spLocks noChangeArrowheads="1"/>
            </p:cNvSpPr>
            <p:nvPr/>
          </p:nvSpPr>
          <p:spPr bwMode="auto">
            <a:xfrm>
              <a:off x="521" y="2024"/>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sp>
          <p:nvSpPr>
            <p:cNvPr id="14367" name="AutoShape 49"/>
            <p:cNvSpPr>
              <a:spLocks noChangeArrowheads="1"/>
            </p:cNvSpPr>
            <p:nvPr/>
          </p:nvSpPr>
          <p:spPr bwMode="auto">
            <a:xfrm>
              <a:off x="295" y="1344"/>
              <a:ext cx="817" cy="521"/>
            </a:xfrm>
            <a:prstGeom prst="wedgeEllipseCallout">
              <a:avLst>
                <a:gd name="adj1" fmla="val 81213"/>
                <a:gd name="adj2" fmla="val 43472"/>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a:solidFill>
                    <a:srgbClr val="FF3300"/>
                  </a:solidFill>
                  <a:latin typeface="Arial" pitchFamily="34" charset="0"/>
                </a:rPr>
                <a:t>Маркер </a:t>
              </a:r>
              <a:r>
                <a:rPr lang="ru-RU" altLang="uk-UA" sz="1000" i="1" err="1">
                  <a:solidFill>
                    <a:srgbClr val="FF3300"/>
                  </a:solidFill>
                  <a:latin typeface="Arial" pitchFamily="34" charset="0"/>
                </a:rPr>
                <a:t>символізує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виконання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умови</a:t>
              </a:r>
              <a:endParaRPr lang="ru-RU" altLang="uk-UA" sz="1000" i="1">
                <a:solidFill>
                  <a:srgbClr val="FF3300"/>
                </a:solidFill>
                <a:latin typeface="Arial" pitchFamily="34" charset="0"/>
              </a:endParaRPr>
            </a:p>
          </p:txBody>
        </p:sp>
      </p:grpSp>
      <p:sp>
        <p:nvSpPr>
          <p:cNvPr id="49"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2523534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50"/>
          <p:cNvGrpSpPr>
            <a:grpSpLocks/>
          </p:cNvGrpSpPr>
          <p:nvPr/>
        </p:nvGrpSpPr>
        <p:grpSpPr bwMode="auto">
          <a:xfrm>
            <a:off x="468313" y="1808163"/>
            <a:ext cx="5903912" cy="3492500"/>
            <a:chOff x="295" y="1139"/>
            <a:chExt cx="3719" cy="2200"/>
          </a:xfrm>
        </p:grpSpPr>
        <p:sp>
          <p:nvSpPr>
            <p:cNvPr id="15364" name="Text Box 124"/>
            <p:cNvSpPr txBox="1">
              <a:spLocks noChangeArrowheads="1"/>
            </p:cNvSpPr>
            <p:nvPr/>
          </p:nvSpPr>
          <p:spPr bwMode="auto">
            <a:xfrm>
              <a:off x="1746" y="2342"/>
              <a:ext cx="416"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5365" name="Oval 142"/>
            <p:cNvSpPr>
              <a:spLocks noChangeArrowheads="1"/>
            </p:cNvSpPr>
            <p:nvPr/>
          </p:nvSpPr>
          <p:spPr bwMode="auto">
            <a:xfrm>
              <a:off x="1315" y="1752"/>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5366" name="Line 143"/>
            <p:cNvSpPr>
              <a:spLocks noChangeShapeType="1"/>
            </p:cNvSpPr>
            <p:nvPr/>
          </p:nvSpPr>
          <p:spPr bwMode="auto">
            <a:xfrm rot="5400000" flipH="1">
              <a:off x="1398" y="2032"/>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5367" name="Line 144"/>
            <p:cNvSpPr>
              <a:spLocks noChangeShapeType="1"/>
            </p:cNvSpPr>
            <p:nvPr/>
          </p:nvSpPr>
          <p:spPr bwMode="auto">
            <a:xfrm rot="5400000" flipV="1">
              <a:off x="1195" y="2363"/>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68" name="Line 145"/>
            <p:cNvSpPr>
              <a:spLocks noChangeShapeType="1"/>
            </p:cNvSpPr>
            <p:nvPr/>
          </p:nvSpPr>
          <p:spPr bwMode="auto">
            <a:xfrm rot="-5400000">
              <a:off x="1415" y="1924"/>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69" name="Oval 147"/>
            <p:cNvSpPr>
              <a:spLocks noChangeArrowheads="1"/>
            </p:cNvSpPr>
            <p:nvPr/>
          </p:nvSpPr>
          <p:spPr bwMode="auto">
            <a:xfrm>
              <a:off x="1342" y="256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5370" name="Line 148"/>
            <p:cNvSpPr>
              <a:spLocks noChangeShapeType="1"/>
            </p:cNvSpPr>
            <p:nvPr/>
          </p:nvSpPr>
          <p:spPr bwMode="auto">
            <a:xfrm flipH="1">
              <a:off x="1888" y="2573"/>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5371" name="Line 149"/>
            <p:cNvSpPr>
              <a:spLocks noChangeShapeType="1"/>
            </p:cNvSpPr>
            <p:nvPr/>
          </p:nvSpPr>
          <p:spPr bwMode="auto">
            <a:xfrm flipV="1">
              <a:off x="2358"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72" name="Oval 151"/>
            <p:cNvSpPr>
              <a:spLocks noChangeArrowheads="1"/>
            </p:cNvSpPr>
            <p:nvPr/>
          </p:nvSpPr>
          <p:spPr bwMode="auto">
            <a:xfrm>
              <a:off x="1558" y="2884"/>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grpSp>
          <p:nvGrpSpPr>
            <p:cNvPr id="15373" name="Group 154"/>
            <p:cNvGrpSpPr>
              <a:grpSpLocks/>
            </p:cNvGrpSpPr>
            <p:nvPr/>
          </p:nvGrpSpPr>
          <p:grpSpPr bwMode="auto">
            <a:xfrm rot="-5400000">
              <a:off x="2774" y="1767"/>
              <a:ext cx="1345" cy="1134"/>
              <a:chOff x="3364" y="1091"/>
              <a:chExt cx="1037" cy="767"/>
            </a:xfrm>
          </p:grpSpPr>
          <p:sp>
            <p:nvSpPr>
              <p:cNvPr id="15392" name="Oval 155"/>
              <p:cNvSpPr>
                <a:spLocks noChangeArrowheads="1"/>
              </p:cNvSpPr>
              <p:nvPr/>
            </p:nvSpPr>
            <p:spPr bwMode="auto">
              <a:xfrm>
                <a:off x="3555" y="1091"/>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5393" name="Line 156"/>
              <p:cNvSpPr>
                <a:spLocks noChangeShapeType="1"/>
              </p:cNvSpPr>
              <p:nvPr/>
            </p:nvSpPr>
            <p:spPr bwMode="auto">
              <a:xfrm flipV="1">
                <a:off x="3468" y="1200"/>
                <a:ext cx="114" cy="33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15394" name="Line 157"/>
              <p:cNvSpPr>
                <a:spLocks noChangeShapeType="1"/>
              </p:cNvSpPr>
              <p:nvPr/>
            </p:nvSpPr>
            <p:spPr bwMode="auto">
              <a:xfrm>
                <a:off x="3629" y="1230"/>
                <a:ext cx="68" cy="29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95" name="Line 158"/>
              <p:cNvSpPr>
                <a:spLocks noChangeShapeType="1"/>
              </p:cNvSpPr>
              <p:nvPr/>
            </p:nvSpPr>
            <p:spPr bwMode="auto">
              <a:xfrm rot="5400000" flipH="1">
                <a:off x="3465" y="1450"/>
                <a:ext cx="1" cy="2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5396" name="Line 159"/>
              <p:cNvSpPr>
                <a:spLocks noChangeShapeType="1"/>
              </p:cNvSpPr>
              <p:nvPr/>
            </p:nvSpPr>
            <p:spPr bwMode="auto">
              <a:xfrm rot="5400000" flipH="1">
                <a:off x="3715" y="1440"/>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5397" name="Line 160"/>
              <p:cNvSpPr>
                <a:spLocks noChangeShapeType="1"/>
              </p:cNvSpPr>
              <p:nvPr/>
            </p:nvSpPr>
            <p:spPr bwMode="auto">
              <a:xfrm rot="5400000" flipH="1">
                <a:off x="4004"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5398" name="Line 161"/>
              <p:cNvSpPr>
                <a:spLocks noChangeShapeType="1"/>
              </p:cNvSpPr>
              <p:nvPr/>
            </p:nvSpPr>
            <p:spPr bwMode="auto">
              <a:xfrm rot="5400000" flipH="1">
                <a:off x="4299"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5399" name="Line 162"/>
              <p:cNvSpPr>
                <a:spLocks noChangeShapeType="1"/>
              </p:cNvSpPr>
              <p:nvPr/>
            </p:nvSpPr>
            <p:spPr bwMode="auto">
              <a:xfrm>
                <a:off x="3675" y="1207"/>
                <a:ext cx="317" cy="31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400" name="Line 163"/>
              <p:cNvSpPr>
                <a:spLocks noChangeShapeType="1"/>
              </p:cNvSpPr>
              <p:nvPr/>
            </p:nvSpPr>
            <p:spPr bwMode="auto">
              <a:xfrm>
                <a:off x="3697" y="1162"/>
                <a:ext cx="590" cy="3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401" name="Oval 164"/>
              <p:cNvSpPr>
                <a:spLocks noChangeArrowheads="1"/>
              </p:cNvSpPr>
              <p:nvPr/>
            </p:nvSpPr>
            <p:spPr bwMode="auto">
              <a:xfrm>
                <a:off x="3380" y="1729"/>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5402" name="Line 165"/>
              <p:cNvSpPr>
                <a:spLocks noChangeShapeType="1"/>
              </p:cNvSpPr>
              <p:nvPr/>
            </p:nvSpPr>
            <p:spPr bwMode="auto">
              <a:xfrm>
                <a:off x="3448" y="1570"/>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403" name="Oval 166"/>
              <p:cNvSpPr>
                <a:spLocks noChangeArrowheads="1"/>
              </p:cNvSpPr>
              <p:nvPr/>
            </p:nvSpPr>
            <p:spPr bwMode="auto">
              <a:xfrm>
                <a:off x="3629"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5404" name="Line 167"/>
              <p:cNvSpPr>
                <a:spLocks noChangeShapeType="1"/>
              </p:cNvSpPr>
              <p:nvPr/>
            </p:nvSpPr>
            <p:spPr bwMode="auto">
              <a:xfrm>
                <a:off x="3697"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405" name="Oval 168"/>
              <p:cNvSpPr>
                <a:spLocks noChangeArrowheads="1"/>
              </p:cNvSpPr>
              <p:nvPr/>
            </p:nvSpPr>
            <p:spPr bwMode="auto">
              <a:xfrm>
                <a:off x="3924"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5406" name="Line 169"/>
              <p:cNvSpPr>
                <a:spLocks noChangeShapeType="1"/>
              </p:cNvSpPr>
              <p:nvPr/>
            </p:nvSpPr>
            <p:spPr bwMode="auto">
              <a:xfrm>
                <a:off x="3992"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407" name="Oval 170"/>
              <p:cNvSpPr>
                <a:spLocks noChangeArrowheads="1"/>
              </p:cNvSpPr>
              <p:nvPr/>
            </p:nvSpPr>
            <p:spPr bwMode="auto">
              <a:xfrm>
                <a:off x="4242"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5408" name="Line 171"/>
              <p:cNvSpPr>
                <a:spLocks noChangeShapeType="1"/>
              </p:cNvSpPr>
              <p:nvPr/>
            </p:nvSpPr>
            <p:spPr bwMode="auto">
              <a:xfrm>
                <a:off x="4310"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grpSp>
        <p:sp>
          <p:nvSpPr>
            <p:cNvPr id="15374" name="Line 179"/>
            <p:cNvSpPr>
              <a:spLocks noChangeShapeType="1"/>
            </p:cNvSpPr>
            <p:nvPr/>
          </p:nvSpPr>
          <p:spPr bwMode="auto">
            <a:xfrm flipV="1">
              <a:off x="1663" y="2710"/>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75" name="Line 180"/>
            <p:cNvSpPr>
              <a:spLocks noChangeShapeType="1"/>
            </p:cNvSpPr>
            <p:nvPr/>
          </p:nvSpPr>
          <p:spPr bwMode="auto">
            <a:xfrm rot="10800000" flipV="1">
              <a:off x="1746" y="2773"/>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76" name="Line 181"/>
            <p:cNvSpPr>
              <a:spLocks noChangeShapeType="1"/>
            </p:cNvSpPr>
            <p:nvPr/>
          </p:nvSpPr>
          <p:spPr bwMode="auto">
            <a:xfrm flipV="1">
              <a:off x="1542" y="2659"/>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77" name="Line 182"/>
            <p:cNvSpPr>
              <a:spLocks noChangeShapeType="1"/>
            </p:cNvSpPr>
            <p:nvPr/>
          </p:nvSpPr>
          <p:spPr bwMode="auto">
            <a:xfrm rot="5400000" flipV="1">
              <a:off x="1291" y="2026"/>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78" name="Oval 147"/>
            <p:cNvSpPr>
              <a:spLocks noChangeArrowheads="1"/>
            </p:cNvSpPr>
            <p:nvPr/>
          </p:nvSpPr>
          <p:spPr bwMode="auto">
            <a:xfrm>
              <a:off x="2177" y="261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cs typeface="Arial Unicode MS" pitchFamily="34" charset="-128"/>
              </a:endParaRPr>
            </a:p>
          </p:txBody>
        </p:sp>
        <p:sp>
          <p:nvSpPr>
            <p:cNvPr id="15379" name="Line 148"/>
            <p:cNvSpPr>
              <a:spLocks noChangeShapeType="1"/>
            </p:cNvSpPr>
            <p:nvPr/>
          </p:nvSpPr>
          <p:spPr bwMode="auto">
            <a:xfrm flipH="1">
              <a:off x="2653" y="256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5380" name="Line 149"/>
            <p:cNvSpPr>
              <a:spLocks noChangeShapeType="1"/>
            </p:cNvSpPr>
            <p:nvPr/>
          </p:nvSpPr>
          <p:spPr bwMode="auto">
            <a:xfrm flipV="1">
              <a:off x="2653" y="2682"/>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81" name="Line 149"/>
            <p:cNvSpPr>
              <a:spLocks noChangeShapeType="1"/>
            </p:cNvSpPr>
            <p:nvPr/>
          </p:nvSpPr>
          <p:spPr bwMode="auto">
            <a:xfrm flipV="1">
              <a:off x="1905"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82" name="Text Box 124"/>
            <p:cNvSpPr txBox="1">
              <a:spLocks noChangeArrowheads="1"/>
            </p:cNvSpPr>
            <p:nvPr/>
          </p:nvSpPr>
          <p:spPr bwMode="auto">
            <a:xfrm>
              <a:off x="2426" y="2841"/>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5383" name="Oval 147"/>
            <p:cNvSpPr>
              <a:spLocks noChangeArrowheads="1"/>
            </p:cNvSpPr>
            <p:nvPr/>
          </p:nvSpPr>
          <p:spPr bwMode="auto">
            <a:xfrm>
              <a:off x="1587"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5384" name="Line 145"/>
            <p:cNvSpPr>
              <a:spLocks noChangeShapeType="1"/>
            </p:cNvSpPr>
            <p:nvPr/>
          </p:nvSpPr>
          <p:spPr bwMode="auto">
            <a:xfrm rot="5400000" flipH="1">
              <a:off x="1451" y="1548"/>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85" name="Line 182"/>
            <p:cNvSpPr>
              <a:spLocks noChangeShapeType="1"/>
            </p:cNvSpPr>
            <p:nvPr/>
          </p:nvSpPr>
          <p:spPr bwMode="auto">
            <a:xfrm rot="5400000" flipV="1">
              <a:off x="1291" y="1640"/>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5386" name="Line 143"/>
            <p:cNvSpPr>
              <a:spLocks noChangeShapeType="1"/>
            </p:cNvSpPr>
            <p:nvPr/>
          </p:nvSpPr>
          <p:spPr bwMode="auto">
            <a:xfrm rot="5400000" flipH="1">
              <a:off x="1398" y="1397"/>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5387" name="Text Box 124"/>
            <p:cNvSpPr txBox="1">
              <a:spLocks noChangeArrowheads="1"/>
            </p:cNvSpPr>
            <p:nvPr/>
          </p:nvSpPr>
          <p:spPr bwMode="auto">
            <a:xfrm>
              <a:off x="1338" y="3113"/>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15388" name="AutoShape 46"/>
            <p:cNvSpPr>
              <a:spLocks noChangeArrowheads="1"/>
            </p:cNvSpPr>
            <p:nvPr/>
          </p:nvSpPr>
          <p:spPr bwMode="auto">
            <a:xfrm>
              <a:off x="1882" y="1729"/>
              <a:ext cx="817" cy="363"/>
            </a:xfrm>
            <a:prstGeom prst="wedgeEllipseCallout">
              <a:avLst>
                <a:gd name="adj1" fmla="val -91861"/>
                <a:gd name="adj2" fmla="val 68181"/>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подію</a:t>
              </a:r>
              <a:endParaRPr lang="ru-RU" altLang="uk-UA" sz="1000" i="1">
                <a:solidFill>
                  <a:srgbClr val="FF3300"/>
                </a:solidFill>
                <a:latin typeface="Arial" pitchFamily="34" charset="0"/>
              </a:endParaRPr>
            </a:p>
          </p:txBody>
        </p:sp>
        <p:sp>
          <p:nvSpPr>
            <p:cNvPr id="15389" name="AutoShape 47"/>
            <p:cNvSpPr>
              <a:spLocks noChangeArrowheads="1"/>
            </p:cNvSpPr>
            <p:nvPr/>
          </p:nvSpPr>
          <p:spPr bwMode="auto">
            <a:xfrm>
              <a:off x="1587" y="1139"/>
              <a:ext cx="817" cy="386"/>
            </a:xfrm>
            <a:prstGeom prst="wedgeEllipseCallout">
              <a:avLst>
                <a:gd name="adj1" fmla="val -64199"/>
                <a:gd name="adj2" fmla="val 105699"/>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Позиція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умову</a:t>
              </a:r>
              <a:endParaRPr lang="ru-RU" altLang="uk-UA" sz="1000" i="1">
                <a:solidFill>
                  <a:srgbClr val="FF3300"/>
                </a:solidFill>
                <a:latin typeface="Arial" pitchFamily="34" charset="0"/>
              </a:endParaRPr>
            </a:p>
          </p:txBody>
        </p:sp>
        <p:sp>
          <p:nvSpPr>
            <p:cNvPr id="15390" name="Text Box 141"/>
            <p:cNvSpPr txBox="1">
              <a:spLocks noChangeArrowheads="1"/>
            </p:cNvSpPr>
            <p:nvPr/>
          </p:nvSpPr>
          <p:spPr bwMode="auto">
            <a:xfrm>
              <a:off x="521" y="2024"/>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sp>
          <p:nvSpPr>
            <p:cNvPr id="15391" name="AutoShape 49"/>
            <p:cNvSpPr>
              <a:spLocks noChangeArrowheads="1"/>
            </p:cNvSpPr>
            <p:nvPr/>
          </p:nvSpPr>
          <p:spPr bwMode="auto">
            <a:xfrm>
              <a:off x="295" y="1344"/>
              <a:ext cx="817" cy="521"/>
            </a:xfrm>
            <a:prstGeom prst="wedgeEllipseCallout">
              <a:avLst>
                <a:gd name="adj1" fmla="val 81213"/>
                <a:gd name="adj2" fmla="val 43472"/>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a:solidFill>
                    <a:srgbClr val="FF3300"/>
                  </a:solidFill>
                  <a:latin typeface="Arial" pitchFamily="34" charset="0"/>
                </a:rPr>
                <a:t>Маркер </a:t>
              </a:r>
              <a:r>
                <a:rPr lang="ru-RU" altLang="uk-UA" sz="1000" i="1" err="1">
                  <a:solidFill>
                    <a:srgbClr val="FF3300"/>
                  </a:solidFill>
                  <a:latin typeface="Arial" pitchFamily="34" charset="0"/>
                </a:rPr>
                <a:t>символізує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виконання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умови</a:t>
              </a:r>
              <a:endParaRPr lang="ru-RU" altLang="uk-UA" sz="1000" i="1">
                <a:solidFill>
                  <a:srgbClr val="FF3300"/>
                </a:solidFill>
                <a:latin typeface="Arial" pitchFamily="34" charset="0"/>
              </a:endParaRPr>
            </a:p>
          </p:txBody>
        </p:sp>
      </p:grpSp>
      <p:sp>
        <p:nvSpPr>
          <p:cNvPr id="49"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05812331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Group 50"/>
          <p:cNvGrpSpPr>
            <a:grpSpLocks/>
          </p:cNvGrpSpPr>
          <p:nvPr/>
        </p:nvGrpSpPr>
        <p:grpSpPr bwMode="auto">
          <a:xfrm>
            <a:off x="468313" y="1808163"/>
            <a:ext cx="5903912" cy="3492500"/>
            <a:chOff x="295" y="1139"/>
            <a:chExt cx="3719" cy="2200"/>
          </a:xfrm>
        </p:grpSpPr>
        <p:sp>
          <p:nvSpPr>
            <p:cNvPr id="16388" name="Text Box 124"/>
            <p:cNvSpPr txBox="1">
              <a:spLocks noChangeArrowheads="1"/>
            </p:cNvSpPr>
            <p:nvPr/>
          </p:nvSpPr>
          <p:spPr bwMode="auto">
            <a:xfrm>
              <a:off x="1746" y="2342"/>
              <a:ext cx="412"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6389" name="Oval 142"/>
            <p:cNvSpPr>
              <a:spLocks noChangeArrowheads="1"/>
            </p:cNvSpPr>
            <p:nvPr/>
          </p:nvSpPr>
          <p:spPr bwMode="auto">
            <a:xfrm>
              <a:off x="1315" y="1752"/>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6390" name="Line 143"/>
            <p:cNvSpPr>
              <a:spLocks noChangeShapeType="1"/>
            </p:cNvSpPr>
            <p:nvPr/>
          </p:nvSpPr>
          <p:spPr bwMode="auto">
            <a:xfrm rot="5400000" flipH="1">
              <a:off x="1398" y="2032"/>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6391" name="Line 144"/>
            <p:cNvSpPr>
              <a:spLocks noChangeShapeType="1"/>
            </p:cNvSpPr>
            <p:nvPr/>
          </p:nvSpPr>
          <p:spPr bwMode="auto">
            <a:xfrm rot="5400000" flipV="1">
              <a:off x="1195" y="2363"/>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392" name="Line 145"/>
            <p:cNvSpPr>
              <a:spLocks noChangeShapeType="1"/>
            </p:cNvSpPr>
            <p:nvPr/>
          </p:nvSpPr>
          <p:spPr bwMode="auto">
            <a:xfrm rot="-5400000">
              <a:off x="1415" y="1924"/>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393" name="Oval 147"/>
            <p:cNvSpPr>
              <a:spLocks noChangeArrowheads="1"/>
            </p:cNvSpPr>
            <p:nvPr/>
          </p:nvSpPr>
          <p:spPr bwMode="auto">
            <a:xfrm>
              <a:off x="1342" y="256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6394" name="Line 148"/>
            <p:cNvSpPr>
              <a:spLocks noChangeShapeType="1"/>
            </p:cNvSpPr>
            <p:nvPr/>
          </p:nvSpPr>
          <p:spPr bwMode="auto">
            <a:xfrm flipH="1">
              <a:off x="1888" y="2573"/>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6395" name="Line 149"/>
            <p:cNvSpPr>
              <a:spLocks noChangeShapeType="1"/>
            </p:cNvSpPr>
            <p:nvPr/>
          </p:nvSpPr>
          <p:spPr bwMode="auto">
            <a:xfrm flipV="1">
              <a:off x="2358"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396" name="Oval 151"/>
            <p:cNvSpPr>
              <a:spLocks noChangeArrowheads="1"/>
            </p:cNvSpPr>
            <p:nvPr/>
          </p:nvSpPr>
          <p:spPr bwMode="auto">
            <a:xfrm>
              <a:off x="1558" y="2884"/>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grpSp>
          <p:nvGrpSpPr>
            <p:cNvPr id="16397" name="Group 154"/>
            <p:cNvGrpSpPr>
              <a:grpSpLocks/>
            </p:cNvGrpSpPr>
            <p:nvPr/>
          </p:nvGrpSpPr>
          <p:grpSpPr bwMode="auto">
            <a:xfrm rot="-5400000">
              <a:off x="2774" y="1767"/>
              <a:ext cx="1345" cy="1134"/>
              <a:chOff x="3364" y="1091"/>
              <a:chExt cx="1037" cy="767"/>
            </a:xfrm>
          </p:grpSpPr>
          <p:sp>
            <p:nvSpPr>
              <p:cNvPr id="16416" name="Oval 155"/>
              <p:cNvSpPr>
                <a:spLocks noChangeArrowheads="1"/>
              </p:cNvSpPr>
              <p:nvPr/>
            </p:nvSpPr>
            <p:spPr bwMode="auto">
              <a:xfrm>
                <a:off x="3555" y="1091"/>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6417" name="Line 156"/>
              <p:cNvSpPr>
                <a:spLocks noChangeShapeType="1"/>
              </p:cNvSpPr>
              <p:nvPr/>
            </p:nvSpPr>
            <p:spPr bwMode="auto">
              <a:xfrm flipV="1">
                <a:off x="3468" y="1200"/>
                <a:ext cx="114" cy="33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16418" name="Line 157"/>
              <p:cNvSpPr>
                <a:spLocks noChangeShapeType="1"/>
              </p:cNvSpPr>
              <p:nvPr/>
            </p:nvSpPr>
            <p:spPr bwMode="auto">
              <a:xfrm>
                <a:off x="3629" y="1230"/>
                <a:ext cx="68" cy="29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19" name="Line 158"/>
              <p:cNvSpPr>
                <a:spLocks noChangeShapeType="1"/>
              </p:cNvSpPr>
              <p:nvPr/>
            </p:nvSpPr>
            <p:spPr bwMode="auto">
              <a:xfrm rot="5400000" flipH="1">
                <a:off x="3465" y="1450"/>
                <a:ext cx="1" cy="2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6420" name="Line 159"/>
              <p:cNvSpPr>
                <a:spLocks noChangeShapeType="1"/>
              </p:cNvSpPr>
              <p:nvPr/>
            </p:nvSpPr>
            <p:spPr bwMode="auto">
              <a:xfrm rot="5400000" flipH="1">
                <a:off x="3715" y="1440"/>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6421" name="Line 160"/>
              <p:cNvSpPr>
                <a:spLocks noChangeShapeType="1"/>
              </p:cNvSpPr>
              <p:nvPr/>
            </p:nvSpPr>
            <p:spPr bwMode="auto">
              <a:xfrm rot="5400000" flipH="1">
                <a:off x="4004"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6422" name="Line 161"/>
              <p:cNvSpPr>
                <a:spLocks noChangeShapeType="1"/>
              </p:cNvSpPr>
              <p:nvPr/>
            </p:nvSpPr>
            <p:spPr bwMode="auto">
              <a:xfrm rot="5400000" flipH="1">
                <a:off x="4299"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6423" name="Line 162"/>
              <p:cNvSpPr>
                <a:spLocks noChangeShapeType="1"/>
              </p:cNvSpPr>
              <p:nvPr/>
            </p:nvSpPr>
            <p:spPr bwMode="auto">
              <a:xfrm>
                <a:off x="3675" y="1207"/>
                <a:ext cx="317" cy="31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24" name="Line 163"/>
              <p:cNvSpPr>
                <a:spLocks noChangeShapeType="1"/>
              </p:cNvSpPr>
              <p:nvPr/>
            </p:nvSpPr>
            <p:spPr bwMode="auto">
              <a:xfrm>
                <a:off x="3697" y="1162"/>
                <a:ext cx="590" cy="3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25" name="Oval 164"/>
              <p:cNvSpPr>
                <a:spLocks noChangeArrowheads="1"/>
              </p:cNvSpPr>
              <p:nvPr/>
            </p:nvSpPr>
            <p:spPr bwMode="auto">
              <a:xfrm>
                <a:off x="3380" y="1729"/>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6426" name="Line 165"/>
              <p:cNvSpPr>
                <a:spLocks noChangeShapeType="1"/>
              </p:cNvSpPr>
              <p:nvPr/>
            </p:nvSpPr>
            <p:spPr bwMode="auto">
              <a:xfrm>
                <a:off x="3448" y="1570"/>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27" name="Oval 166"/>
              <p:cNvSpPr>
                <a:spLocks noChangeArrowheads="1"/>
              </p:cNvSpPr>
              <p:nvPr/>
            </p:nvSpPr>
            <p:spPr bwMode="auto">
              <a:xfrm>
                <a:off x="3629"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6428" name="Line 167"/>
              <p:cNvSpPr>
                <a:spLocks noChangeShapeType="1"/>
              </p:cNvSpPr>
              <p:nvPr/>
            </p:nvSpPr>
            <p:spPr bwMode="auto">
              <a:xfrm>
                <a:off x="3697"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29" name="Oval 168"/>
              <p:cNvSpPr>
                <a:spLocks noChangeArrowheads="1"/>
              </p:cNvSpPr>
              <p:nvPr/>
            </p:nvSpPr>
            <p:spPr bwMode="auto">
              <a:xfrm>
                <a:off x="3924"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6430" name="Line 169"/>
              <p:cNvSpPr>
                <a:spLocks noChangeShapeType="1"/>
              </p:cNvSpPr>
              <p:nvPr/>
            </p:nvSpPr>
            <p:spPr bwMode="auto">
              <a:xfrm>
                <a:off x="3992"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31" name="Oval 170"/>
              <p:cNvSpPr>
                <a:spLocks noChangeArrowheads="1"/>
              </p:cNvSpPr>
              <p:nvPr/>
            </p:nvSpPr>
            <p:spPr bwMode="auto">
              <a:xfrm>
                <a:off x="4242"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6432" name="Line 171"/>
              <p:cNvSpPr>
                <a:spLocks noChangeShapeType="1"/>
              </p:cNvSpPr>
              <p:nvPr/>
            </p:nvSpPr>
            <p:spPr bwMode="auto">
              <a:xfrm>
                <a:off x="4310"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grpSp>
        <p:sp>
          <p:nvSpPr>
            <p:cNvPr id="16398" name="Line 179"/>
            <p:cNvSpPr>
              <a:spLocks noChangeShapeType="1"/>
            </p:cNvSpPr>
            <p:nvPr/>
          </p:nvSpPr>
          <p:spPr bwMode="auto">
            <a:xfrm flipV="1">
              <a:off x="1663" y="2710"/>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399" name="Line 180"/>
            <p:cNvSpPr>
              <a:spLocks noChangeShapeType="1"/>
            </p:cNvSpPr>
            <p:nvPr/>
          </p:nvSpPr>
          <p:spPr bwMode="auto">
            <a:xfrm rot="10800000" flipV="1">
              <a:off x="1746" y="2773"/>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00" name="Line 181"/>
            <p:cNvSpPr>
              <a:spLocks noChangeShapeType="1"/>
            </p:cNvSpPr>
            <p:nvPr/>
          </p:nvSpPr>
          <p:spPr bwMode="auto">
            <a:xfrm flipV="1">
              <a:off x="1542" y="2659"/>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01" name="Line 182"/>
            <p:cNvSpPr>
              <a:spLocks noChangeShapeType="1"/>
            </p:cNvSpPr>
            <p:nvPr/>
          </p:nvSpPr>
          <p:spPr bwMode="auto">
            <a:xfrm rot="5400000" flipV="1">
              <a:off x="1291" y="2026"/>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02" name="Oval 147"/>
            <p:cNvSpPr>
              <a:spLocks noChangeArrowheads="1"/>
            </p:cNvSpPr>
            <p:nvPr/>
          </p:nvSpPr>
          <p:spPr bwMode="auto">
            <a:xfrm>
              <a:off x="2177" y="261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cs typeface="Arial Unicode MS" pitchFamily="34" charset="-128"/>
              </a:endParaRPr>
            </a:p>
          </p:txBody>
        </p:sp>
        <p:sp>
          <p:nvSpPr>
            <p:cNvPr id="16403" name="Line 148"/>
            <p:cNvSpPr>
              <a:spLocks noChangeShapeType="1"/>
            </p:cNvSpPr>
            <p:nvPr/>
          </p:nvSpPr>
          <p:spPr bwMode="auto">
            <a:xfrm flipH="1">
              <a:off x="2653" y="256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6404" name="Line 149"/>
            <p:cNvSpPr>
              <a:spLocks noChangeShapeType="1"/>
            </p:cNvSpPr>
            <p:nvPr/>
          </p:nvSpPr>
          <p:spPr bwMode="auto">
            <a:xfrm flipV="1">
              <a:off x="2653" y="2682"/>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05" name="Line 149"/>
            <p:cNvSpPr>
              <a:spLocks noChangeShapeType="1"/>
            </p:cNvSpPr>
            <p:nvPr/>
          </p:nvSpPr>
          <p:spPr bwMode="auto">
            <a:xfrm flipV="1">
              <a:off x="1905"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06" name="Text Box 124"/>
            <p:cNvSpPr txBox="1">
              <a:spLocks noChangeArrowheads="1"/>
            </p:cNvSpPr>
            <p:nvPr/>
          </p:nvSpPr>
          <p:spPr bwMode="auto">
            <a:xfrm>
              <a:off x="2426" y="2841"/>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6407" name="Oval 147"/>
            <p:cNvSpPr>
              <a:spLocks noChangeArrowheads="1"/>
            </p:cNvSpPr>
            <p:nvPr/>
          </p:nvSpPr>
          <p:spPr bwMode="auto">
            <a:xfrm>
              <a:off x="1587"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6408" name="Line 145"/>
            <p:cNvSpPr>
              <a:spLocks noChangeShapeType="1"/>
            </p:cNvSpPr>
            <p:nvPr/>
          </p:nvSpPr>
          <p:spPr bwMode="auto">
            <a:xfrm rot="5400000" flipH="1">
              <a:off x="1451" y="1548"/>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09" name="Line 182"/>
            <p:cNvSpPr>
              <a:spLocks noChangeShapeType="1"/>
            </p:cNvSpPr>
            <p:nvPr/>
          </p:nvSpPr>
          <p:spPr bwMode="auto">
            <a:xfrm rot="5400000" flipV="1">
              <a:off x="1291" y="1640"/>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6410" name="Line 143"/>
            <p:cNvSpPr>
              <a:spLocks noChangeShapeType="1"/>
            </p:cNvSpPr>
            <p:nvPr/>
          </p:nvSpPr>
          <p:spPr bwMode="auto">
            <a:xfrm rot="5400000" flipH="1">
              <a:off x="1398" y="1397"/>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6411" name="Text Box 124"/>
            <p:cNvSpPr txBox="1">
              <a:spLocks noChangeArrowheads="1"/>
            </p:cNvSpPr>
            <p:nvPr/>
          </p:nvSpPr>
          <p:spPr bwMode="auto">
            <a:xfrm>
              <a:off x="1338" y="3113"/>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16412" name="AutoShape 46"/>
            <p:cNvSpPr>
              <a:spLocks noChangeArrowheads="1"/>
            </p:cNvSpPr>
            <p:nvPr/>
          </p:nvSpPr>
          <p:spPr bwMode="auto">
            <a:xfrm>
              <a:off x="1882" y="1729"/>
              <a:ext cx="817" cy="363"/>
            </a:xfrm>
            <a:prstGeom prst="wedgeEllipseCallout">
              <a:avLst>
                <a:gd name="adj1" fmla="val -91861"/>
                <a:gd name="adj2" fmla="val 68181"/>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подію</a:t>
              </a:r>
              <a:endParaRPr lang="ru-RU" altLang="uk-UA" sz="1000" i="1">
                <a:solidFill>
                  <a:srgbClr val="FF3300"/>
                </a:solidFill>
                <a:latin typeface="Arial" pitchFamily="34" charset="0"/>
              </a:endParaRPr>
            </a:p>
          </p:txBody>
        </p:sp>
        <p:sp>
          <p:nvSpPr>
            <p:cNvPr id="16413" name="AutoShape 47"/>
            <p:cNvSpPr>
              <a:spLocks noChangeArrowheads="1"/>
            </p:cNvSpPr>
            <p:nvPr/>
          </p:nvSpPr>
          <p:spPr bwMode="auto">
            <a:xfrm>
              <a:off x="1587" y="1139"/>
              <a:ext cx="817" cy="386"/>
            </a:xfrm>
            <a:prstGeom prst="wedgeEllipseCallout">
              <a:avLst>
                <a:gd name="adj1" fmla="val -64199"/>
                <a:gd name="adj2" fmla="val 105699"/>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Позиція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умову</a:t>
              </a:r>
              <a:endParaRPr lang="ru-RU" altLang="uk-UA" sz="1000" i="1">
                <a:solidFill>
                  <a:srgbClr val="FF3300"/>
                </a:solidFill>
                <a:latin typeface="Arial" pitchFamily="34" charset="0"/>
              </a:endParaRPr>
            </a:p>
          </p:txBody>
        </p:sp>
        <p:sp>
          <p:nvSpPr>
            <p:cNvPr id="16414" name="Text Box 141"/>
            <p:cNvSpPr txBox="1">
              <a:spLocks noChangeArrowheads="1"/>
            </p:cNvSpPr>
            <p:nvPr/>
          </p:nvSpPr>
          <p:spPr bwMode="auto">
            <a:xfrm>
              <a:off x="521" y="2024"/>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sp>
          <p:nvSpPr>
            <p:cNvPr id="16415" name="AutoShape 49"/>
            <p:cNvSpPr>
              <a:spLocks noChangeArrowheads="1"/>
            </p:cNvSpPr>
            <p:nvPr/>
          </p:nvSpPr>
          <p:spPr bwMode="auto">
            <a:xfrm>
              <a:off x="295" y="1344"/>
              <a:ext cx="817" cy="521"/>
            </a:xfrm>
            <a:prstGeom prst="wedgeEllipseCallout">
              <a:avLst>
                <a:gd name="adj1" fmla="val 81213"/>
                <a:gd name="adj2" fmla="val 43472"/>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a:solidFill>
                    <a:srgbClr val="FF3300"/>
                  </a:solidFill>
                  <a:latin typeface="Arial" pitchFamily="34" charset="0"/>
                </a:rPr>
                <a:t>Маркер </a:t>
              </a:r>
              <a:r>
                <a:rPr lang="ru-RU" altLang="uk-UA" sz="1000" i="1" err="1">
                  <a:solidFill>
                    <a:srgbClr val="FF3300"/>
                  </a:solidFill>
                  <a:latin typeface="Arial" pitchFamily="34" charset="0"/>
                </a:rPr>
                <a:t>символізує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виконання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умови</a:t>
              </a:r>
              <a:endParaRPr lang="ru-RU" altLang="uk-UA" sz="1000" i="1">
                <a:solidFill>
                  <a:srgbClr val="FF3300"/>
                </a:solidFill>
                <a:latin typeface="Arial" pitchFamily="34" charset="0"/>
              </a:endParaRPr>
            </a:p>
          </p:txBody>
        </p:sp>
      </p:grpSp>
      <p:sp>
        <p:nvSpPr>
          <p:cNvPr id="49"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6295833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50"/>
          <p:cNvGrpSpPr>
            <a:grpSpLocks/>
          </p:cNvGrpSpPr>
          <p:nvPr/>
        </p:nvGrpSpPr>
        <p:grpSpPr bwMode="auto">
          <a:xfrm>
            <a:off x="468313" y="1808163"/>
            <a:ext cx="5903912" cy="3492500"/>
            <a:chOff x="295" y="1139"/>
            <a:chExt cx="3719" cy="2200"/>
          </a:xfrm>
        </p:grpSpPr>
        <p:sp>
          <p:nvSpPr>
            <p:cNvPr id="17412" name="Text Box 124"/>
            <p:cNvSpPr txBox="1">
              <a:spLocks noChangeArrowheads="1"/>
            </p:cNvSpPr>
            <p:nvPr/>
          </p:nvSpPr>
          <p:spPr bwMode="auto">
            <a:xfrm>
              <a:off x="1746" y="2342"/>
              <a:ext cx="41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7413" name="Oval 142"/>
            <p:cNvSpPr>
              <a:spLocks noChangeArrowheads="1"/>
            </p:cNvSpPr>
            <p:nvPr/>
          </p:nvSpPr>
          <p:spPr bwMode="auto">
            <a:xfrm>
              <a:off x="1315" y="1752"/>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7414" name="Line 143"/>
            <p:cNvSpPr>
              <a:spLocks noChangeShapeType="1"/>
            </p:cNvSpPr>
            <p:nvPr/>
          </p:nvSpPr>
          <p:spPr bwMode="auto">
            <a:xfrm rot="5400000" flipH="1">
              <a:off x="1398" y="2032"/>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7415" name="Line 144"/>
            <p:cNvSpPr>
              <a:spLocks noChangeShapeType="1"/>
            </p:cNvSpPr>
            <p:nvPr/>
          </p:nvSpPr>
          <p:spPr bwMode="auto">
            <a:xfrm rot="5400000" flipV="1">
              <a:off x="1195" y="2363"/>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16" name="Line 145"/>
            <p:cNvSpPr>
              <a:spLocks noChangeShapeType="1"/>
            </p:cNvSpPr>
            <p:nvPr/>
          </p:nvSpPr>
          <p:spPr bwMode="auto">
            <a:xfrm rot="-5400000">
              <a:off x="1415" y="1924"/>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17" name="Oval 147"/>
            <p:cNvSpPr>
              <a:spLocks noChangeArrowheads="1"/>
            </p:cNvSpPr>
            <p:nvPr/>
          </p:nvSpPr>
          <p:spPr bwMode="auto">
            <a:xfrm>
              <a:off x="1342" y="256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7418" name="Line 148"/>
            <p:cNvSpPr>
              <a:spLocks noChangeShapeType="1"/>
            </p:cNvSpPr>
            <p:nvPr/>
          </p:nvSpPr>
          <p:spPr bwMode="auto">
            <a:xfrm flipH="1">
              <a:off x="1888" y="2573"/>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7419" name="Line 149"/>
            <p:cNvSpPr>
              <a:spLocks noChangeShapeType="1"/>
            </p:cNvSpPr>
            <p:nvPr/>
          </p:nvSpPr>
          <p:spPr bwMode="auto">
            <a:xfrm flipV="1">
              <a:off x="2358"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20" name="Oval 151"/>
            <p:cNvSpPr>
              <a:spLocks noChangeArrowheads="1"/>
            </p:cNvSpPr>
            <p:nvPr/>
          </p:nvSpPr>
          <p:spPr bwMode="auto">
            <a:xfrm>
              <a:off x="1558" y="2884"/>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grpSp>
          <p:nvGrpSpPr>
            <p:cNvPr id="17421" name="Group 154"/>
            <p:cNvGrpSpPr>
              <a:grpSpLocks/>
            </p:cNvGrpSpPr>
            <p:nvPr/>
          </p:nvGrpSpPr>
          <p:grpSpPr bwMode="auto">
            <a:xfrm rot="-5400000">
              <a:off x="2774" y="1767"/>
              <a:ext cx="1345" cy="1134"/>
              <a:chOff x="3364" y="1091"/>
              <a:chExt cx="1037" cy="767"/>
            </a:xfrm>
          </p:grpSpPr>
          <p:sp>
            <p:nvSpPr>
              <p:cNvPr id="17440" name="Oval 155"/>
              <p:cNvSpPr>
                <a:spLocks noChangeArrowheads="1"/>
              </p:cNvSpPr>
              <p:nvPr/>
            </p:nvSpPr>
            <p:spPr bwMode="auto">
              <a:xfrm>
                <a:off x="3555" y="1091"/>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7441" name="Line 156"/>
              <p:cNvSpPr>
                <a:spLocks noChangeShapeType="1"/>
              </p:cNvSpPr>
              <p:nvPr/>
            </p:nvSpPr>
            <p:spPr bwMode="auto">
              <a:xfrm flipV="1">
                <a:off x="3468" y="1200"/>
                <a:ext cx="114" cy="33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17442" name="Line 157"/>
              <p:cNvSpPr>
                <a:spLocks noChangeShapeType="1"/>
              </p:cNvSpPr>
              <p:nvPr/>
            </p:nvSpPr>
            <p:spPr bwMode="auto">
              <a:xfrm>
                <a:off x="3629" y="1230"/>
                <a:ext cx="68" cy="29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43" name="Line 158"/>
              <p:cNvSpPr>
                <a:spLocks noChangeShapeType="1"/>
              </p:cNvSpPr>
              <p:nvPr/>
            </p:nvSpPr>
            <p:spPr bwMode="auto">
              <a:xfrm rot="5400000" flipH="1">
                <a:off x="3465" y="1450"/>
                <a:ext cx="1" cy="2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7444" name="Line 159"/>
              <p:cNvSpPr>
                <a:spLocks noChangeShapeType="1"/>
              </p:cNvSpPr>
              <p:nvPr/>
            </p:nvSpPr>
            <p:spPr bwMode="auto">
              <a:xfrm rot="5400000" flipH="1">
                <a:off x="3715" y="1440"/>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7445" name="Line 160"/>
              <p:cNvSpPr>
                <a:spLocks noChangeShapeType="1"/>
              </p:cNvSpPr>
              <p:nvPr/>
            </p:nvSpPr>
            <p:spPr bwMode="auto">
              <a:xfrm rot="5400000" flipH="1">
                <a:off x="4004"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7446" name="Line 161"/>
              <p:cNvSpPr>
                <a:spLocks noChangeShapeType="1"/>
              </p:cNvSpPr>
              <p:nvPr/>
            </p:nvSpPr>
            <p:spPr bwMode="auto">
              <a:xfrm rot="5400000" flipH="1">
                <a:off x="4299"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7447" name="Line 162"/>
              <p:cNvSpPr>
                <a:spLocks noChangeShapeType="1"/>
              </p:cNvSpPr>
              <p:nvPr/>
            </p:nvSpPr>
            <p:spPr bwMode="auto">
              <a:xfrm>
                <a:off x="3675" y="1207"/>
                <a:ext cx="317" cy="31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48" name="Line 163"/>
              <p:cNvSpPr>
                <a:spLocks noChangeShapeType="1"/>
              </p:cNvSpPr>
              <p:nvPr/>
            </p:nvSpPr>
            <p:spPr bwMode="auto">
              <a:xfrm>
                <a:off x="3697" y="1162"/>
                <a:ext cx="590" cy="3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49" name="Oval 164"/>
              <p:cNvSpPr>
                <a:spLocks noChangeArrowheads="1"/>
              </p:cNvSpPr>
              <p:nvPr/>
            </p:nvSpPr>
            <p:spPr bwMode="auto">
              <a:xfrm>
                <a:off x="3380" y="1729"/>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7450" name="Line 165"/>
              <p:cNvSpPr>
                <a:spLocks noChangeShapeType="1"/>
              </p:cNvSpPr>
              <p:nvPr/>
            </p:nvSpPr>
            <p:spPr bwMode="auto">
              <a:xfrm>
                <a:off x="3448" y="1570"/>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51" name="Oval 166"/>
              <p:cNvSpPr>
                <a:spLocks noChangeArrowheads="1"/>
              </p:cNvSpPr>
              <p:nvPr/>
            </p:nvSpPr>
            <p:spPr bwMode="auto">
              <a:xfrm>
                <a:off x="3629"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7452" name="Line 167"/>
              <p:cNvSpPr>
                <a:spLocks noChangeShapeType="1"/>
              </p:cNvSpPr>
              <p:nvPr/>
            </p:nvSpPr>
            <p:spPr bwMode="auto">
              <a:xfrm>
                <a:off x="3697"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53" name="Oval 168"/>
              <p:cNvSpPr>
                <a:spLocks noChangeArrowheads="1"/>
              </p:cNvSpPr>
              <p:nvPr/>
            </p:nvSpPr>
            <p:spPr bwMode="auto">
              <a:xfrm>
                <a:off x="3924"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7454" name="Line 169"/>
              <p:cNvSpPr>
                <a:spLocks noChangeShapeType="1"/>
              </p:cNvSpPr>
              <p:nvPr/>
            </p:nvSpPr>
            <p:spPr bwMode="auto">
              <a:xfrm>
                <a:off x="3992"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55" name="Oval 170"/>
              <p:cNvSpPr>
                <a:spLocks noChangeArrowheads="1"/>
              </p:cNvSpPr>
              <p:nvPr/>
            </p:nvSpPr>
            <p:spPr bwMode="auto">
              <a:xfrm>
                <a:off x="4242"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7456" name="Line 171"/>
              <p:cNvSpPr>
                <a:spLocks noChangeShapeType="1"/>
              </p:cNvSpPr>
              <p:nvPr/>
            </p:nvSpPr>
            <p:spPr bwMode="auto">
              <a:xfrm>
                <a:off x="4310"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grpSp>
        <p:sp>
          <p:nvSpPr>
            <p:cNvPr id="17422" name="Line 179"/>
            <p:cNvSpPr>
              <a:spLocks noChangeShapeType="1"/>
            </p:cNvSpPr>
            <p:nvPr/>
          </p:nvSpPr>
          <p:spPr bwMode="auto">
            <a:xfrm flipV="1">
              <a:off x="1663" y="2710"/>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23" name="Line 180"/>
            <p:cNvSpPr>
              <a:spLocks noChangeShapeType="1"/>
            </p:cNvSpPr>
            <p:nvPr/>
          </p:nvSpPr>
          <p:spPr bwMode="auto">
            <a:xfrm rot="10800000" flipV="1">
              <a:off x="1746" y="2773"/>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24" name="Line 181"/>
            <p:cNvSpPr>
              <a:spLocks noChangeShapeType="1"/>
            </p:cNvSpPr>
            <p:nvPr/>
          </p:nvSpPr>
          <p:spPr bwMode="auto">
            <a:xfrm flipV="1">
              <a:off x="1542" y="2659"/>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25" name="Line 182"/>
            <p:cNvSpPr>
              <a:spLocks noChangeShapeType="1"/>
            </p:cNvSpPr>
            <p:nvPr/>
          </p:nvSpPr>
          <p:spPr bwMode="auto">
            <a:xfrm rot="5400000" flipV="1">
              <a:off x="1291" y="2026"/>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26" name="Oval 147"/>
            <p:cNvSpPr>
              <a:spLocks noChangeArrowheads="1"/>
            </p:cNvSpPr>
            <p:nvPr/>
          </p:nvSpPr>
          <p:spPr bwMode="auto">
            <a:xfrm>
              <a:off x="2177" y="261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cs typeface="Arial Unicode MS" pitchFamily="34" charset="-128"/>
              </a:endParaRPr>
            </a:p>
          </p:txBody>
        </p:sp>
        <p:sp>
          <p:nvSpPr>
            <p:cNvPr id="17427" name="Line 148"/>
            <p:cNvSpPr>
              <a:spLocks noChangeShapeType="1"/>
            </p:cNvSpPr>
            <p:nvPr/>
          </p:nvSpPr>
          <p:spPr bwMode="auto">
            <a:xfrm flipH="1">
              <a:off x="2653" y="256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7428" name="Line 149"/>
            <p:cNvSpPr>
              <a:spLocks noChangeShapeType="1"/>
            </p:cNvSpPr>
            <p:nvPr/>
          </p:nvSpPr>
          <p:spPr bwMode="auto">
            <a:xfrm flipV="1">
              <a:off x="2653" y="2682"/>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29" name="Line 149"/>
            <p:cNvSpPr>
              <a:spLocks noChangeShapeType="1"/>
            </p:cNvSpPr>
            <p:nvPr/>
          </p:nvSpPr>
          <p:spPr bwMode="auto">
            <a:xfrm flipV="1">
              <a:off x="1905"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30" name="Text Box 124"/>
            <p:cNvSpPr txBox="1">
              <a:spLocks noChangeArrowheads="1"/>
            </p:cNvSpPr>
            <p:nvPr/>
          </p:nvSpPr>
          <p:spPr bwMode="auto">
            <a:xfrm>
              <a:off x="2426" y="2841"/>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7431" name="Oval 147"/>
            <p:cNvSpPr>
              <a:spLocks noChangeArrowheads="1"/>
            </p:cNvSpPr>
            <p:nvPr/>
          </p:nvSpPr>
          <p:spPr bwMode="auto">
            <a:xfrm>
              <a:off x="1587"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7432" name="Line 145"/>
            <p:cNvSpPr>
              <a:spLocks noChangeShapeType="1"/>
            </p:cNvSpPr>
            <p:nvPr/>
          </p:nvSpPr>
          <p:spPr bwMode="auto">
            <a:xfrm rot="5400000" flipH="1">
              <a:off x="1451" y="1548"/>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33" name="Line 182"/>
            <p:cNvSpPr>
              <a:spLocks noChangeShapeType="1"/>
            </p:cNvSpPr>
            <p:nvPr/>
          </p:nvSpPr>
          <p:spPr bwMode="auto">
            <a:xfrm rot="5400000" flipV="1">
              <a:off x="1291" y="1640"/>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7434" name="Line 143"/>
            <p:cNvSpPr>
              <a:spLocks noChangeShapeType="1"/>
            </p:cNvSpPr>
            <p:nvPr/>
          </p:nvSpPr>
          <p:spPr bwMode="auto">
            <a:xfrm rot="5400000" flipH="1">
              <a:off x="1398" y="1397"/>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7435" name="Text Box 124"/>
            <p:cNvSpPr txBox="1">
              <a:spLocks noChangeArrowheads="1"/>
            </p:cNvSpPr>
            <p:nvPr/>
          </p:nvSpPr>
          <p:spPr bwMode="auto">
            <a:xfrm>
              <a:off x="1338" y="3113"/>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17436" name="AutoShape 46"/>
            <p:cNvSpPr>
              <a:spLocks noChangeArrowheads="1"/>
            </p:cNvSpPr>
            <p:nvPr/>
          </p:nvSpPr>
          <p:spPr bwMode="auto">
            <a:xfrm>
              <a:off x="1882" y="1729"/>
              <a:ext cx="817" cy="363"/>
            </a:xfrm>
            <a:prstGeom prst="wedgeEllipseCallout">
              <a:avLst>
                <a:gd name="adj1" fmla="val -91861"/>
                <a:gd name="adj2" fmla="val 68181"/>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подію</a:t>
              </a:r>
              <a:endParaRPr lang="ru-RU" altLang="uk-UA" sz="1000" i="1">
                <a:solidFill>
                  <a:srgbClr val="FF3300"/>
                </a:solidFill>
                <a:latin typeface="Arial" pitchFamily="34" charset="0"/>
              </a:endParaRPr>
            </a:p>
          </p:txBody>
        </p:sp>
        <p:sp>
          <p:nvSpPr>
            <p:cNvPr id="17437" name="AutoShape 47"/>
            <p:cNvSpPr>
              <a:spLocks noChangeArrowheads="1"/>
            </p:cNvSpPr>
            <p:nvPr/>
          </p:nvSpPr>
          <p:spPr bwMode="auto">
            <a:xfrm>
              <a:off x="1587" y="1139"/>
              <a:ext cx="817" cy="386"/>
            </a:xfrm>
            <a:prstGeom prst="wedgeEllipseCallout">
              <a:avLst>
                <a:gd name="adj1" fmla="val -64199"/>
                <a:gd name="adj2" fmla="val 105699"/>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Позиція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умову</a:t>
              </a:r>
              <a:endParaRPr lang="ru-RU" altLang="uk-UA" sz="1000" i="1">
                <a:solidFill>
                  <a:srgbClr val="FF3300"/>
                </a:solidFill>
                <a:latin typeface="Arial" pitchFamily="34" charset="0"/>
              </a:endParaRPr>
            </a:p>
          </p:txBody>
        </p:sp>
        <p:sp>
          <p:nvSpPr>
            <p:cNvPr id="17438" name="Text Box 141"/>
            <p:cNvSpPr txBox="1">
              <a:spLocks noChangeArrowheads="1"/>
            </p:cNvSpPr>
            <p:nvPr/>
          </p:nvSpPr>
          <p:spPr bwMode="auto">
            <a:xfrm>
              <a:off x="521" y="2024"/>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sp>
          <p:nvSpPr>
            <p:cNvPr id="17439" name="AutoShape 49"/>
            <p:cNvSpPr>
              <a:spLocks noChangeArrowheads="1"/>
            </p:cNvSpPr>
            <p:nvPr/>
          </p:nvSpPr>
          <p:spPr bwMode="auto">
            <a:xfrm>
              <a:off x="295" y="1344"/>
              <a:ext cx="817" cy="521"/>
            </a:xfrm>
            <a:prstGeom prst="wedgeEllipseCallout">
              <a:avLst>
                <a:gd name="adj1" fmla="val 81213"/>
                <a:gd name="adj2" fmla="val 43472"/>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a:solidFill>
                    <a:srgbClr val="FF3300"/>
                  </a:solidFill>
                  <a:latin typeface="Arial" pitchFamily="34" charset="0"/>
                </a:rPr>
                <a:t>Маркер </a:t>
              </a:r>
              <a:r>
                <a:rPr lang="ru-RU" altLang="uk-UA" sz="1000" i="1" err="1">
                  <a:solidFill>
                    <a:srgbClr val="FF3300"/>
                  </a:solidFill>
                  <a:latin typeface="Arial" pitchFamily="34" charset="0"/>
                </a:rPr>
                <a:t>символізує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виконання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умови</a:t>
              </a:r>
              <a:endParaRPr lang="ru-RU" altLang="uk-UA" sz="1000" i="1">
                <a:solidFill>
                  <a:srgbClr val="FF3300"/>
                </a:solidFill>
                <a:latin typeface="Arial" pitchFamily="34" charset="0"/>
              </a:endParaRPr>
            </a:p>
          </p:txBody>
        </p:sp>
      </p:grpSp>
      <p:sp>
        <p:nvSpPr>
          <p:cNvPr id="49"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54910575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50"/>
          <p:cNvGrpSpPr>
            <a:grpSpLocks/>
          </p:cNvGrpSpPr>
          <p:nvPr/>
        </p:nvGrpSpPr>
        <p:grpSpPr bwMode="auto">
          <a:xfrm>
            <a:off x="468313" y="1808163"/>
            <a:ext cx="5903912" cy="3492500"/>
            <a:chOff x="295" y="1139"/>
            <a:chExt cx="3719" cy="2200"/>
          </a:xfrm>
        </p:grpSpPr>
        <p:sp>
          <p:nvSpPr>
            <p:cNvPr id="18436" name="Text Box 124"/>
            <p:cNvSpPr txBox="1">
              <a:spLocks noChangeArrowheads="1"/>
            </p:cNvSpPr>
            <p:nvPr/>
          </p:nvSpPr>
          <p:spPr bwMode="auto">
            <a:xfrm>
              <a:off x="1746" y="2342"/>
              <a:ext cx="411"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8437" name="Oval 142"/>
            <p:cNvSpPr>
              <a:spLocks noChangeArrowheads="1"/>
            </p:cNvSpPr>
            <p:nvPr/>
          </p:nvSpPr>
          <p:spPr bwMode="auto">
            <a:xfrm>
              <a:off x="1315" y="1752"/>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8438" name="Line 143"/>
            <p:cNvSpPr>
              <a:spLocks noChangeShapeType="1"/>
            </p:cNvSpPr>
            <p:nvPr/>
          </p:nvSpPr>
          <p:spPr bwMode="auto">
            <a:xfrm rot="5400000" flipH="1">
              <a:off x="1398" y="2032"/>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8439" name="Line 144"/>
            <p:cNvSpPr>
              <a:spLocks noChangeShapeType="1"/>
            </p:cNvSpPr>
            <p:nvPr/>
          </p:nvSpPr>
          <p:spPr bwMode="auto">
            <a:xfrm rot="5400000" flipV="1">
              <a:off x="1195" y="2363"/>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40" name="Line 145"/>
            <p:cNvSpPr>
              <a:spLocks noChangeShapeType="1"/>
            </p:cNvSpPr>
            <p:nvPr/>
          </p:nvSpPr>
          <p:spPr bwMode="auto">
            <a:xfrm rot="-5400000">
              <a:off x="1415" y="1924"/>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41" name="Oval 147"/>
            <p:cNvSpPr>
              <a:spLocks noChangeArrowheads="1"/>
            </p:cNvSpPr>
            <p:nvPr/>
          </p:nvSpPr>
          <p:spPr bwMode="auto">
            <a:xfrm>
              <a:off x="1342" y="256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2</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8442" name="Line 148"/>
            <p:cNvSpPr>
              <a:spLocks noChangeShapeType="1"/>
            </p:cNvSpPr>
            <p:nvPr/>
          </p:nvSpPr>
          <p:spPr bwMode="auto">
            <a:xfrm flipH="1">
              <a:off x="1888" y="2573"/>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8443" name="Line 149"/>
            <p:cNvSpPr>
              <a:spLocks noChangeShapeType="1"/>
            </p:cNvSpPr>
            <p:nvPr/>
          </p:nvSpPr>
          <p:spPr bwMode="auto">
            <a:xfrm flipV="1">
              <a:off x="2358"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44" name="Oval 151"/>
            <p:cNvSpPr>
              <a:spLocks noChangeArrowheads="1"/>
            </p:cNvSpPr>
            <p:nvPr/>
          </p:nvSpPr>
          <p:spPr bwMode="auto">
            <a:xfrm>
              <a:off x="1558" y="2884"/>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grpSp>
          <p:nvGrpSpPr>
            <p:cNvPr id="18445" name="Group 154"/>
            <p:cNvGrpSpPr>
              <a:grpSpLocks/>
            </p:cNvGrpSpPr>
            <p:nvPr/>
          </p:nvGrpSpPr>
          <p:grpSpPr bwMode="auto">
            <a:xfrm rot="-5400000">
              <a:off x="2774" y="1767"/>
              <a:ext cx="1345" cy="1134"/>
              <a:chOff x="3364" y="1091"/>
              <a:chExt cx="1037" cy="767"/>
            </a:xfrm>
          </p:grpSpPr>
          <p:sp>
            <p:nvSpPr>
              <p:cNvPr id="18464" name="Oval 155"/>
              <p:cNvSpPr>
                <a:spLocks noChangeArrowheads="1"/>
              </p:cNvSpPr>
              <p:nvPr/>
            </p:nvSpPr>
            <p:spPr bwMode="auto">
              <a:xfrm>
                <a:off x="3555" y="1091"/>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8465" name="Line 156"/>
              <p:cNvSpPr>
                <a:spLocks noChangeShapeType="1"/>
              </p:cNvSpPr>
              <p:nvPr/>
            </p:nvSpPr>
            <p:spPr bwMode="auto">
              <a:xfrm flipV="1">
                <a:off x="3468" y="1200"/>
                <a:ext cx="114" cy="33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18466" name="Line 157"/>
              <p:cNvSpPr>
                <a:spLocks noChangeShapeType="1"/>
              </p:cNvSpPr>
              <p:nvPr/>
            </p:nvSpPr>
            <p:spPr bwMode="auto">
              <a:xfrm>
                <a:off x="3629" y="1230"/>
                <a:ext cx="68" cy="29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67" name="Line 158"/>
              <p:cNvSpPr>
                <a:spLocks noChangeShapeType="1"/>
              </p:cNvSpPr>
              <p:nvPr/>
            </p:nvSpPr>
            <p:spPr bwMode="auto">
              <a:xfrm rot="5400000" flipH="1">
                <a:off x="3465" y="1450"/>
                <a:ext cx="1" cy="2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8468" name="Line 159"/>
              <p:cNvSpPr>
                <a:spLocks noChangeShapeType="1"/>
              </p:cNvSpPr>
              <p:nvPr/>
            </p:nvSpPr>
            <p:spPr bwMode="auto">
              <a:xfrm rot="5400000" flipH="1">
                <a:off x="3715" y="1440"/>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8469" name="Line 160"/>
              <p:cNvSpPr>
                <a:spLocks noChangeShapeType="1"/>
              </p:cNvSpPr>
              <p:nvPr/>
            </p:nvSpPr>
            <p:spPr bwMode="auto">
              <a:xfrm rot="5400000" flipH="1">
                <a:off x="4004"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8470" name="Line 161"/>
              <p:cNvSpPr>
                <a:spLocks noChangeShapeType="1"/>
              </p:cNvSpPr>
              <p:nvPr/>
            </p:nvSpPr>
            <p:spPr bwMode="auto">
              <a:xfrm rot="5400000" flipH="1">
                <a:off x="4299" y="1445"/>
                <a:ext cx="0" cy="20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8471" name="Line 162"/>
              <p:cNvSpPr>
                <a:spLocks noChangeShapeType="1"/>
              </p:cNvSpPr>
              <p:nvPr/>
            </p:nvSpPr>
            <p:spPr bwMode="auto">
              <a:xfrm>
                <a:off x="3675" y="1207"/>
                <a:ext cx="317" cy="31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72" name="Line 163"/>
              <p:cNvSpPr>
                <a:spLocks noChangeShapeType="1"/>
              </p:cNvSpPr>
              <p:nvPr/>
            </p:nvSpPr>
            <p:spPr bwMode="auto">
              <a:xfrm>
                <a:off x="3697" y="1162"/>
                <a:ext cx="590" cy="3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73" name="Oval 164"/>
              <p:cNvSpPr>
                <a:spLocks noChangeArrowheads="1"/>
              </p:cNvSpPr>
              <p:nvPr/>
            </p:nvSpPr>
            <p:spPr bwMode="auto">
              <a:xfrm>
                <a:off x="3380" y="1729"/>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8474" name="Line 165"/>
              <p:cNvSpPr>
                <a:spLocks noChangeShapeType="1"/>
              </p:cNvSpPr>
              <p:nvPr/>
            </p:nvSpPr>
            <p:spPr bwMode="auto">
              <a:xfrm>
                <a:off x="3448" y="1570"/>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75" name="Oval 166"/>
              <p:cNvSpPr>
                <a:spLocks noChangeArrowheads="1"/>
              </p:cNvSpPr>
              <p:nvPr/>
            </p:nvSpPr>
            <p:spPr bwMode="auto">
              <a:xfrm>
                <a:off x="3629"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8476" name="Line 167"/>
              <p:cNvSpPr>
                <a:spLocks noChangeShapeType="1"/>
              </p:cNvSpPr>
              <p:nvPr/>
            </p:nvSpPr>
            <p:spPr bwMode="auto">
              <a:xfrm>
                <a:off x="3697"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77" name="Oval 168"/>
              <p:cNvSpPr>
                <a:spLocks noChangeArrowheads="1"/>
              </p:cNvSpPr>
              <p:nvPr/>
            </p:nvSpPr>
            <p:spPr bwMode="auto">
              <a:xfrm>
                <a:off x="3924"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8478" name="Line 169"/>
              <p:cNvSpPr>
                <a:spLocks noChangeShapeType="1"/>
              </p:cNvSpPr>
              <p:nvPr/>
            </p:nvSpPr>
            <p:spPr bwMode="auto">
              <a:xfrm>
                <a:off x="3992"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79" name="Oval 170"/>
              <p:cNvSpPr>
                <a:spLocks noChangeArrowheads="1"/>
              </p:cNvSpPr>
              <p:nvPr/>
            </p:nvSpPr>
            <p:spPr bwMode="auto">
              <a:xfrm>
                <a:off x="4242" y="1706"/>
                <a:ext cx="144" cy="129"/>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8480" name="Line 171"/>
              <p:cNvSpPr>
                <a:spLocks noChangeShapeType="1"/>
              </p:cNvSpPr>
              <p:nvPr/>
            </p:nvSpPr>
            <p:spPr bwMode="auto">
              <a:xfrm>
                <a:off x="4310" y="1547"/>
                <a:ext cx="0" cy="15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grpSp>
        <p:sp>
          <p:nvSpPr>
            <p:cNvPr id="18446" name="Line 179"/>
            <p:cNvSpPr>
              <a:spLocks noChangeShapeType="1"/>
            </p:cNvSpPr>
            <p:nvPr/>
          </p:nvSpPr>
          <p:spPr bwMode="auto">
            <a:xfrm flipV="1">
              <a:off x="1663" y="2710"/>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47" name="Line 180"/>
            <p:cNvSpPr>
              <a:spLocks noChangeShapeType="1"/>
            </p:cNvSpPr>
            <p:nvPr/>
          </p:nvSpPr>
          <p:spPr bwMode="auto">
            <a:xfrm rot="10800000" flipV="1">
              <a:off x="1746" y="2773"/>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48" name="Line 181"/>
            <p:cNvSpPr>
              <a:spLocks noChangeShapeType="1"/>
            </p:cNvSpPr>
            <p:nvPr/>
          </p:nvSpPr>
          <p:spPr bwMode="auto">
            <a:xfrm flipV="1">
              <a:off x="1542" y="2659"/>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49" name="Line 182"/>
            <p:cNvSpPr>
              <a:spLocks noChangeShapeType="1"/>
            </p:cNvSpPr>
            <p:nvPr/>
          </p:nvSpPr>
          <p:spPr bwMode="auto">
            <a:xfrm rot="5400000" flipV="1">
              <a:off x="1291" y="2026"/>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50" name="Oval 147"/>
            <p:cNvSpPr>
              <a:spLocks noChangeArrowheads="1"/>
            </p:cNvSpPr>
            <p:nvPr/>
          </p:nvSpPr>
          <p:spPr bwMode="auto">
            <a:xfrm>
              <a:off x="2177" y="261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cs typeface="Arial Unicode MS" pitchFamily="34" charset="-128"/>
              </a:endParaRPr>
            </a:p>
          </p:txBody>
        </p:sp>
        <p:sp>
          <p:nvSpPr>
            <p:cNvPr id="18451" name="Line 148"/>
            <p:cNvSpPr>
              <a:spLocks noChangeShapeType="1"/>
            </p:cNvSpPr>
            <p:nvPr/>
          </p:nvSpPr>
          <p:spPr bwMode="auto">
            <a:xfrm flipH="1">
              <a:off x="2653" y="256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8452" name="Line 149"/>
            <p:cNvSpPr>
              <a:spLocks noChangeShapeType="1"/>
            </p:cNvSpPr>
            <p:nvPr/>
          </p:nvSpPr>
          <p:spPr bwMode="auto">
            <a:xfrm flipV="1">
              <a:off x="2653" y="2682"/>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53" name="Line 149"/>
            <p:cNvSpPr>
              <a:spLocks noChangeShapeType="1"/>
            </p:cNvSpPr>
            <p:nvPr/>
          </p:nvSpPr>
          <p:spPr bwMode="auto">
            <a:xfrm flipV="1">
              <a:off x="1905"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54" name="Text Box 124"/>
            <p:cNvSpPr txBox="1">
              <a:spLocks noChangeArrowheads="1"/>
            </p:cNvSpPr>
            <p:nvPr/>
          </p:nvSpPr>
          <p:spPr bwMode="auto">
            <a:xfrm>
              <a:off x="2426" y="2841"/>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8455" name="Oval 147"/>
            <p:cNvSpPr>
              <a:spLocks noChangeArrowheads="1"/>
            </p:cNvSpPr>
            <p:nvPr/>
          </p:nvSpPr>
          <p:spPr bwMode="auto">
            <a:xfrm>
              <a:off x="1587"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8456" name="Line 145"/>
            <p:cNvSpPr>
              <a:spLocks noChangeShapeType="1"/>
            </p:cNvSpPr>
            <p:nvPr/>
          </p:nvSpPr>
          <p:spPr bwMode="auto">
            <a:xfrm rot="5400000" flipH="1">
              <a:off x="1451" y="1548"/>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57" name="Line 182"/>
            <p:cNvSpPr>
              <a:spLocks noChangeShapeType="1"/>
            </p:cNvSpPr>
            <p:nvPr/>
          </p:nvSpPr>
          <p:spPr bwMode="auto">
            <a:xfrm rot="5400000" flipV="1">
              <a:off x="1291" y="1640"/>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8458" name="Line 143"/>
            <p:cNvSpPr>
              <a:spLocks noChangeShapeType="1"/>
            </p:cNvSpPr>
            <p:nvPr/>
          </p:nvSpPr>
          <p:spPr bwMode="auto">
            <a:xfrm rot="5400000" flipH="1">
              <a:off x="1398" y="1397"/>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8459" name="Text Box 124"/>
            <p:cNvSpPr txBox="1">
              <a:spLocks noChangeArrowheads="1"/>
            </p:cNvSpPr>
            <p:nvPr/>
          </p:nvSpPr>
          <p:spPr bwMode="auto">
            <a:xfrm>
              <a:off x="1338" y="3113"/>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18460" name="AutoShape 46"/>
            <p:cNvSpPr>
              <a:spLocks noChangeArrowheads="1"/>
            </p:cNvSpPr>
            <p:nvPr/>
          </p:nvSpPr>
          <p:spPr bwMode="auto">
            <a:xfrm>
              <a:off x="1882" y="1729"/>
              <a:ext cx="817" cy="363"/>
            </a:xfrm>
            <a:prstGeom prst="wedgeEllipseCallout">
              <a:avLst>
                <a:gd name="adj1" fmla="val -91861"/>
                <a:gd name="adj2" fmla="val 68181"/>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подію</a:t>
              </a:r>
              <a:endParaRPr lang="ru-RU" altLang="uk-UA" sz="1000" i="1">
                <a:solidFill>
                  <a:srgbClr val="FF3300"/>
                </a:solidFill>
                <a:latin typeface="Arial" pitchFamily="34" charset="0"/>
              </a:endParaRPr>
            </a:p>
          </p:txBody>
        </p:sp>
        <p:sp>
          <p:nvSpPr>
            <p:cNvPr id="18461" name="AutoShape 47"/>
            <p:cNvSpPr>
              <a:spLocks noChangeArrowheads="1"/>
            </p:cNvSpPr>
            <p:nvPr/>
          </p:nvSpPr>
          <p:spPr bwMode="auto">
            <a:xfrm>
              <a:off x="1587" y="1139"/>
              <a:ext cx="817" cy="386"/>
            </a:xfrm>
            <a:prstGeom prst="wedgeEllipseCallout">
              <a:avLst>
                <a:gd name="adj1" fmla="val -64199"/>
                <a:gd name="adj2" fmla="val 105699"/>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Позиція</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представляє</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умову</a:t>
              </a:r>
              <a:endParaRPr lang="ru-RU" altLang="uk-UA" sz="1000" i="1">
                <a:solidFill>
                  <a:srgbClr val="FF3300"/>
                </a:solidFill>
                <a:latin typeface="Arial" pitchFamily="34" charset="0"/>
              </a:endParaRPr>
            </a:p>
          </p:txBody>
        </p:sp>
        <p:sp>
          <p:nvSpPr>
            <p:cNvPr id="18462" name="Text Box 141"/>
            <p:cNvSpPr txBox="1">
              <a:spLocks noChangeArrowheads="1"/>
            </p:cNvSpPr>
            <p:nvPr/>
          </p:nvSpPr>
          <p:spPr bwMode="auto">
            <a:xfrm>
              <a:off x="521" y="2024"/>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sp>
          <p:nvSpPr>
            <p:cNvPr id="18463" name="AutoShape 49"/>
            <p:cNvSpPr>
              <a:spLocks noChangeArrowheads="1"/>
            </p:cNvSpPr>
            <p:nvPr/>
          </p:nvSpPr>
          <p:spPr bwMode="auto">
            <a:xfrm>
              <a:off x="295" y="1344"/>
              <a:ext cx="817" cy="521"/>
            </a:xfrm>
            <a:prstGeom prst="wedgeEllipseCallout">
              <a:avLst>
                <a:gd name="adj1" fmla="val 81213"/>
                <a:gd name="adj2" fmla="val 43472"/>
              </a:avLst>
            </a:prstGeom>
            <a:solidFill>
              <a:schemeClr val="bg1"/>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a:solidFill>
                    <a:srgbClr val="FF3300"/>
                  </a:solidFill>
                  <a:latin typeface="Arial" pitchFamily="34" charset="0"/>
                </a:rPr>
                <a:t>Маркер символизирует выполнение условия</a:t>
              </a:r>
            </a:p>
          </p:txBody>
        </p:sp>
      </p:grpSp>
      <p:sp>
        <p:nvSpPr>
          <p:cNvPr id="49"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48386828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54"/>
          <p:cNvGrpSpPr>
            <a:grpSpLocks/>
          </p:cNvGrpSpPr>
          <p:nvPr/>
        </p:nvGrpSpPr>
        <p:grpSpPr bwMode="auto">
          <a:xfrm>
            <a:off x="827088" y="1881188"/>
            <a:ext cx="5654675" cy="3743325"/>
            <a:chOff x="521" y="1185"/>
            <a:chExt cx="3562" cy="2358"/>
          </a:xfrm>
        </p:grpSpPr>
        <p:sp>
          <p:nvSpPr>
            <p:cNvPr id="19460" name="Text Box 124"/>
            <p:cNvSpPr txBox="1">
              <a:spLocks noChangeArrowheads="1"/>
            </p:cNvSpPr>
            <p:nvPr/>
          </p:nvSpPr>
          <p:spPr bwMode="auto">
            <a:xfrm>
              <a:off x="1746" y="2342"/>
              <a:ext cx="414"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9461" name="Oval 142"/>
            <p:cNvSpPr>
              <a:spLocks noChangeArrowheads="1"/>
            </p:cNvSpPr>
            <p:nvPr/>
          </p:nvSpPr>
          <p:spPr bwMode="auto">
            <a:xfrm>
              <a:off x="1315" y="1752"/>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9462" name="Line 143"/>
            <p:cNvSpPr>
              <a:spLocks noChangeShapeType="1"/>
            </p:cNvSpPr>
            <p:nvPr/>
          </p:nvSpPr>
          <p:spPr bwMode="auto">
            <a:xfrm rot="5400000" flipH="1">
              <a:off x="1398" y="2032"/>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9463" name="Line 144"/>
            <p:cNvSpPr>
              <a:spLocks noChangeShapeType="1"/>
            </p:cNvSpPr>
            <p:nvPr/>
          </p:nvSpPr>
          <p:spPr bwMode="auto">
            <a:xfrm rot="5400000" flipV="1">
              <a:off x="1195" y="2363"/>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64" name="Line 145"/>
            <p:cNvSpPr>
              <a:spLocks noChangeShapeType="1"/>
            </p:cNvSpPr>
            <p:nvPr/>
          </p:nvSpPr>
          <p:spPr bwMode="auto">
            <a:xfrm rot="-5400000">
              <a:off x="1415" y="1924"/>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65" name="Oval 147"/>
            <p:cNvSpPr>
              <a:spLocks noChangeArrowheads="1"/>
            </p:cNvSpPr>
            <p:nvPr/>
          </p:nvSpPr>
          <p:spPr bwMode="auto">
            <a:xfrm>
              <a:off x="1342" y="256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2</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9466" name="Line 148"/>
            <p:cNvSpPr>
              <a:spLocks noChangeShapeType="1"/>
            </p:cNvSpPr>
            <p:nvPr/>
          </p:nvSpPr>
          <p:spPr bwMode="auto">
            <a:xfrm flipH="1">
              <a:off x="1888" y="2573"/>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9467" name="Line 149"/>
            <p:cNvSpPr>
              <a:spLocks noChangeShapeType="1"/>
            </p:cNvSpPr>
            <p:nvPr/>
          </p:nvSpPr>
          <p:spPr bwMode="auto">
            <a:xfrm flipV="1">
              <a:off x="2358"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68" name="Oval 151"/>
            <p:cNvSpPr>
              <a:spLocks noChangeArrowheads="1"/>
            </p:cNvSpPr>
            <p:nvPr/>
          </p:nvSpPr>
          <p:spPr bwMode="auto">
            <a:xfrm>
              <a:off x="1558" y="2884"/>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9469" name="Oval 155"/>
            <p:cNvSpPr>
              <a:spLocks noChangeArrowheads="1"/>
            </p:cNvSpPr>
            <p:nvPr/>
          </p:nvSpPr>
          <p:spPr bwMode="auto">
            <a:xfrm>
              <a:off x="2883" y="2570"/>
              <a:ext cx="186"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9470" name="Line 156"/>
            <p:cNvSpPr>
              <a:spLocks noChangeShapeType="1"/>
            </p:cNvSpPr>
            <p:nvPr/>
          </p:nvSpPr>
          <p:spPr bwMode="auto">
            <a:xfrm rot="16200000" flipV="1">
              <a:off x="3215" y="2550"/>
              <a:ext cx="148" cy="49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19471" name="Line 157"/>
            <p:cNvSpPr>
              <a:spLocks noChangeShapeType="1"/>
            </p:cNvSpPr>
            <p:nvPr/>
          </p:nvSpPr>
          <p:spPr bwMode="auto">
            <a:xfrm rot="-5400000">
              <a:off x="3260" y="2401"/>
              <a:ext cx="88" cy="43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72" name="Line 158"/>
            <p:cNvSpPr>
              <a:spLocks noChangeShapeType="1"/>
            </p:cNvSpPr>
            <p:nvPr/>
          </p:nvSpPr>
          <p:spPr bwMode="auto">
            <a:xfrm flipH="1">
              <a:off x="3560" y="2743"/>
              <a:ext cx="2" cy="2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9473" name="Line 159"/>
            <p:cNvSpPr>
              <a:spLocks noChangeShapeType="1"/>
            </p:cNvSpPr>
            <p:nvPr/>
          </p:nvSpPr>
          <p:spPr bwMode="auto">
            <a:xfrm flipH="1">
              <a:off x="3548" y="2419"/>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9474" name="Line 160"/>
            <p:cNvSpPr>
              <a:spLocks noChangeShapeType="1"/>
            </p:cNvSpPr>
            <p:nvPr/>
          </p:nvSpPr>
          <p:spPr bwMode="auto">
            <a:xfrm flipH="1">
              <a:off x="3556" y="2045"/>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9475" name="Line 161"/>
            <p:cNvSpPr>
              <a:spLocks noChangeShapeType="1"/>
            </p:cNvSpPr>
            <p:nvPr/>
          </p:nvSpPr>
          <p:spPr bwMode="auto">
            <a:xfrm flipH="1">
              <a:off x="3556" y="1662"/>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9476" name="Line 162"/>
            <p:cNvSpPr>
              <a:spLocks noChangeShapeType="1"/>
            </p:cNvSpPr>
            <p:nvPr/>
          </p:nvSpPr>
          <p:spPr bwMode="auto">
            <a:xfrm rot="-5400000">
              <a:off x="3081" y="2163"/>
              <a:ext cx="412" cy="47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77" name="Line 163"/>
            <p:cNvSpPr>
              <a:spLocks noChangeShapeType="1"/>
            </p:cNvSpPr>
            <p:nvPr/>
          </p:nvSpPr>
          <p:spPr bwMode="auto">
            <a:xfrm rot="-5400000">
              <a:off x="2871" y="1923"/>
              <a:ext cx="765" cy="53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78" name="Oval 164"/>
            <p:cNvSpPr>
              <a:spLocks noChangeArrowheads="1"/>
            </p:cNvSpPr>
            <p:nvPr/>
          </p:nvSpPr>
          <p:spPr bwMode="auto">
            <a:xfrm rot="-5400000">
              <a:off x="3825" y="2796"/>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9479" name="Line 165"/>
            <p:cNvSpPr>
              <a:spLocks noChangeShapeType="1"/>
            </p:cNvSpPr>
            <p:nvPr/>
          </p:nvSpPr>
          <p:spPr bwMode="auto">
            <a:xfrm rot="-5400000">
              <a:off x="3706" y="2780"/>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80" name="Oval 166"/>
            <p:cNvSpPr>
              <a:spLocks noChangeArrowheads="1"/>
            </p:cNvSpPr>
            <p:nvPr/>
          </p:nvSpPr>
          <p:spPr bwMode="auto">
            <a:xfrm rot="-5400000">
              <a:off x="3792" y="2474"/>
              <a:ext cx="186"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9481" name="Line 167"/>
            <p:cNvSpPr>
              <a:spLocks noChangeShapeType="1"/>
            </p:cNvSpPr>
            <p:nvPr/>
          </p:nvSpPr>
          <p:spPr bwMode="auto">
            <a:xfrm rot="-5400000">
              <a:off x="3672" y="2457"/>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82" name="Oval 168"/>
            <p:cNvSpPr>
              <a:spLocks noChangeArrowheads="1"/>
            </p:cNvSpPr>
            <p:nvPr/>
          </p:nvSpPr>
          <p:spPr bwMode="auto">
            <a:xfrm rot="-5400000">
              <a:off x="3791" y="2091"/>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9483" name="Line 169"/>
            <p:cNvSpPr>
              <a:spLocks noChangeShapeType="1"/>
            </p:cNvSpPr>
            <p:nvPr/>
          </p:nvSpPr>
          <p:spPr bwMode="auto">
            <a:xfrm rot="-5400000">
              <a:off x="3672" y="2074"/>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84" name="Oval 170"/>
            <p:cNvSpPr>
              <a:spLocks noChangeArrowheads="1"/>
            </p:cNvSpPr>
            <p:nvPr/>
          </p:nvSpPr>
          <p:spPr bwMode="auto">
            <a:xfrm rot="-5400000">
              <a:off x="3791" y="1678"/>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9485" name="Line 171"/>
            <p:cNvSpPr>
              <a:spLocks noChangeShapeType="1"/>
            </p:cNvSpPr>
            <p:nvPr/>
          </p:nvSpPr>
          <p:spPr bwMode="auto">
            <a:xfrm rot="-5400000">
              <a:off x="3672" y="1662"/>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86" name="Line 179"/>
            <p:cNvSpPr>
              <a:spLocks noChangeShapeType="1"/>
            </p:cNvSpPr>
            <p:nvPr/>
          </p:nvSpPr>
          <p:spPr bwMode="auto">
            <a:xfrm flipV="1">
              <a:off x="1663" y="2710"/>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87" name="Line 180"/>
            <p:cNvSpPr>
              <a:spLocks noChangeShapeType="1"/>
            </p:cNvSpPr>
            <p:nvPr/>
          </p:nvSpPr>
          <p:spPr bwMode="auto">
            <a:xfrm rot="10800000" flipV="1">
              <a:off x="1746" y="2773"/>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88" name="Line 181"/>
            <p:cNvSpPr>
              <a:spLocks noChangeShapeType="1"/>
            </p:cNvSpPr>
            <p:nvPr/>
          </p:nvSpPr>
          <p:spPr bwMode="auto">
            <a:xfrm flipV="1">
              <a:off x="1542" y="2659"/>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89" name="Line 182"/>
            <p:cNvSpPr>
              <a:spLocks noChangeShapeType="1"/>
            </p:cNvSpPr>
            <p:nvPr/>
          </p:nvSpPr>
          <p:spPr bwMode="auto">
            <a:xfrm rot="5400000" flipV="1">
              <a:off x="1291" y="2026"/>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90" name="Oval 147"/>
            <p:cNvSpPr>
              <a:spLocks noChangeArrowheads="1"/>
            </p:cNvSpPr>
            <p:nvPr/>
          </p:nvSpPr>
          <p:spPr bwMode="auto">
            <a:xfrm>
              <a:off x="2177" y="261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19491" name="Line 148"/>
            <p:cNvSpPr>
              <a:spLocks noChangeShapeType="1"/>
            </p:cNvSpPr>
            <p:nvPr/>
          </p:nvSpPr>
          <p:spPr bwMode="auto">
            <a:xfrm flipH="1">
              <a:off x="2653" y="256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9492" name="Line 149"/>
            <p:cNvSpPr>
              <a:spLocks noChangeShapeType="1"/>
            </p:cNvSpPr>
            <p:nvPr/>
          </p:nvSpPr>
          <p:spPr bwMode="auto">
            <a:xfrm flipV="1">
              <a:off x="2653" y="2682"/>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93" name="Line 149"/>
            <p:cNvSpPr>
              <a:spLocks noChangeShapeType="1"/>
            </p:cNvSpPr>
            <p:nvPr/>
          </p:nvSpPr>
          <p:spPr bwMode="auto">
            <a:xfrm flipV="1">
              <a:off x="1905"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94" name="Text Box 124"/>
            <p:cNvSpPr txBox="1">
              <a:spLocks noChangeArrowheads="1"/>
            </p:cNvSpPr>
            <p:nvPr/>
          </p:nvSpPr>
          <p:spPr bwMode="auto">
            <a:xfrm>
              <a:off x="2426" y="2841"/>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19495" name="Oval 147"/>
            <p:cNvSpPr>
              <a:spLocks noChangeArrowheads="1"/>
            </p:cNvSpPr>
            <p:nvPr/>
          </p:nvSpPr>
          <p:spPr bwMode="auto">
            <a:xfrm>
              <a:off x="1587"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19496" name="Line 145"/>
            <p:cNvSpPr>
              <a:spLocks noChangeShapeType="1"/>
            </p:cNvSpPr>
            <p:nvPr/>
          </p:nvSpPr>
          <p:spPr bwMode="auto">
            <a:xfrm rot="5400000" flipH="1">
              <a:off x="1451" y="1548"/>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97" name="Line 182"/>
            <p:cNvSpPr>
              <a:spLocks noChangeShapeType="1"/>
            </p:cNvSpPr>
            <p:nvPr/>
          </p:nvSpPr>
          <p:spPr bwMode="auto">
            <a:xfrm rot="5400000" flipV="1">
              <a:off x="1291" y="1640"/>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19498" name="Line 143"/>
            <p:cNvSpPr>
              <a:spLocks noChangeShapeType="1"/>
            </p:cNvSpPr>
            <p:nvPr/>
          </p:nvSpPr>
          <p:spPr bwMode="auto">
            <a:xfrm rot="5400000" flipH="1">
              <a:off x="1398" y="1397"/>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19499" name="Text Box 124"/>
            <p:cNvSpPr txBox="1">
              <a:spLocks noChangeArrowheads="1"/>
            </p:cNvSpPr>
            <p:nvPr/>
          </p:nvSpPr>
          <p:spPr bwMode="auto">
            <a:xfrm>
              <a:off x="1338" y="3113"/>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19500" name="AutoShape 48"/>
            <p:cNvSpPr>
              <a:spLocks noChangeArrowheads="1"/>
            </p:cNvSpPr>
            <p:nvPr/>
          </p:nvSpPr>
          <p:spPr bwMode="auto">
            <a:xfrm>
              <a:off x="3334" y="1185"/>
              <a:ext cx="749" cy="249"/>
            </a:xfrm>
            <a:prstGeom prst="wedgeEllipseCallout">
              <a:avLst>
                <a:gd name="adj1" fmla="val -17958"/>
                <a:gd name="adj2" fmla="val 165662"/>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19501" name="AutoShape 49"/>
            <p:cNvSpPr>
              <a:spLocks noChangeArrowheads="1"/>
            </p:cNvSpPr>
            <p:nvPr/>
          </p:nvSpPr>
          <p:spPr bwMode="auto">
            <a:xfrm>
              <a:off x="2676" y="1525"/>
              <a:ext cx="749" cy="249"/>
            </a:xfrm>
            <a:prstGeom prst="wedgeEllipseCallout">
              <a:avLst>
                <a:gd name="adj1" fmla="val 65755"/>
                <a:gd name="adj2" fmla="val 191366"/>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19502" name="AutoShape 50"/>
            <p:cNvSpPr>
              <a:spLocks noChangeArrowheads="1"/>
            </p:cNvSpPr>
            <p:nvPr/>
          </p:nvSpPr>
          <p:spPr bwMode="auto">
            <a:xfrm>
              <a:off x="2721" y="2954"/>
              <a:ext cx="749" cy="249"/>
            </a:xfrm>
            <a:prstGeom prst="wedgeEllipseCallout">
              <a:avLst>
                <a:gd name="adj1" fmla="val 57745"/>
                <a:gd name="adj2" fmla="val -187347"/>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19503" name="AutoShape 51"/>
            <p:cNvSpPr>
              <a:spLocks noChangeArrowheads="1"/>
            </p:cNvSpPr>
            <p:nvPr/>
          </p:nvSpPr>
          <p:spPr bwMode="auto">
            <a:xfrm>
              <a:off x="3334" y="3294"/>
              <a:ext cx="749" cy="249"/>
            </a:xfrm>
            <a:prstGeom prst="wedgeEllipseCallout">
              <a:avLst>
                <a:gd name="adj1" fmla="val -20495"/>
                <a:gd name="adj2" fmla="val -163653"/>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19504" name="Text Box 141"/>
            <p:cNvSpPr txBox="1">
              <a:spLocks noChangeArrowheads="1"/>
            </p:cNvSpPr>
            <p:nvPr/>
          </p:nvSpPr>
          <p:spPr bwMode="auto">
            <a:xfrm>
              <a:off x="521" y="2024"/>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grpSp>
      <p:sp>
        <p:nvSpPr>
          <p:cNvPr id="49"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95743325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Group 53"/>
          <p:cNvGrpSpPr>
            <a:grpSpLocks/>
          </p:cNvGrpSpPr>
          <p:nvPr/>
        </p:nvGrpSpPr>
        <p:grpSpPr bwMode="auto">
          <a:xfrm>
            <a:off x="827088" y="1881188"/>
            <a:ext cx="5654675" cy="3743325"/>
            <a:chOff x="521" y="1185"/>
            <a:chExt cx="3562" cy="2358"/>
          </a:xfrm>
        </p:grpSpPr>
        <p:sp>
          <p:nvSpPr>
            <p:cNvPr id="20484" name="Text Box 124"/>
            <p:cNvSpPr txBox="1">
              <a:spLocks noChangeArrowheads="1"/>
            </p:cNvSpPr>
            <p:nvPr/>
          </p:nvSpPr>
          <p:spPr bwMode="auto">
            <a:xfrm>
              <a:off x="1746" y="2342"/>
              <a:ext cx="416"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0485" name="Oval 142"/>
            <p:cNvSpPr>
              <a:spLocks noChangeArrowheads="1"/>
            </p:cNvSpPr>
            <p:nvPr/>
          </p:nvSpPr>
          <p:spPr bwMode="auto">
            <a:xfrm>
              <a:off x="1315" y="1752"/>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0486" name="Line 143"/>
            <p:cNvSpPr>
              <a:spLocks noChangeShapeType="1"/>
            </p:cNvSpPr>
            <p:nvPr/>
          </p:nvSpPr>
          <p:spPr bwMode="auto">
            <a:xfrm rot="5400000" flipH="1">
              <a:off x="1398" y="2032"/>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0487" name="Line 144"/>
            <p:cNvSpPr>
              <a:spLocks noChangeShapeType="1"/>
            </p:cNvSpPr>
            <p:nvPr/>
          </p:nvSpPr>
          <p:spPr bwMode="auto">
            <a:xfrm rot="5400000" flipV="1">
              <a:off x="1195" y="2363"/>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488" name="Line 145"/>
            <p:cNvSpPr>
              <a:spLocks noChangeShapeType="1"/>
            </p:cNvSpPr>
            <p:nvPr/>
          </p:nvSpPr>
          <p:spPr bwMode="auto">
            <a:xfrm rot="-5400000">
              <a:off x="1415" y="1924"/>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489" name="Oval 147"/>
            <p:cNvSpPr>
              <a:spLocks noChangeArrowheads="1"/>
            </p:cNvSpPr>
            <p:nvPr/>
          </p:nvSpPr>
          <p:spPr bwMode="auto">
            <a:xfrm>
              <a:off x="1342" y="256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2</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0490" name="Line 148"/>
            <p:cNvSpPr>
              <a:spLocks noChangeShapeType="1"/>
            </p:cNvSpPr>
            <p:nvPr/>
          </p:nvSpPr>
          <p:spPr bwMode="auto">
            <a:xfrm flipH="1">
              <a:off x="1888" y="2573"/>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0491" name="Line 149"/>
            <p:cNvSpPr>
              <a:spLocks noChangeShapeType="1"/>
            </p:cNvSpPr>
            <p:nvPr/>
          </p:nvSpPr>
          <p:spPr bwMode="auto">
            <a:xfrm flipV="1">
              <a:off x="2358"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492" name="Oval 151"/>
            <p:cNvSpPr>
              <a:spLocks noChangeArrowheads="1"/>
            </p:cNvSpPr>
            <p:nvPr/>
          </p:nvSpPr>
          <p:spPr bwMode="auto">
            <a:xfrm>
              <a:off x="1558" y="2884"/>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0493" name="Oval 155"/>
            <p:cNvSpPr>
              <a:spLocks noChangeArrowheads="1"/>
            </p:cNvSpPr>
            <p:nvPr/>
          </p:nvSpPr>
          <p:spPr bwMode="auto">
            <a:xfrm>
              <a:off x="2883" y="2570"/>
              <a:ext cx="186"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0494" name="Line 156"/>
            <p:cNvSpPr>
              <a:spLocks noChangeShapeType="1"/>
            </p:cNvSpPr>
            <p:nvPr/>
          </p:nvSpPr>
          <p:spPr bwMode="auto">
            <a:xfrm rot="16200000" flipV="1">
              <a:off x="3215" y="2550"/>
              <a:ext cx="148" cy="49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20495" name="Line 157"/>
            <p:cNvSpPr>
              <a:spLocks noChangeShapeType="1"/>
            </p:cNvSpPr>
            <p:nvPr/>
          </p:nvSpPr>
          <p:spPr bwMode="auto">
            <a:xfrm rot="-5400000">
              <a:off x="3260" y="2401"/>
              <a:ext cx="88" cy="43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496" name="Line 158"/>
            <p:cNvSpPr>
              <a:spLocks noChangeShapeType="1"/>
            </p:cNvSpPr>
            <p:nvPr/>
          </p:nvSpPr>
          <p:spPr bwMode="auto">
            <a:xfrm flipH="1">
              <a:off x="3560" y="2743"/>
              <a:ext cx="2" cy="2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0497" name="Line 159"/>
            <p:cNvSpPr>
              <a:spLocks noChangeShapeType="1"/>
            </p:cNvSpPr>
            <p:nvPr/>
          </p:nvSpPr>
          <p:spPr bwMode="auto">
            <a:xfrm flipH="1">
              <a:off x="3548" y="2419"/>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0498" name="Line 160"/>
            <p:cNvSpPr>
              <a:spLocks noChangeShapeType="1"/>
            </p:cNvSpPr>
            <p:nvPr/>
          </p:nvSpPr>
          <p:spPr bwMode="auto">
            <a:xfrm flipH="1">
              <a:off x="3556" y="2045"/>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0499" name="Line 161"/>
            <p:cNvSpPr>
              <a:spLocks noChangeShapeType="1"/>
            </p:cNvSpPr>
            <p:nvPr/>
          </p:nvSpPr>
          <p:spPr bwMode="auto">
            <a:xfrm flipH="1">
              <a:off x="3556" y="1662"/>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0500" name="Line 162"/>
            <p:cNvSpPr>
              <a:spLocks noChangeShapeType="1"/>
            </p:cNvSpPr>
            <p:nvPr/>
          </p:nvSpPr>
          <p:spPr bwMode="auto">
            <a:xfrm rot="-5400000">
              <a:off x="3081" y="2163"/>
              <a:ext cx="412" cy="47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01" name="Line 163"/>
            <p:cNvSpPr>
              <a:spLocks noChangeShapeType="1"/>
            </p:cNvSpPr>
            <p:nvPr/>
          </p:nvSpPr>
          <p:spPr bwMode="auto">
            <a:xfrm rot="-5400000">
              <a:off x="2871" y="1923"/>
              <a:ext cx="765" cy="53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02" name="Oval 164"/>
            <p:cNvSpPr>
              <a:spLocks noChangeArrowheads="1"/>
            </p:cNvSpPr>
            <p:nvPr/>
          </p:nvSpPr>
          <p:spPr bwMode="auto">
            <a:xfrm rot="-5400000">
              <a:off x="3825" y="2796"/>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0503" name="Line 165"/>
            <p:cNvSpPr>
              <a:spLocks noChangeShapeType="1"/>
            </p:cNvSpPr>
            <p:nvPr/>
          </p:nvSpPr>
          <p:spPr bwMode="auto">
            <a:xfrm rot="-5400000">
              <a:off x="3706" y="2780"/>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04" name="Oval 166"/>
            <p:cNvSpPr>
              <a:spLocks noChangeArrowheads="1"/>
            </p:cNvSpPr>
            <p:nvPr/>
          </p:nvSpPr>
          <p:spPr bwMode="auto">
            <a:xfrm rot="-5400000">
              <a:off x="3792" y="2474"/>
              <a:ext cx="186"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0505" name="Line 167"/>
            <p:cNvSpPr>
              <a:spLocks noChangeShapeType="1"/>
            </p:cNvSpPr>
            <p:nvPr/>
          </p:nvSpPr>
          <p:spPr bwMode="auto">
            <a:xfrm rot="-5400000">
              <a:off x="3672" y="2457"/>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06" name="Oval 168"/>
            <p:cNvSpPr>
              <a:spLocks noChangeArrowheads="1"/>
            </p:cNvSpPr>
            <p:nvPr/>
          </p:nvSpPr>
          <p:spPr bwMode="auto">
            <a:xfrm>
              <a:off x="3791" y="2091"/>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0507" name="Line 169"/>
            <p:cNvSpPr>
              <a:spLocks noChangeShapeType="1"/>
            </p:cNvSpPr>
            <p:nvPr/>
          </p:nvSpPr>
          <p:spPr bwMode="auto">
            <a:xfrm rot="-5400000">
              <a:off x="3672" y="2074"/>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08" name="Oval 170"/>
            <p:cNvSpPr>
              <a:spLocks noChangeArrowheads="1"/>
            </p:cNvSpPr>
            <p:nvPr/>
          </p:nvSpPr>
          <p:spPr bwMode="auto">
            <a:xfrm rot="-5400000">
              <a:off x="3791" y="1678"/>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0509" name="Line 171"/>
            <p:cNvSpPr>
              <a:spLocks noChangeShapeType="1"/>
            </p:cNvSpPr>
            <p:nvPr/>
          </p:nvSpPr>
          <p:spPr bwMode="auto">
            <a:xfrm rot="-5400000">
              <a:off x="3672" y="1662"/>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10" name="Line 179"/>
            <p:cNvSpPr>
              <a:spLocks noChangeShapeType="1"/>
            </p:cNvSpPr>
            <p:nvPr/>
          </p:nvSpPr>
          <p:spPr bwMode="auto">
            <a:xfrm flipV="1">
              <a:off x="1663" y="2710"/>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11" name="Line 180"/>
            <p:cNvSpPr>
              <a:spLocks noChangeShapeType="1"/>
            </p:cNvSpPr>
            <p:nvPr/>
          </p:nvSpPr>
          <p:spPr bwMode="auto">
            <a:xfrm rot="10800000" flipV="1">
              <a:off x="1746" y="2773"/>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12" name="Line 181"/>
            <p:cNvSpPr>
              <a:spLocks noChangeShapeType="1"/>
            </p:cNvSpPr>
            <p:nvPr/>
          </p:nvSpPr>
          <p:spPr bwMode="auto">
            <a:xfrm flipV="1">
              <a:off x="1542" y="2659"/>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13" name="Line 182"/>
            <p:cNvSpPr>
              <a:spLocks noChangeShapeType="1"/>
            </p:cNvSpPr>
            <p:nvPr/>
          </p:nvSpPr>
          <p:spPr bwMode="auto">
            <a:xfrm rot="5400000" flipV="1">
              <a:off x="1291" y="2026"/>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14" name="Oval 147"/>
            <p:cNvSpPr>
              <a:spLocks noChangeArrowheads="1"/>
            </p:cNvSpPr>
            <p:nvPr/>
          </p:nvSpPr>
          <p:spPr bwMode="auto">
            <a:xfrm>
              <a:off x="2177" y="261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0515" name="Line 148"/>
            <p:cNvSpPr>
              <a:spLocks noChangeShapeType="1"/>
            </p:cNvSpPr>
            <p:nvPr/>
          </p:nvSpPr>
          <p:spPr bwMode="auto">
            <a:xfrm flipH="1">
              <a:off x="2653" y="256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0516" name="Line 149"/>
            <p:cNvSpPr>
              <a:spLocks noChangeShapeType="1"/>
            </p:cNvSpPr>
            <p:nvPr/>
          </p:nvSpPr>
          <p:spPr bwMode="auto">
            <a:xfrm flipV="1">
              <a:off x="2653" y="2682"/>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17" name="Line 149"/>
            <p:cNvSpPr>
              <a:spLocks noChangeShapeType="1"/>
            </p:cNvSpPr>
            <p:nvPr/>
          </p:nvSpPr>
          <p:spPr bwMode="auto">
            <a:xfrm flipV="1">
              <a:off x="1905"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18" name="Text Box 124"/>
            <p:cNvSpPr txBox="1">
              <a:spLocks noChangeArrowheads="1"/>
            </p:cNvSpPr>
            <p:nvPr/>
          </p:nvSpPr>
          <p:spPr bwMode="auto">
            <a:xfrm>
              <a:off x="2426" y="2841"/>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0519" name="Oval 147"/>
            <p:cNvSpPr>
              <a:spLocks noChangeArrowheads="1"/>
            </p:cNvSpPr>
            <p:nvPr/>
          </p:nvSpPr>
          <p:spPr bwMode="auto">
            <a:xfrm>
              <a:off x="1587"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0520" name="Line 145"/>
            <p:cNvSpPr>
              <a:spLocks noChangeShapeType="1"/>
            </p:cNvSpPr>
            <p:nvPr/>
          </p:nvSpPr>
          <p:spPr bwMode="auto">
            <a:xfrm rot="5400000" flipH="1">
              <a:off x="1451" y="1548"/>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21" name="Line 182"/>
            <p:cNvSpPr>
              <a:spLocks noChangeShapeType="1"/>
            </p:cNvSpPr>
            <p:nvPr/>
          </p:nvSpPr>
          <p:spPr bwMode="auto">
            <a:xfrm rot="5400000" flipV="1">
              <a:off x="1291" y="1640"/>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0522" name="Line 143"/>
            <p:cNvSpPr>
              <a:spLocks noChangeShapeType="1"/>
            </p:cNvSpPr>
            <p:nvPr/>
          </p:nvSpPr>
          <p:spPr bwMode="auto">
            <a:xfrm rot="5400000" flipH="1">
              <a:off x="1398" y="1397"/>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0523" name="Text Box 124"/>
            <p:cNvSpPr txBox="1">
              <a:spLocks noChangeArrowheads="1"/>
            </p:cNvSpPr>
            <p:nvPr/>
          </p:nvSpPr>
          <p:spPr bwMode="auto">
            <a:xfrm>
              <a:off x="1338" y="3113"/>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20524" name="AutoShape 47"/>
            <p:cNvSpPr>
              <a:spLocks noChangeArrowheads="1"/>
            </p:cNvSpPr>
            <p:nvPr/>
          </p:nvSpPr>
          <p:spPr bwMode="auto">
            <a:xfrm>
              <a:off x="3334" y="1185"/>
              <a:ext cx="749" cy="249"/>
            </a:xfrm>
            <a:prstGeom prst="wedgeEllipseCallout">
              <a:avLst>
                <a:gd name="adj1" fmla="val -17958"/>
                <a:gd name="adj2" fmla="val 165662"/>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20525" name="AutoShape 48"/>
            <p:cNvSpPr>
              <a:spLocks noChangeArrowheads="1"/>
            </p:cNvSpPr>
            <p:nvPr/>
          </p:nvSpPr>
          <p:spPr bwMode="auto">
            <a:xfrm>
              <a:off x="2676" y="1525"/>
              <a:ext cx="749" cy="249"/>
            </a:xfrm>
            <a:prstGeom prst="wedgeEllipseCallout">
              <a:avLst>
                <a:gd name="adj1" fmla="val 65755"/>
                <a:gd name="adj2" fmla="val 191366"/>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20526" name="AutoShape 49"/>
            <p:cNvSpPr>
              <a:spLocks noChangeArrowheads="1"/>
            </p:cNvSpPr>
            <p:nvPr/>
          </p:nvSpPr>
          <p:spPr bwMode="auto">
            <a:xfrm>
              <a:off x="2721" y="2954"/>
              <a:ext cx="749" cy="249"/>
            </a:xfrm>
            <a:prstGeom prst="wedgeEllipseCallout">
              <a:avLst>
                <a:gd name="adj1" fmla="val 57745"/>
                <a:gd name="adj2" fmla="val -187347"/>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20527" name="AutoShape 50"/>
            <p:cNvSpPr>
              <a:spLocks noChangeArrowheads="1"/>
            </p:cNvSpPr>
            <p:nvPr/>
          </p:nvSpPr>
          <p:spPr bwMode="auto">
            <a:xfrm>
              <a:off x="3334" y="3294"/>
              <a:ext cx="749" cy="249"/>
            </a:xfrm>
            <a:prstGeom prst="wedgeEllipseCallout">
              <a:avLst>
                <a:gd name="adj1" fmla="val -20495"/>
                <a:gd name="adj2" fmla="val -163653"/>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20528" name="Text Box 141"/>
            <p:cNvSpPr txBox="1">
              <a:spLocks noChangeArrowheads="1"/>
            </p:cNvSpPr>
            <p:nvPr/>
          </p:nvSpPr>
          <p:spPr bwMode="auto">
            <a:xfrm>
              <a:off x="521" y="2024"/>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grpSp>
      <p:sp>
        <p:nvSpPr>
          <p:cNvPr id="49"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9072135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56"/>
          <p:cNvGrpSpPr>
            <a:grpSpLocks/>
          </p:cNvGrpSpPr>
          <p:nvPr/>
        </p:nvGrpSpPr>
        <p:grpSpPr bwMode="auto">
          <a:xfrm>
            <a:off x="827088" y="1881188"/>
            <a:ext cx="5654675" cy="3743325"/>
            <a:chOff x="521" y="1185"/>
            <a:chExt cx="3562" cy="2358"/>
          </a:xfrm>
        </p:grpSpPr>
        <p:sp>
          <p:nvSpPr>
            <p:cNvPr id="21508" name="Text Box 124"/>
            <p:cNvSpPr txBox="1">
              <a:spLocks noChangeArrowheads="1"/>
            </p:cNvSpPr>
            <p:nvPr/>
          </p:nvSpPr>
          <p:spPr bwMode="auto">
            <a:xfrm>
              <a:off x="1746" y="2342"/>
              <a:ext cx="41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1509" name="Oval 142"/>
            <p:cNvSpPr>
              <a:spLocks noChangeArrowheads="1"/>
            </p:cNvSpPr>
            <p:nvPr/>
          </p:nvSpPr>
          <p:spPr bwMode="auto">
            <a:xfrm>
              <a:off x="1315" y="1752"/>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1510" name="Line 143"/>
            <p:cNvSpPr>
              <a:spLocks noChangeShapeType="1"/>
            </p:cNvSpPr>
            <p:nvPr/>
          </p:nvSpPr>
          <p:spPr bwMode="auto">
            <a:xfrm rot="5400000" flipH="1">
              <a:off x="1398" y="2032"/>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1511" name="Line 144"/>
            <p:cNvSpPr>
              <a:spLocks noChangeShapeType="1"/>
            </p:cNvSpPr>
            <p:nvPr/>
          </p:nvSpPr>
          <p:spPr bwMode="auto">
            <a:xfrm rot="5400000" flipV="1">
              <a:off x="1195" y="2363"/>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12" name="Line 145"/>
            <p:cNvSpPr>
              <a:spLocks noChangeShapeType="1"/>
            </p:cNvSpPr>
            <p:nvPr/>
          </p:nvSpPr>
          <p:spPr bwMode="auto">
            <a:xfrm rot="-5400000">
              <a:off x="1415" y="1924"/>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13" name="Oval 147"/>
            <p:cNvSpPr>
              <a:spLocks noChangeArrowheads="1"/>
            </p:cNvSpPr>
            <p:nvPr/>
          </p:nvSpPr>
          <p:spPr bwMode="auto">
            <a:xfrm>
              <a:off x="1342" y="256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1514" name="Line 148"/>
            <p:cNvSpPr>
              <a:spLocks noChangeShapeType="1"/>
            </p:cNvSpPr>
            <p:nvPr/>
          </p:nvSpPr>
          <p:spPr bwMode="auto">
            <a:xfrm flipH="1">
              <a:off x="1888" y="2573"/>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1515" name="Line 149"/>
            <p:cNvSpPr>
              <a:spLocks noChangeShapeType="1"/>
            </p:cNvSpPr>
            <p:nvPr/>
          </p:nvSpPr>
          <p:spPr bwMode="auto">
            <a:xfrm flipV="1">
              <a:off x="2358"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16" name="Oval 151"/>
            <p:cNvSpPr>
              <a:spLocks noChangeArrowheads="1"/>
            </p:cNvSpPr>
            <p:nvPr/>
          </p:nvSpPr>
          <p:spPr bwMode="auto">
            <a:xfrm>
              <a:off x="1558" y="2884"/>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1517" name="Oval 155"/>
            <p:cNvSpPr>
              <a:spLocks noChangeArrowheads="1"/>
            </p:cNvSpPr>
            <p:nvPr/>
          </p:nvSpPr>
          <p:spPr bwMode="auto">
            <a:xfrm>
              <a:off x="2883" y="2570"/>
              <a:ext cx="186"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1518" name="Line 156"/>
            <p:cNvSpPr>
              <a:spLocks noChangeShapeType="1"/>
            </p:cNvSpPr>
            <p:nvPr/>
          </p:nvSpPr>
          <p:spPr bwMode="auto">
            <a:xfrm rot="16200000" flipV="1">
              <a:off x="3215" y="2550"/>
              <a:ext cx="148" cy="49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21519" name="Line 157"/>
            <p:cNvSpPr>
              <a:spLocks noChangeShapeType="1"/>
            </p:cNvSpPr>
            <p:nvPr/>
          </p:nvSpPr>
          <p:spPr bwMode="auto">
            <a:xfrm rot="-5400000">
              <a:off x="3260" y="2401"/>
              <a:ext cx="88" cy="43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20" name="Line 158"/>
            <p:cNvSpPr>
              <a:spLocks noChangeShapeType="1"/>
            </p:cNvSpPr>
            <p:nvPr/>
          </p:nvSpPr>
          <p:spPr bwMode="auto">
            <a:xfrm flipH="1">
              <a:off x="3560" y="2743"/>
              <a:ext cx="2" cy="2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1521" name="Line 159"/>
            <p:cNvSpPr>
              <a:spLocks noChangeShapeType="1"/>
            </p:cNvSpPr>
            <p:nvPr/>
          </p:nvSpPr>
          <p:spPr bwMode="auto">
            <a:xfrm flipH="1">
              <a:off x="3548" y="2419"/>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1522" name="Line 160"/>
            <p:cNvSpPr>
              <a:spLocks noChangeShapeType="1"/>
            </p:cNvSpPr>
            <p:nvPr/>
          </p:nvSpPr>
          <p:spPr bwMode="auto">
            <a:xfrm flipH="1">
              <a:off x="3556" y="2045"/>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1523" name="Line 161"/>
            <p:cNvSpPr>
              <a:spLocks noChangeShapeType="1"/>
            </p:cNvSpPr>
            <p:nvPr/>
          </p:nvSpPr>
          <p:spPr bwMode="auto">
            <a:xfrm flipH="1">
              <a:off x="3556" y="1662"/>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1524" name="Line 162"/>
            <p:cNvSpPr>
              <a:spLocks noChangeShapeType="1"/>
            </p:cNvSpPr>
            <p:nvPr/>
          </p:nvSpPr>
          <p:spPr bwMode="auto">
            <a:xfrm rot="-5400000">
              <a:off x="3081" y="2163"/>
              <a:ext cx="412" cy="47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25" name="Line 163"/>
            <p:cNvSpPr>
              <a:spLocks noChangeShapeType="1"/>
            </p:cNvSpPr>
            <p:nvPr/>
          </p:nvSpPr>
          <p:spPr bwMode="auto">
            <a:xfrm rot="-5400000">
              <a:off x="2871" y="1923"/>
              <a:ext cx="765" cy="53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26" name="Line 165"/>
            <p:cNvSpPr>
              <a:spLocks noChangeShapeType="1"/>
            </p:cNvSpPr>
            <p:nvPr/>
          </p:nvSpPr>
          <p:spPr bwMode="auto">
            <a:xfrm rot="-5400000">
              <a:off x="3706" y="2780"/>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27" name="Line 167"/>
            <p:cNvSpPr>
              <a:spLocks noChangeShapeType="1"/>
            </p:cNvSpPr>
            <p:nvPr/>
          </p:nvSpPr>
          <p:spPr bwMode="auto">
            <a:xfrm rot="-5400000">
              <a:off x="3672" y="2457"/>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28" name="Oval 168"/>
            <p:cNvSpPr>
              <a:spLocks noChangeArrowheads="1"/>
            </p:cNvSpPr>
            <p:nvPr/>
          </p:nvSpPr>
          <p:spPr bwMode="auto">
            <a:xfrm>
              <a:off x="3810" y="2092"/>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27</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1529" name="Line 169"/>
            <p:cNvSpPr>
              <a:spLocks noChangeShapeType="1"/>
            </p:cNvSpPr>
            <p:nvPr/>
          </p:nvSpPr>
          <p:spPr bwMode="auto">
            <a:xfrm rot="-5400000">
              <a:off x="3672" y="2074"/>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30" name="Line 171"/>
            <p:cNvSpPr>
              <a:spLocks noChangeShapeType="1"/>
            </p:cNvSpPr>
            <p:nvPr/>
          </p:nvSpPr>
          <p:spPr bwMode="auto">
            <a:xfrm rot="-5400000">
              <a:off x="3672" y="1662"/>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31" name="Line 179"/>
            <p:cNvSpPr>
              <a:spLocks noChangeShapeType="1"/>
            </p:cNvSpPr>
            <p:nvPr/>
          </p:nvSpPr>
          <p:spPr bwMode="auto">
            <a:xfrm flipV="1">
              <a:off x="1663" y="2710"/>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32" name="Line 180"/>
            <p:cNvSpPr>
              <a:spLocks noChangeShapeType="1"/>
            </p:cNvSpPr>
            <p:nvPr/>
          </p:nvSpPr>
          <p:spPr bwMode="auto">
            <a:xfrm rot="10800000" flipV="1">
              <a:off x="1746" y="2773"/>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33" name="Line 181"/>
            <p:cNvSpPr>
              <a:spLocks noChangeShapeType="1"/>
            </p:cNvSpPr>
            <p:nvPr/>
          </p:nvSpPr>
          <p:spPr bwMode="auto">
            <a:xfrm flipV="1">
              <a:off x="1542" y="2659"/>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34" name="Line 182"/>
            <p:cNvSpPr>
              <a:spLocks noChangeShapeType="1"/>
            </p:cNvSpPr>
            <p:nvPr/>
          </p:nvSpPr>
          <p:spPr bwMode="auto">
            <a:xfrm rot="5400000" flipV="1">
              <a:off x="1291" y="2026"/>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35" name="Oval 147"/>
            <p:cNvSpPr>
              <a:spLocks noChangeArrowheads="1"/>
            </p:cNvSpPr>
            <p:nvPr/>
          </p:nvSpPr>
          <p:spPr bwMode="auto">
            <a:xfrm>
              <a:off x="2177" y="261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1536" name="Line 148"/>
            <p:cNvSpPr>
              <a:spLocks noChangeShapeType="1"/>
            </p:cNvSpPr>
            <p:nvPr/>
          </p:nvSpPr>
          <p:spPr bwMode="auto">
            <a:xfrm flipH="1">
              <a:off x="2653" y="256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1537" name="Line 149"/>
            <p:cNvSpPr>
              <a:spLocks noChangeShapeType="1"/>
            </p:cNvSpPr>
            <p:nvPr/>
          </p:nvSpPr>
          <p:spPr bwMode="auto">
            <a:xfrm flipV="1">
              <a:off x="2653" y="2682"/>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38" name="Line 149"/>
            <p:cNvSpPr>
              <a:spLocks noChangeShapeType="1"/>
            </p:cNvSpPr>
            <p:nvPr/>
          </p:nvSpPr>
          <p:spPr bwMode="auto">
            <a:xfrm flipV="1">
              <a:off x="1905" y="268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39" name="Text Box 124"/>
            <p:cNvSpPr txBox="1">
              <a:spLocks noChangeArrowheads="1"/>
            </p:cNvSpPr>
            <p:nvPr/>
          </p:nvSpPr>
          <p:spPr bwMode="auto">
            <a:xfrm>
              <a:off x="2426" y="2841"/>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1540" name="Oval 147"/>
            <p:cNvSpPr>
              <a:spLocks noChangeArrowheads="1"/>
            </p:cNvSpPr>
            <p:nvPr/>
          </p:nvSpPr>
          <p:spPr bwMode="auto">
            <a:xfrm>
              <a:off x="1587"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1541" name="Line 145"/>
            <p:cNvSpPr>
              <a:spLocks noChangeShapeType="1"/>
            </p:cNvSpPr>
            <p:nvPr/>
          </p:nvSpPr>
          <p:spPr bwMode="auto">
            <a:xfrm rot="5400000" flipH="1">
              <a:off x="1451" y="1548"/>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42" name="Line 182"/>
            <p:cNvSpPr>
              <a:spLocks noChangeShapeType="1"/>
            </p:cNvSpPr>
            <p:nvPr/>
          </p:nvSpPr>
          <p:spPr bwMode="auto">
            <a:xfrm rot="5400000" flipV="1">
              <a:off x="1291" y="1640"/>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1543" name="Line 143"/>
            <p:cNvSpPr>
              <a:spLocks noChangeShapeType="1"/>
            </p:cNvSpPr>
            <p:nvPr/>
          </p:nvSpPr>
          <p:spPr bwMode="auto">
            <a:xfrm rot="5400000" flipH="1">
              <a:off x="1398" y="1397"/>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1544" name="Text Box 124"/>
            <p:cNvSpPr txBox="1">
              <a:spLocks noChangeArrowheads="1"/>
            </p:cNvSpPr>
            <p:nvPr/>
          </p:nvSpPr>
          <p:spPr bwMode="auto">
            <a:xfrm>
              <a:off x="1338" y="3113"/>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21545" name="Oval 168"/>
            <p:cNvSpPr>
              <a:spLocks noChangeArrowheads="1"/>
            </p:cNvSpPr>
            <p:nvPr/>
          </p:nvSpPr>
          <p:spPr bwMode="auto">
            <a:xfrm>
              <a:off x="3787" y="1684"/>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23</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1546" name="Oval 168"/>
            <p:cNvSpPr>
              <a:spLocks noChangeArrowheads="1"/>
            </p:cNvSpPr>
            <p:nvPr/>
          </p:nvSpPr>
          <p:spPr bwMode="auto">
            <a:xfrm>
              <a:off x="3787" y="2478"/>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21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1547" name="Oval 168"/>
            <p:cNvSpPr>
              <a:spLocks noChangeArrowheads="1"/>
            </p:cNvSpPr>
            <p:nvPr/>
          </p:nvSpPr>
          <p:spPr bwMode="auto">
            <a:xfrm>
              <a:off x="3833" y="2818"/>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19</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1548" name="AutoShape 50"/>
            <p:cNvSpPr>
              <a:spLocks noChangeArrowheads="1"/>
            </p:cNvSpPr>
            <p:nvPr/>
          </p:nvSpPr>
          <p:spPr bwMode="auto">
            <a:xfrm>
              <a:off x="3334" y="1185"/>
              <a:ext cx="749" cy="249"/>
            </a:xfrm>
            <a:prstGeom prst="wedgeEllipseCallout">
              <a:avLst>
                <a:gd name="adj1" fmla="val -17958"/>
                <a:gd name="adj2" fmla="val 165662"/>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21549" name="AutoShape 51"/>
            <p:cNvSpPr>
              <a:spLocks noChangeArrowheads="1"/>
            </p:cNvSpPr>
            <p:nvPr/>
          </p:nvSpPr>
          <p:spPr bwMode="auto">
            <a:xfrm>
              <a:off x="2676" y="1525"/>
              <a:ext cx="749" cy="249"/>
            </a:xfrm>
            <a:prstGeom prst="wedgeEllipseCallout">
              <a:avLst>
                <a:gd name="adj1" fmla="val 65755"/>
                <a:gd name="adj2" fmla="val 191366"/>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21550" name="AutoShape 52"/>
            <p:cNvSpPr>
              <a:spLocks noChangeArrowheads="1"/>
            </p:cNvSpPr>
            <p:nvPr/>
          </p:nvSpPr>
          <p:spPr bwMode="auto">
            <a:xfrm>
              <a:off x="2721" y="2954"/>
              <a:ext cx="749" cy="249"/>
            </a:xfrm>
            <a:prstGeom prst="wedgeEllipseCallout">
              <a:avLst>
                <a:gd name="adj1" fmla="val 57745"/>
                <a:gd name="adj2" fmla="val -187347"/>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21551" name="AutoShape 53"/>
            <p:cNvSpPr>
              <a:spLocks noChangeArrowheads="1"/>
            </p:cNvSpPr>
            <p:nvPr/>
          </p:nvSpPr>
          <p:spPr bwMode="auto">
            <a:xfrm>
              <a:off x="3334" y="3294"/>
              <a:ext cx="749" cy="249"/>
            </a:xfrm>
            <a:prstGeom prst="wedgeEllipseCallout">
              <a:avLst>
                <a:gd name="adj1" fmla="val -20495"/>
                <a:gd name="adj2" fmla="val -163653"/>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Конфліктний</a:t>
              </a:r>
              <a:r>
                <a:rPr lang="ru-RU" altLang="uk-UA" sz="1000" i="1">
                  <a:solidFill>
                    <a:srgbClr val="FF3300"/>
                  </a:solidFill>
                  <a:latin typeface="Arial" pitchFamily="34" charset="0"/>
                </a:rPr>
                <a:t> </a:t>
              </a:r>
              <a:r>
                <a:rPr lang="ru-RU" altLang="uk-UA" sz="1000" i="1" err="1">
                  <a:solidFill>
                    <a:srgbClr val="FF3300"/>
                  </a:solidFill>
                  <a:latin typeface="Arial" pitchFamily="34" charset="0"/>
                </a:rPr>
                <a:t>перехід</a:t>
              </a:r>
              <a:endParaRPr lang="ru-RU" altLang="uk-UA" sz="1000" i="1">
                <a:solidFill>
                  <a:srgbClr val="FF3300"/>
                </a:solidFill>
                <a:latin typeface="Arial" pitchFamily="34" charset="0"/>
              </a:endParaRPr>
            </a:p>
          </p:txBody>
        </p:sp>
        <p:sp>
          <p:nvSpPr>
            <p:cNvPr id="21552" name="Text Box 141"/>
            <p:cNvSpPr txBox="1">
              <a:spLocks noChangeArrowheads="1"/>
            </p:cNvSpPr>
            <p:nvPr/>
          </p:nvSpPr>
          <p:spPr bwMode="auto">
            <a:xfrm>
              <a:off x="521" y="2024"/>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grpSp>
      <p:sp>
        <p:nvSpPr>
          <p:cNvPr id="49"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41822055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Объект 2"/>
          <p:cNvSpPr>
            <a:spLocks noGrp="1"/>
          </p:cNvSpPr>
          <p:nvPr>
            <p:ph idx="1"/>
          </p:nvPr>
        </p:nvSpPr>
        <p:spPr/>
        <p:txBody>
          <a:bodyPr>
            <a:normAutofit fontScale="77500" lnSpcReduction="20000"/>
          </a:bodyPr>
          <a:lstStyle/>
          <a:p>
            <a:pPr marL="0" indent="0" algn="just">
              <a:buNone/>
            </a:pPr>
            <a:r>
              <a:rPr lang="uk-UA" dirty="0"/>
              <a:t>Переваги формалізації мережею масового обслуговування:</a:t>
            </a:r>
          </a:p>
          <a:p>
            <a:pPr marL="400050" lvl="1" indent="0" algn="just">
              <a:buNone/>
            </a:pPr>
            <a:r>
              <a:rPr lang="uk-UA" dirty="0"/>
              <a:t>Простота</a:t>
            </a:r>
          </a:p>
          <a:p>
            <a:pPr marL="400050" lvl="1" indent="0" algn="just">
              <a:buNone/>
            </a:pPr>
            <a:r>
              <a:rPr lang="uk-UA" dirty="0"/>
              <a:t>Можливість аналітичного розрахунку (при певних обмеженнях)</a:t>
            </a:r>
          </a:p>
          <a:p>
            <a:pPr marL="400050" lvl="1" indent="0" algn="just">
              <a:buNone/>
            </a:pPr>
            <a:r>
              <a:rPr lang="uk-UA" dirty="0"/>
              <a:t>Наочність представлення процесу функціонування системи</a:t>
            </a:r>
          </a:p>
          <a:p>
            <a:pPr marL="0" indent="0" algn="just">
              <a:buNone/>
            </a:pPr>
            <a:r>
              <a:rPr lang="uk-UA" dirty="0"/>
              <a:t>Недоліки формалізації мережею масового обслуговування:</a:t>
            </a:r>
          </a:p>
          <a:p>
            <a:pPr marL="400050" lvl="1" indent="0" algn="just">
              <a:buNone/>
            </a:pPr>
            <a:r>
              <a:rPr lang="uk-UA" dirty="0"/>
              <a:t>Обмеженість застосування для процесів управління</a:t>
            </a:r>
          </a:p>
          <a:p>
            <a:pPr marL="400050" lvl="1" indent="0" algn="just">
              <a:buNone/>
            </a:pPr>
            <a:r>
              <a:rPr lang="uk-UA" dirty="0"/>
              <a:t>Обмеженість зв</a:t>
            </a:r>
            <a:r>
              <a:rPr lang="en-US" dirty="0"/>
              <a:t>’</a:t>
            </a:r>
            <a:r>
              <a:rPr lang="uk-UA" dirty="0" err="1"/>
              <a:t>язків</a:t>
            </a:r>
            <a:r>
              <a:rPr lang="uk-UA" dirty="0"/>
              <a:t> між елементами</a:t>
            </a:r>
            <a:r>
              <a:rPr lang="en-US" dirty="0"/>
              <a:t> </a:t>
            </a:r>
            <a:r>
              <a:rPr lang="uk-UA" dirty="0"/>
              <a:t>моделі</a:t>
            </a:r>
          </a:p>
          <a:p>
            <a:pPr marL="400050" lvl="1" indent="0" algn="just">
              <a:buNone/>
            </a:pPr>
            <a:r>
              <a:rPr lang="uk-UA" dirty="0"/>
              <a:t>Недостатня гнучкість розробки моделі дискретно-</a:t>
            </a:r>
            <a:r>
              <a:rPr lang="uk-UA" dirty="0" err="1"/>
              <a:t>подійної</a:t>
            </a:r>
            <a:r>
              <a:rPr lang="uk-UA" dirty="0"/>
              <a:t> системи (через налаштованість виключно на процеси обслуговування)</a:t>
            </a:r>
          </a:p>
        </p:txBody>
      </p:sp>
    </p:spTree>
    <p:extLst>
      <p:ext uri="{BB962C8B-B14F-4D97-AF65-F5344CB8AC3E}">
        <p14:creationId xmlns:p14="http://schemas.microsoft.com/office/powerpoint/2010/main" val="2602359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FAB38-B010-F344-9C87-95D36BF526FB}"/>
              </a:ext>
            </a:extLst>
          </p:cNvPr>
          <p:cNvSpPr txBox="1"/>
          <p:nvPr/>
        </p:nvSpPr>
        <p:spPr>
          <a:xfrm>
            <a:off x="683568" y="1124744"/>
            <a:ext cx="8154027" cy="369332"/>
          </a:xfrm>
          <a:prstGeom prst="rect">
            <a:avLst/>
          </a:prstGeom>
          <a:noFill/>
        </p:spPr>
        <p:txBody>
          <a:bodyPr wrap="none" rtlCol="0">
            <a:spAutoFit/>
          </a:bodyPr>
          <a:lstStyle/>
          <a:p>
            <a:r>
              <a:rPr lang="uk-UA">
                <a:solidFill>
                  <a:srgbClr val="FF0000"/>
                </a:solidFill>
              </a:rPr>
              <a:t>!!</a:t>
            </a:r>
            <a:r>
              <a:rPr lang="uk-UA"/>
              <a:t> Будь-яку мережу масового обслуговування можна представити мережею Петрі</a:t>
            </a:r>
            <a:endParaRPr lang="en-US"/>
          </a:p>
        </p:txBody>
      </p:sp>
      <p:sp>
        <p:nvSpPr>
          <p:cNvPr id="3" name="TextBox 2">
            <a:extLst>
              <a:ext uri="{FF2B5EF4-FFF2-40B4-BE49-F238E27FC236}">
                <a16:creationId xmlns:a16="http://schemas.microsoft.com/office/drawing/2014/main" id="{5BC33AF6-6FA7-E543-BA84-8DB8AF6ED8C2}"/>
              </a:ext>
            </a:extLst>
          </p:cNvPr>
          <p:cNvSpPr txBox="1"/>
          <p:nvPr/>
        </p:nvSpPr>
        <p:spPr>
          <a:xfrm>
            <a:off x="715636" y="1628800"/>
            <a:ext cx="6790129" cy="369332"/>
          </a:xfrm>
          <a:prstGeom prst="rect">
            <a:avLst/>
          </a:prstGeom>
          <a:noFill/>
        </p:spPr>
        <p:txBody>
          <a:bodyPr wrap="none" rtlCol="0">
            <a:spAutoFit/>
          </a:bodyPr>
          <a:lstStyle/>
          <a:p>
            <a:r>
              <a:rPr lang="uk-UA">
                <a:solidFill>
                  <a:srgbClr val="FF0000"/>
                </a:solidFill>
              </a:rPr>
              <a:t>!! </a:t>
            </a:r>
            <a:r>
              <a:rPr lang="uk-UA"/>
              <a:t>Будь-який цифровий автомат можна представити мережею Петрі</a:t>
            </a:r>
            <a:endParaRPr lang="en-US"/>
          </a:p>
        </p:txBody>
      </p:sp>
    </p:spTree>
    <p:extLst>
      <p:ext uri="{BB962C8B-B14F-4D97-AF65-F5344CB8AC3E}">
        <p14:creationId xmlns:p14="http://schemas.microsoft.com/office/powerpoint/2010/main" val="48238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1" name="Group 61"/>
          <p:cNvGrpSpPr>
            <a:grpSpLocks/>
          </p:cNvGrpSpPr>
          <p:nvPr/>
        </p:nvGrpSpPr>
        <p:grpSpPr bwMode="auto">
          <a:xfrm>
            <a:off x="1258888" y="2276475"/>
            <a:ext cx="5591175" cy="3636963"/>
            <a:chOff x="793" y="1434"/>
            <a:chExt cx="3522" cy="2291"/>
          </a:xfrm>
        </p:grpSpPr>
        <p:sp>
          <p:nvSpPr>
            <p:cNvPr id="22532" name="Text Box 124"/>
            <p:cNvSpPr txBox="1">
              <a:spLocks noChangeArrowheads="1"/>
            </p:cNvSpPr>
            <p:nvPr/>
          </p:nvSpPr>
          <p:spPr bwMode="auto">
            <a:xfrm>
              <a:off x="2041" y="2251"/>
              <a:ext cx="390"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2533" name="Oval 142"/>
            <p:cNvSpPr>
              <a:spLocks noChangeArrowheads="1"/>
            </p:cNvSpPr>
            <p:nvPr/>
          </p:nvSpPr>
          <p:spPr bwMode="auto">
            <a:xfrm>
              <a:off x="1610" y="1661"/>
              <a:ext cx="176" cy="16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2534" name="Line 143"/>
            <p:cNvSpPr>
              <a:spLocks noChangeShapeType="1"/>
            </p:cNvSpPr>
            <p:nvPr/>
          </p:nvSpPr>
          <p:spPr bwMode="auto">
            <a:xfrm rot="5400000" flipH="1">
              <a:off x="1693" y="1941"/>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2535" name="Line 144"/>
            <p:cNvSpPr>
              <a:spLocks noChangeShapeType="1"/>
            </p:cNvSpPr>
            <p:nvPr/>
          </p:nvSpPr>
          <p:spPr bwMode="auto">
            <a:xfrm rot="5400000" flipV="1">
              <a:off x="1490" y="2272"/>
              <a:ext cx="40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36" name="Line 145"/>
            <p:cNvSpPr>
              <a:spLocks noChangeShapeType="1"/>
            </p:cNvSpPr>
            <p:nvPr/>
          </p:nvSpPr>
          <p:spPr bwMode="auto">
            <a:xfrm rot="-5400000">
              <a:off x="1710" y="1833"/>
              <a:ext cx="253"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37" name="Oval 147"/>
            <p:cNvSpPr>
              <a:spLocks noChangeArrowheads="1"/>
            </p:cNvSpPr>
            <p:nvPr/>
          </p:nvSpPr>
          <p:spPr bwMode="auto">
            <a:xfrm>
              <a:off x="1637" y="2478"/>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2538" name="Line 148"/>
            <p:cNvSpPr>
              <a:spLocks noChangeShapeType="1"/>
            </p:cNvSpPr>
            <p:nvPr/>
          </p:nvSpPr>
          <p:spPr bwMode="auto">
            <a:xfrm flipH="1">
              <a:off x="2183" y="2482"/>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2539" name="Line 149"/>
            <p:cNvSpPr>
              <a:spLocks noChangeShapeType="1"/>
            </p:cNvSpPr>
            <p:nvPr/>
          </p:nvSpPr>
          <p:spPr bwMode="auto">
            <a:xfrm flipV="1">
              <a:off x="2653" y="2591"/>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40" name="Oval 151"/>
            <p:cNvSpPr>
              <a:spLocks noChangeArrowheads="1"/>
            </p:cNvSpPr>
            <p:nvPr/>
          </p:nvSpPr>
          <p:spPr bwMode="auto">
            <a:xfrm>
              <a:off x="1853" y="2793"/>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2541" name="Oval 155"/>
            <p:cNvSpPr>
              <a:spLocks noChangeArrowheads="1"/>
            </p:cNvSpPr>
            <p:nvPr/>
          </p:nvSpPr>
          <p:spPr bwMode="auto">
            <a:xfrm>
              <a:off x="3178" y="2479"/>
              <a:ext cx="186"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2542" name="Line 156"/>
            <p:cNvSpPr>
              <a:spLocks noChangeShapeType="1"/>
            </p:cNvSpPr>
            <p:nvPr/>
          </p:nvSpPr>
          <p:spPr bwMode="auto">
            <a:xfrm rot="16200000" flipV="1">
              <a:off x="3510" y="2459"/>
              <a:ext cx="148" cy="49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uk-UA"/>
            </a:p>
          </p:txBody>
        </p:sp>
        <p:sp>
          <p:nvSpPr>
            <p:cNvPr id="22543" name="Line 157"/>
            <p:cNvSpPr>
              <a:spLocks noChangeShapeType="1"/>
            </p:cNvSpPr>
            <p:nvPr/>
          </p:nvSpPr>
          <p:spPr bwMode="auto">
            <a:xfrm rot="-5400000">
              <a:off x="3555" y="2310"/>
              <a:ext cx="88" cy="43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44" name="Line 158"/>
            <p:cNvSpPr>
              <a:spLocks noChangeShapeType="1"/>
            </p:cNvSpPr>
            <p:nvPr/>
          </p:nvSpPr>
          <p:spPr bwMode="auto">
            <a:xfrm flipH="1">
              <a:off x="3855" y="2652"/>
              <a:ext cx="2" cy="2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2545" name="Line 159"/>
            <p:cNvSpPr>
              <a:spLocks noChangeShapeType="1"/>
            </p:cNvSpPr>
            <p:nvPr/>
          </p:nvSpPr>
          <p:spPr bwMode="auto">
            <a:xfrm flipH="1">
              <a:off x="3843" y="2328"/>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2546" name="Line 160"/>
            <p:cNvSpPr>
              <a:spLocks noChangeShapeType="1"/>
            </p:cNvSpPr>
            <p:nvPr/>
          </p:nvSpPr>
          <p:spPr bwMode="auto">
            <a:xfrm flipH="1">
              <a:off x="3851" y="1954"/>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2547" name="Line 161"/>
            <p:cNvSpPr>
              <a:spLocks noChangeShapeType="1"/>
            </p:cNvSpPr>
            <p:nvPr/>
          </p:nvSpPr>
          <p:spPr bwMode="auto">
            <a:xfrm flipH="1">
              <a:off x="3851" y="1571"/>
              <a:ext cx="0" cy="26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2548" name="Line 162"/>
            <p:cNvSpPr>
              <a:spLocks noChangeShapeType="1"/>
            </p:cNvSpPr>
            <p:nvPr/>
          </p:nvSpPr>
          <p:spPr bwMode="auto">
            <a:xfrm rot="-5400000">
              <a:off x="3376" y="2072"/>
              <a:ext cx="412" cy="47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49" name="Line 163"/>
            <p:cNvSpPr>
              <a:spLocks noChangeShapeType="1"/>
            </p:cNvSpPr>
            <p:nvPr/>
          </p:nvSpPr>
          <p:spPr bwMode="auto">
            <a:xfrm rot="-5400000">
              <a:off x="3166" y="1832"/>
              <a:ext cx="765" cy="53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50" name="Line 165"/>
            <p:cNvSpPr>
              <a:spLocks noChangeShapeType="1"/>
            </p:cNvSpPr>
            <p:nvPr/>
          </p:nvSpPr>
          <p:spPr bwMode="auto">
            <a:xfrm rot="-5400000">
              <a:off x="4001" y="2689"/>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51" name="Line 167"/>
            <p:cNvSpPr>
              <a:spLocks noChangeShapeType="1"/>
            </p:cNvSpPr>
            <p:nvPr/>
          </p:nvSpPr>
          <p:spPr bwMode="auto">
            <a:xfrm rot="-5400000">
              <a:off x="3967" y="2366"/>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52" name="Oval 168"/>
            <p:cNvSpPr>
              <a:spLocks noChangeArrowheads="1"/>
            </p:cNvSpPr>
            <p:nvPr/>
          </p:nvSpPr>
          <p:spPr bwMode="auto">
            <a:xfrm>
              <a:off x="4105" y="2001"/>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2553" name="Line 169"/>
            <p:cNvSpPr>
              <a:spLocks noChangeShapeType="1"/>
            </p:cNvSpPr>
            <p:nvPr/>
          </p:nvSpPr>
          <p:spPr bwMode="auto">
            <a:xfrm rot="-5400000">
              <a:off x="3967" y="1983"/>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54" name="Line 171"/>
            <p:cNvSpPr>
              <a:spLocks noChangeShapeType="1"/>
            </p:cNvSpPr>
            <p:nvPr/>
          </p:nvSpPr>
          <p:spPr bwMode="auto">
            <a:xfrm rot="-5400000">
              <a:off x="3967" y="1571"/>
              <a:ext cx="0" cy="23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55" name="Line 179"/>
            <p:cNvSpPr>
              <a:spLocks noChangeShapeType="1"/>
            </p:cNvSpPr>
            <p:nvPr/>
          </p:nvSpPr>
          <p:spPr bwMode="auto">
            <a:xfrm flipV="1">
              <a:off x="1958" y="2619"/>
              <a:ext cx="213" cy="17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56" name="Line 180"/>
            <p:cNvSpPr>
              <a:spLocks noChangeShapeType="1"/>
            </p:cNvSpPr>
            <p:nvPr/>
          </p:nvSpPr>
          <p:spPr bwMode="auto">
            <a:xfrm rot="10800000" flipV="1">
              <a:off x="2041" y="2682"/>
              <a:ext cx="907" cy="2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57" name="Line 181"/>
            <p:cNvSpPr>
              <a:spLocks noChangeShapeType="1"/>
            </p:cNvSpPr>
            <p:nvPr/>
          </p:nvSpPr>
          <p:spPr bwMode="auto">
            <a:xfrm flipV="1">
              <a:off x="1837" y="2568"/>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58" name="Line 182"/>
            <p:cNvSpPr>
              <a:spLocks noChangeShapeType="1"/>
            </p:cNvSpPr>
            <p:nvPr/>
          </p:nvSpPr>
          <p:spPr bwMode="auto">
            <a:xfrm rot="5400000" flipV="1">
              <a:off x="1586" y="1935"/>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59" name="Oval 147"/>
            <p:cNvSpPr>
              <a:spLocks noChangeArrowheads="1"/>
            </p:cNvSpPr>
            <p:nvPr/>
          </p:nvSpPr>
          <p:spPr bwMode="auto">
            <a:xfrm>
              <a:off x="2472" y="2523"/>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2560" name="Line 148"/>
            <p:cNvSpPr>
              <a:spLocks noChangeShapeType="1"/>
            </p:cNvSpPr>
            <p:nvPr/>
          </p:nvSpPr>
          <p:spPr bwMode="auto">
            <a:xfrm flipH="1">
              <a:off x="2948" y="2478"/>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2561" name="Line 149"/>
            <p:cNvSpPr>
              <a:spLocks noChangeShapeType="1"/>
            </p:cNvSpPr>
            <p:nvPr/>
          </p:nvSpPr>
          <p:spPr bwMode="auto">
            <a:xfrm flipV="1">
              <a:off x="2948" y="2591"/>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62" name="Line 149"/>
            <p:cNvSpPr>
              <a:spLocks noChangeShapeType="1"/>
            </p:cNvSpPr>
            <p:nvPr/>
          </p:nvSpPr>
          <p:spPr bwMode="auto">
            <a:xfrm flipV="1">
              <a:off x="2200" y="2591"/>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63" name="Text Box 124"/>
            <p:cNvSpPr txBox="1">
              <a:spLocks noChangeArrowheads="1"/>
            </p:cNvSpPr>
            <p:nvPr/>
          </p:nvSpPr>
          <p:spPr bwMode="auto">
            <a:xfrm>
              <a:off x="2721" y="2750"/>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2564" name="Oval 147"/>
            <p:cNvSpPr>
              <a:spLocks noChangeArrowheads="1"/>
            </p:cNvSpPr>
            <p:nvPr/>
          </p:nvSpPr>
          <p:spPr bwMode="auto">
            <a:xfrm>
              <a:off x="1882" y="1638"/>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000" dirty="0">
                  <a:latin typeface="Arial Unicode MS" pitchFamily="34" charset="-128"/>
                  <a:cs typeface="Arial Unicode MS" pitchFamily="34" charset="-128"/>
                </a:rPr>
                <a:t>1</a:t>
              </a:r>
            </a:p>
          </p:txBody>
        </p:sp>
        <p:sp>
          <p:nvSpPr>
            <p:cNvPr id="22565" name="Line 145"/>
            <p:cNvSpPr>
              <a:spLocks noChangeShapeType="1"/>
            </p:cNvSpPr>
            <p:nvPr/>
          </p:nvSpPr>
          <p:spPr bwMode="auto">
            <a:xfrm rot="5400000" flipH="1">
              <a:off x="1746" y="1457"/>
              <a:ext cx="181" cy="18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66" name="Line 182"/>
            <p:cNvSpPr>
              <a:spLocks noChangeShapeType="1"/>
            </p:cNvSpPr>
            <p:nvPr/>
          </p:nvSpPr>
          <p:spPr bwMode="auto">
            <a:xfrm rot="5400000" flipV="1">
              <a:off x="1586" y="1549"/>
              <a:ext cx="23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67" name="Line 143"/>
            <p:cNvSpPr>
              <a:spLocks noChangeShapeType="1"/>
            </p:cNvSpPr>
            <p:nvPr/>
          </p:nvSpPr>
          <p:spPr bwMode="auto">
            <a:xfrm rot="5400000" flipH="1">
              <a:off x="1693" y="1306"/>
              <a:ext cx="0"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2568" name="Text Box 124"/>
            <p:cNvSpPr txBox="1">
              <a:spLocks noChangeArrowheads="1"/>
            </p:cNvSpPr>
            <p:nvPr/>
          </p:nvSpPr>
          <p:spPr bwMode="auto">
            <a:xfrm>
              <a:off x="1292" y="2817"/>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22569" name="Oval 168"/>
            <p:cNvSpPr>
              <a:spLocks noChangeArrowheads="1"/>
            </p:cNvSpPr>
            <p:nvPr/>
          </p:nvSpPr>
          <p:spPr bwMode="auto">
            <a:xfrm>
              <a:off x="4082" y="1593"/>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2570" name="Oval 168"/>
            <p:cNvSpPr>
              <a:spLocks noChangeArrowheads="1"/>
            </p:cNvSpPr>
            <p:nvPr/>
          </p:nvSpPr>
          <p:spPr bwMode="auto">
            <a:xfrm>
              <a:off x="4082" y="2387"/>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2571" name="Oval 168"/>
            <p:cNvSpPr>
              <a:spLocks noChangeArrowheads="1"/>
            </p:cNvSpPr>
            <p:nvPr/>
          </p:nvSpPr>
          <p:spPr bwMode="auto">
            <a:xfrm>
              <a:off x="4128" y="2727"/>
              <a:ext cx="187"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2572" name="Oval 147"/>
            <p:cNvSpPr>
              <a:spLocks noChangeArrowheads="1"/>
            </p:cNvSpPr>
            <p:nvPr/>
          </p:nvSpPr>
          <p:spPr bwMode="auto">
            <a:xfrm>
              <a:off x="1592" y="3248"/>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2573" name="Line 148"/>
            <p:cNvSpPr>
              <a:spLocks noChangeShapeType="1"/>
            </p:cNvSpPr>
            <p:nvPr/>
          </p:nvSpPr>
          <p:spPr bwMode="auto">
            <a:xfrm flipH="1">
              <a:off x="2138" y="3252"/>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2574" name="Line 149"/>
            <p:cNvSpPr>
              <a:spLocks noChangeShapeType="1"/>
            </p:cNvSpPr>
            <p:nvPr/>
          </p:nvSpPr>
          <p:spPr bwMode="auto">
            <a:xfrm flipV="1">
              <a:off x="2608" y="3361"/>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75" name="Oval 155"/>
            <p:cNvSpPr>
              <a:spLocks noChangeArrowheads="1"/>
            </p:cNvSpPr>
            <p:nvPr/>
          </p:nvSpPr>
          <p:spPr bwMode="auto">
            <a:xfrm>
              <a:off x="3133" y="3249"/>
              <a:ext cx="186" cy="191"/>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2576" name="Line 179"/>
            <p:cNvSpPr>
              <a:spLocks noChangeShapeType="1"/>
            </p:cNvSpPr>
            <p:nvPr/>
          </p:nvSpPr>
          <p:spPr bwMode="auto">
            <a:xfrm>
              <a:off x="1927" y="2953"/>
              <a:ext cx="182" cy="34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77" name="Line 181"/>
            <p:cNvSpPr>
              <a:spLocks noChangeShapeType="1"/>
            </p:cNvSpPr>
            <p:nvPr/>
          </p:nvSpPr>
          <p:spPr bwMode="auto">
            <a:xfrm flipV="1">
              <a:off x="1792" y="3338"/>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78" name="Oval 147"/>
            <p:cNvSpPr>
              <a:spLocks noChangeArrowheads="1"/>
            </p:cNvSpPr>
            <p:nvPr/>
          </p:nvSpPr>
          <p:spPr bwMode="auto">
            <a:xfrm>
              <a:off x="2427" y="3293"/>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2579" name="Line 148"/>
            <p:cNvSpPr>
              <a:spLocks noChangeShapeType="1"/>
            </p:cNvSpPr>
            <p:nvPr/>
          </p:nvSpPr>
          <p:spPr bwMode="auto">
            <a:xfrm flipH="1">
              <a:off x="2903" y="3248"/>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2580" name="Line 149"/>
            <p:cNvSpPr>
              <a:spLocks noChangeShapeType="1"/>
            </p:cNvSpPr>
            <p:nvPr/>
          </p:nvSpPr>
          <p:spPr bwMode="auto">
            <a:xfrm flipV="1">
              <a:off x="2903" y="3361"/>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81" name="Line 149"/>
            <p:cNvSpPr>
              <a:spLocks noChangeShapeType="1"/>
            </p:cNvSpPr>
            <p:nvPr/>
          </p:nvSpPr>
          <p:spPr bwMode="auto">
            <a:xfrm flipV="1">
              <a:off x="2155" y="3361"/>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82" name="Line 180"/>
            <p:cNvSpPr>
              <a:spLocks noChangeShapeType="1"/>
            </p:cNvSpPr>
            <p:nvPr/>
          </p:nvSpPr>
          <p:spPr bwMode="auto">
            <a:xfrm rot="10800000">
              <a:off x="1995" y="2953"/>
              <a:ext cx="885" cy="34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2583" name="Text Box 124"/>
            <p:cNvSpPr txBox="1">
              <a:spLocks noChangeArrowheads="1"/>
            </p:cNvSpPr>
            <p:nvPr/>
          </p:nvSpPr>
          <p:spPr bwMode="auto">
            <a:xfrm>
              <a:off x="2086" y="2999"/>
              <a:ext cx="390"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2584" name="Text Box 124"/>
            <p:cNvSpPr txBox="1">
              <a:spLocks noChangeArrowheads="1"/>
            </p:cNvSpPr>
            <p:nvPr/>
          </p:nvSpPr>
          <p:spPr bwMode="auto">
            <a:xfrm>
              <a:off x="2721" y="3498"/>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2585" name="Text Box 141"/>
            <p:cNvSpPr txBox="1">
              <a:spLocks noChangeArrowheads="1"/>
            </p:cNvSpPr>
            <p:nvPr/>
          </p:nvSpPr>
          <p:spPr bwMode="auto">
            <a:xfrm>
              <a:off x="793" y="1979"/>
              <a:ext cx="725" cy="2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latin typeface="Arial Unicode MS" pitchFamily="34" charset="-128"/>
                  <a:cs typeface="Arial Unicode MS" pitchFamily="34" charset="-128"/>
                </a:rPr>
                <a:t>Надійти</a:t>
              </a:r>
              <a:r>
                <a:rPr lang="ru-RU" altLang="zh-CN" sz="1200">
                  <a:solidFill>
                    <a:srgbClr val="000000"/>
                  </a:solidFill>
                  <a:latin typeface="Arial Unicode MS" pitchFamily="34" charset="-128"/>
                  <a:cs typeface="Arial Unicode MS" pitchFamily="34" charset="-128"/>
                </a:rPr>
                <a:t> на </a:t>
              </a:r>
              <a:r>
                <a:rPr lang="ru-RU" altLang="zh-CN" sz="1200" err="1">
                  <a:solidFill>
                    <a:srgbClr val="000000"/>
                  </a:solidFill>
                  <a:latin typeface="Arial Unicode MS" pitchFamily="34" charset="-128"/>
                  <a:cs typeface="Arial Unicode MS" pitchFamily="34" charset="-128"/>
                </a:rPr>
                <a:t>обслуговування</a:t>
              </a:r>
              <a:endParaRPr lang="ru-RU" altLang="uk-UA" sz="1200">
                <a:latin typeface="Arial Unicode MS" pitchFamily="34" charset="-128"/>
                <a:cs typeface="Arial Unicode MS" pitchFamily="34" charset="-128"/>
              </a:endParaRPr>
            </a:p>
          </p:txBody>
        </p:sp>
      </p:grpSp>
      <p:sp>
        <p:nvSpPr>
          <p:cNvPr id="58"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r>
              <a:rPr lang="ru-RU" altLang="uk-UA" sz="2800" dirty="0">
                <a:latin typeface="Arial Unicode MS" pitchFamily="34" charset="-128"/>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використання</a:t>
            </a:r>
            <a:r>
              <a:rPr lang="ru-RU" altLang="uk-UA" sz="2800" dirty="0">
                <a:latin typeface="Arial Unicode MS" pitchFamily="34" charset="-128"/>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спільного</a:t>
            </a:r>
            <a:r>
              <a:rPr lang="ru-RU" altLang="uk-UA" sz="2800" dirty="0">
                <a:latin typeface="Arial Unicode MS" pitchFamily="34" charset="-128"/>
                <a:ea typeface="Arial Unicode MS" pitchFamily="34" charset="-128"/>
                <a:cs typeface="Arial Unicode MS" pitchFamily="34" charset="-128"/>
              </a:rPr>
              <a:t> ресурсу</a:t>
            </a:r>
          </a:p>
        </p:txBody>
      </p:sp>
    </p:spTree>
    <p:extLst>
      <p:ext uri="{BB962C8B-B14F-4D97-AF65-F5344CB8AC3E}">
        <p14:creationId xmlns:p14="http://schemas.microsoft.com/office/powerpoint/2010/main" val="29943346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Group 117"/>
          <p:cNvGrpSpPr>
            <a:grpSpLocks/>
          </p:cNvGrpSpPr>
          <p:nvPr/>
        </p:nvGrpSpPr>
        <p:grpSpPr bwMode="auto">
          <a:xfrm>
            <a:off x="3887788" y="3500438"/>
            <a:ext cx="5005387" cy="1636712"/>
            <a:chOff x="226" y="2251"/>
            <a:chExt cx="3153" cy="1031"/>
          </a:xfrm>
        </p:grpSpPr>
        <p:sp>
          <p:nvSpPr>
            <p:cNvPr id="25645" name="Line 82"/>
            <p:cNvSpPr>
              <a:spLocks noChangeShapeType="1"/>
            </p:cNvSpPr>
            <p:nvPr/>
          </p:nvSpPr>
          <p:spPr bwMode="auto">
            <a:xfrm flipH="1">
              <a:off x="2290" y="2568"/>
              <a:ext cx="23"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5646" name="Text Box 124"/>
            <p:cNvSpPr txBox="1">
              <a:spLocks noChangeArrowheads="1"/>
            </p:cNvSpPr>
            <p:nvPr/>
          </p:nvSpPr>
          <p:spPr bwMode="auto">
            <a:xfrm>
              <a:off x="2200" y="2455"/>
              <a:ext cx="159"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34</a:t>
              </a:r>
              <a:endParaRPr lang="ru-RU" altLang="uk-UA" sz="1200">
                <a:solidFill>
                  <a:srgbClr val="000000"/>
                </a:solidFill>
                <a:latin typeface="Arial Unicode MS" pitchFamily="34" charset="-128"/>
                <a:cs typeface="Arial Unicode MS" pitchFamily="34" charset="-128"/>
              </a:endParaRPr>
            </a:p>
          </p:txBody>
        </p:sp>
        <p:sp>
          <p:nvSpPr>
            <p:cNvPr id="25647" name="Line 181"/>
            <p:cNvSpPr>
              <a:spLocks noChangeShapeType="1"/>
            </p:cNvSpPr>
            <p:nvPr/>
          </p:nvSpPr>
          <p:spPr bwMode="auto">
            <a:xfrm>
              <a:off x="1406" y="2682"/>
              <a:ext cx="669" cy="10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48" name="Line 148"/>
            <p:cNvSpPr>
              <a:spLocks noChangeShapeType="1"/>
            </p:cNvSpPr>
            <p:nvPr/>
          </p:nvSpPr>
          <p:spPr bwMode="auto">
            <a:xfrm flipH="1">
              <a:off x="2086" y="2704"/>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5649" name="Line 181"/>
            <p:cNvSpPr>
              <a:spLocks noChangeShapeType="1"/>
            </p:cNvSpPr>
            <p:nvPr/>
          </p:nvSpPr>
          <p:spPr bwMode="auto">
            <a:xfrm flipV="1">
              <a:off x="1247" y="2840"/>
              <a:ext cx="839" cy="2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50" name="Oval 147"/>
            <p:cNvSpPr>
              <a:spLocks noChangeArrowheads="1"/>
            </p:cNvSpPr>
            <p:nvPr/>
          </p:nvSpPr>
          <p:spPr bwMode="auto">
            <a:xfrm>
              <a:off x="1224" y="2591"/>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cs typeface="Arial Unicode MS" pitchFamily="34" charset="-128"/>
              </a:endParaRPr>
            </a:p>
          </p:txBody>
        </p:sp>
        <p:sp>
          <p:nvSpPr>
            <p:cNvPr id="25651" name="Line 149"/>
            <p:cNvSpPr>
              <a:spLocks noChangeShapeType="1"/>
            </p:cNvSpPr>
            <p:nvPr/>
          </p:nvSpPr>
          <p:spPr bwMode="auto">
            <a:xfrm flipV="1">
              <a:off x="2109" y="2478"/>
              <a:ext cx="363" cy="29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52" name="Text Box 124"/>
            <p:cNvSpPr txBox="1">
              <a:spLocks noChangeArrowheads="1"/>
            </p:cNvSpPr>
            <p:nvPr/>
          </p:nvSpPr>
          <p:spPr bwMode="auto">
            <a:xfrm>
              <a:off x="226" y="3067"/>
              <a:ext cx="816"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Початок семестру</a:t>
              </a:r>
              <a:endParaRPr lang="ru-RU" altLang="uk-UA" sz="1200">
                <a:solidFill>
                  <a:srgbClr val="000000"/>
                </a:solidFill>
                <a:latin typeface="Arial Unicode MS" pitchFamily="34" charset="-128"/>
                <a:cs typeface="Arial Unicode MS" pitchFamily="34" charset="-128"/>
              </a:endParaRPr>
            </a:p>
          </p:txBody>
        </p:sp>
        <p:sp>
          <p:nvSpPr>
            <p:cNvPr id="25653" name="Text Box 124"/>
            <p:cNvSpPr txBox="1">
              <a:spLocks noChangeArrowheads="1"/>
            </p:cNvSpPr>
            <p:nvPr/>
          </p:nvSpPr>
          <p:spPr bwMode="auto">
            <a:xfrm>
              <a:off x="453" y="2500"/>
              <a:ext cx="748" cy="90"/>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Дисципліна</a:t>
              </a:r>
              <a:r>
                <a:rPr lang="ru-RU" altLang="zh-CN" sz="1200">
                  <a:solidFill>
                    <a:srgbClr val="000000"/>
                  </a:solidFill>
                  <a:cs typeface="Arial Unicode MS" pitchFamily="34" charset="-128"/>
                </a:rPr>
                <a:t> 1</a:t>
              </a:r>
              <a:endParaRPr lang="ru-RU" altLang="uk-UA" sz="1200">
                <a:solidFill>
                  <a:srgbClr val="000000"/>
                </a:solidFill>
                <a:latin typeface="Arial Unicode MS" pitchFamily="34" charset="-128"/>
                <a:cs typeface="Arial Unicode MS" pitchFamily="34" charset="-128"/>
              </a:endParaRPr>
            </a:p>
          </p:txBody>
        </p:sp>
        <p:sp>
          <p:nvSpPr>
            <p:cNvPr id="25654" name="Text Box 124"/>
            <p:cNvSpPr txBox="1">
              <a:spLocks noChangeArrowheads="1"/>
            </p:cNvSpPr>
            <p:nvPr/>
          </p:nvSpPr>
          <p:spPr bwMode="auto">
            <a:xfrm>
              <a:off x="1701" y="2432"/>
              <a:ext cx="477"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Почати</a:t>
              </a:r>
              <a:r>
                <a:rPr lang="ru-RU" altLang="zh-CN" sz="1200">
                  <a:solidFill>
                    <a:srgbClr val="000000"/>
                  </a:solidFill>
                  <a:cs typeface="Arial Unicode MS" pitchFamily="34" charset="-128"/>
                </a:rPr>
                <a:t> семестр</a:t>
              </a:r>
              <a:endParaRPr lang="ru-RU" altLang="uk-UA" sz="1200">
                <a:solidFill>
                  <a:srgbClr val="000000"/>
                </a:solidFill>
                <a:latin typeface="Arial Unicode MS" pitchFamily="34" charset="-128"/>
                <a:cs typeface="Arial Unicode MS" pitchFamily="34" charset="-128"/>
              </a:endParaRPr>
            </a:p>
          </p:txBody>
        </p:sp>
        <p:sp>
          <p:nvSpPr>
            <p:cNvPr id="25655" name="Oval 147"/>
            <p:cNvSpPr>
              <a:spLocks noChangeArrowheads="1"/>
            </p:cNvSpPr>
            <p:nvPr/>
          </p:nvSpPr>
          <p:spPr bwMode="auto">
            <a:xfrm>
              <a:off x="2449" y="2341"/>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5656" name="Oval 147"/>
            <p:cNvSpPr>
              <a:spLocks noChangeArrowheads="1"/>
            </p:cNvSpPr>
            <p:nvPr/>
          </p:nvSpPr>
          <p:spPr bwMode="auto">
            <a:xfrm>
              <a:off x="1066" y="3045"/>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5657" name="Oval 147"/>
            <p:cNvSpPr>
              <a:spLocks noChangeArrowheads="1"/>
            </p:cNvSpPr>
            <p:nvPr/>
          </p:nvSpPr>
          <p:spPr bwMode="auto">
            <a:xfrm>
              <a:off x="2653" y="270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5658" name="Line 149"/>
            <p:cNvSpPr>
              <a:spLocks noChangeShapeType="1"/>
            </p:cNvSpPr>
            <p:nvPr/>
          </p:nvSpPr>
          <p:spPr bwMode="auto">
            <a:xfrm flipV="1">
              <a:off x="2086" y="2795"/>
              <a:ext cx="567" cy="2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59" name="Text Box 124"/>
            <p:cNvSpPr txBox="1">
              <a:spLocks noChangeArrowheads="1"/>
            </p:cNvSpPr>
            <p:nvPr/>
          </p:nvSpPr>
          <p:spPr bwMode="auto">
            <a:xfrm>
              <a:off x="2676" y="2546"/>
              <a:ext cx="703"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Практичні</a:t>
              </a:r>
              <a:endParaRPr lang="ru-RU" altLang="zh-CN" sz="1200">
                <a:solidFill>
                  <a:srgbClr val="000000"/>
                </a:solidFill>
                <a:cs typeface="Arial Unicode MS" pitchFamily="34" charset="-128"/>
              </a:endParaRPr>
            </a:p>
          </p:txBody>
        </p:sp>
        <p:sp>
          <p:nvSpPr>
            <p:cNvPr id="25660" name="Line 109"/>
            <p:cNvSpPr>
              <a:spLocks noChangeShapeType="1"/>
            </p:cNvSpPr>
            <p:nvPr/>
          </p:nvSpPr>
          <p:spPr bwMode="auto">
            <a:xfrm flipH="1">
              <a:off x="2381" y="2772"/>
              <a:ext cx="45"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5661" name="Text Box 124"/>
            <p:cNvSpPr txBox="1">
              <a:spLocks noChangeArrowheads="1"/>
            </p:cNvSpPr>
            <p:nvPr/>
          </p:nvSpPr>
          <p:spPr bwMode="auto">
            <a:xfrm>
              <a:off x="2381" y="2636"/>
              <a:ext cx="159"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17</a:t>
              </a:r>
              <a:endParaRPr lang="ru-RU" altLang="uk-UA" sz="1200">
                <a:solidFill>
                  <a:srgbClr val="000000"/>
                </a:solidFill>
                <a:latin typeface="Arial Unicode MS" pitchFamily="34" charset="-128"/>
                <a:cs typeface="Arial Unicode MS" pitchFamily="34" charset="-128"/>
              </a:endParaRPr>
            </a:p>
          </p:txBody>
        </p:sp>
        <p:sp>
          <p:nvSpPr>
            <p:cNvPr id="25662" name="Text Box 124"/>
            <p:cNvSpPr txBox="1">
              <a:spLocks noChangeArrowheads="1"/>
            </p:cNvSpPr>
            <p:nvPr/>
          </p:nvSpPr>
          <p:spPr bwMode="auto">
            <a:xfrm>
              <a:off x="2608" y="2251"/>
              <a:ext cx="476"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Лекції</a:t>
              </a:r>
              <a:endParaRPr lang="ru-RU" altLang="uk-UA" sz="1200">
                <a:solidFill>
                  <a:srgbClr val="000000"/>
                </a:solidFill>
                <a:latin typeface="Arial Unicode MS" pitchFamily="34" charset="-128"/>
                <a:cs typeface="Arial Unicode MS" pitchFamily="34" charset="-128"/>
              </a:endParaRPr>
            </a:p>
          </p:txBody>
        </p:sp>
        <p:sp>
          <p:nvSpPr>
            <p:cNvPr id="25663" name="Line 149"/>
            <p:cNvSpPr>
              <a:spLocks noChangeShapeType="1"/>
            </p:cNvSpPr>
            <p:nvPr/>
          </p:nvSpPr>
          <p:spPr bwMode="auto">
            <a:xfrm>
              <a:off x="2086" y="2863"/>
              <a:ext cx="318" cy="31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64" name="Line 113"/>
            <p:cNvSpPr>
              <a:spLocks noChangeShapeType="1"/>
            </p:cNvSpPr>
            <p:nvPr/>
          </p:nvSpPr>
          <p:spPr bwMode="auto">
            <a:xfrm flipH="1">
              <a:off x="2222" y="3045"/>
              <a:ext cx="91" cy="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5665" name="Text Box 124"/>
            <p:cNvSpPr txBox="1">
              <a:spLocks noChangeArrowheads="1"/>
            </p:cNvSpPr>
            <p:nvPr/>
          </p:nvSpPr>
          <p:spPr bwMode="auto">
            <a:xfrm>
              <a:off x="2336" y="2931"/>
              <a:ext cx="159"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34</a:t>
              </a:r>
              <a:endParaRPr lang="ru-RU" altLang="uk-UA" sz="1200">
                <a:solidFill>
                  <a:srgbClr val="000000"/>
                </a:solidFill>
                <a:latin typeface="Arial Unicode MS" pitchFamily="34" charset="-128"/>
                <a:cs typeface="Arial Unicode MS" pitchFamily="34" charset="-128"/>
              </a:endParaRPr>
            </a:p>
          </p:txBody>
        </p:sp>
        <p:sp>
          <p:nvSpPr>
            <p:cNvPr id="25666" name="Oval 147"/>
            <p:cNvSpPr>
              <a:spLocks noChangeArrowheads="1"/>
            </p:cNvSpPr>
            <p:nvPr/>
          </p:nvSpPr>
          <p:spPr bwMode="auto">
            <a:xfrm>
              <a:off x="2404" y="3112"/>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5667" name="Text Box 124"/>
            <p:cNvSpPr txBox="1">
              <a:spLocks noChangeArrowheads="1"/>
            </p:cNvSpPr>
            <p:nvPr/>
          </p:nvSpPr>
          <p:spPr bwMode="auto">
            <a:xfrm>
              <a:off x="2562" y="2999"/>
              <a:ext cx="748"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Лабораторні</a:t>
              </a:r>
              <a:endParaRPr lang="ru-RU" altLang="uk-UA" sz="1200">
                <a:solidFill>
                  <a:srgbClr val="000000"/>
                </a:solidFill>
                <a:latin typeface="Arial Unicode MS" pitchFamily="34" charset="-128"/>
                <a:cs typeface="Arial Unicode MS" pitchFamily="34" charset="-128"/>
              </a:endParaRPr>
            </a:p>
          </p:txBody>
        </p:sp>
      </p:grpSp>
      <p:grpSp>
        <p:nvGrpSpPr>
          <p:cNvPr id="25604" name="Group 130"/>
          <p:cNvGrpSpPr>
            <a:grpSpLocks/>
          </p:cNvGrpSpPr>
          <p:nvPr/>
        </p:nvGrpSpPr>
        <p:grpSpPr bwMode="auto">
          <a:xfrm>
            <a:off x="684213" y="1412875"/>
            <a:ext cx="7486650" cy="2070100"/>
            <a:chOff x="158" y="890"/>
            <a:chExt cx="4716" cy="1304"/>
          </a:xfrm>
        </p:grpSpPr>
        <p:sp>
          <p:nvSpPr>
            <p:cNvPr id="25606" name="Line 181"/>
            <p:cNvSpPr>
              <a:spLocks noChangeShapeType="1"/>
            </p:cNvSpPr>
            <p:nvPr/>
          </p:nvSpPr>
          <p:spPr bwMode="auto">
            <a:xfrm>
              <a:off x="3810" y="1253"/>
              <a:ext cx="601" cy="21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07" name="Line 148"/>
            <p:cNvSpPr>
              <a:spLocks noChangeShapeType="1"/>
            </p:cNvSpPr>
            <p:nvPr/>
          </p:nvSpPr>
          <p:spPr bwMode="auto">
            <a:xfrm flipH="1">
              <a:off x="4422" y="138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5608" name="Line 181"/>
            <p:cNvSpPr>
              <a:spLocks noChangeShapeType="1"/>
            </p:cNvSpPr>
            <p:nvPr/>
          </p:nvSpPr>
          <p:spPr bwMode="auto">
            <a:xfrm flipV="1">
              <a:off x="3583" y="1525"/>
              <a:ext cx="839" cy="2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09" name="Line 46"/>
            <p:cNvSpPr>
              <a:spLocks noChangeShapeType="1"/>
            </p:cNvSpPr>
            <p:nvPr/>
          </p:nvSpPr>
          <p:spPr bwMode="auto">
            <a:xfrm flipH="1">
              <a:off x="3832" y="1638"/>
              <a:ext cx="23"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5610" name="Text Box 124"/>
            <p:cNvSpPr txBox="1">
              <a:spLocks noChangeArrowheads="1"/>
            </p:cNvSpPr>
            <p:nvPr/>
          </p:nvSpPr>
          <p:spPr bwMode="auto">
            <a:xfrm>
              <a:off x="3810" y="1525"/>
              <a:ext cx="159"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2</a:t>
              </a:r>
              <a:endParaRPr lang="ru-RU" altLang="uk-UA" sz="1200">
                <a:solidFill>
                  <a:srgbClr val="000000"/>
                </a:solidFill>
                <a:latin typeface="Arial Unicode MS" pitchFamily="34" charset="-128"/>
                <a:cs typeface="Arial Unicode MS" pitchFamily="34" charset="-128"/>
              </a:endParaRPr>
            </a:p>
          </p:txBody>
        </p:sp>
        <p:grpSp>
          <p:nvGrpSpPr>
            <p:cNvPr id="25611" name="Group 49"/>
            <p:cNvGrpSpPr>
              <a:grpSpLocks/>
            </p:cNvGrpSpPr>
            <p:nvPr/>
          </p:nvGrpSpPr>
          <p:grpSpPr bwMode="auto">
            <a:xfrm>
              <a:off x="2449" y="1389"/>
              <a:ext cx="454" cy="136"/>
              <a:chOff x="1927" y="3294"/>
              <a:chExt cx="454" cy="136"/>
            </a:xfrm>
          </p:grpSpPr>
          <p:sp>
            <p:nvSpPr>
              <p:cNvPr id="25643" name="Line 290"/>
              <p:cNvSpPr>
                <a:spLocks noChangeShapeType="1"/>
              </p:cNvSpPr>
              <p:nvPr/>
            </p:nvSpPr>
            <p:spPr bwMode="auto">
              <a:xfrm>
                <a:off x="1927" y="3294"/>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5644" name="Line 291"/>
              <p:cNvSpPr>
                <a:spLocks noChangeShapeType="1"/>
              </p:cNvSpPr>
              <p:nvPr/>
            </p:nvSpPr>
            <p:spPr bwMode="auto">
              <a:xfrm>
                <a:off x="1927" y="3430"/>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grpSp>
        <p:sp>
          <p:nvSpPr>
            <p:cNvPr id="25612" name="Oval 147"/>
            <p:cNvSpPr>
              <a:spLocks noChangeArrowheads="1"/>
            </p:cNvSpPr>
            <p:nvPr/>
          </p:nvSpPr>
          <p:spPr bwMode="auto">
            <a:xfrm>
              <a:off x="4694" y="1457"/>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5613" name="Line 149"/>
            <p:cNvSpPr>
              <a:spLocks noChangeShapeType="1"/>
            </p:cNvSpPr>
            <p:nvPr/>
          </p:nvSpPr>
          <p:spPr bwMode="auto">
            <a:xfrm flipV="1">
              <a:off x="4422" y="1525"/>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14" name="Oval 147"/>
            <p:cNvSpPr>
              <a:spLocks noChangeArrowheads="1"/>
            </p:cNvSpPr>
            <p:nvPr/>
          </p:nvSpPr>
          <p:spPr bwMode="auto">
            <a:xfrm>
              <a:off x="1134" y="890"/>
              <a:ext cx="225" cy="21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5615" name="Line 181"/>
            <p:cNvSpPr>
              <a:spLocks noChangeShapeType="1"/>
            </p:cNvSpPr>
            <p:nvPr/>
          </p:nvSpPr>
          <p:spPr bwMode="auto">
            <a:xfrm>
              <a:off x="1338" y="1071"/>
              <a:ext cx="578" cy="30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16" name="Line 148"/>
            <p:cNvSpPr>
              <a:spLocks noChangeShapeType="1"/>
            </p:cNvSpPr>
            <p:nvPr/>
          </p:nvSpPr>
          <p:spPr bwMode="auto">
            <a:xfrm flipH="1">
              <a:off x="1927" y="1298"/>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5617" name="Oval 147"/>
            <p:cNvSpPr>
              <a:spLocks noChangeArrowheads="1"/>
            </p:cNvSpPr>
            <p:nvPr/>
          </p:nvSpPr>
          <p:spPr bwMode="auto">
            <a:xfrm>
              <a:off x="907" y="1752"/>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5618" name="Line 181"/>
            <p:cNvSpPr>
              <a:spLocks noChangeShapeType="1"/>
            </p:cNvSpPr>
            <p:nvPr/>
          </p:nvSpPr>
          <p:spPr bwMode="auto">
            <a:xfrm flipV="1">
              <a:off x="1088" y="1434"/>
              <a:ext cx="839" cy="3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19" name="Oval 147"/>
            <p:cNvSpPr>
              <a:spLocks noChangeArrowheads="1"/>
            </p:cNvSpPr>
            <p:nvPr/>
          </p:nvSpPr>
          <p:spPr bwMode="auto">
            <a:xfrm>
              <a:off x="2199" y="1366"/>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5620" name="Line 149"/>
            <p:cNvSpPr>
              <a:spLocks noChangeShapeType="1"/>
            </p:cNvSpPr>
            <p:nvPr/>
          </p:nvSpPr>
          <p:spPr bwMode="auto">
            <a:xfrm flipV="1">
              <a:off x="1927" y="1434"/>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21" name="Oval 147"/>
            <p:cNvSpPr>
              <a:spLocks noChangeArrowheads="1"/>
            </p:cNvSpPr>
            <p:nvPr/>
          </p:nvSpPr>
          <p:spPr bwMode="auto">
            <a:xfrm>
              <a:off x="952" y="202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5622" name="Line 181"/>
            <p:cNvSpPr>
              <a:spLocks noChangeShapeType="1"/>
            </p:cNvSpPr>
            <p:nvPr/>
          </p:nvSpPr>
          <p:spPr bwMode="auto">
            <a:xfrm flipV="1">
              <a:off x="1111" y="1502"/>
              <a:ext cx="793" cy="52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23" name="Text Box 124"/>
            <p:cNvSpPr txBox="1">
              <a:spLocks noChangeArrowheads="1"/>
            </p:cNvSpPr>
            <p:nvPr/>
          </p:nvSpPr>
          <p:spPr bwMode="auto">
            <a:xfrm>
              <a:off x="521" y="890"/>
              <a:ext cx="567"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ЛР1</a:t>
              </a:r>
              <a:endParaRPr lang="ru-RU" altLang="uk-UA" sz="1200">
                <a:solidFill>
                  <a:srgbClr val="000000"/>
                </a:solidFill>
                <a:latin typeface="Arial Unicode MS" pitchFamily="34" charset="-128"/>
                <a:cs typeface="Arial Unicode MS" pitchFamily="34" charset="-128"/>
              </a:endParaRPr>
            </a:p>
          </p:txBody>
        </p:sp>
        <p:sp>
          <p:nvSpPr>
            <p:cNvPr id="25624" name="Text Box 124"/>
            <p:cNvSpPr txBox="1">
              <a:spLocks noChangeArrowheads="1"/>
            </p:cNvSpPr>
            <p:nvPr/>
          </p:nvSpPr>
          <p:spPr bwMode="auto">
            <a:xfrm>
              <a:off x="158" y="1820"/>
              <a:ext cx="726"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КР1</a:t>
              </a:r>
              <a:endParaRPr lang="ru-RU" altLang="uk-UA" sz="1200">
                <a:solidFill>
                  <a:srgbClr val="000000"/>
                </a:solidFill>
                <a:latin typeface="Arial Unicode MS" pitchFamily="34" charset="-128"/>
                <a:cs typeface="Arial Unicode MS" pitchFamily="34" charset="-128"/>
              </a:endParaRPr>
            </a:p>
          </p:txBody>
        </p:sp>
        <p:sp>
          <p:nvSpPr>
            <p:cNvPr id="25625" name="Text Box 124"/>
            <p:cNvSpPr txBox="1">
              <a:spLocks noChangeArrowheads="1"/>
            </p:cNvSpPr>
            <p:nvPr/>
          </p:nvSpPr>
          <p:spPr bwMode="auto">
            <a:xfrm>
              <a:off x="295" y="2047"/>
              <a:ext cx="613"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КР2</a:t>
              </a:r>
              <a:endParaRPr lang="ru-RU" altLang="uk-UA" sz="1200">
                <a:solidFill>
                  <a:srgbClr val="000000"/>
                </a:solidFill>
                <a:latin typeface="Arial Unicode MS" pitchFamily="34" charset="-128"/>
                <a:cs typeface="Arial Unicode MS" pitchFamily="34" charset="-128"/>
              </a:endParaRPr>
            </a:p>
          </p:txBody>
        </p:sp>
        <p:sp>
          <p:nvSpPr>
            <p:cNvPr id="25626" name="Text Box 124"/>
            <p:cNvSpPr txBox="1">
              <a:spLocks noChangeArrowheads="1"/>
            </p:cNvSpPr>
            <p:nvPr/>
          </p:nvSpPr>
          <p:spPr bwMode="auto">
            <a:xfrm>
              <a:off x="2767" y="1752"/>
              <a:ext cx="613"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Кількість</a:t>
              </a:r>
              <a:r>
                <a:rPr lang="ru-RU" altLang="zh-CN" sz="1200">
                  <a:solidFill>
                    <a:srgbClr val="000000"/>
                  </a:solidFill>
                  <a:cs typeface="Arial Unicode MS" pitchFamily="34" charset="-128"/>
                </a:rPr>
                <a:t> </a:t>
              </a:r>
              <a:r>
                <a:rPr lang="ru-RU" altLang="zh-CN" sz="1200" err="1">
                  <a:solidFill>
                    <a:srgbClr val="000000"/>
                  </a:solidFill>
                  <a:cs typeface="Arial Unicode MS" pitchFamily="34" charset="-128"/>
                </a:rPr>
                <a:t>зданих</a:t>
              </a:r>
              <a:r>
                <a:rPr lang="ru-RU" altLang="zh-CN" sz="1200">
                  <a:solidFill>
                    <a:srgbClr val="000000"/>
                  </a:solidFill>
                  <a:cs typeface="Arial Unicode MS" pitchFamily="34" charset="-128"/>
                </a:rPr>
                <a:t> КР</a:t>
              </a:r>
              <a:endParaRPr lang="ru-RU" altLang="uk-UA" sz="1200">
                <a:solidFill>
                  <a:srgbClr val="000000"/>
                </a:solidFill>
                <a:latin typeface="Arial Unicode MS" pitchFamily="34" charset="-128"/>
                <a:cs typeface="Arial Unicode MS" pitchFamily="34" charset="-128"/>
              </a:endParaRPr>
            </a:p>
          </p:txBody>
        </p:sp>
        <p:sp>
          <p:nvSpPr>
            <p:cNvPr id="25627" name="Text Box 124"/>
            <p:cNvSpPr txBox="1">
              <a:spLocks noChangeArrowheads="1"/>
            </p:cNvSpPr>
            <p:nvPr/>
          </p:nvSpPr>
          <p:spPr bwMode="auto">
            <a:xfrm>
              <a:off x="2903" y="1003"/>
              <a:ext cx="72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Кількість</a:t>
              </a:r>
              <a:r>
                <a:rPr lang="ru-RU" altLang="zh-CN" sz="1200">
                  <a:solidFill>
                    <a:srgbClr val="000000"/>
                  </a:solidFill>
                  <a:cs typeface="Arial Unicode MS" pitchFamily="34" charset="-128"/>
                </a:rPr>
                <a:t> </a:t>
              </a:r>
              <a:r>
                <a:rPr lang="ru-RU" altLang="zh-CN" sz="1200" err="1">
                  <a:solidFill>
                    <a:srgbClr val="000000"/>
                  </a:solidFill>
                  <a:cs typeface="Arial Unicode MS" pitchFamily="34" charset="-128"/>
                </a:rPr>
                <a:t>зданих</a:t>
              </a:r>
              <a:r>
                <a:rPr lang="ru-RU" altLang="zh-CN" sz="1200">
                  <a:solidFill>
                    <a:srgbClr val="000000"/>
                  </a:solidFill>
                  <a:cs typeface="Arial Unicode MS" pitchFamily="34" charset="-128"/>
                </a:rPr>
                <a:t> ЛР</a:t>
              </a:r>
              <a:endParaRPr lang="ru-RU" altLang="uk-UA" sz="1200">
                <a:solidFill>
                  <a:srgbClr val="000000"/>
                </a:solidFill>
                <a:latin typeface="Arial Unicode MS" pitchFamily="34" charset="-128"/>
                <a:cs typeface="Arial Unicode MS" pitchFamily="34" charset="-128"/>
              </a:endParaRPr>
            </a:p>
          </p:txBody>
        </p:sp>
        <p:sp>
          <p:nvSpPr>
            <p:cNvPr id="25628" name="Text Box 124"/>
            <p:cNvSpPr txBox="1">
              <a:spLocks noChangeArrowheads="1"/>
            </p:cNvSpPr>
            <p:nvPr/>
          </p:nvSpPr>
          <p:spPr bwMode="auto">
            <a:xfrm>
              <a:off x="1768" y="1026"/>
              <a:ext cx="635"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Допуск до </a:t>
              </a:r>
              <a:r>
                <a:rPr lang="ru-RU" altLang="zh-CN" sz="1200" err="1">
                  <a:solidFill>
                    <a:srgbClr val="000000"/>
                  </a:solidFill>
                  <a:cs typeface="Arial Unicode MS" pitchFamily="34" charset="-128"/>
                </a:rPr>
                <a:t>екзамену</a:t>
              </a:r>
              <a:endParaRPr lang="ru-RU" altLang="uk-UA" sz="1200">
                <a:solidFill>
                  <a:srgbClr val="000000"/>
                </a:solidFill>
                <a:latin typeface="Arial Unicode MS" pitchFamily="34" charset="-128"/>
                <a:cs typeface="Arial Unicode MS" pitchFamily="34" charset="-128"/>
              </a:endParaRPr>
            </a:p>
          </p:txBody>
        </p:sp>
        <p:sp>
          <p:nvSpPr>
            <p:cNvPr id="25629" name="Oval 147"/>
            <p:cNvSpPr>
              <a:spLocks noChangeArrowheads="1"/>
            </p:cNvSpPr>
            <p:nvPr/>
          </p:nvSpPr>
          <p:spPr bwMode="auto">
            <a:xfrm>
              <a:off x="3401"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2</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5630" name="Oval 147"/>
            <p:cNvSpPr>
              <a:spLocks noChangeArrowheads="1"/>
            </p:cNvSpPr>
            <p:nvPr/>
          </p:nvSpPr>
          <p:spPr bwMode="auto">
            <a:xfrm>
              <a:off x="3628" y="1162"/>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4</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5631" name="Oval 147"/>
            <p:cNvSpPr>
              <a:spLocks noChangeArrowheads="1"/>
            </p:cNvSpPr>
            <p:nvPr/>
          </p:nvSpPr>
          <p:spPr bwMode="auto">
            <a:xfrm>
              <a:off x="884" y="1071"/>
              <a:ext cx="225" cy="21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5632" name="Oval 147"/>
            <p:cNvSpPr>
              <a:spLocks noChangeArrowheads="1"/>
            </p:cNvSpPr>
            <p:nvPr/>
          </p:nvSpPr>
          <p:spPr bwMode="auto">
            <a:xfrm>
              <a:off x="748" y="1298"/>
              <a:ext cx="225" cy="21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5633" name="Line 181"/>
            <p:cNvSpPr>
              <a:spLocks noChangeShapeType="1"/>
            </p:cNvSpPr>
            <p:nvPr/>
          </p:nvSpPr>
          <p:spPr bwMode="auto">
            <a:xfrm>
              <a:off x="1111" y="1207"/>
              <a:ext cx="771" cy="20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34" name="Text Box 124"/>
            <p:cNvSpPr txBox="1">
              <a:spLocks noChangeArrowheads="1"/>
            </p:cNvSpPr>
            <p:nvPr/>
          </p:nvSpPr>
          <p:spPr bwMode="auto">
            <a:xfrm>
              <a:off x="249" y="1071"/>
              <a:ext cx="567"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ЛР2</a:t>
              </a:r>
              <a:endParaRPr lang="ru-RU" altLang="uk-UA" sz="1200">
                <a:solidFill>
                  <a:srgbClr val="000000"/>
                </a:solidFill>
                <a:latin typeface="Arial Unicode MS" pitchFamily="34" charset="-128"/>
                <a:cs typeface="Arial Unicode MS" pitchFamily="34" charset="-128"/>
              </a:endParaRPr>
            </a:p>
          </p:txBody>
        </p:sp>
        <p:sp>
          <p:nvSpPr>
            <p:cNvPr id="25635" name="Text Box 124"/>
            <p:cNvSpPr txBox="1">
              <a:spLocks noChangeArrowheads="1"/>
            </p:cNvSpPr>
            <p:nvPr/>
          </p:nvSpPr>
          <p:spPr bwMode="auto">
            <a:xfrm>
              <a:off x="181" y="1230"/>
              <a:ext cx="567"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ЛР3</a:t>
              </a:r>
              <a:endParaRPr lang="ru-RU" altLang="uk-UA" sz="1200">
                <a:solidFill>
                  <a:srgbClr val="000000"/>
                </a:solidFill>
                <a:latin typeface="Arial Unicode MS" pitchFamily="34" charset="-128"/>
                <a:cs typeface="Arial Unicode MS" pitchFamily="34" charset="-128"/>
              </a:endParaRPr>
            </a:p>
          </p:txBody>
        </p:sp>
        <p:sp>
          <p:nvSpPr>
            <p:cNvPr id="25636" name="Line 181"/>
            <p:cNvSpPr>
              <a:spLocks noChangeShapeType="1"/>
            </p:cNvSpPr>
            <p:nvPr/>
          </p:nvSpPr>
          <p:spPr bwMode="auto">
            <a:xfrm>
              <a:off x="975" y="1412"/>
              <a:ext cx="90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37" name="Oval 147"/>
            <p:cNvSpPr>
              <a:spLocks noChangeArrowheads="1"/>
            </p:cNvSpPr>
            <p:nvPr/>
          </p:nvSpPr>
          <p:spPr bwMode="auto">
            <a:xfrm>
              <a:off x="725" y="1548"/>
              <a:ext cx="225" cy="21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5638" name="Text Box 124"/>
            <p:cNvSpPr txBox="1">
              <a:spLocks noChangeArrowheads="1"/>
            </p:cNvSpPr>
            <p:nvPr/>
          </p:nvSpPr>
          <p:spPr bwMode="auto">
            <a:xfrm>
              <a:off x="158" y="1480"/>
              <a:ext cx="567"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ЛР3</a:t>
              </a:r>
              <a:endParaRPr lang="ru-RU" altLang="uk-UA" sz="1200">
                <a:solidFill>
                  <a:srgbClr val="000000"/>
                </a:solidFill>
                <a:latin typeface="Arial Unicode MS" pitchFamily="34" charset="-128"/>
                <a:cs typeface="Arial Unicode MS" pitchFamily="34" charset="-128"/>
              </a:endParaRPr>
            </a:p>
          </p:txBody>
        </p:sp>
        <p:sp>
          <p:nvSpPr>
            <p:cNvPr id="25639" name="Line 181"/>
            <p:cNvSpPr>
              <a:spLocks noChangeShapeType="1"/>
            </p:cNvSpPr>
            <p:nvPr/>
          </p:nvSpPr>
          <p:spPr bwMode="auto">
            <a:xfrm flipV="1">
              <a:off x="952" y="1434"/>
              <a:ext cx="930" cy="22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5640" name="Line 127"/>
            <p:cNvSpPr>
              <a:spLocks noChangeShapeType="1"/>
            </p:cNvSpPr>
            <p:nvPr/>
          </p:nvSpPr>
          <p:spPr bwMode="auto">
            <a:xfrm flipH="1">
              <a:off x="4014" y="1275"/>
              <a:ext cx="68"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5641" name="Text Box 124"/>
            <p:cNvSpPr txBox="1">
              <a:spLocks noChangeArrowheads="1"/>
            </p:cNvSpPr>
            <p:nvPr/>
          </p:nvSpPr>
          <p:spPr bwMode="auto">
            <a:xfrm>
              <a:off x="4014" y="1162"/>
              <a:ext cx="159"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4</a:t>
              </a:r>
              <a:endParaRPr lang="ru-RU" altLang="uk-UA" sz="1200">
                <a:solidFill>
                  <a:srgbClr val="000000"/>
                </a:solidFill>
                <a:latin typeface="Arial Unicode MS" pitchFamily="34" charset="-128"/>
                <a:cs typeface="Arial Unicode MS" pitchFamily="34" charset="-128"/>
              </a:endParaRPr>
            </a:p>
          </p:txBody>
        </p:sp>
        <p:sp>
          <p:nvSpPr>
            <p:cNvPr id="25642" name="Text Box 124"/>
            <p:cNvSpPr txBox="1">
              <a:spLocks noChangeArrowheads="1"/>
            </p:cNvSpPr>
            <p:nvPr/>
          </p:nvSpPr>
          <p:spPr bwMode="auto">
            <a:xfrm>
              <a:off x="4241" y="1139"/>
              <a:ext cx="476"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Допуск до </a:t>
              </a:r>
              <a:r>
                <a:rPr lang="ru-RU" altLang="zh-CN" sz="1200" err="1">
                  <a:solidFill>
                    <a:srgbClr val="000000"/>
                  </a:solidFill>
                  <a:cs typeface="Arial Unicode MS" pitchFamily="34" charset="-128"/>
                </a:rPr>
                <a:t>екзамену</a:t>
              </a:r>
              <a:endParaRPr lang="ru-RU" altLang="uk-UA" sz="1200">
                <a:solidFill>
                  <a:srgbClr val="000000"/>
                </a:solidFill>
                <a:latin typeface="Arial Unicode MS" pitchFamily="34" charset="-128"/>
                <a:cs typeface="Arial Unicode MS" pitchFamily="34" charset="-128"/>
              </a:endParaRPr>
            </a:p>
          </p:txBody>
        </p:sp>
      </p:grpSp>
      <p:sp>
        <p:nvSpPr>
          <p:cNvPr id="25605" name="AutoShape 131"/>
          <p:cNvSpPr>
            <a:spLocks noChangeArrowheads="1"/>
          </p:cNvSpPr>
          <p:nvPr/>
        </p:nvSpPr>
        <p:spPr bwMode="auto">
          <a:xfrm>
            <a:off x="6804025" y="1268413"/>
            <a:ext cx="1547813" cy="288925"/>
          </a:xfrm>
          <a:prstGeom prst="wedgeEllipseCallout">
            <a:avLst>
              <a:gd name="adj1" fmla="val -38616"/>
              <a:gd name="adj2" fmla="val 147801"/>
            </a:avLst>
          </a:prstGeom>
          <a:solidFill>
            <a:srgbClr val="FFFFFF"/>
          </a:solidFill>
          <a:ln w="15875" algn="ctr">
            <a:solidFill>
              <a:srgbClr val="969696"/>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Кратність</a:t>
            </a:r>
            <a:r>
              <a:rPr lang="ru-RU" altLang="uk-UA" sz="1000" i="1">
                <a:solidFill>
                  <a:srgbClr val="FF3300"/>
                </a:solidFill>
                <a:latin typeface="Arial" pitchFamily="34" charset="0"/>
              </a:rPr>
              <a:t> дуги</a:t>
            </a:r>
          </a:p>
        </p:txBody>
      </p:sp>
      <p:sp>
        <p:nvSpPr>
          <p:cNvPr id="68"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r>
              <a:rPr lang="ru-RU" altLang="uk-UA" sz="2800" dirty="0">
                <a:latin typeface="Arial Unicode MS" pitchFamily="34" charset="-128"/>
                <a:ea typeface="Arial Unicode MS" pitchFamily="34" charset="-128"/>
                <a:cs typeface="Arial Unicode MS" pitchFamily="34" charset="-128"/>
              </a:rPr>
              <a:t> з </a:t>
            </a:r>
            <a:r>
              <a:rPr lang="ru-RU" altLang="uk-UA" sz="2800" dirty="0" err="1">
                <a:latin typeface="Arial Unicode MS" pitchFamily="34" charset="-128"/>
                <a:ea typeface="Arial Unicode MS" pitchFamily="34" charset="-128"/>
                <a:cs typeface="Arial Unicode MS" pitchFamily="34" charset="-128"/>
              </a:rPr>
              <a:t>кратними</a:t>
            </a:r>
            <a:r>
              <a:rPr lang="ru-RU" altLang="uk-UA" sz="2800" dirty="0">
                <a:latin typeface="Arial Unicode MS" pitchFamily="34" charset="-128"/>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зв</a:t>
            </a:r>
            <a:r>
              <a:rPr lang="en-US" altLang="uk-UA" sz="2800" dirty="0">
                <a:latin typeface="Arial Unicode MS" pitchFamily="34" charset="-128"/>
                <a:ea typeface="Arial Unicode MS" pitchFamily="34" charset="-128"/>
                <a:cs typeface="Arial Unicode MS" pitchFamily="34" charset="-128"/>
              </a:rPr>
              <a:t>’</a:t>
            </a:r>
            <a:r>
              <a:rPr lang="ru-RU" altLang="uk-UA" sz="2800" dirty="0" err="1">
                <a:latin typeface="Arial Unicode MS" pitchFamily="34" charset="-128"/>
                <a:ea typeface="Arial Unicode MS" pitchFamily="34" charset="-128"/>
                <a:cs typeface="Arial Unicode MS" pitchFamily="34" charset="-128"/>
              </a:rPr>
              <a:t>язками</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14198045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7" name="Group 3"/>
          <p:cNvGrpSpPr>
            <a:grpSpLocks/>
          </p:cNvGrpSpPr>
          <p:nvPr/>
        </p:nvGrpSpPr>
        <p:grpSpPr bwMode="auto">
          <a:xfrm>
            <a:off x="3887788" y="3500438"/>
            <a:ext cx="5005387" cy="1636712"/>
            <a:chOff x="226" y="2251"/>
            <a:chExt cx="3153" cy="1031"/>
          </a:xfrm>
        </p:grpSpPr>
        <p:sp>
          <p:nvSpPr>
            <p:cNvPr id="26668" name="Line 4"/>
            <p:cNvSpPr>
              <a:spLocks noChangeShapeType="1"/>
            </p:cNvSpPr>
            <p:nvPr/>
          </p:nvSpPr>
          <p:spPr bwMode="auto">
            <a:xfrm flipH="1">
              <a:off x="2290" y="2568"/>
              <a:ext cx="23"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6669" name="Text Box 124"/>
            <p:cNvSpPr txBox="1">
              <a:spLocks noChangeArrowheads="1"/>
            </p:cNvSpPr>
            <p:nvPr/>
          </p:nvSpPr>
          <p:spPr bwMode="auto">
            <a:xfrm>
              <a:off x="2200" y="2455"/>
              <a:ext cx="159"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34</a:t>
              </a:r>
              <a:endParaRPr lang="ru-RU" altLang="uk-UA" sz="1200">
                <a:solidFill>
                  <a:srgbClr val="000000"/>
                </a:solidFill>
                <a:latin typeface="Arial Unicode MS" pitchFamily="34" charset="-128"/>
                <a:cs typeface="Arial Unicode MS" pitchFamily="34" charset="-128"/>
              </a:endParaRPr>
            </a:p>
          </p:txBody>
        </p:sp>
        <p:sp>
          <p:nvSpPr>
            <p:cNvPr id="26670" name="Line 181"/>
            <p:cNvSpPr>
              <a:spLocks noChangeShapeType="1"/>
            </p:cNvSpPr>
            <p:nvPr/>
          </p:nvSpPr>
          <p:spPr bwMode="auto">
            <a:xfrm>
              <a:off x="1406" y="2682"/>
              <a:ext cx="669" cy="10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71" name="Line 148"/>
            <p:cNvSpPr>
              <a:spLocks noChangeShapeType="1"/>
            </p:cNvSpPr>
            <p:nvPr/>
          </p:nvSpPr>
          <p:spPr bwMode="auto">
            <a:xfrm flipH="1">
              <a:off x="2086" y="2704"/>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6672" name="Line 181"/>
            <p:cNvSpPr>
              <a:spLocks noChangeShapeType="1"/>
            </p:cNvSpPr>
            <p:nvPr/>
          </p:nvSpPr>
          <p:spPr bwMode="auto">
            <a:xfrm flipV="1">
              <a:off x="1247" y="2840"/>
              <a:ext cx="839" cy="2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73" name="Oval 147"/>
            <p:cNvSpPr>
              <a:spLocks noChangeArrowheads="1"/>
            </p:cNvSpPr>
            <p:nvPr/>
          </p:nvSpPr>
          <p:spPr bwMode="auto">
            <a:xfrm>
              <a:off x="1224" y="2591"/>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6674" name="Line 149"/>
            <p:cNvSpPr>
              <a:spLocks noChangeShapeType="1"/>
            </p:cNvSpPr>
            <p:nvPr/>
          </p:nvSpPr>
          <p:spPr bwMode="auto">
            <a:xfrm flipV="1">
              <a:off x="2109" y="2478"/>
              <a:ext cx="363" cy="29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75" name="Text Box 124"/>
            <p:cNvSpPr txBox="1">
              <a:spLocks noChangeArrowheads="1"/>
            </p:cNvSpPr>
            <p:nvPr/>
          </p:nvSpPr>
          <p:spPr bwMode="auto">
            <a:xfrm>
              <a:off x="226" y="3067"/>
              <a:ext cx="816"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Початок семестру</a:t>
              </a:r>
              <a:endParaRPr lang="ru-RU" altLang="uk-UA" sz="1200">
                <a:solidFill>
                  <a:srgbClr val="000000"/>
                </a:solidFill>
                <a:latin typeface="Arial Unicode MS" pitchFamily="34" charset="-128"/>
                <a:cs typeface="Arial Unicode MS" pitchFamily="34" charset="-128"/>
              </a:endParaRPr>
            </a:p>
          </p:txBody>
        </p:sp>
        <p:sp>
          <p:nvSpPr>
            <p:cNvPr id="26676" name="Text Box 124"/>
            <p:cNvSpPr txBox="1">
              <a:spLocks noChangeArrowheads="1"/>
            </p:cNvSpPr>
            <p:nvPr/>
          </p:nvSpPr>
          <p:spPr bwMode="auto">
            <a:xfrm>
              <a:off x="453" y="2500"/>
              <a:ext cx="748" cy="90"/>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Дисципліна</a:t>
              </a:r>
              <a:r>
                <a:rPr lang="ru-RU" altLang="zh-CN" sz="1200">
                  <a:solidFill>
                    <a:srgbClr val="000000"/>
                  </a:solidFill>
                  <a:cs typeface="Arial Unicode MS" pitchFamily="34" charset="-128"/>
                </a:rPr>
                <a:t> 1</a:t>
              </a:r>
              <a:endParaRPr lang="ru-RU" altLang="uk-UA" sz="1200">
                <a:solidFill>
                  <a:srgbClr val="000000"/>
                </a:solidFill>
                <a:latin typeface="Arial Unicode MS" pitchFamily="34" charset="-128"/>
                <a:cs typeface="Arial Unicode MS" pitchFamily="34" charset="-128"/>
              </a:endParaRPr>
            </a:p>
          </p:txBody>
        </p:sp>
        <p:sp>
          <p:nvSpPr>
            <p:cNvPr id="26677" name="Text Box 124"/>
            <p:cNvSpPr txBox="1">
              <a:spLocks noChangeArrowheads="1"/>
            </p:cNvSpPr>
            <p:nvPr/>
          </p:nvSpPr>
          <p:spPr bwMode="auto">
            <a:xfrm>
              <a:off x="1701" y="2432"/>
              <a:ext cx="477"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Почати</a:t>
              </a:r>
              <a:r>
                <a:rPr lang="ru-RU" altLang="zh-CN" sz="1200">
                  <a:solidFill>
                    <a:srgbClr val="000000"/>
                  </a:solidFill>
                  <a:cs typeface="Arial Unicode MS" pitchFamily="34" charset="-128"/>
                </a:rPr>
                <a:t> семестр</a:t>
              </a:r>
              <a:endParaRPr lang="ru-RU" altLang="uk-UA" sz="1200">
                <a:solidFill>
                  <a:srgbClr val="000000"/>
                </a:solidFill>
                <a:latin typeface="Arial Unicode MS" pitchFamily="34" charset="-128"/>
                <a:cs typeface="Arial Unicode MS" pitchFamily="34" charset="-128"/>
              </a:endParaRPr>
            </a:p>
          </p:txBody>
        </p:sp>
        <p:sp>
          <p:nvSpPr>
            <p:cNvPr id="26678" name="Oval 147"/>
            <p:cNvSpPr>
              <a:spLocks noChangeArrowheads="1"/>
            </p:cNvSpPr>
            <p:nvPr/>
          </p:nvSpPr>
          <p:spPr bwMode="auto">
            <a:xfrm>
              <a:off x="2449" y="2341"/>
              <a:ext cx="180" cy="170"/>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34</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79" name="Oval 147"/>
            <p:cNvSpPr>
              <a:spLocks noChangeArrowheads="1"/>
            </p:cNvSpPr>
            <p:nvPr/>
          </p:nvSpPr>
          <p:spPr bwMode="auto">
            <a:xfrm>
              <a:off x="1066" y="3045"/>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80" name="Oval 147"/>
            <p:cNvSpPr>
              <a:spLocks noChangeArrowheads="1"/>
            </p:cNvSpPr>
            <p:nvPr/>
          </p:nvSpPr>
          <p:spPr bwMode="auto">
            <a:xfrm>
              <a:off x="2653" y="2704"/>
              <a:ext cx="180" cy="170"/>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17</a:t>
              </a:r>
            </a:p>
            <a:p>
              <a:pPr algn="ctr">
                <a:spcBef>
                  <a:spcPct val="0"/>
                </a:spcBef>
                <a:buClrTx/>
                <a:buSzTx/>
                <a:buFontTx/>
                <a:buNone/>
              </a:pPr>
              <a:endParaRPr lang="ru-RU" altLang="uk-UA" sz="1000">
                <a:cs typeface="Arial Unicode MS" pitchFamily="34" charset="-128"/>
              </a:endParaRPr>
            </a:p>
          </p:txBody>
        </p:sp>
        <p:sp>
          <p:nvSpPr>
            <p:cNvPr id="26681" name="Line 149"/>
            <p:cNvSpPr>
              <a:spLocks noChangeShapeType="1"/>
            </p:cNvSpPr>
            <p:nvPr/>
          </p:nvSpPr>
          <p:spPr bwMode="auto">
            <a:xfrm flipV="1">
              <a:off x="2086" y="2795"/>
              <a:ext cx="567" cy="2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82" name="Text Box 124"/>
            <p:cNvSpPr txBox="1">
              <a:spLocks noChangeArrowheads="1"/>
            </p:cNvSpPr>
            <p:nvPr/>
          </p:nvSpPr>
          <p:spPr bwMode="auto">
            <a:xfrm>
              <a:off x="2676" y="2546"/>
              <a:ext cx="703"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Практичні</a:t>
              </a:r>
              <a:endParaRPr lang="ru-RU" altLang="zh-CN" sz="1200">
                <a:solidFill>
                  <a:srgbClr val="000000"/>
                </a:solidFill>
                <a:cs typeface="Arial Unicode MS" pitchFamily="34" charset="-128"/>
              </a:endParaRPr>
            </a:p>
          </p:txBody>
        </p:sp>
        <p:sp>
          <p:nvSpPr>
            <p:cNvPr id="26683" name="Line 19"/>
            <p:cNvSpPr>
              <a:spLocks noChangeShapeType="1"/>
            </p:cNvSpPr>
            <p:nvPr/>
          </p:nvSpPr>
          <p:spPr bwMode="auto">
            <a:xfrm flipH="1">
              <a:off x="2381" y="2772"/>
              <a:ext cx="45"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6684" name="Text Box 124"/>
            <p:cNvSpPr txBox="1">
              <a:spLocks noChangeArrowheads="1"/>
            </p:cNvSpPr>
            <p:nvPr/>
          </p:nvSpPr>
          <p:spPr bwMode="auto">
            <a:xfrm>
              <a:off x="2381" y="2636"/>
              <a:ext cx="159"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17</a:t>
              </a:r>
              <a:endParaRPr lang="ru-RU" altLang="uk-UA" sz="1200">
                <a:solidFill>
                  <a:srgbClr val="000000"/>
                </a:solidFill>
                <a:latin typeface="Arial Unicode MS" pitchFamily="34" charset="-128"/>
                <a:cs typeface="Arial Unicode MS" pitchFamily="34" charset="-128"/>
              </a:endParaRPr>
            </a:p>
          </p:txBody>
        </p:sp>
        <p:sp>
          <p:nvSpPr>
            <p:cNvPr id="26685" name="Text Box 124"/>
            <p:cNvSpPr txBox="1">
              <a:spLocks noChangeArrowheads="1"/>
            </p:cNvSpPr>
            <p:nvPr/>
          </p:nvSpPr>
          <p:spPr bwMode="auto">
            <a:xfrm>
              <a:off x="2608" y="2251"/>
              <a:ext cx="476"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Лекції</a:t>
              </a:r>
              <a:endParaRPr lang="ru-RU" altLang="uk-UA" sz="1200">
                <a:solidFill>
                  <a:srgbClr val="000000"/>
                </a:solidFill>
                <a:latin typeface="Arial Unicode MS" pitchFamily="34" charset="-128"/>
                <a:cs typeface="Arial Unicode MS" pitchFamily="34" charset="-128"/>
              </a:endParaRPr>
            </a:p>
          </p:txBody>
        </p:sp>
        <p:sp>
          <p:nvSpPr>
            <p:cNvPr id="26686" name="Line 149"/>
            <p:cNvSpPr>
              <a:spLocks noChangeShapeType="1"/>
            </p:cNvSpPr>
            <p:nvPr/>
          </p:nvSpPr>
          <p:spPr bwMode="auto">
            <a:xfrm>
              <a:off x="2086" y="2863"/>
              <a:ext cx="318" cy="31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87" name="Line 23"/>
            <p:cNvSpPr>
              <a:spLocks noChangeShapeType="1"/>
            </p:cNvSpPr>
            <p:nvPr/>
          </p:nvSpPr>
          <p:spPr bwMode="auto">
            <a:xfrm flipH="1">
              <a:off x="2222" y="3045"/>
              <a:ext cx="91" cy="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6688" name="Text Box 124"/>
            <p:cNvSpPr txBox="1">
              <a:spLocks noChangeArrowheads="1"/>
            </p:cNvSpPr>
            <p:nvPr/>
          </p:nvSpPr>
          <p:spPr bwMode="auto">
            <a:xfrm>
              <a:off x="2336" y="2931"/>
              <a:ext cx="159"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34</a:t>
              </a:r>
              <a:endParaRPr lang="ru-RU" altLang="uk-UA" sz="1200">
                <a:solidFill>
                  <a:srgbClr val="000000"/>
                </a:solidFill>
                <a:latin typeface="Arial Unicode MS" pitchFamily="34" charset="-128"/>
                <a:cs typeface="Arial Unicode MS" pitchFamily="34" charset="-128"/>
              </a:endParaRPr>
            </a:p>
          </p:txBody>
        </p:sp>
        <p:sp>
          <p:nvSpPr>
            <p:cNvPr id="26689" name="Oval 147"/>
            <p:cNvSpPr>
              <a:spLocks noChangeArrowheads="1"/>
            </p:cNvSpPr>
            <p:nvPr/>
          </p:nvSpPr>
          <p:spPr bwMode="auto">
            <a:xfrm>
              <a:off x="2404" y="3112"/>
              <a:ext cx="180" cy="170"/>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34</a:t>
              </a:r>
            </a:p>
            <a:p>
              <a:pPr algn="ctr">
                <a:spcBef>
                  <a:spcPct val="0"/>
                </a:spcBef>
                <a:buClrTx/>
                <a:buSzTx/>
                <a:buFontTx/>
                <a:buNone/>
              </a:pPr>
              <a:endParaRPr lang="ru-RU" altLang="uk-UA" sz="1000">
                <a:cs typeface="Arial Unicode MS" pitchFamily="34" charset="-128"/>
              </a:endParaRPr>
            </a:p>
          </p:txBody>
        </p:sp>
        <p:sp>
          <p:nvSpPr>
            <p:cNvPr id="26690" name="Text Box 124"/>
            <p:cNvSpPr txBox="1">
              <a:spLocks noChangeArrowheads="1"/>
            </p:cNvSpPr>
            <p:nvPr/>
          </p:nvSpPr>
          <p:spPr bwMode="auto">
            <a:xfrm>
              <a:off x="2562" y="2999"/>
              <a:ext cx="748"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Лабораторні</a:t>
              </a:r>
              <a:endParaRPr lang="ru-RU" altLang="uk-UA" sz="1200">
                <a:solidFill>
                  <a:srgbClr val="000000"/>
                </a:solidFill>
                <a:latin typeface="Arial Unicode MS" pitchFamily="34" charset="-128"/>
                <a:cs typeface="Arial Unicode MS" pitchFamily="34" charset="-128"/>
              </a:endParaRPr>
            </a:p>
          </p:txBody>
        </p:sp>
      </p:grpSp>
      <p:grpSp>
        <p:nvGrpSpPr>
          <p:cNvPr id="26628" name="Group 27"/>
          <p:cNvGrpSpPr>
            <a:grpSpLocks/>
          </p:cNvGrpSpPr>
          <p:nvPr/>
        </p:nvGrpSpPr>
        <p:grpSpPr bwMode="auto">
          <a:xfrm>
            <a:off x="684213" y="1412875"/>
            <a:ext cx="7486650" cy="2070100"/>
            <a:chOff x="158" y="890"/>
            <a:chExt cx="4716" cy="1304"/>
          </a:xfrm>
        </p:grpSpPr>
        <p:sp>
          <p:nvSpPr>
            <p:cNvPr id="26629" name="Line 181"/>
            <p:cNvSpPr>
              <a:spLocks noChangeShapeType="1"/>
            </p:cNvSpPr>
            <p:nvPr/>
          </p:nvSpPr>
          <p:spPr bwMode="auto">
            <a:xfrm>
              <a:off x="3810" y="1253"/>
              <a:ext cx="601" cy="21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30" name="Line 148"/>
            <p:cNvSpPr>
              <a:spLocks noChangeShapeType="1"/>
            </p:cNvSpPr>
            <p:nvPr/>
          </p:nvSpPr>
          <p:spPr bwMode="auto">
            <a:xfrm flipH="1">
              <a:off x="4422" y="1389"/>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6631" name="Line 181"/>
            <p:cNvSpPr>
              <a:spLocks noChangeShapeType="1"/>
            </p:cNvSpPr>
            <p:nvPr/>
          </p:nvSpPr>
          <p:spPr bwMode="auto">
            <a:xfrm flipV="1">
              <a:off x="3583" y="1525"/>
              <a:ext cx="839" cy="249"/>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32" name="Line 31"/>
            <p:cNvSpPr>
              <a:spLocks noChangeShapeType="1"/>
            </p:cNvSpPr>
            <p:nvPr/>
          </p:nvSpPr>
          <p:spPr bwMode="auto">
            <a:xfrm flipH="1">
              <a:off x="3832" y="1638"/>
              <a:ext cx="23"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6633" name="Text Box 124"/>
            <p:cNvSpPr txBox="1">
              <a:spLocks noChangeArrowheads="1"/>
            </p:cNvSpPr>
            <p:nvPr/>
          </p:nvSpPr>
          <p:spPr bwMode="auto">
            <a:xfrm>
              <a:off x="3810" y="1525"/>
              <a:ext cx="159"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2</a:t>
              </a:r>
              <a:endParaRPr lang="ru-RU" altLang="uk-UA" sz="1200">
                <a:solidFill>
                  <a:srgbClr val="000000"/>
                </a:solidFill>
                <a:latin typeface="Arial Unicode MS" pitchFamily="34" charset="-128"/>
                <a:cs typeface="Arial Unicode MS" pitchFamily="34" charset="-128"/>
              </a:endParaRPr>
            </a:p>
          </p:txBody>
        </p:sp>
        <p:grpSp>
          <p:nvGrpSpPr>
            <p:cNvPr id="26634" name="Group 33"/>
            <p:cNvGrpSpPr>
              <a:grpSpLocks/>
            </p:cNvGrpSpPr>
            <p:nvPr/>
          </p:nvGrpSpPr>
          <p:grpSpPr bwMode="auto">
            <a:xfrm>
              <a:off x="2449" y="1389"/>
              <a:ext cx="454" cy="136"/>
              <a:chOff x="1927" y="3294"/>
              <a:chExt cx="454" cy="136"/>
            </a:xfrm>
          </p:grpSpPr>
          <p:sp>
            <p:nvSpPr>
              <p:cNvPr id="26666" name="Line 290"/>
              <p:cNvSpPr>
                <a:spLocks noChangeShapeType="1"/>
              </p:cNvSpPr>
              <p:nvPr/>
            </p:nvSpPr>
            <p:spPr bwMode="auto">
              <a:xfrm>
                <a:off x="1927" y="3294"/>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6667" name="Line 291"/>
              <p:cNvSpPr>
                <a:spLocks noChangeShapeType="1"/>
              </p:cNvSpPr>
              <p:nvPr/>
            </p:nvSpPr>
            <p:spPr bwMode="auto">
              <a:xfrm>
                <a:off x="1927" y="3430"/>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grpSp>
        <p:sp>
          <p:nvSpPr>
            <p:cNvPr id="26635" name="Oval 147"/>
            <p:cNvSpPr>
              <a:spLocks noChangeArrowheads="1"/>
            </p:cNvSpPr>
            <p:nvPr/>
          </p:nvSpPr>
          <p:spPr bwMode="auto">
            <a:xfrm>
              <a:off x="4694" y="1457"/>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000">
                  <a:cs typeface="Arial Unicode MS" pitchFamily="34" charset="-128"/>
                </a:rPr>
                <a:t>1</a:t>
              </a:r>
            </a:p>
          </p:txBody>
        </p:sp>
        <p:sp>
          <p:nvSpPr>
            <p:cNvPr id="26636" name="Line 149"/>
            <p:cNvSpPr>
              <a:spLocks noChangeShapeType="1"/>
            </p:cNvSpPr>
            <p:nvPr/>
          </p:nvSpPr>
          <p:spPr bwMode="auto">
            <a:xfrm flipV="1">
              <a:off x="4422" y="1525"/>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37" name="Oval 147"/>
            <p:cNvSpPr>
              <a:spLocks noChangeArrowheads="1"/>
            </p:cNvSpPr>
            <p:nvPr/>
          </p:nvSpPr>
          <p:spPr bwMode="auto">
            <a:xfrm>
              <a:off x="1134" y="890"/>
              <a:ext cx="225" cy="21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38" name="Line 181"/>
            <p:cNvSpPr>
              <a:spLocks noChangeShapeType="1"/>
            </p:cNvSpPr>
            <p:nvPr/>
          </p:nvSpPr>
          <p:spPr bwMode="auto">
            <a:xfrm>
              <a:off x="1338" y="1071"/>
              <a:ext cx="578" cy="30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39" name="Line 148"/>
            <p:cNvSpPr>
              <a:spLocks noChangeShapeType="1"/>
            </p:cNvSpPr>
            <p:nvPr/>
          </p:nvSpPr>
          <p:spPr bwMode="auto">
            <a:xfrm flipH="1">
              <a:off x="1927" y="1298"/>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6640" name="Oval 147"/>
            <p:cNvSpPr>
              <a:spLocks noChangeArrowheads="1"/>
            </p:cNvSpPr>
            <p:nvPr/>
          </p:nvSpPr>
          <p:spPr bwMode="auto">
            <a:xfrm>
              <a:off x="907" y="1752"/>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41" name="Line 181"/>
            <p:cNvSpPr>
              <a:spLocks noChangeShapeType="1"/>
            </p:cNvSpPr>
            <p:nvPr/>
          </p:nvSpPr>
          <p:spPr bwMode="auto">
            <a:xfrm flipV="1">
              <a:off x="1088" y="1434"/>
              <a:ext cx="839" cy="3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42" name="Oval 147"/>
            <p:cNvSpPr>
              <a:spLocks noChangeArrowheads="1"/>
            </p:cNvSpPr>
            <p:nvPr/>
          </p:nvSpPr>
          <p:spPr bwMode="auto">
            <a:xfrm>
              <a:off x="2199" y="1366"/>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6643" name="Line 149"/>
            <p:cNvSpPr>
              <a:spLocks noChangeShapeType="1"/>
            </p:cNvSpPr>
            <p:nvPr/>
          </p:nvSpPr>
          <p:spPr bwMode="auto">
            <a:xfrm flipV="1">
              <a:off x="1927" y="1434"/>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44" name="Oval 147"/>
            <p:cNvSpPr>
              <a:spLocks noChangeArrowheads="1"/>
            </p:cNvSpPr>
            <p:nvPr/>
          </p:nvSpPr>
          <p:spPr bwMode="auto">
            <a:xfrm>
              <a:off x="952" y="202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45" name="Line 181"/>
            <p:cNvSpPr>
              <a:spLocks noChangeShapeType="1"/>
            </p:cNvSpPr>
            <p:nvPr/>
          </p:nvSpPr>
          <p:spPr bwMode="auto">
            <a:xfrm flipV="1">
              <a:off x="1111" y="1502"/>
              <a:ext cx="793" cy="52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46" name="Text Box 124"/>
            <p:cNvSpPr txBox="1">
              <a:spLocks noChangeArrowheads="1"/>
            </p:cNvSpPr>
            <p:nvPr/>
          </p:nvSpPr>
          <p:spPr bwMode="auto">
            <a:xfrm>
              <a:off x="521" y="890"/>
              <a:ext cx="567"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ЛР1</a:t>
              </a:r>
              <a:endParaRPr lang="ru-RU" altLang="uk-UA" sz="1200">
                <a:solidFill>
                  <a:srgbClr val="000000"/>
                </a:solidFill>
                <a:latin typeface="Arial Unicode MS" pitchFamily="34" charset="-128"/>
                <a:cs typeface="Arial Unicode MS" pitchFamily="34" charset="-128"/>
              </a:endParaRPr>
            </a:p>
          </p:txBody>
        </p:sp>
        <p:sp>
          <p:nvSpPr>
            <p:cNvPr id="26647" name="Text Box 124"/>
            <p:cNvSpPr txBox="1">
              <a:spLocks noChangeArrowheads="1"/>
            </p:cNvSpPr>
            <p:nvPr/>
          </p:nvSpPr>
          <p:spPr bwMode="auto">
            <a:xfrm>
              <a:off x="158" y="1820"/>
              <a:ext cx="726"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КР1</a:t>
              </a:r>
              <a:endParaRPr lang="ru-RU" altLang="uk-UA" sz="1200">
                <a:solidFill>
                  <a:srgbClr val="000000"/>
                </a:solidFill>
                <a:latin typeface="Arial Unicode MS" pitchFamily="34" charset="-128"/>
                <a:cs typeface="Arial Unicode MS" pitchFamily="34" charset="-128"/>
              </a:endParaRPr>
            </a:p>
          </p:txBody>
        </p:sp>
        <p:sp>
          <p:nvSpPr>
            <p:cNvPr id="26648" name="Text Box 124"/>
            <p:cNvSpPr txBox="1">
              <a:spLocks noChangeArrowheads="1"/>
            </p:cNvSpPr>
            <p:nvPr/>
          </p:nvSpPr>
          <p:spPr bwMode="auto">
            <a:xfrm>
              <a:off x="295" y="2047"/>
              <a:ext cx="613"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КР2</a:t>
              </a:r>
              <a:endParaRPr lang="ru-RU" altLang="uk-UA" sz="1200">
                <a:solidFill>
                  <a:srgbClr val="000000"/>
                </a:solidFill>
                <a:latin typeface="Arial Unicode MS" pitchFamily="34" charset="-128"/>
                <a:cs typeface="Arial Unicode MS" pitchFamily="34" charset="-128"/>
              </a:endParaRPr>
            </a:p>
          </p:txBody>
        </p:sp>
        <p:sp>
          <p:nvSpPr>
            <p:cNvPr id="26649" name="Text Box 124"/>
            <p:cNvSpPr txBox="1">
              <a:spLocks noChangeArrowheads="1"/>
            </p:cNvSpPr>
            <p:nvPr/>
          </p:nvSpPr>
          <p:spPr bwMode="auto">
            <a:xfrm>
              <a:off x="2767" y="1752"/>
              <a:ext cx="613"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Кількість</a:t>
              </a:r>
              <a:r>
                <a:rPr lang="ru-RU" altLang="zh-CN" sz="1200">
                  <a:solidFill>
                    <a:srgbClr val="000000"/>
                  </a:solidFill>
                  <a:cs typeface="Arial Unicode MS" pitchFamily="34" charset="-128"/>
                </a:rPr>
                <a:t> </a:t>
              </a:r>
              <a:r>
                <a:rPr lang="ru-RU" altLang="zh-CN" sz="1200" err="1">
                  <a:solidFill>
                    <a:srgbClr val="000000"/>
                  </a:solidFill>
                  <a:cs typeface="Arial Unicode MS" pitchFamily="34" charset="-128"/>
                </a:rPr>
                <a:t>зданих</a:t>
              </a:r>
              <a:r>
                <a:rPr lang="ru-RU" altLang="zh-CN" sz="1200">
                  <a:solidFill>
                    <a:srgbClr val="000000"/>
                  </a:solidFill>
                  <a:cs typeface="Arial Unicode MS" pitchFamily="34" charset="-128"/>
                </a:rPr>
                <a:t> КР</a:t>
              </a:r>
              <a:endParaRPr lang="ru-RU" altLang="uk-UA" sz="1200">
                <a:solidFill>
                  <a:srgbClr val="000000"/>
                </a:solidFill>
                <a:latin typeface="Arial Unicode MS" pitchFamily="34" charset="-128"/>
                <a:cs typeface="Arial Unicode MS" pitchFamily="34" charset="-128"/>
              </a:endParaRPr>
            </a:p>
          </p:txBody>
        </p:sp>
        <p:sp>
          <p:nvSpPr>
            <p:cNvPr id="26650" name="Text Box 124"/>
            <p:cNvSpPr txBox="1">
              <a:spLocks noChangeArrowheads="1"/>
            </p:cNvSpPr>
            <p:nvPr/>
          </p:nvSpPr>
          <p:spPr bwMode="auto">
            <a:xfrm>
              <a:off x="2903" y="1003"/>
              <a:ext cx="72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Кількість</a:t>
              </a:r>
              <a:r>
                <a:rPr lang="ru-RU" altLang="zh-CN" sz="1200">
                  <a:solidFill>
                    <a:srgbClr val="000000"/>
                  </a:solidFill>
                  <a:cs typeface="Arial Unicode MS" pitchFamily="34" charset="-128"/>
                </a:rPr>
                <a:t> </a:t>
              </a:r>
              <a:r>
                <a:rPr lang="ru-RU" altLang="zh-CN" sz="1200" err="1">
                  <a:solidFill>
                    <a:srgbClr val="000000"/>
                  </a:solidFill>
                  <a:cs typeface="Arial Unicode MS" pitchFamily="34" charset="-128"/>
                </a:rPr>
                <a:t>зданих</a:t>
              </a:r>
              <a:r>
                <a:rPr lang="ru-RU" altLang="zh-CN" sz="1200">
                  <a:solidFill>
                    <a:srgbClr val="000000"/>
                  </a:solidFill>
                  <a:cs typeface="Arial Unicode MS" pitchFamily="34" charset="-128"/>
                </a:rPr>
                <a:t> ЛР</a:t>
              </a:r>
              <a:endParaRPr lang="ru-RU" altLang="uk-UA" sz="1200">
                <a:solidFill>
                  <a:srgbClr val="000000"/>
                </a:solidFill>
                <a:latin typeface="Arial Unicode MS" pitchFamily="34" charset="-128"/>
                <a:cs typeface="Arial Unicode MS" pitchFamily="34" charset="-128"/>
              </a:endParaRPr>
            </a:p>
          </p:txBody>
        </p:sp>
        <p:sp>
          <p:nvSpPr>
            <p:cNvPr id="26651" name="Text Box 124"/>
            <p:cNvSpPr txBox="1">
              <a:spLocks noChangeArrowheads="1"/>
            </p:cNvSpPr>
            <p:nvPr/>
          </p:nvSpPr>
          <p:spPr bwMode="auto">
            <a:xfrm>
              <a:off x="1768" y="1026"/>
              <a:ext cx="635"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Допуск до </a:t>
              </a:r>
              <a:r>
                <a:rPr lang="ru-RU" altLang="zh-CN" sz="1200" err="1">
                  <a:solidFill>
                    <a:srgbClr val="000000"/>
                  </a:solidFill>
                  <a:cs typeface="Arial Unicode MS" pitchFamily="34" charset="-128"/>
                </a:rPr>
                <a:t>екзамену</a:t>
              </a:r>
              <a:endParaRPr lang="ru-RU" altLang="uk-UA" sz="1200">
                <a:solidFill>
                  <a:srgbClr val="000000"/>
                </a:solidFill>
                <a:latin typeface="Arial Unicode MS" pitchFamily="34" charset="-128"/>
                <a:cs typeface="Arial Unicode MS" pitchFamily="34" charset="-128"/>
              </a:endParaRPr>
            </a:p>
          </p:txBody>
        </p:sp>
        <p:sp>
          <p:nvSpPr>
            <p:cNvPr id="26652" name="Oval 147"/>
            <p:cNvSpPr>
              <a:spLocks noChangeArrowheads="1"/>
            </p:cNvSpPr>
            <p:nvPr/>
          </p:nvSpPr>
          <p:spPr bwMode="auto">
            <a:xfrm>
              <a:off x="3401" y="172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53" name="Oval 147"/>
            <p:cNvSpPr>
              <a:spLocks noChangeArrowheads="1"/>
            </p:cNvSpPr>
            <p:nvPr/>
          </p:nvSpPr>
          <p:spPr bwMode="auto">
            <a:xfrm>
              <a:off x="3628" y="1162"/>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54" name="Oval 147"/>
            <p:cNvSpPr>
              <a:spLocks noChangeArrowheads="1"/>
            </p:cNvSpPr>
            <p:nvPr/>
          </p:nvSpPr>
          <p:spPr bwMode="auto">
            <a:xfrm>
              <a:off x="884" y="1071"/>
              <a:ext cx="225" cy="21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55" name="Oval 147"/>
            <p:cNvSpPr>
              <a:spLocks noChangeArrowheads="1"/>
            </p:cNvSpPr>
            <p:nvPr/>
          </p:nvSpPr>
          <p:spPr bwMode="auto">
            <a:xfrm>
              <a:off x="748" y="1298"/>
              <a:ext cx="225" cy="21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56" name="Line 181"/>
            <p:cNvSpPr>
              <a:spLocks noChangeShapeType="1"/>
            </p:cNvSpPr>
            <p:nvPr/>
          </p:nvSpPr>
          <p:spPr bwMode="auto">
            <a:xfrm>
              <a:off x="1111" y="1207"/>
              <a:ext cx="771" cy="20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57" name="Text Box 124"/>
            <p:cNvSpPr txBox="1">
              <a:spLocks noChangeArrowheads="1"/>
            </p:cNvSpPr>
            <p:nvPr/>
          </p:nvSpPr>
          <p:spPr bwMode="auto">
            <a:xfrm>
              <a:off x="249" y="1071"/>
              <a:ext cx="567"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ЛР2</a:t>
              </a:r>
              <a:endParaRPr lang="ru-RU" altLang="uk-UA" sz="1200">
                <a:solidFill>
                  <a:srgbClr val="000000"/>
                </a:solidFill>
                <a:latin typeface="Arial Unicode MS" pitchFamily="34" charset="-128"/>
                <a:cs typeface="Arial Unicode MS" pitchFamily="34" charset="-128"/>
              </a:endParaRPr>
            </a:p>
          </p:txBody>
        </p:sp>
        <p:sp>
          <p:nvSpPr>
            <p:cNvPr id="26658" name="Text Box 124"/>
            <p:cNvSpPr txBox="1">
              <a:spLocks noChangeArrowheads="1"/>
            </p:cNvSpPr>
            <p:nvPr/>
          </p:nvSpPr>
          <p:spPr bwMode="auto">
            <a:xfrm>
              <a:off x="181" y="1230"/>
              <a:ext cx="567"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ЛР3</a:t>
              </a:r>
              <a:endParaRPr lang="ru-RU" altLang="uk-UA" sz="1200">
                <a:solidFill>
                  <a:srgbClr val="000000"/>
                </a:solidFill>
                <a:latin typeface="Arial Unicode MS" pitchFamily="34" charset="-128"/>
                <a:cs typeface="Arial Unicode MS" pitchFamily="34" charset="-128"/>
              </a:endParaRPr>
            </a:p>
          </p:txBody>
        </p:sp>
        <p:sp>
          <p:nvSpPr>
            <p:cNvPr id="26659" name="Line 181"/>
            <p:cNvSpPr>
              <a:spLocks noChangeShapeType="1"/>
            </p:cNvSpPr>
            <p:nvPr/>
          </p:nvSpPr>
          <p:spPr bwMode="auto">
            <a:xfrm>
              <a:off x="975" y="1412"/>
              <a:ext cx="90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60" name="Oval 147"/>
            <p:cNvSpPr>
              <a:spLocks noChangeArrowheads="1"/>
            </p:cNvSpPr>
            <p:nvPr/>
          </p:nvSpPr>
          <p:spPr bwMode="auto">
            <a:xfrm>
              <a:off x="725" y="1548"/>
              <a:ext cx="225" cy="21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61" name="Text Box 124"/>
            <p:cNvSpPr txBox="1">
              <a:spLocks noChangeArrowheads="1"/>
            </p:cNvSpPr>
            <p:nvPr/>
          </p:nvSpPr>
          <p:spPr bwMode="auto">
            <a:xfrm>
              <a:off x="158" y="1480"/>
              <a:ext cx="567"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Здана</a:t>
              </a:r>
              <a:r>
                <a:rPr lang="ru-RU" altLang="zh-CN" sz="1200">
                  <a:solidFill>
                    <a:srgbClr val="000000"/>
                  </a:solidFill>
                  <a:cs typeface="Arial Unicode MS" pitchFamily="34" charset="-128"/>
                </a:rPr>
                <a:t> ЛР3</a:t>
              </a:r>
              <a:endParaRPr lang="ru-RU" altLang="uk-UA" sz="1200">
                <a:solidFill>
                  <a:srgbClr val="000000"/>
                </a:solidFill>
                <a:latin typeface="Arial Unicode MS" pitchFamily="34" charset="-128"/>
                <a:cs typeface="Arial Unicode MS" pitchFamily="34" charset="-128"/>
              </a:endParaRPr>
            </a:p>
          </p:txBody>
        </p:sp>
        <p:sp>
          <p:nvSpPr>
            <p:cNvPr id="26662" name="Line 181"/>
            <p:cNvSpPr>
              <a:spLocks noChangeShapeType="1"/>
            </p:cNvSpPr>
            <p:nvPr/>
          </p:nvSpPr>
          <p:spPr bwMode="auto">
            <a:xfrm flipV="1">
              <a:off x="952" y="1434"/>
              <a:ext cx="930" cy="22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63" name="Line 64"/>
            <p:cNvSpPr>
              <a:spLocks noChangeShapeType="1"/>
            </p:cNvSpPr>
            <p:nvPr/>
          </p:nvSpPr>
          <p:spPr bwMode="auto">
            <a:xfrm flipH="1">
              <a:off x="4014" y="1275"/>
              <a:ext cx="68" cy="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6664" name="Text Box 124"/>
            <p:cNvSpPr txBox="1">
              <a:spLocks noChangeArrowheads="1"/>
            </p:cNvSpPr>
            <p:nvPr/>
          </p:nvSpPr>
          <p:spPr bwMode="auto">
            <a:xfrm>
              <a:off x="4014" y="1162"/>
              <a:ext cx="159" cy="11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4</a:t>
              </a:r>
              <a:endParaRPr lang="ru-RU" altLang="uk-UA" sz="1200">
                <a:solidFill>
                  <a:srgbClr val="000000"/>
                </a:solidFill>
                <a:latin typeface="Arial Unicode MS" pitchFamily="34" charset="-128"/>
                <a:cs typeface="Arial Unicode MS" pitchFamily="34" charset="-128"/>
              </a:endParaRPr>
            </a:p>
          </p:txBody>
        </p:sp>
        <p:sp>
          <p:nvSpPr>
            <p:cNvPr id="26665" name="Text Box 124"/>
            <p:cNvSpPr txBox="1">
              <a:spLocks noChangeArrowheads="1"/>
            </p:cNvSpPr>
            <p:nvPr/>
          </p:nvSpPr>
          <p:spPr bwMode="auto">
            <a:xfrm>
              <a:off x="4241" y="1139"/>
              <a:ext cx="476"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Допуск до </a:t>
              </a:r>
              <a:r>
                <a:rPr lang="ru-RU" altLang="zh-CN" sz="1200" err="1">
                  <a:solidFill>
                    <a:srgbClr val="000000"/>
                  </a:solidFill>
                  <a:cs typeface="Arial Unicode MS" pitchFamily="34" charset="-128"/>
                </a:rPr>
                <a:t>екзамену</a:t>
              </a:r>
              <a:endParaRPr lang="ru-RU" altLang="uk-UA" sz="1200">
                <a:solidFill>
                  <a:srgbClr val="000000"/>
                </a:solidFill>
                <a:latin typeface="Arial Unicode MS" pitchFamily="34" charset="-128"/>
                <a:cs typeface="Arial Unicode MS" pitchFamily="34" charset="-128"/>
              </a:endParaRPr>
            </a:p>
          </p:txBody>
        </p:sp>
      </p:grpSp>
      <p:sp>
        <p:nvSpPr>
          <p:cNvPr id="67"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r>
              <a:rPr lang="ru-RU" altLang="uk-UA" sz="2800" dirty="0">
                <a:latin typeface="Arial Unicode MS" pitchFamily="34" charset="-128"/>
                <a:ea typeface="Arial Unicode MS" pitchFamily="34" charset="-128"/>
                <a:cs typeface="Arial Unicode MS" pitchFamily="34" charset="-128"/>
              </a:rPr>
              <a:t> з </a:t>
            </a:r>
            <a:r>
              <a:rPr lang="ru-RU" altLang="uk-UA" sz="2800" dirty="0" err="1">
                <a:latin typeface="Arial Unicode MS" pitchFamily="34" charset="-128"/>
                <a:ea typeface="Arial Unicode MS" pitchFamily="34" charset="-128"/>
                <a:cs typeface="Arial Unicode MS" pitchFamily="34" charset="-128"/>
              </a:rPr>
              <a:t>кратними</a:t>
            </a:r>
            <a:r>
              <a:rPr lang="ru-RU" altLang="uk-UA" sz="2800" dirty="0">
                <a:latin typeface="Arial Unicode MS" pitchFamily="34" charset="-128"/>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зв</a:t>
            </a:r>
            <a:r>
              <a:rPr lang="en-US" altLang="uk-UA" sz="2800" dirty="0">
                <a:latin typeface="Arial Unicode MS" pitchFamily="34" charset="-128"/>
                <a:ea typeface="Arial Unicode MS" pitchFamily="34" charset="-128"/>
                <a:cs typeface="Arial Unicode MS" pitchFamily="34" charset="-128"/>
              </a:rPr>
              <a:t>’</a:t>
            </a:r>
            <a:r>
              <a:rPr lang="ru-RU" altLang="uk-UA" sz="2800" dirty="0" err="1">
                <a:latin typeface="Arial Unicode MS" pitchFamily="34" charset="-128"/>
                <a:ea typeface="Arial Unicode MS" pitchFamily="34" charset="-128"/>
                <a:cs typeface="Arial Unicode MS" pitchFamily="34" charset="-128"/>
              </a:rPr>
              <a:t>язками</a:t>
            </a:r>
            <a:endParaRPr lang="ru-RU" altLang="uk-UA" sz="2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74784192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94"/>
          <p:cNvGrpSpPr>
            <a:grpSpLocks/>
          </p:cNvGrpSpPr>
          <p:nvPr/>
        </p:nvGrpSpPr>
        <p:grpSpPr bwMode="auto">
          <a:xfrm>
            <a:off x="576263" y="2168525"/>
            <a:ext cx="7308850" cy="3452813"/>
            <a:chOff x="363" y="1139"/>
            <a:chExt cx="4604" cy="2175"/>
          </a:xfrm>
        </p:grpSpPr>
        <p:grpSp>
          <p:nvGrpSpPr>
            <p:cNvPr id="23556" name="Group 93"/>
            <p:cNvGrpSpPr>
              <a:grpSpLocks/>
            </p:cNvGrpSpPr>
            <p:nvPr/>
          </p:nvGrpSpPr>
          <p:grpSpPr bwMode="auto">
            <a:xfrm>
              <a:off x="3266" y="1185"/>
              <a:ext cx="1701" cy="779"/>
              <a:chOff x="3493" y="2046"/>
              <a:chExt cx="1701" cy="779"/>
            </a:xfrm>
          </p:grpSpPr>
          <p:sp>
            <p:nvSpPr>
              <p:cNvPr id="23593" name="Oval 147"/>
              <p:cNvSpPr>
                <a:spLocks noChangeArrowheads="1"/>
              </p:cNvSpPr>
              <p:nvPr/>
            </p:nvSpPr>
            <p:spPr bwMode="auto">
              <a:xfrm>
                <a:off x="3633" y="227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3594" name="Line 148"/>
              <p:cNvSpPr>
                <a:spLocks noChangeShapeType="1"/>
              </p:cNvSpPr>
              <p:nvPr/>
            </p:nvSpPr>
            <p:spPr bwMode="auto">
              <a:xfrm flipH="1">
                <a:off x="4179" y="2278"/>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3595" name="Line 149"/>
              <p:cNvSpPr>
                <a:spLocks noChangeShapeType="1"/>
              </p:cNvSpPr>
              <p:nvPr/>
            </p:nvSpPr>
            <p:spPr bwMode="auto">
              <a:xfrm flipV="1">
                <a:off x="4649" y="2387"/>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96" name="Oval 151"/>
              <p:cNvSpPr>
                <a:spLocks noChangeArrowheads="1"/>
              </p:cNvSpPr>
              <p:nvPr/>
            </p:nvSpPr>
            <p:spPr bwMode="auto">
              <a:xfrm>
                <a:off x="4037" y="2659"/>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i="1">
                    <a:solidFill>
                      <a:srgbClr val="000000"/>
                    </a:solidFill>
                    <a:ea typeface="SimSun" pitchFamily="2" charset="-122"/>
                    <a:cs typeface="Arial Unicode MS" pitchFamily="34" charset="-128"/>
                  </a:rPr>
                  <a:t>n</a:t>
                </a:r>
                <a:endParaRPr lang="ru-RU" altLang="zh-CN" sz="1200" i="1">
                  <a:solidFill>
                    <a:srgbClr val="000000"/>
                  </a:solidFill>
                  <a:ea typeface="SimSun" pitchFamily="2" charset="-122"/>
                  <a:cs typeface="Arial Unicode MS" pitchFamily="34" charset="-128"/>
                </a:endParaRPr>
              </a:p>
              <a:p>
                <a:pPr algn="ctr">
                  <a:spcBef>
                    <a:spcPct val="0"/>
                  </a:spcBef>
                  <a:buClrTx/>
                  <a:buSzTx/>
                  <a:buFontTx/>
                  <a:buNone/>
                </a:pPr>
                <a:endParaRPr lang="ru-RU" altLang="uk-UA" sz="1000">
                  <a:latin typeface="Arial Unicode MS" pitchFamily="34" charset="-128"/>
                  <a:ea typeface="SimSun" pitchFamily="2" charset="-122"/>
                  <a:cs typeface="Arial Unicode MS" pitchFamily="34" charset="-128"/>
                </a:endParaRPr>
              </a:p>
            </p:txBody>
          </p:sp>
          <p:sp>
            <p:nvSpPr>
              <p:cNvPr id="23597" name="Line 179"/>
              <p:cNvSpPr>
                <a:spLocks noChangeShapeType="1"/>
              </p:cNvSpPr>
              <p:nvPr/>
            </p:nvSpPr>
            <p:spPr bwMode="auto">
              <a:xfrm flipV="1">
                <a:off x="4082" y="2409"/>
                <a:ext cx="63" cy="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98" name="Line 180"/>
              <p:cNvSpPr>
                <a:spLocks noChangeShapeType="1"/>
              </p:cNvSpPr>
              <p:nvPr/>
            </p:nvSpPr>
            <p:spPr bwMode="auto">
              <a:xfrm rot="10800000" flipV="1">
                <a:off x="4196" y="2478"/>
                <a:ext cx="748" cy="22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99" name="Line 181"/>
              <p:cNvSpPr>
                <a:spLocks noChangeShapeType="1"/>
              </p:cNvSpPr>
              <p:nvPr/>
            </p:nvSpPr>
            <p:spPr bwMode="auto">
              <a:xfrm flipV="1">
                <a:off x="3833" y="2364"/>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600" name="Oval 147"/>
              <p:cNvSpPr>
                <a:spLocks noChangeArrowheads="1"/>
              </p:cNvSpPr>
              <p:nvPr/>
            </p:nvSpPr>
            <p:spPr bwMode="auto">
              <a:xfrm>
                <a:off x="4468" y="231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3601" name="Line 148"/>
              <p:cNvSpPr>
                <a:spLocks noChangeShapeType="1"/>
              </p:cNvSpPr>
              <p:nvPr/>
            </p:nvSpPr>
            <p:spPr bwMode="auto">
              <a:xfrm flipH="1">
                <a:off x="4944" y="2274"/>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3602" name="Line 149"/>
              <p:cNvSpPr>
                <a:spLocks noChangeShapeType="1"/>
              </p:cNvSpPr>
              <p:nvPr/>
            </p:nvSpPr>
            <p:spPr bwMode="auto">
              <a:xfrm flipV="1">
                <a:off x="4944" y="2387"/>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603" name="Line 149"/>
              <p:cNvSpPr>
                <a:spLocks noChangeShapeType="1"/>
              </p:cNvSpPr>
              <p:nvPr/>
            </p:nvSpPr>
            <p:spPr bwMode="auto">
              <a:xfrm flipV="1">
                <a:off x="4196" y="2387"/>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604" name="Text Box 124"/>
              <p:cNvSpPr txBox="1">
                <a:spLocks noChangeArrowheads="1"/>
              </p:cNvSpPr>
              <p:nvPr/>
            </p:nvSpPr>
            <p:spPr bwMode="auto">
              <a:xfrm>
                <a:off x="4037" y="2046"/>
                <a:ext cx="382"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3605" name="Text Box 124"/>
              <p:cNvSpPr txBox="1">
                <a:spLocks noChangeArrowheads="1"/>
              </p:cNvSpPr>
              <p:nvPr/>
            </p:nvSpPr>
            <p:spPr bwMode="auto">
              <a:xfrm>
                <a:off x="3493" y="2591"/>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a:spcBef>
                    <a:spcPct val="0"/>
                  </a:spcBef>
                  <a:buClrTx/>
                  <a:buSzTx/>
                  <a:buFontTx/>
                  <a:buNone/>
                </a:pPr>
                <a:r>
                  <a:rPr lang="ru-RU" altLang="zh-CN" sz="1200">
                    <a:solidFill>
                      <a:srgbClr val="000000"/>
                    </a:solidFill>
                    <a:cs typeface="Arial Unicode MS" pitchFamily="34" charset="-128"/>
                  </a:rPr>
                  <a:t>Ресурс</a:t>
                </a:r>
                <a:r>
                  <a:rPr lang="en-US" altLang="zh-CN" sz="1200">
                    <a:solidFill>
                      <a:srgbClr val="000000"/>
                    </a:solidFill>
                    <a:ea typeface="SimSun" pitchFamily="2" charset="-122"/>
                    <a:cs typeface="Arial Unicode MS" pitchFamily="34" charset="-128"/>
                  </a:rPr>
                  <a:t> </a:t>
                </a:r>
                <a:r>
                  <a:rPr lang="ru-RU" altLang="zh-CN" sz="1200">
                    <a:solidFill>
                      <a:srgbClr val="000000"/>
                    </a:solidFill>
                    <a:cs typeface="Arial Unicode MS" pitchFamily="34" charset="-128"/>
                  </a:rPr>
                  <a:t>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23606" name="Text Box 124"/>
              <p:cNvSpPr txBox="1">
                <a:spLocks noChangeArrowheads="1"/>
              </p:cNvSpPr>
              <p:nvPr/>
            </p:nvSpPr>
            <p:spPr bwMode="auto">
              <a:xfrm>
                <a:off x="4649" y="2046"/>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grpSp>
        <p:grpSp>
          <p:nvGrpSpPr>
            <p:cNvPr id="23557" name="Group 91"/>
            <p:cNvGrpSpPr>
              <a:grpSpLocks/>
            </p:cNvGrpSpPr>
            <p:nvPr/>
          </p:nvGrpSpPr>
          <p:grpSpPr bwMode="auto">
            <a:xfrm>
              <a:off x="2608" y="1434"/>
              <a:ext cx="454" cy="136"/>
              <a:chOff x="2449" y="2001"/>
              <a:chExt cx="454" cy="136"/>
            </a:xfrm>
          </p:grpSpPr>
          <p:sp>
            <p:nvSpPr>
              <p:cNvPr id="23591" name="Line 290"/>
              <p:cNvSpPr>
                <a:spLocks noChangeShapeType="1"/>
              </p:cNvSpPr>
              <p:nvPr/>
            </p:nvSpPr>
            <p:spPr bwMode="auto">
              <a:xfrm>
                <a:off x="2449" y="2001"/>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3592" name="Line 291"/>
              <p:cNvSpPr>
                <a:spLocks noChangeShapeType="1"/>
              </p:cNvSpPr>
              <p:nvPr/>
            </p:nvSpPr>
            <p:spPr bwMode="auto">
              <a:xfrm>
                <a:off x="2449" y="2137"/>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grpSp>
        <p:grpSp>
          <p:nvGrpSpPr>
            <p:cNvPr id="23558" name="Group 92"/>
            <p:cNvGrpSpPr>
              <a:grpSpLocks/>
            </p:cNvGrpSpPr>
            <p:nvPr/>
          </p:nvGrpSpPr>
          <p:grpSpPr bwMode="auto">
            <a:xfrm>
              <a:off x="363" y="1139"/>
              <a:ext cx="2042" cy="2175"/>
              <a:chOff x="294" y="1412"/>
              <a:chExt cx="2042" cy="2175"/>
            </a:xfrm>
          </p:grpSpPr>
          <p:sp>
            <p:nvSpPr>
              <p:cNvPr id="23559" name="Oval 147"/>
              <p:cNvSpPr>
                <a:spLocks noChangeArrowheads="1"/>
              </p:cNvSpPr>
              <p:nvPr/>
            </p:nvSpPr>
            <p:spPr bwMode="auto">
              <a:xfrm>
                <a:off x="526" y="1640"/>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3560" name="Line 148"/>
              <p:cNvSpPr>
                <a:spLocks noChangeShapeType="1"/>
              </p:cNvSpPr>
              <p:nvPr/>
            </p:nvSpPr>
            <p:spPr bwMode="auto">
              <a:xfrm flipH="1">
                <a:off x="1072" y="1644"/>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3561" name="Line 149"/>
              <p:cNvSpPr>
                <a:spLocks noChangeShapeType="1"/>
              </p:cNvSpPr>
              <p:nvPr/>
            </p:nvSpPr>
            <p:spPr bwMode="auto">
              <a:xfrm flipV="1">
                <a:off x="1542" y="1753"/>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62" name="Oval 151"/>
              <p:cNvSpPr>
                <a:spLocks noChangeArrowheads="1"/>
              </p:cNvSpPr>
              <p:nvPr/>
            </p:nvSpPr>
            <p:spPr bwMode="auto">
              <a:xfrm>
                <a:off x="930" y="2025"/>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3563" name="Line 179"/>
              <p:cNvSpPr>
                <a:spLocks noChangeShapeType="1"/>
              </p:cNvSpPr>
              <p:nvPr/>
            </p:nvSpPr>
            <p:spPr bwMode="auto">
              <a:xfrm flipV="1">
                <a:off x="975" y="1775"/>
                <a:ext cx="63" cy="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64" name="Line 180"/>
              <p:cNvSpPr>
                <a:spLocks noChangeShapeType="1"/>
              </p:cNvSpPr>
              <p:nvPr/>
            </p:nvSpPr>
            <p:spPr bwMode="auto">
              <a:xfrm rot="10800000" flipV="1">
                <a:off x="1089" y="1844"/>
                <a:ext cx="748" cy="22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65" name="Line 181"/>
              <p:cNvSpPr>
                <a:spLocks noChangeShapeType="1"/>
              </p:cNvSpPr>
              <p:nvPr/>
            </p:nvSpPr>
            <p:spPr bwMode="auto">
              <a:xfrm flipV="1">
                <a:off x="726" y="1730"/>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66" name="Oval 147"/>
              <p:cNvSpPr>
                <a:spLocks noChangeArrowheads="1"/>
              </p:cNvSpPr>
              <p:nvPr/>
            </p:nvSpPr>
            <p:spPr bwMode="auto">
              <a:xfrm>
                <a:off x="1361" y="1685"/>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3567" name="Line 148"/>
              <p:cNvSpPr>
                <a:spLocks noChangeShapeType="1"/>
              </p:cNvSpPr>
              <p:nvPr/>
            </p:nvSpPr>
            <p:spPr bwMode="auto">
              <a:xfrm flipH="1">
                <a:off x="1837" y="1640"/>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3568" name="Line 149"/>
              <p:cNvSpPr>
                <a:spLocks noChangeShapeType="1"/>
              </p:cNvSpPr>
              <p:nvPr/>
            </p:nvSpPr>
            <p:spPr bwMode="auto">
              <a:xfrm flipV="1">
                <a:off x="1089" y="1753"/>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69" name="Text Box 124"/>
              <p:cNvSpPr txBox="1">
                <a:spLocks noChangeArrowheads="1"/>
              </p:cNvSpPr>
              <p:nvPr/>
            </p:nvSpPr>
            <p:spPr bwMode="auto">
              <a:xfrm>
                <a:off x="930" y="1412"/>
                <a:ext cx="429"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3570" name="Line 148"/>
              <p:cNvSpPr>
                <a:spLocks noChangeShapeType="1"/>
              </p:cNvSpPr>
              <p:nvPr/>
            </p:nvSpPr>
            <p:spPr bwMode="auto">
              <a:xfrm flipH="1">
                <a:off x="1094" y="2958"/>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3571" name="Line 149"/>
              <p:cNvSpPr>
                <a:spLocks noChangeShapeType="1"/>
              </p:cNvSpPr>
              <p:nvPr/>
            </p:nvSpPr>
            <p:spPr bwMode="auto">
              <a:xfrm flipV="1">
                <a:off x="1564" y="3067"/>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72" name="Oval 151"/>
              <p:cNvSpPr>
                <a:spLocks noChangeArrowheads="1"/>
              </p:cNvSpPr>
              <p:nvPr/>
            </p:nvSpPr>
            <p:spPr bwMode="auto">
              <a:xfrm>
                <a:off x="838" y="3338"/>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3573" name="Line 179"/>
              <p:cNvSpPr>
                <a:spLocks noChangeShapeType="1"/>
              </p:cNvSpPr>
              <p:nvPr/>
            </p:nvSpPr>
            <p:spPr bwMode="auto">
              <a:xfrm flipV="1">
                <a:off x="929" y="3095"/>
                <a:ext cx="153" cy="22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74" name="Line 180"/>
              <p:cNvSpPr>
                <a:spLocks noChangeShapeType="1"/>
              </p:cNvSpPr>
              <p:nvPr/>
            </p:nvSpPr>
            <p:spPr bwMode="auto">
              <a:xfrm rot="10800000" flipV="1">
                <a:off x="1019" y="3158"/>
                <a:ext cx="840" cy="24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75" name="Oval 147"/>
              <p:cNvSpPr>
                <a:spLocks noChangeArrowheads="1"/>
              </p:cNvSpPr>
              <p:nvPr/>
            </p:nvSpPr>
            <p:spPr bwMode="auto">
              <a:xfrm>
                <a:off x="1383" y="299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3576" name="Line 148"/>
              <p:cNvSpPr>
                <a:spLocks noChangeShapeType="1"/>
              </p:cNvSpPr>
              <p:nvPr/>
            </p:nvSpPr>
            <p:spPr bwMode="auto">
              <a:xfrm flipH="1">
                <a:off x="1859" y="2954"/>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3577" name="Line 149"/>
              <p:cNvSpPr>
                <a:spLocks noChangeShapeType="1"/>
              </p:cNvSpPr>
              <p:nvPr/>
            </p:nvSpPr>
            <p:spPr bwMode="auto">
              <a:xfrm flipV="1">
                <a:off x="1111" y="3067"/>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78" name="Text Box 124"/>
              <p:cNvSpPr txBox="1">
                <a:spLocks noChangeArrowheads="1"/>
              </p:cNvSpPr>
              <p:nvPr/>
            </p:nvSpPr>
            <p:spPr bwMode="auto">
              <a:xfrm>
                <a:off x="1791" y="3225"/>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3579" name="Text Box 124"/>
              <p:cNvSpPr txBox="1">
                <a:spLocks noChangeArrowheads="1"/>
              </p:cNvSpPr>
              <p:nvPr/>
            </p:nvSpPr>
            <p:spPr bwMode="auto">
              <a:xfrm>
                <a:off x="294" y="3361"/>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a:spcBef>
                    <a:spcPct val="0"/>
                  </a:spcBef>
                  <a:buClrTx/>
                  <a:buSzTx/>
                  <a:buFontTx/>
                  <a:buNone/>
                </a:pPr>
                <a:r>
                  <a:rPr lang="ru-RU" altLang="zh-CN" sz="1200">
                    <a:solidFill>
                      <a:srgbClr val="000000"/>
                    </a:solidFill>
                    <a:cs typeface="Arial Unicode MS" pitchFamily="34" charset="-128"/>
                  </a:rPr>
                  <a:t>Ресурс </a:t>
                </a:r>
                <a:r>
                  <a:rPr lang="en-US" altLang="zh-CN" sz="1200" i="1">
                    <a:solidFill>
                      <a:srgbClr val="000000"/>
                    </a:solidFill>
                    <a:latin typeface="Arial Unicode MS" pitchFamily="34" charset="-128"/>
                    <a:cs typeface="Arial Unicode MS" pitchFamily="34" charset="-128"/>
                  </a:rPr>
                  <a:t>n</a:t>
                </a:r>
                <a:r>
                  <a:rPr lang="ru-RU" altLang="zh-CN" sz="1200">
                    <a:solidFill>
                      <a:srgbClr val="000000"/>
                    </a:solidFill>
                    <a:cs typeface="Arial Unicode MS" pitchFamily="34" charset="-128"/>
                  </a:rPr>
                  <a:t> </a:t>
                </a:r>
                <a:r>
                  <a:rPr lang="ru-RU" altLang="zh-CN" sz="1200" err="1">
                    <a:solidFill>
                      <a:srgbClr val="000000"/>
                    </a:solidFill>
                    <a:cs typeface="Arial Unicode MS" pitchFamily="34" charset="-128"/>
                  </a:rPr>
                  <a:t>вільний</a:t>
                </a:r>
                <a:endParaRPr lang="ru-RU" altLang="uk-UA" sz="1200">
                  <a:solidFill>
                    <a:srgbClr val="000000"/>
                  </a:solidFill>
                  <a:cs typeface="Arial Unicode MS" pitchFamily="34" charset="-128"/>
                </a:endParaRPr>
              </a:p>
            </p:txBody>
          </p:sp>
          <p:sp>
            <p:nvSpPr>
              <p:cNvPr id="23580" name="Text Box 124"/>
              <p:cNvSpPr txBox="1">
                <a:spLocks noChangeArrowheads="1"/>
              </p:cNvSpPr>
              <p:nvPr/>
            </p:nvSpPr>
            <p:spPr bwMode="auto">
              <a:xfrm>
                <a:off x="1046" y="2708"/>
                <a:ext cx="382"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3581" name="Line 181"/>
              <p:cNvSpPr>
                <a:spLocks noChangeShapeType="1"/>
              </p:cNvSpPr>
              <p:nvPr/>
            </p:nvSpPr>
            <p:spPr bwMode="auto">
              <a:xfrm>
                <a:off x="613" y="1821"/>
                <a:ext cx="469" cy="123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82" name="Text Box 124"/>
              <p:cNvSpPr txBox="1">
                <a:spLocks noChangeArrowheads="1"/>
              </p:cNvSpPr>
              <p:nvPr/>
            </p:nvSpPr>
            <p:spPr bwMode="auto">
              <a:xfrm>
                <a:off x="386" y="1957"/>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a:spcBef>
                    <a:spcPct val="0"/>
                  </a:spcBef>
                  <a:buClrTx/>
                  <a:buSzTx/>
                  <a:buFontTx/>
                  <a:buNone/>
                </a:pPr>
                <a:r>
                  <a:rPr lang="ru-RU" altLang="zh-CN" sz="1200">
                    <a:solidFill>
                      <a:srgbClr val="000000"/>
                    </a:solidFill>
                    <a:cs typeface="Arial Unicode MS" pitchFamily="34" charset="-128"/>
                  </a:rPr>
                  <a:t>Ресурс</a:t>
                </a:r>
                <a:r>
                  <a:rPr lang="en-US" altLang="zh-CN" sz="1200">
                    <a:solidFill>
                      <a:srgbClr val="000000"/>
                    </a:solidFill>
                    <a:ea typeface="SimSun" pitchFamily="2" charset="-122"/>
                    <a:cs typeface="Arial Unicode MS" pitchFamily="34" charset="-128"/>
                  </a:rPr>
                  <a:t> 1</a:t>
                </a:r>
                <a:r>
                  <a:rPr lang="ru-RU" altLang="zh-CN" sz="1200">
                    <a:solidFill>
                      <a:srgbClr val="000000"/>
                    </a:solidFill>
                    <a:cs typeface="Arial Unicode MS" pitchFamily="34" charset="-128"/>
                  </a:rPr>
                  <a:t>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23583" name="Text Box 124"/>
              <p:cNvSpPr txBox="1">
                <a:spLocks noChangeArrowheads="1"/>
              </p:cNvSpPr>
              <p:nvPr/>
            </p:nvSpPr>
            <p:spPr bwMode="auto">
              <a:xfrm>
                <a:off x="1542" y="1412"/>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3584" name="Oval 147"/>
              <p:cNvSpPr>
                <a:spLocks noChangeArrowheads="1"/>
              </p:cNvSpPr>
              <p:nvPr/>
            </p:nvSpPr>
            <p:spPr bwMode="auto">
              <a:xfrm>
                <a:off x="2086" y="168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3585" name="Line 149"/>
              <p:cNvSpPr>
                <a:spLocks noChangeShapeType="1"/>
              </p:cNvSpPr>
              <p:nvPr/>
            </p:nvSpPr>
            <p:spPr bwMode="auto">
              <a:xfrm flipV="1">
                <a:off x="1814" y="175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3586" name="Line 149"/>
              <p:cNvSpPr>
                <a:spLocks noChangeShapeType="1"/>
              </p:cNvSpPr>
              <p:nvPr/>
            </p:nvSpPr>
            <p:spPr bwMode="auto">
              <a:xfrm flipV="1">
                <a:off x="1882" y="1865"/>
                <a:ext cx="250" cy="12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grpSp>
            <p:nvGrpSpPr>
              <p:cNvPr id="23587" name="Group 90"/>
              <p:cNvGrpSpPr>
                <a:grpSpLocks/>
              </p:cNvGrpSpPr>
              <p:nvPr/>
            </p:nvGrpSpPr>
            <p:grpSpPr bwMode="auto">
              <a:xfrm>
                <a:off x="1043" y="2409"/>
                <a:ext cx="23" cy="250"/>
                <a:chOff x="1043" y="2341"/>
                <a:chExt cx="23" cy="250"/>
              </a:xfrm>
            </p:grpSpPr>
            <p:sp>
              <p:nvSpPr>
                <p:cNvPr id="23588" name="Oval 147"/>
                <p:cNvSpPr>
                  <a:spLocks noChangeArrowheads="1"/>
                </p:cNvSpPr>
                <p:nvPr/>
              </p:nvSpPr>
              <p:spPr bwMode="auto">
                <a:xfrm>
                  <a:off x="1043" y="2341"/>
                  <a:ext cx="23" cy="23"/>
                </a:xfrm>
                <a:prstGeom prst="ellipse">
                  <a:avLst/>
                </a:prstGeom>
                <a:solidFill>
                  <a:srgbClr val="000000"/>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3589" name="Oval 147"/>
                <p:cNvSpPr>
                  <a:spLocks noChangeArrowheads="1"/>
                </p:cNvSpPr>
                <p:nvPr/>
              </p:nvSpPr>
              <p:spPr bwMode="auto">
                <a:xfrm>
                  <a:off x="1043" y="2455"/>
                  <a:ext cx="23" cy="23"/>
                </a:xfrm>
                <a:prstGeom prst="ellipse">
                  <a:avLst/>
                </a:prstGeom>
                <a:solidFill>
                  <a:srgbClr val="000000"/>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3590" name="Oval 147"/>
                <p:cNvSpPr>
                  <a:spLocks noChangeArrowheads="1"/>
                </p:cNvSpPr>
                <p:nvPr/>
              </p:nvSpPr>
              <p:spPr bwMode="auto">
                <a:xfrm>
                  <a:off x="1043" y="2568"/>
                  <a:ext cx="23" cy="23"/>
                </a:xfrm>
                <a:prstGeom prst="ellipse">
                  <a:avLst/>
                </a:prstGeom>
                <a:solidFill>
                  <a:srgbClr val="000000"/>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grpSp>
        </p:grpSp>
      </p:grpSp>
      <p:sp>
        <p:nvSpPr>
          <p:cNvPr id="55"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r>
              <a:rPr lang="ru-RU" altLang="uk-UA" sz="2800" dirty="0">
                <a:latin typeface="Arial Unicode MS" pitchFamily="34" charset="-128"/>
                <a:ea typeface="Arial Unicode MS" pitchFamily="34" charset="-128"/>
                <a:cs typeface="Arial Unicode MS" pitchFamily="34" charset="-128"/>
              </a:rPr>
              <a:t> з </a:t>
            </a:r>
            <a:r>
              <a:rPr lang="ru-RU" altLang="uk-UA" sz="2800" dirty="0" err="1">
                <a:latin typeface="Arial Unicode MS" pitchFamily="34" charset="-128"/>
                <a:ea typeface="Arial Unicode MS" pitchFamily="34" charset="-128"/>
                <a:cs typeface="Arial Unicode MS" pitchFamily="34" charset="-128"/>
              </a:rPr>
              <a:t>багатоканальними</a:t>
            </a:r>
            <a:r>
              <a:rPr lang="ru-RU" altLang="uk-UA" sz="2800" dirty="0">
                <a:latin typeface="Arial Unicode MS" pitchFamily="34" charset="-128"/>
                <a:ea typeface="Arial Unicode MS" pitchFamily="34" charset="-128"/>
                <a:cs typeface="Arial Unicode MS" pitchFamily="34" charset="-128"/>
              </a:rPr>
              <a:t> переходами</a:t>
            </a:r>
          </a:p>
        </p:txBody>
      </p:sp>
    </p:spTree>
    <p:extLst>
      <p:ext uri="{BB962C8B-B14F-4D97-AF65-F5344CB8AC3E}">
        <p14:creationId xmlns:p14="http://schemas.microsoft.com/office/powerpoint/2010/main" val="127397678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Group 3"/>
          <p:cNvGrpSpPr>
            <a:grpSpLocks/>
          </p:cNvGrpSpPr>
          <p:nvPr/>
        </p:nvGrpSpPr>
        <p:grpSpPr bwMode="auto">
          <a:xfrm>
            <a:off x="576263" y="2168525"/>
            <a:ext cx="7308850" cy="3452813"/>
            <a:chOff x="363" y="1139"/>
            <a:chExt cx="4604" cy="2175"/>
          </a:xfrm>
        </p:grpSpPr>
        <p:grpSp>
          <p:nvGrpSpPr>
            <p:cNvPr id="24580" name="Group 4"/>
            <p:cNvGrpSpPr>
              <a:grpSpLocks/>
            </p:cNvGrpSpPr>
            <p:nvPr/>
          </p:nvGrpSpPr>
          <p:grpSpPr bwMode="auto">
            <a:xfrm>
              <a:off x="3266" y="1185"/>
              <a:ext cx="1701" cy="779"/>
              <a:chOff x="3493" y="2046"/>
              <a:chExt cx="1701" cy="779"/>
            </a:xfrm>
          </p:grpSpPr>
          <p:sp>
            <p:nvSpPr>
              <p:cNvPr id="24617" name="Oval 147"/>
              <p:cNvSpPr>
                <a:spLocks noChangeArrowheads="1"/>
              </p:cNvSpPr>
              <p:nvPr/>
            </p:nvSpPr>
            <p:spPr bwMode="auto">
              <a:xfrm>
                <a:off x="3633" y="227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4618" name="Line 148"/>
              <p:cNvSpPr>
                <a:spLocks noChangeShapeType="1"/>
              </p:cNvSpPr>
              <p:nvPr/>
            </p:nvSpPr>
            <p:spPr bwMode="auto">
              <a:xfrm flipH="1">
                <a:off x="4179" y="2278"/>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4619" name="Line 149"/>
              <p:cNvSpPr>
                <a:spLocks noChangeShapeType="1"/>
              </p:cNvSpPr>
              <p:nvPr/>
            </p:nvSpPr>
            <p:spPr bwMode="auto">
              <a:xfrm flipV="1">
                <a:off x="4649" y="2387"/>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620" name="Oval 151"/>
              <p:cNvSpPr>
                <a:spLocks noChangeArrowheads="1"/>
              </p:cNvSpPr>
              <p:nvPr/>
            </p:nvSpPr>
            <p:spPr bwMode="auto">
              <a:xfrm>
                <a:off x="4037" y="2659"/>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000" i="1">
                    <a:solidFill>
                      <a:srgbClr val="000000"/>
                    </a:solidFill>
                    <a:ea typeface="SimSun" pitchFamily="2" charset="-122"/>
                    <a:cs typeface="Arial Unicode MS" pitchFamily="34" charset="-128"/>
                  </a:rPr>
                  <a:t>n</a:t>
                </a:r>
                <a:r>
                  <a:rPr lang="ru-RU" altLang="zh-CN" sz="1000" i="1">
                    <a:solidFill>
                      <a:srgbClr val="000000"/>
                    </a:solidFill>
                    <a:ea typeface="SimSun" pitchFamily="2" charset="-122"/>
                    <a:cs typeface="Arial Unicode MS" pitchFamily="34" charset="-128"/>
                  </a:rPr>
                  <a:t>-1</a:t>
                </a:r>
              </a:p>
              <a:p>
                <a:pPr algn="ctr">
                  <a:spcBef>
                    <a:spcPct val="0"/>
                  </a:spcBef>
                  <a:buClrTx/>
                  <a:buSzTx/>
                  <a:buFontTx/>
                  <a:buNone/>
                </a:pPr>
                <a:endParaRPr lang="ru-RU" altLang="uk-UA" sz="900">
                  <a:latin typeface="Arial Unicode MS" pitchFamily="34" charset="-128"/>
                  <a:ea typeface="SimSun" pitchFamily="2" charset="-122"/>
                  <a:cs typeface="Arial Unicode MS" pitchFamily="34" charset="-128"/>
                </a:endParaRPr>
              </a:p>
            </p:txBody>
          </p:sp>
          <p:sp>
            <p:nvSpPr>
              <p:cNvPr id="24621" name="Line 179"/>
              <p:cNvSpPr>
                <a:spLocks noChangeShapeType="1"/>
              </p:cNvSpPr>
              <p:nvPr/>
            </p:nvSpPr>
            <p:spPr bwMode="auto">
              <a:xfrm flipV="1">
                <a:off x="4082" y="2409"/>
                <a:ext cx="63" cy="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622" name="Line 180"/>
              <p:cNvSpPr>
                <a:spLocks noChangeShapeType="1"/>
              </p:cNvSpPr>
              <p:nvPr/>
            </p:nvSpPr>
            <p:spPr bwMode="auto">
              <a:xfrm rot="10800000" flipV="1">
                <a:off x="4196" y="2478"/>
                <a:ext cx="748" cy="22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623" name="Line 181"/>
              <p:cNvSpPr>
                <a:spLocks noChangeShapeType="1"/>
              </p:cNvSpPr>
              <p:nvPr/>
            </p:nvSpPr>
            <p:spPr bwMode="auto">
              <a:xfrm flipV="1">
                <a:off x="3833" y="2364"/>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624" name="Oval 147"/>
              <p:cNvSpPr>
                <a:spLocks noChangeArrowheads="1"/>
              </p:cNvSpPr>
              <p:nvPr/>
            </p:nvSpPr>
            <p:spPr bwMode="auto">
              <a:xfrm>
                <a:off x="4468" y="231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000">
                    <a:solidFill>
                      <a:srgbClr val="000000"/>
                    </a:solidFill>
                    <a:ea typeface="SimSun" pitchFamily="2" charset="-122"/>
                    <a:cs typeface="Arial Unicode MS" pitchFamily="34" charset="-128"/>
                  </a:rPr>
                  <a:t>1</a:t>
                </a:r>
                <a:endParaRPr lang="ru-RU" altLang="zh-CN" sz="1000">
                  <a:solidFill>
                    <a:srgbClr val="000000"/>
                  </a:solidFill>
                  <a:ea typeface="SimSun" pitchFamily="2" charset="-122"/>
                  <a:cs typeface="Arial Unicode MS" pitchFamily="34" charset="-128"/>
                </a:endParaRPr>
              </a:p>
              <a:p>
                <a:pPr algn="ctr">
                  <a:spcBef>
                    <a:spcPct val="0"/>
                  </a:spcBef>
                  <a:buClrTx/>
                  <a:buSzTx/>
                  <a:buFontTx/>
                  <a:buNone/>
                </a:pPr>
                <a:endParaRPr lang="ru-RU" altLang="uk-UA" sz="1000">
                  <a:ea typeface="SimSun" pitchFamily="2" charset="-122"/>
                  <a:cs typeface="Arial Unicode MS" pitchFamily="34" charset="-128"/>
                </a:endParaRPr>
              </a:p>
            </p:txBody>
          </p:sp>
          <p:sp>
            <p:nvSpPr>
              <p:cNvPr id="24625" name="Line 148"/>
              <p:cNvSpPr>
                <a:spLocks noChangeShapeType="1"/>
              </p:cNvSpPr>
              <p:nvPr/>
            </p:nvSpPr>
            <p:spPr bwMode="auto">
              <a:xfrm flipH="1">
                <a:off x="4944" y="2274"/>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4626" name="Line 149"/>
              <p:cNvSpPr>
                <a:spLocks noChangeShapeType="1"/>
              </p:cNvSpPr>
              <p:nvPr/>
            </p:nvSpPr>
            <p:spPr bwMode="auto">
              <a:xfrm flipV="1">
                <a:off x="4944" y="2387"/>
                <a:ext cx="23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627" name="Line 149"/>
              <p:cNvSpPr>
                <a:spLocks noChangeShapeType="1"/>
              </p:cNvSpPr>
              <p:nvPr/>
            </p:nvSpPr>
            <p:spPr bwMode="auto">
              <a:xfrm flipV="1">
                <a:off x="4196" y="2387"/>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628" name="Text Box 124"/>
              <p:cNvSpPr txBox="1">
                <a:spLocks noChangeArrowheads="1"/>
              </p:cNvSpPr>
              <p:nvPr/>
            </p:nvSpPr>
            <p:spPr bwMode="auto">
              <a:xfrm>
                <a:off x="4037" y="2046"/>
                <a:ext cx="380"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4629" name="Text Box 124"/>
              <p:cNvSpPr txBox="1">
                <a:spLocks noChangeArrowheads="1"/>
              </p:cNvSpPr>
              <p:nvPr/>
            </p:nvSpPr>
            <p:spPr bwMode="auto">
              <a:xfrm>
                <a:off x="3493" y="2591"/>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a:spcBef>
                    <a:spcPct val="0"/>
                  </a:spcBef>
                  <a:buClrTx/>
                  <a:buSzTx/>
                  <a:buFontTx/>
                  <a:buNone/>
                </a:pPr>
                <a:r>
                  <a:rPr lang="ru-RU" altLang="zh-CN" sz="1200">
                    <a:solidFill>
                      <a:srgbClr val="000000"/>
                    </a:solidFill>
                    <a:cs typeface="Arial Unicode MS" pitchFamily="34" charset="-128"/>
                  </a:rPr>
                  <a:t>Ресурс</a:t>
                </a:r>
                <a:r>
                  <a:rPr lang="en-US" altLang="zh-CN" sz="1200">
                    <a:solidFill>
                      <a:srgbClr val="000000"/>
                    </a:solidFill>
                    <a:ea typeface="SimSun" pitchFamily="2" charset="-122"/>
                    <a:cs typeface="Arial Unicode MS" pitchFamily="34" charset="-128"/>
                  </a:rPr>
                  <a:t> </a:t>
                </a:r>
                <a:r>
                  <a:rPr lang="ru-RU" altLang="zh-CN" sz="1200">
                    <a:solidFill>
                      <a:srgbClr val="000000"/>
                    </a:solidFill>
                    <a:cs typeface="Arial Unicode MS" pitchFamily="34" charset="-128"/>
                  </a:rPr>
                  <a:t>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24630" name="Text Box 124"/>
              <p:cNvSpPr txBox="1">
                <a:spLocks noChangeArrowheads="1"/>
              </p:cNvSpPr>
              <p:nvPr/>
            </p:nvSpPr>
            <p:spPr bwMode="auto">
              <a:xfrm>
                <a:off x="4649" y="2046"/>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grpSp>
        <p:grpSp>
          <p:nvGrpSpPr>
            <p:cNvPr id="24581" name="Group 19"/>
            <p:cNvGrpSpPr>
              <a:grpSpLocks/>
            </p:cNvGrpSpPr>
            <p:nvPr/>
          </p:nvGrpSpPr>
          <p:grpSpPr bwMode="auto">
            <a:xfrm>
              <a:off x="2608" y="1434"/>
              <a:ext cx="454" cy="136"/>
              <a:chOff x="2449" y="2001"/>
              <a:chExt cx="454" cy="136"/>
            </a:xfrm>
          </p:grpSpPr>
          <p:sp>
            <p:nvSpPr>
              <p:cNvPr id="24615" name="Line 290"/>
              <p:cNvSpPr>
                <a:spLocks noChangeShapeType="1"/>
              </p:cNvSpPr>
              <p:nvPr/>
            </p:nvSpPr>
            <p:spPr bwMode="auto">
              <a:xfrm>
                <a:off x="2449" y="2001"/>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24616" name="Line 291"/>
              <p:cNvSpPr>
                <a:spLocks noChangeShapeType="1"/>
              </p:cNvSpPr>
              <p:nvPr/>
            </p:nvSpPr>
            <p:spPr bwMode="auto">
              <a:xfrm>
                <a:off x="2449" y="2137"/>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grpSp>
        <p:grpSp>
          <p:nvGrpSpPr>
            <p:cNvPr id="24582" name="Group 22"/>
            <p:cNvGrpSpPr>
              <a:grpSpLocks/>
            </p:cNvGrpSpPr>
            <p:nvPr/>
          </p:nvGrpSpPr>
          <p:grpSpPr bwMode="auto">
            <a:xfrm>
              <a:off x="363" y="1139"/>
              <a:ext cx="2042" cy="2175"/>
              <a:chOff x="294" y="1412"/>
              <a:chExt cx="2042" cy="2175"/>
            </a:xfrm>
          </p:grpSpPr>
          <p:sp>
            <p:nvSpPr>
              <p:cNvPr id="24583" name="Oval 147"/>
              <p:cNvSpPr>
                <a:spLocks noChangeArrowheads="1"/>
              </p:cNvSpPr>
              <p:nvPr/>
            </p:nvSpPr>
            <p:spPr bwMode="auto">
              <a:xfrm>
                <a:off x="526" y="1640"/>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4584" name="Line 148"/>
              <p:cNvSpPr>
                <a:spLocks noChangeShapeType="1"/>
              </p:cNvSpPr>
              <p:nvPr/>
            </p:nvSpPr>
            <p:spPr bwMode="auto">
              <a:xfrm flipH="1">
                <a:off x="1072" y="1644"/>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4585" name="Line 149"/>
              <p:cNvSpPr>
                <a:spLocks noChangeShapeType="1"/>
              </p:cNvSpPr>
              <p:nvPr/>
            </p:nvSpPr>
            <p:spPr bwMode="auto">
              <a:xfrm flipV="1">
                <a:off x="1542" y="1753"/>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586" name="Oval 151"/>
              <p:cNvSpPr>
                <a:spLocks noChangeArrowheads="1"/>
              </p:cNvSpPr>
              <p:nvPr/>
            </p:nvSpPr>
            <p:spPr bwMode="auto">
              <a:xfrm>
                <a:off x="930" y="2025"/>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4587" name="Line 179"/>
              <p:cNvSpPr>
                <a:spLocks noChangeShapeType="1"/>
              </p:cNvSpPr>
              <p:nvPr/>
            </p:nvSpPr>
            <p:spPr bwMode="auto">
              <a:xfrm flipV="1">
                <a:off x="975" y="1775"/>
                <a:ext cx="63" cy="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588" name="Line 180"/>
              <p:cNvSpPr>
                <a:spLocks noChangeShapeType="1"/>
              </p:cNvSpPr>
              <p:nvPr/>
            </p:nvSpPr>
            <p:spPr bwMode="auto">
              <a:xfrm rot="10800000" flipV="1">
                <a:off x="1089" y="1844"/>
                <a:ext cx="748" cy="22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589" name="Line 181"/>
              <p:cNvSpPr>
                <a:spLocks noChangeShapeType="1"/>
              </p:cNvSpPr>
              <p:nvPr/>
            </p:nvSpPr>
            <p:spPr bwMode="auto">
              <a:xfrm flipV="1">
                <a:off x="726" y="1730"/>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590" name="Oval 147"/>
              <p:cNvSpPr>
                <a:spLocks noChangeArrowheads="1"/>
              </p:cNvSpPr>
              <p:nvPr/>
            </p:nvSpPr>
            <p:spPr bwMode="auto">
              <a:xfrm>
                <a:off x="1361" y="1685"/>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000">
                    <a:solidFill>
                      <a:srgbClr val="000000"/>
                    </a:solidFill>
                    <a:ea typeface="SimSun" pitchFamily="2" charset="-122"/>
                    <a:cs typeface="Arial Unicode MS" pitchFamily="34" charset="-128"/>
                  </a:rPr>
                  <a:t>1</a:t>
                </a:r>
                <a:endParaRPr lang="ru-RU" altLang="zh-CN" sz="1000">
                  <a:solidFill>
                    <a:srgbClr val="000000"/>
                  </a:solidFill>
                  <a:ea typeface="SimSun" pitchFamily="2" charset="-122"/>
                  <a:cs typeface="Arial Unicode MS" pitchFamily="34" charset="-128"/>
                </a:endParaRPr>
              </a:p>
              <a:p>
                <a:pPr algn="ctr">
                  <a:spcBef>
                    <a:spcPct val="0"/>
                  </a:spcBef>
                  <a:buClrTx/>
                  <a:buSzTx/>
                  <a:buFontTx/>
                  <a:buNone/>
                </a:pPr>
                <a:endParaRPr lang="ru-RU" altLang="uk-UA" sz="1000">
                  <a:ea typeface="SimSun" pitchFamily="2" charset="-122"/>
                  <a:cs typeface="Arial Unicode MS" pitchFamily="34" charset="-128"/>
                </a:endParaRPr>
              </a:p>
            </p:txBody>
          </p:sp>
          <p:sp>
            <p:nvSpPr>
              <p:cNvPr id="24591" name="Line 148"/>
              <p:cNvSpPr>
                <a:spLocks noChangeShapeType="1"/>
              </p:cNvSpPr>
              <p:nvPr/>
            </p:nvSpPr>
            <p:spPr bwMode="auto">
              <a:xfrm flipH="1">
                <a:off x="1837" y="1640"/>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4592" name="Line 149"/>
              <p:cNvSpPr>
                <a:spLocks noChangeShapeType="1"/>
              </p:cNvSpPr>
              <p:nvPr/>
            </p:nvSpPr>
            <p:spPr bwMode="auto">
              <a:xfrm flipV="1">
                <a:off x="1089" y="1753"/>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593" name="Text Box 124"/>
              <p:cNvSpPr txBox="1">
                <a:spLocks noChangeArrowheads="1"/>
              </p:cNvSpPr>
              <p:nvPr/>
            </p:nvSpPr>
            <p:spPr bwMode="auto">
              <a:xfrm>
                <a:off x="930" y="1412"/>
                <a:ext cx="431"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4594" name="Line 148"/>
              <p:cNvSpPr>
                <a:spLocks noChangeShapeType="1"/>
              </p:cNvSpPr>
              <p:nvPr/>
            </p:nvSpPr>
            <p:spPr bwMode="auto">
              <a:xfrm flipH="1">
                <a:off x="1094" y="2958"/>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4595" name="Line 149"/>
              <p:cNvSpPr>
                <a:spLocks noChangeShapeType="1"/>
              </p:cNvSpPr>
              <p:nvPr/>
            </p:nvSpPr>
            <p:spPr bwMode="auto">
              <a:xfrm flipV="1">
                <a:off x="1564" y="3067"/>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596" name="Oval 151"/>
              <p:cNvSpPr>
                <a:spLocks noChangeArrowheads="1"/>
              </p:cNvSpPr>
              <p:nvPr/>
            </p:nvSpPr>
            <p:spPr bwMode="auto">
              <a:xfrm>
                <a:off x="838" y="3338"/>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4597" name="Line 179"/>
              <p:cNvSpPr>
                <a:spLocks noChangeShapeType="1"/>
              </p:cNvSpPr>
              <p:nvPr/>
            </p:nvSpPr>
            <p:spPr bwMode="auto">
              <a:xfrm flipV="1">
                <a:off x="929" y="3095"/>
                <a:ext cx="153" cy="22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598" name="Line 180"/>
              <p:cNvSpPr>
                <a:spLocks noChangeShapeType="1"/>
              </p:cNvSpPr>
              <p:nvPr/>
            </p:nvSpPr>
            <p:spPr bwMode="auto">
              <a:xfrm rot="10800000" flipV="1">
                <a:off x="1019" y="3158"/>
                <a:ext cx="840" cy="24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599" name="Oval 147"/>
              <p:cNvSpPr>
                <a:spLocks noChangeArrowheads="1"/>
              </p:cNvSpPr>
              <p:nvPr/>
            </p:nvSpPr>
            <p:spPr bwMode="auto">
              <a:xfrm>
                <a:off x="1383" y="2999"/>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cs typeface="Arial Unicode MS" pitchFamily="34" charset="-128"/>
                </a:endParaRPr>
              </a:p>
            </p:txBody>
          </p:sp>
          <p:sp>
            <p:nvSpPr>
              <p:cNvPr id="24600" name="Line 148"/>
              <p:cNvSpPr>
                <a:spLocks noChangeShapeType="1"/>
              </p:cNvSpPr>
              <p:nvPr/>
            </p:nvSpPr>
            <p:spPr bwMode="auto">
              <a:xfrm flipH="1">
                <a:off x="1859" y="2954"/>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4601" name="Line 149"/>
              <p:cNvSpPr>
                <a:spLocks noChangeShapeType="1"/>
              </p:cNvSpPr>
              <p:nvPr/>
            </p:nvSpPr>
            <p:spPr bwMode="auto">
              <a:xfrm flipV="1">
                <a:off x="1111" y="3067"/>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602" name="Text Box 124"/>
              <p:cNvSpPr txBox="1">
                <a:spLocks noChangeArrowheads="1"/>
              </p:cNvSpPr>
              <p:nvPr/>
            </p:nvSpPr>
            <p:spPr bwMode="auto">
              <a:xfrm>
                <a:off x="1791" y="3225"/>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4603" name="Text Box 124"/>
              <p:cNvSpPr txBox="1">
                <a:spLocks noChangeArrowheads="1"/>
              </p:cNvSpPr>
              <p:nvPr/>
            </p:nvSpPr>
            <p:spPr bwMode="auto">
              <a:xfrm>
                <a:off x="294" y="3361"/>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a:spcBef>
                    <a:spcPct val="0"/>
                  </a:spcBef>
                  <a:buClrTx/>
                  <a:buSzTx/>
                  <a:buFontTx/>
                  <a:buNone/>
                </a:pPr>
                <a:r>
                  <a:rPr lang="ru-RU" altLang="zh-CN" sz="1200">
                    <a:solidFill>
                      <a:srgbClr val="000000"/>
                    </a:solidFill>
                    <a:cs typeface="Arial Unicode MS" pitchFamily="34" charset="-128"/>
                  </a:rPr>
                  <a:t>Ресурс </a:t>
                </a:r>
                <a:r>
                  <a:rPr lang="en-US" altLang="zh-CN" sz="1200" i="1">
                    <a:solidFill>
                      <a:srgbClr val="000000"/>
                    </a:solidFill>
                    <a:latin typeface="Arial Unicode MS" pitchFamily="34" charset="-128"/>
                    <a:cs typeface="Arial Unicode MS" pitchFamily="34" charset="-128"/>
                  </a:rPr>
                  <a:t>n</a:t>
                </a:r>
                <a:r>
                  <a:rPr lang="ru-RU" altLang="zh-CN" sz="1200">
                    <a:solidFill>
                      <a:srgbClr val="000000"/>
                    </a:solidFill>
                    <a:cs typeface="Arial Unicode MS" pitchFamily="34" charset="-128"/>
                  </a:rPr>
                  <a:t> </a:t>
                </a:r>
                <a:r>
                  <a:rPr lang="ru-RU" altLang="zh-CN" sz="1200" err="1">
                    <a:solidFill>
                      <a:srgbClr val="000000"/>
                    </a:solidFill>
                    <a:cs typeface="Arial Unicode MS" pitchFamily="34" charset="-128"/>
                  </a:rPr>
                  <a:t>вільний</a:t>
                </a:r>
                <a:endParaRPr lang="ru-RU" altLang="uk-UA" sz="1200">
                  <a:solidFill>
                    <a:srgbClr val="000000"/>
                  </a:solidFill>
                  <a:cs typeface="Arial Unicode MS" pitchFamily="34" charset="-128"/>
                </a:endParaRPr>
              </a:p>
            </p:txBody>
          </p:sp>
          <p:sp>
            <p:nvSpPr>
              <p:cNvPr id="24604" name="Text Box 124"/>
              <p:cNvSpPr txBox="1">
                <a:spLocks noChangeArrowheads="1"/>
              </p:cNvSpPr>
              <p:nvPr/>
            </p:nvSpPr>
            <p:spPr bwMode="auto">
              <a:xfrm>
                <a:off x="1046" y="2712"/>
                <a:ext cx="382"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4605" name="Line 181"/>
              <p:cNvSpPr>
                <a:spLocks noChangeShapeType="1"/>
              </p:cNvSpPr>
              <p:nvPr/>
            </p:nvSpPr>
            <p:spPr bwMode="auto">
              <a:xfrm>
                <a:off x="613" y="1821"/>
                <a:ext cx="465" cy="122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606" name="Text Box 124"/>
              <p:cNvSpPr txBox="1">
                <a:spLocks noChangeArrowheads="1"/>
              </p:cNvSpPr>
              <p:nvPr/>
            </p:nvSpPr>
            <p:spPr bwMode="auto">
              <a:xfrm>
                <a:off x="386" y="1957"/>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a:spcBef>
                    <a:spcPct val="0"/>
                  </a:spcBef>
                  <a:buClrTx/>
                  <a:buSzTx/>
                  <a:buFontTx/>
                  <a:buNone/>
                </a:pPr>
                <a:r>
                  <a:rPr lang="ru-RU" altLang="zh-CN" sz="1200">
                    <a:solidFill>
                      <a:srgbClr val="000000"/>
                    </a:solidFill>
                    <a:cs typeface="Arial Unicode MS" pitchFamily="34" charset="-128"/>
                  </a:rPr>
                  <a:t>Ресурс</a:t>
                </a:r>
                <a:r>
                  <a:rPr lang="en-US" altLang="zh-CN" sz="1200">
                    <a:solidFill>
                      <a:srgbClr val="000000"/>
                    </a:solidFill>
                    <a:ea typeface="SimSun" pitchFamily="2" charset="-122"/>
                    <a:cs typeface="Arial Unicode MS" pitchFamily="34" charset="-128"/>
                  </a:rPr>
                  <a:t> 1</a:t>
                </a:r>
                <a:r>
                  <a:rPr lang="ru-RU" altLang="zh-CN" sz="1200">
                    <a:solidFill>
                      <a:srgbClr val="000000"/>
                    </a:solidFill>
                    <a:cs typeface="Arial Unicode MS" pitchFamily="34" charset="-128"/>
                  </a:rPr>
                  <a:t>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24607" name="Text Box 124"/>
              <p:cNvSpPr txBox="1">
                <a:spLocks noChangeArrowheads="1"/>
              </p:cNvSpPr>
              <p:nvPr/>
            </p:nvSpPr>
            <p:spPr bwMode="auto">
              <a:xfrm>
                <a:off x="1542" y="1412"/>
                <a:ext cx="545" cy="22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24608" name="Oval 147"/>
              <p:cNvSpPr>
                <a:spLocks noChangeArrowheads="1"/>
              </p:cNvSpPr>
              <p:nvPr/>
            </p:nvSpPr>
            <p:spPr bwMode="auto">
              <a:xfrm>
                <a:off x="2086" y="1684"/>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4609" name="Line 149"/>
              <p:cNvSpPr>
                <a:spLocks noChangeShapeType="1"/>
              </p:cNvSpPr>
              <p:nvPr/>
            </p:nvSpPr>
            <p:spPr bwMode="auto">
              <a:xfrm flipV="1">
                <a:off x="1814" y="1752"/>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4610" name="Line 149"/>
              <p:cNvSpPr>
                <a:spLocks noChangeShapeType="1"/>
              </p:cNvSpPr>
              <p:nvPr/>
            </p:nvSpPr>
            <p:spPr bwMode="auto">
              <a:xfrm flipV="1">
                <a:off x="1882" y="1865"/>
                <a:ext cx="250" cy="12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grpSp>
            <p:nvGrpSpPr>
              <p:cNvPr id="24611" name="Group 51"/>
              <p:cNvGrpSpPr>
                <a:grpSpLocks/>
              </p:cNvGrpSpPr>
              <p:nvPr/>
            </p:nvGrpSpPr>
            <p:grpSpPr bwMode="auto">
              <a:xfrm>
                <a:off x="1043" y="2409"/>
                <a:ext cx="23" cy="250"/>
                <a:chOff x="1043" y="2341"/>
                <a:chExt cx="23" cy="250"/>
              </a:xfrm>
            </p:grpSpPr>
            <p:sp>
              <p:nvSpPr>
                <p:cNvPr id="24612" name="Oval 147"/>
                <p:cNvSpPr>
                  <a:spLocks noChangeArrowheads="1"/>
                </p:cNvSpPr>
                <p:nvPr/>
              </p:nvSpPr>
              <p:spPr bwMode="auto">
                <a:xfrm>
                  <a:off x="1043" y="2341"/>
                  <a:ext cx="23" cy="23"/>
                </a:xfrm>
                <a:prstGeom prst="ellipse">
                  <a:avLst/>
                </a:prstGeom>
                <a:solidFill>
                  <a:srgbClr val="000000"/>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4613" name="Oval 147"/>
                <p:cNvSpPr>
                  <a:spLocks noChangeArrowheads="1"/>
                </p:cNvSpPr>
                <p:nvPr/>
              </p:nvSpPr>
              <p:spPr bwMode="auto">
                <a:xfrm>
                  <a:off x="1043" y="2455"/>
                  <a:ext cx="23" cy="23"/>
                </a:xfrm>
                <a:prstGeom prst="ellipse">
                  <a:avLst/>
                </a:prstGeom>
                <a:solidFill>
                  <a:srgbClr val="000000"/>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4614" name="Oval 147"/>
                <p:cNvSpPr>
                  <a:spLocks noChangeArrowheads="1"/>
                </p:cNvSpPr>
                <p:nvPr/>
              </p:nvSpPr>
              <p:spPr bwMode="auto">
                <a:xfrm>
                  <a:off x="1043" y="2568"/>
                  <a:ext cx="23" cy="23"/>
                </a:xfrm>
                <a:prstGeom prst="ellipse">
                  <a:avLst/>
                </a:prstGeom>
                <a:solidFill>
                  <a:srgbClr val="000000"/>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grpSp>
        </p:grpSp>
      </p:grpSp>
      <p:sp>
        <p:nvSpPr>
          <p:cNvPr id="55"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dirty="0" err="1">
                <a:ea typeface="Arial Unicode MS" pitchFamily="34" charset="-128"/>
                <a:cs typeface="Arial Unicode MS" pitchFamily="34" charset="-128"/>
              </a:rPr>
              <a:t>Класичні</a:t>
            </a:r>
            <a:r>
              <a:rPr lang="ru-RU" altLang="uk-UA" sz="2800" dirty="0">
                <a:ea typeface="Arial Unicode MS" pitchFamily="34" charset="-128"/>
                <a:cs typeface="Arial Unicode MS" pitchFamily="34" charset="-128"/>
              </a:rPr>
              <a:t> </a:t>
            </a:r>
            <a:r>
              <a:rPr lang="ru-RU" altLang="uk-UA" sz="2800" dirty="0" err="1">
                <a:ea typeface="Arial Unicode MS" pitchFamily="34" charset="-128"/>
                <a:cs typeface="Arial Unicode MS" pitchFamily="34" charset="-128"/>
              </a:rPr>
              <a:t>мережі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r>
              <a:rPr lang="ru-RU" altLang="uk-UA" sz="2800" dirty="0">
                <a:latin typeface="Arial Unicode MS" pitchFamily="34" charset="-128"/>
                <a:ea typeface="Arial Unicode MS" pitchFamily="34" charset="-128"/>
                <a:cs typeface="Arial Unicode MS" pitchFamily="34" charset="-128"/>
              </a:rPr>
              <a:t> з </a:t>
            </a:r>
            <a:r>
              <a:rPr lang="ru-RU" altLang="uk-UA" sz="2800" dirty="0" err="1">
                <a:latin typeface="Arial Unicode MS" pitchFamily="34" charset="-128"/>
                <a:ea typeface="Arial Unicode MS" pitchFamily="34" charset="-128"/>
                <a:cs typeface="Arial Unicode MS" pitchFamily="34" charset="-128"/>
              </a:rPr>
              <a:t>багатоканальними</a:t>
            </a:r>
            <a:r>
              <a:rPr lang="ru-RU" altLang="uk-UA" sz="2800" dirty="0">
                <a:latin typeface="Arial Unicode MS" pitchFamily="34" charset="-128"/>
                <a:ea typeface="Arial Unicode MS" pitchFamily="34" charset="-128"/>
                <a:cs typeface="Arial Unicode MS" pitchFamily="34" charset="-128"/>
              </a:rPr>
              <a:t> переходами</a:t>
            </a:r>
          </a:p>
        </p:txBody>
      </p:sp>
    </p:spTree>
    <p:extLst>
      <p:ext uri="{BB962C8B-B14F-4D97-AF65-F5344CB8AC3E}">
        <p14:creationId xmlns:p14="http://schemas.microsoft.com/office/powerpoint/2010/main" val="28604411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95B4-A067-0444-BC2C-657F91AB2DBF}"/>
              </a:ext>
            </a:extLst>
          </p:cNvPr>
          <p:cNvSpPr>
            <a:spLocks noGrp="1"/>
          </p:cNvSpPr>
          <p:nvPr>
            <p:ph type="title"/>
          </p:nvPr>
        </p:nvSpPr>
        <p:spPr>
          <a:xfrm>
            <a:off x="457200" y="731837"/>
            <a:ext cx="8229600" cy="1143000"/>
          </a:xfrm>
        </p:spPr>
        <p:txBody>
          <a:bodyPr>
            <a:normAutofit fontScale="90000"/>
          </a:bodyPr>
          <a:lstStyle/>
          <a:p>
            <a:r>
              <a:rPr lang="uk-UA" dirty="0"/>
              <a:t>Правило запуску переходу </a:t>
            </a:r>
            <a:br>
              <a:rPr lang="uk-UA" dirty="0"/>
            </a:br>
            <a:r>
              <a:rPr lang="uk-UA" dirty="0"/>
              <a:t>мережі Петрі</a:t>
            </a:r>
            <a:r>
              <a:rPr lang="en-US" dirty="0"/>
              <a:t> </a:t>
            </a:r>
            <a:r>
              <a:rPr lang="uk-UA" dirty="0"/>
              <a:t>з багатоканальними переходами</a:t>
            </a:r>
            <a:endParaRPr lang="en-UA" dirty="0"/>
          </a:p>
        </p:txBody>
      </p:sp>
      <p:sp>
        <p:nvSpPr>
          <p:cNvPr id="3" name="Content Placeholder 2">
            <a:extLst>
              <a:ext uri="{FF2B5EF4-FFF2-40B4-BE49-F238E27FC236}">
                <a16:creationId xmlns:a16="http://schemas.microsoft.com/office/drawing/2014/main" id="{63BC42D4-BA72-9A4A-82D8-66B49642AABC}"/>
              </a:ext>
            </a:extLst>
          </p:cNvPr>
          <p:cNvSpPr>
            <a:spLocks noGrp="1"/>
          </p:cNvSpPr>
          <p:nvPr>
            <p:ph idx="1"/>
          </p:nvPr>
        </p:nvSpPr>
        <p:spPr>
          <a:xfrm>
            <a:off x="457200" y="2420888"/>
            <a:ext cx="8229600" cy="4032448"/>
          </a:xfrm>
        </p:spPr>
        <p:txBody>
          <a:bodyPr>
            <a:normAutofit fontScale="70000" lnSpcReduction="20000"/>
          </a:bodyPr>
          <a:lstStyle/>
          <a:p>
            <a:r>
              <a:rPr lang="uk-UA" dirty="0"/>
              <a:t>Якщо в </a:t>
            </a:r>
            <a:r>
              <a:rPr lang="uk-UA" u="sng" dirty="0"/>
              <a:t>усіх</a:t>
            </a:r>
            <a:r>
              <a:rPr lang="uk-UA" dirty="0"/>
              <a:t> вхідних позиціях переходу є маркери у кількості, рівній кратності дуги, то умова запуску переходу виконана</a:t>
            </a:r>
          </a:p>
          <a:p>
            <a:r>
              <a:rPr lang="uk-UA" dirty="0"/>
              <a:t>Повторювати доки виконана умова запуску переходу: з </a:t>
            </a:r>
            <a:r>
              <a:rPr lang="uk-UA" u="sng" dirty="0"/>
              <a:t>усіх</a:t>
            </a:r>
            <a:r>
              <a:rPr lang="uk-UA" dirty="0"/>
              <a:t> вхідних позицій переходу</a:t>
            </a:r>
            <a:r>
              <a:rPr lang="en-US" dirty="0"/>
              <a:t> </a:t>
            </a:r>
            <a:r>
              <a:rPr lang="uk-UA" dirty="0"/>
              <a:t>маркери видаляються у кількості, рівній кратності дуги, збільшити кількість зайнятих каналів переходу на 1. Отже, </a:t>
            </a:r>
            <a:r>
              <a:rPr lang="uk-UA" dirty="0" err="1"/>
              <a:t>багатоканальність</a:t>
            </a:r>
            <a:r>
              <a:rPr lang="uk-UA" dirty="0"/>
              <a:t> переходу означає багатократність входу маркерів в перехід.</a:t>
            </a:r>
          </a:p>
          <a:p>
            <a:r>
              <a:rPr lang="uk-UA" dirty="0"/>
              <a:t>При виході маркерів з переходу доки лічильник зайнятих переходів більше нуля виконувати: в </a:t>
            </a:r>
            <a:r>
              <a:rPr lang="uk-UA" u="sng" dirty="0"/>
              <a:t>усі </a:t>
            </a:r>
            <a:r>
              <a:rPr lang="uk-UA" dirty="0"/>
              <a:t>вихідні позиції переходу маркери додаються у кількості, рівній кратності дуги, і зменшити лічильник зайнятих каналів на 1.</a:t>
            </a:r>
            <a:endParaRPr lang="en-UA" dirty="0"/>
          </a:p>
        </p:txBody>
      </p:sp>
    </p:spTree>
    <p:extLst>
      <p:ext uri="{BB962C8B-B14F-4D97-AF65-F5344CB8AC3E}">
        <p14:creationId xmlns:p14="http://schemas.microsoft.com/office/powerpoint/2010/main" val="1672518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AutoShape 3"/>
          <p:cNvSpPr>
            <a:spLocks noChangeArrowheads="1"/>
          </p:cNvSpPr>
          <p:nvPr/>
        </p:nvSpPr>
        <p:spPr bwMode="auto">
          <a:xfrm>
            <a:off x="6264275" y="3213100"/>
            <a:ext cx="1331913" cy="649288"/>
          </a:xfrm>
          <a:prstGeom prst="wedgeEllipseCallout">
            <a:avLst>
              <a:gd name="adj1" fmla="val -80750"/>
              <a:gd name="adj2" fmla="val -212102"/>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з часовою </a:t>
            </a:r>
            <a:r>
              <a:rPr lang="ru-RU" altLang="uk-UA" sz="1000" i="1" err="1">
                <a:solidFill>
                  <a:srgbClr val="FF3300"/>
                </a:solidFill>
                <a:latin typeface="Arial" pitchFamily="34" charset="0"/>
              </a:rPr>
              <a:t>затримкою</a:t>
            </a:r>
            <a:endParaRPr lang="ru-RU" altLang="uk-UA" sz="1000" i="1">
              <a:solidFill>
                <a:srgbClr val="FF3300"/>
              </a:solidFill>
              <a:latin typeface="Arial" pitchFamily="34" charset="0"/>
            </a:endParaRPr>
          </a:p>
        </p:txBody>
      </p:sp>
      <p:grpSp>
        <p:nvGrpSpPr>
          <p:cNvPr id="30724" name="Group 4"/>
          <p:cNvGrpSpPr>
            <a:grpSpLocks/>
          </p:cNvGrpSpPr>
          <p:nvPr/>
        </p:nvGrpSpPr>
        <p:grpSpPr bwMode="auto">
          <a:xfrm>
            <a:off x="3816350" y="1989138"/>
            <a:ext cx="720725" cy="215900"/>
            <a:chOff x="1927" y="3294"/>
            <a:chExt cx="454" cy="136"/>
          </a:xfrm>
        </p:grpSpPr>
        <p:sp>
          <p:nvSpPr>
            <p:cNvPr id="30758" name="Line 290"/>
            <p:cNvSpPr>
              <a:spLocks noChangeShapeType="1"/>
            </p:cNvSpPr>
            <p:nvPr/>
          </p:nvSpPr>
          <p:spPr bwMode="auto">
            <a:xfrm>
              <a:off x="1927" y="3294"/>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30759" name="Line 291"/>
            <p:cNvSpPr>
              <a:spLocks noChangeShapeType="1"/>
            </p:cNvSpPr>
            <p:nvPr/>
          </p:nvSpPr>
          <p:spPr bwMode="auto">
            <a:xfrm>
              <a:off x="1927" y="3430"/>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grpSp>
      <p:grpSp>
        <p:nvGrpSpPr>
          <p:cNvPr id="30725" name="Group 7"/>
          <p:cNvGrpSpPr>
            <a:grpSpLocks/>
          </p:cNvGrpSpPr>
          <p:nvPr/>
        </p:nvGrpSpPr>
        <p:grpSpPr bwMode="auto">
          <a:xfrm>
            <a:off x="4967288" y="1665288"/>
            <a:ext cx="1582737" cy="1727200"/>
            <a:chOff x="3107" y="1049"/>
            <a:chExt cx="997" cy="1088"/>
          </a:xfrm>
        </p:grpSpPr>
        <p:sp>
          <p:nvSpPr>
            <p:cNvPr id="30747" name="Text Box 124"/>
            <p:cNvSpPr txBox="1">
              <a:spLocks noChangeArrowheads="1"/>
            </p:cNvSpPr>
            <p:nvPr/>
          </p:nvSpPr>
          <p:spPr bwMode="auto">
            <a:xfrm>
              <a:off x="3402" y="1049"/>
              <a:ext cx="612"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Обробити</a:t>
              </a:r>
              <a:endParaRPr lang="ru-RU" altLang="uk-UA" sz="1200">
                <a:solidFill>
                  <a:srgbClr val="000000"/>
                </a:solidFill>
                <a:latin typeface="Arial Unicode MS" pitchFamily="34" charset="-128"/>
                <a:cs typeface="Arial Unicode MS" pitchFamily="34" charset="-128"/>
              </a:endParaRPr>
            </a:p>
          </p:txBody>
        </p:sp>
        <p:sp>
          <p:nvSpPr>
            <p:cNvPr id="30748" name="Oval 147"/>
            <p:cNvSpPr>
              <a:spLocks noChangeArrowheads="1"/>
            </p:cNvSpPr>
            <p:nvPr/>
          </p:nvSpPr>
          <p:spPr bwMode="auto">
            <a:xfrm>
              <a:off x="3107" y="1207"/>
              <a:ext cx="180" cy="170"/>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3</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0749" name="Line 148"/>
            <p:cNvSpPr>
              <a:spLocks noChangeShapeType="1"/>
            </p:cNvSpPr>
            <p:nvPr/>
          </p:nvSpPr>
          <p:spPr bwMode="auto">
            <a:xfrm flipH="1">
              <a:off x="3635" y="1212"/>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0750" name="Oval 151"/>
            <p:cNvSpPr>
              <a:spLocks noChangeArrowheads="1"/>
            </p:cNvSpPr>
            <p:nvPr/>
          </p:nvSpPr>
          <p:spPr bwMode="auto">
            <a:xfrm>
              <a:off x="3424" y="1706"/>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0751" name="Line 181"/>
            <p:cNvSpPr>
              <a:spLocks noChangeShapeType="1"/>
            </p:cNvSpPr>
            <p:nvPr/>
          </p:nvSpPr>
          <p:spPr bwMode="auto">
            <a:xfrm flipV="1">
              <a:off x="3289" y="1298"/>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0752" name="Oval 147"/>
            <p:cNvSpPr>
              <a:spLocks noChangeArrowheads="1"/>
            </p:cNvSpPr>
            <p:nvPr/>
          </p:nvSpPr>
          <p:spPr bwMode="auto">
            <a:xfrm>
              <a:off x="3924" y="1253"/>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0753" name="Line 149"/>
            <p:cNvSpPr>
              <a:spLocks noChangeShapeType="1"/>
            </p:cNvSpPr>
            <p:nvPr/>
          </p:nvSpPr>
          <p:spPr bwMode="auto">
            <a:xfrm flipV="1">
              <a:off x="3652" y="1321"/>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0754" name="Text Box 124"/>
            <p:cNvSpPr txBox="1">
              <a:spLocks noChangeArrowheads="1"/>
            </p:cNvSpPr>
            <p:nvPr/>
          </p:nvSpPr>
          <p:spPr bwMode="auto">
            <a:xfrm>
              <a:off x="3243" y="1911"/>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0755" name="Arc 16"/>
            <p:cNvSpPr>
              <a:spLocks/>
            </p:cNvSpPr>
            <p:nvPr/>
          </p:nvSpPr>
          <p:spPr bwMode="auto">
            <a:xfrm rot="-7204633">
              <a:off x="3348" y="1534"/>
              <a:ext cx="576" cy="317"/>
            </a:xfrm>
            <a:custGeom>
              <a:avLst/>
              <a:gdLst>
                <a:gd name="T0" fmla="*/ 360 w 21600"/>
                <a:gd name="T1" fmla="*/ 0 h 16859"/>
                <a:gd name="T2" fmla="*/ 576 w 21600"/>
                <a:gd name="T3" fmla="*/ 317 h 16859"/>
                <a:gd name="T4" fmla="*/ 0 w 21600"/>
                <a:gd name="T5" fmla="*/ 317 h 16859"/>
                <a:gd name="T6" fmla="*/ 0 60000 65536"/>
                <a:gd name="T7" fmla="*/ 0 60000 65536"/>
                <a:gd name="T8" fmla="*/ 0 60000 65536"/>
              </a:gdLst>
              <a:ahLst/>
              <a:cxnLst>
                <a:cxn ang="T6">
                  <a:pos x="T0" y="T1"/>
                </a:cxn>
                <a:cxn ang="T7">
                  <a:pos x="T2" y="T3"/>
                </a:cxn>
                <a:cxn ang="T8">
                  <a:pos x="T4" y="T5"/>
                </a:cxn>
              </a:cxnLst>
              <a:rect l="0" t="0" r="r" b="b"/>
              <a:pathLst>
                <a:path w="21600" h="16859" fill="none" extrusionOk="0">
                  <a:moveTo>
                    <a:pt x="13503" y="-1"/>
                  </a:moveTo>
                  <a:cubicBezTo>
                    <a:pt x="18621" y="4099"/>
                    <a:pt x="21600" y="10301"/>
                    <a:pt x="21600" y="16859"/>
                  </a:cubicBezTo>
                </a:path>
                <a:path w="21600" h="16859" stroke="0" extrusionOk="0">
                  <a:moveTo>
                    <a:pt x="13503" y="-1"/>
                  </a:moveTo>
                  <a:cubicBezTo>
                    <a:pt x="18621" y="4099"/>
                    <a:pt x="21600" y="10301"/>
                    <a:pt x="21600" y="16859"/>
                  </a:cubicBezTo>
                  <a:lnTo>
                    <a:pt x="0" y="16859"/>
                  </a:lnTo>
                  <a:lnTo>
                    <a:pt x="13503" y="-1"/>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0756" name="Arc 17"/>
            <p:cNvSpPr>
              <a:spLocks/>
            </p:cNvSpPr>
            <p:nvPr/>
          </p:nvSpPr>
          <p:spPr bwMode="auto">
            <a:xfrm rot="1798954">
              <a:off x="3175" y="1296"/>
              <a:ext cx="573" cy="391"/>
            </a:xfrm>
            <a:custGeom>
              <a:avLst/>
              <a:gdLst>
                <a:gd name="T0" fmla="*/ 404 w 21600"/>
                <a:gd name="T1" fmla="*/ 0 h 18963"/>
                <a:gd name="T2" fmla="*/ 565 w 21600"/>
                <a:gd name="T3" fmla="*/ 391 h 18963"/>
                <a:gd name="T4" fmla="*/ 0 w 21600"/>
                <a:gd name="T5" fmla="*/ 316 h 18963"/>
                <a:gd name="T6" fmla="*/ 0 60000 65536"/>
                <a:gd name="T7" fmla="*/ 0 60000 65536"/>
                <a:gd name="T8" fmla="*/ 0 60000 65536"/>
              </a:gdLst>
              <a:ahLst/>
              <a:cxnLst>
                <a:cxn ang="T6">
                  <a:pos x="T0" y="T1"/>
                </a:cxn>
                <a:cxn ang="T7">
                  <a:pos x="T2" y="T3"/>
                </a:cxn>
                <a:cxn ang="T8">
                  <a:pos x="T4" y="T5"/>
                </a:cxn>
              </a:cxnLst>
              <a:rect l="0" t="0" r="r" b="b"/>
              <a:pathLst>
                <a:path w="21600" h="18963" fill="none" extrusionOk="0">
                  <a:moveTo>
                    <a:pt x="15241" y="0"/>
                  </a:moveTo>
                  <a:cubicBezTo>
                    <a:pt x="19312" y="4053"/>
                    <a:pt x="21600" y="9560"/>
                    <a:pt x="21600" y="15305"/>
                  </a:cubicBezTo>
                  <a:cubicBezTo>
                    <a:pt x="21600" y="16530"/>
                    <a:pt x="21495" y="17754"/>
                    <a:pt x="21288" y="18963"/>
                  </a:cubicBezTo>
                </a:path>
                <a:path w="21600" h="18963" stroke="0" extrusionOk="0">
                  <a:moveTo>
                    <a:pt x="15241" y="0"/>
                  </a:moveTo>
                  <a:cubicBezTo>
                    <a:pt x="19312" y="4053"/>
                    <a:pt x="21600" y="9560"/>
                    <a:pt x="21600" y="15305"/>
                  </a:cubicBezTo>
                  <a:cubicBezTo>
                    <a:pt x="21600" y="16530"/>
                    <a:pt x="21495" y="17754"/>
                    <a:pt x="21288" y="18963"/>
                  </a:cubicBezTo>
                  <a:lnTo>
                    <a:pt x="0" y="15305"/>
                  </a:lnTo>
                  <a:lnTo>
                    <a:pt x="15241" y="0"/>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0757" name="Text Box 124"/>
            <p:cNvSpPr txBox="1">
              <a:spLocks noChangeArrowheads="1"/>
            </p:cNvSpPr>
            <p:nvPr/>
          </p:nvSpPr>
          <p:spPr bwMode="auto">
            <a:xfrm>
              <a:off x="3583" y="1480"/>
              <a:ext cx="249"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ea typeface="SimSun" pitchFamily="2" charset="-122"/>
                  <a:cs typeface="Arial Unicode MS" pitchFamily="34" charset="-128"/>
                </a:rPr>
                <a:t>t=2,5</a:t>
              </a:r>
              <a:endParaRPr lang="ru-RU" altLang="uk-UA" sz="1200">
                <a:solidFill>
                  <a:srgbClr val="000000"/>
                </a:solidFill>
                <a:latin typeface="Arial Unicode MS" pitchFamily="34" charset="-128"/>
                <a:ea typeface="SimSun" pitchFamily="2" charset="-122"/>
                <a:cs typeface="Arial Unicode MS" pitchFamily="34" charset="-128"/>
              </a:endParaRPr>
            </a:p>
          </p:txBody>
        </p:sp>
      </p:grpSp>
      <p:sp>
        <p:nvSpPr>
          <p:cNvPr id="30726" name="Text Box 124"/>
          <p:cNvSpPr txBox="1">
            <a:spLocks noChangeArrowheads="1"/>
          </p:cNvSpPr>
          <p:nvPr/>
        </p:nvSpPr>
        <p:spPr bwMode="auto">
          <a:xfrm>
            <a:off x="1187450" y="1557338"/>
            <a:ext cx="625474" cy="360362"/>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0727" name="Oval 147"/>
          <p:cNvSpPr>
            <a:spLocks noChangeArrowheads="1"/>
          </p:cNvSpPr>
          <p:nvPr/>
        </p:nvSpPr>
        <p:spPr bwMode="auto">
          <a:xfrm>
            <a:off x="546100" y="1917700"/>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3</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0728" name="Line 148"/>
          <p:cNvSpPr>
            <a:spLocks noChangeShapeType="1"/>
          </p:cNvSpPr>
          <p:nvPr/>
        </p:nvSpPr>
        <p:spPr bwMode="auto">
          <a:xfrm flipH="1">
            <a:off x="1412875" y="1924050"/>
            <a:ext cx="1588"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0729" name="Oval 151"/>
          <p:cNvSpPr>
            <a:spLocks noChangeArrowheads="1"/>
          </p:cNvSpPr>
          <p:nvPr/>
        </p:nvSpPr>
        <p:spPr bwMode="auto">
          <a:xfrm>
            <a:off x="900113" y="2744788"/>
            <a:ext cx="280987" cy="26352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0730" name="Line 179"/>
          <p:cNvSpPr>
            <a:spLocks noChangeShapeType="1"/>
          </p:cNvSpPr>
          <p:nvPr/>
        </p:nvSpPr>
        <p:spPr bwMode="auto">
          <a:xfrm flipV="1">
            <a:off x="1008063" y="2205038"/>
            <a:ext cx="360362" cy="5302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0731" name="Line 180"/>
          <p:cNvSpPr>
            <a:spLocks noChangeShapeType="1"/>
          </p:cNvSpPr>
          <p:nvPr/>
        </p:nvSpPr>
        <p:spPr bwMode="auto">
          <a:xfrm rot="10800000" flipV="1">
            <a:off x="1187450" y="2241550"/>
            <a:ext cx="1692275" cy="6477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0732" name="Line 181"/>
          <p:cNvSpPr>
            <a:spLocks noChangeShapeType="1"/>
          </p:cNvSpPr>
          <p:nvPr/>
        </p:nvSpPr>
        <p:spPr bwMode="auto">
          <a:xfrm flipV="1">
            <a:off x="863600" y="2060575"/>
            <a:ext cx="54451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0733" name="Oval 147"/>
          <p:cNvSpPr>
            <a:spLocks noChangeArrowheads="1"/>
          </p:cNvSpPr>
          <p:nvPr/>
        </p:nvSpPr>
        <p:spPr bwMode="auto">
          <a:xfrm>
            <a:off x="165576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0734" name="Line 148"/>
          <p:cNvSpPr>
            <a:spLocks noChangeShapeType="1"/>
          </p:cNvSpPr>
          <p:nvPr/>
        </p:nvSpPr>
        <p:spPr bwMode="auto">
          <a:xfrm flipH="1">
            <a:off x="216058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0735" name="Line 149"/>
          <p:cNvSpPr>
            <a:spLocks noChangeShapeType="1"/>
          </p:cNvSpPr>
          <p:nvPr/>
        </p:nvSpPr>
        <p:spPr bwMode="auto">
          <a:xfrm flipV="1">
            <a:off x="143986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0736" name="Text Box 124"/>
          <p:cNvSpPr txBox="1">
            <a:spLocks noChangeArrowheads="1"/>
          </p:cNvSpPr>
          <p:nvPr/>
        </p:nvSpPr>
        <p:spPr bwMode="auto">
          <a:xfrm>
            <a:off x="2592388" y="1520825"/>
            <a:ext cx="865187" cy="36036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0737" name="Text Box 124"/>
          <p:cNvSpPr txBox="1">
            <a:spLocks noChangeArrowheads="1"/>
          </p:cNvSpPr>
          <p:nvPr/>
        </p:nvSpPr>
        <p:spPr bwMode="auto">
          <a:xfrm>
            <a:off x="539750" y="3033713"/>
            <a:ext cx="827088" cy="358775"/>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0738" name="Line 149"/>
          <p:cNvSpPr>
            <a:spLocks noChangeShapeType="1"/>
          </p:cNvSpPr>
          <p:nvPr/>
        </p:nvSpPr>
        <p:spPr bwMode="auto">
          <a:xfrm flipV="1">
            <a:off x="194468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0739" name="Oval 147"/>
          <p:cNvSpPr>
            <a:spLocks noChangeArrowheads="1"/>
          </p:cNvSpPr>
          <p:nvPr/>
        </p:nvSpPr>
        <p:spPr bwMode="auto">
          <a:xfrm>
            <a:off x="241141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0740" name="Line 148"/>
          <p:cNvSpPr>
            <a:spLocks noChangeShapeType="1"/>
          </p:cNvSpPr>
          <p:nvPr/>
        </p:nvSpPr>
        <p:spPr bwMode="auto">
          <a:xfrm flipH="1">
            <a:off x="291623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0741" name="Line 149"/>
          <p:cNvSpPr>
            <a:spLocks noChangeShapeType="1"/>
          </p:cNvSpPr>
          <p:nvPr/>
        </p:nvSpPr>
        <p:spPr bwMode="auto">
          <a:xfrm flipV="1">
            <a:off x="219551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0742" name="Line 149"/>
          <p:cNvSpPr>
            <a:spLocks noChangeShapeType="1"/>
          </p:cNvSpPr>
          <p:nvPr/>
        </p:nvSpPr>
        <p:spPr bwMode="auto">
          <a:xfrm flipV="1">
            <a:off x="270033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0743" name="Oval 147"/>
          <p:cNvSpPr>
            <a:spLocks noChangeArrowheads="1"/>
          </p:cNvSpPr>
          <p:nvPr/>
        </p:nvSpPr>
        <p:spPr bwMode="auto">
          <a:xfrm>
            <a:off x="3168650"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0744" name="Line 149"/>
          <p:cNvSpPr>
            <a:spLocks noChangeShapeType="1"/>
          </p:cNvSpPr>
          <p:nvPr/>
        </p:nvSpPr>
        <p:spPr bwMode="auto">
          <a:xfrm flipV="1">
            <a:off x="2952750"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0745" name="Text Box 124"/>
          <p:cNvSpPr txBox="1">
            <a:spLocks noChangeArrowheads="1"/>
          </p:cNvSpPr>
          <p:nvPr/>
        </p:nvSpPr>
        <p:spPr bwMode="auto">
          <a:xfrm>
            <a:off x="1692275" y="2312988"/>
            <a:ext cx="865188" cy="17938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200" err="1">
                <a:solidFill>
                  <a:srgbClr val="000000"/>
                </a:solidFill>
                <a:cs typeface="Arial Unicode MS" pitchFamily="34" charset="-128"/>
              </a:rPr>
              <a:t>Обробити</a:t>
            </a:r>
            <a:endParaRPr lang="ru-RU" altLang="uk-UA" sz="1200">
              <a:solidFill>
                <a:srgbClr val="000000"/>
              </a:solidFill>
              <a:cs typeface="Arial Unicode MS" pitchFamily="34" charset="-128"/>
            </a:endParaRPr>
          </a:p>
        </p:txBody>
      </p:sp>
      <p:sp>
        <p:nvSpPr>
          <p:cNvPr id="30746" name="Freeform 39"/>
          <p:cNvSpPr>
            <a:spLocks/>
          </p:cNvSpPr>
          <p:nvPr/>
        </p:nvSpPr>
        <p:spPr bwMode="auto">
          <a:xfrm>
            <a:off x="1116013" y="1341438"/>
            <a:ext cx="1998662" cy="1474787"/>
          </a:xfrm>
          <a:custGeom>
            <a:avLst/>
            <a:gdLst>
              <a:gd name="T0" fmla="*/ 10488 w 1334"/>
              <a:gd name="T1" fmla="*/ 499701 h 1213"/>
              <a:gd name="T2" fmla="*/ 77909 w 1334"/>
              <a:gd name="T3" fmla="*/ 224926 h 1213"/>
              <a:gd name="T4" fmla="*/ 452471 w 1334"/>
              <a:gd name="T5" fmla="*/ 31611 h 1213"/>
              <a:gd name="T6" fmla="*/ 1233058 w 1334"/>
              <a:gd name="T7" fmla="*/ 31611 h 1213"/>
              <a:gd name="T8" fmla="*/ 1573160 w 1334"/>
              <a:gd name="T9" fmla="*/ 59575 h 1213"/>
              <a:gd name="T10" fmla="*/ 1878802 w 1334"/>
              <a:gd name="T11" fmla="*/ 224926 h 1213"/>
              <a:gd name="T12" fmla="*/ 1946223 w 1334"/>
              <a:gd name="T13" fmla="*/ 610341 h 1213"/>
              <a:gd name="T14" fmla="*/ 1913262 w 1334"/>
              <a:gd name="T15" fmla="*/ 1079646 h 1213"/>
              <a:gd name="T16" fmla="*/ 1436819 w 1334"/>
              <a:gd name="T17" fmla="*/ 1410349 h 1213"/>
              <a:gd name="T18" fmla="*/ 689194 w 1334"/>
              <a:gd name="T19" fmla="*/ 1410349 h 1213"/>
              <a:gd name="T20" fmla="*/ 112369 w 1334"/>
              <a:gd name="T21" fmla="*/ 1023719 h 1213"/>
              <a:gd name="T22" fmla="*/ 10488 w 1334"/>
              <a:gd name="T23" fmla="*/ 499701 h 12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4" h="1213">
                <a:moveTo>
                  <a:pt x="7" y="411"/>
                </a:moveTo>
                <a:cubicBezTo>
                  <a:pt x="3" y="302"/>
                  <a:pt x="3" y="249"/>
                  <a:pt x="52" y="185"/>
                </a:cubicBezTo>
                <a:cubicBezTo>
                  <a:pt x="101" y="121"/>
                  <a:pt x="174" y="52"/>
                  <a:pt x="302" y="26"/>
                </a:cubicBezTo>
                <a:cubicBezTo>
                  <a:pt x="430" y="0"/>
                  <a:pt x="698" y="22"/>
                  <a:pt x="823" y="26"/>
                </a:cubicBezTo>
                <a:cubicBezTo>
                  <a:pt x="948" y="30"/>
                  <a:pt x="978" y="23"/>
                  <a:pt x="1050" y="49"/>
                </a:cubicBezTo>
                <a:cubicBezTo>
                  <a:pt x="1122" y="75"/>
                  <a:pt x="1213" y="110"/>
                  <a:pt x="1254" y="185"/>
                </a:cubicBezTo>
                <a:cubicBezTo>
                  <a:pt x="1295" y="260"/>
                  <a:pt x="1295" y="385"/>
                  <a:pt x="1299" y="502"/>
                </a:cubicBezTo>
                <a:cubicBezTo>
                  <a:pt x="1303" y="619"/>
                  <a:pt x="1334" y="778"/>
                  <a:pt x="1277" y="888"/>
                </a:cubicBezTo>
                <a:cubicBezTo>
                  <a:pt x="1220" y="998"/>
                  <a:pt x="1095" y="1115"/>
                  <a:pt x="959" y="1160"/>
                </a:cubicBezTo>
                <a:cubicBezTo>
                  <a:pt x="823" y="1205"/>
                  <a:pt x="607" y="1213"/>
                  <a:pt x="460" y="1160"/>
                </a:cubicBezTo>
                <a:cubicBezTo>
                  <a:pt x="313" y="1107"/>
                  <a:pt x="150" y="967"/>
                  <a:pt x="75" y="842"/>
                </a:cubicBezTo>
                <a:cubicBezTo>
                  <a:pt x="0" y="717"/>
                  <a:pt x="11" y="520"/>
                  <a:pt x="7" y="411"/>
                </a:cubicBezTo>
                <a:close/>
              </a:path>
            </a:pathLst>
          </a:custGeom>
          <a:noFill/>
          <a:ln w="952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40"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М</a:t>
            </a:r>
            <a:r>
              <a:rPr lang="ru-RU" altLang="uk-UA" sz="2800" err="1">
                <a:ea typeface="Arial Unicode MS" pitchFamily="34" charset="-128"/>
                <a:cs typeface="Arial Unicode MS" pitchFamily="34" charset="-128"/>
              </a:rPr>
              <a:t>ережі</a:t>
            </a:r>
            <a:r>
              <a:rPr lang="ru-RU" altLang="uk-UA" sz="2800">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Петрі</a:t>
            </a:r>
            <a:r>
              <a:rPr lang="ru-RU" altLang="uk-UA" sz="2800">
                <a:latin typeface="Arial Unicode MS" pitchFamily="34" charset="-128"/>
                <a:ea typeface="Arial Unicode MS" pitchFamily="34" charset="-128"/>
                <a:cs typeface="Arial Unicode MS" pitchFamily="34" charset="-128"/>
              </a:rPr>
              <a:t> з </a:t>
            </a:r>
            <a:r>
              <a:rPr lang="ru-RU" altLang="uk-UA" sz="2800" err="1">
                <a:latin typeface="Arial Unicode MS" pitchFamily="34" charset="-128"/>
                <a:ea typeface="Arial Unicode MS" pitchFamily="34" charset="-128"/>
                <a:cs typeface="Arial Unicode MS" pitchFamily="34" charset="-128"/>
              </a:rPr>
              <a:t>часовими</a:t>
            </a:r>
            <a:r>
              <a:rPr lang="ru-RU" altLang="uk-UA" sz="2800">
                <a:latin typeface="Arial Unicode MS" pitchFamily="34" charset="-128"/>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затримками</a:t>
            </a:r>
            <a:endParaRPr lang="ru-RU" altLang="uk-UA" sz="280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1183331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AutoShape 3"/>
          <p:cNvSpPr>
            <a:spLocks noChangeArrowheads="1"/>
          </p:cNvSpPr>
          <p:nvPr/>
        </p:nvSpPr>
        <p:spPr bwMode="auto">
          <a:xfrm>
            <a:off x="6264275" y="3213100"/>
            <a:ext cx="1331913" cy="649288"/>
          </a:xfrm>
          <a:prstGeom prst="wedgeEllipseCallout">
            <a:avLst>
              <a:gd name="adj1" fmla="val -80750"/>
              <a:gd name="adj2" fmla="val -212102"/>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з часовою </a:t>
            </a:r>
            <a:r>
              <a:rPr lang="ru-RU" altLang="uk-UA" sz="1000" i="1" err="1">
                <a:solidFill>
                  <a:srgbClr val="FF3300"/>
                </a:solidFill>
                <a:latin typeface="Arial" pitchFamily="34" charset="0"/>
              </a:rPr>
              <a:t>затримкою</a:t>
            </a:r>
            <a:endParaRPr lang="ru-RU" altLang="uk-UA" sz="1000" i="1">
              <a:solidFill>
                <a:srgbClr val="FF3300"/>
              </a:solidFill>
              <a:latin typeface="Arial" pitchFamily="34" charset="0"/>
            </a:endParaRPr>
          </a:p>
        </p:txBody>
      </p:sp>
      <p:grpSp>
        <p:nvGrpSpPr>
          <p:cNvPr id="31748" name="Group 4"/>
          <p:cNvGrpSpPr>
            <a:grpSpLocks/>
          </p:cNvGrpSpPr>
          <p:nvPr/>
        </p:nvGrpSpPr>
        <p:grpSpPr bwMode="auto">
          <a:xfrm>
            <a:off x="3816350" y="1989138"/>
            <a:ext cx="720725" cy="215900"/>
            <a:chOff x="1927" y="3294"/>
            <a:chExt cx="454" cy="136"/>
          </a:xfrm>
        </p:grpSpPr>
        <p:sp>
          <p:nvSpPr>
            <p:cNvPr id="31782" name="Line 290"/>
            <p:cNvSpPr>
              <a:spLocks noChangeShapeType="1"/>
            </p:cNvSpPr>
            <p:nvPr/>
          </p:nvSpPr>
          <p:spPr bwMode="auto">
            <a:xfrm>
              <a:off x="1927" y="3294"/>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31783" name="Line 291"/>
            <p:cNvSpPr>
              <a:spLocks noChangeShapeType="1"/>
            </p:cNvSpPr>
            <p:nvPr/>
          </p:nvSpPr>
          <p:spPr bwMode="auto">
            <a:xfrm>
              <a:off x="1927" y="3430"/>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grpSp>
      <p:grpSp>
        <p:nvGrpSpPr>
          <p:cNvPr id="31749" name="Group 7"/>
          <p:cNvGrpSpPr>
            <a:grpSpLocks/>
          </p:cNvGrpSpPr>
          <p:nvPr/>
        </p:nvGrpSpPr>
        <p:grpSpPr bwMode="auto">
          <a:xfrm>
            <a:off x="4967288" y="1665288"/>
            <a:ext cx="1582737" cy="1727200"/>
            <a:chOff x="3107" y="1049"/>
            <a:chExt cx="997" cy="1088"/>
          </a:xfrm>
        </p:grpSpPr>
        <p:sp>
          <p:nvSpPr>
            <p:cNvPr id="31771" name="Text Box 124"/>
            <p:cNvSpPr txBox="1">
              <a:spLocks noChangeArrowheads="1"/>
            </p:cNvSpPr>
            <p:nvPr/>
          </p:nvSpPr>
          <p:spPr bwMode="auto">
            <a:xfrm>
              <a:off x="3402" y="1049"/>
              <a:ext cx="612"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Обробити</a:t>
              </a:r>
              <a:endParaRPr lang="ru-RU" altLang="uk-UA" sz="1200">
                <a:solidFill>
                  <a:srgbClr val="000000"/>
                </a:solidFill>
                <a:latin typeface="Arial Unicode MS" pitchFamily="34" charset="-128"/>
                <a:cs typeface="Arial Unicode MS" pitchFamily="34" charset="-128"/>
              </a:endParaRPr>
            </a:p>
          </p:txBody>
        </p:sp>
        <p:sp>
          <p:nvSpPr>
            <p:cNvPr id="31772" name="Oval 147"/>
            <p:cNvSpPr>
              <a:spLocks noChangeArrowheads="1"/>
            </p:cNvSpPr>
            <p:nvPr/>
          </p:nvSpPr>
          <p:spPr bwMode="auto">
            <a:xfrm>
              <a:off x="3107" y="1207"/>
              <a:ext cx="180" cy="170"/>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2</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1773" name="Line 148"/>
            <p:cNvSpPr>
              <a:spLocks noChangeShapeType="1"/>
            </p:cNvSpPr>
            <p:nvPr/>
          </p:nvSpPr>
          <p:spPr bwMode="auto">
            <a:xfrm flipH="1">
              <a:off x="3635" y="1212"/>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1774" name="Oval 151"/>
            <p:cNvSpPr>
              <a:spLocks noChangeArrowheads="1"/>
            </p:cNvSpPr>
            <p:nvPr/>
          </p:nvSpPr>
          <p:spPr bwMode="auto">
            <a:xfrm>
              <a:off x="3424" y="1706"/>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1775" name="Line 181"/>
            <p:cNvSpPr>
              <a:spLocks noChangeShapeType="1"/>
            </p:cNvSpPr>
            <p:nvPr/>
          </p:nvSpPr>
          <p:spPr bwMode="auto">
            <a:xfrm flipV="1">
              <a:off x="3289" y="1298"/>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1776" name="Oval 147"/>
            <p:cNvSpPr>
              <a:spLocks noChangeArrowheads="1"/>
            </p:cNvSpPr>
            <p:nvPr/>
          </p:nvSpPr>
          <p:spPr bwMode="auto">
            <a:xfrm>
              <a:off x="3924" y="1253"/>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1777" name="Line 149"/>
            <p:cNvSpPr>
              <a:spLocks noChangeShapeType="1"/>
            </p:cNvSpPr>
            <p:nvPr/>
          </p:nvSpPr>
          <p:spPr bwMode="auto">
            <a:xfrm flipV="1">
              <a:off x="3652" y="1321"/>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1778" name="Text Box 124"/>
            <p:cNvSpPr txBox="1">
              <a:spLocks noChangeArrowheads="1"/>
            </p:cNvSpPr>
            <p:nvPr/>
          </p:nvSpPr>
          <p:spPr bwMode="auto">
            <a:xfrm>
              <a:off x="3243" y="1911"/>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1779" name="Arc 16"/>
            <p:cNvSpPr>
              <a:spLocks/>
            </p:cNvSpPr>
            <p:nvPr/>
          </p:nvSpPr>
          <p:spPr bwMode="auto">
            <a:xfrm rot="-7204633">
              <a:off x="3348" y="1534"/>
              <a:ext cx="576" cy="317"/>
            </a:xfrm>
            <a:custGeom>
              <a:avLst/>
              <a:gdLst>
                <a:gd name="T0" fmla="*/ 360 w 21600"/>
                <a:gd name="T1" fmla="*/ 0 h 16859"/>
                <a:gd name="T2" fmla="*/ 576 w 21600"/>
                <a:gd name="T3" fmla="*/ 317 h 16859"/>
                <a:gd name="T4" fmla="*/ 0 w 21600"/>
                <a:gd name="T5" fmla="*/ 317 h 16859"/>
                <a:gd name="T6" fmla="*/ 0 60000 65536"/>
                <a:gd name="T7" fmla="*/ 0 60000 65536"/>
                <a:gd name="T8" fmla="*/ 0 60000 65536"/>
              </a:gdLst>
              <a:ahLst/>
              <a:cxnLst>
                <a:cxn ang="T6">
                  <a:pos x="T0" y="T1"/>
                </a:cxn>
                <a:cxn ang="T7">
                  <a:pos x="T2" y="T3"/>
                </a:cxn>
                <a:cxn ang="T8">
                  <a:pos x="T4" y="T5"/>
                </a:cxn>
              </a:cxnLst>
              <a:rect l="0" t="0" r="r" b="b"/>
              <a:pathLst>
                <a:path w="21600" h="16859" fill="none" extrusionOk="0">
                  <a:moveTo>
                    <a:pt x="13503" y="-1"/>
                  </a:moveTo>
                  <a:cubicBezTo>
                    <a:pt x="18621" y="4099"/>
                    <a:pt x="21600" y="10301"/>
                    <a:pt x="21600" y="16859"/>
                  </a:cubicBezTo>
                </a:path>
                <a:path w="21600" h="16859" stroke="0" extrusionOk="0">
                  <a:moveTo>
                    <a:pt x="13503" y="-1"/>
                  </a:moveTo>
                  <a:cubicBezTo>
                    <a:pt x="18621" y="4099"/>
                    <a:pt x="21600" y="10301"/>
                    <a:pt x="21600" y="16859"/>
                  </a:cubicBezTo>
                  <a:lnTo>
                    <a:pt x="0" y="16859"/>
                  </a:lnTo>
                  <a:lnTo>
                    <a:pt x="13503" y="-1"/>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1780" name="Arc 17"/>
            <p:cNvSpPr>
              <a:spLocks/>
            </p:cNvSpPr>
            <p:nvPr/>
          </p:nvSpPr>
          <p:spPr bwMode="auto">
            <a:xfrm rot="1798954">
              <a:off x="3175" y="1296"/>
              <a:ext cx="573" cy="391"/>
            </a:xfrm>
            <a:custGeom>
              <a:avLst/>
              <a:gdLst>
                <a:gd name="T0" fmla="*/ 404 w 21600"/>
                <a:gd name="T1" fmla="*/ 0 h 18963"/>
                <a:gd name="T2" fmla="*/ 565 w 21600"/>
                <a:gd name="T3" fmla="*/ 391 h 18963"/>
                <a:gd name="T4" fmla="*/ 0 w 21600"/>
                <a:gd name="T5" fmla="*/ 316 h 18963"/>
                <a:gd name="T6" fmla="*/ 0 60000 65536"/>
                <a:gd name="T7" fmla="*/ 0 60000 65536"/>
                <a:gd name="T8" fmla="*/ 0 60000 65536"/>
              </a:gdLst>
              <a:ahLst/>
              <a:cxnLst>
                <a:cxn ang="T6">
                  <a:pos x="T0" y="T1"/>
                </a:cxn>
                <a:cxn ang="T7">
                  <a:pos x="T2" y="T3"/>
                </a:cxn>
                <a:cxn ang="T8">
                  <a:pos x="T4" y="T5"/>
                </a:cxn>
              </a:cxnLst>
              <a:rect l="0" t="0" r="r" b="b"/>
              <a:pathLst>
                <a:path w="21600" h="18963" fill="none" extrusionOk="0">
                  <a:moveTo>
                    <a:pt x="15241" y="0"/>
                  </a:moveTo>
                  <a:cubicBezTo>
                    <a:pt x="19312" y="4053"/>
                    <a:pt x="21600" y="9560"/>
                    <a:pt x="21600" y="15305"/>
                  </a:cubicBezTo>
                  <a:cubicBezTo>
                    <a:pt x="21600" y="16530"/>
                    <a:pt x="21495" y="17754"/>
                    <a:pt x="21288" y="18963"/>
                  </a:cubicBezTo>
                </a:path>
                <a:path w="21600" h="18963" stroke="0" extrusionOk="0">
                  <a:moveTo>
                    <a:pt x="15241" y="0"/>
                  </a:moveTo>
                  <a:cubicBezTo>
                    <a:pt x="19312" y="4053"/>
                    <a:pt x="21600" y="9560"/>
                    <a:pt x="21600" y="15305"/>
                  </a:cubicBezTo>
                  <a:cubicBezTo>
                    <a:pt x="21600" y="16530"/>
                    <a:pt x="21495" y="17754"/>
                    <a:pt x="21288" y="18963"/>
                  </a:cubicBezTo>
                  <a:lnTo>
                    <a:pt x="0" y="15305"/>
                  </a:lnTo>
                  <a:lnTo>
                    <a:pt x="15241" y="0"/>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1781" name="Text Box 124"/>
            <p:cNvSpPr txBox="1">
              <a:spLocks noChangeArrowheads="1"/>
            </p:cNvSpPr>
            <p:nvPr/>
          </p:nvSpPr>
          <p:spPr bwMode="auto">
            <a:xfrm>
              <a:off x="3583" y="1480"/>
              <a:ext cx="249"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ea typeface="SimSun" pitchFamily="2" charset="-122"/>
                  <a:cs typeface="Arial Unicode MS" pitchFamily="34" charset="-128"/>
                </a:rPr>
                <a:t>t=2,5</a:t>
              </a:r>
              <a:endParaRPr lang="ru-RU" altLang="uk-UA" sz="1200">
                <a:solidFill>
                  <a:srgbClr val="000000"/>
                </a:solidFill>
                <a:latin typeface="Arial Unicode MS" pitchFamily="34" charset="-128"/>
                <a:ea typeface="SimSun" pitchFamily="2" charset="-122"/>
                <a:cs typeface="Arial Unicode MS" pitchFamily="34" charset="-128"/>
              </a:endParaRPr>
            </a:p>
          </p:txBody>
        </p:sp>
      </p:grpSp>
      <p:sp>
        <p:nvSpPr>
          <p:cNvPr id="31750" name="Text Box 124"/>
          <p:cNvSpPr txBox="1">
            <a:spLocks noChangeArrowheads="1"/>
          </p:cNvSpPr>
          <p:nvPr/>
        </p:nvSpPr>
        <p:spPr bwMode="auto">
          <a:xfrm>
            <a:off x="1187450" y="1557338"/>
            <a:ext cx="684210" cy="360362"/>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1751" name="Oval 147"/>
          <p:cNvSpPr>
            <a:spLocks noChangeArrowheads="1"/>
          </p:cNvSpPr>
          <p:nvPr/>
        </p:nvSpPr>
        <p:spPr bwMode="auto">
          <a:xfrm>
            <a:off x="546100" y="1917700"/>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2</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1752" name="Line 148"/>
          <p:cNvSpPr>
            <a:spLocks noChangeShapeType="1"/>
          </p:cNvSpPr>
          <p:nvPr/>
        </p:nvSpPr>
        <p:spPr bwMode="auto">
          <a:xfrm flipH="1">
            <a:off x="1412875" y="1924050"/>
            <a:ext cx="1588"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1753" name="Oval 151"/>
          <p:cNvSpPr>
            <a:spLocks noChangeArrowheads="1"/>
          </p:cNvSpPr>
          <p:nvPr/>
        </p:nvSpPr>
        <p:spPr bwMode="auto">
          <a:xfrm>
            <a:off x="900113" y="2744788"/>
            <a:ext cx="280987" cy="26352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1754" name="Line 179"/>
          <p:cNvSpPr>
            <a:spLocks noChangeShapeType="1"/>
          </p:cNvSpPr>
          <p:nvPr/>
        </p:nvSpPr>
        <p:spPr bwMode="auto">
          <a:xfrm flipV="1">
            <a:off x="1008063" y="2205038"/>
            <a:ext cx="360362" cy="5302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1755" name="Line 180"/>
          <p:cNvSpPr>
            <a:spLocks noChangeShapeType="1"/>
          </p:cNvSpPr>
          <p:nvPr/>
        </p:nvSpPr>
        <p:spPr bwMode="auto">
          <a:xfrm rot="10800000" flipV="1">
            <a:off x="1187450" y="2241550"/>
            <a:ext cx="1692275" cy="6477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1756" name="Line 181"/>
          <p:cNvSpPr>
            <a:spLocks noChangeShapeType="1"/>
          </p:cNvSpPr>
          <p:nvPr/>
        </p:nvSpPr>
        <p:spPr bwMode="auto">
          <a:xfrm flipV="1">
            <a:off x="863600" y="2060575"/>
            <a:ext cx="54451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1757" name="Oval 147"/>
          <p:cNvSpPr>
            <a:spLocks noChangeArrowheads="1"/>
          </p:cNvSpPr>
          <p:nvPr/>
        </p:nvSpPr>
        <p:spPr bwMode="auto">
          <a:xfrm>
            <a:off x="165576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1758" name="Line 148"/>
          <p:cNvSpPr>
            <a:spLocks noChangeShapeType="1"/>
          </p:cNvSpPr>
          <p:nvPr/>
        </p:nvSpPr>
        <p:spPr bwMode="auto">
          <a:xfrm flipH="1">
            <a:off x="216058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1759" name="Line 149"/>
          <p:cNvSpPr>
            <a:spLocks noChangeShapeType="1"/>
          </p:cNvSpPr>
          <p:nvPr/>
        </p:nvSpPr>
        <p:spPr bwMode="auto">
          <a:xfrm flipV="1">
            <a:off x="143986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1760" name="Text Box 124"/>
          <p:cNvSpPr txBox="1">
            <a:spLocks noChangeArrowheads="1"/>
          </p:cNvSpPr>
          <p:nvPr/>
        </p:nvSpPr>
        <p:spPr bwMode="auto">
          <a:xfrm>
            <a:off x="2592388" y="1520825"/>
            <a:ext cx="865187" cy="36036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1761" name="Text Box 124"/>
          <p:cNvSpPr txBox="1">
            <a:spLocks noChangeArrowheads="1"/>
          </p:cNvSpPr>
          <p:nvPr/>
        </p:nvSpPr>
        <p:spPr bwMode="auto">
          <a:xfrm>
            <a:off x="539750" y="3033713"/>
            <a:ext cx="827088" cy="358775"/>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1762" name="Line 149"/>
          <p:cNvSpPr>
            <a:spLocks noChangeShapeType="1"/>
          </p:cNvSpPr>
          <p:nvPr/>
        </p:nvSpPr>
        <p:spPr bwMode="auto">
          <a:xfrm flipV="1">
            <a:off x="194468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1763" name="Oval 147"/>
          <p:cNvSpPr>
            <a:spLocks noChangeArrowheads="1"/>
          </p:cNvSpPr>
          <p:nvPr/>
        </p:nvSpPr>
        <p:spPr bwMode="auto">
          <a:xfrm>
            <a:off x="241141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1764" name="Line 148"/>
          <p:cNvSpPr>
            <a:spLocks noChangeShapeType="1"/>
          </p:cNvSpPr>
          <p:nvPr/>
        </p:nvSpPr>
        <p:spPr bwMode="auto">
          <a:xfrm flipH="1">
            <a:off x="291623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1765" name="Line 149"/>
          <p:cNvSpPr>
            <a:spLocks noChangeShapeType="1"/>
          </p:cNvSpPr>
          <p:nvPr/>
        </p:nvSpPr>
        <p:spPr bwMode="auto">
          <a:xfrm flipV="1">
            <a:off x="219551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1766" name="Line 149"/>
          <p:cNvSpPr>
            <a:spLocks noChangeShapeType="1"/>
          </p:cNvSpPr>
          <p:nvPr/>
        </p:nvSpPr>
        <p:spPr bwMode="auto">
          <a:xfrm flipV="1">
            <a:off x="270033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1767" name="Oval 147"/>
          <p:cNvSpPr>
            <a:spLocks noChangeArrowheads="1"/>
          </p:cNvSpPr>
          <p:nvPr/>
        </p:nvSpPr>
        <p:spPr bwMode="auto">
          <a:xfrm>
            <a:off x="3168650"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1768" name="Line 149"/>
          <p:cNvSpPr>
            <a:spLocks noChangeShapeType="1"/>
          </p:cNvSpPr>
          <p:nvPr/>
        </p:nvSpPr>
        <p:spPr bwMode="auto">
          <a:xfrm flipV="1">
            <a:off x="2952750"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1769" name="Text Box 124"/>
          <p:cNvSpPr txBox="1">
            <a:spLocks noChangeArrowheads="1"/>
          </p:cNvSpPr>
          <p:nvPr/>
        </p:nvSpPr>
        <p:spPr bwMode="auto">
          <a:xfrm>
            <a:off x="1692275" y="2312988"/>
            <a:ext cx="865188" cy="17938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200" err="1">
                <a:solidFill>
                  <a:srgbClr val="000000"/>
                </a:solidFill>
                <a:cs typeface="Arial Unicode MS" pitchFamily="34" charset="-128"/>
              </a:rPr>
              <a:t>Обробити</a:t>
            </a:r>
            <a:endParaRPr lang="ru-RU" altLang="uk-UA" sz="1200">
              <a:solidFill>
                <a:srgbClr val="000000"/>
              </a:solidFill>
              <a:cs typeface="Arial Unicode MS" pitchFamily="34" charset="-128"/>
            </a:endParaRPr>
          </a:p>
        </p:txBody>
      </p:sp>
      <p:sp>
        <p:nvSpPr>
          <p:cNvPr id="31770" name="Freeform 39"/>
          <p:cNvSpPr>
            <a:spLocks/>
          </p:cNvSpPr>
          <p:nvPr/>
        </p:nvSpPr>
        <p:spPr bwMode="auto">
          <a:xfrm>
            <a:off x="1116013" y="1341438"/>
            <a:ext cx="1998662" cy="1474787"/>
          </a:xfrm>
          <a:custGeom>
            <a:avLst/>
            <a:gdLst>
              <a:gd name="T0" fmla="*/ 10488 w 1334"/>
              <a:gd name="T1" fmla="*/ 499701 h 1213"/>
              <a:gd name="T2" fmla="*/ 77909 w 1334"/>
              <a:gd name="T3" fmla="*/ 224926 h 1213"/>
              <a:gd name="T4" fmla="*/ 452471 w 1334"/>
              <a:gd name="T5" fmla="*/ 31611 h 1213"/>
              <a:gd name="T6" fmla="*/ 1233058 w 1334"/>
              <a:gd name="T7" fmla="*/ 31611 h 1213"/>
              <a:gd name="T8" fmla="*/ 1573160 w 1334"/>
              <a:gd name="T9" fmla="*/ 59575 h 1213"/>
              <a:gd name="T10" fmla="*/ 1878802 w 1334"/>
              <a:gd name="T11" fmla="*/ 224926 h 1213"/>
              <a:gd name="T12" fmla="*/ 1946223 w 1334"/>
              <a:gd name="T13" fmla="*/ 610341 h 1213"/>
              <a:gd name="T14" fmla="*/ 1913262 w 1334"/>
              <a:gd name="T15" fmla="*/ 1079646 h 1213"/>
              <a:gd name="T16" fmla="*/ 1436819 w 1334"/>
              <a:gd name="T17" fmla="*/ 1410349 h 1213"/>
              <a:gd name="T18" fmla="*/ 689194 w 1334"/>
              <a:gd name="T19" fmla="*/ 1410349 h 1213"/>
              <a:gd name="T20" fmla="*/ 112369 w 1334"/>
              <a:gd name="T21" fmla="*/ 1023719 h 1213"/>
              <a:gd name="T22" fmla="*/ 10488 w 1334"/>
              <a:gd name="T23" fmla="*/ 499701 h 12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4" h="1213">
                <a:moveTo>
                  <a:pt x="7" y="411"/>
                </a:moveTo>
                <a:cubicBezTo>
                  <a:pt x="3" y="302"/>
                  <a:pt x="3" y="249"/>
                  <a:pt x="52" y="185"/>
                </a:cubicBezTo>
                <a:cubicBezTo>
                  <a:pt x="101" y="121"/>
                  <a:pt x="174" y="52"/>
                  <a:pt x="302" y="26"/>
                </a:cubicBezTo>
                <a:cubicBezTo>
                  <a:pt x="430" y="0"/>
                  <a:pt x="698" y="22"/>
                  <a:pt x="823" y="26"/>
                </a:cubicBezTo>
                <a:cubicBezTo>
                  <a:pt x="948" y="30"/>
                  <a:pt x="978" y="23"/>
                  <a:pt x="1050" y="49"/>
                </a:cubicBezTo>
                <a:cubicBezTo>
                  <a:pt x="1122" y="75"/>
                  <a:pt x="1213" y="110"/>
                  <a:pt x="1254" y="185"/>
                </a:cubicBezTo>
                <a:cubicBezTo>
                  <a:pt x="1295" y="260"/>
                  <a:pt x="1295" y="385"/>
                  <a:pt x="1299" y="502"/>
                </a:cubicBezTo>
                <a:cubicBezTo>
                  <a:pt x="1303" y="619"/>
                  <a:pt x="1334" y="778"/>
                  <a:pt x="1277" y="888"/>
                </a:cubicBezTo>
                <a:cubicBezTo>
                  <a:pt x="1220" y="998"/>
                  <a:pt x="1095" y="1115"/>
                  <a:pt x="959" y="1160"/>
                </a:cubicBezTo>
                <a:cubicBezTo>
                  <a:pt x="823" y="1205"/>
                  <a:pt x="607" y="1213"/>
                  <a:pt x="460" y="1160"/>
                </a:cubicBezTo>
                <a:cubicBezTo>
                  <a:pt x="313" y="1107"/>
                  <a:pt x="150" y="967"/>
                  <a:pt x="75" y="842"/>
                </a:cubicBezTo>
                <a:cubicBezTo>
                  <a:pt x="0" y="717"/>
                  <a:pt x="11" y="520"/>
                  <a:pt x="7" y="411"/>
                </a:cubicBezTo>
                <a:close/>
              </a:path>
            </a:pathLst>
          </a:custGeom>
          <a:noFill/>
          <a:ln w="952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40"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М</a:t>
            </a:r>
            <a:r>
              <a:rPr lang="ru-RU" altLang="uk-UA" sz="2800" err="1">
                <a:ea typeface="Arial Unicode MS" pitchFamily="34" charset="-128"/>
                <a:cs typeface="Arial Unicode MS" pitchFamily="34" charset="-128"/>
              </a:rPr>
              <a:t>ережі</a:t>
            </a:r>
            <a:r>
              <a:rPr lang="ru-RU" altLang="uk-UA" sz="2800">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Петрі</a:t>
            </a:r>
            <a:r>
              <a:rPr lang="ru-RU" altLang="uk-UA" sz="2800">
                <a:latin typeface="Arial Unicode MS" pitchFamily="34" charset="-128"/>
                <a:ea typeface="Arial Unicode MS" pitchFamily="34" charset="-128"/>
                <a:cs typeface="Arial Unicode MS" pitchFamily="34" charset="-128"/>
              </a:rPr>
              <a:t> з </a:t>
            </a:r>
            <a:r>
              <a:rPr lang="ru-RU" altLang="uk-UA" sz="2800" err="1">
                <a:latin typeface="Arial Unicode MS" pitchFamily="34" charset="-128"/>
                <a:ea typeface="Arial Unicode MS" pitchFamily="34" charset="-128"/>
                <a:cs typeface="Arial Unicode MS" pitchFamily="34" charset="-128"/>
              </a:rPr>
              <a:t>часовими</a:t>
            </a:r>
            <a:r>
              <a:rPr lang="ru-RU" altLang="uk-UA" sz="2800">
                <a:latin typeface="Arial Unicode MS" pitchFamily="34" charset="-128"/>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затримками</a:t>
            </a:r>
            <a:endParaRPr lang="ru-RU" altLang="uk-UA" sz="280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9898977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AutoShape 3"/>
          <p:cNvSpPr>
            <a:spLocks noChangeArrowheads="1"/>
          </p:cNvSpPr>
          <p:nvPr/>
        </p:nvSpPr>
        <p:spPr bwMode="auto">
          <a:xfrm>
            <a:off x="6264275" y="3213100"/>
            <a:ext cx="1331913" cy="649288"/>
          </a:xfrm>
          <a:prstGeom prst="wedgeEllipseCallout">
            <a:avLst>
              <a:gd name="adj1" fmla="val -80750"/>
              <a:gd name="adj2" fmla="val -212102"/>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з часовою </a:t>
            </a:r>
            <a:r>
              <a:rPr lang="ru-RU" altLang="uk-UA" sz="1000" i="1" err="1">
                <a:solidFill>
                  <a:srgbClr val="FF3300"/>
                </a:solidFill>
                <a:latin typeface="Arial" pitchFamily="34" charset="0"/>
              </a:rPr>
              <a:t>затримкою</a:t>
            </a:r>
            <a:endParaRPr lang="ru-RU" altLang="uk-UA" sz="1000" i="1">
              <a:solidFill>
                <a:srgbClr val="FF3300"/>
              </a:solidFill>
              <a:latin typeface="Arial" pitchFamily="34" charset="0"/>
            </a:endParaRPr>
          </a:p>
        </p:txBody>
      </p:sp>
      <p:grpSp>
        <p:nvGrpSpPr>
          <p:cNvPr id="32772" name="Group 4"/>
          <p:cNvGrpSpPr>
            <a:grpSpLocks/>
          </p:cNvGrpSpPr>
          <p:nvPr/>
        </p:nvGrpSpPr>
        <p:grpSpPr bwMode="auto">
          <a:xfrm>
            <a:off x="3816350" y="1989138"/>
            <a:ext cx="720725" cy="215900"/>
            <a:chOff x="1927" y="3294"/>
            <a:chExt cx="454" cy="136"/>
          </a:xfrm>
        </p:grpSpPr>
        <p:sp>
          <p:nvSpPr>
            <p:cNvPr id="32806" name="Line 290"/>
            <p:cNvSpPr>
              <a:spLocks noChangeShapeType="1"/>
            </p:cNvSpPr>
            <p:nvPr/>
          </p:nvSpPr>
          <p:spPr bwMode="auto">
            <a:xfrm>
              <a:off x="1927" y="3294"/>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32807" name="Line 291"/>
            <p:cNvSpPr>
              <a:spLocks noChangeShapeType="1"/>
            </p:cNvSpPr>
            <p:nvPr/>
          </p:nvSpPr>
          <p:spPr bwMode="auto">
            <a:xfrm>
              <a:off x="1927" y="3430"/>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grpSp>
      <p:grpSp>
        <p:nvGrpSpPr>
          <p:cNvPr id="32773" name="Group 7"/>
          <p:cNvGrpSpPr>
            <a:grpSpLocks/>
          </p:cNvGrpSpPr>
          <p:nvPr/>
        </p:nvGrpSpPr>
        <p:grpSpPr bwMode="auto">
          <a:xfrm>
            <a:off x="4967288" y="1665288"/>
            <a:ext cx="1582737" cy="1727200"/>
            <a:chOff x="3107" y="1049"/>
            <a:chExt cx="997" cy="1088"/>
          </a:xfrm>
        </p:grpSpPr>
        <p:sp>
          <p:nvSpPr>
            <p:cNvPr id="32795" name="Text Box 124"/>
            <p:cNvSpPr txBox="1">
              <a:spLocks noChangeArrowheads="1"/>
            </p:cNvSpPr>
            <p:nvPr/>
          </p:nvSpPr>
          <p:spPr bwMode="auto">
            <a:xfrm>
              <a:off x="3402" y="1049"/>
              <a:ext cx="612"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Обробити</a:t>
              </a:r>
              <a:endParaRPr lang="ru-RU" altLang="uk-UA" sz="1200">
                <a:solidFill>
                  <a:srgbClr val="000000"/>
                </a:solidFill>
                <a:latin typeface="Arial Unicode MS" pitchFamily="34" charset="-128"/>
                <a:cs typeface="Arial Unicode MS" pitchFamily="34" charset="-128"/>
              </a:endParaRPr>
            </a:p>
          </p:txBody>
        </p:sp>
        <p:sp>
          <p:nvSpPr>
            <p:cNvPr id="32796" name="Oval 147"/>
            <p:cNvSpPr>
              <a:spLocks noChangeArrowheads="1"/>
            </p:cNvSpPr>
            <p:nvPr/>
          </p:nvSpPr>
          <p:spPr bwMode="auto">
            <a:xfrm>
              <a:off x="3107" y="1207"/>
              <a:ext cx="180" cy="170"/>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2</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2797" name="Line 148"/>
            <p:cNvSpPr>
              <a:spLocks noChangeShapeType="1"/>
            </p:cNvSpPr>
            <p:nvPr/>
          </p:nvSpPr>
          <p:spPr bwMode="auto">
            <a:xfrm flipH="1">
              <a:off x="3635" y="1212"/>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2798" name="Oval 151"/>
            <p:cNvSpPr>
              <a:spLocks noChangeArrowheads="1"/>
            </p:cNvSpPr>
            <p:nvPr/>
          </p:nvSpPr>
          <p:spPr bwMode="auto">
            <a:xfrm>
              <a:off x="3424" y="1706"/>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2799" name="Line 181"/>
            <p:cNvSpPr>
              <a:spLocks noChangeShapeType="1"/>
            </p:cNvSpPr>
            <p:nvPr/>
          </p:nvSpPr>
          <p:spPr bwMode="auto">
            <a:xfrm flipV="1">
              <a:off x="3289" y="1298"/>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2800" name="Oval 147"/>
            <p:cNvSpPr>
              <a:spLocks noChangeArrowheads="1"/>
            </p:cNvSpPr>
            <p:nvPr/>
          </p:nvSpPr>
          <p:spPr bwMode="auto">
            <a:xfrm>
              <a:off x="3924" y="1253"/>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2801" name="Line 149"/>
            <p:cNvSpPr>
              <a:spLocks noChangeShapeType="1"/>
            </p:cNvSpPr>
            <p:nvPr/>
          </p:nvSpPr>
          <p:spPr bwMode="auto">
            <a:xfrm flipV="1">
              <a:off x="3652" y="1321"/>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2802" name="Text Box 124"/>
            <p:cNvSpPr txBox="1">
              <a:spLocks noChangeArrowheads="1"/>
            </p:cNvSpPr>
            <p:nvPr/>
          </p:nvSpPr>
          <p:spPr bwMode="auto">
            <a:xfrm>
              <a:off x="3243" y="1911"/>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2803" name="Arc 16"/>
            <p:cNvSpPr>
              <a:spLocks/>
            </p:cNvSpPr>
            <p:nvPr/>
          </p:nvSpPr>
          <p:spPr bwMode="auto">
            <a:xfrm rot="-7204633">
              <a:off x="3348" y="1534"/>
              <a:ext cx="576" cy="317"/>
            </a:xfrm>
            <a:custGeom>
              <a:avLst/>
              <a:gdLst>
                <a:gd name="T0" fmla="*/ 360 w 21600"/>
                <a:gd name="T1" fmla="*/ 0 h 16859"/>
                <a:gd name="T2" fmla="*/ 576 w 21600"/>
                <a:gd name="T3" fmla="*/ 317 h 16859"/>
                <a:gd name="T4" fmla="*/ 0 w 21600"/>
                <a:gd name="T5" fmla="*/ 317 h 16859"/>
                <a:gd name="T6" fmla="*/ 0 60000 65536"/>
                <a:gd name="T7" fmla="*/ 0 60000 65536"/>
                <a:gd name="T8" fmla="*/ 0 60000 65536"/>
              </a:gdLst>
              <a:ahLst/>
              <a:cxnLst>
                <a:cxn ang="T6">
                  <a:pos x="T0" y="T1"/>
                </a:cxn>
                <a:cxn ang="T7">
                  <a:pos x="T2" y="T3"/>
                </a:cxn>
                <a:cxn ang="T8">
                  <a:pos x="T4" y="T5"/>
                </a:cxn>
              </a:cxnLst>
              <a:rect l="0" t="0" r="r" b="b"/>
              <a:pathLst>
                <a:path w="21600" h="16859" fill="none" extrusionOk="0">
                  <a:moveTo>
                    <a:pt x="13503" y="-1"/>
                  </a:moveTo>
                  <a:cubicBezTo>
                    <a:pt x="18621" y="4099"/>
                    <a:pt x="21600" y="10301"/>
                    <a:pt x="21600" y="16859"/>
                  </a:cubicBezTo>
                </a:path>
                <a:path w="21600" h="16859" stroke="0" extrusionOk="0">
                  <a:moveTo>
                    <a:pt x="13503" y="-1"/>
                  </a:moveTo>
                  <a:cubicBezTo>
                    <a:pt x="18621" y="4099"/>
                    <a:pt x="21600" y="10301"/>
                    <a:pt x="21600" y="16859"/>
                  </a:cubicBezTo>
                  <a:lnTo>
                    <a:pt x="0" y="16859"/>
                  </a:lnTo>
                  <a:lnTo>
                    <a:pt x="13503" y="-1"/>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2804" name="Arc 17"/>
            <p:cNvSpPr>
              <a:spLocks/>
            </p:cNvSpPr>
            <p:nvPr/>
          </p:nvSpPr>
          <p:spPr bwMode="auto">
            <a:xfrm rot="1798954">
              <a:off x="3175" y="1296"/>
              <a:ext cx="573" cy="391"/>
            </a:xfrm>
            <a:custGeom>
              <a:avLst/>
              <a:gdLst>
                <a:gd name="T0" fmla="*/ 404 w 21600"/>
                <a:gd name="T1" fmla="*/ 0 h 18963"/>
                <a:gd name="T2" fmla="*/ 565 w 21600"/>
                <a:gd name="T3" fmla="*/ 391 h 18963"/>
                <a:gd name="T4" fmla="*/ 0 w 21600"/>
                <a:gd name="T5" fmla="*/ 316 h 18963"/>
                <a:gd name="T6" fmla="*/ 0 60000 65536"/>
                <a:gd name="T7" fmla="*/ 0 60000 65536"/>
                <a:gd name="T8" fmla="*/ 0 60000 65536"/>
              </a:gdLst>
              <a:ahLst/>
              <a:cxnLst>
                <a:cxn ang="T6">
                  <a:pos x="T0" y="T1"/>
                </a:cxn>
                <a:cxn ang="T7">
                  <a:pos x="T2" y="T3"/>
                </a:cxn>
                <a:cxn ang="T8">
                  <a:pos x="T4" y="T5"/>
                </a:cxn>
              </a:cxnLst>
              <a:rect l="0" t="0" r="r" b="b"/>
              <a:pathLst>
                <a:path w="21600" h="18963" fill="none" extrusionOk="0">
                  <a:moveTo>
                    <a:pt x="15241" y="0"/>
                  </a:moveTo>
                  <a:cubicBezTo>
                    <a:pt x="19312" y="4053"/>
                    <a:pt x="21600" y="9560"/>
                    <a:pt x="21600" y="15305"/>
                  </a:cubicBezTo>
                  <a:cubicBezTo>
                    <a:pt x="21600" y="16530"/>
                    <a:pt x="21495" y="17754"/>
                    <a:pt x="21288" y="18963"/>
                  </a:cubicBezTo>
                </a:path>
                <a:path w="21600" h="18963" stroke="0" extrusionOk="0">
                  <a:moveTo>
                    <a:pt x="15241" y="0"/>
                  </a:moveTo>
                  <a:cubicBezTo>
                    <a:pt x="19312" y="4053"/>
                    <a:pt x="21600" y="9560"/>
                    <a:pt x="21600" y="15305"/>
                  </a:cubicBezTo>
                  <a:cubicBezTo>
                    <a:pt x="21600" y="16530"/>
                    <a:pt x="21495" y="17754"/>
                    <a:pt x="21288" y="18963"/>
                  </a:cubicBezTo>
                  <a:lnTo>
                    <a:pt x="0" y="15305"/>
                  </a:lnTo>
                  <a:lnTo>
                    <a:pt x="15241" y="0"/>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2805" name="Text Box 124"/>
            <p:cNvSpPr txBox="1">
              <a:spLocks noChangeArrowheads="1"/>
            </p:cNvSpPr>
            <p:nvPr/>
          </p:nvSpPr>
          <p:spPr bwMode="auto">
            <a:xfrm>
              <a:off x="3583" y="1480"/>
              <a:ext cx="249"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ea typeface="SimSun" pitchFamily="2" charset="-122"/>
                  <a:cs typeface="Arial Unicode MS" pitchFamily="34" charset="-128"/>
                </a:rPr>
                <a:t>t=2,5</a:t>
              </a:r>
              <a:endParaRPr lang="ru-RU" altLang="uk-UA" sz="1200">
                <a:solidFill>
                  <a:srgbClr val="000000"/>
                </a:solidFill>
                <a:latin typeface="Arial Unicode MS" pitchFamily="34" charset="-128"/>
                <a:ea typeface="SimSun" pitchFamily="2" charset="-122"/>
                <a:cs typeface="Arial Unicode MS" pitchFamily="34" charset="-128"/>
              </a:endParaRPr>
            </a:p>
          </p:txBody>
        </p:sp>
      </p:grpSp>
      <p:sp>
        <p:nvSpPr>
          <p:cNvPr id="32774" name="Text Box 124"/>
          <p:cNvSpPr txBox="1">
            <a:spLocks noChangeArrowheads="1"/>
          </p:cNvSpPr>
          <p:nvPr/>
        </p:nvSpPr>
        <p:spPr bwMode="auto">
          <a:xfrm>
            <a:off x="1187450" y="1557338"/>
            <a:ext cx="630238" cy="360362"/>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2775" name="Oval 147"/>
          <p:cNvSpPr>
            <a:spLocks noChangeArrowheads="1"/>
          </p:cNvSpPr>
          <p:nvPr/>
        </p:nvSpPr>
        <p:spPr bwMode="auto">
          <a:xfrm>
            <a:off x="546100" y="1917700"/>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2</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2776" name="Line 148"/>
          <p:cNvSpPr>
            <a:spLocks noChangeShapeType="1"/>
          </p:cNvSpPr>
          <p:nvPr/>
        </p:nvSpPr>
        <p:spPr bwMode="auto">
          <a:xfrm flipH="1">
            <a:off x="1412875" y="1924050"/>
            <a:ext cx="1588"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2777" name="Oval 151"/>
          <p:cNvSpPr>
            <a:spLocks noChangeArrowheads="1"/>
          </p:cNvSpPr>
          <p:nvPr/>
        </p:nvSpPr>
        <p:spPr bwMode="auto">
          <a:xfrm>
            <a:off x="900113" y="2744788"/>
            <a:ext cx="280987" cy="26352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2778" name="Line 179"/>
          <p:cNvSpPr>
            <a:spLocks noChangeShapeType="1"/>
          </p:cNvSpPr>
          <p:nvPr/>
        </p:nvSpPr>
        <p:spPr bwMode="auto">
          <a:xfrm flipV="1">
            <a:off x="1008063" y="2205038"/>
            <a:ext cx="360362" cy="5302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2779" name="Line 180"/>
          <p:cNvSpPr>
            <a:spLocks noChangeShapeType="1"/>
          </p:cNvSpPr>
          <p:nvPr/>
        </p:nvSpPr>
        <p:spPr bwMode="auto">
          <a:xfrm rot="10800000" flipV="1">
            <a:off x="1187450" y="2241550"/>
            <a:ext cx="1692275" cy="6477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2780" name="Line 181"/>
          <p:cNvSpPr>
            <a:spLocks noChangeShapeType="1"/>
          </p:cNvSpPr>
          <p:nvPr/>
        </p:nvSpPr>
        <p:spPr bwMode="auto">
          <a:xfrm flipV="1">
            <a:off x="863600" y="2060575"/>
            <a:ext cx="54451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2781" name="Oval 147"/>
          <p:cNvSpPr>
            <a:spLocks noChangeArrowheads="1"/>
          </p:cNvSpPr>
          <p:nvPr/>
        </p:nvSpPr>
        <p:spPr bwMode="auto">
          <a:xfrm>
            <a:off x="165576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2782" name="Line 148"/>
          <p:cNvSpPr>
            <a:spLocks noChangeShapeType="1"/>
          </p:cNvSpPr>
          <p:nvPr/>
        </p:nvSpPr>
        <p:spPr bwMode="auto">
          <a:xfrm flipH="1">
            <a:off x="216058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2783" name="Line 149"/>
          <p:cNvSpPr>
            <a:spLocks noChangeShapeType="1"/>
          </p:cNvSpPr>
          <p:nvPr/>
        </p:nvSpPr>
        <p:spPr bwMode="auto">
          <a:xfrm flipV="1">
            <a:off x="143986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2784" name="Text Box 124"/>
          <p:cNvSpPr txBox="1">
            <a:spLocks noChangeArrowheads="1"/>
          </p:cNvSpPr>
          <p:nvPr/>
        </p:nvSpPr>
        <p:spPr bwMode="auto">
          <a:xfrm>
            <a:off x="2592388" y="1520825"/>
            <a:ext cx="865187" cy="36036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2785" name="Text Box 124"/>
          <p:cNvSpPr txBox="1">
            <a:spLocks noChangeArrowheads="1"/>
          </p:cNvSpPr>
          <p:nvPr/>
        </p:nvSpPr>
        <p:spPr bwMode="auto">
          <a:xfrm>
            <a:off x="539750" y="3033713"/>
            <a:ext cx="827088" cy="358775"/>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2786" name="Line 149"/>
          <p:cNvSpPr>
            <a:spLocks noChangeShapeType="1"/>
          </p:cNvSpPr>
          <p:nvPr/>
        </p:nvSpPr>
        <p:spPr bwMode="auto">
          <a:xfrm flipV="1">
            <a:off x="194468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2787" name="Oval 147"/>
          <p:cNvSpPr>
            <a:spLocks noChangeArrowheads="1"/>
          </p:cNvSpPr>
          <p:nvPr/>
        </p:nvSpPr>
        <p:spPr bwMode="auto">
          <a:xfrm>
            <a:off x="241141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2788" name="Line 148"/>
          <p:cNvSpPr>
            <a:spLocks noChangeShapeType="1"/>
          </p:cNvSpPr>
          <p:nvPr/>
        </p:nvSpPr>
        <p:spPr bwMode="auto">
          <a:xfrm flipH="1">
            <a:off x="291623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2789" name="Line 149"/>
          <p:cNvSpPr>
            <a:spLocks noChangeShapeType="1"/>
          </p:cNvSpPr>
          <p:nvPr/>
        </p:nvSpPr>
        <p:spPr bwMode="auto">
          <a:xfrm flipV="1">
            <a:off x="219551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2790" name="Line 149"/>
          <p:cNvSpPr>
            <a:spLocks noChangeShapeType="1"/>
          </p:cNvSpPr>
          <p:nvPr/>
        </p:nvSpPr>
        <p:spPr bwMode="auto">
          <a:xfrm flipV="1">
            <a:off x="270033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2791" name="Oval 147"/>
          <p:cNvSpPr>
            <a:spLocks noChangeArrowheads="1"/>
          </p:cNvSpPr>
          <p:nvPr/>
        </p:nvSpPr>
        <p:spPr bwMode="auto">
          <a:xfrm>
            <a:off x="3168650"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2792" name="Line 149"/>
          <p:cNvSpPr>
            <a:spLocks noChangeShapeType="1"/>
          </p:cNvSpPr>
          <p:nvPr/>
        </p:nvSpPr>
        <p:spPr bwMode="auto">
          <a:xfrm flipV="1">
            <a:off x="2952750"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2793" name="Text Box 124"/>
          <p:cNvSpPr txBox="1">
            <a:spLocks noChangeArrowheads="1"/>
          </p:cNvSpPr>
          <p:nvPr/>
        </p:nvSpPr>
        <p:spPr bwMode="auto">
          <a:xfrm>
            <a:off x="1692275" y="2312988"/>
            <a:ext cx="865188" cy="17938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200" err="1">
                <a:solidFill>
                  <a:srgbClr val="000000"/>
                </a:solidFill>
                <a:cs typeface="Arial Unicode MS" pitchFamily="34" charset="-128"/>
              </a:rPr>
              <a:t>Обробити</a:t>
            </a:r>
            <a:endParaRPr lang="ru-RU" altLang="uk-UA" sz="1200">
              <a:solidFill>
                <a:srgbClr val="000000"/>
              </a:solidFill>
              <a:cs typeface="Arial Unicode MS" pitchFamily="34" charset="-128"/>
            </a:endParaRPr>
          </a:p>
        </p:txBody>
      </p:sp>
      <p:sp>
        <p:nvSpPr>
          <p:cNvPr id="32794" name="Freeform 39"/>
          <p:cNvSpPr>
            <a:spLocks/>
          </p:cNvSpPr>
          <p:nvPr/>
        </p:nvSpPr>
        <p:spPr bwMode="auto">
          <a:xfrm>
            <a:off x="1116013" y="1341438"/>
            <a:ext cx="1998662" cy="1474787"/>
          </a:xfrm>
          <a:custGeom>
            <a:avLst/>
            <a:gdLst>
              <a:gd name="T0" fmla="*/ 10488 w 1334"/>
              <a:gd name="T1" fmla="*/ 499701 h 1213"/>
              <a:gd name="T2" fmla="*/ 77909 w 1334"/>
              <a:gd name="T3" fmla="*/ 224926 h 1213"/>
              <a:gd name="T4" fmla="*/ 452471 w 1334"/>
              <a:gd name="T5" fmla="*/ 31611 h 1213"/>
              <a:gd name="T6" fmla="*/ 1233058 w 1334"/>
              <a:gd name="T7" fmla="*/ 31611 h 1213"/>
              <a:gd name="T8" fmla="*/ 1573160 w 1334"/>
              <a:gd name="T9" fmla="*/ 59575 h 1213"/>
              <a:gd name="T10" fmla="*/ 1878802 w 1334"/>
              <a:gd name="T11" fmla="*/ 224926 h 1213"/>
              <a:gd name="T12" fmla="*/ 1946223 w 1334"/>
              <a:gd name="T13" fmla="*/ 610341 h 1213"/>
              <a:gd name="T14" fmla="*/ 1913262 w 1334"/>
              <a:gd name="T15" fmla="*/ 1079646 h 1213"/>
              <a:gd name="T16" fmla="*/ 1436819 w 1334"/>
              <a:gd name="T17" fmla="*/ 1410349 h 1213"/>
              <a:gd name="T18" fmla="*/ 689194 w 1334"/>
              <a:gd name="T19" fmla="*/ 1410349 h 1213"/>
              <a:gd name="T20" fmla="*/ 112369 w 1334"/>
              <a:gd name="T21" fmla="*/ 1023719 h 1213"/>
              <a:gd name="T22" fmla="*/ 10488 w 1334"/>
              <a:gd name="T23" fmla="*/ 499701 h 12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4" h="1213">
                <a:moveTo>
                  <a:pt x="7" y="411"/>
                </a:moveTo>
                <a:cubicBezTo>
                  <a:pt x="3" y="302"/>
                  <a:pt x="3" y="249"/>
                  <a:pt x="52" y="185"/>
                </a:cubicBezTo>
                <a:cubicBezTo>
                  <a:pt x="101" y="121"/>
                  <a:pt x="174" y="52"/>
                  <a:pt x="302" y="26"/>
                </a:cubicBezTo>
                <a:cubicBezTo>
                  <a:pt x="430" y="0"/>
                  <a:pt x="698" y="22"/>
                  <a:pt x="823" y="26"/>
                </a:cubicBezTo>
                <a:cubicBezTo>
                  <a:pt x="948" y="30"/>
                  <a:pt x="978" y="23"/>
                  <a:pt x="1050" y="49"/>
                </a:cubicBezTo>
                <a:cubicBezTo>
                  <a:pt x="1122" y="75"/>
                  <a:pt x="1213" y="110"/>
                  <a:pt x="1254" y="185"/>
                </a:cubicBezTo>
                <a:cubicBezTo>
                  <a:pt x="1295" y="260"/>
                  <a:pt x="1295" y="385"/>
                  <a:pt x="1299" y="502"/>
                </a:cubicBezTo>
                <a:cubicBezTo>
                  <a:pt x="1303" y="619"/>
                  <a:pt x="1334" y="778"/>
                  <a:pt x="1277" y="888"/>
                </a:cubicBezTo>
                <a:cubicBezTo>
                  <a:pt x="1220" y="998"/>
                  <a:pt x="1095" y="1115"/>
                  <a:pt x="959" y="1160"/>
                </a:cubicBezTo>
                <a:cubicBezTo>
                  <a:pt x="823" y="1205"/>
                  <a:pt x="607" y="1213"/>
                  <a:pt x="460" y="1160"/>
                </a:cubicBezTo>
                <a:cubicBezTo>
                  <a:pt x="313" y="1107"/>
                  <a:pt x="150" y="967"/>
                  <a:pt x="75" y="842"/>
                </a:cubicBezTo>
                <a:cubicBezTo>
                  <a:pt x="0" y="717"/>
                  <a:pt x="11" y="520"/>
                  <a:pt x="7" y="411"/>
                </a:cubicBezTo>
                <a:close/>
              </a:path>
            </a:pathLst>
          </a:custGeom>
          <a:noFill/>
          <a:ln w="952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40"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М</a:t>
            </a:r>
            <a:r>
              <a:rPr lang="ru-RU" altLang="uk-UA" sz="2800" err="1">
                <a:ea typeface="Arial Unicode MS" pitchFamily="34" charset="-128"/>
                <a:cs typeface="Arial Unicode MS" pitchFamily="34" charset="-128"/>
              </a:rPr>
              <a:t>ережі</a:t>
            </a:r>
            <a:r>
              <a:rPr lang="ru-RU" altLang="uk-UA" sz="2800">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Петрі</a:t>
            </a:r>
            <a:r>
              <a:rPr lang="ru-RU" altLang="uk-UA" sz="2800">
                <a:latin typeface="Arial Unicode MS" pitchFamily="34" charset="-128"/>
                <a:ea typeface="Arial Unicode MS" pitchFamily="34" charset="-128"/>
                <a:cs typeface="Arial Unicode MS" pitchFamily="34" charset="-128"/>
              </a:rPr>
              <a:t> з </a:t>
            </a:r>
            <a:r>
              <a:rPr lang="ru-RU" altLang="uk-UA" sz="2800" err="1">
                <a:latin typeface="Arial Unicode MS" pitchFamily="34" charset="-128"/>
                <a:ea typeface="Arial Unicode MS" pitchFamily="34" charset="-128"/>
                <a:cs typeface="Arial Unicode MS" pitchFamily="34" charset="-128"/>
              </a:rPr>
              <a:t>часовими</a:t>
            </a:r>
            <a:r>
              <a:rPr lang="ru-RU" altLang="uk-UA" sz="2800">
                <a:latin typeface="Arial Unicode MS" pitchFamily="34" charset="-128"/>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затримками</a:t>
            </a:r>
            <a:endParaRPr lang="ru-RU" altLang="uk-UA" sz="280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6052890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pPr marL="0" indent="0">
              <a:buNone/>
            </a:pPr>
            <a:r>
              <a:rPr lang="uk-UA"/>
              <a:t>Переваги формалізації мережею Петрі:</a:t>
            </a:r>
          </a:p>
          <a:p>
            <a:pPr marL="400050" lvl="1" indent="0">
              <a:buNone/>
            </a:pPr>
            <a:r>
              <a:rPr lang="uk-UA"/>
              <a:t>Гнучкість формалізації подій</a:t>
            </a:r>
          </a:p>
          <a:p>
            <a:pPr marL="400050" lvl="1" indent="0">
              <a:buNone/>
            </a:pPr>
            <a:r>
              <a:rPr lang="uk-UA"/>
              <a:t>Універсальність алгоритму імітації</a:t>
            </a:r>
          </a:p>
          <a:p>
            <a:pPr marL="400050" lvl="1" indent="0">
              <a:buNone/>
            </a:pPr>
            <a:r>
              <a:rPr lang="uk-UA"/>
              <a:t>Візуалізація процесу функціонування</a:t>
            </a:r>
          </a:p>
          <a:p>
            <a:pPr marL="400050" lvl="1" indent="0">
              <a:buNone/>
            </a:pPr>
            <a:r>
              <a:rPr lang="uk-UA"/>
              <a:t>Пристосованість до представлення паралельних процесів</a:t>
            </a:r>
          </a:p>
          <a:p>
            <a:pPr marL="0" indent="0">
              <a:buNone/>
            </a:pPr>
            <a:r>
              <a:rPr lang="uk-UA"/>
              <a:t>Недоліки формалізації мережі Петрі:</a:t>
            </a:r>
          </a:p>
          <a:p>
            <a:pPr marL="400050" lvl="1" indent="0">
              <a:buNone/>
            </a:pPr>
            <a:r>
              <a:rPr lang="uk-UA"/>
              <a:t>Велика кількість елементів</a:t>
            </a:r>
          </a:p>
          <a:p>
            <a:pPr marL="0" indent="0">
              <a:buNone/>
            </a:pPr>
            <a:endParaRPr lang="uk-UA"/>
          </a:p>
          <a:p>
            <a:pPr marL="0" indent="0">
              <a:buNone/>
            </a:pPr>
            <a:endParaRPr lang="uk-UA"/>
          </a:p>
          <a:p>
            <a:pPr marL="0" indent="0">
              <a:buNone/>
            </a:pPr>
            <a:endParaRPr lang="uk-UA"/>
          </a:p>
        </p:txBody>
      </p:sp>
    </p:spTree>
    <p:extLst>
      <p:ext uri="{BB962C8B-B14F-4D97-AF65-F5344CB8AC3E}">
        <p14:creationId xmlns:p14="http://schemas.microsoft.com/office/powerpoint/2010/main" val="2411491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AutoShape 3"/>
          <p:cNvSpPr>
            <a:spLocks noChangeArrowheads="1"/>
          </p:cNvSpPr>
          <p:nvPr/>
        </p:nvSpPr>
        <p:spPr bwMode="auto">
          <a:xfrm>
            <a:off x="6264275" y="3213100"/>
            <a:ext cx="1331913" cy="649288"/>
          </a:xfrm>
          <a:prstGeom prst="wedgeEllipseCallout">
            <a:avLst>
              <a:gd name="adj1" fmla="val -80750"/>
              <a:gd name="adj2" fmla="val -212102"/>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з часовою </a:t>
            </a:r>
            <a:r>
              <a:rPr lang="ru-RU" altLang="uk-UA" sz="1000" i="1" err="1">
                <a:solidFill>
                  <a:srgbClr val="FF3300"/>
                </a:solidFill>
                <a:latin typeface="Arial" pitchFamily="34" charset="0"/>
              </a:rPr>
              <a:t>затримкою</a:t>
            </a:r>
            <a:endParaRPr lang="ru-RU" altLang="uk-UA" sz="1000" i="1">
              <a:solidFill>
                <a:srgbClr val="FF3300"/>
              </a:solidFill>
              <a:latin typeface="Arial" pitchFamily="34" charset="0"/>
            </a:endParaRPr>
          </a:p>
        </p:txBody>
      </p:sp>
      <p:grpSp>
        <p:nvGrpSpPr>
          <p:cNvPr id="33796" name="Group 4"/>
          <p:cNvGrpSpPr>
            <a:grpSpLocks/>
          </p:cNvGrpSpPr>
          <p:nvPr/>
        </p:nvGrpSpPr>
        <p:grpSpPr bwMode="auto">
          <a:xfrm>
            <a:off x="3816350" y="1989138"/>
            <a:ext cx="720725" cy="215900"/>
            <a:chOff x="1927" y="3294"/>
            <a:chExt cx="454" cy="136"/>
          </a:xfrm>
        </p:grpSpPr>
        <p:sp>
          <p:nvSpPr>
            <p:cNvPr id="33830" name="Line 290"/>
            <p:cNvSpPr>
              <a:spLocks noChangeShapeType="1"/>
            </p:cNvSpPr>
            <p:nvPr/>
          </p:nvSpPr>
          <p:spPr bwMode="auto">
            <a:xfrm>
              <a:off x="1927" y="3294"/>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33831" name="Line 291"/>
            <p:cNvSpPr>
              <a:spLocks noChangeShapeType="1"/>
            </p:cNvSpPr>
            <p:nvPr/>
          </p:nvSpPr>
          <p:spPr bwMode="auto">
            <a:xfrm>
              <a:off x="1927" y="3430"/>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grpSp>
      <p:grpSp>
        <p:nvGrpSpPr>
          <p:cNvPr id="33797" name="Group 7"/>
          <p:cNvGrpSpPr>
            <a:grpSpLocks/>
          </p:cNvGrpSpPr>
          <p:nvPr/>
        </p:nvGrpSpPr>
        <p:grpSpPr bwMode="auto">
          <a:xfrm>
            <a:off x="4967288" y="1665288"/>
            <a:ext cx="1582737" cy="1727200"/>
            <a:chOff x="3107" y="1049"/>
            <a:chExt cx="997" cy="1088"/>
          </a:xfrm>
        </p:grpSpPr>
        <p:sp>
          <p:nvSpPr>
            <p:cNvPr id="33819" name="Text Box 124"/>
            <p:cNvSpPr txBox="1">
              <a:spLocks noChangeArrowheads="1"/>
            </p:cNvSpPr>
            <p:nvPr/>
          </p:nvSpPr>
          <p:spPr bwMode="auto">
            <a:xfrm>
              <a:off x="3402" y="1049"/>
              <a:ext cx="612"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Обробити</a:t>
              </a:r>
              <a:endParaRPr lang="ru-RU" altLang="uk-UA" sz="1200">
                <a:solidFill>
                  <a:srgbClr val="000000"/>
                </a:solidFill>
                <a:latin typeface="Arial Unicode MS" pitchFamily="34" charset="-128"/>
                <a:cs typeface="Arial Unicode MS" pitchFamily="34" charset="-128"/>
              </a:endParaRPr>
            </a:p>
          </p:txBody>
        </p:sp>
        <p:sp>
          <p:nvSpPr>
            <p:cNvPr id="33820" name="Oval 147"/>
            <p:cNvSpPr>
              <a:spLocks noChangeArrowheads="1"/>
            </p:cNvSpPr>
            <p:nvPr/>
          </p:nvSpPr>
          <p:spPr bwMode="auto">
            <a:xfrm>
              <a:off x="3107" y="1207"/>
              <a:ext cx="180" cy="170"/>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2</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3821" name="Line 148"/>
            <p:cNvSpPr>
              <a:spLocks noChangeShapeType="1"/>
            </p:cNvSpPr>
            <p:nvPr/>
          </p:nvSpPr>
          <p:spPr bwMode="auto">
            <a:xfrm flipH="1">
              <a:off x="3635" y="1212"/>
              <a:ext cx="1" cy="2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3822" name="Oval 151"/>
            <p:cNvSpPr>
              <a:spLocks noChangeArrowheads="1"/>
            </p:cNvSpPr>
            <p:nvPr/>
          </p:nvSpPr>
          <p:spPr bwMode="auto">
            <a:xfrm>
              <a:off x="3424" y="1706"/>
              <a:ext cx="177" cy="166"/>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3823" name="Line 181"/>
            <p:cNvSpPr>
              <a:spLocks noChangeShapeType="1"/>
            </p:cNvSpPr>
            <p:nvPr/>
          </p:nvSpPr>
          <p:spPr bwMode="auto">
            <a:xfrm flipV="1">
              <a:off x="3289" y="1298"/>
              <a:ext cx="34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3824" name="Oval 147"/>
            <p:cNvSpPr>
              <a:spLocks noChangeArrowheads="1"/>
            </p:cNvSpPr>
            <p:nvPr/>
          </p:nvSpPr>
          <p:spPr bwMode="auto">
            <a:xfrm>
              <a:off x="3924" y="1253"/>
              <a:ext cx="180" cy="170"/>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3825" name="Line 149"/>
            <p:cNvSpPr>
              <a:spLocks noChangeShapeType="1"/>
            </p:cNvSpPr>
            <p:nvPr/>
          </p:nvSpPr>
          <p:spPr bwMode="auto">
            <a:xfrm flipV="1">
              <a:off x="3652" y="1321"/>
              <a:ext cx="27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3826" name="Text Box 124"/>
            <p:cNvSpPr txBox="1">
              <a:spLocks noChangeArrowheads="1"/>
            </p:cNvSpPr>
            <p:nvPr/>
          </p:nvSpPr>
          <p:spPr bwMode="auto">
            <a:xfrm>
              <a:off x="3243" y="1911"/>
              <a:ext cx="521" cy="22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3827" name="Arc 16"/>
            <p:cNvSpPr>
              <a:spLocks/>
            </p:cNvSpPr>
            <p:nvPr/>
          </p:nvSpPr>
          <p:spPr bwMode="auto">
            <a:xfrm rot="-7204633">
              <a:off x="3348" y="1534"/>
              <a:ext cx="576" cy="317"/>
            </a:xfrm>
            <a:custGeom>
              <a:avLst/>
              <a:gdLst>
                <a:gd name="T0" fmla="*/ 360 w 21600"/>
                <a:gd name="T1" fmla="*/ 0 h 16859"/>
                <a:gd name="T2" fmla="*/ 576 w 21600"/>
                <a:gd name="T3" fmla="*/ 317 h 16859"/>
                <a:gd name="T4" fmla="*/ 0 w 21600"/>
                <a:gd name="T5" fmla="*/ 317 h 16859"/>
                <a:gd name="T6" fmla="*/ 0 60000 65536"/>
                <a:gd name="T7" fmla="*/ 0 60000 65536"/>
                <a:gd name="T8" fmla="*/ 0 60000 65536"/>
              </a:gdLst>
              <a:ahLst/>
              <a:cxnLst>
                <a:cxn ang="T6">
                  <a:pos x="T0" y="T1"/>
                </a:cxn>
                <a:cxn ang="T7">
                  <a:pos x="T2" y="T3"/>
                </a:cxn>
                <a:cxn ang="T8">
                  <a:pos x="T4" y="T5"/>
                </a:cxn>
              </a:cxnLst>
              <a:rect l="0" t="0" r="r" b="b"/>
              <a:pathLst>
                <a:path w="21600" h="16859" fill="none" extrusionOk="0">
                  <a:moveTo>
                    <a:pt x="13503" y="-1"/>
                  </a:moveTo>
                  <a:cubicBezTo>
                    <a:pt x="18621" y="4099"/>
                    <a:pt x="21600" y="10301"/>
                    <a:pt x="21600" y="16859"/>
                  </a:cubicBezTo>
                </a:path>
                <a:path w="21600" h="16859" stroke="0" extrusionOk="0">
                  <a:moveTo>
                    <a:pt x="13503" y="-1"/>
                  </a:moveTo>
                  <a:cubicBezTo>
                    <a:pt x="18621" y="4099"/>
                    <a:pt x="21600" y="10301"/>
                    <a:pt x="21600" y="16859"/>
                  </a:cubicBezTo>
                  <a:lnTo>
                    <a:pt x="0" y="16859"/>
                  </a:lnTo>
                  <a:lnTo>
                    <a:pt x="13503" y="-1"/>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3828" name="Arc 17"/>
            <p:cNvSpPr>
              <a:spLocks/>
            </p:cNvSpPr>
            <p:nvPr/>
          </p:nvSpPr>
          <p:spPr bwMode="auto">
            <a:xfrm rot="1798954">
              <a:off x="3175" y="1296"/>
              <a:ext cx="573" cy="391"/>
            </a:xfrm>
            <a:custGeom>
              <a:avLst/>
              <a:gdLst>
                <a:gd name="T0" fmla="*/ 404 w 21600"/>
                <a:gd name="T1" fmla="*/ 0 h 18963"/>
                <a:gd name="T2" fmla="*/ 565 w 21600"/>
                <a:gd name="T3" fmla="*/ 391 h 18963"/>
                <a:gd name="T4" fmla="*/ 0 w 21600"/>
                <a:gd name="T5" fmla="*/ 316 h 18963"/>
                <a:gd name="T6" fmla="*/ 0 60000 65536"/>
                <a:gd name="T7" fmla="*/ 0 60000 65536"/>
                <a:gd name="T8" fmla="*/ 0 60000 65536"/>
              </a:gdLst>
              <a:ahLst/>
              <a:cxnLst>
                <a:cxn ang="T6">
                  <a:pos x="T0" y="T1"/>
                </a:cxn>
                <a:cxn ang="T7">
                  <a:pos x="T2" y="T3"/>
                </a:cxn>
                <a:cxn ang="T8">
                  <a:pos x="T4" y="T5"/>
                </a:cxn>
              </a:cxnLst>
              <a:rect l="0" t="0" r="r" b="b"/>
              <a:pathLst>
                <a:path w="21600" h="18963" fill="none" extrusionOk="0">
                  <a:moveTo>
                    <a:pt x="15241" y="0"/>
                  </a:moveTo>
                  <a:cubicBezTo>
                    <a:pt x="19312" y="4053"/>
                    <a:pt x="21600" y="9560"/>
                    <a:pt x="21600" y="15305"/>
                  </a:cubicBezTo>
                  <a:cubicBezTo>
                    <a:pt x="21600" y="16530"/>
                    <a:pt x="21495" y="17754"/>
                    <a:pt x="21288" y="18963"/>
                  </a:cubicBezTo>
                </a:path>
                <a:path w="21600" h="18963" stroke="0" extrusionOk="0">
                  <a:moveTo>
                    <a:pt x="15241" y="0"/>
                  </a:moveTo>
                  <a:cubicBezTo>
                    <a:pt x="19312" y="4053"/>
                    <a:pt x="21600" y="9560"/>
                    <a:pt x="21600" y="15305"/>
                  </a:cubicBezTo>
                  <a:cubicBezTo>
                    <a:pt x="21600" y="16530"/>
                    <a:pt x="21495" y="17754"/>
                    <a:pt x="21288" y="18963"/>
                  </a:cubicBezTo>
                  <a:lnTo>
                    <a:pt x="0" y="15305"/>
                  </a:lnTo>
                  <a:lnTo>
                    <a:pt x="15241" y="0"/>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3829" name="Text Box 124"/>
            <p:cNvSpPr txBox="1">
              <a:spLocks noChangeArrowheads="1"/>
            </p:cNvSpPr>
            <p:nvPr/>
          </p:nvSpPr>
          <p:spPr bwMode="auto">
            <a:xfrm>
              <a:off x="3583" y="1480"/>
              <a:ext cx="249" cy="13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ea typeface="SimSun" pitchFamily="2" charset="-122"/>
                  <a:cs typeface="Arial Unicode MS" pitchFamily="34" charset="-128"/>
                </a:rPr>
                <a:t>t=2,5</a:t>
              </a:r>
              <a:endParaRPr lang="ru-RU" altLang="uk-UA" sz="1200">
                <a:solidFill>
                  <a:srgbClr val="000000"/>
                </a:solidFill>
                <a:latin typeface="Arial Unicode MS" pitchFamily="34" charset="-128"/>
                <a:ea typeface="SimSun" pitchFamily="2" charset="-122"/>
                <a:cs typeface="Arial Unicode MS" pitchFamily="34" charset="-128"/>
              </a:endParaRPr>
            </a:p>
          </p:txBody>
        </p:sp>
      </p:grpSp>
      <p:sp>
        <p:nvSpPr>
          <p:cNvPr id="33798" name="Text Box 124"/>
          <p:cNvSpPr txBox="1">
            <a:spLocks noChangeArrowheads="1"/>
          </p:cNvSpPr>
          <p:nvPr/>
        </p:nvSpPr>
        <p:spPr bwMode="auto">
          <a:xfrm>
            <a:off x="1187450" y="1557338"/>
            <a:ext cx="627062" cy="360362"/>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3799" name="Oval 147"/>
          <p:cNvSpPr>
            <a:spLocks noChangeArrowheads="1"/>
          </p:cNvSpPr>
          <p:nvPr/>
        </p:nvSpPr>
        <p:spPr bwMode="auto">
          <a:xfrm>
            <a:off x="546100" y="1917700"/>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2</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3800" name="Line 148"/>
          <p:cNvSpPr>
            <a:spLocks noChangeShapeType="1"/>
          </p:cNvSpPr>
          <p:nvPr/>
        </p:nvSpPr>
        <p:spPr bwMode="auto">
          <a:xfrm flipH="1">
            <a:off x="1412875" y="1924050"/>
            <a:ext cx="1588"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3801" name="Oval 151"/>
          <p:cNvSpPr>
            <a:spLocks noChangeArrowheads="1"/>
          </p:cNvSpPr>
          <p:nvPr/>
        </p:nvSpPr>
        <p:spPr bwMode="auto">
          <a:xfrm>
            <a:off x="900113" y="2744788"/>
            <a:ext cx="280987" cy="26352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3802" name="Line 179"/>
          <p:cNvSpPr>
            <a:spLocks noChangeShapeType="1"/>
          </p:cNvSpPr>
          <p:nvPr/>
        </p:nvSpPr>
        <p:spPr bwMode="auto">
          <a:xfrm flipV="1">
            <a:off x="1008063" y="2205038"/>
            <a:ext cx="360362" cy="5302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3803" name="Line 180"/>
          <p:cNvSpPr>
            <a:spLocks noChangeShapeType="1"/>
          </p:cNvSpPr>
          <p:nvPr/>
        </p:nvSpPr>
        <p:spPr bwMode="auto">
          <a:xfrm rot="10800000" flipV="1">
            <a:off x="1187450" y="2241550"/>
            <a:ext cx="1692275" cy="6477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3804" name="Line 181"/>
          <p:cNvSpPr>
            <a:spLocks noChangeShapeType="1"/>
          </p:cNvSpPr>
          <p:nvPr/>
        </p:nvSpPr>
        <p:spPr bwMode="auto">
          <a:xfrm flipV="1">
            <a:off x="863600" y="2060575"/>
            <a:ext cx="54451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3805" name="Oval 147"/>
          <p:cNvSpPr>
            <a:spLocks noChangeArrowheads="1"/>
          </p:cNvSpPr>
          <p:nvPr/>
        </p:nvSpPr>
        <p:spPr bwMode="auto">
          <a:xfrm>
            <a:off x="165576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3806" name="Line 148"/>
          <p:cNvSpPr>
            <a:spLocks noChangeShapeType="1"/>
          </p:cNvSpPr>
          <p:nvPr/>
        </p:nvSpPr>
        <p:spPr bwMode="auto">
          <a:xfrm flipH="1">
            <a:off x="216058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3807" name="Line 149"/>
          <p:cNvSpPr>
            <a:spLocks noChangeShapeType="1"/>
          </p:cNvSpPr>
          <p:nvPr/>
        </p:nvSpPr>
        <p:spPr bwMode="auto">
          <a:xfrm flipV="1">
            <a:off x="143986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3808" name="Text Box 124"/>
          <p:cNvSpPr txBox="1">
            <a:spLocks noChangeArrowheads="1"/>
          </p:cNvSpPr>
          <p:nvPr/>
        </p:nvSpPr>
        <p:spPr bwMode="auto">
          <a:xfrm>
            <a:off x="2592388" y="1520825"/>
            <a:ext cx="865187" cy="36036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3809" name="Text Box 124"/>
          <p:cNvSpPr txBox="1">
            <a:spLocks noChangeArrowheads="1"/>
          </p:cNvSpPr>
          <p:nvPr/>
        </p:nvSpPr>
        <p:spPr bwMode="auto">
          <a:xfrm>
            <a:off x="539750" y="3033713"/>
            <a:ext cx="827088" cy="358775"/>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3810" name="Line 149"/>
          <p:cNvSpPr>
            <a:spLocks noChangeShapeType="1"/>
          </p:cNvSpPr>
          <p:nvPr/>
        </p:nvSpPr>
        <p:spPr bwMode="auto">
          <a:xfrm flipV="1">
            <a:off x="194468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3811" name="Oval 147"/>
          <p:cNvSpPr>
            <a:spLocks noChangeArrowheads="1"/>
          </p:cNvSpPr>
          <p:nvPr/>
        </p:nvSpPr>
        <p:spPr bwMode="auto">
          <a:xfrm>
            <a:off x="241141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3812" name="Line 148"/>
          <p:cNvSpPr>
            <a:spLocks noChangeShapeType="1"/>
          </p:cNvSpPr>
          <p:nvPr/>
        </p:nvSpPr>
        <p:spPr bwMode="auto">
          <a:xfrm flipH="1">
            <a:off x="291623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3813" name="Line 149"/>
          <p:cNvSpPr>
            <a:spLocks noChangeShapeType="1"/>
          </p:cNvSpPr>
          <p:nvPr/>
        </p:nvSpPr>
        <p:spPr bwMode="auto">
          <a:xfrm flipV="1">
            <a:off x="219551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3814" name="Line 149"/>
          <p:cNvSpPr>
            <a:spLocks noChangeShapeType="1"/>
          </p:cNvSpPr>
          <p:nvPr/>
        </p:nvSpPr>
        <p:spPr bwMode="auto">
          <a:xfrm flipV="1">
            <a:off x="270033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3815" name="Oval 147"/>
          <p:cNvSpPr>
            <a:spLocks noChangeArrowheads="1"/>
          </p:cNvSpPr>
          <p:nvPr/>
        </p:nvSpPr>
        <p:spPr bwMode="auto">
          <a:xfrm>
            <a:off x="3168650"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3816" name="Line 149"/>
          <p:cNvSpPr>
            <a:spLocks noChangeShapeType="1"/>
          </p:cNvSpPr>
          <p:nvPr/>
        </p:nvSpPr>
        <p:spPr bwMode="auto">
          <a:xfrm flipV="1">
            <a:off x="2952750"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3817" name="Text Box 124"/>
          <p:cNvSpPr txBox="1">
            <a:spLocks noChangeArrowheads="1"/>
          </p:cNvSpPr>
          <p:nvPr/>
        </p:nvSpPr>
        <p:spPr bwMode="auto">
          <a:xfrm>
            <a:off x="1692275" y="2312988"/>
            <a:ext cx="865188" cy="17938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200" err="1">
                <a:solidFill>
                  <a:srgbClr val="000000"/>
                </a:solidFill>
                <a:cs typeface="Arial Unicode MS" pitchFamily="34" charset="-128"/>
              </a:rPr>
              <a:t>Обробити</a:t>
            </a:r>
            <a:endParaRPr lang="ru-RU" altLang="uk-UA" sz="1200">
              <a:solidFill>
                <a:srgbClr val="000000"/>
              </a:solidFill>
              <a:cs typeface="Arial Unicode MS" pitchFamily="34" charset="-128"/>
            </a:endParaRPr>
          </a:p>
        </p:txBody>
      </p:sp>
      <p:sp>
        <p:nvSpPr>
          <p:cNvPr id="33818" name="Freeform 39"/>
          <p:cNvSpPr>
            <a:spLocks/>
          </p:cNvSpPr>
          <p:nvPr/>
        </p:nvSpPr>
        <p:spPr bwMode="auto">
          <a:xfrm>
            <a:off x="1116013" y="1341438"/>
            <a:ext cx="1998662" cy="1474787"/>
          </a:xfrm>
          <a:custGeom>
            <a:avLst/>
            <a:gdLst>
              <a:gd name="T0" fmla="*/ 10488 w 1334"/>
              <a:gd name="T1" fmla="*/ 499701 h 1213"/>
              <a:gd name="T2" fmla="*/ 77909 w 1334"/>
              <a:gd name="T3" fmla="*/ 224926 h 1213"/>
              <a:gd name="T4" fmla="*/ 452471 w 1334"/>
              <a:gd name="T5" fmla="*/ 31611 h 1213"/>
              <a:gd name="T6" fmla="*/ 1233058 w 1334"/>
              <a:gd name="T7" fmla="*/ 31611 h 1213"/>
              <a:gd name="T8" fmla="*/ 1573160 w 1334"/>
              <a:gd name="T9" fmla="*/ 59575 h 1213"/>
              <a:gd name="T10" fmla="*/ 1878802 w 1334"/>
              <a:gd name="T11" fmla="*/ 224926 h 1213"/>
              <a:gd name="T12" fmla="*/ 1946223 w 1334"/>
              <a:gd name="T13" fmla="*/ 610341 h 1213"/>
              <a:gd name="T14" fmla="*/ 1913262 w 1334"/>
              <a:gd name="T15" fmla="*/ 1079646 h 1213"/>
              <a:gd name="T16" fmla="*/ 1436819 w 1334"/>
              <a:gd name="T17" fmla="*/ 1410349 h 1213"/>
              <a:gd name="T18" fmla="*/ 689194 w 1334"/>
              <a:gd name="T19" fmla="*/ 1410349 h 1213"/>
              <a:gd name="T20" fmla="*/ 112369 w 1334"/>
              <a:gd name="T21" fmla="*/ 1023719 h 1213"/>
              <a:gd name="T22" fmla="*/ 10488 w 1334"/>
              <a:gd name="T23" fmla="*/ 499701 h 12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4" h="1213">
                <a:moveTo>
                  <a:pt x="7" y="411"/>
                </a:moveTo>
                <a:cubicBezTo>
                  <a:pt x="3" y="302"/>
                  <a:pt x="3" y="249"/>
                  <a:pt x="52" y="185"/>
                </a:cubicBezTo>
                <a:cubicBezTo>
                  <a:pt x="101" y="121"/>
                  <a:pt x="174" y="52"/>
                  <a:pt x="302" y="26"/>
                </a:cubicBezTo>
                <a:cubicBezTo>
                  <a:pt x="430" y="0"/>
                  <a:pt x="698" y="22"/>
                  <a:pt x="823" y="26"/>
                </a:cubicBezTo>
                <a:cubicBezTo>
                  <a:pt x="948" y="30"/>
                  <a:pt x="978" y="23"/>
                  <a:pt x="1050" y="49"/>
                </a:cubicBezTo>
                <a:cubicBezTo>
                  <a:pt x="1122" y="75"/>
                  <a:pt x="1213" y="110"/>
                  <a:pt x="1254" y="185"/>
                </a:cubicBezTo>
                <a:cubicBezTo>
                  <a:pt x="1295" y="260"/>
                  <a:pt x="1295" y="385"/>
                  <a:pt x="1299" y="502"/>
                </a:cubicBezTo>
                <a:cubicBezTo>
                  <a:pt x="1303" y="619"/>
                  <a:pt x="1334" y="778"/>
                  <a:pt x="1277" y="888"/>
                </a:cubicBezTo>
                <a:cubicBezTo>
                  <a:pt x="1220" y="998"/>
                  <a:pt x="1095" y="1115"/>
                  <a:pt x="959" y="1160"/>
                </a:cubicBezTo>
                <a:cubicBezTo>
                  <a:pt x="823" y="1205"/>
                  <a:pt x="607" y="1213"/>
                  <a:pt x="460" y="1160"/>
                </a:cubicBezTo>
                <a:cubicBezTo>
                  <a:pt x="313" y="1107"/>
                  <a:pt x="150" y="967"/>
                  <a:pt x="75" y="842"/>
                </a:cubicBezTo>
                <a:cubicBezTo>
                  <a:pt x="0" y="717"/>
                  <a:pt x="11" y="520"/>
                  <a:pt x="7" y="411"/>
                </a:cubicBezTo>
                <a:close/>
              </a:path>
            </a:pathLst>
          </a:custGeom>
          <a:noFill/>
          <a:ln w="952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40"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М</a:t>
            </a:r>
            <a:r>
              <a:rPr lang="ru-RU" altLang="uk-UA" sz="2800" err="1">
                <a:ea typeface="Arial Unicode MS" pitchFamily="34" charset="-128"/>
                <a:cs typeface="Arial Unicode MS" pitchFamily="34" charset="-128"/>
              </a:rPr>
              <a:t>ережі</a:t>
            </a:r>
            <a:r>
              <a:rPr lang="ru-RU" altLang="uk-UA" sz="2800">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Петрі</a:t>
            </a:r>
            <a:r>
              <a:rPr lang="ru-RU" altLang="uk-UA" sz="2800">
                <a:latin typeface="Arial Unicode MS" pitchFamily="34" charset="-128"/>
                <a:ea typeface="Arial Unicode MS" pitchFamily="34" charset="-128"/>
                <a:cs typeface="Arial Unicode MS" pitchFamily="34" charset="-128"/>
              </a:rPr>
              <a:t> з </a:t>
            </a:r>
            <a:r>
              <a:rPr lang="ru-RU" altLang="uk-UA" sz="2800" err="1">
                <a:latin typeface="Arial Unicode MS" pitchFamily="34" charset="-128"/>
                <a:ea typeface="Arial Unicode MS" pitchFamily="34" charset="-128"/>
                <a:cs typeface="Arial Unicode MS" pitchFamily="34" charset="-128"/>
              </a:rPr>
              <a:t>часовими</a:t>
            </a:r>
            <a:r>
              <a:rPr lang="ru-RU" altLang="uk-UA" sz="2800">
                <a:latin typeface="Arial Unicode MS" pitchFamily="34" charset="-128"/>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затримками</a:t>
            </a:r>
            <a:endParaRPr lang="ru-RU" altLang="uk-UA" sz="280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93202016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AutoShape 3"/>
          <p:cNvSpPr>
            <a:spLocks noChangeArrowheads="1"/>
          </p:cNvSpPr>
          <p:nvPr/>
        </p:nvSpPr>
        <p:spPr bwMode="auto">
          <a:xfrm>
            <a:off x="6804025" y="2492375"/>
            <a:ext cx="1331913" cy="649288"/>
          </a:xfrm>
          <a:prstGeom prst="wedgeEllipseCallout">
            <a:avLst>
              <a:gd name="adj1" fmla="val -122704"/>
              <a:gd name="adj2" fmla="val -102324"/>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з часовою </a:t>
            </a:r>
            <a:r>
              <a:rPr lang="ru-RU" altLang="uk-UA" sz="1000" i="1" err="1">
                <a:solidFill>
                  <a:srgbClr val="FF3300"/>
                </a:solidFill>
                <a:latin typeface="Arial" pitchFamily="34" charset="0"/>
              </a:rPr>
              <a:t>затримкою</a:t>
            </a:r>
            <a:endParaRPr lang="ru-RU" altLang="uk-UA" sz="1000" i="1">
              <a:solidFill>
                <a:srgbClr val="FF3300"/>
              </a:solidFill>
              <a:latin typeface="Arial" pitchFamily="34" charset="0"/>
            </a:endParaRPr>
          </a:p>
        </p:txBody>
      </p:sp>
      <p:grpSp>
        <p:nvGrpSpPr>
          <p:cNvPr id="34820" name="Group 4"/>
          <p:cNvGrpSpPr>
            <a:grpSpLocks/>
          </p:cNvGrpSpPr>
          <p:nvPr/>
        </p:nvGrpSpPr>
        <p:grpSpPr bwMode="auto">
          <a:xfrm>
            <a:off x="3816350" y="1989138"/>
            <a:ext cx="720725" cy="215900"/>
            <a:chOff x="1927" y="3294"/>
            <a:chExt cx="454" cy="136"/>
          </a:xfrm>
        </p:grpSpPr>
        <p:sp>
          <p:nvSpPr>
            <p:cNvPr id="34880" name="Line 290"/>
            <p:cNvSpPr>
              <a:spLocks noChangeShapeType="1"/>
            </p:cNvSpPr>
            <p:nvPr/>
          </p:nvSpPr>
          <p:spPr bwMode="auto">
            <a:xfrm>
              <a:off x="1927" y="3294"/>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34881" name="Line 291"/>
            <p:cNvSpPr>
              <a:spLocks noChangeShapeType="1"/>
            </p:cNvSpPr>
            <p:nvPr/>
          </p:nvSpPr>
          <p:spPr bwMode="auto">
            <a:xfrm>
              <a:off x="1927" y="3430"/>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grpSp>
      <p:sp>
        <p:nvSpPr>
          <p:cNvPr id="34821" name="Text Box 124"/>
          <p:cNvSpPr txBox="1">
            <a:spLocks noChangeArrowheads="1"/>
          </p:cNvSpPr>
          <p:nvPr/>
        </p:nvSpPr>
        <p:spPr bwMode="auto">
          <a:xfrm>
            <a:off x="5364163" y="1665288"/>
            <a:ext cx="900112" cy="215900"/>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Обробити</a:t>
            </a:r>
            <a:endParaRPr lang="ru-RU" altLang="uk-UA" sz="1200">
              <a:solidFill>
                <a:srgbClr val="000000"/>
              </a:solidFill>
              <a:latin typeface="Arial Unicode MS" pitchFamily="34" charset="-128"/>
              <a:cs typeface="Arial Unicode MS" pitchFamily="34" charset="-128"/>
            </a:endParaRPr>
          </a:p>
        </p:txBody>
      </p:sp>
      <p:sp>
        <p:nvSpPr>
          <p:cNvPr id="34822" name="Oval 147"/>
          <p:cNvSpPr>
            <a:spLocks noChangeArrowheads="1"/>
          </p:cNvSpPr>
          <p:nvPr/>
        </p:nvSpPr>
        <p:spPr bwMode="auto">
          <a:xfrm>
            <a:off x="4967288" y="1916113"/>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latin typeface="Arial Unicode MS" pitchFamily="34" charset="-128"/>
                <a:cs typeface="Arial Unicode MS" pitchFamily="34" charset="-128"/>
              </a:rPr>
              <a:t>3</a:t>
            </a:r>
            <a:r>
              <a:rPr lang="ru-RU" altLang="zh-CN" sz="1200">
                <a:solidFill>
                  <a:srgbClr val="000000"/>
                </a:solidFill>
                <a:cs typeface="Arial Unicode MS" pitchFamily="34" charset="-128"/>
              </a:rPr>
              <a:t>0</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4823" name="Line 148"/>
          <p:cNvSpPr>
            <a:spLocks noChangeShapeType="1"/>
          </p:cNvSpPr>
          <p:nvPr/>
        </p:nvSpPr>
        <p:spPr bwMode="auto">
          <a:xfrm flipH="1">
            <a:off x="5805488" y="1924050"/>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4824" name="Oval 151"/>
          <p:cNvSpPr>
            <a:spLocks noChangeArrowheads="1"/>
          </p:cNvSpPr>
          <p:nvPr/>
        </p:nvSpPr>
        <p:spPr bwMode="auto">
          <a:xfrm>
            <a:off x="5470525" y="2708275"/>
            <a:ext cx="280988" cy="26352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4825" name="Line 181"/>
          <p:cNvSpPr>
            <a:spLocks noChangeShapeType="1"/>
          </p:cNvSpPr>
          <p:nvPr/>
        </p:nvSpPr>
        <p:spPr bwMode="auto">
          <a:xfrm flipV="1">
            <a:off x="5256213" y="2060575"/>
            <a:ext cx="54451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26" name="Oval 147"/>
          <p:cNvSpPr>
            <a:spLocks noChangeArrowheads="1"/>
          </p:cNvSpPr>
          <p:nvPr/>
        </p:nvSpPr>
        <p:spPr bwMode="auto">
          <a:xfrm>
            <a:off x="6264275" y="1989138"/>
            <a:ext cx="285750" cy="26987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4827" name="Line 149"/>
          <p:cNvSpPr>
            <a:spLocks noChangeShapeType="1"/>
          </p:cNvSpPr>
          <p:nvPr/>
        </p:nvSpPr>
        <p:spPr bwMode="auto">
          <a:xfrm flipV="1">
            <a:off x="5832475" y="2097088"/>
            <a:ext cx="43815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28" name="Text Box 124"/>
          <p:cNvSpPr txBox="1">
            <a:spLocks noChangeArrowheads="1"/>
          </p:cNvSpPr>
          <p:nvPr/>
        </p:nvSpPr>
        <p:spPr bwMode="auto">
          <a:xfrm>
            <a:off x="4716463" y="2673350"/>
            <a:ext cx="719137" cy="358775"/>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4829" name="Arc 15"/>
          <p:cNvSpPr>
            <a:spLocks/>
          </p:cNvSpPr>
          <p:nvPr/>
        </p:nvSpPr>
        <p:spPr bwMode="auto">
          <a:xfrm rot="-7204633">
            <a:off x="5349082" y="2436019"/>
            <a:ext cx="914400" cy="503237"/>
          </a:xfrm>
          <a:custGeom>
            <a:avLst/>
            <a:gdLst>
              <a:gd name="T0" fmla="*/ 571627 w 21600"/>
              <a:gd name="T1" fmla="*/ 0 h 16859"/>
              <a:gd name="T2" fmla="*/ 914400 w 21600"/>
              <a:gd name="T3" fmla="*/ 503237 h 16859"/>
              <a:gd name="T4" fmla="*/ 0 w 21600"/>
              <a:gd name="T5" fmla="*/ 503237 h 16859"/>
              <a:gd name="T6" fmla="*/ 0 60000 65536"/>
              <a:gd name="T7" fmla="*/ 0 60000 65536"/>
              <a:gd name="T8" fmla="*/ 0 60000 65536"/>
            </a:gdLst>
            <a:ahLst/>
            <a:cxnLst>
              <a:cxn ang="T6">
                <a:pos x="T0" y="T1"/>
              </a:cxn>
              <a:cxn ang="T7">
                <a:pos x="T2" y="T3"/>
              </a:cxn>
              <a:cxn ang="T8">
                <a:pos x="T4" y="T5"/>
              </a:cxn>
            </a:cxnLst>
            <a:rect l="0" t="0" r="r" b="b"/>
            <a:pathLst>
              <a:path w="21600" h="16859" fill="none" extrusionOk="0">
                <a:moveTo>
                  <a:pt x="13503" y="-1"/>
                </a:moveTo>
                <a:cubicBezTo>
                  <a:pt x="18621" y="4099"/>
                  <a:pt x="21600" y="10301"/>
                  <a:pt x="21600" y="16859"/>
                </a:cubicBezTo>
              </a:path>
              <a:path w="21600" h="16859" stroke="0" extrusionOk="0">
                <a:moveTo>
                  <a:pt x="13503" y="-1"/>
                </a:moveTo>
                <a:cubicBezTo>
                  <a:pt x="18621" y="4099"/>
                  <a:pt x="21600" y="10301"/>
                  <a:pt x="21600" y="16859"/>
                </a:cubicBezTo>
                <a:lnTo>
                  <a:pt x="0" y="16859"/>
                </a:lnTo>
                <a:lnTo>
                  <a:pt x="13503" y="-1"/>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4830" name="Arc 16"/>
          <p:cNvSpPr>
            <a:spLocks/>
          </p:cNvSpPr>
          <p:nvPr/>
        </p:nvSpPr>
        <p:spPr bwMode="auto">
          <a:xfrm rot="1798954">
            <a:off x="5075238" y="2057400"/>
            <a:ext cx="909637" cy="620713"/>
          </a:xfrm>
          <a:custGeom>
            <a:avLst/>
            <a:gdLst>
              <a:gd name="T0" fmla="*/ 641884 w 21600"/>
              <a:gd name="T1" fmla="*/ 0 h 18963"/>
              <a:gd name="T2" fmla="*/ 896498 w 21600"/>
              <a:gd name="T3" fmla="*/ 620713 h 18963"/>
              <a:gd name="T4" fmla="*/ 0 w 21600"/>
              <a:gd name="T5" fmla="*/ 500976 h 18963"/>
              <a:gd name="T6" fmla="*/ 0 60000 65536"/>
              <a:gd name="T7" fmla="*/ 0 60000 65536"/>
              <a:gd name="T8" fmla="*/ 0 60000 65536"/>
            </a:gdLst>
            <a:ahLst/>
            <a:cxnLst>
              <a:cxn ang="T6">
                <a:pos x="T0" y="T1"/>
              </a:cxn>
              <a:cxn ang="T7">
                <a:pos x="T2" y="T3"/>
              </a:cxn>
              <a:cxn ang="T8">
                <a:pos x="T4" y="T5"/>
              </a:cxn>
            </a:cxnLst>
            <a:rect l="0" t="0" r="r" b="b"/>
            <a:pathLst>
              <a:path w="21600" h="18963" fill="none" extrusionOk="0">
                <a:moveTo>
                  <a:pt x="15241" y="0"/>
                </a:moveTo>
                <a:cubicBezTo>
                  <a:pt x="19312" y="4053"/>
                  <a:pt x="21600" y="9560"/>
                  <a:pt x="21600" y="15305"/>
                </a:cubicBezTo>
                <a:cubicBezTo>
                  <a:pt x="21600" y="16530"/>
                  <a:pt x="21495" y="17754"/>
                  <a:pt x="21288" y="18963"/>
                </a:cubicBezTo>
              </a:path>
              <a:path w="21600" h="18963" stroke="0" extrusionOk="0">
                <a:moveTo>
                  <a:pt x="15241" y="0"/>
                </a:moveTo>
                <a:cubicBezTo>
                  <a:pt x="19312" y="4053"/>
                  <a:pt x="21600" y="9560"/>
                  <a:pt x="21600" y="15305"/>
                </a:cubicBezTo>
                <a:cubicBezTo>
                  <a:pt x="21600" y="16530"/>
                  <a:pt x="21495" y="17754"/>
                  <a:pt x="21288" y="18963"/>
                </a:cubicBezTo>
                <a:lnTo>
                  <a:pt x="0" y="15305"/>
                </a:lnTo>
                <a:lnTo>
                  <a:pt x="15241" y="0"/>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4831" name="Text Box 124"/>
          <p:cNvSpPr txBox="1">
            <a:spLocks noChangeArrowheads="1"/>
          </p:cNvSpPr>
          <p:nvPr/>
        </p:nvSpPr>
        <p:spPr bwMode="auto">
          <a:xfrm>
            <a:off x="5722938" y="2349500"/>
            <a:ext cx="395287" cy="215900"/>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ea typeface="SimSun" pitchFamily="2" charset="-122"/>
                <a:cs typeface="Arial Unicode MS" pitchFamily="34" charset="-128"/>
              </a:rPr>
              <a:t>t=2,5</a:t>
            </a:r>
            <a:endParaRPr lang="ru-RU" altLang="uk-UA" sz="1200">
              <a:solidFill>
                <a:srgbClr val="000000"/>
              </a:solidFill>
              <a:latin typeface="Arial Unicode MS" pitchFamily="34" charset="-128"/>
              <a:ea typeface="SimSun" pitchFamily="2" charset="-122"/>
              <a:cs typeface="Arial Unicode MS" pitchFamily="34" charset="-128"/>
            </a:endParaRPr>
          </a:p>
        </p:txBody>
      </p:sp>
      <p:sp>
        <p:nvSpPr>
          <p:cNvPr id="34832" name="Text Box 124"/>
          <p:cNvSpPr txBox="1">
            <a:spLocks noChangeArrowheads="1"/>
          </p:cNvSpPr>
          <p:nvPr/>
        </p:nvSpPr>
        <p:spPr bwMode="auto">
          <a:xfrm>
            <a:off x="1187449" y="1557338"/>
            <a:ext cx="688975" cy="360362"/>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4833" name="Oval 147"/>
          <p:cNvSpPr>
            <a:spLocks noChangeArrowheads="1"/>
          </p:cNvSpPr>
          <p:nvPr/>
        </p:nvSpPr>
        <p:spPr bwMode="auto">
          <a:xfrm>
            <a:off x="546100" y="1917700"/>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latin typeface="Arial Unicode MS" pitchFamily="34" charset="-128"/>
                <a:cs typeface="Arial Unicode MS" pitchFamily="34" charset="-128"/>
              </a:rPr>
              <a:t>3</a:t>
            </a:r>
            <a:r>
              <a:rPr lang="ru-RU" altLang="zh-CN" sz="1200">
                <a:solidFill>
                  <a:srgbClr val="000000"/>
                </a:solidFill>
                <a:cs typeface="Arial Unicode MS" pitchFamily="34" charset="-128"/>
              </a:rPr>
              <a:t>0</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4834" name="Line 148"/>
          <p:cNvSpPr>
            <a:spLocks noChangeShapeType="1"/>
          </p:cNvSpPr>
          <p:nvPr/>
        </p:nvSpPr>
        <p:spPr bwMode="auto">
          <a:xfrm flipH="1">
            <a:off x="1412875" y="1924050"/>
            <a:ext cx="1588"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4835" name="Oval 151"/>
          <p:cNvSpPr>
            <a:spLocks noChangeArrowheads="1"/>
          </p:cNvSpPr>
          <p:nvPr/>
        </p:nvSpPr>
        <p:spPr bwMode="auto">
          <a:xfrm>
            <a:off x="900113" y="2744788"/>
            <a:ext cx="280987" cy="26352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4836" name="Line 179"/>
          <p:cNvSpPr>
            <a:spLocks noChangeShapeType="1"/>
          </p:cNvSpPr>
          <p:nvPr/>
        </p:nvSpPr>
        <p:spPr bwMode="auto">
          <a:xfrm flipV="1">
            <a:off x="1008063" y="2205038"/>
            <a:ext cx="360362" cy="5302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37" name="Line 180"/>
          <p:cNvSpPr>
            <a:spLocks noChangeShapeType="1"/>
          </p:cNvSpPr>
          <p:nvPr/>
        </p:nvSpPr>
        <p:spPr bwMode="auto">
          <a:xfrm rot="10800000" flipV="1">
            <a:off x="1187450" y="2241550"/>
            <a:ext cx="1692275" cy="6477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38" name="Line 181"/>
          <p:cNvSpPr>
            <a:spLocks noChangeShapeType="1"/>
          </p:cNvSpPr>
          <p:nvPr/>
        </p:nvSpPr>
        <p:spPr bwMode="auto">
          <a:xfrm flipV="1">
            <a:off x="863600" y="2060575"/>
            <a:ext cx="54451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39" name="Oval 147"/>
          <p:cNvSpPr>
            <a:spLocks noChangeArrowheads="1"/>
          </p:cNvSpPr>
          <p:nvPr/>
        </p:nvSpPr>
        <p:spPr bwMode="auto">
          <a:xfrm>
            <a:off x="165576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4840" name="Line 148"/>
          <p:cNvSpPr>
            <a:spLocks noChangeShapeType="1"/>
          </p:cNvSpPr>
          <p:nvPr/>
        </p:nvSpPr>
        <p:spPr bwMode="auto">
          <a:xfrm flipH="1">
            <a:off x="216058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4841" name="Line 149"/>
          <p:cNvSpPr>
            <a:spLocks noChangeShapeType="1"/>
          </p:cNvSpPr>
          <p:nvPr/>
        </p:nvSpPr>
        <p:spPr bwMode="auto">
          <a:xfrm flipV="1">
            <a:off x="143986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42" name="Text Box 124"/>
          <p:cNvSpPr txBox="1">
            <a:spLocks noChangeArrowheads="1"/>
          </p:cNvSpPr>
          <p:nvPr/>
        </p:nvSpPr>
        <p:spPr bwMode="auto">
          <a:xfrm>
            <a:off x="2592388" y="1520825"/>
            <a:ext cx="865187" cy="36036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4843" name="Line 149"/>
          <p:cNvSpPr>
            <a:spLocks noChangeShapeType="1"/>
          </p:cNvSpPr>
          <p:nvPr/>
        </p:nvSpPr>
        <p:spPr bwMode="auto">
          <a:xfrm flipV="1">
            <a:off x="194468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44" name="Oval 147"/>
          <p:cNvSpPr>
            <a:spLocks noChangeArrowheads="1"/>
          </p:cNvSpPr>
          <p:nvPr/>
        </p:nvSpPr>
        <p:spPr bwMode="auto">
          <a:xfrm>
            <a:off x="241141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4845" name="Line 148"/>
          <p:cNvSpPr>
            <a:spLocks noChangeShapeType="1"/>
          </p:cNvSpPr>
          <p:nvPr/>
        </p:nvSpPr>
        <p:spPr bwMode="auto">
          <a:xfrm flipH="1">
            <a:off x="291623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4846" name="Line 149"/>
          <p:cNvSpPr>
            <a:spLocks noChangeShapeType="1"/>
          </p:cNvSpPr>
          <p:nvPr/>
        </p:nvSpPr>
        <p:spPr bwMode="auto">
          <a:xfrm flipV="1">
            <a:off x="219551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47" name="Line 149"/>
          <p:cNvSpPr>
            <a:spLocks noChangeShapeType="1"/>
          </p:cNvSpPr>
          <p:nvPr/>
        </p:nvSpPr>
        <p:spPr bwMode="auto">
          <a:xfrm flipV="1">
            <a:off x="270033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48" name="Oval 147"/>
          <p:cNvSpPr>
            <a:spLocks noChangeArrowheads="1"/>
          </p:cNvSpPr>
          <p:nvPr/>
        </p:nvSpPr>
        <p:spPr bwMode="auto">
          <a:xfrm>
            <a:off x="3168650"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4849" name="Line 149"/>
          <p:cNvSpPr>
            <a:spLocks noChangeShapeType="1"/>
          </p:cNvSpPr>
          <p:nvPr/>
        </p:nvSpPr>
        <p:spPr bwMode="auto">
          <a:xfrm flipV="1">
            <a:off x="2952750"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50" name="Text Box 124"/>
          <p:cNvSpPr txBox="1">
            <a:spLocks noChangeArrowheads="1"/>
          </p:cNvSpPr>
          <p:nvPr/>
        </p:nvSpPr>
        <p:spPr bwMode="auto">
          <a:xfrm>
            <a:off x="1692275" y="2312988"/>
            <a:ext cx="865188" cy="17938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200" err="1">
                <a:solidFill>
                  <a:srgbClr val="000000"/>
                </a:solidFill>
                <a:cs typeface="Arial Unicode MS" pitchFamily="34" charset="-128"/>
              </a:rPr>
              <a:t>Обробити</a:t>
            </a:r>
            <a:endParaRPr lang="ru-RU" altLang="uk-UA" sz="1200">
              <a:solidFill>
                <a:srgbClr val="000000"/>
              </a:solidFill>
              <a:cs typeface="Arial Unicode MS" pitchFamily="34" charset="-128"/>
            </a:endParaRPr>
          </a:p>
        </p:txBody>
      </p:sp>
      <p:sp>
        <p:nvSpPr>
          <p:cNvPr id="34851" name="Freeform 37"/>
          <p:cNvSpPr>
            <a:spLocks/>
          </p:cNvSpPr>
          <p:nvPr/>
        </p:nvSpPr>
        <p:spPr bwMode="auto">
          <a:xfrm>
            <a:off x="1116013" y="1341438"/>
            <a:ext cx="1998662" cy="1474787"/>
          </a:xfrm>
          <a:custGeom>
            <a:avLst/>
            <a:gdLst>
              <a:gd name="T0" fmla="*/ 10488 w 1334"/>
              <a:gd name="T1" fmla="*/ 499701 h 1213"/>
              <a:gd name="T2" fmla="*/ 77909 w 1334"/>
              <a:gd name="T3" fmla="*/ 224926 h 1213"/>
              <a:gd name="T4" fmla="*/ 452471 w 1334"/>
              <a:gd name="T5" fmla="*/ 31611 h 1213"/>
              <a:gd name="T6" fmla="*/ 1233058 w 1334"/>
              <a:gd name="T7" fmla="*/ 31611 h 1213"/>
              <a:gd name="T8" fmla="*/ 1573160 w 1334"/>
              <a:gd name="T9" fmla="*/ 59575 h 1213"/>
              <a:gd name="T10" fmla="*/ 1878802 w 1334"/>
              <a:gd name="T11" fmla="*/ 224926 h 1213"/>
              <a:gd name="T12" fmla="*/ 1946223 w 1334"/>
              <a:gd name="T13" fmla="*/ 610341 h 1213"/>
              <a:gd name="T14" fmla="*/ 1913262 w 1334"/>
              <a:gd name="T15" fmla="*/ 1079646 h 1213"/>
              <a:gd name="T16" fmla="*/ 1436819 w 1334"/>
              <a:gd name="T17" fmla="*/ 1410349 h 1213"/>
              <a:gd name="T18" fmla="*/ 689194 w 1334"/>
              <a:gd name="T19" fmla="*/ 1410349 h 1213"/>
              <a:gd name="T20" fmla="*/ 112369 w 1334"/>
              <a:gd name="T21" fmla="*/ 1023719 h 1213"/>
              <a:gd name="T22" fmla="*/ 10488 w 1334"/>
              <a:gd name="T23" fmla="*/ 499701 h 12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4" h="1213">
                <a:moveTo>
                  <a:pt x="7" y="411"/>
                </a:moveTo>
                <a:cubicBezTo>
                  <a:pt x="3" y="302"/>
                  <a:pt x="3" y="249"/>
                  <a:pt x="52" y="185"/>
                </a:cubicBezTo>
                <a:cubicBezTo>
                  <a:pt x="101" y="121"/>
                  <a:pt x="174" y="52"/>
                  <a:pt x="302" y="26"/>
                </a:cubicBezTo>
                <a:cubicBezTo>
                  <a:pt x="430" y="0"/>
                  <a:pt x="698" y="22"/>
                  <a:pt x="823" y="26"/>
                </a:cubicBezTo>
                <a:cubicBezTo>
                  <a:pt x="948" y="30"/>
                  <a:pt x="978" y="23"/>
                  <a:pt x="1050" y="49"/>
                </a:cubicBezTo>
                <a:cubicBezTo>
                  <a:pt x="1122" y="75"/>
                  <a:pt x="1213" y="110"/>
                  <a:pt x="1254" y="185"/>
                </a:cubicBezTo>
                <a:cubicBezTo>
                  <a:pt x="1295" y="260"/>
                  <a:pt x="1295" y="385"/>
                  <a:pt x="1299" y="502"/>
                </a:cubicBezTo>
                <a:cubicBezTo>
                  <a:pt x="1303" y="619"/>
                  <a:pt x="1334" y="778"/>
                  <a:pt x="1277" y="888"/>
                </a:cubicBezTo>
                <a:cubicBezTo>
                  <a:pt x="1220" y="998"/>
                  <a:pt x="1095" y="1115"/>
                  <a:pt x="959" y="1160"/>
                </a:cubicBezTo>
                <a:cubicBezTo>
                  <a:pt x="823" y="1205"/>
                  <a:pt x="607" y="1213"/>
                  <a:pt x="460" y="1160"/>
                </a:cubicBezTo>
                <a:cubicBezTo>
                  <a:pt x="313" y="1107"/>
                  <a:pt x="150" y="967"/>
                  <a:pt x="75" y="842"/>
                </a:cubicBezTo>
                <a:cubicBezTo>
                  <a:pt x="0" y="717"/>
                  <a:pt x="11" y="520"/>
                  <a:pt x="7" y="411"/>
                </a:cubicBezTo>
                <a:close/>
              </a:path>
            </a:pathLst>
          </a:custGeom>
          <a:noFill/>
          <a:ln w="952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34852" name="Text Box 124"/>
          <p:cNvSpPr txBox="1">
            <a:spLocks noChangeArrowheads="1"/>
          </p:cNvSpPr>
          <p:nvPr/>
        </p:nvSpPr>
        <p:spPr bwMode="auto">
          <a:xfrm>
            <a:off x="1106488" y="3783013"/>
            <a:ext cx="606598" cy="360362"/>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4853" name="Line 148"/>
          <p:cNvSpPr>
            <a:spLocks noChangeShapeType="1"/>
          </p:cNvSpPr>
          <p:nvPr/>
        </p:nvSpPr>
        <p:spPr bwMode="auto">
          <a:xfrm flipH="1">
            <a:off x="1476375" y="3357563"/>
            <a:ext cx="1588"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4854" name="Line 179"/>
          <p:cNvSpPr>
            <a:spLocks noChangeShapeType="1"/>
          </p:cNvSpPr>
          <p:nvPr/>
        </p:nvSpPr>
        <p:spPr bwMode="auto">
          <a:xfrm>
            <a:off x="1116013" y="2997200"/>
            <a:ext cx="323850" cy="5032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55" name="Oval 147"/>
          <p:cNvSpPr>
            <a:spLocks noChangeArrowheads="1"/>
          </p:cNvSpPr>
          <p:nvPr/>
        </p:nvSpPr>
        <p:spPr bwMode="auto">
          <a:xfrm>
            <a:off x="1719263" y="3386138"/>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4856" name="Line 148"/>
          <p:cNvSpPr>
            <a:spLocks noChangeShapeType="1"/>
          </p:cNvSpPr>
          <p:nvPr/>
        </p:nvSpPr>
        <p:spPr bwMode="auto">
          <a:xfrm flipH="1">
            <a:off x="2224088" y="3349625"/>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4857" name="Line 149"/>
          <p:cNvSpPr>
            <a:spLocks noChangeShapeType="1"/>
          </p:cNvSpPr>
          <p:nvPr/>
        </p:nvSpPr>
        <p:spPr bwMode="auto">
          <a:xfrm flipV="1">
            <a:off x="1503363" y="3530600"/>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58" name="Text Box 124"/>
          <p:cNvSpPr txBox="1">
            <a:spLocks noChangeArrowheads="1"/>
          </p:cNvSpPr>
          <p:nvPr/>
        </p:nvSpPr>
        <p:spPr bwMode="auto">
          <a:xfrm>
            <a:off x="2654300" y="3783013"/>
            <a:ext cx="865188" cy="360362"/>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4859" name="Line 149"/>
          <p:cNvSpPr>
            <a:spLocks noChangeShapeType="1"/>
          </p:cNvSpPr>
          <p:nvPr/>
        </p:nvSpPr>
        <p:spPr bwMode="auto">
          <a:xfrm flipV="1">
            <a:off x="2008188" y="3530600"/>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60" name="Oval 147"/>
          <p:cNvSpPr>
            <a:spLocks noChangeArrowheads="1"/>
          </p:cNvSpPr>
          <p:nvPr/>
        </p:nvSpPr>
        <p:spPr bwMode="auto">
          <a:xfrm>
            <a:off x="2474913" y="3386138"/>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4861" name="Line 148"/>
          <p:cNvSpPr>
            <a:spLocks noChangeShapeType="1"/>
          </p:cNvSpPr>
          <p:nvPr/>
        </p:nvSpPr>
        <p:spPr bwMode="auto">
          <a:xfrm flipH="1">
            <a:off x="2979738" y="3349625"/>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4862" name="Line 149"/>
          <p:cNvSpPr>
            <a:spLocks noChangeShapeType="1"/>
          </p:cNvSpPr>
          <p:nvPr/>
        </p:nvSpPr>
        <p:spPr bwMode="auto">
          <a:xfrm flipV="1">
            <a:off x="2259013" y="3530600"/>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63" name="Line 149"/>
          <p:cNvSpPr>
            <a:spLocks noChangeShapeType="1"/>
          </p:cNvSpPr>
          <p:nvPr/>
        </p:nvSpPr>
        <p:spPr bwMode="auto">
          <a:xfrm flipV="1">
            <a:off x="2763838" y="3530600"/>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64" name="Oval 147"/>
          <p:cNvSpPr>
            <a:spLocks noChangeArrowheads="1"/>
          </p:cNvSpPr>
          <p:nvPr/>
        </p:nvSpPr>
        <p:spPr bwMode="auto">
          <a:xfrm>
            <a:off x="3232150" y="3386138"/>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4865" name="Line 149"/>
          <p:cNvSpPr>
            <a:spLocks noChangeShapeType="1"/>
          </p:cNvSpPr>
          <p:nvPr/>
        </p:nvSpPr>
        <p:spPr bwMode="auto">
          <a:xfrm flipV="1">
            <a:off x="3016250" y="3530600"/>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66" name="Text Box 124"/>
          <p:cNvSpPr txBox="1">
            <a:spLocks noChangeArrowheads="1"/>
          </p:cNvSpPr>
          <p:nvPr/>
        </p:nvSpPr>
        <p:spPr bwMode="auto">
          <a:xfrm>
            <a:off x="1755775" y="3746500"/>
            <a:ext cx="865188" cy="179388"/>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200" err="1">
                <a:solidFill>
                  <a:srgbClr val="000000"/>
                </a:solidFill>
                <a:cs typeface="Arial Unicode MS" pitchFamily="34" charset="-128"/>
              </a:rPr>
              <a:t>Обробити</a:t>
            </a:r>
            <a:endParaRPr lang="ru-RU" altLang="uk-UA" sz="1200">
              <a:solidFill>
                <a:srgbClr val="000000"/>
              </a:solidFill>
              <a:cs typeface="Arial Unicode MS" pitchFamily="34" charset="-128"/>
            </a:endParaRPr>
          </a:p>
        </p:txBody>
      </p:sp>
      <p:sp>
        <p:nvSpPr>
          <p:cNvPr id="34867" name="Text Box 124"/>
          <p:cNvSpPr txBox="1">
            <a:spLocks noChangeArrowheads="1"/>
          </p:cNvSpPr>
          <p:nvPr/>
        </p:nvSpPr>
        <p:spPr bwMode="auto">
          <a:xfrm>
            <a:off x="142875" y="2708275"/>
            <a:ext cx="720725" cy="358775"/>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4868" name="Line 180"/>
          <p:cNvSpPr>
            <a:spLocks noChangeShapeType="1"/>
          </p:cNvSpPr>
          <p:nvPr/>
        </p:nvSpPr>
        <p:spPr bwMode="auto">
          <a:xfrm rot="10800000">
            <a:off x="1187450" y="2924175"/>
            <a:ext cx="1763713" cy="46831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69" name="Text Box 124"/>
          <p:cNvSpPr txBox="1">
            <a:spLocks noChangeArrowheads="1"/>
          </p:cNvSpPr>
          <p:nvPr/>
        </p:nvSpPr>
        <p:spPr bwMode="auto">
          <a:xfrm>
            <a:off x="5327650" y="3860800"/>
            <a:ext cx="971550" cy="215900"/>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Обробити</a:t>
            </a:r>
            <a:endParaRPr lang="ru-RU" altLang="uk-UA" sz="1200">
              <a:solidFill>
                <a:srgbClr val="000000"/>
              </a:solidFill>
              <a:latin typeface="Arial Unicode MS" pitchFamily="34" charset="-128"/>
              <a:cs typeface="Arial Unicode MS" pitchFamily="34" charset="-128"/>
            </a:endParaRPr>
          </a:p>
        </p:txBody>
      </p:sp>
      <p:sp>
        <p:nvSpPr>
          <p:cNvPr id="34870" name="Oval 147"/>
          <p:cNvSpPr>
            <a:spLocks noChangeArrowheads="1"/>
          </p:cNvSpPr>
          <p:nvPr/>
        </p:nvSpPr>
        <p:spPr bwMode="auto">
          <a:xfrm>
            <a:off x="4957763" y="345757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latin typeface="Arial Unicode MS" pitchFamily="34" charset="-128"/>
                <a:cs typeface="Arial Unicode MS" pitchFamily="34" charset="-128"/>
              </a:rPr>
              <a:t>3</a:t>
            </a:r>
            <a:r>
              <a:rPr lang="ru-RU" altLang="zh-CN" sz="1200">
                <a:solidFill>
                  <a:srgbClr val="000000"/>
                </a:solidFill>
                <a:cs typeface="Arial Unicode MS" pitchFamily="34" charset="-128"/>
              </a:rPr>
              <a:t>0</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4871" name="Line 148"/>
          <p:cNvSpPr>
            <a:spLocks noChangeShapeType="1"/>
          </p:cNvSpPr>
          <p:nvPr/>
        </p:nvSpPr>
        <p:spPr bwMode="auto">
          <a:xfrm flipH="1">
            <a:off x="5795963" y="34655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4872" name="Line 181"/>
          <p:cNvSpPr>
            <a:spLocks noChangeShapeType="1"/>
          </p:cNvSpPr>
          <p:nvPr/>
        </p:nvSpPr>
        <p:spPr bwMode="auto">
          <a:xfrm flipV="1">
            <a:off x="5246688" y="3602038"/>
            <a:ext cx="54451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73" name="Oval 147"/>
          <p:cNvSpPr>
            <a:spLocks noChangeArrowheads="1"/>
          </p:cNvSpPr>
          <p:nvPr/>
        </p:nvSpPr>
        <p:spPr bwMode="auto">
          <a:xfrm>
            <a:off x="6254750" y="3530600"/>
            <a:ext cx="285750" cy="26987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4874" name="Line 149"/>
          <p:cNvSpPr>
            <a:spLocks noChangeShapeType="1"/>
          </p:cNvSpPr>
          <p:nvPr/>
        </p:nvSpPr>
        <p:spPr bwMode="auto">
          <a:xfrm flipV="1">
            <a:off x="5822950" y="3638550"/>
            <a:ext cx="43815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4875" name="Arc 61"/>
          <p:cNvSpPr>
            <a:spLocks/>
          </p:cNvSpPr>
          <p:nvPr/>
        </p:nvSpPr>
        <p:spPr bwMode="auto">
          <a:xfrm rot="7204633" flipV="1">
            <a:off x="5381625" y="2805113"/>
            <a:ext cx="908050" cy="508000"/>
          </a:xfrm>
          <a:custGeom>
            <a:avLst/>
            <a:gdLst>
              <a:gd name="T0" fmla="*/ 561937 w 21445"/>
              <a:gd name="T1" fmla="*/ 0 h 17042"/>
              <a:gd name="T2" fmla="*/ 908050 w 21445"/>
              <a:gd name="T3" fmla="*/ 431094 h 17042"/>
              <a:gd name="T4" fmla="*/ 0 w 21445"/>
              <a:gd name="T5" fmla="*/ 508000 h 17042"/>
              <a:gd name="T6" fmla="*/ 0 60000 65536"/>
              <a:gd name="T7" fmla="*/ 0 60000 65536"/>
              <a:gd name="T8" fmla="*/ 0 60000 65536"/>
            </a:gdLst>
            <a:ahLst/>
            <a:cxnLst>
              <a:cxn ang="T6">
                <a:pos x="T0" y="T1"/>
              </a:cxn>
              <a:cxn ang="T7">
                <a:pos x="T2" y="T3"/>
              </a:cxn>
              <a:cxn ang="T8">
                <a:pos x="T4" y="T5"/>
              </a:cxn>
            </a:cxnLst>
            <a:rect l="0" t="0" r="r" b="b"/>
            <a:pathLst>
              <a:path w="21445" h="17042" fill="none" extrusionOk="0">
                <a:moveTo>
                  <a:pt x="13271" y="-1"/>
                </a:moveTo>
                <a:cubicBezTo>
                  <a:pt x="17814" y="3538"/>
                  <a:pt x="20757" y="8744"/>
                  <a:pt x="21445" y="14461"/>
                </a:cubicBezTo>
              </a:path>
              <a:path w="21445" h="17042" stroke="0" extrusionOk="0">
                <a:moveTo>
                  <a:pt x="13271" y="-1"/>
                </a:moveTo>
                <a:cubicBezTo>
                  <a:pt x="17814" y="3538"/>
                  <a:pt x="20757" y="8744"/>
                  <a:pt x="21445" y="14461"/>
                </a:cubicBezTo>
                <a:lnTo>
                  <a:pt x="0" y="17042"/>
                </a:lnTo>
                <a:lnTo>
                  <a:pt x="13271" y="-1"/>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4876" name="Arc 62"/>
          <p:cNvSpPr>
            <a:spLocks/>
          </p:cNvSpPr>
          <p:nvPr/>
        </p:nvSpPr>
        <p:spPr bwMode="auto">
          <a:xfrm rot="19801046" flipV="1">
            <a:off x="5078413" y="3081338"/>
            <a:ext cx="909637" cy="606425"/>
          </a:xfrm>
          <a:custGeom>
            <a:avLst/>
            <a:gdLst>
              <a:gd name="T0" fmla="*/ 641884 w 21600"/>
              <a:gd name="T1" fmla="*/ 0 h 22488"/>
              <a:gd name="T2" fmla="*/ 857880 w 21600"/>
              <a:gd name="T3" fmla="*/ 606425 h 22488"/>
              <a:gd name="T4" fmla="*/ 0 w 21600"/>
              <a:gd name="T5" fmla="*/ 412724 h 22488"/>
              <a:gd name="T6" fmla="*/ 0 60000 65536"/>
              <a:gd name="T7" fmla="*/ 0 60000 65536"/>
              <a:gd name="T8" fmla="*/ 0 60000 65536"/>
            </a:gdLst>
            <a:ahLst/>
            <a:cxnLst>
              <a:cxn ang="T6">
                <a:pos x="T0" y="T1"/>
              </a:cxn>
              <a:cxn ang="T7">
                <a:pos x="T2" y="T3"/>
              </a:cxn>
              <a:cxn ang="T8">
                <a:pos x="T4" y="T5"/>
              </a:cxn>
            </a:cxnLst>
            <a:rect l="0" t="0" r="r" b="b"/>
            <a:pathLst>
              <a:path w="21600" h="22488" fill="none" extrusionOk="0">
                <a:moveTo>
                  <a:pt x="15241" y="0"/>
                </a:moveTo>
                <a:cubicBezTo>
                  <a:pt x="19312" y="4053"/>
                  <a:pt x="21600" y="9560"/>
                  <a:pt x="21600" y="15305"/>
                </a:cubicBezTo>
                <a:cubicBezTo>
                  <a:pt x="21600" y="17751"/>
                  <a:pt x="21184" y="20180"/>
                  <a:pt x="20370" y="22487"/>
                </a:cubicBezTo>
              </a:path>
              <a:path w="21600" h="22488" stroke="0" extrusionOk="0">
                <a:moveTo>
                  <a:pt x="15241" y="0"/>
                </a:moveTo>
                <a:cubicBezTo>
                  <a:pt x="19312" y="4053"/>
                  <a:pt x="21600" y="9560"/>
                  <a:pt x="21600" y="15305"/>
                </a:cubicBezTo>
                <a:cubicBezTo>
                  <a:pt x="21600" y="17751"/>
                  <a:pt x="21184" y="20180"/>
                  <a:pt x="20370" y="22487"/>
                </a:cubicBezTo>
                <a:lnTo>
                  <a:pt x="0" y="15305"/>
                </a:lnTo>
                <a:lnTo>
                  <a:pt x="15241" y="0"/>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4877" name="Text Box 124"/>
          <p:cNvSpPr txBox="1">
            <a:spLocks noChangeArrowheads="1"/>
          </p:cNvSpPr>
          <p:nvPr/>
        </p:nvSpPr>
        <p:spPr bwMode="auto">
          <a:xfrm>
            <a:off x="5724525" y="3213100"/>
            <a:ext cx="395288" cy="215900"/>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ea typeface="SimSun" pitchFamily="2" charset="-122"/>
                <a:cs typeface="Arial Unicode MS" pitchFamily="34" charset="-128"/>
              </a:rPr>
              <a:t>t=</a:t>
            </a:r>
            <a:r>
              <a:rPr lang="ru-RU" altLang="zh-CN" sz="1200">
                <a:solidFill>
                  <a:srgbClr val="000000"/>
                </a:solidFill>
                <a:ea typeface="SimSun" pitchFamily="2" charset="-122"/>
                <a:cs typeface="Arial Unicode MS" pitchFamily="34" charset="-128"/>
              </a:rPr>
              <a:t>10</a:t>
            </a:r>
            <a:endParaRPr lang="ru-RU" altLang="uk-UA" sz="1200">
              <a:solidFill>
                <a:srgbClr val="000000"/>
              </a:solidFill>
              <a:latin typeface="Arial Unicode MS" pitchFamily="34" charset="-128"/>
              <a:ea typeface="SimSun" pitchFamily="2" charset="-122"/>
              <a:cs typeface="Arial Unicode MS" pitchFamily="34" charset="-128"/>
            </a:endParaRPr>
          </a:p>
        </p:txBody>
      </p:sp>
      <p:sp>
        <p:nvSpPr>
          <p:cNvPr id="34878" name="Oval 147"/>
          <p:cNvSpPr>
            <a:spLocks noChangeArrowheads="1"/>
          </p:cNvSpPr>
          <p:nvPr/>
        </p:nvSpPr>
        <p:spPr bwMode="auto">
          <a:xfrm>
            <a:off x="611188" y="3392488"/>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latin typeface="Arial Unicode MS" pitchFamily="34" charset="-128"/>
                <a:cs typeface="Arial Unicode MS" pitchFamily="34" charset="-128"/>
              </a:rPr>
              <a:t>3</a:t>
            </a:r>
            <a:r>
              <a:rPr lang="ru-RU" altLang="zh-CN" sz="1200">
                <a:solidFill>
                  <a:srgbClr val="000000"/>
                </a:solidFill>
                <a:cs typeface="Arial Unicode MS" pitchFamily="34" charset="-128"/>
              </a:rPr>
              <a:t>0</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4879" name="Line 181"/>
          <p:cNvSpPr>
            <a:spLocks noChangeShapeType="1"/>
          </p:cNvSpPr>
          <p:nvPr/>
        </p:nvSpPr>
        <p:spPr bwMode="auto">
          <a:xfrm flipV="1">
            <a:off x="928688" y="3535363"/>
            <a:ext cx="54451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66"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М</a:t>
            </a:r>
            <a:r>
              <a:rPr lang="ru-RU" altLang="uk-UA" sz="2800" err="1">
                <a:ea typeface="Arial Unicode MS" pitchFamily="34" charset="-128"/>
                <a:cs typeface="Arial Unicode MS" pitchFamily="34" charset="-128"/>
              </a:rPr>
              <a:t>ережі</a:t>
            </a:r>
            <a:r>
              <a:rPr lang="ru-RU" altLang="uk-UA" sz="2800">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Петрі</a:t>
            </a:r>
            <a:r>
              <a:rPr lang="ru-RU" altLang="uk-UA" sz="2800">
                <a:latin typeface="Arial Unicode MS" pitchFamily="34" charset="-128"/>
                <a:ea typeface="Arial Unicode MS" pitchFamily="34" charset="-128"/>
                <a:cs typeface="Arial Unicode MS" pitchFamily="34" charset="-128"/>
              </a:rPr>
              <a:t> з </a:t>
            </a:r>
            <a:r>
              <a:rPr lang="ru-RU" altLang="uk-UA" sz="2800" err="1">
                <a:latin typeface="Arial Unicode MS" pitchFamily="34" charset="-128"/>
                <a:ea typeface="Arial Unicode MS" pitchFamily="34" charset="-128"/>
                <a:cs typeface="Arial Unicode MS" pitchFamily="34" charset="-128"/>
              </a:rPr>
              <a:t>часовими</a:t>
            </a:r>
            <a:r>
              <a:rPr lang="ru-RU" altLang="uk-UA" sz="2800">
                <a:latin typeface="Arial Unicode MS" pitchFamily="34" charset="-128"/>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затримками</a:t>
            </a:r>
            <a:endParaRPr lang="ru-RU" altLang="uk-UA" sz="280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9136517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AutoShape 3"/>
          <p:cNvSpPr>
            <a:spLocks noChangeArrowheads="1"/>
          </p:cNvSpPr>
          <p:nvPr/>
        </p:nvSpPr>
        <p:spPr bwMode="auto">
          <a:xfrm>
            <a:off x="6804025" y="2492375"/>
            <a:ext cx="1331913" cy="649288"/>
          </a:xfrm>
          <a:prstGeom prst="wedgeEllipseCallout">
            <a:avLst>
              <a:gd name="adj1" fmla="val -122704"/>
              <a:gd name="adj2" fmla="val -102324"/>
            </a:avLst>
          </a:prstGeom>
          <a:solidFill>
            <a:srgbClr val="FFFFFF"/>
          </a:solidFill>
          <a:ln w="15875" algn="ctr">
            <a:solidFill>
              <a:srgbClr val="969696"/>
            </a:solidFill>
            <a:prstDash val="sysDot"/>
            <a:miter lim="800000"/>
            <a:headEnd/>
            <a:tailEnd/>
          </a:ln>
          <a:effectLst>
            <a:outerShdw dist="107763" dir="2700000" algn="ctr" rotWithShape="0">
              <a:srgbClr val="808080">
                <a:alpha val="50000"/>
              </a:srgbClr>
            </a:outerShdw>
          </a:effec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000" i="1" err="1">
                <a:solidFill>
                  <a:srgbClr val="FF3300"/>
                </a:solidFill>
                <a:latin typeface="Arial" pitchFamily="34" charset="0"/>
              </a:rPr>
              <a:t>Перехід</a:t>
            </a:r>
            <a:r>
              <a:rPr lang="ru-RU" altLang="uk-UA" sz="1000" i="1">
                <a:solidFill>
                  <a:srgbClr val="FF3300"/>
                </a:solidFill>
                <a:latin typeface="Arial" pitchFamily="34" charset="0"/>
              </a:rPr>
              <a:t> з часовою </a:t>
            </a:r>
            <a:r>
              <a:rPr lang="ru-RU" altLang="uk-UA" sz="1000" i="1" err="1">
                <a:solidFill>
                  <a:srgbClr val="FF3300"/>
                </a:solidFill>
                <a:latin typeface="Arial" pitchFamily="34" charset="0"/>
              </a:rPr>
              <a:t>затримкою</a:t>
            </a:r>
            <a:endParaRPr lang="ru-RU" altLang="uk-UA" sz="1000" i="1">
              <a:solidFill>
                <a:srgbClr val="FF3300"/>
              </a:solidFill>
              <a:latin typeface="Arial" pitchFamily="34" charset="0"/>
            </a:endParaRPr>
          </a:p>
        </p:txBody>
      </p:sp>
      <p:grpSp>
        <p:nvGrpSpPr>
          <p:cNvPr id="35844" name="Group 4"/>
          <p:cNvGrpSpPr>
            <a:grpSpLocks/>
          </p:cNvGrpSpPr>
          <p:nvPr/>
        </p:nvGrpSpPr>
        <p:grpSpPr bwMode="auto">
          <a:xfrm>
            <a:off x="3816350" y="1989138"/>
            <a:ext cx="720725" cy="215900"/>
            <a:chOff x="1927" y="3294"/>
            <a:chExt cx="454" cy="136"/>
          </a:xfrm>
        </p:grpSpPr>
        <p:sp>
          <p:nvSpPr>
            <p:cNvPr id="35904" name="Line 290"/>
            <p:cNvSpPr>
              <a:spLocks noChangeShapeType="1"/>
            </p:cNvSpPr>
            <p:nvPr/>
          </p:nvSpPr>
          <p:spPr bwMode="auto">
            <a:xfrm>
              <a:off x="1927" y="3294"/>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35905" name="Line 291"/>
            <p:cNvSpPr>
              <a:spLocks noChangeShapeType="1"/>
            </p:cNvSpPr>
            <p:nvPr/>
          </p:nvSpPr>
          <p:spPr bwMode="auto">
            <a:xfrm>
              <a:off x="1927" y="3430"/>
              <a:ext cx="454" cy="0"/>
            </a:xfrm>
            <a:prstGeom prst="line">
              <a:avLst/>
            </a:prstGeom>
            <a:noFill/>
            <a:ln w="76200">
              <a:solidFill>
                <a:srgbClr val="B3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grpSp>
      <p:sp>
        <p:nvSpPr>
          <p:cNvPr id="35845" name="Text Box 124"/>
          <p:cNvSpPr txBox="1">
            <a:spLocks noChangeArrowheads="1"/>
          </p:cNvSpPr>
          <p:nvPr/>
        </p:nvSpPr>
        <p:spPr bwMode="auto">
          <a:xfrm>
            <a:off x="5364163" y="1665288"/>
            <a:ext cx="900112" cy="215900"/>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Обробити</a:t>
            </a:r>
            <a:endParaRPr lang="ru-RU" altLang="uk-UA" sz="1200">
              <a:solidFill>
                <a:srgbClr val="000000"/>
              </a:solidFill>
              <a:latin typeface="Arial Unicode MS" pitchFamily="34" charset="-128"/>
              <a:cs typeface="Arial Unicode MS" pitchFamily="34" charset="-128"/>
            </a:endParaRPr>
          </a:p>
        </p:txBody>
      </p:sp>
      <p:sp>
        <p:nvSpPr>
          <p:cNvPr id="35846" name="Oval 147"/>
          <p:cNvSpPr>
            <a:spLocks noChangeArrowheads="1"/>
          </p:cNvSpPr>
          <p:nvPr/>
        </p:nvSpPr>
        <p:spPr bwMode="auto">
          <a:xfrm>
            <a:off x="4967288" y="1916113"/>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14</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47" name="Line 148"/>
          <p:cNvSpPr>
            <a:spLocks noChangeShapeType="1"/>
          </p:cNvSpPr>
          <p:nvPr/>
        </p:nvSpPr>
        <p:spPr bwMode="auto">
          <a:xfrm flipH="1">
            <a:off x="5805488" y="1924050"/>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5848" name="Oval 151"/>
          <p:cNvSpPr>
            <a:spLocks noChangeArrowheads="1"/>
          </p:cNvSpPr>
          <p:nvPr/>
        </p:nvSpPr>
        <p:spPr bwMode="auto">
          <a:xfrm>
            <a:off x="5470525" y="2708275"/>
            <a:ext cx="280988" cy="26352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5849" name="Line 181"/>
          <p:cNvSpPr>
            <a:spLocks noChangeShapeType="1"/>
          </p:cNvSpPr>
          <p:nvPr/>
        </p:nvSpPr>
        <p:spPr bwMode="auto">
          <a:xfrm flipV="1">
            <a:off x="5256213" y="2060575"/>
            <a:ext cx="54451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50" name="Oval 147"/>
          <p:cNvSpPr>
            <a:spLocks noChangeArrowheads="1"/>
          </p:cNvSpPr>
          <p:nvPr/>
        </p:nvSpPr>
        <p:spPr bwMode="auto">
          <a:xfrm>
            <a:off x="6264275" y="1989138"/>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16</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51" name="Line 149"/>
          <p:cNvSpPr>
            <a:spLocks noChangeShapeType="1"/>
          </p:cNvSpPr>
          <p:nvPr/>
        </p:nvSpPr>
        <p:spPr bwMode="auto">
          <a:xfrm flipV="1">
            <a:off x="5832475" y="2097088"/>
            <a:ext cx="43815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52" name="Text Box 124"/>
          <p:cNvSpPr txBox="1">
            <a:spLocks noChangeArrowheads="1"/>
          </p:cNvSpPr>
          <p:nvPr/>
        </p:nvSpPr>
        <p:spPr bwMode="auto">
          <a:xfrm>
            <a:off x="4716463" y="2673350"/>
            <a:ext cx="719137" cy="358775"/>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5853" name="Arc 15"/>
          <p:cNvSpPr>
            <a:spLocks/>
          </p:cNvSpPr>
          <p:nvPr/>
        </p:nvSpPr>
        <p:spPr bwMode="auto">
          <a:xfrm rot="-7204633">
            <a:off x="5349082" y="2436019"/>
            <a:ext cx="914400" cy="503237"/>
          </a:xfrm>
          <a:custGeom>
            <a:avLst/>
            <a:gdLst>
              <a:gd name="T0" fmla="*/ 571627 w 21600"/>
              <a:gd name="T1" fmla="*/ 0 h 16859"/>
              <a:gd name="T2" fmla="*/ 914400 w 21600"/>
              <a:gd name="T3" fmla="*/ 503237 h 16859"/>
              <a:gd name="T4" fmla="*/ 0 w 21600"/>
              <a:gd name="T5" fmla="*/ 503237 h 16859"/>
              <a:gd name="T6" fmla="*/ 0 60000 65536"/>
              <a:gd name="T7" fmla="*/ 0 60000 65536"/>
              <a:gd name="T8" fmla="*/ 0 60000 65536"/>
            </a:gdLst>
            <a:ahLst/>
            <a:cxnLst>
              <a:cxn ang="T6">
                <a:pos x="T0" y="T1"/>
              </a:cxn>
              <a:cxn ang="T7">
                <a:pos x="T2" y="T3"/>
              </a:cxn>
              <a:cxn ang="T8">
                <a:pos x="T4" y="T5"/>
              </a:cxn>
            </a:cxnLst>
            <a:rect l="0" t="0" r="r" b="b"/>
            <a:pathLst>
              <a:path w="21600" h="16859" fill="none" extrusionOk="0">
                <a:moveTo>
                  <a:pt x="13503" y="-1"/>
                </a:moveTo>
                <a:cubicBezTo>
                  <a:pt x="18621" y="4099"/>
                  <a:pt x="21600" y="10301"/>
                  <a:pt x="21600" y="16859"/>
                </a:cubicBezTo>
              </a:path>
              <a:path w="21600" h="16859" stroke="0" extrusionOk="0">
                <a:moveTo>
                  <a:pt x="13503" y="-1"/>
                </a:moveTo>
                <a:cubicBezTo>
                  <a:pt x="18621" y="4099"/>
                  <a:pt x="21600" y="10301"/>
                  <a:pt x="21600" y="16859"/>
                </a:cubicBezTo>
                <a:lnTo>
                  <a:pt x="0" y="16859"/>
                </a:lnTo>
                <a:lnTo>
                  <a:pt x="13503" y="-1"/>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5854" name="Arc 16"/>
          <p:cNvSpPr>
            <a:spLocks/>
          </p:cNvSpPr>
          <p:nvPr/>
        </p:nvSpPr>
        <p:spPr bwMode="auto">
          <a:xfrm rot="1798954">
            <a:off x="5075238" y="2057400"/>
            <a:ext cx="909637" cy="620713"/>
          </a:xfrm>
          <a:custGeom>
            <a:avLst/>
            <a:gdLst>
              <a:gd name="T0" fmla="*/ 641884 w 21600"/>
              <a:gd name="T1" fmla="*/ 0 h 18963"/>
              <a:gd name="T2" fmla="*/ 896498 w 21600"/>
              <a:gd name="T3" fmla="*/ 620713 h 18963"/>
              <a:gd name="T4" fmla="*/ 0 w 21600"/>
              <a:gd name="T5" fmla="*/ 500976 h 18963"/>
              <a:gd name="T6" fmla="*/ 0 60000 65536"/>
              <a:gd name="T7" fmla="*/ 0 60000 65536"/>
              <a:gd name="T8" fmla="*/ 0 60000 65536"/>
            </a:gdLst>
            <a:ahLst/>
            <a:cxnLst>
              <a:cxn ang="T6">
                <a:pos x="T0" y="T1"/>
              </a:cxn>
              <a:cxn ang="T7">
                <a:pos x="T2" y="T3"/>
              </a:cxn>
              <a:cxn ang="T8">
                <a:pos x="T4" y="T5"/>
              </a:cxn>
            </a:cxnLst>
            <a:rect l="0" t="0" r="r" b="b"/>
            <a:pathLst>
              <a:path w="21600" h="18963" fill="none" extrusionOk="0">
                <a:moveTo>
                  <a:pt x="15241" y="0"/>
                </a:moveTo>
                <a:cubicBezTo>
                  <a:pt x="19312" y="4053"/>
                  <a:pt x="21600" y="9560"/>
                  <a:pt x="21600" y="15305"/>
                </a:cubicBezTo>
                <a:cubicBezTo>
                  <a:pt x="21600" y="16530"/>
                  <a:pt x="21495" y="17754"/>
                  <a:pt x="21288" y="18963"/>
                </a:cubicBezTo>
              </a:path>
              <a:path w="21600" h="18963" stroke="0" extrusionOk="0">
                <a:moveTo>
                  <a:pt x="15241" y="0"/>
                </a:moveTo>
                <a:cubicBezTo>
                  <a:pt x="19312" y="4053"/>
                  <a:pt x="21600" y="9560"/>
                  <a:pt x="21600" y="15305"/>
                </a:cubicBezTo>
                <a:cubicBezTo>
                  <a:pt x="21600" y="16530"/>
                  <a:pt x="21495" y="17754"/>
                  <a:pt x="21288" y="18963"/>
                </a:cubicBezTo>
                <a:lnTo>
                  <a:pt x="0" y="15305"/>
                </a:lnTo>
                <a:lnTo>
                  <a:pt x="15241" y="0"/>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5855" name="Text Box 124"/>
          <p:cNvSpPr txBox="1">
            <a:spLocks noChangeArrowheads="1"/>
          </p:cNvSpPr>
          <p:nvPr/>
        </p:nvSpPr>
        <p:spPr bwMode="auto">
          <a:xfrm>
            <a:off x="5722938" y="2349500"/>
            <a:ext cx="395287" cy="215900"/>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ea typeface="SimSun" pitchFamily="2" charset="-122"/>
                <a:cs typeface="Arial Unicode MS" pitchFamily="34" charset="-128"/>
              </a:rPr>
              <a:t>t=2,5</a:t>
            </a:r>
            <a:endParaRPr lang="ru-RU" altLang="uk-UA" sz="1200">
              <a:solidFill>
                <a:srgbClr val="000000"/>
              </a:solidFill>
              <a:latin typeface="Arial Unicode MS" pitchFamily="34" charset="-128"/>
              <a:ea typeface="SimSun" pitchFamily="2" charset="-122"/>
              <a:cs typeface="Arial Unicode MS" pitchFamily="34" charset="-128"/>
            </a:endParaRPr>
          </a:p>
        </p:txBody>
      </p:sp>
      <p:sp>
        <p:nvSpPr>
          <p:cNvPr id="35856" name="Text Box 124"/>
          <p:cNvSpPr txBox="1">
            <a:spLocks noChangeArrowheads="1"/>
          </p:cNvSpPr>
          <p:nvPr/>
        </p:nvSpPr>
        <p:spPr bwMode="auto">
          <a:xfrm>
            <a:off x="1187449" y="1557338"/>
            <a:ext cx="630239" cy="360362"/>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5857" name="Oval 147"/>
          <p:cNvSpPr>
            <a:spLocks noChangeArrowheads="1"/>
          </p:cNvSpPr>
          <p:nvPr/>
        </p:nvSpPr>
        <p:spPr bwMode="auto">
          <a:xfrm>
            <a:off x="546100" y="1917700"/>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14</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58" name="Line 148"/>
          <p:cNvSpPr>
            <a:spLocks noChangeShapeType="1"/>
          </p:cNvSpPr>
          <p:nvPr/>
        </p:nvSpPr>
        <p:spPr bwMode="auto">
          <a:xfrm flipH="1">
            <a:off x="1412875" y="1924050"/>
            <a:ext cx="1588"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5859" name="Oval 151"/>
          <p:cNvSpPr>
            <a:spLocks noChangeArrowheads="1"/>
          </p:cNvSpPr>
          <p:nvPr/>
        </p:nvSpPr>
        <p:spPr bwMode="auto">
          <a:xfrm>
            <a:off x="900113" y="2744788"/>
            <a:ext cx="280987" cy="26352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35860" name="Line 179"/>
          <p:cNvSpPr>
            <a:spLocks noChangeShapeType="1"/>
          </p:cNvSpPr>
          <p:nvPr/>
        </p:nvSpPr>
        <p:spPr bwMode="auto">
          <a:xfrm flipV="1">
            <a:off x="1008063" y="2205038"/>
            <a:ext cx="360362" cy="5302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61" name="Line 180"/>
          <p:cNvSpPr>
            <a:spLocks noChangeShapeType="1"/>
          </p:cNvSpPr>
          <p:nvPr/>
        </p:nvSpPr>
        <p:spPr bwMode="auto">
          <a:xfrm rot="10800000" flipV="1">
            <a:off x="1187450" y="2241550"/>
            <a:ext cx="1692275" cy="6477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62" name="Line 181"/>
          <p:cNvSpPr>
            <a:spLocks noChangeShapeType="1"/>
          </p:cNvSpPr>
          <p:nvPr/>
        </p:nvSpPr>
        <p:spPr bwMode="auto">
          <a:xfrm flipV="1">
            <a:off x="863600" y="2060575"/>
            <a:ext cx="54451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63" name="Oval 147"/>
          <p:cNvSpPr>
            <a:spLocks noChangeArrowheads="1"/>
          </p:cNvSpPr>
          <p:nvPr/>
        </p:nvSpPr>
        <p:spPr bwMode="auto">
          <a:xfrm>
            <a:off x="165576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64" name="Line 148"/>
          <p:cNvSpPr>
            <a:spLocks noChangeShapeType="1"/>
          </p:cNvSpPr>
          <p:nvPr/>
        </p:nvSpPr>
        <p:spPr bwMode="auto">
          <a:xfrm flipH="1">
            <a:off x="216058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5865" name="Line 149"/>
          <p:cNvSpPr>
            <a:spLocks noChangeShapeType="1"/>
          </p:cNvSpPr>
          <p:nvPr/>
        </p:nvSpPr>
        <p:spPr bwMode="auto">
          <a:xfrm flipV="1">
            <a:off x="143986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66" name="Text Box 124"/>
          <p:cNvSpPr txBox="1">
            <a:spLocks noChangeArrowheads="1"/>
          </p:cNvSpPr>
          <p:nvPr/>
        </p:nvSpPr>
        <p:spPr bwMode="auto">
          <a:xfrm>
            <a:off x="2592388" y="1520825"/>
            <a:ext cx="865187" cy="36036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5867" name="Line 149"/>
          <p:cNvSpPr>
            <a:spLocks noChangeShapeType="1"/>
          </p:cNvSpPr>
          <p:nvPr/>
        </p:nvSpPr>
        <p:spPr bwMode="auto">
          <a:xfrm flipV="1">
            <a:off x="194468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68" name="Oval 147"/>
          <p:cNvSpPr>
            <a:spLocks noChangeArrowheads="1"/>
          </p:cNvSpPr>
          <p:nvPr/>
        </p:nvSpPr>
        <p:spPr bwMode="auto">
          <a:xfrm>
            <a:off x="2411413"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69" name="Line 148"/>
          <p:cNvSpPr>
            <a:spLocks noChangeShapeType="1"/>
          </p:cNvSpPr>
          <p:nvPr/>
        </p:nvSpPr>
        <p:spPr bwMode="auto">
          <a:xfrm flipH="1">
            <a:off x="2916238" y="19161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5870" name="Line 149"/>
          <p:cNvSpPr>
            <a:spLocks noChangeShapeType="1"/>
          </p:cNvSpPr>
          <p:nvPr/>
        </p:nvSpPr>
        <p:spPr bwMode="auto">
          <a:xfrm flipV="1">
            <a:off x="2195513"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71" name="Line 149"/>
          <p:cNvSpPr>
            <a:spLocks noChangeShapeType="1"/>
          </p:cNvSpPr>
          <p:nvPr/>
        </p:nvSpPr>
        <p:spPr bwMode="auto">
          <a:xfrm flipV="1">
            <a:off x="2700338"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72" name="Oval 147"/>
          <p:cNvSpPr>
            <a:spLocks noChangeArrowheads="1"/>
          </p:cNvSpPr>
          <p:nvPr/>
        </p:nvSpPr>
        <p:spPr bwMode="auto">
          <a:xfrm>
            <a:off x="3168650" y="195262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16</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73" name="Line 149"/>
          <p:cNvSpPr>
            <a:spLocks noChangeShapeType="1"/>
          </p:cNvSpPr>
          <p:nvPr/>
        </p:nvSpPr>
        <p:spPr bwMode="auto">
          <a:xfrm flipV="1">
            <a:off x="2952750" y="2097088"/>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74" name="Text Box 124"/>
          <p:cNvSpPr txBox="1">
            <a:spLocks noChangeArrowheads="1"/>
          </p:cNvSpPr>
          <p:nvPr/>
        </p:nvSpPr>
        <p:spPr bwMode="auto">
          <a:xfrm>
            <a:off x="1692275" y="2312988"/>
            <a:ext cx="865188" cy="179387"/>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200" err="1">
                <a:solidFill>
                  <a:srgbClr val="000000"/>
                </a:solidFill>
                <a:cs typeface="Arial Unicode MS" pitchFamily="34" charset="-128"/>
              </a:rPr>
              <a:t>Обробити</a:t>
            </a:r>
            <a:endParaRPr lang="ru-RU" altLang="uk-UA" sz="1200">
              <a:solidFill>
                <a:srgbClr val="000000"/>
              </a:solidFill>
              <a:cs typeface="Arial Unicode MS" pitchFamily="34" charset="-128"/>
            </a:endParaRPr>
          </a:p>
        </p:txBody>
      </p:sp>
      <p:sp>
        <p:nvSpPr>
          <p:cNvPr id="35875" name="Freeform 37"/>
          <p:cNvSpPr>
            <a:spLocks/>
          </p:cNvSpPr>
          <p:nvPr/>
        </p:nvSpPr>
        <p:spPr bwMode="auto">
          <a:xfrm>
            <a:off x="1116013" y="1341438"/>
            <a:ext cx="1998662" cy="1474787"/>
          </a:xfrm>
          <a:custGeom>
            <a:avLst/>
            <a:gdLst>
              <a:gd name="T0" fmla="*/ 10488 w 1334"/>
              <a:gd name="T1" fmla="*/ 499701 h 1213"/>
              <a:gd name="T2" fmla="*/ 77909 w 1334"/>
              <a:gd name="T3" fmla="*/ 224926 h 1213"/>
              <a:gd name="T4" fmla="*/ 452471 w 1334"/>
              <a:gd name="T5" fmla="*/ 31611 h 1213"/>
              <a:gd name="T6" fmla="*/ 1233058 w 1334"/>
              <a:gd name="T7" fmla="*/ 31611 h 1213"/>
              <a:gd name="T8" fmla="*/ 1573160 w 1334"/>
              <a:gd name="T9" fmla="*/ 59575 h 1213"/>
              <a:gd name="T10" fmla="*/ 1878802 w 1334"/>
              <a:gd name="T11" fmla="*/ 224926 h 1213"/>
              <a:gd name="T12" fmla="*/ 1946223 w 1334"/>
              <a:gd name="T13" fmla="*/ 610341 h 1213"/>
              <a:gd name="T14" fmla="*/ 1913262 w 1334"/>
              <a:gd name="T15" fmla="*/ 1079646 h 1213"/>
              <a:gd name="T16" fmla="*/ 1436819 w 1334"/>
              <a:gd name="T17" fmla="*/ 1410349 h 1213"/>
              <a:gd name="T18" fmla="*/ 689194 w 1334"/>
              <a:gd name="T19" fmla="*/ 1410349 h 1213"/>
              <a:gd name="T20" fmla="*/ 112369 w 1334"/>
              <a:gd name="T21" fmla="*/ 1023719 h 1213"/>
              <a:gd name="T22" fmla="*/ 10488 w 1334"/>
              <a:gd name="T23" fmla="*/ 499701 h 12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4" h="1213">
                <a:moveTo>
                  <a:pt x="7" y="411"/>
                </a:moveTo>
                <a:cubicBezTo>
                  <a:pt x="3" y="302"/>
                  <a:pt x="3" y="249"/>
                  <a:pt x="52" y="185"/>
                </a:cubicBezTo>
                <a:cubicBezTo>
                  <a:pt x="101" y="121"/>
                  <a:pt x="174" y="52"/>
                  <a:pt x="302" y="26"/>
                </a:cubicBezTo>
                <a:cubicBezTo>
                  <a:pt x="430" y="0"/>
                  <a:pt x="698" y="22"/>
                  <a:pt x="823" y="26"/>
                </a:cubicBezTo>
                <a:cubicBezTo>
                  <a:pt x="948" y="30"/>
                  <a:pt x="978" y="23"/>
                  <a:pt x="1050" y="49"/>
                </a:cubicBezTo>
                <a:cubicBezTo>
                  <a:pt x="1122" y="75"/>
                  <a:pt x="1213" y="110"/>
                  <a:pt x="1254" y="185"/>
                </a:cubicBezTo>
                <a:cubicBezTo>
                  <a:pt x="1295" y="260"/>
                  <a:pt x="1295" y="385"/>
                  <a:pt x="1299" y="502"/>
                </a:cubicBezTo>
                <a:cubicBezTo>
                  <a:pt x="1303" y="619"/>
                  <a:pt x="1334" y="778"/>
                  <a:pt x="1277" y="888"/>
                </a:cubicBezTo>
                <a:cubicBezTo>
                  <a:pt x="1220" y="998"/>
                  <a:pt x="1095" y="1115"/>
                  <a:pt x="959" y="1160"/>
                </a:cubicBezTo>
                <a:cubicBezTo>
                  <a:pt x="823" y="1205"/>
                  <a:pt x="607" y="1213"/>
                  <a:pt x="460" y="1160"/>
                </a:cubicBezTo>
                <a:cubicBezTo>
                  <a:pt x="313" y="1107"/>
                  <a:pt x="150" y="967"/>
                  <a:pt x="75" y="842"/>
                </a:cubicBezTo>
                <a:cubicBezTo>
                  <a:pt x="0" y="717"/>
                  <a:pt x="11" y="520"/>
                  <a:pt x="7" y="411"/>
                </a:cubicBezTo>
                <a:close/>
              </a:path>
            </a:pathLst>
          </a:custGeom>
          <a:noFill/>
          <a:ln w="952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uk-UA"/>
          </a:p>
        </p:txBody>
      </p:sp>
      <p:sp>
        <p:nvSpPr>
          <p:cNvPr id="35876" name="Text Box 124"/>
          <p:cNvSpPr txBox="1">
            <a:spLocks noChangeArrowheads="1"/>
          </p:cNvSpPr>
          <p:nvPr/>
        </p:nvSpPr>
        <p:spPr bwMode="auto">
          <a:xfrm>
            <a:off x="1106488" y="3783013"/>
            <a:ext cx="605010" cy="360362"/>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Зайняти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5877" name="Line 148"/>
          <p:cNvSpPr>
            <a:spLocks noChangeShapeType="1"/>
          </p:cNvSpPr>
          <p:nvPr/>
        </p:nvSpPr>
        <p:spPr bwMode="auto">
          <a:xfrm flipH="1">
            <a:off x="1476375" y="3357563"/>
            <a:ext cx="1588"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5878" name="Line 179"/>
          <p:cNvSpPr>
            <a:spLocks noChangeShapeType="1"/>
          </p:cNvSpPr>
          <p:nvPr/>
        </p:nvSpPr>
        <p:spPr bwMode="auto">
          <a:xfrm>
            <a:off x="1116013" y="2997200"/>
            <a:ext cx="323850" cy="5032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79" name="Oval 147"/>
          <p:cNvSpPr>
            <a:spLocks noChangeArrowheads="1"/>
          </p:cNvSpPr>
          <p:nvPr/>
        </p:nvSpPr>
        <p:spPr bwMode="auto">
          <a:xfrm>
            <a:off x="1719263" y="3386138"/>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80" name="Line 148"/>
          <p:cNvSpPr>
            <a:spLocks noChangeShapeType="1"/>
          </p:cNvSpPr>
          <p:nvPr/>
        </p:nvSpPr>
        <p:spPr bwMode="auto">
          <a:xfrm flipH="1">
            <a:off x="2224088" y="3349625"/>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5881" name="Line 149"/>
          <p:cNvSpPr>
            <a:spLocks noChangeShapeType="1"/>
          </p:cNvSpPr>
          <p:nvPr/>
        </p:nvSpPr>
        <p:spPr bwMode="auto">
          <a:xfrm flipV="1">
            <a:off x="1503363" y="3530600"/>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82" name="Text Box 124"/>
          <p:cNvSpPr txBox="1">
            <a:spLocks noChangeArrowheads="1"/>
          </p:cNvSpPr>
          <p:nvPr/>
        </p:nvSpPr>
        <p:spPr bwMode="auto">
          <a:xfrm>
            <a:off x="2654300" y="3783013"/>
            <a:ext cx="865188" cy="360362"/>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Звільнити</a:t>
            </a:r>
            <a:r>
              <a:rPr lang="ru-RU" altLang="zh-CN" sz="1200">
                <a:solidFill>
                  <a:srgbClr val="000000"/>
                </a:solidFill>
                <a:cs typeface="Arial Unicode MS" pitchFamily="34" charset="-128"/>
              </a:rPr>
              <a:t> ресурс</a:t>
            </a:r>
            <a:endParaRPr lang="ru-RU" altLang="uk-UA" sz="1200">
              <a:solidFill>
                <a:srgbClr val="000000"/>
              </a:solidFill>
              <a:latin typeface="Arial Unicode MS" pitchFamily="34" charset="-128"/>
              <a:cs typeface="Arial Unicode MS" pitchFamily="34" charset="-128"/>
            </a:endParaRPr>
          </a:p>
        </p:txBody>
      </p:sp>
      <p:sp>
        <p:nvSpPr>
          <p:cNvPr id="35883" name="Line 149"/>
          <p:cNvSpPr>
            <a:spLocks noChangeShapeType="1"/>
          </p:cNvSpPr>
          <p:nvPr/>
        </p:nvSpPr>
        <p:spPr bwMode="auto">
          <a:xfrm flipV="1">
            <a:off x="2008188" y="3530600"/>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84" name="Oval 147"/>
          <p:cNvSpPr>
            <a:spLocks noChangeArrowheads="1"/>
          </p:cNvSpPr>
          <p:nvPr/>
        </p:nvSpPr>
        <p:spPr bwMode="auto">
          <a:xfrm>
            <a:off x="2474913" y="3386138"/>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200">
              <a:solidFill>
                <a:srgbClr val="000000"/>
              </a:solidFill>
              <a:latin typeface="Arial Unicode MS" pitchFamily="34" charset="-128"/>
              <a:cs typeface="Arial Unicode MS" pitchFamily="34" charset="-128"/>
            </a:endParaRP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85" name="Line 148"/>
          <p:cNvSpPr>
            <a:spLocks noChangeShapeType="1"/>
          </p:cNvSpPr>
          <p:nvPr/>
        </p:nvSpPr>
        <p:spPr bwMode="auto">
          <a:xfrm flipH="1">
            <a:off x="2979738" y="3349625"/>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5886" name="Line 149"/>
          <p:cNvSpPr>
            <a:spLocks noChangeShapeType="1"/>
          </p:cNvSpPr>
          <p:nvPr/>
        </p:nvSpPr>
        <p:spPr bwMode="auto">
          <a:xfrm flipV="1">
            <a:off x="2259013" y="3530600"/>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87" name="Line 149"/>
          <p:cNvSpPr>
            <a:spLocks noChangeShapeType="1"/>
          </p:cNvSpPr>
          <p:nvPr/>
        </p:nvSpPr>
        <p:spPr bwMode="auto">
          <a:xfrm flipV="1">
            <a:off x="2763838" y="3530600"/>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88" name="Oval 147"/>
          <p:cNvSpPr>
            <a:spLocks noChangeArrowheads="1"/>
          </p:cNvSpPr>
          <p:nvPr/>
        </p:nvSpPr>
        <p:spPr bwMode="auto">
          <a:xfrm>
            <a:off x="3232150" y="3386138"/>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14</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89" name="Line 149"/>
          <p:cNvSpPr>
            <a:spLocks noChangeShapeType="1"/>
          </p:cNvSpPr>
          <p:nvPr/>
        </p:nvSpPr>
        <p:spPr bwMode="auto">
          <a:xfrm flipV="1">
            <a:off x="3016250" y="3530600"/>
            <a:ext cx="21590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90" name="Text Box 124"/>
          <p:cNvSpPr txBox="1">
            <a:spLocks noChangeArrowheads="1"/>
          </p:cNvSpPr>
          <p:nvPr/>
        </p:nvSpPr>
        <p:spPr bwMode="auto">
          <a:xfrm>
            <a:off x="1755775" y="3746500"/>
            <a:ext cx="865188" cy="179388"/>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200" err="1">
                <a:solidFill>
                  <a:srgbClr val="000000"/>
                </a:solidFill>
                <a:cs typeface="Arial Unicode MS" pitchFamily="34" charset="-128"/>
              </a:rPr>
              <a:t>Обробити</a:t>
            </a:r>
            <a:endParaRPr lang="ru-RU" altLang="uk-UA" sz="1200">
              <a:solidFill>
                <a:srgbClr val="000000"/>
              </a:solidFill>
              <a:cs typeface="Arial Unicode MS" pitchFamily="34" charset="-128"/>
            </a:endParaRPr>
          </a:p>
        </p:txBody>
      </p:sp>
      <p:sp>
        <p:nvSpPr>
          <p:cNvPr id="35891" name="Text Box 124"/>
          <p:cNvSpPr txBox="1">
            <a:spLocks noChangeArrowheads="1"/>
          </p:cNvSpPr>
          <p:nvPr/>
        </p:nvSpPr>
        <p:spPr bwMode="auto">
          <a:xfrm>
            <a:off x="142875" y="2708275"/>
            <a:ext cx="720725" cy="358775"/>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r">
              <a:spcBef>
                <a:spcPct val="0"/>
              </a:spcBef>
              <a:buClrTx/>
              <a:buSzTx/>
              <a:buFontTx/>
              <a:buNone/>
            </a:pPr>
            <a:r>
              <a:rPr lang="ru-RU" altLang="zh-CN" sz="1200">
                <a:solidFill>
                  <a:srgbClr val="000000"/>
                </a:solidFill>
                <a:cs typeface="Arial Unicode MS" pitchFamily="34" charset="-128"/>
              </a:rPr>
              <a:t>Ресурс </a:t>
            </a:r>
            <a:r>
              <a:rPr lang="ru-RU" altLang="zh-CN" sz="1200" err="1">
                <a:solidFill>
                  <a:srgbClr val="000000"/>
                </a:solidFill>
                <a:cs typeface="Arial Unicode MS" pitchFamily="34" charset="-128"/>
              </a:rPr>
              <a:t>вільний</a:t>
            </a:r>
            <a:endParaRPr lang="ru-RU" altLang="uk-UA" sz="1200">
              <a:solidFill>
                <a:srgbClr val="000000"/>
              </a:solidFill>
              <a:latin typeface="Arial Unicode MS" pitchFamily="34" charset="-128"/>
              <a:cs typeface="Arial Unicode MS" pitchFamily="34" charset="-128"/>
            </a:endParaRPr>
          </a:p>
        </p:txBody>
      </p:sp>
      <p:sp>
        <p:nvSpPr>
          <p:cNvPr id="35892" name="Line 180"/>
          <p:cNvSpPr>
            <a:spLocks noChangeShapeType="1"/>
          </p:cNvSpPr>
          <p:nvPr/>
        </p:nvSpPr>
        <p:spPr bwMode="auto">
          <a:xfrm rot="10800000">
            <a:off x="1187450" y="2924175"/>
            <a:ext cx="1763713" cy="46831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93" name="Text Box 124"/>
          <p:cNvSpPr txBox="1">
            <a:spLocks noChangeArrowheads="1"/>
          </p:cNvSpPr>
          <p:nvPr/>
        </p:nvSpPr>
        <p:spPr bwMode="auto">
          <a:xfrm>
            <a:off x="5327650" y="3860800"/>
            <a:ext cx="971550" cy="215900"/>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Обробити</a:t>
            </a:r>
            <a:endParaRPr lang="ru-RU" altLang="uk-UA" sz="1200">
              <a:solidFill>
                <a:srgbClr val="000000"/>
              </a:solidFill>
              <a:latin typeface="Arial Unicode MS" pitchFamily="34" charset="-128"/>
              <a:cs typeface="Arial Unicode MS" pitchFamily="34" charset="-128"/>
            </a:endParaRPr>
          </a:p>
        </p:txBody>
      </p:sp>
      <p:sp>
        <p:nvSpPr>
          <p:cNvPr id="35894" name="Oval 147"/>
          <p:cNvSpPr>
            <a:spLocks noChangeArrowheads="1"/>
          </p:cNvSpPr>
          <p:nvPr/>
        </p:nvSpPr>
        <p:spPr bwMode="auto">
          <a:xfrm>
            <a:off x="4957763" y="3457575"/>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25</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95" name="Line 148"/>
          <p:cNvSpPr>
            <a:spLocks noChangeShapeType="1"/>
          </p:cNvSpPr>
          <p:nvPr/>
        </p:nvSpPr>
        <p:spPr bwMode="auto">
          <a:xfrm flipH="1">
            <a:off x="5795963" y="3465513"/>
            <a:ext cx="1587" cy="3746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35896" name="Line 181"/>
          <p:cNvSpPr>
            <a:spLocks noChangeShapeType="1"/>
          </p:cNvSpPr>
          <p:nvPr/>
        </p:nvSpPr>
        <p:spPr bwMode="auto">
          <a:xfrm flipV="1">
            <a:off x="5246688" y="3602038"/>
            <a:ext cx="54451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97" name="Oval 147"/>
          <p:cNvSpPr>
            <a:spLocks noChangeArrowheads="1"/>
          </p:cNvSpPr>
          <p:nvPr/>
        </p:nvSpPr>
        <p:spPr bwMode="auto">
          <a:xfrm>
            <a:off x="6254750" y="3530600"/>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4</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898" name="Line 149"/>
          <p:cNvSpPr>
            <a:spLocks noChangeShapeType="1"/>
          </p:cNvSpPr>
          <p:nvPr/>
        </p:nvSpPr>
        <p:spPr bwMode="auto">
          <a:xfrm flipV="1">
            <a:off x="5822950" y="3638550"/>
            <a:ext cx="43815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35899" name="Arc 61"/>
          <p:cNvSpPr>
            <a:spLocks/>
          </p:cNvSpPr>
          <p:nvPr/>
        </p:nvSpPr>
        <p:spPr bwMode="auto">
          <a:xfrm rot="7204633" flipV="1">
            <a:off x="5381625" y="2805113"/>
            <a:ext cx="908050" cy="508000"/>
          </a:xfrm>
          <a:custGeom>
            <a:avLst/>
            <a:gdLst>
              <a:gd name="T0" fmla="*/ 561937 w 21445"/>
              <a:gd name="T1" fmla="*/ 0 h 17042"/>
              <a:gd name="T2" fmla="*/ 908050 w 21445"/>
              <a:gd name="T3" fmla="*/ 431094 h 17042"/>
              <a:gd name="T4" fmla="*/ 0 w 21445"/>
              <a:gd name="T5" fmla="*/ 508000 h 17042"/>
              <a:gd name="T6" fmla="*/ 0 60000 65536"/>
              <a:gd name="T7" fmla="*/ 0 60000 65536"/>
              <a:gd name="T8" fmla="*/ 0 60000 65536"/>
            </a:gdLst>
            <a:ahLst/>
            <a:cxnLst>
              <a:cxn ang="T6">
                <a:pos x="T0" y="T1"/>
              </a:cxn>
              <a:cxn ang="T7">
                <a:pos x="T2" y="T3"/>
              </a:cxn>
              <a:cxn ang="T8">
                <a:pos x="T4" y="T5"/>
              </a:cxn>
            </a:cxnLst>
            <a:rect l="0" t="0" r="r" b="b"/>
            <a:pathLst>
              <a:path w="21445" h="17042" fill="none" extrusionOk="0">
                <a:moveTo>
                  <a:pt x="13271" y="-1"/>
                </a:moveTo>
                <a:cubicBezTo>
                  <a:pt x="17814" y="3538"/>
                  <a:pt x="20757" y="8744"/>
                  <a:pt x="21445" y="14461"/>
                </a:cubicBezTo>
              </a:path>
              <a:path w="21445" h="17042" stroke="0" extrusionOk="0">
                <a:moveTo>
                  <a:pt x="13271" y="-1"/>
                </a:moveTo>
                <a:cubicBezTo>
                  <a:pt x="17814" y="3538"/>
                  <a:pt x="20757" y="8744"/>
                  <a:pt x="21445" y="14461"/>
                </a:cubicBezTo>
                <a:lnTo>
                  <a:pt x="0" y="17042"/>
                </a:lnTo>
                <a:lnTo>
                  <a:pt x="13271" y="-1"/>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5900" name="Arc 62"/>
          <p:cNvSpPr>
            <a:spLocks/>
          </p:cNvSpPr>
          <p:nvPr/>
        </p:nvSpPr>
        <p:spPr bwMode="auto">
          <a:xfrm rot="19801046" flipV="1">
            <a:off x="5078413" y="3081338"/>
            <a:ext cx="909637" cy="606425"/>
          </a:xfrm>
          <a:custGeom>
            <a:avLst/>
            <a:gdLst>
              <a:gd name="T0" fmla="*/ 641884 w 21600"/>
              <a:gd name="T1" fmla="*/ 0 h 22488"/>
              <a:gd name="T2" fmla="*/ 857880 w 21600"/>
              <a:gd name="T3" fmla="*/ 606425 h 22488"/>
              <a:gd name="T4" fmla="*/ 0 w 21600"/>
              <a:gd name="T5" fmla="*/ 412724 h 22488"/>
              <a:gd name="T6" fmla="*/ 0 60000 65536"/>
              <a:gd name="T7" fmla="*/ 0 60000 65536"/>
              <a:gd name="T8" fmla="*/ 0 60000 65536"/>
            </a:gdLst>
            <a:ahLst/>
            <a:cxnLst>
              <a:cxn ang="T6">
                <a:pos x="T0" y="T1"/>
              </a:cxn>
              <a:cxn ang="T7">
                <a:pos x="T2" y="T3"/>
              </a:cxn>
              <a:cxn ang="T8">
                <a:pos x="T4" y="T5"/>
              </a:cxn>
            </a:cxnLst>
            <a:rect l="0" t="0" r="r" b="b"/>
            <a:pathLst>
              <a:path w="21600" h="22488" fill="none" extrusionOk="0">
                <a:moveTo>
                  <a:pt x="15241" y="0"/>
                </a:moveTo>
                <a:cubicBezTo>
                  <a:pt x="19312" y="4053"/>
                  <a:pt x="21600" y="9560"/>
                  <a:pt x="21600" y="15305"/>
                </a:cubicBezTo>
                <a:cubicBezTo>
                  <a:pt x="21600" y="17751"/>
                  <a:pt x="21184" y="20180"/>
                  <a:pt x="20370" y="22487"/>
                </a:cubicBezTo>
              </a:path>
              <a:path w="21600" h="22488" stroke="0" extrusionOk="0">
                <a:moveTo>
                  <a:pt x="15241" y="0"/>
                </a:moveTo>
                <a:cubicBezTo>
                  <a:pt x="19312" y="4053"/>
                  <a:pt x="21600" y="9560"/>
                  <a:pt x="21600" y="15305"/>
                </a:cubicBezTo>
                <a:cubicBezTo>
                  <a:pt x="21600" y="17751"/>
                  <a:pt x="21184" y="20180"/>
                  <a:pt x="20370" y="22487"/>
                </a:cubicBezTo>
                <a:lnTo>
                  <a:pt x="0" y="15305"/>
                </a:lnTo>
                <a:lnTo>
                  <a:pt x="15241" y="0"/>
                </a:lnTo>
                <a:close/>
              </a:path>
            </a:pathLst>
          </a:custGeom>
          <a:noFill/>
          <a:ln w="9525">
            <a:solidFill>
              <a:srgbClr val="333333"/>
            </a:solidFill>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uk-UA"/>
          </a:p>
        </p:txBody>
      </p:sp>
      <p:sp>
        <p:nvSpPr>
          <p:cNvPr id="35901" name="Text Box 124"/>
          <p:cNvSpPr txBox="1">
            <a:spLocks noChangeArrowheads="1"/>
          </p:cNvSpPr>
          <p:nvPr/>
        </p:nvSpPr>
        <p:spPr bwMode="auto">
          <a:xfrm>
            <a:off x="5724525" y="3213100"/>
            <a:ext cx="395288" cy="215900"/>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en-US" altLang="zh-CN" sz="1200">
                <a:solidFill>
                  <a:srgbClr val="000000"/>
                </a:solidFill>
                <a:ea typeface="SimSun" pitchFamily="2" charset="-122"/>
                <a:cs typeface="Arial Unicode MS" pitchFamily="34" charset="-128"/>
              </a:rPr>
              <a:t>t=</a:t>
            </a:r>
            <a:r>
              <a:rPr lang="ru-RU" altLang="zh-CN" sz="1200">
                <a:solidFill>
                  <a:srgbClr val="000000"/>
                </a:solidFill>
                <a:ea typeface="SimSun" pitchFamily="2" charset="-122"/>
                <a:cs typeface="Arial Unicode MS" pitchFamily="34" charset="-128"/>
              </a:rPr>
              <a:t>10</a:t>
            </a:r>
            <a:endParaRPr lang="ru-RU" altLang="uk-UA" sz="1200">
              <a:solidFill>
                <a:srgbClr val="000000"/>
              </a:solidFill>
              <a:latin typeface="Arial Unicode MS" pitchFamily="34" charset="-128"/>
              <a:ea typeface="SimSun" pitchFamily="2" charset="-122"/>
              <a:cs typeface="Arial Unicode MS" pitchFamily="34" charset="-128"/>
            </a:endParaRPr>
          </a:p>
        </p:txBody>
      </p:sp>
      <p:sp>
        <p:nvSpPr>
          <p:cNvPr id="35902" name="Oval 147"/>
          <p:cNvSpPr>
            <a:spLocks noChangeArrowheads="1"/>
          </p:cNvSpPr>
          <p:nvPr/>
        </p:nvSpPr>
        <p:spPr bwMode="auto">
          <a:xfrm>
            <a:off x="611188" y="3392488"/>
            <a:ext cx="285750" cy="269875"/>
          </a:xfrm>
          <a:prstGeom prst="ellipse">
            <a:avLst/>
          </a:prstGeom>
          <a:solidFill>
            <a:srgbClr val="FFFFFF"/>
          </a:solidFill>
          <a:ln w="9525">
            <a:solidFill>
              <a:srgbClr val="000000"/>
            </a:solidFill>
            <a:round/>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a:solidFill>
                  <a:srgbClr val="000000"/>
                </a:solidFill>
                <a:cs typeface="Arial Unicode MS" pitchFamily="34" charset="-128"/>
              </a:rPr>
              <a:t>15</a:t>
            </a:r>
          </a:p>
          <a:p>
            <a:pPr algn="ctr">
              <a:spcBef>
                <a:spcPct val="0"/>
              </a:spcBef>
              <a:buClrTx/>
              <a:buSzTx/>
              <a:buFontTx/>
              <a:buNone/>
            </a:pPr>
            <a:endParaRPr lang="ru-RU" altLang="uk-UA" sz="1200">
              <a:latin typeface="Arial Unicode MS" pitchFamily="34" charset="-128"/>
              <a:cs typeface="Arial Unicode MS" pitchFamily="34" charset="-128"/>
            </a:endParaRPr>
          </a:p>
        </p:txBody>
      </p:sp>
      <p:sp>
        <p:nvSpPr>
          <p:cNvPr id="35903" name="Line 181"/>
          <p:cNvSpPr>
            <a:spLocks noChangeShapeType="1"/>
          </p:cNvSpPr>
          <p:nvPr/>
        </p:nvSpPr>
        <p:spPr bwMode="auto">
          <a:xfrm flipV="1">
            <a:off x="928688" y="3535363"/>
            <a:ext cx="54451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66" name="Rectangle 2"/>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М</a:t>
            </a:r>
            <a:r>
              <a:rPr lang="ru-RU" altLang="uk-UA" sz="2800" err="1">
                <a:ea typeface="Arial Unicode MS" pitchFamily="34" charset="-128"/>
                <a:cs typeface="Arial Unicode MS" pitchFamily="34" charset="-128"/>
              </a:rPr>
              <a:t>ережі</a:t>
            </a:r>
            <a:r>
              <a:rPr lang="ru-RU" altLang="uk-UA" sz="2800">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Петрі</a:t>
            </a:r>
            <a:r>
              <a:rPr lang="ru-RU" altLang="uk-UA" sz="2800">
                <a:latin typeface="Arial Unicode MS" pitchFamily="34" charset="-128"/>
                <a:ea typeface="Arial Unicode MS" pitchFamily="34" charset="-128"/>
                <a:cs typeface="Arial Unicode MS" pitchFamily="34" charset="-128"/>
              </a:rPr>
              <a:t> з </a:t>
            </a:r>
            <a:r>
              <a:rPr lang="ru-RU" altLang="uk-UA" sz="2800" err="1">
                <a:latin typeface="Arial Unicode MS" pitchFamily="34" charset="-128"/>
                <a:ea typeface="Arial Unicode MS" pitchFamily="34" charset="-128"/>
                <a:cs typeface="Arial Unicode MS" pitchFamily="34" charset="-128"/>
              </a:rPr>
              <a:t>часовими</a:t>
            </a:r>
            <a:r>
              <a:rPr lang="ru-RU" altLang="uk-UA" sz="2800">
                <a:latin typeface="Arial Unicode MS" pitchFamily="34" charset="-128"/>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затримками</a:t>
            </a:r>
            <a:endParaRPr lang="ru-RU" altLang="uk-UA" sz="280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42580343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95B4-A067-0444-BC2C-657F91AB2DBF}"/>
              </a:ext>
            </a:extLst>
          </p:cNvPr>
          <p:cNvSpPr>
            <a:spLocks noGrp="1"/>
          </p:cNvSpPr>
          <p:nvPr>
            <p:ph type="title"/>
          </p:nvPr>
        </p:nvSpPr>
        <p:spPr>
          <a:xfrm>
            <a:off x="457200" y="476672"/>
            <a:ext cx="8229600" cy="1143000"/>
          </a:xfrm>
        </p:spPr>
        <p:txBody>
          <a:bodyPr>
            <a:normAutofit fontScale="90000"/>
          </a:bodyPr>
          <a:lstStyle/>
          <a:p>
            <a:r>
              <a:rPr lang="uk-UA" dirty="0"/>
              <a:t>Запуск переходу мережі Петрі</a:t>
            </a:r>
            <a:br>
              <a:rPr lang="uk-UA" dirty="0"/>
            </a:br>
            <a:r>
              <a:rPr lang="uk-UA" dirty="0"/>
              <a:t>з часовими затримками</a:t>
            </a:r>
            <a:endParaRPr lang="en-UA" dirty="0"/>
          </a:p>
        </p:txBody>
      </p:sp>
      <p:sp>
        <p:nvSpPr>
          <p:cNvPr id="3" name="Content Placeholder 2">
            <a:extLst>
              <a:ext uri="{FF2B5EF4-FFF2-40B4-BE49-F238E27FC236}">
                <a16:creationId xmlns:a16="http://schemas.microsoft.com/office/drawing/2014/main" id="{63BC42D4-BA72-9A4A-82D8-66B49642AABC}"/>
              </a:ext>
            </a:extLst>
          </p:cNvPr>
          <p:cNvSpPr>
            <a:spLocks noGrp="1"/>
          </p:cNvSpPr>
          <p:nvPr>
            <p:ph idx="1"/>
          </p:nvPr>
        </p:nvSpPr>
        <p:spPr>
          <a:xfrm>
            <a:off x="457200" y="2564904"/>
            <a:ext cx="8229600" cy="3561259"/>
          </a:xfrm>
        </p:spPr>
        <p:txBody>
          <a:bodyPr>
            <a:normAutofit fontScale="70000" lnSpcReduction="20000"/>
          </a:bodyPr>
          <a:lstStyle/>
          <a:p>
            <a:r>
              <a:rPr lang="uk-UA" dirty="0"/>
              <a:t>Якщо момент виходу з переходу співпадає з поточним моментом часу, то виконати вихід маркерів з переходу: в </a:t>
            </a:r>
            <a:r>
              <a:rPr lang="uk-UA" u="sng" dirty="0"/>
              <a:t>усі </a:t>
            </a:r>
            <a:r>
              <a:rPr lang="uk-UA" dirty="0"/>
              <a:t>вихідні позиції переходу маркери додаються у кількості, рівній кратності дуги, а момент виходу з переходу змінюється на нескінченність.</a:t>
            </a:r>
          </a:p>
          <a:p>
            <a:r>
              <a:rPr lang="uk-UA" dirty="0"/>
              <a:t>Якщо в </a:t>
            </a:r>
            <a:r>
              <a:rPr lang="uk-UA" u="sng" dirty="0"/>
              <a:t>усіх</a:t>
            </a:r>
            <a:r>
              <a:rPr lang="uk-UA" dirty="0"/>
              <a:t> вхідних позиціях переходу є маркери у кількості, рівній кратності дуги, то умова запуску переходу виконана. Якщо умова запуску переходу виконана, то з </a:t>
            </a:r>
            <a:r>
              <a:rPr lang="uk-UA" u="sng" dirty="0"/>
              <a:t>усіх</a:t>
            </a:r>
            <a:r>
              <a:rPr lang="uk-UA" dirty="0"/>
              <a:t> вхідних позицій переходу</a:t>
            </a:r>
            <a:r>
              <a:rPr lang="en-US" dirty="0"/>
              <a:t> </a:t>
            </a:r>
            <a:r>
              <a:rPr lang="uk-UA" dirty="0"/>
              <a:t>маркери видаляються у кількості, рівній кратності дуги.</a:t>
            </a:r>
          </a:p>
          <a:p>
            <a:pPr marL="0" indent="0">
              <a:buNone/>
            </a:pPr>
            <a:r>
              <a:rPr lang="uk-UA" dirty="0"/>
              <a:t>Таким чином, в мережі Петрі запуск переходу здійснюється у дві дії – вихід та вхід маркерів, між якими відбувається часова затримка.</a:t>
            </a:r>
            <a:endParaRPr lang="en-UA" dirty="0"/>
          </a:p>
        </p:txBody>
      </p:sp>
    </p:spTree>
    <p:extLst>
      <p:ext uri="{BB962C8B-B14F-4D97-AF65-F5344CB8AC3E}">
        <p14:creationId xmlns:p14="http://schemas.microsoft.com/office/powerpoint/2010/main" val="2690613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95B4-A067-0444-BC2C-657F91AB2DBF}"/>
              </a:ext>
            </a:extLst>
          </p:cNvPr>
          <p:cNvSpPr>
            <a:spLocks noGrp="1"/>
          </p:cNvSpPr>
          <p:nvPr>
            <p:ph type="title"/>
          </p:nvPr>
        </p:nvSpPr>
        <p:spPr>
          <a:xfrm>
            <a:off x="457200" y="476672"/>
            <a:ext cx="8229600" cy="1143000"/>
          </a:xfrm>
        </p:spPr>
        <p:txBody>
          <a:bodyPr>
            <a:normAutofit fontScale="90000"/>
          </a:bodyPr>
          <a:lstStyle/>
          <a:p>
            <a:r>
              <a:rPr lang="uk-UA" dirty="0"/>
              <a:t>Запуск переходу мережі Петрі </a:t>
            </a:r>
            <a:br>
              <a:rPr lang="uk-UA" dirty="0"/>
            </a:br>
            <a:r>
              <a:rPr lang="uk-UA" dirty="0"/>
              <a:t>з часовими затримками та багатоканальними переходами</a:t>
            </a:r>
            <a:endParaRPr lang="en-UA" dirty="0"/>
          </a:p>
        </p:txBody>
      </p:sp>
      <p:sp>
        <p:nvSpPr>
          <p:cNvPr id="3" name="Content Placeholder 2">
            <a:extLst>
              <a:ext uri="{FF2B5EF4-FFF2-40B4-BE49-F238E27FC236}">
                <a16:creationId xmlns:a16="http://schemas.microsoft.com/office/drawing/2014/main" id="{63BC42D4-BA72-9A4A-82D8-66B49642AABC}"/>
              </a:ext>
            </a:extLst>
          </p:cNvPr>
          <p:cNvSpPr>
            <a:spLocks noGrp="1"/>
          </p:cNvSpPr>
          <p:nvPr>
            <p:ph idx="1"/>
          </p:nvPr>
        </p:nvSpPr>
        <p:spPr>
          <a:xfrm>
            <a:off x="457200" y="2204864"/>
            <a:ext cx="8229600" cy="3921299"/>
          </a:xfrm>
        </p:spPr>
        <p:txBody>
          <a:bodyPr>
            <a:normAutofit fontScale="62500" lnSpcReduction="20000"/>
          </a:bodyPr>
          <a:lstStyle/>
          <a:p>
            <a:pPr marL="0" indent="0">
              <a:buNone/>
            </a:pPr>
            <a:endParaRPr lang="uk-UA" dirty="0"/>
          </a:p>
          <a:p>
            <a:r>
              <a:rPr lang="uk-UA" dirty="0"/>
              <a:t>Якщо момент виходу з каналу переходу співпадає з поточним моментом часу, то виконати вихід маркерів з переходу: в </a:t>
            </a:r>
            <a:r>
              <a:rPr lang="uk-UA" u="sng" dirty="0"/>
              <a:t>усі </a:t>
            </a:r>
            <a:r>
              <a:rPr lang="uk-UA" dirty="0"/>
              <a:t>вихідні позиції переходу маркери додаються у кількості, рівній кратності дуги, а момент виходу з каналу переходу змінюється на нескінченність.</a:t>
            </a:r>
          </a:p>
          <a:p>
            <a:r>
              <a:rPr lang="uk-UA" dirty="0"/>
              <a:t>Повторювати доки виконана умова запуску переходу: з </a:t>
            </a:r>
            <a:r>
              <a:rPr lang="uk-UA" u="sng" dirty="0"/>
              <a:t>усіх</a:t>
            </a:r>
            <a:r>
              <a:rPr lang="uk-UA" dirty="0"/>
              <a:t> вхідних позицій переходу</a:t>
            </a:r>
            <a:r>
              <a:rPr lang="en-US" dirty="0"/>
              <a:t> </a:t>
            </a:r>
            <a:r>
              <a:rPr lang="uk-UA" dirty="0"/>
              <a:t>маркери видаляються у кількості, рівній кратності дуги, а до моментів виходу з переходу додати новий, що дорівнює поточному моменту часу плюс часова затримка (або замінити нескінченність на новий момент виходу).</a:t>
            </a:r>
          </a:p>
          <a:p>
            <a:pPr marL="0" indent="0">
              <a:buNone/>
            </a:pPr>
            <a:r>
              <a:rPr lang="uk-UA" dirty="0"/>
              <a:t>Таким чином, в мережі Петрі запуск переходу здійснюється у дві дії – вихід та багатократний вхід маркерів, між якими відбувається часова затримка.</a:t>
            </a:r>
            <a:endParaRPr lang="en-UA" dirty="0"/>
          </a:p>
        </p:txBody>
      </p:sp>
    </p:spTree>
    <p:extLst>
      <p:ext uri="{BB962C8B-B14F-4D97-AF65-F5344CB8AC3E}">
        <p14:creationId xmlns:p14="http://schemas.microsoft.com/office/powerpoint/2010/main" val="3759915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F21E021-426A-BC43-9D81-A4C8A78C8598}"/>
              </a:ext>
            </a:extLst>
          </p:cNvPr>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dirty="0">
                <a:ea typeface="Arial Unicode MS" pitchFamily="34" charset="-128"/>
                <a:cs typeface="Arial Unicode MS" pitchFamily="34" charset="-128"/>
              </a:rPr>
              <a:t>Формальне означення стохастичної м</a:t>
            </a:r>
            <a:r>
              <a:rPr lang="ru-RU" altLang="uk-UA" sz="2800" dirty="0" err="1">
                <a:ea typeface="Arial Unicode MS" pitchFamily="34" charset="-128"/>
                <a:cs typeface="Arial Unicode MS" pitchFamily="34" charset="-128"/>
              </a:rPr>
              <a:t>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
        <p:nvSpPr>
          <p:cNvPr id="65" name="Rectangle 62">
            <a:extLst>
              <a:ext uri="{FF2B5EF4-FFF2-40B4-BE49-F238E27FC236}">
                <a16:creationId xmlns:a16="http://schemas.microsoft.com/office/drawing/2014/main" id="{63382B66-5DF4-884B-8D33-4EAD9B676AB5}"/>
              </a:ext>
            </a:extLst>
          </p:cNvPr>
          <p:cNvSpPr>
            <a:spLocks noChangeArrowheads="1"/>
          </p:cNvSpPr>
          <p:nvPr/>
        </p:nvSpPr>
        <p:spPr bwMode="auto">
          <a:xfrm>
            <a:off x="2194523" y="1654162"/>
            <a:ext cx="18722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множ</a:t>
            </a:r>
            <a:r>
              <a:rPr kumimoji="0" lang="uk-UA"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ина</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позицій</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dirty="0">
              <a:ln>
                <a:noFill/>
              </a:ln>
              <a:solidFill>
                <a:schemeClr val="tx1"/>
              </a:solidFill>
              <a:effectLst/>
              <a:latin typeface="Arial" panose="020B0604020202020204" pitchFamily="34" charset="0"/>
            </a:endParaRPr>
          </a:p>
        </p:txBody>
      </p:sp>
      <p:sp>
        <p:nvSpPr>
          <p:cNvPr id="66" name="Rectangle 63">
            <a:extLst>
              <a:ext uri="{FF2B5EF4-FFF2-40B4-BE49-F238E27FC236}">
                <a16:creationId xmlns:a16="http://schemas.microsoft.com/office/drawing/2014/main" id="{10290BE5-B643-FB4F-86C7-8D1F0B719DEC}"/>
              </a:ext>
            </a:extLst>
          </p:cNvPr>
          <p:cNvSpPr>
            <a:spLocks noChangeArrowheads="1"/>
          </p:cNvSpPr>
          <p:nvPr/>
        </p:nvSpPr>
        <p:spPr bwMode="auto">
          <a:xfrm>
            <a:off x="1767064" y="2046108"/>
            <a:ext cx="16176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переходів</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5">
            <a:extLst>
              <a:ext uri="{FF2B5EF4-FFF2-40B4-BE49-F238E27FC236}">
                <a16:creationId xmlns:a16="http://schemas.microsoft.com/office/drawing/2014/main" id="{E11478BA-7049-3644-ADCC-934FD290B8D6}"/>
              </a:ext>
            </a:extLst>
          </p:cNvPr>
          <p:cNvSpPr>
            <a:spLocks noChangeArrowheads="1"/>
          </p:cNvSpPr>
          <p:nvPr/>
        </p:nvSpPr>
        <p:spPr bwMode="auto">
          <a:xfrm>
            <a:off x="2824724" y="2783276"/>
            <a:ext cx="12420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дуг; </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7">
            <a:extLst>
              <a:ext uri="{FF2B5EF4-FFF2-40B4-BE49-F238E27FC236}">
                <a16:creationId xmlns:a16="http://schemas.microsoft.com/office/drawing/2014/main" id="{7A4B1F39-B262-4F4F-B340-50ACCBCE5AC6}"/>
              </a:ext>
            </a:extLst>
          </p:cNvPr>
          <p:cNvSpPr>
            <a:spLocks noChangeArrowheads="1"/>
          </p:cNvSpPr>
          <p:nvPr/>
        </p:nvSpPr>
        <p:spPr bwMode="auto">
          <a:xfrm>
            <a:off x="2332828" y="3212622"/>
            <a:ext cx="53006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натуральних</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чисел, </a:t>
            </a:r>
            <a:r>
              <a:rPr kumimoji="0" lang="uk-UA"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що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задають</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кратності</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дуг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кількість</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зв</a:t>
            </a: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язків</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dirty="0">
              <a:ln>
                <a:noFill/>
              </a:ln>
              <a:solidFill>
                <a:schemeClr val="tx1"/>
              </a:solidFill>
              <a:effectLst/>
              <a:latin typeface="Arial" panose="020B0604020202020204" pitchFamily="34" charset="0"/>
            </a:endParaRPr>
          </a:p>
        </p:txBody>
      </p:sp>
      <p:sp>
        <p:nvSpPr>
          <p:cNvPr id="71" name="Rectangle 68">
            <a:extLst>
              <a:ext uri="{FF2B5EF4-FFF2-40B4-BE49-F238E27FC236}">
                <a16:creationId xmlns:a16="http://schemas.microsoft.com/office/drawing/2014/main" id="{1E848703-EC49-7842-8D36-BB543402C01C}"/>
              </a:ext>
            </a:extLst>
          </p:cNvPr>
          <p:cNvSpPr>
            <a:spLocks noChangeArrowheads="1"/>
          </p:cNvSpPr>
          <p:nvPr/>
        </p:nvSpPr>
        <p:spPr bwMode="auto">
          <a:xfrm>
            <a:off x="4901207" y="3720393"/>
            <a:ext cx="33582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a:t>
            </a:r>
            <a:r>
              <a:rPr lang="uk-UA" altLang="zh-CN" sz="1200" err="1">
                <a:latin typeface="Times New Roman" panose="02020603050405020304" pitchFamily="18" charset="0"/>
                <a:ea typeface="SimSun" panose="02010600030101010101" pitchFamily="2" charset="-122"/>
              </a:rPr>
              <a:t>ина</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пар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значе</a:t>
            </a:r>
            <a:r>
              <a:rPr lang="uk-UA" altLang="zh-CN" sz="1200" err="1">
                <a:latin typeface="Times New Roman" panose="02020603050405020304" pitchFamily="18" charset="0"/>
                <a:ea typeface="SimSun" panose="02010600030101010101" pitchFamily="2" charset="-122"/>
              </a:rPr>
              <a:t>нь</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що</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задають</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пріоритет</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та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ймовірність</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запуску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переходів</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9014310-B3D3-AB4D-88BB-E3CD313BEF40}"/>
                  </a:ext>
                </a:extLst>
              </p:cNvPr>
              <p:cNvSpPr txBox="1"/>
              <p:nvPr/>
            </p:nvSpPr>
            <p:spPr>
              <a:xfrm>
                <a:off x="2640610" y="1059640"/>
                <a:ext cx="21474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1" i="0" smtClean="0">
                          <a:latin typeface="Cambria Math" panose="02040503050406030204" pitchFamily="18" charset="0"/>
                        </a:rPr>
                        <m:t>𝐏</m:t>
                      </m:r>
                      <m:r>
                        <a:rPr lang="en-US" b="1" i="0" smtClean="0">
                          <a:latin typeface="Cambria Math" panose="02040503050406030204" pitchFamily="18" charset="0"/>
                        </a:rPr>
                        <m:t>, </m:t>
                      </m:r>
                      <m:r>
                        <a:rPr lang="en-US" b="1" i="0" smtClean="0">
                          <a:latin typeface="Cambria Math" panose="02040503050406030204" pitchFamily="18" charset="0"/>
                        </a:rPr>
                        <m:t>𝐓</m:t>
                      </m:r>
                      <m:r>
                        <a:rPr lang="en-US" b="1" i="0" smtClean="0">
                          <a:latin typeface="Cambria Math" panose="02040503050406030204" pitchFamily="18" charset="0"/>
                        </a:rPr>
                        <m:t>,</m:t>
                      </m:r>
                      <m:r>
                        <a:rPr lang="en-US" b="1" i="0" smtClean="0">
                          <a:latin typeface="Cambria Math" panose="02040503050406030204" pitchFamily="18" charset="0"/>
                        </a:rPr>
                        <m:t>𝐀</m:t>
                      </m:r>
                      <m:r>
                        <a:rPr lang="en-US" b="1" i="0" smtClean="0">
                          <a:latin typeface="Cambria Math" panose="02040503050406030204" pitchFamily="18" charset="0"/>
                        </a:rPr>
                        <m:t>,</m:t>
                      </m:r>
                      <m:r>
                        <a:rPr lang="en-US" b="1" i="0" smtClean="0">
                          <a:latin typeface="Cambria Math" panose="02040503050406030204" pitchFamily="18" charset="0"/>
                        </a:rPr>
                        <m:t>𝐖</m:t>
                      </m:r>
                      <m:r>
                        <a:rPr lang="en-US" b="0" i="1" smtClean="0">
                          <a:latin typeface="Cambria Math" panose="02040503050406030204" pitchFamily="18" charset="0"/>
                        </a:rPr>
                        <m:t>,</m:t>
                      </m:r>
                      <m:r>
                        <a:rPr lang="en-US" b="1" i="0" smtClean="0">
                          <a:latin typeface="Cambria Math" panose="02040503050406030204" pitchFamily="18" charset="0"/>
                        </a:rPr>
                        <m:t>𝐊</m:t>
                      </m:r>
                      <m:r>
                        <a:rPr lang="uk-UA" b="0" i="1" smtClean="0">
                          <a:latin typeface="Cambria Math" panose="02040503050406030204" pitchFamily="18" charset="0"/>
                        </a:rPr>
                        <m:t>,</m:t>
                      </m:r>
                      <m:r>
                        <a:rPr lang="en-US" b="1">
                          <a:latin typeface="Cambria Math" panose="02040503050406030204" pitchFamily="18" charset="0"/>
                          <a:ea typeface="Cambria Math" panose="02040503050406030204" pitchFamily="18" charset="0"/>
                        </a:rPr>
                        <m:t>𝐑</m:t>
                      </m:r>
                      <m:r>
                        <a:rPr lang="en-US" b="0" i="1" smtClean="0">
                          <a:latin typeface="Cambria Math" panose="02040503050406030204" pitchFamily="18" charset="0"/>
                        </a:rPr>
                        <m:t>)</m:t>
                      </m:r>
                    </m:oMath>
                  </m:oMathPara>
                </a14:m>
                <a:endParaRPr lang="en-US"/>
              </a:p>
            </p:txBody>
          </p:sp>
        </mc:Choice>
        <mc:Fallback xmlns="">
          <p:sp>
            <p:nvSpPr>
              <p:cNvPr id="78" name="TextBox 77">
                <a:extLst>
                  <a:ext uri="{FF2B5EF4-FFF2-40B4-BE49-F238E27FC236}">
                    <a16:creationId xmlns:a16="http://schemas.microsoft.com/office/drawing/2014/main" id="{59014310-B3D3-AB4D-88BB-E3CD313BEF40}"/>
                  </a:ext>
                </a:extLst>
              </p:cNvPr>
              <p:cNvSpPr txBox="1">
                <a:spLocks noRot="1" noChangeAspect="1" noMove="1" noResize="1" noEditPoints="1" noAdjustHandles="1" noChangeArrowheads="1" noChangeShapeType="1" noTextEdit="1"/>
              </p:cNvSpPr>
              <p:nvPr/>
            </p:nvSpPr>
            <p:spPr>
              <a:xfrm>
                <a:off x="2640610" y="1059640"/>
                <a:ext cx="2147414" cy="276999"/>
              </a:xfrm>
              <a:prstGeom prst="rect">
                <a:avLst/>
              </a:prstGeom>
              <a:blipFill>
                <a:blip r:embed="rId2"/>
                <a:stretch>
                  <a:fillRect l="-1765" r="-3529"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826F3D0-84F3-3C4B-BE25-107CB1CAD6AA}"/>
                  </a:ext>
                </a:extLst>
              </p:cNvPr>
              <p:cNvSpPr txBox="1"/>
              <p:nvPr/>
            </p:nvSpPr>
            <p:spPr>
              <a:xfrm>
                <a:off x="963487" y="1654162"/>
                <a:ext cx="8400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𝐏</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oMath>
                  </m:oMathPara>
                </a14:m>
                <a:endParaRPr lang="en-US"/>
              </a:p>
            </p:txBody>
          </p:sp>
        </mc:Choice>
        <mc:Fallback xmlns="">
          <p:sp>
            <p:nvSpPr>
              <p:cNvPr id="79" name="TextBox 78">
                <a:extLst>
                  <a:ext uri="{FF2B5EF4-FFF2-40B4-BE49-F238E27FC236}">
                    <a16:creationId xmlns:a16="http://schemas.microsoft.com/office/drawing/2014/main" id="{2826F3D0-84F3-3C4B-BE25-107CB1CAD6AA}"/>
                  </a:ext>
                </a:extLst>
              </p:cNvPr>
              <p:cNvSpPr txBox="1">
                <a:spLocks noRot="1" noChangeAspect="1" noMove="1" noResize="1" noEditPoints="1" noAdjustHandles="1" noChangeArrowheads="1" noChangeShapeType="1" noTextEdit="1"/>
              </p:cNvSpPr>
              <p:nvPr/>
            </p:nvSpPr>
            <p:spPr>
              <a:xfrm>
                <a:off x="963487" y="1654162"/>
                <a:ext cx="840037" cy="276999"/>
              </a:xfrm>
              <a:prstGeom prst="rect">
                <a:avLst/>
              </a:prstGeom>
              <a:blipFill>
                <a:blip r:embed="rId3"/>
                <a:stretch>
                  <a:fillRect l="-4478"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3C17739-2128-3343-94AA-B0569C50FC4A}"/>
                  </a:ext>
                </a:extLst>
              </p:cNvPr>
              <p:cNvSpPr txBox="1"/>
              <p:nvPr/>
            </p:nvSpPr>
            <p:spPr>
              <a:xfrm>
                <a:off x="976910" y="1997184"/>
                <a:ext cx="8188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𝐓</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oMath>
                  </m:oMathPara>
                </a14:m>
                <a:endParaRPr lang="en-US"/>
              </a:p>
            </p:txBody>
          </p:sp>
        </mc:Choice>
        <mc:Fallback xmlns="">
          <p:sp>
            <p:nvSpPr>
              <p:cNvPr id="80" name="TextBox 79">
                <a:extLst>
                  <a:ext uri="{FF2B5EF4-FFF2-40B4-BE49-F238E27FC236}">
                    <a16:creationId xmlns:a16="http://schemas.microsoft.com/office/drawing/2014/main" id="{73C17739-2128-3343-94AA-B0569C50FC4A}"/>
                  </a:ext>
                </a:extLst>
              </p:cNvPr>
              <p:cNvSpPr txBox="1">
                <a:spLocks noRot="1" noChangeAspect="1" noMove="1" noResize="1" noEditPoints="1" noAdjustHandles="1" noChangeArrowheads="1" noChangeShapeType="1" noTextEdit="1"/>
              </p:cNvSpPr>
              <p:nvPr/>
            </p:nvSpPr>
            <p:spPr>
              <a:xfrm>
                <a:off x="976910" y="1997184"/>
                <a:ext cx="818878" cy="276999"/>
              </a:xfrm>
              <a:prstGeom prst="rect">
                <a:avLst/>
              </a:prstGeom>
              <a:blipFill>
                <a:blip r:embed="rId4"/>
                <a:stretch>
                  <a:fillRect l="-6154"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38D5F5-A80A-EE45-B551-29217D35666C}"/>
                  </a:ext>
                </a:extLst>
              </p:cNvPr>
              <p:cNvSpPr txBox="1"/>
              <p:nvPr/>
            </p:nvSpPr>
            <p:spPr>
              <a:xfrm>
                <a:off x="1000723" y="2398189"/>
                <a:ext cx="1049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𝐏</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81" name="TextBox 80">
                <a:extLst>
                  <a:ext uri="{FF2B5EF4-FFF2-40B4-BE49-F238E27FC236}">
                    <a16:creationId xmlns:a16="http://schemas.microsoft.com/office/drawing/2014/main" id="{F538D5F5-A80A-EE45-B551-29217D35666C}"/>
                  </a:ext>
                </a:extLst>
              </p:cNvPr>
              <p:cNvSpPr txBox="1">
                <a:spLocks noRot="1" noChangeAspect="1" noMove="1" noResize="1" noEditPoints="1" noAdjustHandles="1" noChangeArrowheads="1" noChangeShapeType="1" noTextEdit="1"/>
              </p:cNvSpPr>
              <p:nvPr/>
            </p:nvSpPr>
            <p:spPr>
              <a:xfrm>
                <a:off x="1000723" y="2398189"/>
                <a:ext cx="1049454" cy="276999"/>
              </a:xfrm>
              <a:prstGeom prst="rect">
                <a:avLst/>
              </a:prstGeom>
              <a:blipFill>
                <a:blip r:embed="rId5"/>
                <a:stretch>
                  <a:fillRect l="-4819" r="-7229"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23F6C9B-22A5-D546-8941-AD25397AF718}"/>
                  </a:ext>
                </a:extLst>
              </p:cNvPr>
              <p:cNvSpPr txBox="1"/>
              <p:nvPr/>
            </p:nvSpPr>
            <p:spPr>
              <a:xfrm>
                <a:off x="944685" y="2752453"/>
                <a:ext cx="18737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ea typeface="Cambria Math" panose="02040503050406030204" pitchFamily="18" charset="0"/>
                        </a:rPr>
                        <m:t>⊆</m:t>
                      </m:r>
                      <m:d>
                        <m:dPr>
                          <m:ctrlPr>
                            <a:rPr lang="en-US" b="1"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𝐏</m:t>
                          </m:r>
                          <m:r>
                            <a:rPr lang="en-US" b="1" i="0"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1"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1">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𝐏</m:t>
                          </m:r>
                        </m:e>
                      </m:d>
                    </m:oMath>
                  </m:oMathPara>
                </a14:m>
                <a:endParaRPr lang="en-US" b="1"/>
              </a:p>
            </p:txBody>
          </p:sp>
        </mc:Choice>
        <mc:Fallback xmlns="">
          <p:sp>
            <p:nvSpPr>
              <p:cNvPr id="82" name="TextBox 81">
                <a:extLst>
                  <a:ext uri="{FF2B5EF4-FFF2-40B4-BE49-F238E27FC236}">
                    <a16:creationId xmlns:a16="http://schemas.microsoft.com/office/drawing/2014/main" id="{423F6C9B-22A5-D546-8941-AD25397AF718}"/>
                  </a:ext>
                </a:extLst>
              </p:cNvPr>
              <p:cNvSpPr txBox="1">
                <a:spLocks noRot="1" noChangeAspect="1" noMove="1" noResize="1" noEditPoints="1" noAdjustHandles="1" noChangeArrowheads="1" noChangeShapeType="1" noTextEdit="1"/>
              </p:cNvSpPr>
              <p:nvPr/>
            </p:nvSpPr>
            <p:spPr>
              <a:xfrm>
                <a:off x="944685" y="2752453"/>
                <a:ext cx="1873783" cy="276999"/>
              </a:xfrm>
              <a:prstGeom prst="rect">
                <a:avLst/>
              </a:prstGeom>
              <a:blipFill>
                <a:blip r:embed="rId6"/>
                <a:stretch>
                  <a:fillRect l="-2013"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2CAD334-C5F9-8841-B7F2-546DC52A520E}"/>
                  </a:ext>
                </a:extLst>
              </p:cNvPr>
              <p:cNvSpPr txBox="1"/>
              <p:nvPr/>
            </p:nvSpPr>
            <p:spPr>
              <a:xfrm>
                <a:off x="959695" y="3213555"/>
                <a:ext cx="10227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𝐖</m:t>
                      </m:r>
                      <m:r>
                        <a:rPr lang="en-US" b="0" i="1" smtClean="0">
                          <a:latin typeface="Cambria Math" panose="02040503050406030204" pitchFamily="18" charset="0"/>
                        </a:rPr>
                        <m:t>:</m:t>
                      </m:r>
                      <m:r>
                        <a:rPr lang="en-US" b="1" i="0" smtClean="0">
                          <a:latin typeface="Cambria Math" panose="02040503050406030204" pitchFamily="18" charset="0"/>
                        </a:rPr>
                        <m:t>𝐀</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ℕ</m:t>
                      </m:r>
                    </m:oMath>
                  </m:oMathPara>
                </a14:m>
                <a:endParaRPr lang="en-US" b="1" dirty="0"/>
              </a:p>
            </p:txBody>
          </p:sp>
        </mc:Choice>
        <mc:Fallback xmlns="">
          <p:sp>
            <p:nvSpPr>
              <p:cNvPr id="85" name="TextBox 84">
                <a:extLst>
                  <a:ext uri="{FF2B5EF4-FFF2-40B4-BE49-F238E27FC236}">
                    <a16:creationId xmlns:a16="http://schemas.microsoft.com/office/drawing/2014/main" id="{12CAD334-C5F9-8841-B7F2-546DC52A520E}"/>
                  </a:ext>
                </a:extLst>
              </p:cNvPr>
              <p:cNvSpPr txBox="1">
                <a:spLocks noRot="1" noChangeAspect="1" noMove="1" noResize="1" noEditPoints="1" noAdjustHandles="1" noChangeArrowheads="1" noChangeShapeType="1" noTextEdit="1"/>
              </p:cNvSpPr>
              <p:nvPr/>
            </p:nvSpPr>
            <p:spPr>
              <a:xfrm>
                <a:off x="959695" y="3213555"/>
                <a:ext cx="1022716" cy="276999"/>
              </a:xfrm>
              <a:prstGeom prst="rect">
                <a:avLst/>
              </a:prstGeom>
              <a:blipFill>
                <a:blip r:embed="rId7"/>
                <a:stretch>
                  <a:fillRect l="-3704" r="-3704"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E0E85C4A-4221-ED4D-8A54-9A86C49F2AAE}"/>
                  </a:ext>
                </a:extLst>
              </p:cNvPr>
              <p:cNvSpPr txBox="1"/>
              <p:nvPr/>
            </p:nvSpPr>
            <p:spPr>
              <a:xfrm>
                <a:off x="959695" y="3720393"/>
                <a:ext cx="3958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𝑇</m:t>
                                  </m:r>
                                </m:sub>
                              </m:sSub>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𝑇</m:t>
                              </m:r>
                            </m:sub>
                          </m:sSub>
                          <m:r>
                            <a:rPr lang="en-US"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𝑇</m:t>
                              </m:r>
                            </m:sub>
                          </m:sSub>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e>
                      </m:d>
                    </m:oMath>
                  </m:oMathPara>
                </a14:m>
                <a:endParaRPr lang="en-US"/>
              </a:p>
            </p:txBody>
          </p:sp>
        </mc:Choice>
        <mc:Fallback xmlns="">
          <p:sp>
            <p:nvSpPr>
              <p:cNvPr id="87" name="TextBox 86">
                <a:extLst>
                  <a:ext uri="{FF2B5EF4-FFF2-40B4-BE49-F238E27FC236}">
                    <a16:creationId xmlns:a16="http://schemas.microsoft.com/office/drawing/2014/main" id="{E0E85C4A-4221-ED4D-8A54-9A86C49F2AAE}"/>
                  </a:ext>
                </a:extLst>
              </p:cNvPr>
              <p:cNvSpPr txBox="1">
                <a:spLocks noRot="1" noChangeAspect="1" noMove="1" noResize="1" noEditPoints="1" noAdjustHandles="1" noChangeArrowheads="1" noChangeShapeType="1" noTextEdit="1"/>
              </p:cNvSpPr>
              <p:nvPr/>
            </p:nvSpPr>
            <p:spPr>
              <a:xfrm>
                <a:off x="959695" y="3720393"/>
                <a:ext cx="3958328" cy="276999"/>
              </a:xfrm>
              <a:prstGeom prst="rect">
                <a:avLst/>
              </a:prstGeom>
              <a:blipFill>
                <a:blip r:embed="rId8"/>
                <a:stretch>
                  <a:fillRect l="-962"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B92BB7E-DCBC-5C4E-8088-47FD80D78EB3}"/>
                  </a:ext>
                </a:extLst>
              </p:cNvPr>
              <p:cNvSpPr txBox="1"/>
              <p:nvPr/>
            </p:nvSpPr>
            <p:spPr>
              <a:xfrm>
                <a:off x="1015733" y="4402793"/>
                <a:ext cx="10889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𝐑</m:t>
                      </m:r>
                      <m:r>
                        <a:rPr lang="en-US" b="1" i="0"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ℛ</m:t>
                          </m:r>
                        </m:e>
                        <m:sub>
                          <m:r>
                            <a:rPr lang="uk-UA" b="0" i="1" smtClean="0">
                              <a:latin typeface="Cambria Math" panose="02040503050406030204" pitchFamily="18" charset="0"/>
                              <a:ea typeface="Cambria Math" panose="02040503050406030204" pitchFamily="18" charset="0"/>
                            </a:rPr>
                            <m:t>+</m:t>
                          </m:r>
                        </m:sub>
                      </m:sSub>
                    </m:oMath>
                  </m:oMathPara>
                </a14:m>
                <a:endParaRPr lang="en-US" b="1"/>
              </a:p>
            </p:txBody>
          </p:sp>
        </mc:Choice>
        <mc:Fallback xmlns="">
          <p:sp>
            <p:nvSpPr>
              <p:cNvPr id="18" name="TextBox 17">
                <a:extLst>
                  <a:ext uri="{FF2B5EF4-FFF2-40B4-BE49-F238E27FC236}">
                    <a16:creationId xmlns:a16="http://schemas.microsoft.com/office/drawing/2014/main" id="{FB92BB7E-DCBC-5C4E-8088-47FD80D78EB3}"/>
                  </a:ext>
                </a:extLst>
              </p:cNvPr>
              <p:cNvSpPr txBox="1">
                <a:spLocks noRot="1" noChangeAspect="1" noMove="1" noResize="1" noEditPoints="1" noAdjustHandles="1" noChangeArrowheads="1" noChangeShapeType="1" noTextEdit="1"/>
              </p:cNvSpPr>
              <p:nvPr/>
            </p:nvSpPr>
            <p:spPr>
              <a:xfrm>
                <a:off x="1015733" y="4402793"/>
                <a:ext cx="1088952" cy="276999"/>
              </a:xfrm>
              <a:prstGeom prst="rect">
                <a:avLst/>
              </a:prstGeom>
              <a:blipFill>
                <a:blip r:embed="rId9"/>
                <a:stretch>
                  <a:fillRect l="-3448" b="-13636"/>
                </a:stretch>
              </a:blipFill>
            </p:spPr>
            <p:txBody>
              <a:bodyPr/>
              <a:lstStyle/>
              <a:p>
                <a:r>
                  <a:rPr lang="en-US">
                    <a:noFill/>
                  </a:rPr>
                  <a:t> </a:t>
                </a:r>
              </a:p>
            </p:txBody>
          </p:sp>
        </mc:Fallback>
      </mc:AlternateContent>
      <p:sp>
        <p:nvSpPr>
          <p:cNvPr id="20" name="Rectangle 67">
            <a:extLst>
              <a:ext uri="{FF2B5EF4-FFF2-40B4-BE49-F238E27FC236}">
                <a16:creationId xmlns:a16="http://schemas.microsoft.com/office/drawing/2014/main" id="{9421FEE5-C1F2-0F4F-88C4-3C381539E306}"/>
              </a:ext>
            </a:extLst>
          </p:cNvPr>
          <p:cNvSpPr>
            <a:spLocks noChangeArrowheads="1"/>
          </p:cNvSpPr>
          <p:nvPr/>
        </p:nvSpPr>
        <p:spPr bwMode="auto">
          <a:xfrm>
            <a:off x="2156899" y="4399166"/>
            <a:ext cx="4795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невід</a:t>
            </a:r>
            <a:r>
              <a:rPr lang="en-US" altLang="zh-CN" sz="1200" dirty="0">
                <a:latin typeface="Times New Roman" panose="02020603050405020304" pitchFamily="18" charset="0"/>
                <a:ea typeface="SimSun" panose="02010600030101010101" pitchFamily="2" charset="-122"/>
              </a:rPr>
              <a:t>’</a:t>
            </a:r>
            <a:r>
              <a:rPr lang="uk-UA" altLang="zh-CN" sz="1200" dirty="0">
                <a:latin typeface="Times New Roman" panose="02020603050405020304" pitchFamily="18" charset="0"/>
                <a:ea typeface="SimSun" panose="02010600030101010101" pitchFamily="2" charset="-122"/>
              </a:rPr>
              <a:t>ємних </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чисел, </a:t>
            </a:r>
            <a:r>
              <a:rPr kumimoji="0" lang="uk-UA"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що характеризують часові затримки</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62">
            <a:extLst>
              <a:ext uri="{FF2B5EF4-FFF2-40B4-BE49-F238E27FC236}">
                <a16:creationId xmlns:a16="http://schemas.microsoft.com/office/drawing/2014/main" id="{B16AD932-00BD-774F-93F6-00235CFE712D}"/>
              </a:ext>
            </a:extLst>
          </p:cNvPr>
          <p:cNvSpPr>
            <a:spLocks noChangeArrowheads="1"/>
          </p:cNvSpPr>
          <p:nvPr/>
        </p:nvSpPr>
        <p:spPr bwMode="auto">
          <a:xfrm>
            <a:off x="830960" y="4716896"/>
            <a:ext cx="762947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zh-CN" sz="1400" dirty="0">
                <a:latin typeface="Times New Roman" panose="02020603050405020304" pitchFamily="18" charset="0"/>
                <a:ea typeface="SimSun" panose="02010600030101010101" pitchFamily="2" charset="-122"/>
              </a:rPr>
              <a:t>Стохастична мережа </a:t>
            </a:r>
            <a:r>
              <a:rPr lang="ru-RU" altLang="zh-CN" sz="1400" dirty="0" err="1">
                <a:latin typeface="Times New Roman" panose="02020603050405020304" pitchFamily="18" charset="0"/>
                <a:ea typeface="SimSun" panose="02010600030101010101" pitchFamily="2" charset="-122"/>
              </a:rPr>
              <a:t>Петрі</a:t>
            </a:r>
            <a:r>
              <a:rPr lang="ru-RU" altLang="zh-CN" sz="1400" dirty="0">
                <a:latin typeface="Times New Roman" panose="02020603050405020304" pitchFamily="18" charset="0"/>
                <a:ea typeface="SimSun" panose="02010600030101010101" pitchFamily="2" charset="-122"/>
              </a:rPr>
              <a:t> 1) </a:t>
            </a:r>
            <a:r>
              <a:rPr lang="ru-RU" altLang="zh-CN" sz="1400" dirty="0" err="1">
                <a:latin typeface="Times New Roman" panose="02020603050405020304" pitchFamily="18" charset="0"/>
                <a:ea typeface="SimSun" panose="02010600030101010101" pitchFamily="2" charset="-122"/>
              </a:rPr>
              <a:t>містить</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часові</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затримки</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переходів</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що</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можуть</a:t>
            </a:r>
            <a:r>
              <a:rPr lang="ru-RU" altLang="zh-CN" sz="1400" dirty="0">
                <a:latin typeface="Times New Roman" panose="02020603050405020304" pitchFamily="18" charset="0"/>
                <a:ea typeface="SimSun" panose="02010600030101010101" pitchFamily="2" charset="-122"/>
              </a:rPr>
              <a:t> бути </a:t>
            </a:r>
            <a:r>
              <a:rPr lang="ru-RU" altLang="zh-CN" sz="1400" dirty="0" err="1">
                <a:latin typeface="Times New Roman" panose="02020603050405020304" pitchFamily="18" charset="0"/>
                <a:ea typeface="SimSun" panose="02010600030101010101" pitchFamily="2" charset="-122"/>
              </a:rPr>
              <a:t>визначені</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випадковою</a:t>
            </a:r>
            <a:r>
              <a:rPr lang="ru-RU" altLang="zh-CN" sz="1400" dirty="0">
                <a:latin typeface="Times New Roman" panose="02020603050405020304" pitchFamily="18" charset="0"/>
                <a:ea typeface="SimSun" panose="02010600030101010101" pitchFamily="2" charset="-122"/>
              </a:rPr>
              <a:t> величиною (з </a:t>
            </a:r>
            <a:r>
              <a:rPr lang="ru-RU" altLang="zh-CN" sz="1400" dirty="0" err="1">
                <a:latin typeface="Times New Roman" panose="02020603050405020304" pitchFamily="18" charset="0"/>
                <a:ea typeface="SimSun" panose="02010600030101010101" pitchFamily="2" charset="-122"/>
              </a:rPr>
              <a:t>заданим</a:t>
            </a:r>
            <a:r>
              <a:rPr lang="ru-RU" altLang="zh-CN" sz="1400" dirty="0">
                <a:latin typeface="Times New Roman" panose="02020603050405020304" pitchFamily="18" charset="0"/>
                <a:ea typeface="SimSun" panose="02010600030101010101" pitchFamily="2" charset="-122"/>
              </a:rPr>
              <a:t> законом </a:t>
            </a:r>
            <a:r>
              <a:rPr lang="ru-RU" altLang="zh-CN" sz="1400" dirty="0" err="1">
                <a:latin typeface="Times New Roman" panose="02020603050405020304" pitchFamily="18" charset="0"/>
                <a:ea typeface="SimSun" panose="02010600030101010101" pitchFamily="2" charset="-122"/>
              </a:rPr>
              <a:t>розподілом</a:t>
            </a:r>
            <a:r>
              <a:rPr lang="ru-RU" altLang="zh-CN" sz="1400" dirty="0">
                <a:latin typeface="Times New Roman" panose="02020603050405020304" pitchFamily="18" charset="0"/>
                <a:ea typeface="SimSun" panose="02010600030101010101" pitchFamily="2" charset="-122"/>
              </a:rPr>
              <a:t>), 2) </a:t>
            </a:r>
            <a:r>
              <a:rPr lang="ru-RU" altLang="zh-CN" sz="1400" dirty="0" err="1">
                <a:latin typeface="Times New Roman" panose="02020603050405020304" pitchFamily="18" charset="0"/>
                <a:ea typeface="SimSun" panose="02010600030101010101" pitchFamily="2" charset="-122"/>
              </a:rPr>
              <a:t>містить</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розв’язання</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конфлікту</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переходів</a:t>
            </a:r>
            <a:r>
              <a:rPr lang="ru-RU" altLang="zh-CN" sz="1400" dirty="0">
                <a:latin typeface="Times New Roman" panose="02020603050405020304" pitchFamily="18" charset="0"/>
                <a:ea typeface="SimSun" panose="02010600030101010101" pitchFamily="2" charset="-122"/>
              </a:rPr>
              <a:t> з </a:t>
            </a:r>
            <a:r>
              <a:rPr lang="ru-RU" altLang="zh-CN" sz="1400" dirty="0" err="1">
                <a:latin typeface="Times New Roman" panose="02020603050405020304" pitchFamily="18" charset="0"/>
                <a:ea typeface="SimSun" panose="02010600030101010101" pitchFamily="2" charset="-122"/>
              </a:rPr>
              <a:t>зазадною</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ймовірністю</a:t>
            </a:r>
            <a:endParaRPr kumimoji="0" lang="ru-RU" altLang="zh-CN" sz="1400" b="0" i="0" u="none" strike="noStrike" cap="none" normalizeH="0" baseline="0" dirty="0">
              <a:ln>
                <a:noFill/>
              </a:ln>
              <a:solidFill>
                <a:schemeClr val="tx1"/>
              </a:solidFill>
              <a:effectLst/>
              <a:latin typeface="Arial" panose="020B0604020202020204" pitchFamily="34" charset="0"/>
            </a:endParaRPr>
          </a:p>
        </p:txBody>
      </p:sp>
      <p:sp>
        <p:nvSpPr>
          <p:cNvPr id="19" name="Rectangle 62">
            <a:extLst>
              <a:ext uri="{FF2B5EF4-FFF2-40B4-BE49-F238E27FC236}">
                <a16:creationId xmlns:a16="http://schemas.microsoft.com/office/drawing/2014/main" id="{459D8068-B36A-664B-A718-8FCBD3B0680B}"/>
              </a:ext>
            </a:extLst>
          </p:cNvPr>
          <p:cNvSpPr>
            <a:spLocks noChangeArrowheads="1"/>
          </p:cNvSpPr>
          <p:nvPr/>
        </p:nvSpPr>
        <p:spPr bwMode="auto">
          <a:xfrm>
            <a:off x="830960" y="5472165"/>
            <a:ext cx="762947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zh-CN" sz="1400" dirty="0">
                <a:latin typeface="Times New Roman" panose="02020603050405020304" pitchFamily="18" charset="0"/>
                <a:ea typeface="SimSun" panose="02010600030101010101" pitchFamily="2" charset="-122"/>
              </a:rPr>
              <a:t>Стохастична мережа </a:t>
            </a:r>
            <a:r>
              <a:rPr lang="ru-RU" altLang="zh-CN" sz="1400" dirty="0" err="1">
                <a:latin typeface="Times New Roman" panose="02020603050405020304" pitchFamily="18" charset="0"/>
                <a:ea typeface="SimSun" panose="02010600030101010101" pitchFamily="2" charset="-122"/>
              </a:rPr>
              <a:t>Петрі</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є</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узагальненням</a:t>
            </a:r>
            <a:r>
              <a:rPr lang="ru-RU" altLang="zh-CN" sz="1400" dirty="0">
                <a:latin typeface="Times New Roman" panose="02020603050405020304" pitchFamily="18" charset="0"/>
                <a:ea typeface="SimSun" panose="02010600030101010101" pitchFamily="2" charset="-122"/>
              </a:rPr>
              <a:t> мереж </a:t>
            </a:r>
            <a:r>
              <a:rPr lang="ru-RU" altLang="zh-CN" sz="1400" dirty="0" err="1">
                <a:latin typeface="Times New Roman" panose="02020603050405020304" pitchFamily="18" charset="0"/>
                <a:ea typeface="SimSun" panose="02010600030101010101" pitchFamily="2" charset="-122"/>
              </a:rPr>
              <a:t>Петрі</a:t>
            </a:r>
            <a:r>
              <a:rPr lang="ru-RU" altLang="zh-CN" sz="1400" dirty="0">
                <a:latin typeface="Times New Roman" panose="02020603050405020304" pitchFamily="18" charset="0"/>
                <a:ea typeface="SimSun" panose="02010600030101010101" pitchFamily="2" charset="-122"/>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ru-RU" altLang="zh-CN" sz="1400" dirty="0">
                <a:latin typeface="Times New Roman" panose="02020603050405020304" pitchFamily="18" charset="0"/>
                <a:ea typeface="SimSun" panose="02010600030101010101" pitchFamily="2" charset="-122"/>
              </a:rPr>
              <a:t>При </a:t>
            </a:r>
            <a:r>
              <a:rPr lang="ru-RU" altLang="zh-CN" sz="1400" dirty="0" err="1">
                <a:latin typeface="Times New Roman" panose="02020603050405020304" pitchFamily="18" charset="0"/>
                <a:ea typeface="SimSun" panose="02010600030101010101" pitchFamily="2" charset="-122"/>
              </a:rPr>
              <a:t>нульових</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часових</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затримках</a:t>
            </a:r>
            <a:r>
              <a:rPr lang="ru-RU" altLang="zh-CN" sz="1400" dirty="0">
                <a:latin typeface="Times New Roman" panose="02020603050405020304" pitchFamily="18" charset="0"/>
                <a:ea typeface="SimSun" panose="02010600030101010101" pitchFamily="2" charset="-122"/>
              </a:rPr>
              <a:t> та </a:t>
            </a:r>
            <a:r>
              <a:rPr lang="ru-RU" altLang="zh-CN" sz="1400" dirty="0" err="1">
                <a:latin typeface="Times New Roman" panose="02020603050405020304" pitchFamily="18" charset="0"/>
                <a:ea typeface="SimSun" panose="02010600030101010101" pitchFamily="2" charset="-122"/>
              </a:rPr>
              <a:t>рівноймовірнісному</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способі</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розв’язання</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конфліктів</a:t>
            </a:r>
            <a:r>
              <a:rPr lang="ru-RU" altLang="zh-CN" sz="1400" dirty="0">
                <a:latin typeface="Times New Roman" panose="02020603050405020304" pitchFamily="18" charset="0"/>
                <a:ea typeface="SimSun" panose="02010600030101010101" pitchFamily="2" charset="-122"/>
              </a:rPr>
              <a:t> вона </a:t>
            </a:r>
            <a:r>
              <a:rPr lang="ru-RU" altLang="zh-CN" sz="1400" dirty="0" err="1">
                <a:latin typeface="Times New Roman" panose="02020603050405020304" pitchFamily="18" charset="0"/>
                <a:ea typeface="SimSun" panose="02010600030101010101" pitchFamily="2" charset="-122"/>
              </a:rPr>
              <a:t>еквівалентна</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класичній</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мережі</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Петрі</a:t>
            </a:r>
            <a:r>
              <a:rPr lang="ru-RU" altLang="zh-CN" sz="1400" dirty="0">
                <a:latin typeface="Times New Roman" panose="02020603050405020304" pitchFamily="18" charset="0"/>
                <a:ea typeface="SimSun" panose="02010600030101010101" pitchFamily="2" charset="-122"/>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При </a:t>
            </a:r>
            <a:r>
              <a:rPr kumimoji="0" lang="ru-RU" altLang="zh-CN" sz="14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детермінованих</a:t>
            </a:r>
            <a:r>
              <a:rPr kumimoji="0" lang="ru-RU"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4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затримках</a:t>
            </a:r>
            <a:r>
              <a:rPr kumimoji="0" lang="ru-RU" altLang="zh-CN" sz="1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lang="ru-RU" altLang="zh-CN" sz="1400" dirty="0">
                <a:latin typeface="Times New Roman" panose="02020603050405020304" pitchFamily="18" charset="0"/>
                <a:ea typeface="SimSun" panose="02010600030101010101" pitchFamily="2" charset="-122"/>
              </a:rPr>
              <a:t>та </a:t>
            </a:r>
            <a:r>
              <a:rPr lang="ru-RU" altLang="zh-CN" sz="1400" dirty="0" err="1">
                <a:latin typeface="Times New Roman" panose="02020603050405020304" pitchFamily="18" charset="0"/>
                <a:ea typeface="SimSun" panose="02010600030101010101" pitchFamily="2" charset="-122"/>
              </a:rPr>
              <a:t>рівноймовірнісному</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способі</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розв’язання</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конфліктів</a:t>
            </a:r>
            <a:r>
              <a:rPr lang="ru-RU" altLang="zh-CN" sz="1400" dirty="0">
                <a:latin typeface="Times New Roman" panose="02020603050405020304" pitchFamily="18" charset="0"/>
                <a:ea typeface="SimSun" panose="02010600030101010101" pitchFamily="2" charset="-122"/>
              </a:rPr>
              <a:t> вона </a:t>
            </a:r>
            <a:r>
              <a:rPr lang="ru-RU" altLang="zh-CN" sz="1400" dirty="0" err="1">
                <a:latin typeface="Times New Roman" panose="02020603050405020304" pitchFamily="18" charset="0"/>
                <a:ea typeface="SimSun" panose="02010600030101010101" pitchFamily="2" charset="-122"/>
              </a:rPr>
              <a:t>еквівалентна</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детермінованій</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мережі</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Петрі</a:t>
            </a:r>
            <a:r>
              <a:rPr lang="ru-RU" altLang="zh-CN" sz="1400" dirty="0">
                <a:latin typeface="Times New Roman" panose="02020603050405020304" pitchFamily="18" charset="0"/>
                <a:ea typeface="SimSun" panose="02010600030101010101" pitchFamily="2" charset="-122"/>
              </a:rPr>
              <a:t> з </a:t>
            </a:r>
            <a:r>
              <a:rPr lang="ru-RU" altLang="zh-CN" sz="1400" dirty="0" err="1">
                <a:latin typeface="Times New Roman" panose="02020603050405020304" pitchFamily="18" charset="0"/>
                <a:ea typeface="SimSun" panose="02010600030101010101" pitchFamily="2" charset="-122"/>
              </a:rPr>
              <a:t>часовими</a:t>
            </a:r>
            <a:r>
              <a:rPr lang="ru-RU" altLang="zh-CN" sz="1400" dirty="0">
                <a:latin typeface="Times New Roman" panose="02020603050405020304" pitchFamily="18" charset="0"/>
                <a:ea typeface="SimSun" panose="02010600030101010101" pitchFamily="2" charset="-122"/>
              </a:rPr>
              <a:t> </a:t>
            </a:r>
            <a:r>
              <a:rPr lang="ru-RU" altLang="zh-CN" sz="1400" dirty="0" err="1">
                <a:latin typeface="Times New Roman" panose="02020603050405020304" pitchFamily="18" charset="0"/>
                <a:ea typeface="SimSun" panose="02010600030101010101" pitchFamily="2" charset="-122"/>
              </a:rPr>
              <a:t>затримками</a:t>
            </a:r>
            <a:endParaRPr kumimoji="0" lang="ru-RU"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29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Line 181"/>
          <p:cNvSpPr>
            <a:spLocks noChangeShapeType="1"/>
          </p:cNvSpPr>
          <p:nvPr/>
        </p:nvSpPr>
        <p:spPr bwMode="auto">
          <a:xfrm>
            <a:off x="3677154" y="2601912"/>
            <a:ext cx="954088" cy="341313"/>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30" name="Line 148"/>
          <p:cNvSpPr>
            <a:spLocks noChangeShapeType="1"/>
          </p:cNvSpPr>
          <p:nvPr/>
        </p:nvSpPr>
        <p:spPr bwMode="auto">
          <a:xfrm>
            <a:off x="4650292" y="2817811"/>
            <a:ext cx="1588" cy="5397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26631" name="Line 181"/>
          <p:cNvSpPr>
            <a:spLocks noChangeShapeType="1"/>
          </p:cNvSpPr>
          <p:nvPr/>
        </p:nvSpPr>
        <p:spPr bwMode="auto">
          <a:xfrm flipV="1">
            <a:off x="3316792" y="3033712"/>
            <a:ext cx="1331913" cy="39528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35" name="Oval 147"/>
          <p:cNvSpPr>
            <a:spLocks noChangeArrowheads="1"/>
          </p:cNvSpPr>
          <p:nvPr/>
        </p:nvSpPr>
        <p:spPr bwMode="auto">
          <a:xfrm>
            <a:off x="5724128" y="2898774"/>
            <a:ext cx="285750" cy="26987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uk-UA" sz="1000">
              <a:cs typeface="Arial Unicode MS" pitchFamily="34" charset="-128"/>
            </a:endParaRPr>
          </a:p>
        </p:txBody>
      </p:sp>
      <p:sp>
        <p:nvSpPr>
          <p:cNvPr id="26636" name="Line 149"/>
          <p:cNvSpPr>
            <a:spLocks noChangeShapeType="1"/>
          </p:cNvSpPr>
          <p:nvPr/>
        </p:nvSpPr>
        <p:spPr bwMode="auto">
          <a:xfrm flipV="1">
            <a:off x="4648703" y="3033712"/>
            <a:ext cx="1073837"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26649" name="Text Box 124"/>
          <p:cNvSpPr txBox="1">
            <a:spLocks noChangeArrowheads="1"/>
          </p:cNvSpPr>
          <p:nvPr/>
        </p:nvSpPr>
        <p:spPr bwMode="auto">
          <a:xfrm>
            <a:off x="2107766" y="3419906"/>
            <a:ext cx="973138" cy="23336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200" err="1">
                <a:solidFill>
                  <a:srgbClr val="000000"/>
                </a:solidFill>
                <a:cs typeface="Arial Unicode MS" pitchFamily="34" charset="-128"/>
              </a:rPr>
              <a:t>Є</a:t>
            </a:r>
            <a:r>
              <a:rPr lang="ru-RU" altLang="zh-CN" sz="1200">
                <a:solidFill>
                  <a:srgbClr val="000000"/>
                </a:solidFill>
                <a:cs typeface="Arial Unicode MS" pitchFamily="34" charset="-128"/>
              </a:rPr>
              <a:t> авто</a:t>
            </a:r>
            <a:endParaRPr lang="ru-RU" altLang="uk-UA" sz="1200">
              <a:solidFill>
                <a:srgbClr val="000000"/>
              </a:solidFill>
              <a:latin typeface="Arial Unicode MS" pitchFamily="34" charset="-128"/>
              <a:cs typeface="Arial Unicode MS" pitchFamily="34" charset="-128"/>
            </a:endParaRPr>
          </a:p>
        </p:txBody>
      </p:sp>
      <p:sp>
        <p:nvSpPr>
          <p:cNvPr id="26650" name="Text Box 124"/>
          <p:cNvSpPr txBox="1">
            <a:spLocks noChangeArrowheads="1"/>
          </p:cNvSpPr>
          <p:nvPr/>
        </p:nvSpPr>
        <p:spPr bwMode="auto">
          <a:xfrm>
            <a:off x="4388356" y="2422525"/>
            <a:ext cx="977898" cy="360363"/>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200" err="1">
                <a:solidFill>
                  <a:srgbClr val="000000"/>
                </a:solidFill>
                <a:latin typeface="Arial Unicode MS" pitchFamily="34" charset="-128"/>
                <a:cs typeface="Arial Unicode MS" pitchFamily="34" charset="-128"/>
              </a:rPr>
              <a:t>Переїзд</a:t>
            </a:r>
            <a:r>
              <a:rPr lang="ru-RU" altLang="uk-UA" sz="1200">
                <a:solidFill>
                  <a:srgbClr val="000000"/>
                </a:solidFill>
                <a:latin typeface="Arial Unicode MS" pitchFamily="34" charset="-128"/>
                <a:cs typeface="Arial Unicode MS" pitchFamily="34" charset="-128"/>
              </a:rPr>
              <a:t> </a:t>
            </a:r>
            <a:r>
              <a:rPr lang="ru-RU" altLang="uk-UA" sz="1200" err="1">
                <a:solidFill>
                  <a:srgbClr val="000000"/>
                </a:solidFill>
                <a:latin typeface="Arial Unicode MS" pitchFamily="34" charset="-128"/>
                <a:cs typeface="Arial Unicode MS" pitchFamily="34" charset="-128"/>
              </a:rPr>
              <a:t>перехрестя</a:t>
            </a:r>
            <a:endParaRPr lang="ru-RU" altLang="uk-UA" sz="1200">
              <a:solidFill>
                <a:srgbClr val="000000"/>
              </a:solidFill>
              <a:latin typeface="Arial Unicode MS" pitchFamily="34" charset="-128"/>
              <a:cs typeface="Arial Unicode MS" pitchFamily="34" charset="-128"/>
            </a:endParaRPr>
          </a:p>
        </p:txBody>
      </p:sp>
      <p:sp>
        <p:nvSpPr>
          <p:cNvPr id="26652" name="Oval 147"/>
          <p:cNvSpPr>
            <a:spLocks noChangeArrowheads="1"/>
          </p:cNvSpPr>
          <p:nvPr/>
        </p:nvSpPr>
        <p:spPr bwMode="auto">
          <a:xfrm>
            <a:off x="3027867" y="3357562"/>
            <a:ext cx="285750" cy="26987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000">
                <a:latin typeface="Arial Unicode MS" pitchFamily="34" charset="-128"/>
                <a:cs typeface="Arial Unicode MS" pitchFamily="34" charset="-128"/>
              </a:rPr>
              <a:t>1</a:t>
            </a:r>
          </a:p>
        </p:txBody>
      </p:sp>
      <p:sp>
        <p:nvSpPr>
          <p:cNvPr id="26653" name="Oval 147"/>
          <p:cNvSpPr>
            <a:spLocks noChangeArrowheads="1"/>
          </p:cNvSpPr>
          <p:nvPr/>
        </p:nvSpPr>
        <p:spPr bwMode="auto">
          <a:xfrm>
            <a:off x="3388229" y="2457449"/>
            <a:ext cx="285750" cy="26987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endParaRPr lang="ru-RU" altLang="zh-CN" sz="1000">
              <a:solidFill>
                <a:srgbClr val="000000"/>
              </a:solidFill>
              <a:cs typeface="Arial Unicode MS" pitchFamily="34" charset="-128"/>
            </a:endParaRPr>
          </a:p>
          <a:p>
            <a:pPr algn="ctr">
              <a:spcBef>
                <a:spcPct val="0"/>
              </a:spcBef>
              <a:buClrTx/>
              <a:buSzTx/>
              <a:buFontTx/>
              <a:buNone/>
            </a:pPr>
            <a:endParaRPr lang="ru-RU" altLang="uk-UA" sz="1000">
              <a:latin typeface="Arial Unicode MS" pitchFamily="34" charset="-128"/>
              <a:cs typeface="Arial Unicode MS" pitchFamily="34" charset="-128"/>
            </a:endParaRPr>
          </a:p>
        </p:txBody>
      </p:sp>
      <p:sp>
        <p:nvSpPr>
          <p:cNvPr id="26665" name="Text Box 124"/>
          <p:cNvSpPr txBox="1">
            <a:spLocks noChangeArrowheads="1"/>
          </p:cNvSpPr>
          <p:nvPr/>
        </p:nvSpPr>
        <p:spPr bwMode="auto">
          <a:xfrm>
            <a:off x="2339752" y="2097086"/>
            <a:ext cx="1574588" cy="269876"/>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400" err="1">
                <a:solidFill>
                  <a:srgbClr val="000000"/>
                </a:solidFill>
                <a:latin typeface="Arial Unicode MS" pitchFamily="34" charset="-128"/>
                <a:cs typeface="Arial Unicode MS" pitchFamily="34" charset="-128"/>
              </a:rPr>
              <a:t>Є</a:t>
            </a:r>
            <a:r>
              <a:rPr lang="ru-RU" altLang="uk-UA" sz="1400">
                <a:solidFill>
                  <a:srgbClr val="000000"/>
                </a:solidFill>
                <a:latin typeface="Arial Unicode MS" pitchFamily="34" charset="-128"/>
                <a:cs typeface="Arial Unicode MS" pitchFamily="34" charset="-128"/>
              </a:rPr>
              <a:t>  </a:t>
            </a:r>
            <a:r>
              <a:rPr lang="ru-RU" altLang="uk-UA" sz="1400" err="1">
                <a:solidFill>
                  <a:srgbClr val="000000"/>
                </a:solidFill>
                <a:latin typeface="Arial Unicode MS" pitchFamily="34" charset="-128"/>
                <a:cs typeface="Arial Unicode MS" pitchFamily="34" charset="-128"/>
              </a:rPr>
              <a:t>зелене</a:t>
            </a:r>
            <a:r>
              <a:rPr lang="ru-RU" altLang="uk-UA" sz="1400">
                <a:solidFill>
                  <a:srgbClr val="000000"/>
                </a:solidFill>
                <a:latin typeface="Arial Unicode MS" pitchFamily="34" charset="-128"/>
                <a:cs typeface="Arial Unicode MS" pitchFamily="34" charset="-128"/>
              </a:rPr>
              <a:t> </a:t>
            </a:r>
            <a:r>
              <a:rPr lang="ru-RU" altLang="uk-UA" sz="1400" err="1">
                <a:solidFill>
                  <a:srgbClr val="000000"/>
                </a:solidFill>
                <a:latin typeface="Arial Unicode MS" pitchFamily="34" charset="-128"/>
                <a:cs typeface="Arial Unicode MS" pitchFamily="34" charset="-128"/>
              </a:rPr>
              <a:t>світло</a:t>
            </a:r>
            <a:endParaRPr lang="ru-RU" altLang="uk-UA" sz="1400">
              <a:solidFill>
                <a:srgbClr val="000000"/>
              </a:solidFill>
              <a:latin typeface="Arial Unicode MS" pitchFamily="34" charset="-128"/>
              <a:cs typeface="Arial Unicode MS" pitchFamily="34" charset="-128"/>
            </a:endParaRPr>
          </a:p>
        </p:txBody>
      </p:sp>
      <p:sp>
        <p:nvSpPr>
          <p:cNvPr id="67" name="Rectangle 2"/>
          <p:cNvSpPr txBox="1">
            <a:spLocks noChangeArrowheads="1"/>
          </p:cNvSpPr>
          <p:nvPr/>
        </p:nvSpPr>
        <p:spPr>
          <a:xfrm>
            <a:off x="490248" y="476672"/>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altLang="uk-UA" sz="2800" err="1">
                <a:ea typeface="Arial Unicode MS" pitchFamily="34" charset="-128"/>
                <a:cs typeface="Arial Unicode MS" pitchFamily="34" charset="-128"/>
              </a:rPr>
              <a:t>Мережі</a:t>
            </a:r>
            <a:r>
              <a:rPr lang="ru-RU" altLang="uk-UA" sz="2800">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Петрі</a:t>
            </a:r>
            <a:r>
              <a:rPr lang="ru-RU" altLang="uk-UA" sz="2800">
                <a:latin typeface="Arial Unicode MS" pitchFamily="34" charset="-128"/>
                <a:ea typeface="Arial Unicode MS" pitchFamily="34" charset="-128"/>
                <a:cs typeface="Arial Unicode MS" pitchFamily="34" charset="-128"/>
              </a:rPr>
              <a:t> з </a:t>
            </a:r>
            <a:r>
              <a:rPr lang="ru-RU" altLang="uk-UA" sz="2800" err="1">
                <a:latin typeface="Arial Unicode MS" pitchFamily="34" charset="-128"/>
                <a:ea typeface="Arial Unicode MS" pitchFamily="34" charset="-128"/>
                <a:cs typeface="Arial Unicode MS" pitchFamily="34" charset="-128"/>
              </a:rPr>
              <a:t>інформаційними</a:t>
            </a:r>
            <a:r>
              <a:rPr lang="ru-RU" altLang="uk-UA" sz="2800">
                <a:latin typeface="Arial Unicode MS" pitchFamily="34" charset="-128"/>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зв</a:t>
            </a:r>
            <a:r>
              <a:rPr lang="en-US" altLang="uk-UA" sz="2800">
                <a:latin typeface="Arial Unicode MS" pitchFamily="34" charset="-128"/>
                <a:ea typeface="Arial Unicode MS" pitchFamily="34" charset="-128"/>
                <a:cs typeface="Arial Unicode MS" pitchFamily="34" charset="-128"/>
              </a:rPr>
              <a:t>’</a:t>
            </a:r>
            <a:r>
              <a:rPr lang="ru-RU" altLang="uk-UA" sz="2800" err="1">
                <a:latin typeface="Arial Unicode MS" pitchFamily="34" charset="-128"/>
                <a:ea typeface="Arial Unicode MS" pitchFamily="34" charset="-128"/>
                <a:cs typeface="Arial Unicode MS" pitchFamily="34" charset="-128"/>
              </a:rPr>
              <a:t>язками</a:t>
            </a:r>
            <a:endParaRPr lang="ru-RU" altLang="uk-UA" sz="2800">
              <a:latin typeface="Arial Unicode MS" pitchFamily="34" charset="-128"/>
              <a:ea typeface="Arial Unicode MS" pitchFamily="34" charset="-128"/>
              <a:cs typeface="Arial Unicode MS" pitchFamily="34" charset="-128"/>
            </a:endParaRPr>
          </a:p>
        </p:txBody>
      </p:sp>
      <p:sp>
        <p:nvSpPr>
          <p:cNvPr id="68" name="Line 181">
            <a:extLst>
              <a:ext uri="{FF2B5EF4-FFF2-40B4-BE49-F238E27FC236}">
                <a16:creationId xmlns:a16="http://schemas.microsoft.com/office/drawing/2014/main" id="{C9079042-8B41-E349-B41F-1D7C736F834B}"/>
              </a:ext>
            </a:extLst>
          </p:cNvPr>
          <p:cNvSpPr>
            <a:spLocks noChangeShapeType="1"/>
          </p:cNvSpPr>
          <p:nvPr/>
        </p:nvSpPr>
        <p:spPr bwMode="auto">
          <a:xfrm flipV="1">
            <a:off x="4233718" y="3159123"/>
            <a:ext cx="389584" cy="45085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69" name="Oval 147">
            <a:extLst>
              <a:ext uri="{FF2B5EF4-FFF2-40B4-BE49-F238E27FC236}">
                <a16:creationId xmlns:a16="http://schemas.microsoft.com/office/drawing/2014/main" id="{AE8E6917-814D-F54E-BE38-E103B791F67A}"/>
              </a:ext>
            </a:extLst>
          </p:cNvPr>
          <p:cNvSpPr>
            <a:spLocks noChangeArrowheads="1"/>
          </p:cNvSpPr>
          <p:nvPr/>
        </p:nvSpPr>
        <p:spPr bwMode="auto">
          <a:xfrm>
            <a:off x="4001005" y="3609975"/>
            <a:ext cx="285750" cy="269875"/>
          </a:xfrm>
          <a:prstGeom prst="ellipse">
            <a:avLst/>
          </a:prstGeom>
          <a:solidFill>
            <a:srgbClr val="FFFFFF"/>
          </a:solidFill>
          <a:ln w="9525">
            <a:solidFill>
              <a:srgbClr val="000000"/>
            </a:solidFill>
            <a:round/>
            <a:headEnd/>
            <a:tailEnd/>
          </a:ln>
        </p:spPr>
        <p:txBody>
          <a:bodyPr lIns="53994" tIns="26997" rIns="53994" bIns="26997"/>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zh-CN" sz="1000">
                <a:solidFill>
                  <a:srgbClr val="000000"/>
                </a:solidFill>
                <a:latin typeface="Arial Unicode MS" pitchFamily="34" charset="-128"/>
                <a:cs typeface="Arial Unicode MS" pitchFamily="34" charset="-128"/>
              </a:rPr>
              <a:t>4</a:t>
            </a:r>
            <a:endParaRPr lang="ru-RU" altLang="zh-CN" sz="1000">
              <a:solidFill>
                <a:srgbClr val="000000"/>
              </a:solidFill>
              <a:cs typeface="Arial Unicode MS" pitchFamily="34" charset="-128"/>
            </a:endParaRPr>
          </a:p>
        </p:txBody>
      </p:sp>
      <p:sp>
        <p:nvSpPr>
          <p:cNvPr id="70" name="Line 181">
            <a:extLst>
              <a:ext uri="{FF2B5EF4-FFF2-40B4-BE49-F238E27FC236}">
                <a16:creationId xmlns:a16="http://schemas.microsoft.com/office/drawing/2014/main" id="{197D6AAA-ABD0-7241-87EC-E788C97F4E03}"/>
              </a:ext>
            </a:extLst>
          </p:cNvPr>
          <p:cNvSpPr>
            <a:spLocks noChangeShapeType="1"/>
          </p:cNvSpPr>
          <p:nvPr/>
        </p:nvSpPr>
        <p:spPr bwMode="auto">
          <a:xfrm flipH="1">
            <a:off x="4286754" y="3248025"/>
            <a:ext cx="344487" cy="39528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uk-UA"/>
          </a:p>
        </p:txBody>
      </p:sp>
      <p:sp>
        <p:nvSpPr>
          <p:cNvPr id="71" name="Text Box 124">
            <a:extLst>
              <a:ext uri="{FF2B5EF4-FFF2-40B4-BE49-F238E27FC236}">
                <a16:creationId xmlns:a16="http://schemas.microsoft.com/office/drawing/2014/main" id="{BF6294C0-F45D-8A48-BC55-0D78E226187E}"/>
              </a:ext>
            </a:extLst>
          </p:cNvPr>
          <p:cNvSpPr txBox="1">
            <a:spLocks noChangeArrowheads="1"/>
          </p:cNvSpPr>
          <p:nvPr/>
        </p:nvSpPr>
        <p:spPr bwMode="auto">
          <a:xfrm>
            <a:off x="3598862" y="3919115"/>
            <a:ext cx="1327148" cy="269865"/>
          </a:xfrm>
          <a:prstGeom prst="rect">
            <a:avLst/>
          </a:prstGeom>
          <a:solidFill>
            <a:srgbClr val="FFFFFF"/>
          </a:solidFill>
          <a:ln w="9525">
            <a:solidFill>
              <a:srgbClr val="FFFFFF"/>
            </a:solidFill>
            <a:miter lim="800000"/>
            <a:headEnd/>
            <a:tailEnd/>
          </a:ln>
        </p:spPr>
        <p:txBody>
          <a:bodyPr lIns="0" tIns="0" rIns="0" bIns="0"/>
          <a:lstStyle>
            <a:lvl1pPr algn="l">
              <a:spcBef>
                <a:spcPct val="20000"/>
              </a:spcBef>
              <a:buClr>
                <a:schemeClr val="bg2"/>
              </a:buClr>
              <a:buSzPct val="75000"/>
              <a:buFont typeface="Wingdings" pitchFamily="2" charset="2"/>
              <a:buChar char="n"/>
              <a:defRPr sz="3200">
                <a:solidFill>
                  <a:schemeClr val="tx1"/>
                </a:solidFill>
                <a:latin typeface="Arial" pitchFamily="34" charset="0"/>
                <a:cs typeface="Arial" pitchFamily="34" charset="0"/>
              </a:defRPr>
            </a:lvl1pPr>
            <a:lvl2pPr marL="742950" indent="-285750" algn="l">
              <a:spcBef>
                <a:spcPct val="20000"/>
              </a:spcBef>
              <a:buClr>
                <a:schemeClr val="accent2"/>
              </a:buClr>
              <a:buSzPct val="80000"/>
              <a:buFont typeface="Wingdings" pitchFamily="2" charset="2"/>
              <a:buChar char="¨"/>
              <a:defRPr sz="2800">
                <a:solidFill>
                  <a:schemeClr val="tx1"/>
                </a:solidFill>
                <a:latin typeface="Arial" pitchFamily="34" charset="0"/>
                <a:cs typeface="Arial" pitchFamily="34" charset="0"/>
              </a:defRPr>
            </a:lvl2pPr>
            <a:lvl3pPr marL="1143000" indent="-228600" algn="l">
              <a:spcBef>
                <a:spcPct val="20000"/>
              </a:spcBef>
              <a:buClr>
                <a:schemeClr val="bg2"/>
              </a:buClr>
              <a:buSzPct val="65000"/>
              <a:buFont typeface="Wingdings" pitchFamily="2" charset="2"/>
              <a:buChar char="n"/>
              <a:defRPr sz="2400">
                <a:solidFill>
                  <a:schemeClr val="tx1"/>
                </a:solidFill>
                <a:latin typeface="Arial" pitchFamily="34" charset="0"/>
                <a:cs typeface="Arial" pitchFamily="34" charset="0"/>
              </a:defRPr>
            </a:lvl3pPr>
            <a:lvl4pPr marL="1600200" indent="-228600" algn="l">
              <a:spcBef>
                <a:spcPct val="20000"/>
              </a:spcBef>
              <a:buClr>
                <a:schemeClr val="accent2"/>
              </a:buClr>
              <a:buSzPct val="70000"/>
              <a:buFont typeface="Wingdings" pitchFamily="2" charset="2"/>
              <a:buChar char="¨"/>
              <a:defRPr sz="2000">
                <a:solidFill>
                  <a:schemeClr val="tx1"/>
                </a:solidFill>
                <a:latin typeface="Arial" pitchFamily="34" charset="0"/>
                <a:cs typeface="Arial" pitchFamily="34" charset="0"/>
              </a:defRPr>
            </a:lvl4pPr>
            <a:lvl5pPr marL="2057400" indent="-228600" algn="l">
              <a:spcBef>
                <a:spcPct val="20000"/>
              </a:spcBef>
              <a:buClr>
                <a:schemeClr val="bg2"/>
              </a:buClr>
              <a:buFont typeface="Wingdings" pitchFamily="2" charset="2"/>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cs typeface="Arial" pitchFamily="34" charset="0"/>
              </a:defRPr>
            </a:lvl9pPr>
          </a:lstStyle>
          <a:p>
            <a:pPr algn="ctr">
              <a:spcBef>
                <a:spcPct val="0"/>
              </a:spcBef>
              <a:buClrTx/>
              <a:buSzTx/>
              <a:buFontTx/>
              <a:buNone/>
            </a:pPr>
            <a:r>
              <a:rPr lang="ru-RU" altLang="uk-UA" sz="1200" dirty="0" err="1">
                <a:solidFill>
                  <a:srgbClr val="000000"/>
                </a:solidFill>
                <a:latin typeface="Arial Unicode MS" pitchFamily="34" charset="-128"/>
                <a:cs typeface="Arial Unicode MS" pitchFamily="34" charset="-128"/>
              </a:rPr>
              <a:t>Кількість</a:t>
            </a:r>
            <a:r>
              <a:rPr lang="ru-RU" altLang="uk-UA" sz="1200" dirty="0">
                <a:solidFill>
                  <a:srgbClr val="000000"/>
                </a:solidFill>
                <a:latin typeface="Arial Unicode MS" pitchFamily="34" charset="-128"/>
                <a:cs typeface="Arial Unicode MS" pitchFamily="34" charset="-128"/>
              </a:rPr>
              <a:t> </a:t>
            </a:r>
            <a:r>
              <a:rPr lang="ru-RU" altLang="uk-UA" sz="1200" dirty="0" err="1">
                <a:solidFill>
                  <a:srgbClr val="000000"/>
                </a:solidFill>
                <a:latin typeface="Arial Unicode MS" pitchFamily="34" charset="-128"/>
                <a:cs typeface="Arial Unicode MS" pitchFamily="34" charset="-128"/>
              </a:rPr>
              <a:t>смуг</a:t>
            </a:r>
            <a:r>
              <a:rPr lang="ru-RU" altLang="uk-UA" sz="1200" dirty="0">
                <a:solidFill>
                  <a:srgbClr val="000000"/>
                </a:solidFill>
                <a:latin typeface="Arial Unicode MS" pitchFamily="34" charset="-128"/>
                <a:cs typeface="Arial Unicode MS" pitchFamily="34" charset="-128"/>
              </a:rPr>
              <a:t> </a:t>
            </a:r>
            <a:r>
              <a:rPr lang="ru-RU" altLang="uk-UA" sz="1200" dirty="0" err="1">
                <a:solidFill>
                  <a:srgbClr val="000000"/>
                </a:solidFill>
                <a:latin typeface="Arial Unicode MS" pitchFamily="34" charset="-128"/>
                <a:cs typeface="Arial Unicode MS" pitchFamily="34" charset="-128"/>
              </a:rPr>
              <a:t>руху</a:t>
            </a:r>
            <a:endParaRPr lang="ru-RU" altLang="uk-UA" sz="1200" dirty="0">
              <a:solidFill>
                <a:srgbClr val="000000"/>
              </a:solidFill>
              <a:latin typeface="Arial Unicode MS" pitchFamily="34" charset="-128"/>
              <a:cs typeface="Arial Unicode MS" pitchFamily="34" charset="-128"/>
            </a:endParaRPr>
          </a:p>
        </p:txBody>
      </p:sp>
    </p:spTree>
    <p:extLst>
      <p:ext uri="{BB962C8B-B14F-4D97-AF65-F5344CB8AC3E}">
        <p14:creationId xmlns:p14="http://schemas.microsoft.com/office/powerpoint/2010/main" val="148690318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8"/>
          <p:cNvSpPr>
            <a:spLocks noChangeArrowheads="1"/>
          </p:cNvSpPr>
          <p:nvPr/>
        </p:nvSpPr>
        <p:spPr bwMode="auto">
          <a:xfrm>
            <a:off x="1979613" y="2060575"/>
            <a:ext cx="4135437" cy="1816100"/>
          </a:xfrm>
          <a:prstGeom prst="rect">
            <a:avLst/>
          </a:prstGeom>
          <a:solidFill>
            <a:srgbClr val="FFFFFF"/>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1988" name="Oval 9"/>
          <p:cNvSpPr>
            <a:spLocks noChangeArrowheads="1"/>
          </p:cNvSpPr>
          <p:nvPr/>
        </p:nvSpPr>
        <p:spPr bwMode="auto">
          <a:xfrm>
            <a:off x="5324475" y="4064000"/>
            <a:ext cx="312738" cy="307975"/>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1989" name="Text Box 12"/>
          <p:cNvSpPr txBox="1">
            <a:spLocks noChangeArrowheads="1"/>
          </p:cNvSpPr>
          <p:nvPr/>
        </p:nvSpPr>
        <p:spPr bwMode="auto">
          <a:xfrm>
            <a:off x="2047875" y="2084388"/>
            <a:ext cx="2916238" cy="303212"/>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400" u="sng" err="1"/>
              <a:t>Підсистема</a:t>
            </a:r>
            <a:r>
              <a:rPr lang="ru-RU" altLang="uk-UA" sz="1400" u="sng"/>
              <a:t> </a:t>
            </a:r>
            <a:r>
              <a:rPr lang="ru-RU" altLang="uk-UA" sz="1400" u="sng" err="1"/>
              <a:t>об'єкта</a:t>
            </a:r>
            <a:r>
              <a:rPr lang="ru-RU" altLang="uk-UA" sz="1400" u="sng"/>
              <a:t> </a:t>
            </a:r>
            <a:r>
              <a:rPr lang="ru-RU" altLang="uk-UA" sz="1400" u="sng" err="1"/>
              <a:t>управління</a:t>
            </a:r>
            <a:endParaRPr lang="ru-RU" altLang="uk-UA" sz="1800"/>
          </a:p>
        </p:txBody>
      </p:sp>
      <p:sp>
        <p:nvSpPr>
          <p:cNvPr id="41990" name="Oval 14"/>
          <p:cNvSpPr>
            <a:spLocks noChangeArrowheads="1"/>
          </p:cNvSpPr>
          <p:nvPr/>
        </p:nvSpPr>
        <p:spPr bwMode="auto">
          <a:xfrm>
            <a:off x="3765550" y="2921000"/>
            <a:ext cx="315913" cy="309563"/>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2</a:t>
            </a:r>
          </a:p>
          <a:p>
            <a:endParaRPr lang="ru-RU" altLang="uk-UA" sz="1800"/>
          </a:p>
        </p:txBody>
      </p:sp>
      <p:sp>
        <p:nvSpPr>
          <p:cNvPr id="41991" name="Line 16"/>
          <p:cNvSpPr>
            <a:spLocks noChangeShapeType="1"/>
          </p:cNvSpPr>
          <p:nvPr/>
        </p:nvSpPr>
        <p:spPr bwMode="auto">
          <a:xfrm>
            <a:off x="3154363" y="3132138"/>
            <a:ext cx="3175" cy="3968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1992" name="Oval 17"/>
          <p:cNvSpPr>
            <a:spLocks noChangeArrowheads="1"/>
          </p:cNvSpPr>
          <p:nvPr/>
        </p:nvSpPr>
        <p:spPr bwMode="auto">
          <a:xfrm>
            <a:off x="2771775" y="3992563"/>
            <a:ext cx="312738" cy="309562"/>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1993" name="Line 18"/>
          <p:cNvSpPr>
            <a:spLocks noChangeShapeType="1"/>
          </p:cNvSpPr>
          <p:nvPr/>
        </p:nvSpPr>
        <p:spPr bwMode="auto">
          <a:xfrm>
            <a:off x="2613025" y="3062288"/>
            <a:ext cx="520700" cy="23177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1994" name="Line 19"/>
          <p:cNvSpPr>
            <a:spLocks noChangeShapeType="1"/>
          </p:cNvSpPr>
          <p:nvPr/>
        </p:nvSpPr>
        <p:spPr bwMode="auto">
          <a:xfrm flipV="1">
            <a:off x="3154363" y="3084513"/>
            <a:ext cx="587375" cy="1873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1995" name="Line 20"/>
          <p:cNvSpPr>
            <a:spLocks noChangeShapeType="1"/>
          </p:cNvSpPr>
          <p:nvPr/>
        </p:nvSpPr>
        <p:spPr bwMode="auto">
          <a:xfrm flipV="1">
            <a:off x="3176588" y="3200400"/>
            <a:ext cx="588962" cy="19050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1996" name="Line 21"/>
          <p:cNvSpPr>
            <a:spLocks noChangeShapeType="1"/>
          </p:cNvSpPr>
          <p:nvPr/>
        </p:nvSpPr>
        <p:spPr bwMode="auto">
          <a:xfrm flipH="1">
            <a:off x="3335338" y="3084513"/>
            <a:ext cx="68262" cy="187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41997" name="Line 22"/>
          <p:cNvSpPr>
            <a:spLocks noChangeShapeType="1"/>
          </p:cNvSpPr>
          <p:nvPr/>
        </p:nvSpPr>
        <p:spPr bwMode="auto">
          <a:xfrm flipH="1">
            <a:off x="3494088" y="3200400"/>
            <a:ext cx="68262"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41998" name="Text Box 23"/>
          <p:cNvSpPr txBox="1">
            <a:spLocks noChangeArrowheads="1"/>
          </p:cNvSpPr>
          <p:nvPr/>
        </p:nvSpPr>
        <p:spPr bwMode="auto">
          <a:xfrm>
            <a:off x="3381375" y="2851150"/>
            <a:ext cx="157163" cy="187325"/>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zh-CN"/>
              <a:t>2</a:t>
            </a:r>
            <a:endParaRPr lang="ru-RU" altLang="uk-UA" sz="1800"/>
          </a:p>
        </p:txBody>
      </p:sp>
      <p:sp>
        <p:nvSpPr>
          <p:cNvPr id="41999" name="Text Box 24"/>
          <p:cNvSpPr txBox="1">
            <a:spLocks noChangeArrowheads="1"/>
          </p:cNvSpPr>
          <p:nvPr/>
        </p:nvSpPr>
        <p:spPr bwMode="auto">
          <a:xfrm>
            <a:off x="3471863" y="3014663"/>
            <a:ext cx="155575" cy="185737"/>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zh-CN"/>
              <a:t>2</a:t>
            </a:r>
            <a:endParaRPr lang="ru-RU" altLang="uk-UA" sz="1800"/>
          </a:p>
        </p:txBody>
      </p:sp>
      <p:sp>
        <p:nvSpPr>
          <p:cNvPr id="42000" name="Oval 25"/>
          <p:cNvSpPr>
            <a:spLocks noChangeArrowheads="1"/>
          </p:cNvSpPr>
          <p:nvPr/>
        </p:nvSpPr>
        <p:spPr bwMode="auto">
          <a:xfrm>
            <a:off x="2295525" y="2851150"/>
            <a:ext cx="317500" cy="309563"/>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2001" name="Line 26"/>
          <p:cNvSpPr>
            <a:spLocks noChangeShapeType="1"/>
          </p:cNvSpPr>
          <p:nvPr/>
        </p:nvSpPr>
        <p:spPr bwMode="auto">
          <a:xfrm>
            <a:off x="2566988" y="3132138"/>
            <a:ext cx="566737" cy="25400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2002" name="Text Box 27"/>
          <p:cNvSpPr txBox="1">
            <a:spLocks noChangeArrowheads="1"/>
          </p:cNvSpPr>
          <p:nvPr/>
        </p:nvSpPr>
        <p:spPr bwMode="auto">
          <a:xfrm>
            <a:off x="3563938" y="2492375"/>
            <a:ext cx="720725" cy="3603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err="1">
                <a:latin typeface="Arial" pitchFamily="34" charset="0"/>
              </a:rPr>
              <a:t>Спільний</a:t>
            </a:r>
            <a:r>
              <a:rPr lang="ru-RU" altLang="zh-CN">
                <a:latin typeface="Arial" pitchFamily="34" charset="0"/>
              </a:rPr>
              <a:t> ресурс</a:t>
            </a:r>
            <a:endParaRPr lang="ru-RU" altLang="uk-UA" sz="1800">
              <a:latin typeface="Arial" pitchFamily="34" charset="0"/>
            </a:endParaRPr>
          </a:p>
        </p:txBody>
      </p:sp>
      <p:sp>
        <p:nvSpPr>
          <p:cNvPr id="42003" name="Line 28"/>
          <p:cNvSpPr>
            <a:spLocks noChangeShapeType="1"/>
          </p:cNvSpPr>
          <p:nvPr/>
        </p:nvSpPr>
        <p:spPr bwMode="auto">
          <a:xfrm flipV="1">
            <a:off x="2951163" y="3411538"/>
            <a:ext cx="158750" cy="604837"/>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2004" name="Line 29"/>
          <p:cNvSpPr>
            <a:spLocks noChangeShapeType="1"/>
          </p:cNvSpPr>
          <p:nvPr/>
        </p:nvSpPr>
        <p:spPr bwMode="auto">
          <a:xfrm flipH="1">
            <a:off x="4579938" y="2643188"/>
            <a:ext cx="3175" cy="400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2005" name="Line 30"/>
          <p:cNvSpPr>
            <a:spLocks noChangeShapeType="1"/>
          </p:cNvSpPr>
          <p:nvPr/>
        </p:nvSpPr>
        <p:spPr bwMode="auto">
          <a:xfrm flipV="1">
            <a:off x="4059238" y="2735263"/>
            <a:ext cx="496887" cy="23336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2006" name="Oval 31"/>
          <p:cNvSpPr>
            <a:spLocks noChangeArrowheads="1"/>
          </p:cNvSpPr>
          <p:nvPr/>
        </p:nvSpPr>
        <p:spPr bwMode="auto">
          <a:xfrm>
            <a:off x="4918075" y="2409825"/>
            <a:ext cx="319088" cy="307975"/>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2007" name="Line 32"/>
          <p:cNvSpPr>
            <a:spLocks noChangeShapeType="1"/>
          </p:cNvSpPr>
          <p:nvPr/>
        </p:nvSpPr>
        <p:spPr bwMode="auto">
          <a:xfrm flipV="1">
            <a:off x="4103688" y="2852738"/>
            <a:ext cx="452437" cy="20955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2008" name="Line 33"/>
          <p:cNvSpPr>
            <a:spLocks noChangeShapeType="1"/>
          </p:cNvSpPr>
          <p:nvPr/>
        </p:nvSpPr>
        <p:spPr bwMode="auto">
          <a:xfrm flipV="1">
            <a:off x="4622800" y="2549525"/>
            <a:ext cx="273050" cy="163513"/>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2009" name="Line 34"/>
          <p:cNvSpPr>
            <a:spLocks noChangeShapeType="1"/>
          </p:cNvSpPr>
          <p:nvPr/>
        </p:nvSpPr>
        <p:spPr bwMode="auto">
          <a:xfrm flipV="1">
            <a:off x="4646613" y="2643188"/>
            <a:ext cx="293687" cy="1635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2010" name="Line 35"/>
          <p:cNvSpPr>
            <a:spLocks noChangeShapeType="1"/>
          </p:cNvSpPr>
          <p:nvPr/>
        </p:nvSpPr>
        <p:spPr bwMode="auto">
          <a:xfrm flipH="1">
            <a:off x="4329113" y="3387725"/>
            <a:ext cx="3175" cy="3968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2011" name="Line 36"/>
          <p:cNvSpPr>
            <a:spLocks noChangeShapeType="1"/>
          </p:cNvSpPr>
          <p:nvPr/>
        </p:nvSpPr>
        <p:spPr bwMode="auto">
          <a:xfrm>
            <a:off x="4059238" y="3201988"/>
            <a:ext cx="249237" cy="2794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2012" name="Oval 37"/>
          <p:cNvSpPr>
            <a:spLocks noChangeArrowheads="1"/>
          </p:cNvSpPr>
          <p:nvPr/>
        </p:nvSpPr>
        <p:spPr bwMode="auto">
          <a:xfrm>
            <a:off x="4714875" y="3505200"/>
            <a:ext cx="317500" cy="306388"/>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2013" name="Line 38"/>
          <p:cNvSpPr>
            <a:spLocks noChangeShapeType="1"/>
          </p:cNvSpPr>
          <p:nvPr/>
        </p:nvSpPr>
        <p:spPr bwMode="auto">
          <a:xfrm>
            <a:off x="3990975" y="3248025"/>
            <a:ext cx="339725" cy="350838"/>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2014" name="Line 39"/>
          <p:cNvSpPr>
            <a:spLocks noChangeShapeType="1"/>
          </p:cNvSpPr>
          <p:nvPr/>
        </p:nvSpPr>
        <p:spPr bwMode="auto">
          <a:xfrm>
            <a:off x="4375150" y="3575050"/>
            <a:ext cx="339725" cy="23813"/>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2015" name="Line 40"/>
          <p:cNvSpPr>
            <a:spLocks noChangeShapeType="1"/>
          </p:cNvSpPr>
          <p:nvPr/>
        </p:nvSpPr>
        <p:spPr bwMode="auto">
          <a:xfrm>
            <a:off x="4375150" y="3643313"/>
            <a:ext cx="339725" cy="254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2016" name="Line 41"/>
          <p:cNvSpPr>
            <a:spLocks noChangeShapeType="1"/>
          </p:cNvSpPr>
          <p:nvPr/>
        </p:nvSpPr>
        <p:spPr bwMode="auto">
          <a:xfrm>
            <a:off x="4646613" y="2921000"/>
            <a:ext cx="790575" cy="111918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2017" name="Line 42"/>
          <p:cNvSpPr>
            <a:spLocks noChangeShapeType="1"/>
          </p:cNvSpPr>
          <p:nvPr/>
        </p:nvSpPr>
        <p:spPr bwMode="auto">
          <a:xfrm flipH="1">
            <a:off x="4103688" y="3690938"/>
            <a:ext cx="204787" cy="349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2018" name="Oval 43"/>
          <p:cNvSpPr>
            <a:spLocks noChangeArrowheads="1"/>
          </p:cNvSpPr>
          <p:nvPr/>
        </p:nvSpPr>
        <p:spPr bwMode="auto">
          <a:xfrm>
            <a:off x="3810000" y="3992563"/>
            <a:ext cx="312738" cy="309562"/>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2019" name="Text Box 61"/>
          <p:cNvSpPr txBox="1">
            <a:spLocks noChangeArrowheads="1"/>
          </p:cNvSpPr>
          <p:nvPr/>
        </p:nvSpPr>
        <p:spPr bwMode="auto">
          <a:xfrm>
            <a:off x="5256213" y="2384425"/>
            <a:ext cx="1511300" cy="25558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А</a:t>
            </a:r>
            <a:endParaRPr lang="ru-RU" altLang="uk-UA" sz="1800">
              <a:latin typeface="Arial" pitchFamily="34" charset="0"/>
            </a:endParaRPr>
          </a:p>
        </p:txBody>
      </p:sp>
      <p:sp>
        <p:nvSpPr>
          <p:cNvPr id="42020" name="Text Box 66"/>
          <p:cNvSpPr txBox="1">
            <a:spLocks noChangeArrowheads="1"/>
          </p:cNvSpPr>
          <p:nvPr/>
        </p:nvSpPr>
        <p:spPr bwMode="auto">
          <a:xfrm>
            <a:off x="5688013" y="3968750"/>
            <a:ext cx="1763712" cy="3968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uk-UA" err="1">
                <a:latin typeface="Arial" pitchFamily="34" charset="0"/>
              </a:rPr>
              <a:t>Кількість</a:t>
            </a:r>
            <a:endParaRPr lang="ru-RU" altLang="uk-UA">
              <a:latin typeface="Arial" pitchFamily="34" charset="0"/>
            </a:endParaRPr>
          </a:p>
          <a:p>
            <a:pPr algn="l"/>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r>
              <a:rPr lang="ru-RU" altLang="uk-UA">
                <a:latin typeface="Arial" pitchFamily="34" charset="0"/>
              </a:rPr>
              <a:t> А</a:t>
            </a:r>
          </a:p>
        </p:txBody>
      </p:sp>
      <p:sp>
        <p:nvSpPr>
          <p:cNvPr id="42021" name="Text Box 78"/>
          <p:cNvSpPr txBox="1">
            <a:spLocks noChangeArrowheads="1"/>
          </p:cNvSpPr>
          <p:nvPr/>
        </p:nvSpPr>
        <p:spPr bwMode="auto">
          <a:xfrm>
            <a:off x="1223963" y="2636838"/>
            <a:ext cx="1584325"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В</a:t>
            </a:r>
            <a:endParaRPr lang="ru-RU" altLang="uk-UA" sz="1800">
              <a:latin typeface="Arial" pitchFamily="34" charset="0"/>
            </a:endParaRPr>
          </a:p>
        </p:txBody>
      </p:sp>
      <p:sp>
        <p:nvSpPr>
          <p:cNvPr id="42022" name="Text Box 79"/>
          <p:cNvSpPr txBox="1">
            <a:spLocks noChangeArrowheads="1"/>
          </p:cNvSpPr>
          <p:nvPr/>
        </p:nvSpPr>
        <p:spPr bwMode="auto">
          <a:xfrm>
            <a:off x="4751388" y="3284538"/>
            <a:ext cx="1547812"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С</a:t>
            </a:r>
            <a:endParaRPr lang="ru-RU" altLang="uk-UA" sz="1800">
              <a:latin typeface="Arial" pitchFamily="34" charset="0"/>
            </a:endParaRPr>
          </a:p>
        </p:txBody>
      </p:sp>
      <p:sp>
        <p:nvSpPr>
          <p:cNvPr id="42023" name="Text Box 80"/>
          <p:cNvSpPr txBox="1">
            <a:spLocks noChangeArrowheads="1"/>
          </p:cNvSpPr>
          <p:nvPr/>
        </p:nvSpPr>
        <p:spPr bwMode="auto">
          <a:xfrm>
            <a:off x="935038" y="3933825"/>
            <a:ext cx="1765300" cy="4318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r"/>
            <a:r>
              <a:rPr lang="ru-RU" altLang="uk-UA" err="1">
                <a:latin typeface="Arial" pitchFamily="34" charset="0"/>
              </a:rPr>
              <a:t>Кількість</a:t>
            </a:r>
            <a:endParaRPr lang="ru-RU" altLang="uk-UA">
              <a:latin typeface="Arial" pitchFamily="34" charset="0"/>
            </a:endParaRPr>
          </a:p>
          <a:p>
            <a:pPr algn="r"/>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r>
              <a:rPr lang="ru-RU" altLang="uk-UA">
                <a:latin typeface="Arial" pitchFamily="34" charset="0"/>
              </a:rPr>
              <a:t> В</a:t>
            </a:r>
          </a:p>
        </p:txBody>
      </p:sp>
      <p:sp>
        <p:nvSpPr>
          <p:cNvPr id="42024" name="Text Box 84"/>
          <p:cNvSpPr txBox="1">
            <a:spLocks noChangeArrowheads="1"/>
          </p:cNvSpPr>
          <p:nvPr/>
        </p:nvSpPr>
        <p:spPr bwMode="auto">
          <a:xfrm>
            <a:off x="3384550" y="4329113"/>
            <a:ext cx="1800225" cy="3952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uk-UA" err="1">
                <a:latin typeface="Arial" pitchFamily="34" charset="0"/>
              </a:rPr>
              <a:t>Кількість</a:t>
            </a:r>
            <a:endParaRPr lang="ru-RU" altLang="uk-UA">
              <a:latin typeface="Arial" pitchFamily="34" charset="0"/>
            </a:endParaRPr>
          </a:p>
          <a:p>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r>
              <a:rPr lang="ru-RU" altLang="uk-UA">
                <a:latin typeface="Arial" pitchFamily="34" charset="0"/>
              </a:rPr>
              <a:t> С</a:t>
            </a:r>
          </a:p>
        </p:txBody>
      </p:sp>
      <p:sp>
        <p:nvSpPr>
          <p:cNvPr id="41" name="Rectangle 2"/>
          <p:cNvSpPr txBox="1">
            <a:spLocks noChangeArrowheads="1"/>
          </p:cNvSpPr>
          <p:nvPr/>
        </p:nvSpPr>
        <p:spPr>
          <a:xfrm>
            <a:off x="216694" y="476672"/>
            <a:ext cx="8316912" cy="755650"/>
          </a:xfrm>
          <a:prstGeom prst="rect">
            <a:avLst/>
          </a:prstGeom>
          <a:solidFill>
            <a:srgbClr val="E5FFE5">
              <a:alpha val="0"/>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Приклад моделювання стохастичною мережею </a:t>
            </a:r>
            <a:r>
              <a:rPr lang="ru-RU" altLang="uk-UA" sz="2800" err="1">
                <a:ea typeface="Arial Unicode MS" pitchFamily="34" charset="-128"/>
                <a:cs typeface="Arial Unicode MS" pitchFamily="34" charset="-128"/>
              </a:rPr>
              <a:t>Петрі</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динамічного</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управління</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розподілом</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ресурсів</a:t>
            </a:r>
            <a:endParaRPr lang="ru-RU" altLang="uk-UA" sz="2800">
              <a:ea typeface="Arial Unicode MS" pitchFamily="34" charset="-128"/>
              <a:cs typeface="Arial Unicode MS" pitchFamily="34" charset="-128"/>
            </a:endParaRPr>
          </a:p>
        </p:txBody>
      </p:sp>
    </p:spTree>
    <p:extLst>
      <p:ext uri="{BB962C8B-B14F-4D97-AF65-F5344CB8AC3E}">
        <p14:creationId xmlns:p14="http://schemas.microsoft.com/office/powerpoint/2010/main" val="2846231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1979613" y="3933825"/>
            <a:ext cx="4135437" cy="2584450"/>
          </a:xfrm>
          <a:prstGeom prst="rect">
            <a:avLst/>
          </a:prstGeom>
          <a:solidFill>
            <a:srgbClr val="FFFFFF"/>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3012" name="Rectangle 4"/>
          <p:cNvSpPr>
            <a:spLocks noChangeArrowheads="1"/>
          </p:cNvSpPr>
          <p:nvPr/>
        </p:nvSpPr>
        <p:spPr bwMode="auto">
          <a:xfrm>
            <a:off x="1979613" y="2060575"/>
            <a:ext cx="4135437" cy="1816100"/>
          </a:xfrm>
          <a:prstGeom prst="rect">
            <a:avLst/>
          </a:prstGeom>
          <a:solidFill>
            <a:srgbClr val="FFFFFF"/>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3013" name="Oval 5"/>
          <p:cNvSpPr>
            <a:spLocks noChangeArrowheads="1"/>
          </p:cNvSpPr>
          <p:nvPr/>
        </p:nvSpPr>
        <p:spPr bwMode="auto">
          <a:xfrm>
            <a:off x="5324475" y="4064000"/>
            <a:ext cx="312738" cy="307975"/>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3014" name="Line 6"/>
          <p:cNvSpPr>
            <a:spLocks noChangeShapeType="1"/>
          </p:cNvSpPr>
          <p:nvPr/>
        </p:nvSpPr>
        <p:spPr bwMode="auto">
          <a:xfrm>
            <a:off x="3313113" y="4598988"/>
            <a:ext cx="3175" cy="400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3015" name="Text Box 7"/>
          <p:cNvSpPr txBox="1">
            <a:spLocks noChangeArrowheads="1"/>
          </p:cNvSpPr>
          <p:nvPr/>
        </p:nvSpPr>
        <p:spPr bwMode="auto">
          <a:xfrm>
            <a:off x="2047875" y="2084388"/>
            <a:ext cx="2916238" cy="303212"/>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400" u="sng" err="1"/>
              <a:t>Підсистема</a:t>
            </a:r>
            <a:r>
              <a:rPr lang="ru-RU" altLang="uk-UA" sz="1400" u="sng"/>
              <a:t> </a:t>
            </a:r>
            <a:r>
              <a:rPr lang="ru-RU" altLang="uk-UA" sz="1400" u="sng" err="1"/>
              <a:t>об'єкта</a:t>
            </a:r>
            <a:r>
              <a:rPr lang="ru-RU" altLang="uk-UA" sz="1400" u="sng"/>
              <a:t> </a:t>
            </a:r>
            <a:r>
              <a:rPr lang="ru-RU" altLang="uk-UA" sz="1400" u="sng" err="1"/>
              <a:t>управління</a:t>
            </a:r>
            <a:endParaRPr lang="ru-RU" altLang="uk-UA" sz="1800"/>
          </a:p>
        </p:txBody>
      </p:sp>
      <p:sp>
        <p:nvSpPr>
          <p:cNvPr id="43016" name="Text Box 8"/>
          <p:cNvSpPr txBox="1">
            <a:spLocks noChangeArrowheads="1"/>
          </p:cNvSpPr>
          <p:nvPr/>
        </p:nvSpPr>
        <p:spPr bwMode="auto">
          <a:xfrm>
            <a:off x="2001838" y="6205538"/>
            <a:ext cx="2079625" cy="279400"/>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400" u="sng" err="1"/>
              <a:t>Підсистема</a:t>
            </a:r>
            <a:r>
              <a:rPr lang="ru-RU" altLang="uk-UA" sz="1400" u="sng"/>
              <a:t> </a:t>
            </a:r>
            <a:r>
              <a:rPr lang="ru-RU" altLang="uk-UA" sz="1400" u="sng" err="1"/>
              <a:t>управління</a:t>
            </a:r>
            <a:endParaRPr lang="ru-RU" altLang="uk-UA" sz="1800"/>
          </a:p>
        </p:txBody>
      </p:sp>
      <p:sp>
        <p:nvSpPr>
          <p:cNvPr id="43017" name="Oval 9"/>
          <p:cNvSpPr>
            <a:spLocks noChangeArrowheads="1"/>
          </p:cNvSpPr>
          <p:nvPr/>
        </p:nvSpPr>
        <p:spPr bwMode="auto">
          <a:xfrm>
            <a:off x="3765550" y="2921000"/>
            <a:ext cx="315913" cy="309563"/>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2</a:t>
            </a:r>
          </a:p>
          <a:p>
            <a:endParaRPr lang="ru-RU" altLang="uk-UA" sz="1800"/>
          </a:p>
        </p:txBody>
      </p:sp>
      <p:sp>
        <p:nvSpPr>
          <p:cNvPr id="43018" name="Line 11"/>
          <p:cNvSpPr>
            <a:spLocks noChangeShapeType="1"/>
          </p:cNvSpPr>
          <p:nvPr/>
        </p:nvSpPr>
        <p:spPr bwMode="auto">
          <a:xfrm>
            <a:off x="3154363" y="3132138"/>
            <a:ext cx="3175" cy="3968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3019" name="Oval 12"/>
          <p:cNvSpPr>
            <a:spLocks noChangeArrowheads="1"/>
          </p:cNvSpPr>
          <p:nvPr/>
        </p:nvSpPr>
        <p:spPr bwMode="auto">
          <a:xfrm>
            <a:off x="2771775" y="3992563"/>
            <a:ext cx="312738" cy="309562"/>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3020" name="Line 13"/>
          <p:cNvSpPr>
            <a:spLocks noChangeShapeType="1"/>
          </p:cNvSpPr>
          <p:nvPr/>
        </p:nvSpPr>
        <p:spPr bwMode="auto">
          <a:xfrm>
            <a:off x="2613025" y="3062288"/>
            <a:ext cx="520700" cy="23177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21" name="Line 14"/>
          <p:cNvSpPr>
            <a:spLocks noChangeShapeType="1"/>
          </p:cNvSpPr>
          <p:nvPr/>
        </p:nvSpPr>
        <p:spPr bwMode="auto">
          <a:xfrm flipV="1">
            <a:off x="3154363" y="3084513"/>
            <a:ext cx="587375" cy="1873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22" name="Line 15"/>
          <p:cNvSpPr>
            <a:spLocks noChangeShapeType="1"/>
          </p:cNvSpPr>
          <p:nvPr/>
        </p:nvSpPr>
        <p:spPr bwMode="auto">
          <a:xfrm flipV="1">
            <a:off x="3176588" y="3200400"/>
            <a:ext cx="588962" cy="19050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3023" name="Line 16"/>
          <p:cNvSpPr>
            <a:spLocks noChangeShapeType="1"/>
          </p:cNvSpPr>
          <p:nvPr/>
        </p:nvSpPr>
        <p:spPr bwMode="auto">
          <a:xfrm flipH="1">
            <a:off x="3335338" y="3084513"/>
            <a:ext cx="68262" cy="187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43024" name="Line 17"/>
          <p:cNvSpPr>
            <a:spLocks noChangeShapeType="1"/>
          </p:cNvSpPr>
          <p:nvPr/>
        </p:nvSpPr>
        <p:spPr bwMode="auto">
          <a:xfrm flipH="1">
            <a:off x="3494088" y="3200400"/>
            <a:ext cx="68262"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43025" name="Text Box 18"/>
          <p:cNvSpPr txBox="1">
            <a:spLocks noChangeArrowheads="1"/>
          </p:cNvSpPr>
          <p:nvPr/>
        </p:nvSpPr>
        <p:spPr bwMode="auto">
          <a:xfrm>
            <a:off x="3381375" y="2851150"/>
            <a:ext cx="157163" cy="187325"/>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zh-CN"/>
              <a:t>2</a:t>
            </a:r>
            <a:endParaRPr lang="ru-RU" altLang="uk-UA" sz="1800"/>
          </a:p>
        </p:txBody>
      </p:sp>
      <p:sp>
        <p:nvSpPr>
          <p:cNvPr id="43026" name="Text Box 19"/>
          <p:cNvSpPr txBox="1">
            <a:spLocks noChangeArrowheads="1"/>
          </p:cNvSpPr>
          <p:nvPr/>
        </p:nvSpPr>
        <p:spPr bwMode="auto">
          <a:xfrm>
            <a:off x="3471863" y="3014663"/>
            <a:ext cx="155575" cy="185737"/>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zh-CN"/>
              <a:t>2</a:t>
            </a:r>
            <a:endParaRPr lang="ru-RU" altLang="uk-UA" sz="1800"/>
          </a:p>
        </p:txBody>
      </p:sp>
      <p:sp>
        <p:nvSpPr>
          <p:cNvPr id="43027" name="Oval 20"/>
          <p:cNvSpPr>
            <a:spLocks noChangeArrowheads="1"/>
          </p:cNvSpPr>
          <p:nvPr/>
        </p:nvSpPr>
        <p:spPr bwMode="auto">
          <a:xfrm>
            <a:off x="2295525" y="2851150"/>
            <a:ext cx="317500" cy="309563"/>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3028" name="Line 21"/>
          <p:cNvSpPr>
            <a:spLocks noChangeShapeType="1"/>
          </p:cNvSpPr>
          <p:nvPr/>
        </p:nvSpPr>
        <p:spPr bwMode="auto">
          <a:xfrm>
            <a:off x="2566988" y="3132138"/>
            <a:ext cx="566737" cy="25400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3029" name="Text Box 22"/>
          <p:cNvSpPr txBox="1">
            <a:spLocks noChangeArrowheads="1"/>
          </p:cNvSpPr>
          <p:nvPr/>
        </p:nvSpPr>
        <p:spPr bwMode="auto">
          <a:xfrm>
            <a:off x="3563938" y="2492375"/>
            <a:ext cx="720725" cy="3603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err="1">
                <a:latin typeface="Arial" pitchFamily="34" charset="0"/>
              </a:rPr>
              <a:t>Спільний</a:t>
            </a:r>
            <a:r>
              <a:rPr lang="ru-RU" altLang="zh-CN">
                <a:latin typeface="Arial" pitchFamily="34" charset="0"/>
              </a:rPr>
              <a:t> ресурс</a:t>
            </a:r>
            <a:endParaRPr lang="ru-RU" altLang="uk-UA" sz="1800">
              <a:latin typeface="Arial" pitchFamily="34" charset="0"/>
            </a:endParaRPr>
          </a:p>
        </p:txBody>
      </p:sp>
      <p:sp>
        <p:nvSpPr>
          <p:cNvPr id="43030" name="Line 23"/>
          <p:cNvSpPr>
            <a:spLocks noChangeShapeType="1"/>
          </p:cNvSpPr>
          <p:nvPr/>
        </p:nvSpPr>
        <p:spPr bwMode="auto">
          <a:xfrm flipV="1">
            <a:off x="2951163" y="3411538"/>
            <a:ext cx="158750" cy="604837"/>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3031" name="Line 24"/>
          <p:cNvSpPr>
            <a:spLocks noChangeShapeType="1"/>
          </p:cNvSpPr>
          <p:nvPr/>
        </p:nvSpPr>
        <p:spPr bwMode="auto">
          <a:xfrm flipH="1">
            <a:off x="4579938" y="2643188"/>
            <a:ext cx="3175" cy="400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3032" name="Line 25"/>
          <p:cNvSpPr>
            <a:spLocks noChangeShapeType="1"/>
          </p:cNvSpPr>
          <p:nvPr/>
        </p:nvSpPr>
        <p:spPr bwMode="auto">
          <a:xfrm flipV="1">
            <a:off x="4059238" y="2735263"/>
            <a:ext cx="496887" cy="23336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33" name="Oval 26"/>
          <p:cNvSpPr>
            <a:spLocks noChangeArrowheads="1"/>
          </p:cNvSpPr>
          <p:nvPr/>
        </p:nvSpPr>
        <p:spPr bwMode="auto">
          <a:xfrm>
            <a:off x="4918075" y="2409825"/>
            <a:ext cx="319088" cy="307975"/>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3034" name="Line 27"/>
          <p:cNvSpPr>
            <a:spLocks noChangeShapeType="1"/>
          </p:cNvSpPr>
          <p:nvPr/>
        </p:nvSpPr>
        <p:spPr bwMode="auto">
          <a:xfrm flipV="1">
            <a:off x="4103688" y="2852738"/>
            <a:ext cx="452437" cy="20955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3035" name="Line 28"/>
          <p:cNvSpPr>
            <a:spLocks noChangeShapeType="1"/>
          </p:cNvSpPr>
          <p:nvPr/>
        </p:nvSpPr>
        <p:spPr bwMode="auto">
          <a:xfrm flipV="1">
            <a:off x="4622800" y="2549525"/>
            <a:ext cx="273050" cy="163513"/>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3036" name="Line 29"/>
          <p:cNvSpPr>
            <a:spLocks noChangeShapeType="1"/>
          </p:cNvSpPr>
          <p:nvPr/>
        </p:nvSpPr>
        <p:spPr bwMode="auto">
          <a:xfrm flipV="1">
            <a:off x="4646613" y="2643188"/>
            <a:ext cx="293687" cy="1635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37" name="Line 30"/>
          <p:cNvSpPr>
            <a:spLocks noChangeShapeType="1"/>
          </p:cNvSpPr>
          <p:nvPr/>
        </p:nvSpPr>
        <p:spPr bwMode="auto">
          <a:xfrm flipH="1">
            <a:off x="4329113" y="3387725"/>
            <a:ext cx="3175" cy="3968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3038" name="Line 31"/>
          <p:cNvSpPr>
            <a:spLocks noChangeShapeType="1"/>
          </p:cNvSpPr>
          <p:nvPr/>
        </p:nvSpPr>
        <p:spPr bwMode="auto">
          <a:xfrm>
            <a:off x="4059238" y="3201988"/>
            <a:ext cx="249237" cy="2794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39" name="Oval 32"/>
          <p:cNvSpPr>
            <a:spLocks noChangeArrowheads="1"/>
          </p:cNvSpPr>
          <p:nvPr/>
        </p:nvSpPr>
        <p:spPr bwMode="auto">
          <a:xfrm>
            <a:off x="4714875" y="3505200"/>
            <a:ext cx="317500" cy="306388"/>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3040" name="Line 33"/>
          <p:cNvSpPr>
            <a:spLocks noChangeShapeType="1"/>
          </p:cNvSpPr>
          <p:nvPr/>
        </p:nvSpPr>
        <p:spPr bwMode="auto">
          <a:xfrm>
            <a:off x="3990975" y="3248025"/>
            <a:ext cx="339725" cy="350838"/>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3041" name="Line 34"/>
          <p:cNvSpPr>
            <a:spLocks noChangeShapeType="1"/>
          </p:cNvSpPr>
          <p:nvPr/>
        </p:nvSpPr>
        <p:spPr bwMode="auto">
          <a:xfrm>
            <a:off x="4375150" y="3575050"/>
            <a:ext cx="339725" cy="23813"/>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3042" name="Line 35"/>
          <p:cNvSpPr>
            <a:spLocks noChangeShapeType="1"/>
          </p:cNvSpPr>
          <p:nvPr/>
        </p:nvSpPr>
        <p:spPr bwMode="auto">
          <a:xfrm>
            <a:off x="4375150" y="3643313"/>
            <a:ext cx="339725" cy="254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43" name="Line 36"/>
          <p:cNvSpPr>
            <a:spLocks noChangeShapeType="1"/>
          </p:cNvSpPr>
          <p:nvPr/>
        </p:nvSpPr>
        <p:spPr bwMode="auto">
          <a:xfrm>
            <a:off x="4646613" y="2921000"/>
            <a:ext cx="790575" cy="111918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44" name="Line 37"/>
          <p:cNvSpPr>
            <a:spLocks noChangeShapeType="1"/>
          </p:cNvSpPr>
          <p:nvPr/>
        </p:nvSpPr>
        <p:spPr bwMode="auto">
          <a:xfrm flipH="1">
            <a:off x="4103688" y="3690938"/>
            <a:ext cx="204787" cy="349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45" name="Oval 38"/>
          <p:cNvSpPr>
            <a:spLocks noChangeArrowheads="1"/>
          </p:cNvSpPr>
          <p:nvPr/>
        </p:nvSpPr>
        <p:spPr bwMode="auto">
          <a:xfrm>
            <a:off x="3810000" y="3992563"/>
            <a:ext cx="312738" cy="309562"/>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3046" name="Line 39"/>
          <p:cNvSpPr>
            <a:spLocks noChangeShapeType="1"/>
          </p:cNvSpPr>
          <p:nvPr/>
        </p:nvSpPr>
        <p:spPr bwMode="auto">
          <a:xfrm flipH="1" flipV="1">
            <a:off x="2906713" y="4319588"/>
            <a:ext cx="384175" cy="487362"/>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3047" name="Line 40"/>
          <p:cNvSpPr>
            <a:spLocks noChangeShapeType="1"/>
          </p:cNvSpPr>
          <p:nvPr/>
        </p:nvSpPr>
        <p:spPr bwMode="auto">
          <a:xfrm flipH="1">
            <a:off x="3335338" y="4273550"/>
            <a:ext cx="520700" cy="55721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48" name="Line 41"/>
          <p:cNvSpPr>
            <a:spLocks noChangeShapeType="1"/>
          </p:cNvSpPr>
          <p:nvPr/>
        </p:nvSpPr>
        <p:spPr bwMode="auto">
          <a:xfrm flipH="1">
            <a:off x="3335338" y="4341813"/>
            <a:ext cx="2035175" cy="53657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49" name="Line 42"/>
          <p:cNvSpPr>
            <a:spLocks noChangeShapeType="1"/>
          </p:cNvSpPr>
          <p:nvPr/>
        </p:nvSpPr>
        <p:spPr bwMode="auto">
          <a:xfrm flipH="1">
            <a:off x="2906713" y="4902200"/>
            <a:ext cx="360362" cy="3254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3050" name="Oval 43"/>
          <p:cNvSpPr>
            <a:spLocks noChangeArrowheads="1"/>
          </p:cNvSpPr>
          <p:nvPr/>
        </p:nvSpPr>
        <p:spPr bwMode="auto">
          <a:xfrm>
            <a:off x="2589213" y="5111750"/>
            <a:ext cx="311150" cy="309563"/>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3051" name="Text Box 54"/>
          <p:cNvSpPr txBox="1">
            <a:spLocks noChangeArrowheads="1"/>
          </p:cNvSpPr>
          <p:nvPr/>
        </p:nvSpPr>
        <p:spPr bwMode="auto">
          <a:xfrm>
            <a:off x="5256213" y="2384425"/>
            <a:ext cx="1511300" cy="25558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А</a:t>
            </a:r>
            <a:endParaRPr lang="ru-RU" altLang="uk-UA" sz="1800">
              <a:latin typeface="Arial" pitchFamily="34" charset="0"/>
            </a:endParaRPr>
          </a:p>
        </p:txBody>
      </p:sp>
      <p:sp>
        <p:nvSpPr>
          <p:cNvPr id="43052" name="Text Box 58"/>
          <p:cNvSpPr txBox="1">
            <a:spLocks noChangeArrowheads="1"/>
          </p:cNvSpPr>
          <p:nvPr/>
        </p:nvSpPr>
        <p:spPr bwMode="auto">
          <a:xfrm>
            <a:off x="5688013" y="3968750"/>
            <a:ext cx="1763712" cy="5762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uk-UA" err="1">
                <a:latin typeface="Arial" pitchFamily="34" charset="0"/>
              </a:rPr>
              <a:t>Різниця</a:t>
            </a:r>
            <a:r>
              <a:rPr lang="ru-RU" altLang="uk-UA">
                <a:latin typeface="Arial" pitchFamily="34" charset="0"/>
              </a:rPr>
              <a:t> в </a:t>
            </a:r>
            <a:r>
              <a:rPr lang="ru-RU" altLang="uk-UA" err="1">
                <a:latin typeface="Arial" pitchFamily="34" charset="0"/>
              </a:rPr>
              <a:t>кількості</a:t>
            </a:r>
            <a:endParaRPr lang="ru-RU" altLang="uk-UA">
              <a:latin typeface="Arial" pitchFamily="34" charset="0"/>
            </a:endParaRPr>
          </a:p>
          <a:p>
            <a:pPr algn="l"/>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r>
              <a:rPr lang="ru-RU" altLang="uk-UA">
                <a:latin typeface="Arial" pitchFamily="34" charset="0"/>
              </a:rPr>
              <a:t> А та </a:t>
            </a:r>
            <a:r>
              <a:rPr lang="ru-RU" altLang="uk-UA" err="1">
                <a:latin typeface="Arial" pitchFamily="34" charset="0"/>
              </a:rPr>
              <a:t>інших</a:t>
            </a:r>
            <a:r>
              <a:rPr lang="ru-RU" altLang="uk-UA">
                <a:latin typeface="Arial" pitchFamily="34" charset="0"/>
              </a:rPr>
              <a:t> </a:t>
            </a:r>
            <a:r>
              <a:rPr lang="ru-RU" altLang="uk-UA" err="1">
                <a:latin typeface="Arial" pitchFamily="34" charset="0"/>
              </a:rPr>
              <a:t>завдань</a:t>
            </a:r>
            <a:endParaRPr lang="ru-RU" altLang="uk-UA">
              <a:latin typeface="Arial" pitchFamily="34" charset="0"/>
            </a:endParaRPr>
          </a:p>
        </p:txBody>
      </p:sp>
      <p:sp>
        <p:nvSpPr>
          <p:cNvPr id="43053" name="Text Box 59"/>
          <p:cNvSpPr txBox="1">
            <a:spLocks noChangeArrowheads="1"/>
          </p:cNvSpPr>
          <p:nvPr/>
        </p:nvSpPr>
        <p:spPr bwMode="auto">
          <a:xfrm>
            <a:off x="647700" y="5049838"/>
            <a:ext cx="1892300" cy="6111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r"/>
            <a:r>
              <a:rPr lang="ru-RU" altLang="zh-CN" err="1">
                <a:latin typeface="Arial" pitchFamily="34" charset="0"/>
              </a:rPr>
              <a:t>Кількість</a:t>
            </a:r>
            <a:r>
              <a:rPr lang="ru-RU" altLang="zh-CN">
                <a:latin typeface="Arial" pitchFamily="34" charset="0"/>
              </a:rPr>
              <a:t>  </a:t>
            </a:r>
            <a:r>
              <a:rPr lang="ru-RU" altLang="zh-CN" err="1">
                <a:latin typeface="Arial" pitchFamily="34" charset="0"/>
              </a:rPr>
              <a:t>виконаних</a:t>
            </a:r>
            <a:r>
              <a:rPr lang="ru-RU" altLang="zh-CN">
                <a:latin typeface="Arial" pitchFamily="34" charset="0"/>
              </a:rPr>
              <a:t> </a:t>
            </a:r>
            <a:r>
              <a:rPr lang="ru-RU" altLang="zh-CN" err="1">
                <a:latin typeface="Arial" pitchFamily="34" charset="0"/>
              </a:rPr>
              <a:t>завдань</a:t>
            </a:r>
            <a:endParaRPr lang="ru-RU" altLang="zh-CN">
              <a:latin typeface="Arial" pitchFamily="34" charset="0"/>
            </a:endParaRPr>
          </a:p>
          <a:p>
            <a:pPr algn="r"/>
            <a:r>
              <a:rPr lang="ru-RU" altLang="zh-CN">
                <a:latin typeface="Arial" pitchFamily="34" charset="0"/>
              </a:rPr>
              <a:t>А,В,С </a:t>
            </a:r>
            <a:endParaRPr lang="ru-RU" altLang="uk-UA" sz="1800">
              <a:latin typeface="Arial" pitchFamily="34" charset="0"/>
            </a:endParaRPr>
          </a:p>
        </p:txBody>
      </p:sp>
      <p:sp>
        <p:nvSpPr>
          <p:cNvPr id="43054" name="Text Box 63"/>
          <p:cNvSpPr txBox="1">
            <a:spLocks noChangeArrowheads="1"/>
          </p:cNvSpPr>
          <p:nvPr/>
        </p:nvSpPr>
        <p:spPr bwMode="auto">
          <a:xfrm>
            <a:off x="1223963" y="2636838"/>
            <a:ext cx="1584325"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В</a:t>
            </a:r>
            <a:endParaRPr lang="ru-RU" altLang="uk-UA" sz="1800">
              <a:latin typeface="Arial" pitchFamily="34" charset="0"/>
            </a:endParaRPr>
          </a:p>
        </p:txBody>
      </p:sp>
      <p:sp>
        <p:nvSpPr>
          <p:cNvPr id="43055" name="Text Box 64"/>
          <p:cNvSpPr txBox="1">
            <a:spLocks noChangeArrowheads="1"/>
          </p:cNvSpPr>
          <p:nvPr/>
        </p:nvSpPr>
        <p:spPr bwMode="auto">
          <a:xfrm>
            <a:off x="4751388" y="3284538"/>
            <a:ext cx="1547812"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С</a:t>
            </a:r>
            <a:endParaRPr lang="ru-RU" altLang="uk-UA" sz="1800">
              <a:latin typeface="Arial" pitchFamily="34" charset="0"/>
            </a:endParaRPr>
          </a:p>
        </p:txBody>
      </p:sp>
      <p:sp>
        <p:nvSpPr>
          <p:cNvPr id="43056" name="Text Box 65"/>
          <p:cNvSpPr txBox="1">
            <a:spLocks noChangeArrowheads="1"/>
          </p:cNvSpPr>
          <p:nvPr/>
        </p:nvSpPr>
        <p:spPr bwMode="auto">
          <a:xfrm>
            <a:off x="935038" y="3681413"/>
            <a:ext cx="1763712" cy="57626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r"/>
            <a:r>
              <a:rPr lang="ru-RU" altLang="uk-UA" err="1">
                <a:latin typeface="Arial" pitchFamily="34" charset="0"/>
              </a:rPr>
              <a:t>Різниця</a:t>
            </a:r>
            <a:r>
              <a:rPr lang="ru-RU" altLang="uk-UA">
                <a:latin typeface="Arial" pitchFamily="34" charset="0"/>
              </a:rPr>
              <a:t> в </a:t>
            </a:r>
            <a:r>
              <a:rPr lang="ru-RU" altLang="uk-UA" err="1">
                <a:latin typeface="Arial" pitchFamily="34" charset="0"/>
              </a:rPr>
              <a:t>кількості</a:t>
            </a:r>
            <a:endParaRPr lang="ru-RU" altLang="uk-UA">
              <a:latin typeface="Arial" pitchFamily="34" charset="0"/>
            </a:endParaRPr>
          </a:p>
          <a:p>
            <a:pPr algn="r"/>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r>
              <a:rPr lang="ru-RU" altLang="uk-UA">
                <a:latin typeface="Arial" pitchFamily="34" charset="0"/>
              </a:rPr>
              <a:t> В та </a:t>
            </a:r>
            <a:r>
              <a:rPr lang="ru-RU" altLang="uk-UA" err="1">
                <a:latin typeface="Arial" pitchFamily="34" charset="0"/>
              </a:rPr>
              <a:t>інших</a:t>
            </a:r>
            <a:r>
              <a:rPr lang="ru-RU" altLang="uk-UA">
                <a:latin typeface="Arial" pitchFamily="34" charset="0"/>
              </a:rPr>
              <a:t> </a:t>
            </a:r>
            <a:r>
              <a:rPr lang="ru-RU" altLang="uk-UA" err="1">
                <a:latin typeface="Arial" pitchFamily="34" charset="0"/>
              </a:rPr>
              <a:t>завдань</a:t>
            </a:r>
            <a:endParaRPr lang="ru-RU" altLang="uk-UA">
              <a:latin typeface="Arial" pitchFamily="34" charset="0"/>
            </a:endParaRPr>
          </a:p>
        </p:txBody>
      </p:sp>
      <p:sp>
        <p:nvSpPr>
          <p:cNvPr id="43057" name="Text Box 66"/>
          <p:cNvSpPr txBox="1">
            <a:spLocks noChangeArrowheads="1"/>
          </p:cNvSpPr>
          <p:nvPr/>
        </p:nvSpPr>
        <p:spPr bwMode="auto">
          <a:xfrm>
            <a:off x="1835150" y="4400550"/>
            <a:ext cx="3311525"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uk-UA" err="1">
                <a:latin typeface="Arial" pitchFamily="34" charset="0"/>
              </a:rPr>
              <a:t>Порівняння</a:t>
            </a:r>
            <a:r>
              <a:rPr lang="ru-RU" altLang="uk-UA">
                <a:latin typeface="Arial" pitchFamily="34" charset="0"/>
              </a:rPr>
              <a:t> </a:t>
            </a:r>
            <a:r>
              <a:rPr lang="ru-RU" altLang="uk-UA" err="1">
                <a:latin typeface="Arial" pitchFamily="34" charset="0"/>
              </a:rPr>
              <a:t>кількості</a:t>
            </a:r>
            <a:r>
              <a:rPr lang="ru-RU" altLang="uk-UA">
                <a:latin typeface="Arial" pitchFamily="34" charset="0"/>
              </a:rPr>
              <a:t> </a:t>
            </a:r>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endParaRPr lang="ru-RU" altLang="uk-UA">
              <a:latin typeface="Arial" pitchFamily="34" charset="0"/>
            </a:endParaRPr>
          </a:p>
        </p:txBody>
      </p:sp>
      <p:sp>
        <p:nvSpPr>
          <p:cNvPr id="50" name="Rectangle 2"/>
          <p:cNvSpPr txBox="1">
            <a:spLocks noChangeArrowheads="1"/>
          </p:cNvSpPr>
          <p:nvPr/>
        </p:nvSpPr>
        <p:spPr>
          <a:xfrm>
            <a:off x="216694" y="476672"/>
            <a:ext cx="8316912" cy="755650"/>
          </a:xfrm>
          <a:prstGeom prst="rect">
            <a:avLst/>
          </a:prstGeom>
          <a:solidFill>
            <a:srgbClr val="E5FFE5">
              <a:alpha val="0"/>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Приклад моделювання стохастичною мережею </a:t>
            </a:r>
            <a:r>
              <a:rPr lang="ru-RU" altLang="uk-UA" sz="2800" err="1">
                <a:ea typeface="Arial Unicode MS" pitchFamily="34" charset="-128"/>
                <a:cs typeface="Arial Unicode MS" pitchFamily="34" charset="-128"/>
              </a:rPr>
              <a:t>Петрі</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динамічного</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управління</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розподілом</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ресурсів</a:t>
            </a:r>
            <a:endParaRPr lang="ru-RU" altLang="uk-UA" sz="2800">
              <a:ea typeface="Arial Unicode MS" pitchFamily="34" charset="-128"/>
              <a:cs typeface="Arial Unicode MS" pitchFamily="34" charset="-128"/>
            </a:endParaRPr>
          </a:p>
        </p:txBody>
      </p:sp>
    </p:spTree>
    <p:extLst>
      <p:ext uri="{BB962C8B-B14F-4D97-AF65-F5344CB8AC3E}">
        <p14:creationId xmlns:p14="http://schemas.microsoft.com/office/powerpoint/2010/main" val="2673916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1979613" y="3924300"/>
            <a:ext cx="4135437" cy="2584450"/>
          </a:xfrm>
          <a:prstGeom prst="rect">
            <a:avLst/>
          </a:prstGeom>
          <a:solidFill>
            <a:srgbClr val="FFFFFF"/>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4036" name="Rectangle 4"/>
          <p:cNvSpPr>
            <a:spLocks noChangeArrowheads="1"/>
          </p:cNvSpPr>
          <p:nvPr/>
        </p:nvSpPr>
        <p:spPr bwMode="auto">
          <a:xfrm>
            <a:off x="1979613" y="2060575"/>
            <a:ext cx="4135437" cy="1816100"/>
          </a:xfrm>
          <a:prstGeom prst="rect">
            <a:avLst/>
          </a:prstGeom>
          <a:solidFill>
            <a:srgbClr val="FFFFFF"/>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4037" name="Oval 5"/>
          <p:cNvSpPr>
            <a:spLocks noChangeArrowheads="1"/>
          </p:cNvSpPr>
          <p:nvPr/>
        </p:nvSpPr>
        <p:spPr bwMode="auto">
          <a:xfrm>
            <a:off x="5324475" y="4064000"/>
            <a:ext cx="312738" cy="307975"/>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4038" name="Line 6"/>
          <p:cNvSpPr>
            <a:spLocks noChangeShapeType="1"/>
          </p:cNvSpPr>
          <p:nvPr/>
        </p:nvSpPr>
        <p:spPr bwMode="auto">
          <a:xfrm>
            <a:off x="3313113" y="4598988"/>
            <a:ext cx="3175" cy="400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4039" name="Text Box 7"/>
          <p:cNvSpPr txBox="1">
            <a:spLocks noChangeArrowheads="1"/>
          </p:cNvSpPr>
          <p:nvPr/>
        </p:nvSpPr>
        <p:spPr bwMode="auto">
          <a:xfrm>
            <a:off x="2047875" y="2084388"/>
            <a:ext cx="2916238" cy="303212"/>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400" u="sng" err="1"/>
              <a:t>Підсистема</a:t>
            </a:r>
            <a:r>
              <a:rPr lang="ru-RU" altLang="uk-UA" sz="1400" u="sng"/>
              <a:t> </a:t>
            </a:r>
            <a:r>
              <a:rPr lang="ru-RU" altLang="uk-UA" sz="1400" u="sng" err="1"/>
              <a:t>об'єкта</a:t>
            </a:r>
            <a:r>
              <a:rPr lang="ru-RU" altLang="uk-UA" sz="1400" u="sng"/>
              <a:t> </a:t>
            </a:r>
            <a:r>
              <a:rPr lang="ru-RU" altLang="uk-UA" sz="1400" u="sng" err="1"/>
              <a:t>управління</a:t>
            </a:r>
            <a:endParaRPr lang="ru-RU" altLang="uk-UA" sz="1800"/>
          </a:p>
        </p:txBody>
      </p:sp>
      <p:sp>
        <p:nvSpPr>
          <p:cNvPr id="44040" name="Text Box 8"/>
          <p:cNvSpPr txBox="1">
            <a:spLocks noChangeArrowheads="1"/>
          </p:cNvSpPr>
          <p:nvPr/>
        </p:nvSpPr>
        <p:spPr bwMode="auto">
          <a:xfrm>
            <a:off x="2001838" y="6205538"/>
            <a:ext cx="2079625" cy="279400"/>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400" u="sng" err="1"/>
              <a:t>Підсистема</a:t>
            </a:r>
            <a:r>
              <a:rPr lang="ru-RU" altLang="uk-UA" sz="1400" u="sng"/>
              <a:t> </a:t>
            </a:r>
            <a:r>
              <a:rPr lang="ru-RU" altLang="uk-UA" sz="1400" u="sng" err="1"/>
              <a:t>управління</a:t>
            </a:r>
            <a:endParaRPr lang="ru-RU" altLang="uk-UA" sz="1800"/>
          </a:p>
        </p:txBody>
      </p:sp>
      <p:sp>
        <p:nvSpPr>
          <p:cNvPr id="44041" name="Oval 9"/>
          <p:cNvSpPr>
            <a:spLocks noChangeArrowheads="1"/>
          </p:cNvSpPr>
          <p:nvPr/>
        </p:nvSpPr>
        <p:spPr bwMode="auto">
          <a:xfrm>
            <a:off x="3765550" y="2921000"/>
            <a:ext cx="315913" cy="309563"/>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2</a:t>
            </a:r>
          </a:p>
          <a:p>
            <a:endParaRPr lang="ru-RU" altLang="uk-UA" sz="1800"/>
          </a:p>
        </p:txBody>
      </p:sp>
      <p:sp>
        <p:nvSpPr>
          <p:cNvPr id="44042" name="Oval 10"/>
          <p:cNvSpPr>
            <a:spLocks noChangeArrowheads="1"/>
          </p:cNvSpPr>
          <p:nvPr/>
        </p:nvSpPr>
        <p:spPr bwMode="auto">
          <a:xfrm>
            <a:off x="3538538" y="5391150"/>
            <a:ext cx="314325" cy="309563"/>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4043" name="Line 11"/>
          <p:cNvSpPr>
            <a:spLocks noChangeShapeType="1"/>
          </p:cNvSpPr>
          <p:nvPr/>
        </p:nvSpPr>
        <p:spPr bwMode="auto">
          <a:xfrm>
            <a:off x="3154363" y="3132138"/>
            <a:ext cx="3175" cy="3968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4044" name="Oval 12"/>
          <p:cNvSpPr>
            <a:spLocks noChangeArrowheads="1"/>
          </p:cNvSpPr>
          <p:nvPr/>
        </p:nvSpPr>
        <p:spPr bwMode="auto">
          <a:xfrm>
            <a:off x="2771775" y="3992563"/>
            <a:ext cx="312738" cy="309562"/>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4045" name="Line 13"/>
          <p:cNvSpPr>
            <a:spLocks noChangeShapeType="1"/>
          </p:cNvSpPr>
          <p:nvPr/>
        </p:nvSpPr>
        <p:spPr bwMode="auto">
          <a:xfrm>
            <a:off x="2613025" y="3062288"/>
            <a:ext cx="520700" cy="23177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46" name="Line 14"/>
          <p:cNvSpPr>
            <a:spLocks noChangeShapeType="1"/>
          </p:cNvSpPr>
          <p:nvPr/>
        </p:nvSpPr>
        <p:spPr bwMode="auto">
          <a:xfrm flipV="1">
            <a:off x="3154363" y="3084513"/>
            <a:ext cx="587375" cy="1873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47" name="Line 15"/>
          <p:cNvSpPr>
            <a:spLocks noChangeShapeType="1"/>
          </p:cNvSpPr>
          <p:nvPr/>
        </p:nvSpPr>
        <p:spPr bwMode="auto">
          <a:xfrm flipV="1">
            <a:off x="3176588" y="3200400"/>
            <a:ext cx="588962" cy="19050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4048" name="Line 16"/>
          <p:cNvSpPr>
            <a:spLocks noChangeShapeType="1"/>
          </p:cNvSpPr>
          <p:nvPr/>
        </p:nvSpPr>
        <p:spPr bwMode="auto">
          <a:xfrm flipH="1">
            <a:off x="3335338" y="3084513"/>
            <a:ext cx="68262" cy="187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44049" name="Line 17"/>
          <p:cNvSpPr>
            <a:spLocks noChangeShapeType="1"/>
          </p:cNvSpPr>
          <p:nvPr/>
        </p:nvSpPr>
        <p:spPr bwMode="auto">
          <a:xfrm flipH="1">
            <a:off x="3494088" y="3200400"/>
            <a:ext cx="68262"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44050" name="Text Box 18"/>
          <p:cNvSpPr txBox="1">
            <a:spLocks noChangeArrowheads="1"/>
          </p:cNvSpPr>
          <p:nvPr/>
        </p:nvSpPr>
        <p:spPr bwMode="auto">
          <a:xfrm>
            <a:off x="3381375" y="2851150"/>
            <a:ext cx="157163" cy="187325"/>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zh-CN"/>
              <a:t>2</a:t>
            </a:r>
            <a:endParaRPr lang="ru-RU" altLang="uk-UA" sz="1800"/>
          </a:p>
        </p:txBody>
      </p:sp>
      <p:sp>
        <p:nvSpPr>
          <p:cNvPr id="44051" name="Text Box 19"/>
          <p:cNvSpPr txBox="1">
            <a:spLocks noChangeArrowheads="1"/>
          </p:cNvSpPr>
          <p:nvPr/>
        </p:nvSpPr>
        <p:spPr bwMode="auto">
          <a:xfrm>
            <a:off x="3471863" y="3014663"/>
            <a:ext cx="155575" cy="185737"/>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zh-CN"/>
              <a:t>2</a:t>
            </a:r>
            <a:endParaRPr lang="ru-RU" altLang="uk-UA" sz="1800"/>
          </a:p>
        </p:txBody>
      </p:sp>
      <p:sp>
        <p:nvSpPr>
          <p:cNvPr id="44052" name="Oval 20"/>
          <p:cNvSpPr>
            <a:spLocks noChangeArrowheads="1"/>
          </p:cNvSpPr>
          <p:nvPr/>
        </p:nvSpPr>
        <p:spPr bwMode="auto">
          <a:xfrm>
            <a:off x="2295525" y="2851150"/>
            <a:ext cx="317500" cy="309563"/>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4053" name="Line 21"/>
          <p:cNvSpPr>
            <a:spLocks noChangeShapeType="1"/>
          </p:cNvSpPr>
          <p:nvPr/>
        </p:nvSpPr>
        <p:spPr bwMode="auto">
          <a:xfrm>
            <a:off x="2566988" y="3132138"/>
            <a:ext cx="566737" cy="25400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4054" name="Text Box 22"/>
          <p:cNvSpPr txBox="1">
            <a:spLocks noChangeArrowheads="1"/>
          </p:cNvSpPr>
          <p:nvPr/>
        </p:nvSpPr>
        <p:spPr bwMode="auto">
          <a:xfrm>
            <a:off x="3563938" y="2492375"/>
            <a:ext cx="720725" cy="3603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err="1">
                <a:latin typeface="Arial" pitchFamily="34" charset="0"/>
              </a:rPr>
              <a:t>Спільний</a:t>
            </a:r>
            <a:r>
              <a:rPr lang="ru-RU" altLang="zh-CN">
                <a:latin typeface="Arial" pitchFamily="34" charset="0"/>
              </a:rPr>
              <a:t> ресурс</a:t>
            </a:r>
            <a:endParaRPr lang="ru-RU" altLang="uk-UA" sz="1800">
              <a:latin typeface="Arial" pitchFamily="34" charset="0"/>
            </a:endParaRPr>
          </a:p>
        </p:txBody>
      </p:sp>
      <p:sp>
        <p:nvSpPr>
          <p:cNvPr id="44055" name="Line 23"/>
          <p:cNvSpPr>
            <a:spLocks noChangeShapeType="1"/>
          </p:cNvSpPr>
          <p:nvPr/>
        </p:nvSpPr>
        <p:spPr bwMode="auto">
          <a:xfrm flipV="1">
            <a:off x="2951163" y="3411538"/>
            <a:ext cx="158750" cy="604837"/>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4056" name="Line 24"/>
          <p:cNvSpPr>
            <a:spLocks noChangeShapeType="1"/>
          </p:cNvSpPr>
          <p:nvPr/>
        </p:nvSpPr>
        <p:spPr bwMode="auto">
          <a:xfrm flipH="1">
            <a:off x="4579938" y="2643188"/>
            <a:ext cx="3175" cy="400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4057" name="Line 25"/>
          <p:cNvSpPr>
            <a:spLocks noChangeShapeType="1"/>
          </p:cNvSpPr>
          <p:nvPr/>
        </p:nvSpPr>
        <p:spPr bwMode="auto">
          <a:xfrm flipV="1">
            <a:off x="4059238" y="2735263"/>
            <a:ext cx="496887" cy="23336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58" name="Oval 26"/>
          <p:cNvSpPr>
            <a:spLocks noChangeArrowheads="1"/>
          </p:cNvSpPr>
          <p:nvPr/>
        </p:nvSpPr>
        <p:spPr bwMode="auto">
          <a:xfrm>
            <a:off x="4918075" y="2409825"/>
            <a:ext cx="319088" cy="307975"/>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4059" name="Line 27"/>
          <p:cNvSpPr>
            <a:spLocks noChangeShapeType="1"/>
          </p:cNvSpPr>
          <p:nvPr/>
        </p:nvSpPr>
        <p:spPr bwMode="auto">
          <a:xfrm flipV="1">
            <a:off x="4103688" y="2852738"/>
            <a:ext cx="452437" cy="20955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4060" name="Line 28"/>
          <p:cNvSpPr>
            <a:spLocks noChangeShapeType="1"/>
          </p:cNvSpPr>
          <p:nvPr/>
        </p:nvSpPr>
        <p:spPr bwMode="auto">
          <a:xfrm flipV="1">
            <a:off x="4622800" y="2549525"/>
            <a:ext cx="273050" cy="163513"/>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4061" name="Line 29"/>
          <p:cNvSpPr>
            <a:spLocks noChangeShapeType="1"/>
          </p:cNvSpPr>
          <p:nvPr/>
        </p:nvSpPr>
        <p:spPr bwMode="auto">
          <a:xfrm flipV="1">
            <a:off x="4646613" y="2643188"/>
            <a:ext cx="293687" cy="1635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62" name="Line 30"/>
          <p:cNvSpPr>
            <a:spLocks noChangeShapeType="1"/>
          </p:cNvSpPr>
          <p:nvPr/>
        </p:nvSpPr>
        <p:spPr bwMode="auto">
          <a:xfrm flipH="1">
            <a:off x="4329113" y="3387725"/>
            <a:ext cx="3175" cy="3968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4063" name="Line 31"/>
          <p:cNvSpPr>
            <a:spLocks noChangeShapeType="1"/>
          </p:cNvSpPr>
          <p:nvPr/>
        </p:nvSpPr>
        <p:spPr bwMode="auto">
          <a:xfrm>
            <a:off x="4059238" y="3201988"/>
            <a:ext cx="249237" cy="2794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64" name="Oval 32"/>
          <p:cNvSpPr>
            <a:spLocks noChangeArrowheads="1"/>
          </p:cNvSpPr>
          <p:nvPr/>
        </p:nvSpPr>
        <p:spPr bwMode="auto">
          <a:xfrm>
            <a:off x="4714875" y="3505200"/>
            <a:ext cx="317500" cy="306388"/>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4065" name="Line 33"/>
          <p:cNvSpPr>
            <a:spLocks noChangeShapeType="1"/>
          </p:cNvSpPr>
          <p:nvPr/>
        </p:nvSpPr>
        <p:spPr bwMode="auto">
          <a:xfrm>
            <a:off x="3990975" y="3248025"/>
            <a:ext cx="339725" cy="350838"/>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4066" name="Line 34"/>
          <p:cNvSpPr>
            <a:spLocks noChangeShapeType="1"/>
          </p:cNvSpPr>
          <p:nvPr/>
        </p:nvSpPr>
        <p:spPr bwMode="auto">
          <a:xfrm>
            <a:off x="4375150" y="3575050"/>
            <a:ext cx="339725" cy="23813"/>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4067" name="Line 35"/>
          <p:cNvSpPr>
            <a:spLocks noChangeShapeType="1"/>
          </p:cNvSpPr>
          <p:nvPr/>
        </p:nvSpPr>
        <p:spPr bwMode="auto">
          <a:xfrm>
            <a:off x="4375150" y="3643313"/>
            <a:ext cx="339725" cy="254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68" name="Line 36"/>
          <p:cNvSpPr>
            <a:spLocks noChangeShapeType="1"/>
          </p:cNvSpPr>
          <p:nvPr/>
        </p:nvSpPr>
        <p:spPr bwMode="auto">
          <a:xfrm>
            <a:off x="4646613" y="2921000"/>
            <a:ext cx="790575" cy="111918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69" name="Line 37"/>
          <p:cNvSpPr>
            <a:spLocks noChangeShapeType="1"/>
          </p:cNvSpPr>
          <p:nvPr/>
        </p:nvSpPr>
        <p:spPr bwMode="auto">
          <a:xfrm flipH="1">
            <a:off x="4103688" y="3690938"/>
            <a:ext cx="204787" cy="349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70" name="Oval 38"/>
          <p:cNvSpPr>
            <a:spLocks noChangeArrowheads="1"/>
          </p:cNvSpPr>
          <p:nvPr/>
        </p:nvSpPr>
        <p:spPr bwMode="auto">
          <a:xfrm>
            <a:off x="3810000" y="3992563"/>
            <a:ext cx="312738" cy="309562"/>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4071" name="Line 39"/>
          <p:cNvSpPr>
            <a:spLocks noChangeShapeType="1"/>
          </p:cNvSpPr>
          <p:nvPr/>
        </p:nvSpPr>
        <p:spPr bwMode="auto">
          <a:xfrm flipH="1" flipV="1">
            <a:off x="2906713" y="4319588"/>
            <a:ext cx="384175" cy="487362"/>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4072" name="Line 40"/>
          <p:cNvSpPr>
            <a:spLocks noChangeShapeType="1"/>
          </p:cNvSpPr>
          <p:nvPr/>
        </p:nvSpPr>
        <p:spPr bwMode="auto">
          <a:xfrm flipH="1">
            <a:off x="3335338" y="4273550"/>
            <a:ext cx="520700" cy="55721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73" name="Line 41"/>
          <p:cNvSpPr>
            <a:spLocks noChangeShapeType="1"/>
          </p:cNvSpPr>
          <p:nvPr/>
        </p:nvSpPr>
        <p:spPr bwMode="auto">
          <a:xfrm flipH="1">
            <a:off x="3335338" y="4341813"/>
            <a:ext cx="2035175" cy="53657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74" name="Line 42"/>
          <p:cNvSpPr>
            <a:spLocks noChangeShapeType="1"/>
          </p:cNvSpPr>
          <p:nvPr/>
        </p:nvSpPr>
        <p:spPr bwMode="auto">
          <a:xfrm flipH="1">
            <a:off x="2906713" y="4902200"/>
            <a:ext cx="360362" cy="3254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75" name="Oval 43"/>
          <p:cNvSpPr>
            <a:spLocks noChangeArrowheads="1"/>
          </p:cNvSpPr>
          <p:nvPr/>
        </p:nvSpPr>
        <p:spPr bwMode="auto">
          <a:xfrm>
            <a:off x="2589213" y="5111750"/>
            <a:ext cx="311150" cy="309563"/>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4076" name="Line 44"/>
          <p:cNvSpPr>
            <a:spLocks noChangeShapeType="1"/>
          </p:cNvSpPr>
          <p:nvPr/>
        </p:nvSpPr>
        <p:spPr bwMode="auto">
          <a:xfrm>
            <a:off x="4149725" y="5694363"/>
            <a:ext cx="1588" cy="400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4077" name="Line 45"/>
          <p:cNvSpPr>
            <a:spLocks noChangeShapeType="1"/>
          </p:cNvSpPr>
          <p:nvPr/>
        </p:nvSpPr>
        <p:spPr bwMode="auto">
          <a:xfrm flipV="1">
            <a:off x="4194175" y="5648325"/>
            <a:ext cx="338138" cy="25558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78" name="Line 46"/>
          <p:cNvSpPr>
            <a:spLocks noChangeShapeType="1"/>
          </p:cNvSpPr>
          <p:nvPr/>
        </p:nvSpPr>
        <p:spPr bwMode="auto">
          <a:xfrm>
            <a:off x="4149725" y="5019675"/>
            <a:ext cx="3175" cy="3984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4079" name="Line 47"/>
          <p:cNvSpPr>
            <a:spLocks noChangeShapeType="1"/>
          </p:cNvSpPr>
          <p:nvPr/>
        </p:nvSpPr>
        <p:spPr bwMode="auto">
          <a:xfrm flipV="1">
            <a:off x="3787775" y="5226050"/>
            <a:ext cx="360363" cy="18732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4080" name="Line 48"/>
          <p:cNvSpPr>
            <a:spLocks noChangeShapeType="1"/>
          </p:cNvSpPr>
          <p:nvPr/>
        </p:nvSpPr>
        <p:spPr bwMode="auto">
          <a:xfrm>
            <a:off x="4217988" y="5251450"/>
            <a:ext cx="358775" cy="185738"/>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4081" name="Line 49"/>
          <p:cNvSpPr>
            <a:spLocks noChangeShapeType="1"/>
          </p:cNvSpPr>
          <p:nvPr/>
        </p:nvSpPr>
        <p:spPr bwMode="auto">
          <a:xfrm>
            <a:off x="3810000" y="5670550"/>
            <a:ext cx="317500" cy="2095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82" name="Text Box 50"/>
          <p:cNvSpPr txBox="1">
            <a:spLocks noChangeArrowheads="1"/>
          </p:cNvSpPr>
          <p:nvPr/>
        </p:nvSpPr>
        <p:spPr bwMode="auto">
          <a:xfrm>
            <a:off x="4668838" y="5133975"/>
            <a:ext cx="249237" cy="2587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t>Р</a:t>
            </a:r>
            <a:r>
              <a:rPr lang="ru-RU" altLang="zh-CN" baseline="-25000"/>
              <a:t>7</a:t>
            </a:r>
            <a:endParaRPr lang="ru-RU" altLang="uk-UA" sz="1800"/>
          </a:p>
        </p:txBody>
      </p:sp>
      <p:sp>
        <p:nvSpPr>
          <p:cNvPr id="44083" name="Text Box 52"/>
          <p:cNvSpPr txBox="1">
            <a:spLocks noChangeArrowheads="1"/>
          </p:cNvSpPr>
          <p:nvPr/>
        </p:nvSpPr>
        <p:spPr bwMode="auto">
          <a:xfrm>
            <a:off x="3290888" y="5183188"/>
            <a:ext cx="293687" cy="2540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t>Р</a:t>
            </a:r>
            <a:r>
              <a:rPr lang="ru-RU" altLang="zh-CN" baseline="-25000"/>
              <a:t>8</a:t>
            </a:r>
            <a:endParaRPr lang="ru-RU" altLang="uk-UA" sz="1800"/>
          </a:p>
        </p:txBody>
      </p:sp>
      <p:sp>
        <p:nvSpPr>
          <p:cNvPr id="44084" name="Text Box 54"/>
          <p:cNvSpPr txBox="1">
            <a:spLocks noChangeArrowheads="1"/>
          </p:cNvSpPr>
          <p:nvPr/>
        </p:nvSpPr>
        <p:spPr bwMode="auto">
          <a:xfrm>
            <a:off x="5256213" y="2384425"/>
            <a:ext cx="1511300" cy="25558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А</a:t>
            </a:r>
            <a:endParaRPr lang="ru-RU" altLang="uk-UA" sz="1800">
              <a:latin typeface="Arial" pitchFamily="34" charset="0"/>
            </a:endParaRPr>
          </a:p>
        </p:txBody>
      </p:sp>
      <p:sp>
        <p:nvSpPr>
          <p:cNvPr id="44085" name="Text Box 58"/>
          <p:cNvSpPr txBox="1">
            <a:spLocks noChangeArrowheads="1"/>
          </p:cNvSpPr>
          <p:nvPr/>
        </p:nvSpPr>
        <p:spPr bwMode="auto">
          <a:xfrm>
            <a:off x="5688013" y="3968750"/>
            <a:ext cx="1763712" cy="5762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uk-UA" err="1">
                <a:latin typeface="Arial" pitchFamily="34" charset="0"/>
              </a:rPr>
              <a:t>Різниця</a:t>
            </a:r>
            <a:r>
              <a:rPr lang="ru-RU" altLang="uk-UA">
                <a:latin typeface="Arial" pitchFamily="34" charset="0"/>
              </a:rPr>
              <a:t> в </a:t>
            </a:r>
            <a:r>
              <a:rPr lang="ru-RU" altLang="uk-UA" err="1">
                <a:latin typeface="Arial" pitchFamily="34" charset="0"/>
              </a:rPr>
              <a:t>кількості</a:t>
            </a:r>
            <a:endParaRPr lang="ru-RU" altLang="uk-UA">
              <a:latin typeface="Arial" pitchFamily="34" charset="0"/>
            </a:endParaRPr>
          </a:p>
          <a:p>
            <a:pPr algn="l"/>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r>
              <a:rPr lang="ru-RU" altLang="uk-UA">
                <a:latin typeface="Arial" pitchFamily="34" charset="0"/>
              </a:rPr>
              <a:t> А та </a:t>
            </a:r>
            <a:r>
              <a:rPr lang="ru-RU" altLang="uk-UA" err="1">
                <a:latin typeface="Arial" pitchFamily="34" charset="0"/>
              </a:rPr>
              <a:t>інших</a:t>
            </a:r>
            <a:r>
              <a:rPr lang="ru-RU" altLang="uk-UA">
                <a:latin typeface="Arial" pitchFamily="34" charset="0"/>
              </a:rPr>
              <a:t> </a:t>
            </a:r>
            <a:r>
              <a:rPr lang="ru-RU" altLang="uk-UA" err="1">
                <a:latin typeface="Arial" pitchFamily="34" charset="0"/>
              </a:rPr>
              <a:t>завдань</a:t>
            </a:r>
            <a:endParaRPr lang="ru-RU" altLang="uk-UA">
              <a:latin typeface="Arial" pitchFamily="34" charset="0"/>
            </a:endParaRPr>
          </a:p>
        </p:txBody>
      </p:sp>
      <p:sp>
        <p:nvSpPr>
          <p:cNvPr id="44086" name="Text Box 59"/>
          <p:cNvSpPr txBox="1">
            <a:spLocks noChangeArrowheads="1"/>
          </p:cNvSpPr>
          <p:nvPr/>
        </p:nvSpPr>
        <p:spPr bwMode="auto">
          <a:xfrm>
            <a:off x="647700" y="5049838"/>
            <a:ext cx="1892300" cy="6111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r"/>
            <a:r>
              <a:rPr lang="ru-RU" altLang="zh-CN" err="1">
                <a:latin typeface="Arial" pitchFamily="34" charset="0"/>
              </a:rPr>
              <a:t>Кількість</a:t>
            </a:r>
            <a:r>
              <a:rPr lang="ru-RU" altLang="zh-CN">
                <a:latin typeface="Arial" pitchFamily="34" charset="0"/>
              </a:rPr>
              <a:t>  </a:t>
            </a:r>
            <a:r>
              <a:rPr lang="ru-RU" altLang="zh-CN" err="1">
                <a:latin typeface="Arial" pitchFamily="34" charset="0"/>
              </a:rPr>
              <a:t>виконаних</a:t>
            </a:r>
            <a:r>
              <a:rPr lang="ru-RU" altLang="zh-CN">
                <a:latin typeface="Arial" pitchFamily="34" charset="0"/>
              </a:rPr>
              <a:t> </a:t>
            </a:r>
            <a:r>
              <a:rPr lang="ru-RU" altLang="zh-CN" err="1">
                <a:latin typeface="Arial" pitchFamily="34" charset="0"/>
              </a:rPr>
              <a:t>завдань</a:t>
            </a:r>
            <a:endParaRPr lang="ru-RU" altLang="zh-CN">
              <a:latin typeface="Arial" pitchFamily="34" charset="0"/>
            </a:endParaRPr>
          </a:p>
          <a:p>
            <a:pPr algn="r"/>
            <a:r>
              <a:rPr lang="ru-RU" altLang="zh-CN">
                <a:latin typeface="Arial" pitchFamily="34" charset="0"/>
              </a:rPr>
              <a:t>А,В,С </a:t>
            </a:r>
            <a:endParaRPr lang="ru-RU" altLang="uk-UA" sz="1800">
              <a:latin typeface="Arial" pitchFamily="34" charset="0"/>
            </a:endParaRPr>
          </a:p>
        </p:txBody>
      </p:sp>
      <p:sp>
        <p:nvSpPr>
          <p:cNvPr id="44087" name="Oval 60"/>
          <p:cNvSpPr>
            <a:spLocks noChangeArrowheads="1"/>
          </p:cNvSpPr>
          <p:nvPr/>
        </p:nvSpPr>
        <p:spPr bwMode="auto">
          <a:xfrm>
            <a:off x="4533900" y="5414963"/>
            <a:ext cx="319088" cy="306387"/>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4088" name="Line 61"/>
          <p:cNvSpPr>
            <a:spLocks noChangeShapeType="1"/>
          </p:cNvSpPr>
          <p:nvPr/>
        </p:nvSpPr>
        <p:spPr bwMode="auto">
          <a:xfrm>
            <a:off x="4194175" y="5997575"/>
            <a:ext cx="293688" cy="2079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4089" name="Oval 62"/>
          <p:cNvSpPr>
            <a:spLocks noChangeArrowheads="1"/>
          </p:cNvSpPr>
          <p:nvPr/>
        </p:nvSpPr>
        <p:spPr bwMode="auto">
          <a:xfrm>
            <a:off x="4487863" y="6089650"/>
            <a:ext cx="311150" cy="309563"/>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4090" name="Text Box 63"/>
          <p:cNvSpPr txBox="1">
            <a:spLocks noChangeArrowheads="1"/>
          </p:cNvSpPr>
          <p:nvPr/>
        </p:nvSpPr>
        <p:spPr bwMode="auto">
          <a:xfrm>
            <a:off x="1223963" y="2636838"/>
            <a:ext cx="1584325"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В</a:t>
            </a:r>
            <a:endParaRPr lang="ru-RU" altLang="uk-UA" sz="1800">
              <a:latin typeface="Arial" pitchFamily="34" charset="0"/>
            </a:endParaRPr>
          </a:p>
        </p:txBody>
      </p:sp>
      <p:sp>
        <p:nvSpPr>
          <p:cNvPr id="44091" name="Text Box 64"/>
          <p:cNvSpPr txBox="1">
            <a:spLocks noChangeArrowheads="1"/>
          </p:cNvSpPr>
          <p:nvPr/>
        </p:nvSpPr>
        <p:spPr bwMode="auto">
          <a:xfrm>
            <a:off x="4751388" y="3284538"/>
            <a:ext cx="1547812"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С</a:t>
            </a:r>
            <a:endParaRPr lang="ru-RU" altLang="uk-UA" sz="1800">
              <a:latin typeface="Arial" pitchFamily="34" charset="0"/>
            </a:endParaRPr>
          </a:p>
        </p:txBody>
      </p:sp>
      <p:sp>
        <p:nvSpPr>
          <p:cNvPr id="44092" name="Text Box 65"/>
          <p:cNvSpPr txBox="1">
            <a:spLocks noChangeArrowheads="1"/>
          </p:cNvSpPr>
          <p:nvPr/>
        </p:nvSpPr>
        <p:spPr bwMode="auto">
          <a:xfrm>
            <a:off x="935038" y="3681413"/>
            <a:ext cx="1763712" cy="57626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r"/>
            <a:r>
              <a:rPr lang="ru-RU" altLang="uk-UA" err="1">
                <a:latin typeface="Arial" pitchFamily="34" charset="0"/>
              </a:rPr>
              <a:t>Різниця</a:t>
            </a:r>
            <a:r>
              <a:rPr lang="ru-RU" altLang="uk-UA">
                <a:latin typeface="Arial" pitchFamily="34" charset="0"/>
              </a:rPr>
              <a:t> в </a:t>
            </a:r>
            <a:r>
              <a:rPr lang="ru-RU" altLang="uk-UA" err="1">
                <a:latin typeface="Arial" pitchFamily="34" charset="0"/>
              </a:rPr>
              <a:t>кількості</a:t>
            </a:r>
            <a:endParaRPr lang="ru-RU" altLang="uk-UA">
              <a:latin typeface="Arial" pitchFamily="34" charset="0"/>
            </a:endParaRPr>
          </a:p>
          <a:p>
            <a:pPr algn="r"/>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r>
              <a:rPr lang="ru-RU" altLang="uk-UA">
                <a:latin typeface="Arial" pitchFamily="34" charset="0"/>
              </a:rPr>
              <a:t> А та </a:t>
            </a:r>
            <a:r>
              <a:rPr lang="ru-RU" altLang="uk-UA" err="1">
                <a:latin typeface="Arial" pitchFamily="34" charset="0"/>
              </a:rPr>
              <a:t>інших</a:t>
            </a:r>
            <a:r>
              <a:rPr lang="ru-RU" altLang="uk-UA">
                <a:latin typeface="Arial" pitchFamily="34" charset="0"/>
              </a:rPr>
              <a:t> </a:t>
            </a:r>
            <a:r>
              <a:rPr lang="ru-RU" altLang="uk-UA" err="1">
                <a:latin typeface="Arial" pitchFamily="34" charset="0"/>
              </a:rPr>
              <a:t>завдань</a:t>
            </a:r>
            <a:endParaRPr lang="ru-RU" altLang="uk-UA">
              <a:latin typeface="Arial" pitchFamily="34" charset="0"/>
            </a:endParaRPr>
          </a:p>
        </p:txBody>
      </p:sp>
      <p:sp>
        <p:nvSpPr>
          <p:cNvPr id="44093" name="Text Box 66"/>
          <p:cNvSpPr txBox="1">
            <a:spLocks noChangeArrowheads="1"/>
          </p:cNvSpPr>
          <p:nvPr/>
        </p:nvSpPr>
        <p:spPr bwMode="auto">
          <a:xfrm>
            <a:off x="1835150" y="4400550"/>
            <a:ext cx="3311525"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uk-UA" err="1">
                <a:latin typeface="Arial" pitchFamily="34" charset="0"/>
              </a:rPr>
              <a:t>Порівняння</a:t>
            </a:r>
            <a:r>
              <a:rPr lang="ru-RU" altLang="uk-UA">
                <a:latin typeface="Arial" pitchFamily="34" charset="0"/>
              </a:rPr>
              <a:t> </a:t>
            </a:r>
            <a:r>
              <a:rPr lang="ru-RU" altLang="uk-UA" err="1">
                <a:latin typeface="Arial" pitchFamily="34" charset="0"/>
              </a:rPr>
              <a:t>кількості</a:t>
            </a:r>
            <a:r>
              <a:rPr lang="ru-RU" altLang="uk-UA">
                <a:latin typeface="Arial" pitchFamily="34" charset="0"/>
              </a:rPr>
              <a:t> </a:t>
            </a:r>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endParaRPr lang="ru-RU" altLang="uk-UA">
              <a:latin typeface="Arial" pitchFamily="34" charset="0"/>
            </a:endParaRPr>
          </a:p>
        </p:txBody>
      </p:sp>
      <p:sp>
        <p:nvSpPr>
          <p:cNvPr id="44094" name="Text Box 67"/>
          <p:cNvSpPr txBox="1">
            <a:spLocks noChangeArrowheads="1"/>
          </p:cNvSpPr>
          <p:nvPr/>
        </p:nvSpPr>
        <p:spPr bwMode="auto">
          <a:xfrm>
            <a:off x="3995738" y="4797425"/>
            <a:ext cx="3512715" cy="1809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 altLang="uk-UA">
                <a:latin typeface="Arial" pitchFamily="34" charset="0"/>
              </a:rPr>
              <a:t>Прийняття рішення про блокування завдань А і С</a:t>
            </a:r>
            <a:endParaRPr lang="ru-RU" altLang="uk-UA">
              <a:latin typeface="Arial" pitchFamily="34" charset="0"/>
            </a:endParaRPr>
          </a:p>
        </p:txBody>
      </p:sp>
      <p:sp>
        <p:nvSpPr>
          <p:cNvPr id="44095" name="Text Box 68"/>
          <p:cNvSpPr txBox="1">
            <a:spLocks noChangeArrowheads="1"/>
          </p:cNvSpPr>
          <p:nvPr/>
        </p:nvSpPr>
        <p:spPr bwMode="auto">
          <a:xfrm>
            <a:off x="4284663" y="5842000"/>
            <a:ext cx="4067175" cy="1809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 altLang="uk-UA">
                <a:latin typeface="Arial" pitchFamily="34" charset="0"/>
              </a:rPr>
              <a:t>Прийняття рішення про зняття блокування завдань А і С</a:t>
            </a:r>
            <a:endParaRPr lang="ru-RU" altLang="uk-UA">
              <a:latin typeface="Arial" pitchFamily="34" charset="0"/>
            </a:endParaRPr>
          </a:p>
        </p:txBody>
      </p:sp>
      <p:sp>
        <p:nvSpPr>
          <p:cNvPr id="64" name="Rectangle 2"/>
          <p:cNvSpPr txBox="1">
            <a:spLocks noChangeArrowheads="1"/>
          </p:cNvSpPr>
          <p:nvPr/>
        </p:nvSpPr>
        <p:spPr>
          <a:xfrm>
            <a:off x="216694" y="476672"/>
            <a:ext cx="8316912" cy="755650"/>
          </a:xfrm>
          <a:prstGeom prst="rect">
            <a:avLst/>
          </a:prstGeom>
          <a:solidFill>
            <a:srgbClr val="E5FFE5">
              <a:alpha val="0"/>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Приклад моделювання стохастичною мережею </a:t>
            </a:r>
            <a:r>
              <a:rPr lang="ru-RU" altLang="uk-UA" sz="2800" err="1">
                <a:ea typeface="Arial Unicode MS" pitchFamily="34" charset="-128"/>
                <a:cs typeface="Arial Unicode MS" pitchFamily="34" charset="-128"/>
              </a:rPr>
              <a:t>Петрі</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динамічного</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управління</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розподілом</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ресурсів</a:t>
            </a:r>
            <a:endParaRPr lang="ru-RU" altLang="uk-UA" sz="2800">
              <a:ea typeface="Arial Unicode MS" pitchFamily="34" charset="-128"/>
              <a:cs typeface="Arial Unicode MS" pitchFamily="34" charset="-128"/>
            </a:endParaRPr>
          </a:p>
        </p:txBody>
      </p:sp>
    </p:spTree>
    <p:extLst>
      <p:ext uri="{BB962C8B-B14F-4D97-AF65-F5344CB8AC3E}">
        <p14:creationId xmlns:p14="http://schemas.microsoft.com/office/powerpoint/2010/main" val="2563030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1D51-3CB2-BC48-80C1-B088AB166D16}"/>
              </a:ext>
            </a:extLst>
          </p:cNvPr>
          <p:cNvSpPr>
            <a:spLocks noGrp="1"/>
          </p:cNvSpPr>
          <p:nvPr>
            <p:ph type="title"/>
          </p:nvPr>
        </p:nvSpPr>
        <p:spPr/>
        <p:txBody>
          <a:bodyPr>
            <a:normAutofit fontScale="90000"/>
          </a:bodyPr>
          <a:lstStyle/>
          <a:p>
            <a:r>
              <a:rPr lang="ru-RU" dirty="0" err="1"/>
              <a:t>Мережі</a:t>
            </a:r>
            <a:r>
              <a:rPr lang="ru-RU" dirty="0"/>
              <a:t> </a:t>
            </a:r>
            <a:r>
              <a:rPr lang="ru-RU" dirty="0" err="1"/>
              <a:t>Петрі</a:t>
            </a:r>
            <a:r>
              <a:rPr lang="ru-RU" dirty="0"/>
              <a:t> у стандартах з </a:t>
            </a:r>
            <a:r>
              <a:rPr lang="ru-RU" dirty="0" err="1"/>
              <a:t>інженерії</a:t>
            </a:r>
            <a:r>
              <a:rPr lang="ru-RU" dirty="0"/>
              <a:t> </a:t>
            </a:r>
            <a:r>
              <a:rPr lang="ru-RU" dirty="0" err="1"/>
              <a:t>програмного</a:t>
            </a:r>
            <a:r>
              <a:rPr lang="ru-RU" dirty="0"/>
              <a:t> </a:t>
            </a:r>
            <a:r>
              <a:rPr lang="ru-RU" dirty="0" err="1"/>
              <a:t>забезпечення</a:t>
            </a:r>
            <a:endParaRPr lang="en-US" dirty="0"/>
          </a:p>
        </p:txBody>
      </p:sp>
      <p:sp>
        <p:nvSpPr>
          <p:cNvPr id="3" name="Content Placeholder 2">
            <a:extLst>
              <a:ext uri="{FF2B5EF4-FFF2-40B4-BE49-F238E27FC236}">
                <a16:creationId xmlns:a16="http://schemas.microsoft.com/office/drawing/2014/main" id="{B3780F6E-4FDE-764B-B102-45C9F3B6EC9B}"/>
              </a:ext>
            </a:extLst>
          </p:cNvPr>
          <p:cNvSpPr>
            <a:spLocks noGrp="1"/>
          </p:cNvSpPr>
          <p:nvPr>
            <p:ph idx="1"/>
          </p:nvPr>
        </p:nvSpPr>
        <p:spPr>
          <a:xfrm>
            <a:off x="323528" y="1600200"/>
            <a:ext cx="8363272" cy="5069160"/>
          </a:xfrm>
        </p:spPr>
        <p:txBody>
          <a:bodyPr>
            <a:normAutofit fontScale="40000" lnSpcReduction="20000"/>
          </a:bodyPr>
          <a:lstStyle/>
          <a:p>
            <a:r>
              <a:rPr lang="en-US" b="1" cap="all" dirty="0"/>
              <a:t>ISO/IEC 15909-1:2004 SYSTEMS AND SOFTWARE ENGINEERING -- HIGH-LEVEL PETRI NETS -- PART 1: CONCEPTS, DEFINITIONS AND GRAPHICAL NOTATION</a:t>
            </a:r>
          </a:p>
          <a:p>
            <a:r>
              <a:rPr lang="en-US" dirty="0"/>
              <a:t>ISO/IEC 15909-1:2004 defines a semi-graphical modelling language for the specification, design and analysis of discrete event systems, including </a:t>
            </a:r>
            <a:r>
              <a:rPr lang="en-US" u="sng" dirty="0"/>
              <a:t>software and in particular distributed and parallel systems </a:t>
            </a:r>
            <a:r>
              <a:rPr lang="en-US" dirty="0"/>
              <a:t>where concurrency is an important characteristic. The technique, High-level Petri Nets, is mathematically defined and may thus be used to </a:t>
            </a:r>
            <a:r>
              <a:rPr lang="en-US" u="sng" dirty="0"/>
              <a:t>provide unambiguous specifications and descriptions of applications</a:t>
            </a:r>
            <a:r>
              <a:rPr lang="en-US" dirty="0"/>
              <a:t>. The graphical nature of the technique allows information, or resource flow, and control flow to be </a:t>
            </a:r>
            <a:r>
              <a:rPr lang="en-US" dirty="0" err="1"/>
              <a:t>visualised</a:t>
            </a:r>
            <a:r>
              <a:rPr lang="en-US" dirty="0"/>
              <a:t>, providing a powerful aid to understanding system </a:t>
            </a:r>
            <a:r>
              <a:rPr lang="en-US" dirty="0" err="1"/>
              <a:t>behaviour</a:t>
            </a:r>
            <a:r>
              <a:rPr lang="en-US" dirty="0"/>
              <a:t>. It is also an executable technique, allowing specification prototypes to be developed to test ideas at the earliest and cheapest opportunity. Specifications written in the technique may be subjected to analysis methods to prove properties about the specifications, before implementation commences, thus saving on testing and maintenance time. The field of application encompasses a wide range of systems from technical systems such as manufacturing, business processes, computer software and hardware, telecommunication networks and </a:t>
            </a:r>
            <a:r>
              <a:rPr lang="en-US" dirty="0" err="1"/>
              <a:t>signalling</a:t>
            </a:r>
            <a:r>
              <a:rPr lang="en-US" dirty="0"/>
              <a:t> systems, </a:t>
            </a:r>
            <a:r>
              <a:rPr lang="en-US" dirty="0" err="1"/>
              <a:t>defence</a:t>
            </a:r>
            <a:r>
              <a:rPr lang="en-US" dirty="0"/>
              <a:t> systems, mechatronics, postal services and avionics to biological and sociotechnical systems.</a:t>
            </a:r>
            <a:br>
              <a:rPr lang="en-US" dirty="0"/>
            </a:br>
            <a:endParaRPr lang="en-US" dirty="0"/>
          </a:p>
          <a:p>
            <a:r>
              <a:rPr lang="en-US" b="1" cap="all" dirty="0"/>
              <a:t>ISO/IEC 15909-1:2019 SYSTEMS AND SOFTWARE ENGINEERING -- HIGH-LEVEL PETRI NETS -- PART 1: CONCEPTS, DEFINITIONS AND GRAPHICAL NOTATION</a:t>
            </a:r>
          </a:p>
          <a:p>
            <a:endParaRPr lang="en-US" b="1" cap="all" dirty="0"/>
          </a:p>
          <a:p>
            <a:r>
              <a:rPr lang="en-US" dirty="0"/>
              <a:t>“The technique is particularly suited to parallel and distributed systems development as it supports concurrency. The technique is able to specify systems at a level that is independent of the choice of implementation (i.e. by software, hardware (electronic and/or mechanical) or humans or a combination). This document may be cited in contracts for the development of systems (particularly distributed systems) or used by application developers or Petri net tool vendors or users.”</a:t>
            </a:r>
            <a:br>
              <a:rPr lang="en-US" dirty="0"/>
            </a:br>
            <a:endParaRPr lang="en-US" dirty="0"/>
          </a:p>
          <a:p>
            <a:r>
              <a:rPr lang="en-US" dirty="0" err="1"/>
              <a:t>В</a:t>
            </a:r>
            <a:r>
              <a:rPr lang="en-US" dirty="0"/>
              <a:t> </a:t>
            </a:r>
            <a:r>
              <a:rPr lang="en-US" dirty="0" err="1"/>
              <a:t>укра</a:t>
            </a:r>
            <a:r>
              <a:rPr lang="uk-UA" dirty="0" err="1"/>
              <a:t>ї</a:t>
            </a:r>
            <a:r>
              <a:rPr lang="en-US" dirty="0" err="1"/>
              <a:t>нс</a:t>
            </a:r>
            <a:r>
              <a:rPr lang="uk-UA" dirty="0" err="1"/>
              <a:t>ь</a:t>
            </a:r>
            <a:r>
              <a:rPr lang="en-US" dirty="0" err="1"/>
              <a:t>к</a:t>
            </a:r>
            <a:r>
              <a:rPr lang="uk-UA" dirty="0"/>
              <a:t>і</a:t>
            </a:r>
            <a:r>
              <a:rPr lang="en-US" dirty="0"/>
              <a:t> ДСТУ </a:t>
            </a:r>
            <a:r>
              <a:rPr lang="uk-UA" dirty="0"/>
              <a:t>цей</a:t>
            </a:r>
            <a:r>
              <a:rPr lang="en-US" dirty="0"/>
              <a:t> </a:t>
            </a:r>
            <a:r>
              <a:rPr lang="en-US" dirty="0" err="1"/>
              <a:t>стандарт</a:t>
            </a:r>
            <a:r>
              <a:rPr lang="en-US" dirty="0"/>
              <a:t> </a:t>
            </a:r>
            <a:r>
              <a:rPr lang="en-US" dirty="0" err="1"/>
              <a:t>т</a:t>
            </a:r>
            <a:r>
              <a:rPr lang="uk-UA" dirty="0" err="1"/>
              <a:t>еж</a:t>
            </a:r>
            <a:r>
              <a:rPr lang="en-US" dirty="0"/>
              <a:t> </a:t>
            </a:r>
            <a:r>
              <a:rPr lang="uk-UA" dirty="0"/>
              <a:t>увійшов (без змін)</a:t>
            </a:r>
            <a:r>
              <a:rPr lang="en-US" dirty="0"/>
              <a:t>!</a:t>
            </a:r>
          </a:p>
          <a:p>
            <a:r>
              <a:rPr lang="en-US" dirty="0"/>
              <a:t>ДСТУ ISO/IEC 15909-1:2016 (ISO/IEC 15909-1:2004, IDT)</a:t>
            </a:r>
          </a:p>
          <a:p>
            <a:pPr marL="0" indent="0">
              <a:buNone/>
            </a:pPr>
            <a:endParaRPr lang="en-US" dirty="0"/>
          </a:p>
        </p:txBody>
      </p:sp>
    </p:spTree>
    <p:extLst>
      <p:ext uri="{BB962C8B-B14F-4D97-AF65-F5344CB8AC3E}">
        <p14:creationId xmlns:p14="http://schemas.microsoft.com/office/powerpoint/2010/main" val="2477779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1979613" y="3924300"/>
            <a:ext cx="4135437" cy="2584450"/>
          </a:xfrm>
          <a:prstGeom prst="rect">
            <a:avLst/>
          </a:prstGeom>
          <a:solidFill>
            <a:srgbClr val="FFFFFF"/>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5060" name="Rectangle 4"/>
          <p:cNvSpPr>
            <a:spLocks noChangeArrowheads="1"/>
          </p:cNvSpPr>
          <p:nvPr/>
        </p:nvSpPr>
        <p:spPr bwMode="auto">
          <a:xfrm>
            <a:off x="1979613" y="2060575"/>
            <a:ext cx="4135437" cy="1816100"/>
          </a:xfrm>
          <a:prstGeom prst="rect">
            <a:avLst/>
          </a:prstGeom>
          <a:solidFill>
            <a:srgbClr val="FFFFFF"/>
          </a:solidFill>
          <a:ln w="9525">
            <a:solidFill>
              <a:srgbClr val="80808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5061" name="Oval 5"/>
          <p:cNvSpPr>
            <a:spLocks noChangeArrowheads="1"/>
          </p:cNvSpPr>
          <p:nvPr/>
        </p:nvSpPr>
        <p:spPr bwMode="auto">
          <a:xfrm>
            <a:off x="5324475" y="4064000"/>
            <a:ext cx="312738" cy="307975"/>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5062" name="Line 6"/>
          <p:cNvSpPr>
            <a:spLocks noChangeShapeType="1"/>
          </p:cNvSpPr>
          <p:nvPr/>
        </p:nvSpPr>
        <p:spPr bwMode="auto">
          <a:xfrm>
            <a:off x="3313113" y="4598988"/>
            <a:ext cx="3175" cy="400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5063" name="Text Box 7"/>
          <p:cNvSpPr txBox="1">
            <a:spLocks noChangeArrowheads="1"/>
          </p:cNvSpPr>
          <p:nvPr/>
        </p:nvSpPr>
        <p:spPr bwMode="auto">
          <a:xfrm>
            <a:off x="2047875" y="2084388"/>
            <a:ext cx="2916238" cy="303212"/>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400" u="sng" err="1"/>
              <a:t>Підсистема</a:t>
            </a:r>
            <a:r>
              <a:rPr lang="ru-RU" altLang="uk-UA" sz="1400" u="sng"/>
              <a:t> </a:t>
            </a:r>
            <a:r>
              <a:rPr lang="ru-RU" altLang="uk-UA" sz="1400" u="sng" err="1"/>
              <a:t>об'єкта</a:t>
            </a:r>
            <a:r>
              <a:rPr lang="ru-RU" altLang="uk-UA" sz="1400" u="sng"/>
              <a:t> </a:t>
            </a:r>
            <a:r>
              <a:rPr lang="ru-RU" altLang="uk-UA" sz="1400" u="sng" err="1"/>
              <a:t>управління</a:t>
            </a:r>
            <a:endParaRPr lang="ru-RU" altLang="uk-UA" sz="1800"/>
          </a:p>
        </p:txBody>
      </p:sp>
      <p:sp>
        <p:nvSpPr>
          <p:cNvPr id="45064" name="Text Box 8"/>
          <p:cNvSpPr txBox="1">
            <a:spLocks noChangeArrowheads="1"/>
          </p:cNvSpPr>
          <p:nvPr/>
        </p:nvSpPr>
        <p:spPr bwMode="auto">
          <a:xfrm>
            <a:off x="2001838" y="6205538"/>
            <a:ext cx="2079625" cy="279400"/>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uk-UA" sz="1400" u="sng" err="1"/>
              <a:t>Підсистема</a:t>
            </a:r>
            <a:r>
              <a:rPr lang="ru-RU" altLang="uk-UA" sz="1400" u="sng"/>
              <a:t> </a:t>
            </a:r>
            <a:r>
              <a:rPr lang="ru-RU" altLang="uk-UA" sz="1400" u="sng" err="1"/>
              <a:t>управління</a:t>
            </a:r>
            <a:endParaRPr lang="ru-RU" altLang="uk-UA" sz="1800"/>
          </a:p>
        </p:txBody>
      </p:sp>
      <p:sp>
        <p:nvSpPr>
          <p:cNvPr id="45065" name="Oval 9"/>
          <p:cNvSpPr>
            <a:spLocks noChangeArrowheads="1"/>
          </p:cNvSpPr>
          <p:nvPr/>
        </p:nvSpPr>
        <p:spPr bwMode="auto">
          <a:xfrm>
            <a:off x="3765550" y="2921000"/>
            <a:ext cx="315913" cy="309563"/>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2</a:t>
            </a:r>
          </a:p>
          <a:p>
            <a:endParaRPr lang="ru-RU" altLang="uk-UA" sz="1800"/>
          </a:p>
        </p:txBody>
      </p:sp>
      <p:sp>
        <p:nvSpPr>
          <p:cNvPr id="45066" name="Oval 10"/>
          <p:cNvSpPr>
            <a:spLocks noChangeArrowheads="1"/>
          </p:cNvSpPr>
          <p:nvPr/>
        </p:nvSpPr>
        <p:spPr bwMode="auto">
          <a:xfrm>
            <a:off x="3538538" y="5391150"/>
            <a:ext cx="314325" cy="309563"/>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5067" name="Line 11"/>
          <p:cNvSpPr>
            <a:spLocks noChangeShapeType="1"/>
          </p:cNvSpPr>
          <p:nvPr/>
        </p:nvSpPr>
        <p:spPr bwMode="auto">
          <a:xfrm>
            <a:off x="3154363" y="3132138"/>
            <a:ext cx="3175" cy="3968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5068" name="Oval 12"/>
          <p:cNvSpPr>
            <a:spLocks noChangeArrowheads="1"/>
          </p:cNvSpPr>
          <p:nvPr/>
        </p:nvSpPr>
        <p:spPr bwMode="auto">
          <a:xfrm>
            <a:off x="2771775" y="3992563"/>
            <a:ext cx="312738" cy="309562"/>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5069" name="Line 13"/>
          <p:cNvSpPr>
            <a:spLocks noChangeShapeType="1"/>
          </p:cNvSpPr>
          <p:nvPr/>
        </p:nvSpPr>
        <p:spPr bwMode="auto">
          <a:xfrm>
            <a:off x="2613025" y="3062288"/>
            <a:ext cx="520700" cy="23177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70" name="Line 14"/>
          <p:cNvSpPr>
            <a:spLocks noChangeShapeType="1"/>
          </p:cNvSpPr>
          <p:nvPr/>
        </p:nvSpPr>
        <p:spPr bwMode="auto">
          <a:xfrm flipV="1">
            <a:off x="3154363" y="3084513"/>
            <a:ext cx="587375" cy="1873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71" name="Line 15"/>
          <p:cNvSpPr>
            <a:spLocks noChangeShapeType="1"/>
          </p:cNvSpPr>
          <p:nvPr/>
        </p:nvSpPr>
        <p:spPr bwMode="auto">
          <a:xfrm flipV="1">
            <a:off x="3176588" y="3200400"/>
            <a:ext cx="588962" cy="19050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5072" name="Line 16"/>
          <p:cNvSpPr>
            <a:spLocks noChangeShapeType="1"/>
          </p:cNvSpPr>
          <p:nvPr/>
        </p:nvSpPr>
        <p:spPr bwMode="auto">
          <a:xfrm flipH="1">
            <a:off x="3335338" y="3084513"/>
            <a:ext cx="68262" cy="187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45073" name="Line 17"/>
          <p:cNvSpPr>
            <a:spLocks noChangeShapeType="1"/>
          </p:cNvSpPr>
          <p:nvPr/>
        </p:nvSpPr>
        <p:spPr bwMode="auto">
          <a:xfrm flipH="1">
            <a:off x="3494088" y="3200400"/>
            <a:ext cx="68262"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uk-UA"/>
          </a:p>
        </p:txBody>
      </p:sp>
      <p:sp>
        <p:nvSpPr>
          <p:cNvPr id="45074" name="Text Box 18"/>
          <p:cNvSpPr txBox="1">
            <a:spLocks noChangeArrowheads="1"/>
          </p:cNvSpPr>
          <p:nvPr/>
        </p:nvSpPr>
        <p:spPr bwMode="auto">
          <a:xfrm>
            <a:off x="3381375" y="2851150"/>
            <a:ext cx="157163" cy="187325"/>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zh-CN"/>
              <a:t>2</a:t>
            </a:r>
            <a:endParaRPr lang="ru-RU" altLang="uk-UA" sz="1800"/>
          </a:p>
        </p:txBody>
      </p:sp>
      <p:sp>
        <p:nvSpPr>
          <p:cNvPr id="45075" name="Text Box 19"/>
          <p:cNvSpPr txBox="1">
            <a:spLocks noChangeArrowheads="1"/>
          </p:cNvSpPr>
          <p:nvPr/>
        </p:nvSpPr>
        <p:spPr bwMode="auto">
          <a:xfrm>
            <a:off x="3471863" y="3014663"/>
            <a:ext cx="155575" cy="185737"/>
          </a:xfrm>
          <a:prstGeom prst="rect">
            <a:avLst/>
          </a:prstGeom>
          <a:solidFill>
            <a:srgbClr val="FFFFFF"/>
          </a:solidFill>
          <a:ln w="9525">
            <a:solidFill>
              <a:srgbClr val="FFFFFF"/>
            </a:solidFill>
            <a:miter lim="800000"/>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zh-CN"/>
              <a:t>2</a:t>
            </a:r>
            <a:endParaRPr lang="ru-RU" altLang="uk-UA" sz="1800"/>
          </a:p>
        </p:txBody>
      </p:sp>
      <p:sp>
        <p:nvSpPr>
          <p:cNvPr id="45076" name="Oval 20"/>
          <p:cNvSpPr>
            <a:spLocks noChangeArrowheads="1"/>
          </p:cNvSpPr>
          <p:nvPr/>
        </p:nvSpPr>
        <p:spPr bwMode="auto">
          <a:xfrm>
            <a:off x="2295525" y="2851150"/>
            <a:ext cx="317500" cy="309563"/>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5077" name="Line 21"/>
          <p:cNvSpPr>
            <a:spLocks noChangeShapeType="1"/>
          </p:cNvSpPr>
          <p:nvPr/>
        </p:nvSpPr>
        <p:spPr bwMode="auto">
          <a:xfrm>
            <a:off x="2566988" y="3132138"/>
            <a:ext cx="566737" cy="25400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5078" name="Text Box 22"/>
          <p:cNvSpPr txBox="1">
            <a:spLocks noChangeArrowheads="1"/>
          </p:cNvSpPr>
          <p:nvPr/>
        </p:nvSpPr>
        <p:spPr bwMode="auto">
          <a:xfrm>
            <a:off x="3563938" y="2492375"/>
            <a:ext cx="720725" cy="3603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err="1">
                <a:latin typeface="Arial" pitchFamily="34" charset="0"/>
              </a:rPr>
              <a:t>Спільний</a:t>
            </a:r>
            <a:r>
              <a:rPr lang="ru-RU" altLang="zh-CN">
                <a:latin typeface="Arial" pitchFamily="34" charset="0"/>
              </a:rPr>
              <a:t> ресурс</a:t>
            </a:r>
            <a:endParaRPr lang="ru-RU" altLang="uk-UA" sz="1800">
              <a:latin typeface="Arial" pitchFamily="34" charset="0"/>
            </a:endParaRPr>
          </a:p>
        </p:txBody>
      </p:sp>
      <p:sp>
        <p:nvSpPr>
          <p:cNvPr id="45079" name="Line 23"/>
          <p:cNvSpPr>
            <a:spLocks noChangeShapeType="1"/>
          </p:cNvSpPr>
          <p:nvPr/>
        </p:nvSpPr>
        <p:spPr bwMode="auto">
          <a:xfrm flipV="1">
            <a:off x="2951163" y="3411538"/>
            <a:ext cx="158750" cy="604837"/>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5080" name="Line 24"/>
          <p:cNvSpPr>
            <a:spLocks noChangeShapeType="1"/>
          </p:cNvSpPr>
          <p:nvPr/>
        </p:nvSpPr>
        <p:spPr bwMode="auto">
          <a:xfrm flipH="1">
            <a:off x="4579938" y="2643188"/>
            <a:ext cx="3175" cy="400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5081" name="Line 25"/>
          <p:cNvSpPr>
            <a:spLocks noChangeShapeType="1"/>
          </p:cNvSpPr>
          <p:nvPr/>
        </p:nvSpPr>
        <p:spPr bwMode="auto">
          <a:xfrm flipV="1">
            <a:off x="4059238" y="2735263"/>
            <a:ext cx="496887" cy="23336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82" name="Oval 26"/>
          <p:cNvSpPr>
            <a:spLocks noChangeArrowheads="1"/>
          </p:cNvSpPr>
          <p:nvPr/>
        </p:nvSpPr>
        <p:spPr bwMode="auto">
          <a:xfrm>
            <a:off x="4918075" y="2409825"/>
            <a:ext cx="319088" cy="307975"/>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5083" name="Line 27"/>
          <p:cNvSpPr>
            <a:spLocks noChangeShapeType="1"/>
          </p:cNvSpPr>
          <p:nvPr/>
        </p:nvSpPr>
        <p:spPr bwMode="auto">
          <a:xfrm flipV="1">
            <a:off x="4103688" y="2852738"/>
            <a:ext cx="452437" cy="20955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5084" name="Line 28"/>
          <p:cNvSpPr>
            <a:spLocks noChangeShapeType="1"/>
          </p:cNvSpPr>
          <p:nvPr/>
        </p:nvSpPr>
        <p:spPr bwMode="auto">
          <a:xfrm flipV="1">
            <a:off x="4622800" y="2549525"/>
            <a:ext cx="273050" cy="163513"/>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5085" name="Line 29"/>
          <p:cNvSpPr>
            <a:spLocks noChangeShapeType="1"/>
          </p:cNvSpPr>
          <p:nvPr/>
        </p:nvSpPr>
        <p:spPr bwMode="auto">
          <a:xfrm flipV="1">
            <a:off x="4646613" y="2643188"/>
            <a:ext cx="293687" cy="16351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86" name="Line 30"/>
          <p:cNvSpPr>
            <a:spLocks noChangeShapeType="1"/>
          </p:cNvSpPr>
          <p:nvPr/>
        </p:nvSpPr>
        <p:spPr bwMode="auto">
          <a:xfrm flipH="1">
            <a:off x="4329113" y="3387725"/>
            <a:ext cx="3175" cy="3968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5087" name="Line 31"/>
          <p:cNvSpPr>
            <a:spLocks noChangeShapeType="1"/>
          </p:cNvSpPr>
          <p:nvPr/>
        </p:nvSpPr>
        <p:spPr bwMode="auto">
          <a:xfrm>
            <a:off x="4059238" y="3201988"/>
            <a:ext cx="249237" cy="2794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88" name="Oval 32"/>
          <p:cNvSpPr>
            <a:spLocks noChangeArrowheads="1"/>
          </p:cNvSpPr>
          <p:nvPr/>
        </p:nvSpPr>
        <p:spPr bwMode="auto">
          <a:xfrm>
            <a:off x="4714875" y="3505200"/>
            <a:ext cx="317500" cy="306388"/>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5089" name="Line 33"/>
          <p:cNvSpPr>
            <a:spLocks noChangeShapeType="1"/>
          </p:cNvSpPr>
          <p:nvPr/>
        </p:nvSpPr>
        <p:spPr bwMode="auto">
          <a:xfrm>
            <a:off x="3990975" y="3248025"/>
            <a:ext cx="339725" cy="350838"/>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5090" name="Line 34"/>
          <p:cNvSpPr>
            <a:spLocks noChangeShapeType="1"/>
          </p:cNvSpPr>
          <p:nvPr/>
        </p:nvSpPr>
        <p:spPr bwMode="auto">
          <a:xfrm>
            <a:off x="4375150" y="3575050"/>
            <a:ext cx="339725" cy="23813"/>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5091" name="Line 35"/>
          <p:cNvSpPr>
            <a:spLocks noChangeShapeType="1"/>
          </p:cNvSpPr>
          <p:nvPr/>
        </p:nvSpPr>
        <p:spPr bwMode="auto">
          <a:xfrm>
            <a:off x="4375150" y="3643313"/>
            <a:ext cx="339725" cy="254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92" name="Line 36"/>
          <p:cNvSpPr>
            <a:spLocks noChangeShapeType="1"/>
          </p:cNvSpPr>
          <p:nvPr/>
        </p:nvSpPr>
        <p:spPr bwMode="auto">
          <a:xfrm>
            <a:off x="4646613" y="2921000"/>
            <a:ext cx="790575" cy="111918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93" name="Line 37"/>
          <p:cNvSpPr>
            <a:spLocks noChangeShapeType="1"/>
          </p:cNvSpPr>
          <p:nvPr/>
        </p:nvSpPr>
        <p:spPr bwMode="auto">
          <a:xfrm flipH="1">
            <a:off x="4103688" y="3690938"/>
            <a:ext cx="204787" cy="349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94" name="Oval 38"/>
          <p:cNvSpPr>
            <a:spLocks noChangeArrowheads="1"/>
          </p:cNvSpPr>
          <p:nvPr/>
        </p:nvSpPr>
        <p:spPr bwMode="auto">
          <a:xfrm>
            <a:off x="3810000" y="3992563"/>
            <a:ext cx="312738" cy="309562"/>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5095" name="Line 39"/>
          <p:cNvSpPr>
            <a:spLocks noChangeShapeType="1"/>
          </p:cNvSpPr>
          <p:nvPr/>
        </p:nvSpPr>
        <p:spPr bwMode="auto">
          <a:xfrm flipH="1" flipV="1">
            <a:off x="2906713" y="4319588"/>
            <a:ext cx="384175" cy="487362"/>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5096" name="Line 40"/>
          <p:cNvSpPr>
            <a:spLocks noChangeShapeType="1"/>
          </p:cNvSpPr>
          <p:nvPr/>
        </p:nvSpPr>
        <p:spPr bwMode="auto">
          <a:xfrm flipH="1">
            <a:off x="3335338" y="4273550"/>
            <a:ext cx="520700" cy="55721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97" name="Line 41"/>
          <p:cNvSpPr>
            <a:spLocks noChangeShapeType="1"/>
          </p:cNvSpPr>
          <p:nvPr/>
        </p:nvSpPr>
        <p:spPr bwMode="auto">
          <a:xfrm flipH="1">
            <a:off x="3335338" y="4341813"/>
            <a:ext cx="2035175" cy="53657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98" name="Line 42"/>
          <p:cNvSpPr>
            <a:spLocks noChangeShapeType="1"/>
          </p:cNvSpPr>
          <p:nvPr/>
        </p:nvSpPr>
        <p:spPr bwMode="auto">
          <a:xfrm flipH="1">
            <a:off x="2906713" y="4902200"/>
            <a:ext cx="360362" cy="32543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099" name="Oval 43"/>
          <p:cNvSpPr>
            <a:spLocks noChangeArrowheads="1"/>
          </p:cNvSpPr>
          <p:nvPr/>
        </p:nvSpPr>
        <p:spPr bwMode="auto">
          <a:xfrm>
            <a:off x="2589213" y="5111750"/>
            <a:ext cx="311150" cy="309563"/>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5100" name="Line 44"/>
          <p:cNvSpPr>
            <a:spLocks noChangeShapeType="1"/>
          </p:cNvSpPr>
          <p:nvPr/>
        </p:nvSpPr>
        <p:spPr bwMode="auto">
          <a:xfrm>
            <a:off x="4149725" y="5694363"/>
            <a:ext cx="1588" cy="400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5101" name="Line 45"/>
          <p:cNvSpPr>
            <a:spLocks noChangeShapeType="1"/>
          </p:cNvSpPr>
          <p:nvPr/>
        </p:nvSpPr>
        <p:spPr bwMode="auto">
          <a:xfrm flipV="1">
            <a:off x="4194175" y="5648325"/>
            <a:ext cx="338138" cy="25558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102" name="Line 46"/>
          <p:cNvSpPr>
            <a:spLocks noChangeShapeType="1"/>
          </p:cNvSpPr>
          <p:nvPr/>
        </p:nvSpPr>
        <p:spPr bwMode="auto">
          <a:xfrm>
            <a:off x="4149725" y="5019675"/>
            <a:ext cx="3175" cy="3984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bIns="0"/>
          <a:lstStyle/>
          <a:p>
            <a:endParaRPr lang="uk-UA"/>
          </a:p>
        </p:txBody>
      </p:sp>
      <p:sp>
        <p:nvSpPr>
          <p:cNvPr id="45103" name="Line 47"/>
          <p:cNvSpPr>
            <a:spLocks noChangeShapeType="1"/>
          </p:cNvSpPr>
          <p:nvPr/>
        </p:nvSpPr>
        <p:spPr bwMode="auto">
          <a:xfrm flipV="1">
            <a:off x="3787775" y="5226050"/>
            <a:ext cx="360363" cy="187325"/>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5104" name="Line 48"/>
          <p:cNvSpPr>
            <a:spLocks noChangeShapeType="1"/>
          </p:cNvSpPr>
          <p:nvPr/>
        </p:nvSpPr>
        <p:spPr bwMode="auto">
          <a:xfrm>
            <a:off x="4217988" y="5251450"/>
            <a:ext cx="358775" cy="185738"/>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bIns="0"/>
          <a:lstStyle/>
          <a:p>
            <a:endParaRPr lang="uk-UA"/>
          </a:p>
        </p:txBody>
      </p:sp>
      <p:sp>
        <p:nvSpPr>
          <p:cNvPr id="45105" name="Line 49"/>
          <p:cNvSpPr>
            <a:spLocks noChangeShapeType="1"/>
          </p:cNvSpPr>
          <p:nvPr/>
        </p:nvSpPr>
        <p:spPr bwMode="auto">
          <a:xfrm>
            <a:off x="3810000" y="5670550"/>
            <a:ext cx="317500" cy="2095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106" name="Text Box 50"/>
          <p:cNvSpPr txBox="1">
            <a:spLocks noChangeArrowheads="1"/>
          </p:cNvSpPr>
          <p:nvPr/>
        </p:nvSpPr>
        <p:spPr bwMode="auto">
          <a:xfrm>
            <a:off x="4668838" y="5133975"/>
            <a:ext cx="249237" cy="2587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t>Р</a:t>
            </a:r>
            <a:r>
              <a:rPr lang="ru-RU" altLang="zh-CN" baseline="-25000"/>
              <a:t>7</a:t>
            </a:r>
            <a:endParaRPr lang="ru-RU" altLang="uk-UA" sz="1800"/>
          </a:p>
        </p:txBody>
      </p:sp>
      <p:sp>
        <p:nvSpPr>
          <p:cNvPr id="45107" name="Arc 51"/>
          <p:cNvSpPr>
            <a:spLocks/>
          </p:cNvSpPr>
          <p:nvPr/>
        </p:nvSpPr>
        <p:spPr bwMode="auto">
          <a:xfrm rot="-7114595">
            <a:off x="2194719" y="4290219"/>
            <a:ext cx="2257425" cy="1738313"/>
          </a:xfrm>
          <a:custGeom>
            <a:avLst/>
            <a:gdLst>
              <a:gd name="T0" fmla="*/ 0 w 38954"/>
              <a:gd name="T1" fmla="*/ 1170384 h 21600"/>
              <a:gd name="T2" fmla="*/ 2257425 w 38954"/>
              <a:gd name="T3" fmla="*/ 846301 h 21600"/>
              <a:gd name="T4" fmla="*/ 1183071 w 38954"/>
              <a:gd name="T5" fmla="*/ 1738313 h 21600"/>
              <a:gd name="T6" fmla="*/ 0 60000 65536"/>
              <a:gd name="T7" fmla="*/ 0 60000 65536"/>
              <a:gd name="T8" fmla="*/ 0 60000 65536"/>
            </a:gdLst>
            <a:ahLst/>
            <a:cxnLst>
              <a:cxn ang="T6">
                <a:pos x="T0" y="T1"/>
              </a:cxn>
              <a:cxn ang="T7">
                <a:pos x="T2" y="T3"/>
              </a:cxn>
              <a:cxn ang="T8">
                <a:pos x="T4" y="T5"/>
              </a:cxn>
            </a:cxnLst>
            <a:rect l="0" t="0" r="r" b="b"/>
            <a:pathLst>
              <a:path w="38954" h="21600" fill="none" extrusionOk="0">
                <a:moveTo>
                  <a:pt x="0" y="14543"/>
                </a:moveTo>
                <a:cubicBezTo>
                  <a:pt x="3009" y="5839"/>
                  <a:pt x="11205" y="-1"/>
                  <a:pt x="20415" y="0"/>
                </a:cubicBezTo>
                <a:cubicBezTo>
                  <a:pt x="28014" y="0"/>
                  <a:pt x="35054" y="3993"/>
                  <a:pt x="38954" y="10515"/>
                </a:cubicBezTo>
              </a:path>
              <a:path w="38954" h="21600" stroke="0" extrusionOk="0">
                <a:moveTo>
                  <a:pt x="0" y="14543"/>
                </a:moveTo>
                <a:cubicBezTo>
                  <a:pt x="3009" y="5839"/>
                  <a:pt x="11205" y="-1"/>
                  <a:pt x="20415" y="0"/>
                </a:cubicBezTo>
                <a:cubicBezTo>
                  <a:pt x="28014" y="0"/>
                  <a:pt x="35054" y="3993"/>
                  <a:pt x="38954" y="10515"/>
                </a:cubicBezTo>
                <a:lnTo>
                  <a:pt x="20415" y="21600"/>
                </a:lnTo>
                <a:lnTo>
                  <a:pt x="0" y="14543"/>
                </a:lnTo>
                <a:close/>
              </a:path>
            </a:pathLst>
          </a:custGeom>
          <a:noFill/>
          <a:ln w="9525">
            <a:solidFill>
              <a:srgbClr val="000000"/>
            </a:solidFill>
            <a:prstDash val="dash"/>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uk-UA"/>
          </a:p>
        </p:txBody>
      </p:sp>
      <p:sp>
        <p:nvSpPr>
          <p:cNvPr id="45108" name="Text Box 52"/>
          <p:cNvSpPr txBox="1">
            <a:spLocks noChangeArrowheads="1"/>
          </p:cNvSpPr>
          <p:nvPr/>
        </p:nvSpPr>
        <p:spPr bwMode="auto">
          <a:xfrm>
            <a:off x="3290888" y="5183188"/>
            <a:ext cx="293687" cy="2540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t>Р</a:t>
            </a:r>
            <a:r>
              <a:rPr lang="ru-RU" altLang="zh-CN" baseline="-25000"/>
              <a:t>8</a:t>
            </a:r>
            <a:endParaRPr lang="ru-RU" altLang="uk-UA" sz="1800"/>
          </a:p>
        </p:txBody>
      </p:sp>
      <p:sp>
        <p:nvSpPr>
          <p:cNvPr id="45109" name="Arc 53"/>
          <p:cNvSpPr>
            <a:spLocks/>
          </p:cNvSpPr>
          <p:nvPr/>
        </p:nvSpPr>
        <p:spPr bwMode="auto">
          <a:xfrm rot="4848981" flipH="1">
            <a:off x="3820319" y="4439444"/>
            <a:ext cx="896938" cy="330200"/>
          </a:xfrm>
          <a:custGeom>
            <a:avLst/>
            <a:gdLst>
              <a:gd name="T0" fmla="*/ 0 w 42430"/>
              <a:gd name="T1" fmla="*/ 281633 h 21600"/>
              <a:gd name="T2" fmla="*/ 896938 w 42430"/>
              <a:gd name="T3" fmla="*/ 257128 h 21600"/>
              <a:gd name="T4" fmla="*/ 451640 w 42430"/>
              <a:gd name="T5" fmla="*/ 330200 h 21600"/>
              <a:gd name="T6" fmla="*/ 0 60000 65536"/>
              <a:gd name="T7" fmla="*/ 0 60000 65536"/>
              <a:gd name="T8" fmla="*/ 0 60000 65536"/>
            </a:gdLst>
            <a:ahLst/>
            <a:cxnLst>
              <a:cxn ang="T6">
                <a:pos x="T0" y="T1"/>
              </a:cxn>
              <a:cxn ang="T7">
                <a:pos x="T2" y="T3"/>
              </a:cxn>
              <a:cxn ang="T8">
                <a:pos x="T4" y="T5"/>
              </a:cxn>
            </a:cxnLst>
            <a:rect l="0" t="0" r="r" b="b"/>
            <a:pathLst>
              <a:path w="42430" h="21600" fill="none" extrusionOk="0">
                <a:moveTo>
                  <a:pt x="-1" y="18422"/>
                </a:moveTo>
                <a:cubicBezTo>
                  <a:pt x="1574" y="7837"/>
                  <a:pt x="10662" y="-1"/>
                  <a:pt x="21365" y="0"/>
                </a:cubicBezTo>
                <a:cubicBezTo>
                  <a:pt x="31452" y="0"/>
                  <a:pt x="40197" y="6982"/>
                  <a:pt x="42429" y="16820"/>
                </a:cubicBezTo>
              </a:path>
              <a:path w="42430" h="21600" stroke="0" extrusionOk="0">
                <a:moveTo>
                  <a:pt x="-1" y="18422"/>
                </a:moveTo>
                <a:cubicBezTo>
                  <a:pt x="1574" y="7837"/>
                  <a:pt x="10662" y="-1"/>
                  <a:pt x="21365" y="0"/>
                </a:cubicBezTo>
                <a:cubicBezTo>
                  <a:pt x="31452" y="0"/>
                  <a:pt x="40197" y="6982"/>
                  <a:pt x="42429" y="16820"/>
                </a:cubicBezTo>
                <a:lnTo>
                  <a:pt x="21365" y="21600"/>
                </a:lnTo>
                <a:lnTo>
                  <a:pt x="-1" y="18422"/>
                </a:lnTo>
                <a:close/>
              </a:path>
            </a:pathLst>
          </a:custGeom>
          <a:noFill/>
          <a:ln w="9525">
            <a:solidFill>
              <a:srgbClr val="000000"/>
            </a:solidFill>
            <a:prstDash val="dash"/>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uk-UA"/>
          </a:p>
        </p:txBody>
      </p:sp>
      <p:sp>
        <p:nvSpPr>
          <p:cNvPr id="45110" name="Text Box 54"/>
          <p:cNvSpPr txBox="1">
            <a:spLocks noChangeArrowheads="1"/>
          </p:cNvSpPr>
          <p:nvPr/>
        </p:nvSpPr>
        <p:spPr bwMode="auto">
          <a:xfrm>
            <a:off x="5256213" y="2384425"/>
            <a:ext cx="1511300" cy="25558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А</a:t>
            </a:r>
            <a:endParaRPr lang="ru-RU" altLang="uk-UA" sz="1800">
              <a:latin typeface="Arial" pitchFamily="34" charset="0"/>
            </a:endParaRPr>
          </a:p>
        </p:txBody>
      </p:sp>
      <p:sp>
        <p:nvSpPr>
          <p:cNvPr id="45111" name="Arc 55"/>
          <p:cNvSpPr>
            <a:spLocks/>
          </p:cNvSpPr>
          <p:nvPr/>
        </p:nvSpPr>
        <p:spPr bwMode="auto">
          <a:xfrm rot="9090924" flipH="1">
            <a:off x="4078288" y="4589463"/>
            <a:ext cx="1512887" cy="339725"/>
          </a:xfrm>
          <a:custGeom>
            <a:avLst/>
            <a:gdLst>
              <a:gd name="T0" fmla="*/ 0 w 36211"/>
              <a:gd name="T1" fmla="*/ 116324 h 21600"/>
              <a:gd name="T2" fmla="*/ 1512887 w 36211"/>
              <a:gd name="T3" fmla="*/ 209041 h 21600"/>
              <a:gd name="T4" fmla="*/ 679882 w 36211"/>
              <a:gd name="T5" fmla="*/ 339725 h 21600"/>
              <a:gd name="T6" fmla="*/ 0 60000 65536"/>
              <a:gd name="T7" fmla="*/ 0 60000 65536"/>
              <a:gd name="T8" fmla="*/ 0 60000 65536"/>
            </a:gdLst>
            <a:ahLst/>
            <a:cxnLst>
              <a:cxn ang="T6">
                <a:pos x="T0" y="T1"/>
              </a:cxn>
              <a:cxn ang="T7">
                <a:pos x="T2" y="T3"/>
              </a:cxn>
              <a:cxn ang="T8">
                <a:pos x="T4" y="T5"/>
              </a:cxn>
            </a:cxnLst>
            <a:rect l="0" t="0" r="r" b="b"/>
            <a:pathLst>
              <a:path w="36211" h="21600" fill="none" extrusionOk="0">
                <a:moveTo>
                  <a:pt x="0" y="7396"/>
                </a:moveTo>
                <a:cubicBezTo>
                  <a:pt x="4101" y="2696"/>
                  <a:pt x="10035" y="-1"/>
                  <a:pt x="16273" y="0"/>
                </a:cubicBezTo>
                <a:cubicBezTo>
                  <a:pt x="24992" y="0"/>
                  <a:pt x="32856" y="5242"/>
                  <a:pt x="36210" y="13291"/>
                </a:cubicBezTo>
              </a:path>
              <a:path w="36211" h="21600" stroke="0" extrusionOk="0">
                <a:moveTo>
                  <a:pt x="0" y="7396"/>
                </a:moveTo>
                <a:cubicBezTo>
                  <a:pt x="4101" y="2696"/>
                  <a:pt x="10035" y="-1"/>
                  <a:pt x="16273" y="0"/>
                </a:cubicBezTo>
                <a:cubicBezTo>
                  <a:pt x="24992" y="0"/>
                  <a:pt x="32856" y="5242"/>
                  <a:pt x="36210" y="13291"/>
                </a:cubicBezTo>
                <a:lnTo>
                  <a:pt x="16273" y="21600"/>
                </a:lnTo>
                <a:lnTo>
                  <a:pt x="0" y="7396"/>
                </a:lnTo>
                <a:close/>
              </a:path>
            </a:pathLst>
          </a:custGeom>
          <a:noFill/>
          <a:ln w="9525">
            <a:solidFill>
              <a:srgbClr val="000000"/>
            </a:solidFill>
            <a:prstDash val="dash"/>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uk-UA"/>
          </a:p>
        </p:txBody>
      </p:sp>
      <p:sp>
        <p:nvSpPr>
          <p:cNvPr id="45112" name="Arc 56"/>
          <p:cNvSpPr>
            <a:spLocks/>
          </p:cNvSpPr>
          <p:nvPr/>
        </p:nvSpPr>
        <p:spPr bwMode="auto">
          <a:xfrm rot="7826385" flipH="1">
            <a:off x="3830638" y="3109913"/>
            <a:ext cx="2298700" cy="2247900"/>
          </a:xfrm>
          <a:custGeom>
            <a:avLst/>
            <a:gdLst>
              <a:gd name="T0" fmla="*/ 0 w 35220"/>
              <a:gd name="T1" fmla="*/ 311314 h 34912"/>
              <a:gd name="T2" fmla="*/ 1999125 w 35220"/>
              <a:gd name="T3" fmla="*/ 2247900 h 34912"/>
              <a:gd name="T4" fmla="*/ 888935 w 35220"/>
              <a:gd name="T5" fmla="*/ 1390772 h 34912"/>
              <a:gd name="T6" fmla="*/ 0 60000 65536"/>
              <a:gd name="T7" fmla="*/ 0 60000 65536"/>
              <a:gd name="T8" fmla="*/ 0 60000 65536"/>
            </a:gdLst>
            <a:ahLst/>
            <a:cxnLst>
              <a:cxn ang="T6">
                <a:pos x="T0" y="T1"/>
              </a:cxn>
              <a:cxn ang="T7">
                <a:pos x="T2" y="T3"/>
              </a:cxn>
              <a:cxn ang="T8">
                <a:pos x="T4" y="T5"/>
              </a:cxn>
            </a:cxnLst>
            <a:rect l="0" t="0" r="r" b="b"/>
            <a:pathLst>
              <a:path w="35220" h="34912" fill="none" extrusionOk="0">
                <a:moveTo>
                  <a:pt x="0" y="4835"/>
                </a:moveTo>
                <a:cubicBezTo>
                  <a:pt x="3850" y="1707"/>
                  <a:pt x="8659" y="-1"/>
                  <a:pt x="13620" y="0"/>
                </a:cubicBezTo>
                <a:cubicBezTo>
                  <a:pt x="25549" y="0"/>
                  <a:pt x="35220" y="9670"/>
                  <a:pt x="35220" y="21600"/>
                </a:cubicBezTo>
                <a:cubicBezTo>
                  <a:pt x="35220" y="26425"/>
                  <a:pt x="33604" y="31112"/>
                  <a:pt x="30630" y="34912"/>
                </a:cubicBezTo>
              </a:path>
              <a:path w="35220" h="34912" stroke="0" extrusionOk="0">
                <a:moveTo>
                  <a:pt x="0" y="4835"/>
                </a:moveTo>
                <a:cubicBezTo>
                  <a:pt x="3850" y="1707"/>
                  <a:pt x="8659" y="-1"/>
                  <a:pt x="13620" y="0"/>
                </a:cubicBezTo>
                <a:cubicBezTo>
                  <a:pt x="25549" y="0"/>
                  <a:pt x="35220" y="9670"/>
                  <a:pt x="35220" y="21600"/>
                </a:cubicBezTo>
                <a:cubicBezTo>
                  <a:pt x="35220" y="26425"/>
                  <a:pt x="33604" y="31112"/>
                  <a:pt x="30630" y="34912"/>
                </a:cubicBezTo>
                <a:lnTo>
                  <a:pt x="13620" y="21600"/>
                </a:lnTo>
                <a:lnTo>
                  <a:pt x="0" y="4835"/>
                </a:lnTo>
                <a:close/>
              </a:path>
            </a:pathLst>
          </a:custGeom>
          <a:noFill/>
          <a:ln w="9525">
            <a:solidFill>
              <a:srgbClr val="000000"/>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uk-UA"/>
          </a:p>
        </p:txBody>
      </p:sp>
      <p:sp>
        <p:nvSpPr>
          <p:cNvPr id="45113" name="Arc 57"/>
          <p:cNvSpPr>
            <a:spLocks/>
          </p:cNvSpPr>
          <p:nvPr/>
        </p:nvSpPr>
        <p:spPr bwMode="auto">
          <a:xfrm rot="7826385" flipH="1">
            <a:off x="3962401" y="3352800"/>
            <a:ext cx="1911350" cy="1933575"/>
          </a:xfrm>
          <a:custGeom>
            <a:avLst/>
            <a:gdLst>
              <a:gd name="T0" fmla="*/ 0 w 35220"/>
              <a:gd name="T1" fmla="*/ 226886 h 41205"/>
              <a:gd name="T2" fmla="*/ 1231252 w 35220"/>
              <a:gd name="T3" fmla="*/ 1933575 h 41205"/>
              <a:gd name="T4" fmla="*/ 739142 w 35220"/>
              <a:gd name="T5" fmla="*/ 1013596 h 41205"/>
              <a:gd name="T6" fmla="*/ 0 60000 65536"/>
              <a:gd name="T7" fmla="*/ 0 60000 65536"/>
              <a:gd name="T8" fmla="*/ 0 60000 65536"/>
            </a:gdLst>
            <a:ahLst/>
            <a:cxnLst>
              <a:cxn ang="T6">
                <a:pos x="T0" y="T1"/>
              </a:cxn>
              <a:cxn ang="T7">
                <a:pos x="T2" y="T3"/>
              </a:cxn>
              <a:cxn ang="T8">
                <a:pos x="T4" y="T5"/>
              </a:cxn>
            </a:cxnLst>
            <a:rect l="0" t="0" r="r" b="b"/>
            <a:pathLst>
              <a:path w="35220" h="41205" fill="none" extrusionOk="0">
                <a:moveTo>
                  <a:pt x="0" y="4835"/>
                </a:moveTo>
                <a:cubicBezTo>
                  <a:pt x="3850" y="1707"/>
                  <a:pt x="8659" y="-1"/>
                  <a:pt x="13620" y="0"/>
                </a:cubicBezTo>
                <a:cubicBezTo>
                  <a:pt x="25549" y="0"/>
                  <a:pt x="35220" y="9670"/>
                  <a:pt x="35220" y="21600"/>
                </a:cubicBezTo>
                <a:cubicBezTo>
                  <a:pt x="35220" y="30018"/>
                  <a:pt x="30328" y="37670"/>
                  <a:pt x="22687" y="41204"/>
                </a:cubicBezTo>
              </a:path>
              <a:path w="35220" h="41205" stroke="0" extrusionOk="0">
                <a:moveTo>
                  <a:pt x="0" y="4835"/>
                </a:moveTo>
                <a:cubicBezTo>
                  <a:pt x="3850" y="1707"/>
                  <a:pt x="8659" y="-1"/>
                  <a:pt x="13620" y="0"/>
                </a:cubicBezTo>
                <a:cubicBezTo>
                  <a:pt x="25549" y="0"/>
                  <a:pt x="35220" y="9670"/>
                  <a:pt x="35220" y="21600"/>
                </a:cubicBezTo>
                <a:cubicBezTo>
                  <a:pt x="35220" y="30018"/>
                  <a:pt x="30328" y="37670"/>
                  <a:pt x="22687" y="41204"/>
                </a:cubicBezTo>
                <a:lnTo>
                  <a:pt x="13620" y="21600"/>
                </a:lnTo>
                <a:lnTo>
                  <a:pt x="0" y="4835"/>
                </a:lnTo>
                <a:close/>
              </a:path>
            </a:pathLst>
          </a:custGeom>
          <a:noFill/>
          <a:ln w="9525">
            <a:solidFill>
              <a:srgbClr val="000000"/>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uk-UA"/>
          </a:p>
        </p:txBody>
      </p:sp>
      <p:sp>
        <p:nvSpPr>
          <p:cNvPr id="45114" name="Text Box 58"/>
          <p:cNvSpPr txBox="1">
            <a:spLocks noChangeArrowheads="1"/>
          </p:cNvSpPr>
          <p:nvPr/>
        </p:nvSpPr>
        <p:spPr bwMode="auto">
          <a:xfrm>
            <a:off x="5688013" y="3968750"/>
            <a:ext cx="1763712" cy="5762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uk-UA" err="1">
                <a:latin typeface="Arial" pitchFamily="34" charset="0"/>
              </a:rPr>
              <a:t>Різниця</a:t>
            </a:r>
            <a:r>
              <a:rPr lang="ru-RU" altLang="uk-UA">
                <a:latin typeface="Arial" pitchFamily="34" charset="0"/>
              </a:rPr>
              <a:t> в </a:t>
            </a:r>
            <a:r>
              <a:rPr lang="ru-RU" altLang="uk-UA" err="1">
                <a:latin typeface="Arial" pitchFamily="34" charset="0"/>
              </a:rPr>
              <a:t>кількості</a:t>
            </a:r>
            <a:endParaRPr lang="ru-RU" altLang="uk-UA">
              <a:latin typeface="Arial" pitchFamily="34" charset="0"/>
            </a:endParaRPr>
          </a:p>
          <a:p>
            <a:pPr algn="l"/>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r>
              <a:rPr lang="ru-RU" altLang="uk-UA">
                <a:latin typeface="Arial" pitchFamily="34" charset="0"/>
              </a:rPr>
              <a:t> А та </a:t>
            </a:r>
            <a:r>
              <a:rPr lang="ru-RU" altLang="uk-UA" err="1">
                <a:latin typeface="Arial" pitchFamily="34" charset="0"/>
              </a:rPr>
              <a:t>інших</a:t>
            </a:r>
            <a:r>
              <a:rPr lang="ru-RU" altLang="uk-UA">
                <a:latin typeface="Arial" pitchFamily="34" charset="0"/>
              </a:rPr>
              <a:t> </a:t>
            </a:r>
            <a:r>
              <a:rPr lang="ru-RU" altLang="uk-UA" err="1">
                <a:latin typeface="Arial" pitchFamily="34" charset="0"/>
              </a:rPr>
              <a:t>завдань</a:t>
            </a:r>
            <a:endParaRPr lang="ru-RU" altLang="uk-UA">
              <a:latin typeface="Arial" pitchFamily="34" charset="0"/>
            </a:endParaRPr>
          </a:p>
        </p:txBody>
      </p:sp>
      <p:sp>
        <p:nvSpPr>
          <p:cNvPr id="45115" name="Text Box 59"/>
          <p:cNvSpPr txBox="1">
            <a:spLocks noChangeArrowheads="1"/>
          </p:cNvSpPr>
          <p:nvPr/>
        </p:nvSpPr>
        <p:spPr bwMode="auto">
          <a:xfrm>
            <a:off x="647700" y="5049838"/>
            <a:ext cx="1892300" cy="6111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r"/>
            <a:r>
              <a:rPr lang="ru-RU" altLang="zh-CN" err="1">
                <a:latin typeface="Arial" pitchFamily="34" charset="0"/>
              </a:rPr>
              <a:t>Кількість</a:t>
            </a:r>
            <a:r>
              <a:rPr lang="ru-RU" altLang="zh-CN">
                <a:latin typeface="Arial" pitchFamily="34" charset="0"/>
              </a:rPr>
              <a:t>  </a:t>
            </a:r>
            <a:r>
              <a:rPr lang="ru-RU" altLang="zh-CN" err="1">
                <a:latin typeface="Arial" pitchFamily="34" charset="0"/>
              </a:rPr>
              <a:t>виконаних</a:t>
            </a:r>
            <a:r>
              <a:rPr lang="ru-RU" altLang="zh-CN">
                <a:latin typeface="Arial" pitchFamily="34" charset="0"/>
              </a:rPr>
              <a:t> </a:t>
            </a:r>
            <a:r>
              <a:rPr lang="ru-RU" altLang="zh-CN" err="1">
                <a:latin typeface="Arial" pitchFamily="34" charset="0"/>
              </a:rPr>
              <a:t>завдань</a:t>
            </a:r>
            <a:endParaRPr lang="ru-RU" altLang="zh-CN">
              <a:latin typeface="Arial" pitchFamily="34" charset="0"/>
            </a:endParaRPr>
          </a:p>
          <a:p>
            <a:pPr algn="r"/>
            <a:r>
              <a:rPr lang="ru-RU" altLang="zh-CN">
                <a:latin typeface="Arial" pitchFamily="34" charset="0"/>
              </a:rPr>
              <a:t>А,В,С </a:t>
            </a:r>
            <a:endParaRPr lang="ru-RU" altLang="uk-UA" sz="1800">
              <a:latin typeface="Arial" pitchFamily="34" charset="0"/>
            </a:endParaRPr>
          </a:p>
        </p:txBody>
      </p:sp>
      <p:sp>
        <p:nvSpPr>
          <p:cNvPr id="45116" name="Oval 60"/>
          <p:cNvSpPr>
            <a:spLocks noChangeArrowheads="1"/>
          </p:cNvSpPr>
          <p:nvPr/>
        </p:nvSpPr>
        <p:spPr bwMode="auto">
          <a:xfrm>
            <a:off x="4533900" y="5414963"/>
            <a:ext cx="319088" cy="306387"/>
          </a:xfrm>
          <a:prstGeom prst="ellipse">
            <a:avLst/>
          </a:prstGeom>
          <a:solidFill>
            <a:srgbClr val="FFFFFF"/>
          </a:solidFill>
          <a:ln w="9525">
            <a:solidFill>
              <a:srgbClr val="000000"/>
            </a:solidFill>
            <a:round/>
            <a:headEnd/>
            <a:tailEnd/>
          </a:ln>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sz="1400"/>
              <a:t>1</a:t>
            </a:r>
          </a:p>
          <a:p>
            <a:endParaRPr lang="ru-RU" altLang="uk-UA" sz="1800"/>
          </a:p>
        </p:txBody>
      </p:sp>
      <p:sp>
        <p:nvSpPr>
          <p:cNvPr id="45117" name="Line 61"/>
          <p:cNvSpPr>
            <a:spLocks noChangeShapeType="1"/>
          </p:cNvSpPr>
          <p:nvPr/>
        </p:nvSpPr>
        <p:spPr bwMode="auto">
          <a:xfrm>
            <a:off x="4194175" y="5997575"/>
            <a:ext cx="293688" cy="2079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bIns="0"/>
          <a:lstStyle/>
          <a:p>
            <a:endParaRPr lang="uk-UA"/>
          </a:p>
        </p:txBody>
      </p:sp>
      <p:sp>
        <p:nvSpPr>
          <p:cNvPr id="45118" name="Oval 62"/>
          <p:cNvSpPr>
            <a:spLocks noChangeArrowheads="1"/>
          </p:cNvSpPr>
          <p:nvPr/>
        </p:nvSpPr>
        <p:spPr bwMode="auto">
          <a:xfrm>
            <a:off x="4487863" y="6089650"/>
            <a:ext cx="311150" cy="309563"/>
          </a:xfrm>
          <a:prstGeom prst="ellipse">
            <a:avLst/>
          </a:prstGeom>
          <a:solidFill>
            <a:srgbClr val="FFFFFF"/>
          </a:solidFill>
          <a:ln w="9525">
            <a:solidFill>
              <a:srgbClr val="000000"/>
            </a:solidFill>
            <a:round/>
            <a:headEnd/>
            <a:tailEnd/>
          </a:ln>
        </p:spPr>
        <p:txBody>
          <a:bodyPr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endParaRPr lang="uk-UA" altLang="uk-UA"/>
          </a:p>
        </p:txBody>
      </p:sp>
      <p:sp>
        <p:nvSpPr>
          <p:cNvPr id="45119" name="Text Box 63"/>
          <p:cNvSpPr txBox="1">
            <a:spLocks noChangeArrowheads="1"/>
          </p:cNvSpPr>
          <p:nvPr/>
        </p:nvSpPr>
        <p:spPr bwMode="auto">
          <a:xfrm>
            <a:off x="1223963" y="2636838"/>
            <a:ext cx="1584325"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В</a:t>
            </a:r>
            <a:endParaRPr lang="ru-RU" altLang="uk-UA" sz="1800">
              <a:latin typeface="Arial" pitchFamily="34" charset="0"/>
            </a:endParaRPr>
          </a:p>
        </p:txBody>
      </p:sp>
      <p:sp>
        <p:nvSpPr>
          <p:cNvPr id="45120" name="Text Box 64"/>
          <p:cNvSpPr txBox="1">
            <a:spLocks noChangeArrowheads="1"/>
          </p:cNvSpPr>
          <p:nvPr/>
        </p:nvSpPr>
        <p:spPr bwMode="auto">
          <a:xfrm>
            <a:off x="4751388" y="3284538"/>
            <a:ext cx="1547812"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r>
              <a:rPr lang="ru-RU" altLang="zh-CN">
                <a:latin typeface="Arial" pitchFamily="34" charset="0"/>
              </a:rPr>
              <a:t>Черга </a:t>
            </a:r>
            <a:r>
              <a:rPr lang="ru-RU" altLang="zh-CN" err="1">
                <a:latin typeface="Arial" pitchFamily="34" charset="0"/>
              </a:rPr>
              <a:t>завдань</a:t>
            </a:r>
            <a:r>
              <a:rPr lang="ru-RU" altLang="zh-CN">
                <a:latin typeface="Arial" pitchFamily="34" charset="0"/>
              </a:rPr>
              <a:t> С</a:t>
            </a:r>
            <a:endParaRPr lang="ru-RU" altLang="uk-UA" sz="1800">
              <a:latin typeface="Arial" pitchFamily="34" charset="0"/>
            </a:endParaRPr>
          </a:p>
        </p:txBody>
      </p:sp>
      <p:sp>
        <p:nvSpPr>
          <p:cNvPr id="45121" name="Text Box 65"/>
          <p:cNvSpPr txBox="1">
            <a:spLocks noChangeArrowheads="1"/>
          </p:cNvSpPr>
          <p:nvPr/>
        </p:nvSpPr>
        <p:spPr bwMode="auto">
          <a:xfrm>
            <a:off x="935038" y="3681413"/>
            <a:ext cx="1763712" cy="57626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r"/>
            <a:r>
              <a:rPr lang="ru-RU" altLang="uk-UA" err="1">
                <a:latin typeface="Arial" pitchFamily="34" charset="0"/>
              </a:rPr>
              <a:t>Різниця</a:t>
            </a:r>
            <a:r>
              <a:rPr lang="ru-RU" altLang="uk-UA">
                <a:latin typeface="Arial" pitchFamily="34" charset="0"/>
              </a:rPr>
              <a:t> в </a:t>
            </a:r>
            <a:r>
              <a:rPr lang="ru-RU" altLang="uk-UA" err="1">
                <a:latin typeface="Arial" pitchFamily="34" charset="0"/>
              </a:rPr>
              <a:t>кількості</a:t>
            </a:r>
            <a:endParaRPr lang="ru-RU" altLang="uk-UA">
              <a:latin typeface="Arial" pitchFamily="34" charset="0"/>
            </a:endParaRPr>
          </a:p>
          <a:p>
            <a:pPr algn="r"/>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r>
              <a:rPr lang="ru-RU" altLang="uk-UA">
                <a:latin typeface="Arial" pitchFamily="34" charset="0"/>
              </a:rPr>
              <a:t> В и </a:t>
            </a:r>
            <a:r>
              <a:rPr lang="ru-RU" altLang="uk-UA" err="1">
                <a:latin typeface="Arial" pitchFamily="34" charset="0"/>
              </a:rPr>
              <a:t>інших</a:t>
            </a:r>
            <a:r>
              <a:rPr lang="ru-RU" altLang="uk-UA">
                <a:latin typeface="Arial" pitchFamily="34" charset="0"/>
              </a:rPr>
              <a:t> </a:t>
            </a:r>
            <a:r>
              <a:rPr lang="ru-RU" altLang="uk-UA" err="1">
                <a:latin typeface="Arial" pitchFamily="34" charset="0"/>
              </a:rPr>
              <a:t>завдань</a:t>
            </a:r>
            <a:endParaRPr lang="ru-RU" altLang="uk-UA">
              <a:latin typeface="Arial" pitchFamily="34" charset="0"/>
            </a:endParaRPr>
          </a:p>
        </p:txBody>
      </p:sp>
      <p:sp>
        <p:nvSpPr>
          <p:cNvPr id="45122" name="Text Box 66"/>
          <p:cNvSpPr txBox="1">
            <a:spLocks noChangeArrowheads="1"/>
          </p:cNvSpPr>
          <p:nvPr/>
        </p:nvSpPr>
        <p:spPr bwMode="auto">
          <a:xfrm>
            <a:off x="1835150" y="4400550"/>
            <a:ext cx="3311525" cy="2159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RU" altLang="uk-UA" err="1">
                <a:latin typeface="Arial" pitchFamily="34" charset="0"/>
              </a:rPr>
              <a:t>Порівняння</a:t>
            </a:r>
            <a:r>
              <a:rPr lang="ru-RU" altLang="uk-UA">
                <a:latin typeface="Arial" pitchFamily="34" charset="0"/>
              </a:rPr>
              <a:t> </a:t>
            </a:r>
            <a:r>
              <a:rPr lang="ru-RU" altLang="uk-UA" err="1">
                <a:latin typeface="Arial" pitchFamily="34" charset="0"/>
              </a:rPr>
              <a:t>кількості</a:t>
            </a:r>
            <a:r>
              <a:rPr lang="ru-RU" altLang="uk-UA">
                <a:latin typeface="Arial" pitchFamily="34" charset="0"/>
              </a:rPr>
              <a:t> </a:t>
            </a:r>
            <a:r>
              <a:rPr lang="ru-RU" altLang="uk-UA" err="1">
                <a:latin typeface="Arial" pitchFamily="34" charset="0"/>
              </a:rPr>
              <a:t>виконаних</a:t>
            </a:r>
            <a:r>
              <a:rPr lang="ru-RU" altLang="uk-UA">
                <a:latin typeface="Arial" pitchFamily="34" charset="0"/>
              </a:rPr>
              <a:t> </a:t>
            </a:r>
            <a:r>
              <a:rPr lang="ru-RU" altLang="uk-UA" err="1">
                <a:latin typeface="Arial" pitchFamily="34" charset="0"/>
              </a:rPr>
              <a:t>завдань</a:t>
            </a:r>
            <a:endParaRPr lang="ru-RU" altLang="uk-UA">
              <a:latin typeface="Arial" pitchFamily="34" charset="0"/>
            </a:endParaRPr>
          </a:p>
        </p:txBody>
      </p:sp>
      <p:sp>
        <p:nvSpPr>
          <p:cNvPr id="45123" name="Text Box 67"/>
          <p:cNvSpPr txBox="1">
            <a:spLocks noChangeArrowheads="1"/>
          </p:cNvSpPr>
          <p:nvPr/>
        </p:nvSpPr>
        <p:spPr bwMode="auto">
          <a:xfrm>
            <a:off x="3995738" y="4797425"/>
            <a:ext cx="3455987" cy="1809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 altLang="uk-UA">
                <a:latin typeface="Arial" pitchFamily="34" charset="0"/>
              </a:rPr>
              <a:t>Прийняття рішення про блокування завдань А і С</a:t>
            </a:r>
            <a:endParaRPr lang="ru-RU" altLang="uk-UA">
              <a:latin typeface="Arial" pitchFamily="34" charset="0"/>
            </a:endParaRPr>
          </a:p>
        </p:txBody>
      </p:sp>
      <p:sp>
        <p:nvSpPr>
          <p:cNvPr id="45124" name="Text Box 68"/>
          <p:cNvSpPr txBox="1">
            <a:spLocks noChangeArrowheads="1"/>
          </p:cNvSpPr>
          <p:nvPr/>
        </p:nvSpPr>
        <p:spPr bwMode="auto">
          <a:xfrm>
            <a:off x="4284663" y="5842000"/>
            <a:ext cx="4067175" cy="18097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1200">
                <a:solidFill>
                  <a:schemeClr val="tx1"/>
                </a:solidFill>
                <a:latin typeface="Arial Unicode MS" pitchFamily="34" charset="-128"/>
                <a:ea typeface="Arial Unicode MS" pitchFamily="34" charset="-128"/>
                <a:cs typeface="Arial Unicode MS" pitchFamily="34" charset="-128"/>
              </a:defRPr>
            </a:lvl1pPr>
            <a:lvl2pPr marL="742950" indent="-285750">
              <a:defRPr sz="1200">
                <a:solidFill>
                  <a:schemeClr val="tx1"/>
                </a:solidFill>
                <a:latin typeface="Arial Unicode MS" pitchFamily="34" charset="-128"/>
                <a:ea typeface="Arial Unicode MS" pitchFamily="34" charset="-128"/>
                <a:cs typeface="Arial Unicode MS" pitchFamily="34" charset="-128"/>
              </a:defRPr>
            </a:lvl2pPr>
            <a:lvl3pPr marL="1143000" indent="-228600">
              <a:defRPr sz="1200">
                <a:solidFill>
                  <a:schemeClr val="tx1"/>
                </a:solidFill>
                <a:latin typeface="Arial Unicode MS" pitchFamily="34" charset="-128"/>
                <a:ea typeface="Arial Unicode MS" pitchFamily="34" charset="-128"/>
                <a:cs typeface="Arial Unicode MS" pitchFamily="34" charset="-128"/>
              </a:defRPr>
            </a:lvl3pPr>
            <a:lvl4pPr marL="1600200" indent="-228600">
              <a:defRPr sz="1200">
                <a:solidFill>
                  <a:schemeClr val="tx1"/>
                </a:solidFill>
                <a:latin typeface="Arial Unicode MS" pitchFamily="34" charset="-128"/>
                <a:ea typeface="Arial Unicode MS" pitchFamily="34" charset="-128"/>
                <a:cs typeface="Arial Unicode MS" pitchFamily="34" charset="-128"/>
              </a:defRPr>
            </a:lvl4pPr>
            <a:lvl5pPr marL="2057400" indent="-228600">
              <a:defRPr sz="1200">
                <a:solidFill>
                  <a:schemeClr val="tx1"/>
                </a:solidFill>
                <a:latin typeface="Arial Unicode MS" pitchFamily="34" charset="-128"/>
                <a:ea typeface="Arial Unicode MS" pitchFamily="34" charset="-128"/>
                <a:cs typeface="Arial Unicode MS" pitchFamily="34" charset="-128"/>
              </a:defRPr>
            </a:lvl5pPr>
            <a:lvl6pPr marL="25146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6pPr>
            <a:lvl7pPr marL="29718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7pPr>
            <a:lvl8pPr marL="34290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8pPr>
            <a:lvl9pPr marL="3886200" indent="-228600" algn="ctr" eaLnBrk="0" fontAlgn="base" hangingPunct="0">
              <a:spcBef>
                <a:spcPct val="0"/>
              </a:spcBef>
              <a:spcAft>
                <a:spcPct val="0"/>
              </a:spcAft>
              <a:defRPr sz="1200">
                <a:solidFill>
                  <a:schemeClr val="tx1"/>
                </a:solidFill>
                <a:latin typeface="Arial Unicode MS" pitchFamily="34" charset="-128"/>
                <a:ea typeface="Arial Unicode MS" pitchFamily="34" charset="-128"/>
                <a:cs typeface="Arial Unicode MS" pitchFamily="34" charset="-128"/>
              </a:defRPr>
            </a:lvl9pPr>
          </a:lstStyle>
          <a:p>
            <a:pPr algn="l"/>
            <a:r>
              <a:rPr lang="ru" altLang="uk-UA">
                <a:latin typeface="Arial" pitchFamily="34" charset="0"/>
              </a:rPr>
              <a:t>Прийняття рішення про зняття блокування завдань А і С</a:t>
            </a:r>
            <a:endParaRPr lang="ru-RU" altLang="uk-UA">
              <a:latin typeface="Arial" pitchFamily="34" charset="0"/>
            </a:endParaRPr>
          </a:p>
        </p:txBody>
      </p:sp>
      <p:sp>
        <p:nvSpPr>
          <p:cNvPr id="69" name="Rectangle 2"/>
          <p:cNvSpPr txBox="1">
            <a:spLocks noChangeArrowheads="1"/>
          </p:cNvSpPr>
          <p:nvPr/>
        </p:nvSpPr>
        <p:spPr>
          <a:xfrm>
            <a:off x="216694" y="476672"/>
            <a:ext cx="8316912" cy="755650"/>
          </a:xfrm>
          <a:prstGeom prst="rect">
            <a:avLst/>
          </a:prstGeom>
          <a:solidFill>
            <a:srgbClr val="E5FFE5">
              <a:alpha val="0"/>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Приклад моделювання стохастичною мережею </a:t>
            </a:r>
            <a:r>
              <a:rPr lang="ru-RU" altLang="uk-UA" sz="2800" err="1">
                <a:ea typeface="Arial Unicode MS" pitchFamily="34" charset="-128"/>
                <a:cs typeface="Arial Unicode MS" pitchFamily="34" charset="-128"/>
              </a:rPr>
              <a:t>Петрі</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динамічного</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управління</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розподілом</a:t>
            </a:r>
            <a:r>
              <a:rPr lang="ru-RU" altLang="uk-UA" sz="2800">
                <a:ea typeface="Arial Unicode MS" pitchFamily="34" charset="-128"/>
                <a:cs typeface="Arial Unicode MS" pitchFamily="34" charset="-128"/>
              </a:rPr>
              <a:t> </a:t>
            </a:r>
            <a:r>
              <a:rPr lang="ru-RU" altLang="uk-UA" sz="2800" err="1">
                <a:ea typeface="Arial Unicode MS" pitchFamily="34" charset="-128"/>
                <a:cs typeface="Arial Unicode MS" pitchFamily="34" charset="-128"/>
              </a:rPr>
              <a:t>ресурсів</a:t>
            </a:r>
            <a:endParaRPr lang="ru-RU" altLang="uk-UA" sz="2800">
              <a:ea typeface="Arial Unicode MS" pitchFamily="34" charset="-128"/>
              <a:cs typeface="Arial Unicode MS" pitchFamily="34" charset="-128"/>
            </a:endParaRPr>
          </a:p>
        </p:txBody>
      </p:sp>
    </p:spTree>
    <p:extLst>
      <p:ext uri="{BB962C8B-B14F-4D97-AF65-F5344CB8AC3E}">
        <p14:creationId xmlns:p14="http://schemas.microsoft.com/office/powerpoint/2010/main" val="862851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F21E021-426A-BC43-9D81-A4C8A78C8598}"/>
              </a:ext>
            </a:extLst>
          </p:cNvPr>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Формальне означення м</a:t>
            </a:r>
            <a:r>
              <a:rPr lang="ru-RU" altLang="uk-UA" sz="2800" err="1">
                <a:ea typeface="Arial Unicode MS" pitchFamily="34" charset="-128"/>
                <a:cs typeface="Arial Unicode MS" pitchFamily="34" charset="-128"/>
              </a:rPr>
              <a:t>ережі</a:t>
            </a:r>
            <a:r>
              <a:rPr lang="ru-RU" altLang="uk-UA" sz="2800">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Петрі</a:t>
            </a:r>
            <a:r>
              <a:rPr lang="ru-RU" altLang="uk-UA" sz="2800">
                <a:latin typeface="Arial Unicode MS" pitchFamily="34" charset="-128"/>
                <a:ea typeface="Arial Unicode MS" pitchFamily="34" charset="-128"/>
                <a:cs typeface="Arial Unicode MS" pitchFamily="34" charset="-128"/>
              </a:rPr>
              <a:t> </a:t>
            </a:r>
          </a:p>
          <a:p>
            <a:r>
              <a:rPr lang="ru-RU" altLang="uk-UA" sz="2800">
                <a:latin typeface="Arial Unicode MS" pitchFamily="34" charset="-128"/>
                <a:ea typeface="Arial Unicode MS" pitchFamily="34" charset="-128"/>
                <a:cs typeface="Arial Unicode MS" pitchFamily="34" charset="-128"/>
              </a:rPr>
              <a:t>з </a:t>
            </a:r>
            <a:r>
              <a:rPr lang="ru-RU" altLang="uk-UA" sz="2800" err="1">
                <a:latin typeface="Arial Unicode MS" pitchFamily="34" charset="-128"/>
                <a:ea typeface="Arial Unicode MS" pitchFamily="34" charset="-128"/>
                <a:cs typeface="Arial Unicode MS" pitchFamily="34" charset="-128"/>
              </a:rPr>
              <a:t>інформаційними</a:t>
            </a:r>
            <a:r>
              <a:rPr lang="ru-RU" altLang="uk-UA" sz="2800">
                <a:latin typeface="Arial Unicode MS" pitchFamily="34" charset="-128"/>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зв</a:t>
            </a:r>
            <a:r>
              <a:rPr lang="en-US" altLang="uk-UA" sz="2800">
                <a:latin typeface="Arial Unicode MS" pitchFamily="34" charset="-128"/>
                <a:ea typeface="Arial Unicode MS" pitchFamily="34" charset="-128"/>
                <a:cs typeface="Arial Unicode MS" pitchFamily="34" charset="-128"/>
              </a:rPr>
              <a:t>’</a:t>
            </a:r>
            <a:r>
              <a:rPr lang="ru-RU" altLang="uk-UA" sz="2800" err="1">
                <a:latin typeface="Arial Unicode MS" pitchFamily="34" charset="-128"/>
                <a:ea typeface="Arial Unicode MS" pitchFamily="34" charset="-128"/>
                <a:cs typeface="Arial Unicode MS" pitchFamily="34" charset="-128"/>
              </a:rPr>
              <a:t>язками</a:t>
            </a:r>
            <a:endParaRPr lang="ru-RU" altLang="uk-UA" sz="2800">
              <a:latin typeface="Arial Unicode MS" pitchFamily="34" charset="-128"/>
              <a:ea typeface="Arial Unicode MS" pitchFamily="34" charset="-128"/>
              <a:cs typeface="Arial Unicode MS" pitchFamily="34" charset="-128"/>
            </a:endParaRPr>
          </a:p>
        </p:txBody>
      </p:sp>
      <p:sp>
        <p:nvSpPr>
          <p:cNvPr id="65" name="Rectangle 62">
            <a:extLst>
              <a:ext uri="{FF2B5EF4-FFF2-40B4-BE49-F238E27FC236}">
                <a16:creationId xmlns:a16="http://schemas.microsoft.com/office/drawing/2014/main" id="{63382B66-5DF4-884B-8D33-4EAD9B676AB5}"/>
              </a:ext>
            </a:extLst>
          </p:cNvPr>
          <p:cNvSpPr>
            <a:spLocks noChangeArrowheads="1"/>
          </p:cNvSpPr>
          <p:nvPr/>
        </p:nvSpPr>
        <p:spPr bwMode="auto">
          <a:xfrm>
            <a:off x="2194523" y="1654162"/>
            <a:ext cx="18722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a:t>
            </a:r>
            <a:r>
              <a:rPr kumimoji="0" lang="uk-UA"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позицій</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3">
            <a:extLst>
              <a:ext uri="{FF2B5EF4-FFF2-40B4-BE49-F238E27FC236}">
                <a16:creationId xmlns:a16="http://schemas.microsoft.com/office/drawing/2014/main" id="{10290BE5-B643-FB4F-86C7-8D1F0B719DEC}"/>
              </a:ext>
            </a:extLst>
          </p:cNvPr>
          <p:cNvSpPr>
            <a:spLocks noChangeArrowheads="1"/>
          </p:cNvSpPr>
          <p:nvPr/>
        </p:nvSpPr>
        <p:spPr bwMode="auto">
          <a:xfrm>
            <a:off x="1767064" y="2046108"/>
            <a:ext cx="16176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переходів</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5">
            <a:extLst>
              <a:ext uri="{FF2B5EF4-FFF2-40B4-BE49-F238E27FC236}">
                <a16:creationId xmlns:a16="http://schemas.microsoft.com/office/drawing/2014/main" id="{E11478BA-7049-3644-ADCC-934FD290B8D6}"/>
              </a:ext>
            </a:extLst>
          </p:cNvPr>
          <p:cNvSpPr>
            <a:spLocks noChangeArrowheads="1"/>
          </p:cNvSpPr>
          <p:nvPr/>
        </p:nvSpPr>
        <p:spPr bwMode="auto">
          <a:xfrm>
            <a:off x="2824724" y="2783276"/>
            <a:ext cx="12420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дуг; </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7">
            <a:extLst>
              <a:ext uri="{FF2B5EF4-FFF2-40B4-BE49-F238E27FC236}">
                <a16:creationId xmlns:a16="http://schemas.microsoft.com/office/drawing/2014/main" id="{7A4B1F39-B262-4F4F-B340-50ACCBCE5AC6}"/>
              </a:ext>
            </a:extLst>
          </p:cNvPr>
          <p:cNvSpPr>
            <a:spLocks noChangeArrowheads="1"/>
          </p:cNvSpPr>
          <p:nvPr/>
        </p:nvSpPr>
        <p:spPr bwMode="auto">
          <a:xfrm>
            <a:off x="2317818" y="3480737"/>
            <a:ext cx="53006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натуральних</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чисел, </a:t>
            </a:r>
            <a:r>
              <a:rPr kumimoji="0" lang="uk-UA"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що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задають</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кратності</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дуг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кількість</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зв</a:t>
            </a: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язків</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dirty="0">
              <a:ln>
                <a:noFill/>
              </a:ln>
              <a:solidFill>
                <a:schemeClr val="tx1"/>
              </a:solidFill>
              <a:effectLst/>
              <a:latin typeface="Arial" panose="020B0604020202020204" pitchFamily="34" charset="0"/>
            </a:endParaRPr>
          </a:p>
        </p:txBody>
      </p:sp>
      <p:sp>
        <p:nvSpPr>
          <p:cNvPr id="73" name="Rectangle 66">
            <a:extLst>
              <a:ext uri="{FF2B5EF4-FFF2-40B4-BE49-F238E27FC236}">
                <a16:creationId xmlns:a16="http://schemas.microsoft.com/office/drawing/2014/main" id="{EBC62011-45C9-D244-A014-C8D87B4CF844}"/>
              </a:ext>
            </a:extLst>
          </p:cNvPr>
          <p:cNvSpPr>
            <a:spLocks noChangeArrowheads="1"/>
          </p:cNvSpPr>
          <p:nvPr/>
        </p:nvSpPr>
        <p:spPr bwMode="auto">
          <a:xfrm>
            <a:off x="1993186" y="3116595"/>
            <a:ext cx="22694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інформаційних</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дуг; </a:t>
            </a:r>
            <a:endParaRPr kumimoji="0" lang="ru-RU" altLang="zh-C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9014310-B3D3-AB4D-88BB-E3CD313BEF40}"/>
                  </a:ext>
                </a:extLst>
              </p:cNvPr>
              <p:cNvSpPr txBox="1"/>
              <p:nvPr/>
            </p:nvSpPr>
            <p:spPr>
              <a:xfrm>
                <a:off x="2640610" y="1059640"/>
                <a:ext cx="21474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1" i="0" smtClean="0">
                          <a:latin typeface="Cambria Math" panose="02040503050406030204" pitchFamily="18" charset="0"/>
                        </a:rPr>
                        <m:t>𝐏</m:t>
                      </m:r>
                      <m:r>
                        <a:rPr lang="en-US" b="1" i="0" smtClean="0">
                          <a:latin typeface="Cambria Math" panose="02040503050406030204" pitchFamily="18" charset="0"/>
                        </a:rPr>
                        <m:t>, </m:t>
                      </m:r>
                      <m:r>
                        <a:rPr lang="en-US" b="1" i="0" smtClean="0">
                          <a:latin typeface="Cambria Math" panose="02040503050406030204" pitchFamily="18" charset="0"/>
                        </a:rPr>
                        <m:t>𝐓</m:t>
                      </m:r>
                      <m:r>
                        <a:rPr lang="en-US" b="1" i="0" smtClean="0">
                          <a:latin typeface="Cambria Math" panose="02040503050406030204" pitchFamily="18" charset="0"/>
                        </a:rPr>
                        <m:t>,</m:t>
                      </m:r>
                      <m:r>
                        <a:rPr lang="en-US" b="1" i="0" smtClean="0">
                          <a:latin typeface="Cambria Math" panose="02040503050406030204" pitchFamily="18" charset="0"/>
                        </a:rPr>
                        <m:t>𝐀</m:t>
                      </m:r>
                      <m:r>
                        <a:rPr lang="en-US" b="1" i="0" smtClean="0">
                          <a:latin typeface="Cambria Math" panose="02040503050406030204" pitchFamily="18" charset="0"/>
                        </a:rPr>
                        <m:t>,</m:t>
                      </m:r>
                      <m:r>
                        <a:rPr lang="en-US" b="1" i="0" smtClean="0">
                          <a:latin typeface="Cambria Math" panose="02040503050406030204" pitchFamily="18" charset="0"/>
                        </a:rPr>
                        <m:t>𝐖</m:t>
                      </m:r>
                      <m:r>
                        <a:rPr lang="en-US" b="0" i="1" smtClean="0">
                          <a:latin typeface="Cambria Math" panose="02040503050406030204" pitchFamily="18" charset="0"/>
                        </a:rPr>
                        <m:t>,</m:t>
                      </m:r>
                      <m:r>
                        <a:rPr lang="en-US" b="1" i="0" smtClean="0">
                          <a:latin typeface="Cambria Math" panose="02040503050406030204" pitchFamily="18" charset="0"/>
                        </a:rPr>
                        <m:t>𝐈</m:t>
                      </m:r>
                      <m:r>
                        <a:rPr lang="en-US" b="0" i="1" smtClean="0">
                          <a:latin typeface="Cambria Math" panose="02040503050406030204" pitchFamily="18" charset="0"/>
                        </a:rPr>
                        <m:t>)</m:t>
                      </m:r>
                    </m:oMath>
                  </m:oMathPara>
                </a14:m>
                <a:endParaRPr lang="en-US"/>
              </a:p>
            </p:txBody>
          </p:sp>
        </mc:Choice>
        <mc:Fallback xmlns="">
          <p:sp>
            <p:nvSpPr>
              <p:cNvPr id="78" name="TextBox 77">
                <a:extLst>
                  <a:ext uri="{FF2B5EF4-FFF2-40B4-BE49-F238E27FC236}">
                    <a16:creationId xmlns:a16="http://schemas.microsoft.com/office/drawing/2014/main" id="{59014310-B3D3-AB4D-88BB-E3CD313BEF40}"/>
                  </a:ext>
                </a:extLst>
              </p:cNvPr>
              <p:cNvSpPr txBox="1">
                <a:spLocks noRot="1" noChangeAspect="1" noMove="1" noResize="1" noEditPoints="1" noAdjustHandles="1" noChangeArrowheads="1" noChangeShapeType="1" noTextEdit="1"/>
              </p:cNvSpPr>
              <p:nvPr/>
            </p:nvSpPr>
            <p:spPr>
              <a:xfrm>
                <a:off x="2640610" y="1059640"/>
                <a:ext cx="2147414" cy="276999"/>
              </a:xfrm>
              <a:prstGeom prst="rect">
                <a:avLst/>
              </a:prstGeom>
              <a:blipFill>
                <a:blip r:embed="rId2"/>
                <a:stretch>
                  <a:fillRect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826F3D0-84F3-3C4B-BE25-107CB1CAD6AA}"/>
                  </a:ext>
                </a:extLst>
              </p:cNvPr>
              <p:cNvSpPr txBox="1"/>
              <p:nvPr/>
            </p:nvSpPr>
            <p:spPr>
              <a:xfrm>
                <a:off x="963487" y="1654162"/>
                <a:ext cx="8400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𝐏</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oMath>
                  </m:oMathPara>
                </a14:m>
                <a:endParaRPr lang="en-US"/>
              </a:p>
            </p:txBody>
          </p:sp>
        </mc:Choice>
        <mc:Fallback xmlns="">
          <p:sp>
            <p:nvSpPr>
              <p:cNvPr id="79" name="TextBox 78">
                <a:extLst>
                  <a:ext uri="{FF2B5EF4-FFF2-40B4-BE49-F238E27FC236}">
                    <a16:creationId xmlns:a16="http://schemas.microsoft.com/office/drawing/2014/main" id="{2826F3D0-84F3-3C4B-BE25-107CB1CAD6AA}"/>
                  </a:ext>
                </a:extLst>
              </p:cNvPr>
              <p:cNvSpPr txBox="1">
                <a:spLocks noRot="1" noChangeAspect="1" noMove="1" noResize="1" noEditPoints="1" noAdjustHandles="1" noChangeArrowheads="1" noChangeShapeType="1" noTextEdit="1"/>
              </p:cNvSpPr>
              <p:nvPr/>
            </p:nvSpPr>
            <p:spPr>
              <a:xfrm>
                <a:off x="963487" y="1654162"/>
                <a:ext cx="840037" cy="276999"/>
              </a:xfrm>
              <a:prstGeom prst="rect">
                <a:avLst/>
              </a:prstGeom>
              <a:blipFill>
                <a:blip r:embed="rId3"/>
                <a:stretch>
                  <a:fillRect l="-4478"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3C17739-2128-3343-94AA-B0569C50FC4A}"/>
                  </a:ext>
                </a:extLst>
              </p:cNvPr>
              <p:cNvSpPr txBox="1"/>
              <p:nvPr/>
            </p:nvSpPr>
            <p:spPr>
              <a:xfrm>
                <a:off x="976910" y="1997184"/>
                <a:ext cx="8188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𝐓</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oMath>
                  </m:oMathPara>
                </a14:m>
                <a:endParaRPr lang="en-US"/>
              </a:p>
            </p:txBody>
          </p:sp>
        </mc:Choice>
        <mc:Fallback xmlns="">
          <p:sp>
            <p:nvSpPr>
              <p:cNvPr id="80" name="TextBox 79">
                <a:extLst>
                  <a:ext uri="{FF2B5EF4-FFF2-40B4-BE49-F238E27FC236}">
                    <a16:creationId xmlns:a16="http://schemas.microsoft.com/office/drawing/2014/main" id="{73C17739-2128-3343-94AA-B0569C50FC4A}"/>
                  </a:ext>
                </a:extLst>
              </p:cNvPr>
              <p:cNvSpPr txBox="1">
                <a:spLocks noRot="1" noChangeAspect="1" noMove="1" noResize="1" noEditPoints="1" noAdjustHandles="1" noChangeArrowheads="1" noChangeShapeType="1" noTextEdit="1"/>
              </p:cNvSpPr>
              <p:nvPr/>
            </p:nvSpPr>
            <p:spPr>
              <a:xfrm>
                <a:off x="976910" y="1997184"/>
                <a:ext cx="818878" cy="276999"/>
              </a:xfrm>
              <a:prstGeom prst="rect">
                <a:avLst/>
              </a:prstGeom>
              <a:blipFill>
                <a:blip r:embed="rId4"/>
                <a:stretch>
                  <a:fillRect l="-6154"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38D5F5-A80A-EE45-B551-29217D35666C}"/>
                  </a:ext>
                </a:extLst>
              </p:cNvPr>
              <p:cNvSpPr txBox="1"/>
              <p:nvPr/>
            </p:nvSpPr>
            <p:spPr>
              <a:xfrm>
                <a:off x="1000723" y="2398189"/>
                <a:ext cx="1049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𝐏</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81" name="TextBox 80">
                <a:extLst>
                  <a:ext uri="{FF2B5EF4-FFF2-40B4-BE49-F238E27FC236}">
                    <a16:creationId xmlns:a16="http://schemas.microsoft.com/office/drawing/2014/main" id="{F538D5F5-A80A-EE45-B551-29217D35666C}"/>
                  </a:ext>
                </a:extLst>
              </p:cNvPr>
              <p:cNvSpPr txBox="1">
                <a:spLocks noRot="1" noChangeAspect="1" noMove="1" noResize="1" noEditPoints="1" noAdjustHandles="1" noChangeArrowheads="1" noChangeShapeType="1" noTextEdit="1"/>
              </p:cNvSpPr>
              <p:nvPr/>
            </p:nvSpPr>
            <p:spPr>
              <a:xfrm>
                <a:off x="1000723" y="2398189"/>
                <a:ext cx="1049454" cy="276999"/>
              </a:xfrm>
              <a:prstGeom prst="rect">
                <a:avLst/>
              </a:prstGeom>
              <a:blipFill>
                <a:blip r:embed="rId5"/>
                <a:stretch>
                  <a:fillRect l="-4819" r="-7229"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23F6C9B-22A5-D546-8941-AD25397AF718}"/>
                  </a:ext>
                </a:extLst>
              </p:cNvPr>
              <p:cNvSpPr txBox="1"/>
              <p:nvPr/>
            </p:nvSpPr>
            <p:spPr>
              <a:xfrm>
                <a:off x="944685" y="2752453"/>
                <a:ext cx="18737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ea typeface="Cambria Math" panose="02040503050406030204" pitchFamily="18" charset="0"/>
                        </a:rPr>
                        <m:t>⊆</m:t>
                      </m:r>
                      <m:d>
                        <m:dPr>
                          <m:ctrlPr>
                            <a:rPr lang="en-US" b="1"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𝐏</m:t>
                          </m:r>
                          <m:r>
                            <a:rPr lang="en-US" b="1" i="0"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1"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1">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𝐏</m:t>
                          </m:r>
                        </m:e>
                      </m:d>
                    </m:oMath>
                  </m:oMathPara>
                </a14:m>
                <a:endParaRPr lang="en-US" b="1"/>
              </a:p>
            </p:txBody>
          </p:sp>
        </mc:Choice>
        <mc:Fallback xmlns="">
          <p:sp>
            <p:nvSpPr>
              <p:cNvPr id="82" name="TextBox 81">
                <a:extLst>
                  <a:ext uri="{FF2B5EF4-FFF2-40B4-BE49-F238E27FC236}">
                    <a16:creationId xmlns:a16="http://schemas.microsoft.com/office/drawing/2014/main" id="{423F6C9B-22A5-D546-8941-AD25397AF718}"/>
                  </a:ext>
                </a:extLst>
              </p:cNvPr>
              <p:cNvSpPr txBox="1">
                <a:spLocks noRot="1" noChangeAspect="1" noMove="1" noResize="1" noEditPoints="1" noAdjustHandles="1" noChangeArrowheads="1" noChangeShapeType="1" noTextEdit="1"/>
              </p:cNvSpPr>
              <p:nvPr/>
            </p:nvSpPr>
            <p:spPr>
              <a:xfrm>
                <a:off x="944685" y="2752453"/>
                <a:ext cx="1873783" cy="276999"/>
              </a:xfrm>
              <a:prstGeom prst="rect">
                <a:avLst/>
              </a:prstGeom>
              <a:blipFill>
                <a:blip r:embed="rId6"/>
                <a:stretch>
                  <a:fillRect l="-2013"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C0E0D6B-319A-D442-A94F-40942F99D3F0}"/>
                  </a:ext>
                </a:extLst>
              </p:cNvPr>
              <p:cNvSpPr txBox="1"/>
              <p:nvPr/>
            </p:nvSpPr>
            <p:spPr>
              <a:xfrm>
                <a:off x="976134" y="3112454"/>
                <a:ext cx="1089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𝐈</m:t>
                      </m:r>
                      <m:r>
                        <a:rPr lang="en-US" b="0" i="1" smtClean="0">
                          <a:latin typeface="Cambria Math" panose="02040503050406030204" pitchFamily="18" charset="0"/>
                          <a:ea typeface="Cambria Math" panose="02040503050406030204" pitchFamily="18" charset="0"/>
                        </a:rPr>
                        <m:t>⊆</m:t>
                      </m:r>
                      <m:d>
                        <m:dPr>
                          <m:ctrlPr>
                            <a:rPr lang="en-US" b="1"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𝐏</m:t>
                          </m:r>
                          <m:r>
                            <a:rPr lang="en-US" b="1" i="0"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e>
                      </m:d>
                    </m:oMath>
                  </m:oMathPara>
                </a14:m>
                <a:endParaRPr lang="en-US" b="1"/>
              </a:p>
            </p:txBody>
          </p:sp>
        </mc:Choice>
        <mc:Fallback xmlns="">
          <p:sp>
            <p:nvSpPr>
              <p:cNvPr id="83" name="TextBox 82">
                <a:extLst>
                  <a:ext uri="{FF2B5EF4-FFF2-40B4-BE49-F238E27FC236}">
                    <a16:creationId xmlns:a16="http://schemas.microsoft.com/office/drawing/2014/main" id="{3C0E0D6B-319A-D442-A94F-40942F99D3F0}"/>
                  </a:ext>
                </a:extLst>
              </p:cNvPr>
              <p:cNvSpPr txBox="1">
                <a:spLocks noRot="1" noChangeAspect="1" noMove="1" noResize="1" noEditPoints="1" noAdjustHandles="1" noChangeArrowheads="1" noChangeShapeType="1" noTextEdit="1"/>
              </p:cNvSpPr>
              <p:nvPr/>
            </p:nvSpPr>
            <p:spPr>
              <a:xfrm>
                <a:off x="976134" y="3112454"/>
                <a:ext cx="1089273" cy="276999"/>
              </a:xfrm>
              <a:prstGeom prst="rect">
                <a:avLst/>
              </a:prstGeom>
              <a:blipFill>
                <a:blip r:embed="rId7"/>
                <a:stretch>
                  <a:fillRect l="-4598"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2CAD334-C5F9-8841-B7F2-546DC52A520E}"/>
                  </a:ext>
                </a:extLst>
              </p:cNvPr>
              <p:cNvSpPr txBox="1"/>
              <p:nvPr/>
            </p:nvSpPr>
            <p:spPr>
              <a:xfrm>
                <a:off x="944685" y="3481670"/>
                <a:ext cx="13731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𝐖</m:t>
                      </m:r>
                      <m:r>
                        <a:rPr lang="en-US" b="0" i="1" smtClean="0">
                          <a:latin typeface="Cambria Math" panose="02040503050406030204" pitchFamily="18" charset="0"/>
                        </a:rPr>
                        <m:t>:</m:t>
                      </m:r>
                      <m:r>
                        <a:rPr lang="en-US" b="1" i="0" smtClean="0">
                          <a:latin typeface="Cambria Math" panose="02040503050406030204" pitchFamily="18" charset="0"/>
                        </a:rPr>
                        <m:t>𝐀</m:t>
                      </m:r>
                      <m:r>
                        <a:rPr lang="en-US" b="1" i="1">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𝐈</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ℕ</m:t>
                      </m:r>
                    </m:oMath>
                  </m:oMathPara>
                </a14:m>
                <a:endParaRPr lang="en-US" b="1"/>
              </a:p>
            </p:txBody>
          </p:sp>
        </mc:Choice>
        <mc:Fallback xmlns="">
          <p:sp>
            <p:nvSpPr>
              <p:cNvPr id="85" name="TextBox 84">
                <a:extLst>
                  <a:ext uri="{FF2B5EF4-FFF2-40B4-BE49-F238E27FC236}">
                    <a16:creationId xmlns:a16="http://schemas.microsoft.com/office/drawing/2014/main" id="{12CAD334-C5F9-8841-B7F2-546DC52A520E}"/>
                  </a:ext>
                </a:extLst>
              </p:cNvPr>
              <p:cNvSpPr txBox="1">
                <a:spLocks noRot="1" noChangeAspect="1" noMove="1" noResize="1" noEditPoints="1" noAdjustHandles="1" noChangeArrowheads="1" noChangeShapeType="1" noTextEdit="1"/>
              </p:cNvSpPr>
              <p:nvPr/>
            </p:nvSpPr>
            <p:spPr>
              <a:xfrm>
                <a:off x="944685" y="3481670"/>
                <a:ext cx="1373133" cy="276999"/>
              </a:xfrm>
              <a:prstGeom prst="rect">
                <a:avLst/>
              </a:prstGeom>
              <a:blipFill>
                <a:blip r:embed="rId8"/>
                <a:stretch>
                  <a:fillRect l="-1818" r="-1818" b="-4348"/>
                </a:stretch>
              </a:blipFill>
            </p:spPr>
            <p:txBody>
              <a:bodyPr/>
              <a:lstStyle/>
              <a:p>
                <a:r>
                  <a:rPr lang="en-US">
                    <a:noFill/>
                  </a:rPr>
                  <a:t> </a:t>
                </a:r>
              </a:p>
            </p:txBody>
          </p:sp>
        </mc:Fallback>
      </mc:AlternateContent>
    </p:spTree>
    <p:extLst>
      <p:ext uri="{BB962C8B-B14F-4D97-AF65-F5344CB8AC3E}">
        <p14:creationId xmlns:p14="http://schemas.microsoft.com/office/powerpoint/2010/main" val="2624217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F21E021-426A-BC43-9D81-A4C8A78C8598}"/>
              </a:ext>
            </a:extLst>
          </p:cNvPr>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a:ea typeface="Arial Unicode MS" pitchFamily="34" charset="-128"/>
                <a:cs typeface="Arial Unicode MS" pitchFamily="34" charset="-128"/>
              </a:rPr>
              <a:t>Формальне означення</a:t>
            </a:r>
            <a:r>
              <a:rPr lang="en-US" altLang="uk-UA" sz="2800">
                <a:ea typeface="Arial Unicode MS" pitchFamily="34" charset="-128"/>
                <a:cs typeface="Arial Unicode MS" pitchFamily="34" charset="-128"/>
              </a:rPr>
              <a:t> </a:t>
            </a:r>
            <a:r>
              <a:rPr lang="uk-UA" altLang="uk-UA" sz="2800">
                <a:ea typeface="Arial Unicode MS" pitchFamily="34" charset="-128"/>
                <a:cs typeface="Arial Unicode MS" pitchFamily="34" charset="-128"/>
              </a:rPr>
              <a:t>стохастичної м</a:t>
            </a:r>
            <a:r>
              <a:rPr lang="ru-RU" altLang="uk-UA" sz="2800" err="1">
                <a:ea typeface="Arial Unicode MS" pitchFamily="34" charset="-128"/>
                <a:cs typeface="Arial Unicode MS" pitchFamily="34" charset="-128"/>
              </a:rPr>
              <a:t>ережі</a:t>
            </a:r>
            <a:r>
              <a:rPr lang="ru-RU" altLang="uk-UA" sz="2800">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Петрі</a:t>
            </a:r>
            <a:endParaRPr lang="ru-RU" altLang="uk-UA" sz="2800">
              <a:latin typeface="Arial Unicode MS" pitchFamily="34" charset="-128"/>
              <a:ea typeface="Arial Unicode MS" pitchFamily="34" charset="-128"/>
              <a:cs typeface="Arial Unicode MS" pitchFamily="34" charset="-128"/>
            </a:endParaRPr>
          </a:p>
          <a:p>
            <a:r>
              <a:rPr lang="ru-RU" altLang="uk-UA" sz="2800">
                <a:latin typeface="Arial Unicode MS" pitchFamily="34" charset="-128"/>
                <a:ea typeface="Arial Unicode MS" pitchFamily="34" charset="-128"/>
                <a:cs typeface="Arial Unicode MS" pitchFamily="34" charset="-128"/>
              </a:rPr>
              <a:t> з </a:t>
            </a:r>
            <a:r>
              <a:rPr lang="ru-RU" altLang="uk-UA" sz="2800" err="1">
                <a:latin typeface="Arial Unicode MS" pitchFamily="34" charset="-128"/>
                <a:ea typeface="Arial Unicode MS" pitchFamily="34" charset="-128"/>
                <a:cs typeface="Arial Unicode MS" pitchFamily="34" charset="-128"/>
              </a:rPr>
              <a:t>інформаційними</a:t>
            </a:r>
            <a:r>
              <a:rPr lang="ru-RU" altLang="uk-UA" sz="2800">
                <a:latin typeface="Arial Unicode MS" pitchFamily="34" charset="-128"/>
                <a:ea typeface="Arial Unicode MS" pitchFamily="34" charset="-128"/>
                <a:cs typeface="Arial Unicode MS" pitchFamily="34" charset="-128"/>
              </a:rPr>
              <a:t> </a:t>
            </a:r>
            <a:r>
              <a:rPr lang="ru-RU" altLang="uk-UA" sz="2800" err="1">
                <a:latin typeface="Arial Unicode MS" pitchFamily="34" charset="-128"/>
                <a:ea typeface="Arial Unicode MS" pitchFamily="34" charset="-128"/>
                <a:cs typeface="Arial Unicode MS" pitchFamily="34" charset="-128"/>
              </a:rPr>
              <a:t>зв</a:t>
            </a:r>
            <a:r>
              <a:rPr lang="en-US" altLang="uk-UA" sz="2800">
                <a:latin typeface="Arial Unicode MS" pitchFamily="34" charset="-128"/>
                <a:ea typeface="Arial Unicode MS" pitchFamily="34" charset="-128"/>
                <a:cs typeface="Arial Unicode MS" pitchFamily="34" charset="-128"/>
              </a:rPr>
              <a:t>’</a:t>
            </a:r>
            <a:r>
              <a:rPr lang="ru-RU" altLang="uk-UA" sz="2800" err="1">
                <a:latin typeface="Arial Unicode MS" pitchFamily="34" charset="-128"/>
                <a:ea typeface="Arial Unicode MS" pitchFamily="34" charset="-128"/>
                <a:cs typeface="Arial Unicode MS" pitchFamily="34" charset="-128"/>
              </a:rPr>
              <a:t>язками</a:t>
            </a:r>
            <a:endParaRPr lang="ru-RU" altLang="uk-UA" sz="2800">
              <a:latin typeface="Arial Unicode MS" pitchFamily="34" charset="-128"/>
              <a:ea typeface="Arial Unicode MS" pitchFamily="34" charset="-128"/>
              <a:cs typeface="Arial Unicode MS" pitchFamily="34" charset="-128"/>
            </a:endParaRPr>
          </a:p>
        </p:txBody>
      </p:sp>
      <p:sp>
        <p:nvSpPr>
          <p:cNvPr id="65" name="Rectangle 62">
            <a:extLst>
              <a:ext uri="{FF2B5EF4-FFF2-40B4-BE49-F238E27FC236}">
                <a16:creationId xmlns:a16="http://schemas.microsoft.com/office/drawing/2014/main" id="{63382B66-5DF4-884B-8D33-4EAD9B676AB5}"/>
              </a:ext>
            </a:extLst>
          </p:cNvPr>
          <p:cNvSpPr>
            <a:spLocks noChangeArrowheads="1"/>
          </p:cNvSpPr>
          <p:nvPr/>
        </p:nvSpPr>
        <p:spPr bwMode="auto">
          <a:xfrm>
            <a:off x="2194523" y="1654162"/>
            <a:ext cx="18722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a:t>
            </a:r>
            <a:r>
              <a:rPr kumimoji="0" lang="uk-UA"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позицій</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3">
            <a:extLst>
              <a:ext uri="{FF2B5EF4-FFF2-40B4-BE49-F238E27FC236}">
                <a16:creationId xmlns:a16="http://schemas.microsoft.com/office/drawing/2014/main" id="{10290BE5-B643-FB4F-86C7-8D1F0B719DEC}"/>
              </a:ext>
            </a:extLst>
          </p:cNvPr>
          <p:cNvSpPr>
            <a:spLocks noChangeArrowheads="1"/>
          </p:cNvSpPr>
          <p:nvPr/>
        </p:nvSpPr>
        <p:spPr bwMode="auto">
          <a:xfrm>
            <a:off x="1767064" y="2046108"/>
            <a:ext cx="16176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переходів</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5">
            <a:extLst>
              <a:ext uri="{FF2B5EF4-FFF2-40B4-BE49-F238E27FC236}">
                <a16:creationId xmlns:a16="http://schemas.microsoft.com/office/drawing/2014/main" id="{E11478BA-7049-3644-ADCC-934FD290B8D6}"/>
              </a:ext>
            </a:extLst>
          </p:cNvPr>
          <p:cNvSpPr>
            <a:spLocks noChangeArrowheads="1"/>
          </p:cNvSpPr>
          <p:nvPr/>
        </p:nvSpPr>
        <p:spPr bwMode="auto">
          <a:xfrm>
            <a:off x="2824724" y="2783276"/>
            <a:ext cx="12420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дуг; </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7">
            <a:extLst>
              <a:ext uri="{FF2B5EF4-FFF2-40B4-BE49-F238E27FC236}">
                <a16:creationId xmlns:a16="http://schemas.microsoft.com/office/drawing/2014/main" id="{7A4B1F39-B262-4F4F-B340-50ACCBCE5AC6}"/>
              </a:ext>
            </a:extLst>
          </p:cNvPr>
          <p:cNvSpPr>
            <a:spLocks noChangeArrowheads="1"/>
          </p:cNvSpPr>
          <p:nvPr/>
        </p:nvSpPr>
        <p:spPr bwMode="auto">
          <a:xfrm>
            <a:off x="2317818" y="3480737"/>
            <a:ext cx="53006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натуральних</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чисел, </a:t>
            </a:r>
            <a:r>
              <a:rPr kumimoji="0" lang="uk-UA"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що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задають</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кратності</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дуг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кількість</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зв</a:t>
            </a: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язків</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dirty="0">
              <a:ln>
                <a:noFill/>
              </a:ln>
              <a:solidFill>
                <a:schemeClr val="tx1"/>
              </a:solidFill>
              <a:effectLst/>
              <a:latin typeface="Arial" panose="020B0604020202020204" pitchFamily="34" charset="0"/>
            </a:endParaRPr>
          </a:p>
        </p:txBody>
      </p:sp>
      <p:sp>
        <p:nvSpPr>
          <p:cNvPr id="71" name="Rectangle 68">
            <a:extLst>
              <a:ext uri="{FF2B5EF4-FFF2-40B4-BE49-F238E27FC236}">
                <a16:creationId xmlns:a16="http://schemas.microsoft.com/office/drawing/2014/main" id="{1E848703-EC49-7842-8D36-BB543402C01C}"/>
              </a:ext>
            </a:extLst>
          </p:cNvPr>
          <p:cNvSpPr>
            <a:spLocks noChangeArrowheads="1"/>
          </p:cNvSpPr>
          <p:nvPr/>
        </p:nvSpPr>
        <p:spPr bwMode="auto">
          <a:xfrm>
            <a:off x="4886197" y="3988508"/>
            <a:ext cx="33582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a:t>
            </a:r>
            <a:r>
              <a:rPr lang="uk-UA" altLang="zh-CN" sz="1200" err="1">
                <a:latin typeface="Times New Roman" panose="02020603050405020304" pitchFamily="18" charset="0"/>
                <a:ea typeface="SimSun" panose="02010600030101010101" pitchFamily="2" charset="-122"/>
              </a:rPr>
              <a:t>ина</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пар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значе</a:t>
            </a:r>
            <a:r>
              <a:rPr lang="uk-UA" altLang="zh-CN" sz="1200" err="1">
                <a:latin typeface="Times New Roman" panose="02020603050405020304" pitchFamily="18" charset="0"/>
                <a:ea typeface="SimSun" panose="02010600030101010101" pitchFamily="2" charset="-122"/>
              </a:rPr>
              <a:t>нь</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що</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задають</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пріоритет</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та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ймовірність</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запуску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переходів</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66">
            <a:extLst>
              <a:ext uri="{FF2B5EF4-FFF2-40B4-BE49-F238E27FC236}">
                <a16:creationId xmlns:a16="http://schemas.microsoft.com/office/drawing/2014/main" id="{EBC62011-45C9-D244-A014-C8D87B4CF844}"/>
              </a:ext>
            </a:extLst>
          </p:cNvPr>
          <p:cNvSpPr>
            <a:spLocks noChangeArrowheads="1"/>
          </p:cNvSpPr>
          <p:nvPr/>
        </p:nvSpPr>
        <p:spPr bwMode="auto">
          <a:xfrm>
            <a:off x="1993186" y="3116595"/>
            <a:ext cx="22694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інформаційних</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дуг; </a:t>
            </a:r>
            <a:endParaRPr kumimoji="0" lang="ru-RU" altLang="zh-CN"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9014310-B3D3-AB4D-88BB-E3CD313BEF40}"/>
                  </a:ext>
                </a:extLst>
              </p:cNvPr>
              <p:cNvSpPr txBox="1"/>
              <p:nvPr/>
            </p:nvSpPr>
            <p:spPr>
              <a:xfrm>
                <a:off x="2640610" y="1059640"/>
                <a:ext cx="250745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1" i="0" smtClean="0">
                          <a:latin typeface="Cambria Math" panose="02040503050406030204" pitchFamily="18" charset="0"/>
                        </a:rPr>
                        <m:t>𝐏</m:t>
                      </m:r>
                      <m:r>
                        <a:rPr lang="en-US" b="1" i="0" smtClean="0">
                          <a:latin typeface="Cambria Math" panose="02040503050406030204" pitchFamily="18" charset="0"/>
                        </a:rPr>
                        <m:t>, </m:t>
                      </m:r>
                      <m:r>
                        <a:rPr lang="en-US" b="1" i="0" smtClean="0">
                          <a:latin typeface="Cambria Math" panose="02040503050406030204" pitchFamily="18" charset="0"/>
                        </a:rPr>
                        <m:t>𝐓</m:t>
                      </m:r>
                      <m:r>
                        <a:rPr lang="en-US" b="1" i="0" smtClean="0">
                          <a:latin typeface="Cambria Math" panose="02040503050406030204" pitchFamily="18" charset="0"/>
                        </a:rPr>
                        <m:t>,</m:t>
                      </m:r>
                      <m:r>
                        <a:rPr lang="en-US" b="1" i="0" smtClean="0">
                          <a:latin typeface="Cambria Math" panose="02040503050406030204" pitchFamily="18" charset="0"/>
                        </a:rPr>
                        <m:t>𝐀</m:t>
                      </m:r>
                      <m:r>
                        <a:rPr lang="en-US" b="1" i="0" smtClean="0">
                          <a:latin typeface="Cambria Math" panose="02040503050406030204" pitchFamily="18" charset="0"/>
                        </a:rPr>
                        <m:t>,</m:t>
                      </m:r>
                      <m:r>
                        <a:rPr lang="en-US" b="1" i="0" smtClean="0">
                          <a:latin typeface="Cambria Math" panose="02040503050406030204" pitchFamily="18" charset="0"/>
                        </a:rPr>
                        <m:t>𝐖</m:t>
                      </m:r>
                      <m:r>
                        <a:rPr lang="en-US" b="0" i="1" smtClean="0">
                          <a:latin typeface="Cambria Math" panose="02040503050406030204" pitchFamily="18" charset="0"/>
                        </a:rPr>
                        <m:t>,</m:t>
                      </m:r>
                      <m:r>
                        <a:rPr lang="en-US" b="1" i="0" smtClean="0">
                          <a:latin typeface="Cambria Math" panose="02040503050406030204" pitchFamily="18" charset="0"/>
                        </a:rPr>
                        <m:t>𝐈</m:t>
                      </m:r>
                      <m:r>
                        <a:rPr lang="en-US" b="0" i="1" smtClean="0">
                          <a:latin typeface="Cambria Math" panose="02040503050406030204" pitchFamily="18" charset="0"/>
                        </a:rPr>
                        <m:t>,</m:t>
                      </m:r>
                      <m:r>
                        <a:rPr lang="en-US" b="1" i="0" smtClean="0">
                          <a:latin typeface="Cambria Math" panose="02040503050406030204" pitchFamily="18" charset="0"/>
                        </a:rPr>
                        <m:t>𝐊</m:t>
                      </m:r>
                      <m:r>
                        <a:rPr lang="en-US" b="1" i="0" smtClean="0">
                          <a:latin typeface="Cambria Math" panose="02040503050406030204" pitchFamily="18" charset="0"/>
                        </a:rPr>
                        <m:t>,</m:t>
                      </m:r>
                      <m:r>
                        <a:rPr lang="en-US" b="1">
                          <a:latin typeface="Cambria Math" panose="02040503050406030204" pitchFamily="18" charset="0"/>
                          <a:ea typeface="Cambria Math" panose="02040503050406030204" pitchFamily="18" charset="0"/>
                        </a:rPr>
                        <m:t>𝐑</m:t>
                      </m:r>
                      <m:r>
                        <a:rPr lang="en-US" b="0" i="1" smtClean="0">
                          <a:latin typeface="Cambria Math" panose="02040503050406030204" pitchFamily="18" charset="0"/>
                        </a:rPr>
                        <m:t>)</m:t>
                      </m:r>
                    </m:oMath>
                  </m:oMathPara>
                </a14:m>
                <a:endParaRPr lang="en-US"/>
              </a:p>
            </p:txBody>
          </p:sp>
        </mc:Choice>
        <mc:Fallback xmlns="">
          <p:sp>
            <p:nvSpPr>
              <p:cNvPr id="78" name="TextBox 77">
                <a:extLst>
                  <a:ext uri="{FF2B5EF4-FFF2-40B4-BE49-F238E27FC236}">
                    <a16:creationId xmlns:a16="http://schemas.microsoft.com/office/drawing/2014/main" id="{59014310-B3D3-AB4D-88BB-E3CD313BEF40}"/>
                  </a:ext>
                </a:extLst>
              </p:cNvPr>
              <p:cNvSpPr txBox="1">
                <a:spLocks noRot="1" noChangeAspect="1" noMove="1" noResize="1" noEditPoints="1" noAdjustHandles="1" noChangeArrowheads="1" noChangeShapeType="1" noTextEdit="1"/>
              </p:cNvSpPr>
              <p:nvPr/>
            </p:nvSpPr>
            <p:spPr>
              <a:xfrm>
                <a:off x="2640610" y="1059640"/>
                <a:ext cx="2507454" cy="276999"/>
              </a:xfrm>
              <a:prstGeom prst="rect">
                <a:avLst/>
              </a:prstGeom>
              <a:blipFill>
                <a:blip r:embed="rId2"/>
                <a:stretch>
                  <a:fillRect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826F3D0-84F3-3C4B-BE25-107CB1CAD6AA}"/>
                  </a:ext>
                </a:extLst>
              </p:cNvPr>
              <p:cNvSpPr txBox="1"/>
              <p:nvPr/>
            </p:nvSpPr>
            <p:spPr>
              <a:xfrm>
                <a:off x="963487" y="1654162"/>
                <a:ext cx="8400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𝐏</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oMath>
                  </m:oMathPara>
                </a14:m>
                <a:endParaRPr lang="en-US"/>
              </a:p>
            </p:txBody>
          </p:sp>
        </mc:Choice>
        <mc:Fallback xmlns="">
          <p:sp>
            <p:nvSpPr>
              <p:cNvPr id="79" name="TextBox 78">
                <a:extLst>
                  <a:ext uri="{FF2B5EF4-FFF2-40B4-BE49-F238E27FC236}">
                    <a16:creationId xmlns:a16="http://schemas.microsoft.com/office/drawing/2014/main" id="{2826F3D0-84F3-3C4B-BE25-107CB1CAD6AA}"/>
                  </a:ext>
                </a:extLst>
              </p:cNvPr>
              <p:cNvSpPr txBox="1">
                <a:spLocks noRot="1" noChangeAspect="1" noMove="1" noResize="1" noEditPoints="1" noAdjustHandles="1" noChangeArrowheads="1" noChangeShapeType="1" noTextEdit="1"/>
              </p:cNvSpPr>
              <p:nvPr/>
            </p:nvSpPr>
            <p:spPr>
              <a:xfrm>
                <a:off x="963487" y="1654162"/>
                <a:ext cx="840037" cy="276999"/>
              </a:xfrm>
              <a:prstGeom prst="rect">
                <a:avLst/>
              </a:prstGeom>
              <a:blipFill>
                <a:blip r:embed="rId3"/>
                <a:stretch>
                  <a:fillRect l="-4478"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3C17739-2128-3343-94AA-B0569C50FC4A}"/>
                  </a:ext>
                </a:extLst>
              </p:cNvPr>
              <p:cNvSpPr txBox="1"/>
              <p:nvPr/>
            </p:nvSpPr>
            <p:spPr>
              <a:xfrm>
                <a:off x="976910" y="1997184"/>
                <a:ext cx="8188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𝐓</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oMath>
                  </m:oMathPara>
                </a14:m>
                <a:endParaRPr lang="en-US"/>
              </a:p>
            </p:txBody>
          </p:sp>
        </mc:Choice>
        <mc:Fallback xmlns="">
          <p:sp>
            <p:nvSpPr>
              <p:cNvPr id="80" name="TextBox 79">
                <a:extLst>
                  <a:ext uri="{FF2B5EF4-FFF2-40B4-BE49-F238E27FC236}">
                    <a16:creationId xmlns:a16="http://schemas.microsoft.com/office/drawing/2014/main" id="{73C17739-2128-3343-94AA-B0569C50FC4A}"/>
                  </a:ext>
                </a:extLst>
              </p:cNvPr>
              <p:cNvSpPr txBox="1">
                <a:spLocks noRot="1" noChangeAspect="1" noMove="1" noResize="1" noEditPoints="1" noAdjustHandles="1" noChangeArrowheads="1" noChangeShapeType="1" noTextEdit="1"/>
              </p:cNvSpPr>
              <p:nvPr/>
            </p:nvSpPr>
            <p:spPr>
              <a:xfrm>
                <a:off x="976910" y="1997184"/>
                <a:ext cx="818878" cy="276999"/>
              </a:xfrm>
              <a:prstGeom prst="rect">
                <a:avLst/>
              </a:prstGeom>
              <a:blipFill>
                <a:blip r:embed="rId4"/>
                <a:stretch>
                  <a:fillRect l="-6154"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38D5F5-A80A-EE45-B551-29217D35666C}"/>
                  </a:ext>
                </a:extLst>
              </p:cNvPr>
              <p:cNvSpPr txBox="1"/>
              <p:nvPr/>
            </p:nvSpPr>
            <p:spPr>
              <a:xfrm>
                <a:off x="1000723" y="2398189"/>
                <a:ext cx="1049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𝐏</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81" name="TextBox 80">
                <a:extLst>
                  <a:ext uri="{FF2B5EF4-FFF2-40B4-BE49-F238E27FC236}">
                    <a16:creationId xmlns:a16="http://schemas.microsoft.com/office/drawing/2014/main" id="{F538D5F5-A80A-EE45-B551-29217D35666C}"/>
                  </a:ext>
                </a:extLst>
              </p:cNvPr>
              <p:cNvSpPr txBox="1">
                <a:spLocks noRot="1" noChangeAspect="1" noMove="1" noResize="1" noEditPoints="1" noAdjustHandles="1" noChangeArrowheads="1" noChangeShapeType="1" noTextEdit="1"/>
              </p:cNvSpPr>
              <p:nvPr/>
            </p:nvSpPr>
            <p:spPr>
              <a:xfrm>
                <a:off x="1000723" y="2398189"/>
                <a:ext cx="1049454" cy="276999"/>
              </a:xfrm>
              <a:prstGeom prst="rect">
                <a:avLst/>
              </a:prstGeom>
              <a:blipFill>
                <a:blip r:embed="rId5"/>
                <a:stretch>
                  <a:fillRect l="-4819" r="-7229"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23F6C9B-22A5-D546-8941-AD25397AF718}"/>
                  </a:ext>
                </a:extLst>
              </p:cNvPr>
              <p:cNvSpPr txBox="1"/>
              <p:nvPr/>
            </p:nvSpPr>
            <p:spPr>
              <a:xfrm>
                <a:off x="944685" y="2752453"/>
                <a:ext cx="18737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ea typeface="Cambria Math" panose="02040503050406030204" pitchFamily="18" charset="0"/>
                        </a:rPr>
                        <m:t>⊆</m:t>
                      </m:r>
                      <m:d>
                        <m:dPr>
                          <m:ctrlPr>
                            <a:rPr lang="en-US" b="1"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𝐏</m:t>
                          </m:r>
                          <m:r>
                            <a:rPr lang="en-US" b="1" i="0"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1"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1">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𝐏</m:t>
                          </m:r>
                        </m:e>
                      </m:d>
                    </m:oMath>
                  </m:oMathPara>
                </a14:m>
                <a:endParaRPr lang="en-US" b="1"/>
              </a:p>
            </p:txBody>
          </p:sp>
        </mc:Choice>
        <mc:Fallback xmlns="">
          <p:sp>
            <p:nvSpPr>
              <p:cNvPr id="82" name="TextBox 81">
                <a:extLst>
                  <a:ext uri="{FF2B5EF4-FFF2-40B4-BE49-F238E27FC236}">
                    <a16:creationId xmlns:a16="http://schemas.microsoft.com/office/drawing/2014/main" id="{423F6C9B-22A5-D546-8941-AD25397AF718}"/>
                  </a:ext>
                </a:extLst>
              </p:cNvPr>
              <p:cNvSpPr txBox="1">
                <a:spLocks noRot="1" noChangeAspect="1" noMove="1" noResize="1" noEditPoints="1" noAdjustHandles="1" noChangeArrowheads="1" noChangeShapeType="1" noTextEdit="1"/>
              </p:cNvSpPr>
              <p:nvPr/>
            </p:nvSpPr>
            <p:spPr>
              <a:xfrm>
                <a:off x="944685" y="2752453"/>
                <a:ext cx="1873783" cy="276999"/>
              </a:xfrm>
              <a:prstGeom prst="rect">
                <a:avLst/>
              </a:prstGeom>
              <a:blipFill>
                <a:blip r:embed="rId6"/>
                <a:stretch>
                  <a:fillRect l="-2013"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C0E0D6B-319A-D442-A94F-40942F99D3F0}"/>
                  </a:ext>
                </a:extLst>
              </p:cNvPr>
              <p:cNvSpPr txBox="1"/>
              <p:nvPr/>
            </p:nvSpPr>
            <p:spPr>
              <a:xfrm>
                <a:off x="976134" y="3112454"/>
                <a:ext cx="1089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𝐈</m:t>
                      </m:r>
                      <m:r>
                        <a:rPr lang="en-US" b="0" i="1" smtClean="0">
                          <a:latin typeface="Cambria Math" panose="02040503050406030204" pitchFamily="18" charset="0"/>
                          <a:ea typeface="Cambria Math" panose="02040503050406030204" pitchFamily="18" charset="0"/>
                        </a:rPr>
                        <m:t>⊆</m:t>
                      </m:r>
                      <m:d>
                        <m:dPr>
                          <m:ctrlPr>
                            <a:rPr lang="en-US" b="1"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𝐏</m:t>
                          </m:r>
                          <m:r>
                            <a:rPr lang="en-US" b="1" i="0"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e>
                      </m:d>
                    </m:oMath>
                  </m:oMathPara>
                </a14:m>
                <a:endParaRPr lang="en-US" b="1"/>
              </a:p>
            </p:txBody>
          </p:sp>
        </mc:Choice>
        <mc:Fallback xmlns="">
          <p:sp>
            <p:nvSpPr>
              <p:cNvPr id="83" name="TextBox 82">
                <a:extLst>
                  <a:ext uri="{FF2B5EF4-FFF2-40B4-BE49-F238E27FC236}">
                    <a16:creationId xmlns:a16="http://schemas.microsoft.com/office/drawing/2014/main" id="{3C0E0D6B-319A-D442-A94F-40942F99D3F0}"/>
                  </a:ext>
                </a:extLst>
              </p:cNvPr>
              <p:cNvSpPr txBox="1">
                <a:spLocks noRot="1" noChangeAspect="1" noMove="1" noResize="1" noEditPoints="1" noAdjustHandles="1" noChangeArrowheads="1" noChangeShapeType="1" noTextEdit="1"/>
              </p:cNvSpPr>
              <p:nvPr/>
            </p:nvSpPr>
            <p:spPr>
              <a:xfrm>
                <a:off x="976134" y="3112454"/>
                <a:ext cx="1089273" cy="276999"/>
              </a:xfrm>
              <a:prstGeom prst="rect">
                <a:avLst/>
              </a:prstGeom>
              <a:blipFill>
                <a:blip r:embed="rId7"/>
                <a:stretch>
                  <a:fillRect l="-4598"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2CAD334-C5F9-8841-B7F2-546DC52A520E}"/>
                  </a:ext>
                </a:extLst>
              </p:cNvPr>
              <p:cNvSpPr txBox="1"/>
              <p:nvPr/>
            </p:nvSpPr>
            <p:spPr>
              <a:xfrm>
                <a:off x="944685" y="3481670"/>
                <a:ext cx="13731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𝐖</m:t>
                      </m:r>
                      <m:r>
                        <a:rPr lang="en-US" b="0" i="1" smtClean="0">
                          <a:latin typeface="Cambria Math" panose="02040503050406030204" pitchFamily="18" charset="0"/>
                        </a:rPr>
                        <m:t>:</m:t>
                      </m:r>
                      <m:r>
                        <a:rPr lang="en-US" b="1" i="0" smtClean="0">
                          <a:latin typeface="Cambria Math" panose="02040503050406030204" pitchFamily="18" charset="0"/>
                        </a:rPr>
                        <m:t>𝐀</m:t>
                      </m:r>
                      <m:r>
                        <a:rPr lang="en-US" b="1" i="1">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𝐈</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ℕ</m:t>
                      </m:r>
                    </m:oMath>
                  </m:oMathPara>
                </a14:m>
                <a:endParaRPr lang="en-US" b="1"/>
              </a:p>
            </p:txBody>
          </p:sp>
        </mc:Choice>
        <mc:Fallback xmlns="">
          <p:sp>
            <p:nvSpPr>
              <p:cNvPr id="85" name="TextBox 84">
                <a:extLst>
                  <a:ext uri="{FF2B5EF4-FFF2-40B4-BE49-F238E27FC236}">
                    <a16:creationId xmlns:a16="http://schemas.microsoft.com/office/drawing/2014/main" id="{12CAD334-C5F9-8841-B7F2-546DC52A520E}"/>
                  </a:ext>
                </a:extLst>
              </p:cNvPr>
              <p:cNvSpPr txBox="1">
                <a:spLocks noRot="1" noChangeAspect="1" noMove="1" noResize="1" noEditPoints="1" noAdjustHandles="1" noChangeArrowheads="1" noChangeShapeType="1" noTextEdit="1"/>
              </p:cNvSpPr>
              <p:nvPr/>
            </p:nvSpPr>
            <p:spPr>
              <a:xfrm>
                <a:off x="944685" y="3481670"/>
                <a:ext cx="1373133" cy="276999"/>
              </a:xfrm>
              <a:prstGeom prst="rect">
                <a:avLst/>
              </a:prstGeom>
              <a:blipFill>
                <a:blip r:embed="rId8"/>
                <a:stretch>
                  <a:fillRect l="-1818" r="-1818"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E0E85C4A-4221-ED4D-8A54-9A86C49F2AAE}"/>
                  </a:ext>
                </a:extLst>
              </p:cNvPr>
              <p:cNvSpPr txBox="1"/>
              <p:nvPr/>
            </p:nvSpPr>
            <p:spPr>
              <a:xfrm>
                <a:off x="944685" y="3988508"/>
                <a:ext cx="3958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𝑇</m:t>
                                  </m:r>
                                </m:sub>
                              </m:sSub>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𝑇</m:t>
                              </m:r>
                            </m:sub>
                          </m:sSub>
                          <m:r>
                            <a:rPr lang="en-US"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ℕ</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𝑇</m:t>
                              </m:r>
                            </m:sub>
                          </m:sSub>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e>
                      </m:d>
                    </m:oMath>
                  </m:oMathPara>
                </a14:m>
                <a:endParaRPr lang="en-US"/>
              </a:p>
            </p:txBody>
          </p:sp>
        </mc:Choice>
        <mc:Fallback xmlns="">
          <p:sp>
            <p:nvSpPr>
              <p:cNvPr id="87" name="TextBox 86">
                <a:extLst>
                  <a:ext uri="{FF2B5EF4-FFF2-40B4-BE49-F238E27FC236}">
                    <a16:creationId xmlns:a16="http://schemas.microsoft.com/office/drawing/2014/main" id="{E0E85C4A-4221-ED4D-8A54-9A86C49F2AAE}"/>
                  </a:ext>
                </a:extLst>
              </p:cNvPr>
              <p:cNvSpPr txBox="1">
                <a:spLocks noRot="1" noChangeAspect="1" noMove="1" noResize="1" noEditPoints="1" noAdjustHandles="1" noChangeArrowheads="1" noChangeShapeType="1" noTextEdit="1"/>
              </p:cNvSpPr>
              <p:nvPr/>
            </p:nvSpPr>
            <p:spPr>
              <a:xfrm>
                <a:off x="944685" y="3988508"/>
                <a:ext cx="3958328" cy="276999"/>
              </a:xfrm>
              <a:prstGeom prst="rect">
                <a:avLst/>
              </a:prstGeom>
              <a:blipFill>
                <a:blip r:embed="rId9"/>
                <a:stretch>
                  <a:fillRect l="-639"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B92BB7E-DCBC-5C4E-8088-47FD80D78EB3}"/>
                  </a:ext>
                </a:extLst>
              </p:cNvPr>
              <p:cNvSpPr txBox="1"/>
              <p:nvPr/>
            </p:nvSpPr>
            <p:spPr>
              <a:xfrm>
                <a:off x="1000723" y="4670908"/>
                <a:ext cx="11226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𝐑</m:t>
                      </m:r>
                      <m:r>
                        <a:rPr lang="en-US" b="1" i="0"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ℛ</m:t>
                          </m:r>
                        </m:e>
                        <m:sub>
                          <m:r>
                            <a:rPr lang="uk-UA" b="0" i="1" smtClean="0">
                              <a:latin typeface="Cambria Math" panose="02040503050406030204" pitchFamily="18" charset="0"/>
                              <a:ea typeface="Cambria Math" panose="02040503050406030204" pitchFamily="18" charset="0"/>
                            </a:rPr>
                            <m:t>+</m:t>
                          </m:r>
                        </m:sub>
                      </m:sSub>
                    </m:oMath>
                  </m:oMathPara>
                </a14:m>
                <a:endParaRPr lang="en-US" b="1" dirty="0"/>
              </a:p>
            </p:txBody>
          </p:sp>
        </mc:Choice>
        <mc:Fallback xmlns="">
          <p:sp>
            <p:nvSpPr>
              <p:cNvPr id="18" name="TextBox 17">
                <a:extLst>
                  <a:ext uri="{FF2B5EF4-FFF2-40B4-BE49-F238E27FC236}">
                    <a16:creationId xmlns:a16="http://schemas.microsoft.com/office/drawing/2014/main" id="{FB92BB7E-DCBC-5C4E-8088-47FD80D78EB3}"/>
                  </a:ext>
                </a:extLst>
              </p:cNvPr>
              <p:cNvSpPr txBox="1">
                <a:spLocks noRot="1" noChangeAspect="1" noMove="1" noResize="1" noEditPoints="1" noAdjustHandles="1" noChangeArrowheads="1" noChangeShapeType="1" noTextEdit="1"/>
              </p:cNvSpPr>
              <p:nvPr/>
            </p:nvSpPr>
            <p:spPr>
              <a:xfrm>
                <a:off x="1000723" y="4670908"/>
                <a:ext cx="1122615" cy="276999"/>
              </a:xfrm>
              <a:prstGeom prst="rect">
                <a:avLst/>
              </a:prstGeom>
              <a:blipFill>
                <a:blip r:embed="rId10"/>
                <a:stretch>
                  <a:fillRect l="-2247" b="-8696"/>
                </a:stretch>
              </a:blipFill>
            </p:spPr>
            <p:txBody>
              <a:bodyPr/>
              <a:lstStyle/>
              <a:p>
                <a:r>
                  <a:rPr lang="en-US">
                    <a:noFill/>
                  </a:rPr>
                  <a:t> </a:t>
                </a:r>
              </a:p>
            </p:txBody>
          </p:sp>
        </mc:Fallback>
      </mc:AlternateContent>
      <p:sp>
        <p:nvSpPr>
          <p:cNvPr id="20" name="Rectangle 67">
            <a:extLst>
              <a:ext uri="{FF2B5EF4-FFF2-40B4-BE49-F238E27FC236}">
                <a16:creationId xmlns:a16="http://schemas.microsoft.com/office/drawing/2014/main" id="{9421FEE5-C1F2-0F4F-88C4-3C381539E306}"/>
              </a:ext>
            </a:extLst>
          </p:cNvPr>
          <p:cNvSpPr>
            <a:spLocks noChangeArrowheads="1"/>
          </p:cNvSpPr>
          <p:nvPr/>
        </p:nvSpPr>
        <p:spPr bwMode="auto">
          <a:xfrm>
            <a:off x="2141889" y="4667281"/>
            <a:ext cx="47189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невід</a:t>
            </a:r>
            <a:r>
              <a:rPr lang="en-US" altLang="zh-CN" sz="1200" dirty="0">
                <a:latin typeface="Times New Roman" panose="02020603050405020304" pitchFamily="18" charset="0"/>
                <a:ea typeface="SimSun" panose="02010600030101010101" pitchFamily="2" charset="-122"/>
              </a:rPr>
              <a:t>’</a:t>
            </a:r>
            <a:r>
              <a:rPr lang="uk-UA" altLang="zh-CN" sz="1200" dirty="0">
                <a:latin typeface="Times New Roman" panose="02020603050405020304" pitchFamily="18" charset="0"/>
                <a:ea typeface="SimSun" panose="02010600030101010101" pitchFamily="2" charset="-122"/>
              </a:rPr>
              <a:t>ємних </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чисел, </a:t>
            </a:r>
            <a:r>
              <a:rPr kumimoji="0" lang="uk-UA"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що характеризують часові затримки</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401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Елементи мережі Петрі</a:t>
            </a:r>
          </a:p>
        </p:txBody>
      </p:sp>
      <p:sp>
        <p:nvSpPr>
          <p:cNvPr id="5" name="Rectangle 3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uk-UA"/>
          </a:p>
        </p:txBody>
      </p:sp>
      <p:grpSp>
        <p:nvGrpSpPr>
          <p:cNvPr id="6" name="Group 3"/>
          <p:cNvGrpSpPr>
            <a:grpSpLocks noChangeAspect="1"/>
          </p:cNvGrpSpPr>
          <p:nvPr/>
        </p:nvGrpSpPr>
        <p:grpSpPr bwMode="auto">
          <a:xfrm>
            <a:off x="949257" y="1282177"/>
            <a:ext cx="6639265" cy="5335521"/>
            <a:chOff x="2357" y="670"/>
            <a:chExt cx="5929" cy="5199"/>
          </a:xfrm>
        </p:grpSpPr>
        <p:sp>
          <p:nvSpPr>
            <p:cNvPr id="7" name="AutoShape 35"/>
            <p:cNvSpPr>
              <a:spLocks noChangeAspect="1" noChangeArrowheads="1" noTextEdit="1"/>
            </p:cNvSpPr>
            <p:nvPr/>
          </p:nvSpPr>
          <p:spPr bwMode="auto">
            <a:xfrm>
              <a:off x="2357" y="670"/>
              <a:ext cx="5929" cy="51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8" name="Text Box 34"/>
            <p:cNvSpPr txBox="1">
              <a:spLocks noChangeArrowheads="1"/>
            </p:cNvSpPr>
            <p:nvPr/>
          </p:nvSpPr>
          <p:spPr bwMode="auto">
            <a:xfrm>
              <a:off x="2456" y="769"/>
              <a:ext cx="5683" cy="6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k-UA" altLang="uk-UA" sz="1400" b="1" i="0" u="none" strike="noStrike" cap="none" normalizeH="0" baseline="0">
                  <a:ln>
                    <a:noFill/>
                  </a:ln>
                  <a:solidFill>
                    <a:schemeClr val="tx1"/>
                  </a:solidFill>
                  <a:effectLst/>
                  <a:latin typeface="Arial" pitchFamily="34" charset="0"/>
                  <a:ea typeface="Times New Roman" pitchFamily="18" charset="0"/>
                  <a:cs typeface="Arial" pitchFamily="34" charset="0"/>
                </a:rPr>
                <a:t>ЕЛЕМЕНТИ МЕРЕЖІ ПЕТРІ</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sp>
          <p:nvSpPr>
            <p:cNvPr id="9" name="Line 33"/>
            <p:cNvSpPr>
              <a:spLocks noChangeShapeType="1"/>
            </p:cNvSpPr>
            <p:nvPr/>
          </p:nvSpPr>
          <p:spPr bwMode="auto">
            <a:xfrm>
              <a:off x="4876" y="1500"/>
              <a:ext cx="8" cy="32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sp>
          <p:nvSpPr>
            <p:cNvPr id="10" name="Text Box 32"/>
            <p:cNvSpPr txBox="1">
              <a:spLocks noChangeArrowheads="1"/>
            </p:cNvSpPr>
            <p:nvPr/>
          </p:nvSpPr>
          <p:spPr bwMode="auto">
            <a:xfrm>
              <a:off x="2784" y="1450"/>
              <a:ext cx="1100" cy="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1" i="0" u="none" strike="noStrike" cap="none" normalizeH="0" baseline="0">
                  <a:ln>
                    <a:noFill/>
                  </a:ln>
                  <a:solidFill>
                    <a:schemeClr val="tx1"/>
                  </a:solidFill>
                  <a:effectLst/>
                  <a:latin typeface="Arial" pitchFamily="34" charset="0"/>
                  <a:ea typeface="Times New Roman" pitchFamily="18" charset="0"/>
                  <a:cs typeface="Arial" pitchFamily="34" charset="0"/>
                </a:rPr>
                <a:t>Перехід</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sp>
          <p:nvSpPr>
            <p:cNvPr id="11" name="Text Box 31"/>
            <p:cNvSpPr txBox="1">
              <a:spLocks noChangeArrowheads="1"/>
            </p:cNvSpPr>
            <p:nvPr/>
          </p:nvSpPr>
          <p:spPr bwMode="auto">
            <a:xfrm>
              <a:off x="2784" y="2034"/>
              <a:ext cx="1206" cy="4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1" i="0" u="none" strike="noStrike" cap="none" normalizeH="0" baseline="0">
                  <a:ln>
                    <a:noFill/>
                  </a:ln>
                  <a:solidFill>
                    <a:schemeClr val="tx1"/>
                  </a:solidFill>
                  <a:effectLst/>
                  <a:latin typeface="Arial" pitchFamily="34" charset="0"/>
                  <a:ea typeface="Times New Roman" pitchFamily="18" charset="0"/>
                  <a:cs typeface="Arial" pitchFamily="34" charset="0"/>
                </a:rPr>
                <a:t>Позиція </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sp>
          <p:nvSpPr>
            <p:cNvPr id="12" name="Oval 30"/>
            <p:cNvSpPr>
              <a:spLocks noChangeArrowheads="1"/>
            </p:cNvSpPr>
            <p:nvPr/>
          </p:nvSpPr>
          <p:spPr bwMode="auto">
            <a:xfrm>
              <a:off x="4731" y="2125"/>
              <a:ext cx="298" cy="2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13" name="Text Box 29"/>
            <p:cNvSpPr txBox="1">
              <a:spLocks noChangeArrowheads="1"/>
            </p:cNvSpPr>
            <p:nvPr/>
          </p:nvSpPr>
          <p:spPr bwMode="auto">
            <a:xfrm>
              <a:off x="2784" y="2666"/>
              <a:ext cx="723" cy="4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1" i="0" u="none" strike="noStrike" cap="none" normalizeH="0" baseline="0">
                  <a:ln>
                    <a:noFill/>
                  </a:ln>
                  <a:solidFill>
                    <a:schemeClr val="tx1"/>
                  </a:solidFill>
                  <a:effectLst/>
                  <a:latin typeface="Arial" pitchFamily="34" charset="0"/>
                  <a:ea typeface="Times New Roman" pitchFamily="18" charset="0"/>
                  <a:cs typeface="Arial" pitchFamily="34" charset="0"/>
                </a:rPr>
                <a:t>Дуга</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sp>
          <p:nvSpPr>
            <p:cNvPr id="14" name="Text Box 28"/>
            <p:cNvSpPr txBox="1">
              <a:spLocks noChangeArrowheads="1"/>
            </p:cNvSpPr>
            <p:nvPr/>
          </p:nvSpPr>
          <p:spPr bwMode="auto">
            <a:xfrm>
              <a:off x="2767" y="3339"/>
              <a:ext cx="1585" cy="4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1" i="0" u="none" strike="noStrike" cap="none" normalizeH="0" baseline="0">
                  <a:ln>
                    <a:noFill/>
                  </a:ln>
                  <a:solidFill>
                    <a:schemeClr val="tx1"/>
                  </a:solidFill>
                  <a:effectLst/>
                  <a:latin typeface="Arial" pitchFamily="34" charset="0"/>
                  <a:ea typeface="Times New Roman" pitchFamily="18" charset="0"/>
                  <a:cs typeface="Arial" pitchFamily="34" charset="0"/>
                </a:rPr>
                <a:t>Маркер(один) (один)</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grpSp>
          <p:nvGrpSpPr>
            <p:cNvPr id="15" name="Group 21"/>
            <p:cNvGrpSpPr>
              <a:grpSpLocks/>
            </p:cNvGrpSpPr>
            <p:nvPr/>
          </p:nvGrpSpPr>
          <p:grpSpPr bwMode="auto">
            <a:xfrm>
              <a:off x="4262" y="2724"/>
              <a:ext cx="1237" cy="336"/>
              <a:chOff x="9296" y="1764"/>
              <a:chExt cx="1657" cy="448"/>
            </a:xfrm>
          </p:grpSpPr>
          <p:sp>
            <p:nvSpPr>
              <p:cNvPr id="33" name="Oval 27"/>
              <p:cNvSpPr>
                <a:spLocks noChangeArrowheads="1"/>
              </p:cNvSpPr>
              <p:nvPr/>
            </p:nvSpPr>
            <p:spPr bwMode="auto">
              <a:xfrm>
                <a:off x="9296" y="1764"/>
                <a:ext cx="397" cy="39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4" name="Oval 26"/>
              <p:cNvSpPr>
                <a:spLocks noChangeArrowheads="1"/>
              </p:cNvSpPr>
              <p:nvPr/>
            </p:nvSpPr>
            <p:spPr bwMode="auto">
              <a:xfrm>
                <a:off x="10556" y="1792"/>
                <a:ext cx="397" cy="39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5" name="Line 25"/>
              <p:cNvSpPr>
                <a:spLocks noChangeShapeType="1"/>
              </p:cNvSpPr>
              <p:nvPr/>
            </p:nvSpPr>
            <p:spPr bwMode="auto">
              <a:xfrm>
                <a:off x="10136" y="1764"/>
                <a:ext cx="0" cy="4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6" name="Line 24"/>
              <p:cNvSpPr>
                <a:spLocks noChangeShapeType="1"/>
              </p:cNvSpPr>
              <p:nvPr/>
            </p:nvSpPr>
            <p:spPr bwMode="auto">
              <a:xfrm>
                <a:off x="9688" y="1991"/>
                <a:ext cx="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7" name="Line 23"/>
              <p:cNvSpPr>
                <a:spLocks noChangeShapeType="1"/>
              </p:cNvSpPr>
              <p:nvPr/>
            </p:nvSpPr>
            <p:spPr bwMode="auto">
              <a:xfrm>
                <a:off x="10136" y="1876"/>
                <a:ext cx="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8" name="Line 22"/>
              <p:cNvSpPr>
                <a:spLocks noChangeShapeType="1"/>
              </p:cNvSpPr>
              <p:nvPr/>
            </p:nvSpPr>
            <p:spPr bwMode="auto">
              <a:xfrm>
                <a:off x="10136" y="2072"/>
                <a:ext cx="44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grpSp>
        <p:grpSp>
          <p:nvGrpSpPr>
            <p:cNvPr id="16" name="Group 18"/>
            <p:cNvGrpSpPr>
              <a:grpSpLocks/>
            </p:cNvGrpSpPr>
            <p:nvPr/>
          </p:nvGrpSpPr>
          <p:grpSpPr bwMode="auto">
            <a:xfrm>
              <a:off x="4697" y="3413"/>
              <a:ext cx="296" cy="298"/>
              <a:chOff x="4722" y="3479"/>
              <a:chExt cx="296" cy="298"/>
            </a:xfrm>
          </p:grpSpPr>
          <p:sp>
            <p:nvSpPr>
              <p:cNvPr id="31" name="Oval 20"/>
              <p:cNvSpPr>
                <a:spLocks noChangeArrowheads="1"/>
              </p:cNvSpPr>
              <p:nvPr/>
            </p:nvSpPr>
            <p:spPr bwMode="auto">
              <a:xfrm>
                <a:off x="4722" y="3479"/>
                <a:ext cx="296" cy="2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sp>
            <p:nvSpPr>
              <p:cNvPr id="32" name="Oval 19"/>
              <p:cNvSpPr>
                <a:spLocks noChangeArrowheads="1"/>
              </p:cNvSpPr>
              <p:nvPr/>
            </p:nvSpPr>
            <p:spPr bwMode="auto">
              <a:xfrm>
                <a:off x="4848" y="3607"/>
                <a:ext cx="43" cy="4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uk-UA"/>
              </a:p>
            </p:txBody>
          </p:sp>
        </p:grpSp>
        <p:sp>
          <p:nvSpPr>
            <p:cNvPr id="17" name="Text Box 17"/>
            <p:cNvSpPr txBox="1">
              <a:spLocks noChangeArrowheads="1"/>
            </p:cNvSpPr>
            <p:nvPr/>
          </p:nvSpPr>
          <p:spPr bwMode="auto">
            <a:xfrm>
              <a:off x="2776" y="4177"/>
              <a:ext cx="1569" cy="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1" i="0" u="none" strike="noStrike" cap="none" normalizeH="0" baseline="0">
                  <a:ln>
                    <a:noFill/>
                  </a:ln>
                  <a:solidFill>
                    <a:schemeClr val="tx1"/>
                  </a:solidFill>
                  <a:effectLst/>
                  <a:latin typeface="Arial" pitchFamily="34" charset="0"/>
                  <a:ea typeface="Times New Roman" pitchFamily="18" charset="0"/>
                  <a:cs typeface="Arial" pitchFamily="34" charset="0"/>
                </a:rPr>
                <a:t>Багато фішок</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sp>
          <p:nvSpPr>
            <p:cNvPr id="18" name="Oval 16"/>
            <p:cNvSpPr>
              <a:spLocks noChangeArrowheads="1"/>
            </p:cNvSpPr>
            <p:nvPr/>
          </p:nvSpPr>
          <p:spPr bwMode="auto">
            <a:xfrm>
              <a:off x="4661" y="4234"/>
              <a:ext cx="406" cy="374"/>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uk-UA" sz="1200" b="0" i="0" u="none" strike="noStrike" cap="none" normalizeH="0" baseline="0">
                  <a:ln>
                    <a:noFill/>
                  </a:ln>
                  <a:solidFill>
                    <a:schemeClr val="tx1"/>
                  </a:solidFill>
                  <a:effectLst/>
                  <a:latin typeface="Arial" pitchFamily="34" charset="0"/>
                  <a:ea typeface="Times New Roman" pitchFamily="18" charset="0"/>
                  <a:cs typeface="Arial" pitchFamily="34" charset="0"/>
                </a:rPr>
                <a:t>12</a:t>
              </a:r>
              <a:endParaRPr kumimoji="0" lang="ru-RU" altLang="uk-UA" sz="1800" b="0" i="0" u="none" strike="noStrike" cap="none" normalizeH="0" baseline="0">
                <a:ln>
                  <a:noFill/>
                </a:ln>
                <a:solidFill>
                  <a:schemeClr val="tx1"/>
                </a:solidFill>
                <a:effectLst/>
                <a:latin typeface="Arial" pitchFamily="34" charset="0"/>
                <a:cs typeface="Arial" pitchFamily="34" charset="0"/>
              </a:endParaRPr>
            </a:p>
          </p:txBody>
        </p:sp>
        <p:sp>
          <p:nvSpPr>
            <p:cNvPr id="19" name="Text Box 15"/>
            <p:cNvSpPr txBox="1">
              <a:spLocks noChangeArrowheads="1"/>
            </p:cNvSpPr>
            <p:nvPr/>
          </p:nvSpPr>
          <p:spPr bwMode="auto">
            <a:xfrm>
              <a:off x="5724" y="1491"/>
              <a:ext cx="1618"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latin typeface="Arial" pitchFamily="34" charset="0"/>
                  <a:ea typeface="Times New Roman" pitchFamily="18" charset="0"/>
                  <a:cs typeface="Arial" pitchFamily="34" charset="0"/>
                </a:rPr>
                <a:t>позначає подію </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sp>
          <p:nvSpPr>
            <p:cNvPr id="20" name="Text Box 14"/>
            <p:cNvSpPr txBox="1">
              <a:spLocks noChangeArrowheads="1"/>
            </p:cNvSpPr>
            <p:nvPr/>
          </p:nvSpPr>
          <p:spPr bwMode="auto">
            <a:xfrm>
              <a:off x="5724" y="2034"/>
              <a:ext cx="1691" cy="3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latin typeface="Arial" pitchFamily="34" charset="0"/>
                  <a:ea typeface="Times New Roman" pitchFamily="18" charset="0"/>
                  <a:cs typeface="Arial" pitchFamily="34" charset="0"/>
                </a:rPr>
                <a:t>позначає умову</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sp>
          <p:nvSpPr>
            <p:cNvPr id="21" name="Text Box 13"/>
            <p:cNvSpPr txBox="1">
              <a:spLocks noChangeArrowheads="1"/>
            </p:cNvSpPr>
            <p:nvPr/>
          </p:nvSpPr>
          <p:spPr bwMode="auto">
            <a:xfrm>
              <a:off x="5724" y="2633"/>
              <a:ext cx="2406" cy="5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latin typeface="Arial" pitchFamily="34" charset="0"/>
                  <a:ea typeface="Times New Roman" pitchFamily="18" charset="0"/>
                  <a:cs typeface="Arial" pitchFamily="34" charset="0"/>
                </a:rPr>
                <a:t>позначає зв’язки</a:t>
              </a:r>
              <a:endParaRPr kumimoji="0" lang="uk-UA" altLang="uk-UA"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latin typeface="Arial" pitchFamily="34" charset="0"/>
                  <a:ea typeface="Times New Roman" pitchFamily="18" charset="0"/>
                  <a:cs typeface="Arial" pitchFamily="34" charset="0"/>
                </a:rPr>
                <a:t>між подіями та умовами</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sp>
          <p:nvSpPr>
            <p:cNvPr id="22" name="Text Box 12"/>
            <p:cNvSpPr txBox="1">
              <a:spLocks noChangeArrowheads="1"/>
            </p:cNvSpPr>
            <p:nvPr/>
          </p:nvSpPr>
          <p:spPr bwMode="auto">
            <a:xfrm>
              <a:off x="2776" y="4736"/>
              <a:ext cx="1404" cy="4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1" i="0" u="none" strike="noStrike" cap="none" normalizeH="0" baseline="0">
                  <a:ln>
                    <a:noFill/>
                  </a:ln>
                  <a:solidFill>
                    <a:schemeClr val="tx1"/>
                  </a:solidFill>
                  <a:effectLst/>
                  <a:latin typeface="Arial" pitchFamily="34" charset="0"/>
                  <a:ea typeface="Times New Roman" pitchFamily="18" charset="0"/>
                  <a:cs typeface="Arial" pitchFamily="34" charset="0"/>
                </a:rPr>
                <a:t>Багато дуг</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grpSp>
          <p:nvGrpSpPr>
            <p:cNvPr id="23" name="Group 8"/>
            <p:cNvGrpSpPr>
              <a:grpSpLocks/>
            </p:cNvGrpSpPr>
            <p:nvPr/>
          </p:nvGrpSpPr>
          <p:grpSpPr bwMode="auto">
            <a:xfrm>
              <a:off x="4508" y="4678"/>
              <a:ext cx="733" cy="348"/>
              <a:chOff x="5853" y="10286"/>
              <a:chExt cx="981" cy="466"/>
            </a:xfrm>
          </p:grpSpPr>
          <p:sp>
            <p:nvSpPr>
              <p:cNvPr id="28" name="Text Box 11"/>
              <p:cNvSpPr txBox="1">
                <a:spLocks noChangeArrowheads="1"/>
              </p:cNvSpPr>
              <p:nvPr/>
            </p:nvSpPr>
            <p:spPr bwMode="auto">
              <a:xfrm>
                <a:off x="6161" y="10286"/>
                <a:ext cx="372" cy="36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uk-UA" sz="1200" b="0" i="0" u="none" strike="noStrike" cap="none" normalizeH="0" baseline="0">
                    <a:ln>
                      <a:noFill/>
                    </a:ln>
                    <a:solidFill>
                      <a:schemeClr val="tx1"/>
                    </a:solidFill>
                    <a:effectLst/>
                    <a:latin typeface="Arial" pitchFamily="34" charset="0"/>
                    <a:ea typeface="Times New Roman" pitchFamily="18" charset="0"/>
                    <a:cs typeface="Arial" pitchFamily="34" charset="0"/>
                  </a:rPr>
                  <a:t>16</a:t>
                </a:r>
                <a:endParaRPr kumimoji="0" lang="ru-RU" altLang="uk-UA" sz="1800" b="0" i="0" u="none" strike="noStrike" cap="none" normalizeH="0" baseline="0">
                  <a:ln>
                    <a:noFill/>
                  </a:ln>
                  <a:solidFill>
                    <a:schemeClr val="tx1"/>
                  </a:solidFill>
                  <a:effectLst/>
                  <a:latin typeface="Arial" pitchFamily="34" charset="0"/>
                  <a:cs typeface="Arial" pitchFamily="34" charset="0"/>
                </a:endParaRPr>
              </a:p>
            </p:txBody>
          </p:sp>
          <p:sp>
            <p:nvSpPr>
              <p:cNvPr id="29" name="Line 10"/>
              <p:cNvSpPr>
                <a:spLocks noChangeShapeType="1"/>
              </p:cNvSpPr>
              <p:nvPr/>
            </p:nvSpPr>
            <p:spPr bwMode="auto">
              <a:xfrm>
                <a:off x="5853" y="10667"/>
                <a:ext cx="981"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0" name="Line 9"/>
              <p:cNvSpPr>
                <a:spLocks noChangeShapeType="1"/>
              </p:cNvSpPr>
              <p:nvPr/>
            </p:nvSpPr>
            <p:spPr bwMode="auto">
              <a:xfrm flipH="1">
                <a:off x="6255" y="10597"/>
                <a:ext cx="102"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uk-UA"/>
              </a:p>
            </p:txBody>
          </p:sp>
        </p:grpSp>
        <p:sp>
          <p:nvSpPr>
            <p:cNvPr id="24" name="Text Box 7"/>
            <p:cNvSpPr txBox="1">
              <a:spLocks noChangeArrowheads="1"/>
            </p:cNvSpPr>
            <p:nvPr/>
          </p:nvSpPr>
          <p:spPr bwMode="auto">
            <a:xfrm>
              <a:off x="5724" y="3299"/>
              <a:ext cx="2513" cy="6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latin typeface="Arial" pitchFamily="34" charset="0"/>
                  <a:ea typeface="Times New Roman" pitchFamily="18" charset="0"/>
                  <a:cs typeface="Arial" pitchFamily="34" charset="0"/>
                </a:rPr>
                <a:t>позначає виконання</a:t>
              </a:r>
              <a:endParaRPr kumimoji="0" lang="uk-UA" altLang="uk-UA"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latin typeface="Arial" pitchFamily="34" charset="0"/>
                  <a:ea typeface="Times New Roman" pitchFamily="18" charset="0"/>
                  <a:cs typeface="Arial" pitchFamily="34" charset="0"/>
                </a:rPr>
                <a:t>(або не виконання) умови</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sp>
          <p:nvSpPr>
            <p:cNvPr id="26" name="Text Box 5"/>
            <p:cNvSpPr txBox="1">
              <a:spLocks noChangeArrowheads="1"/>
            </p:cNvSpPr>
            <p:nvPr/>
          </p:nvSpPr>
          <p:spPr bwMode="auto">
            <a:xfrm>
              <a:off x="5650" y="4185"/>
              <a:ext cx="2373" cy="5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latin typeface="Arial" pitchFamily="34" charset="0"/>
                  <a:ea typeface="Times New Roman" pitchFamily="18" charset="0"/>
                  <a:cs typeface="Arial" pitchFamily="34" charset="0"/>
                </a:rPr>
                <a:t>позначає багатократне виконання умови</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sp>
          <p:nvSpPr>
            <p:cNvPr id="27" name="Text Box 4"/>
            <p:cNvSpPr txBox="1">
              <a:spLocks noChangeArrowheads="1"/>
            </p:cNvSpPr>
            <p:nvPr/>
          </p:nvSpPr>
          <p:spPr bwMode="auto">
            <a:xfrm>
              <a:off x="5658" y="4744"/>
              <a:ext cx="2373" cy="5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latin typeface="Arial" pitchFamily="34" charset="0"/>
                  <a:ea typeface="Times New Roman" pitchFamily="18" charset="0"/>
                  <a:cs typeface="Arial" pitchFamily="34" charset="0"/>
                </a:rPr>
                <a:t>позначає велику</a:t>
              </a:r>
              <a:endParaRPr kumimoji="0" lang="uk-UA" altLang="uk-UA"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latin typeface="Arial" pitchFamily="34" charset="0"/>
                  <a:ea typeface="Times New Roman" pitchFamily="18" charset="0"/>
                  <a:cs typeface="Arial" pitchFamily="34" charset="0"/>
                </a:rPr>
                <a:t>кількість зв’язків</a:t>
              </a:r>
              <a:endParaRPr kumimoji="0" lang="uk-UA" altLang="uk-UA" sz="1800" b="0" i="0" u="none" strike="noStrike" cap="none" normalizeH="0" baseline="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285480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a:t>Розробка мережі Петрі для дискретно-</a:t>
            </a:r>
            <a:r>
              <a:rPr lang="uk-UA" err="1"/>
              <a:t>подійної</a:t>
            </a:r>
            <a:r>
              <a:rPr lang="uk-UA"/>
              <a:t> системи</a:t>
            </a:r>
          </a:p>
        </p:txBody>
      </p:sp>
      <p:sp>
        <p:nvSpPr>
          <p:cNvPr id="3" name="Объект 2"/>
          <p:cNvSpPr>
            <a:spLocks noGrp="1"/>
          </p:cNvSpPr>
          <p:nvPr>
            <p:ph idx="1"/>
          </p:nvPr>
        </p:nvSpPr>
        <p:spPr/>
        <p:txBody>
          <a:bodyPr>
            <a:normAutofit fontScale="55000" lnSpcReduction="20000"/>
          </a:bodyPr>
          <a:lstStyle/>
          <a:p>
            <a:pPr marL="0" indent="0" hangingPunct="0">
              <a:buNone/>
            </a:pPr>
            <a:r>
              <a:rPr lang="uk-UA" b="1" dirty="0"/>
              <a:t>Для того, щоб представити систему засобами мереж Петрі потрібно:</a:t>
            </a:r>
            <a:endParaRPr lang="uk-UA" dirty="0"/>
          </a:p>
          <a:p>
            <a:pPr marL="0" indent="0" hangingPunct="0">
              <a:buNone/>
            </a:pPr>
            <a:r>
              <a:rPr lang="uk-UA" b="1" dirty="0"/>
              <a:t> </a:t>
            </a:r>
            <a:endParaRPr lang="uk-UA" dirty="0"/>
          </a:p>
          <a:p>
            <a:pPr lvl="0" hangingPunct="0"/>
            <a:r>
              <a:rPr lang="uk-UA" dirty="0"/>
              <a:t>виділити події, що виникають в системі, і поставити у відповідність кожній події перехід мережі Петрі; </a:t>
            </a:r>
          </a:p>
          <a:p>
            <a:pPr lvl="0" hangingPunct="0"/>
            <a:r>
              <a:rPr lang="uk-UA" dirty="0"/>
              <a:t>з’ясувати умови, при яких виникає кожна з подій, і поставити у відповідність кожній умові позицію мережі Петрі;</a:t>
            </a:r>
          </a:p>
          <a:p>
            <a:pPr lvl="0" hangingPunct="0"/>
            <a:r>
              <a:rPr lang="uk-UA" dirty="0"/>
              <a:t>визначити кількість фішок у позиції мережі Петрі, що символізує виконання умови;</a:t>
            </a:r>
          </a:p>
          <a:p>
            <a:pPr lvl="0" hangingPunct="0"/>
            <a:r>
              <a:rPr lang="uk-UA" dirty="0"/>
              <a:t>з’єднати позиції та Переходи відповідно до логіки виникнення подій у системі: якщо умова передує виконанню події, то з’єднати в мережі Петрі відповідну позицію з відповідним Переходом; якщо умова являється наслідком виконання події, то з’єднати в мережі Петрі відповідний перехід з відповідною позицією; </a:t>
            </a:r>
          </a:p>
          <a:p>
            <a:pPr lvl="0" hangingPunct="0"/>
            <a:r>
              <a:rPr lang="uk-UA" dirty="0"/>
              <a:t>з’ясувати зміни, які відбуваються в системі при здійсненні кожної події, і поставити у відповідність змінам переміщення визначеної кількості фішок із позицій в Переходи та з Переходів у позиції;</a:t>
            </a:r>
          </a:p>
          <a:p>
            <a:pPr lvl="0" hangingPunct="0"/>
            <a:r>
              <a:rPr lang="uk-UA" dirty="0"/>
              <a:t>визначити числові значення часових затримок в Переходах мережі Петрі;</a:t>
            </a:r>
          </a:p>
          <a:p>
            <a:r>
              <a:rPr lang="ru-RU" dirty="0" err="1"/>
              <a:t>визначити</a:t>
            </a:r>
            <a:r>
              <a:rPr lang="ru-RU" dirty="0"/>
              <a:t> стан </a:t>
            </a:r>
            <a:r>
              <a:rPr lang="ru-RU" dirty="0" err="1"/>
              <a:t>мережі</a:t>
            </a:r>
            <a:r>
              <a:rPr lang="ru-RU" dirty="0"/>
              <a:t> </a:t>
            </a:r>
            <a:r>
              <a:rPr lang="ru-RU" dirty="0" err="1"/>
              <a:t>Петрі</a:t>
            </a:r>
            <a:r>
              <a:rPr lang="ru-RU" dirty="0"/>
              <a:t> на початку </a:t>
            </a:r>
            <a:r>
              <a:rPr lang="ru-RU" dirty="0" err="1"/>
              <a:t>моделювання</a:t>
            </a:r>
            <a:r>
              <a:rPr lang="ru-RU" dirty="0"/>
              <a:t>.</a:t>
            </a:r>
            <a:endParaRPr lang="uk-UA" dirty="0"/>
          </a:p>
        </p:txBody>
      </p:sp>
    </p:spTree>
    <p:extLst>
      <p:ext uri="{BB962C8B-B14F-4D97-AF65-F5344CB8AC3E}">
        <p14:creationId xmlns:p14="http://schemas.microsoft.com/office/powerpoint/2010/main" val="339339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F21E021-426A-BC43-9D81-A4C8A78C8598}"/>
              </a:ext>
            </a:extLst>
          </p:cNvPr>
          <p:cNvSpPr txBox="1">
            <a:spLocks noChangeArrowheads="1"/>
          </p:cNvSpPr>
          <p:nvPr/>
        </p:nvSpPr>
        <p:spPr>
          <a:xfrm>
            <a:off x="412750" y="260648"/>
            <a:ext cx="8316912" cy="755650"/>
          </a:xfrm>
          <a:prstGeom prst="rect">
            <a:avLst/>
          </a:prstGeom>
          <a:solidFill>
            <a:srgbClr val="E5FFE5">
              <a:alpha val="0"/>
            </a:srgb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altLang="uk-UA" sz="2800" dirty="0">
                <a:ea typeface="Arial Unicode MS" pitchFamily="34" charset="-128"/>
                <a:cs typeface="Arial Unicode MS" pitchFamily="34" charset="-128"/>
              </a:rPr>
              <a:t>Формальне означення класичної м</a:t>
            </a:r>
            <a:r>
              <a:rPr lang="ru-RU" altLang="uk-UA" sz="2800" dirty="0" err="1">
                <a:ea typeface="Arial Unicode MS" pitchFamily="34" charset="-128"/>
                <a:cs typeface="Arial Unicode MS" pitchFamily="34" charset="-128"/>
              </a:rPr>
              <a:t>ережі</a:t>
            </a:r>
            <a:r>
              <a:rPr lang="ru-RU" altLang="uk-UA" sz="2800" dirty="0">
                <a:ea typeface="Arial Unicode MS" pitchFamily="34" charset="-128"/>
                <a:cs typeface="Arial Unicode MS" pitchFamily="34" charset="-128"/>
              </a:rPr>
              <a:t> </a:t>
            </a:r>
            <a:r>
              <a:rPr lang="ru-RU" altLang="uk-UA" sz="2800" dirty="0" err="1">
                <a:latin typeface="Arial Unicode MS" pitchFamily="34" charset="-128"/>
                <a:ea typeface="Arial Unicode MS" pitchFamily="34" charset="-128"/>
                <a:cs typeface="Arial Unicode MS" pitchFamily="34" charset="-128"/>
              </a:rPr>
              <a:t>Петрі</a:t>
            </a:r>
            <a:endParaRPr lang="ru-RU" altLang="uk-UA" sz="2800" dirty="0">
              <a:latin typeface="Arial Unicode MS" pitchFamily="34" charset="-128"/>
              <a:ea typeface="Arial Unicode MS" pitchFamily="34" charset="-128"/>
              <a:cs typeface="Arial Unicode MS" pitchFamily="34" charset="-128"/>
            </a:endParaRPr>
          </a:p>
        </p:txBody>
      </p:sp>
      <p:sp>
        <p:nvSpPr>
          <p:cNvPr id="65" name="Rectangle 62">
            <a:extLst>
              <a:ext uri="{FF2B5EF4-FFF2-40B4-BE49-F238E27FC236}">
                <a16:creationId xmlns:a16="http://schemas.microsoft.com/office/drawing/2014/main" id="{63382B66-5DF4-884B-8D33-4EAD9B676AB5}"/>
              </a:ext>
            </a:extLst>
          </p:cNvPr>
          <p:cNvSpPr>
            <a:spLocks noChangeArrowheads="1"/>
          </p:cNvSpPr>
          <p:nvPr/>
        </p:nvSpPr>
        <p:spPr bwMode="auto">
          <a:xfrm>
            <a:off x="2194523" y="1654162"/>
            <a:ext cx="18722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a:t>
            </a:r>
            <a:r>
              <a:rPr kumimoji="0" lang="uk-UA"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позицій</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3">
            <a:extLst>
              <a:ext uri="{FF2B5EF4-FFF2-40B4-BE49-F238E27FC236}">
                <a16:creationId xmlns:a16="http://schemas.microsoft.com/office/drawing/2014/main" id="{10290BE5-B643-FB4F-86C7-8D1F0B719DEC}"/>
              </a:ext>
            </a:extLst>
          </p:cNvPr>
          <p:cNvSpPr>
            <a:spLocks noChangeArrowheads="1"/>
          </p:cNvSpPr>
          <p:nvPr/>
        </p:nvSpPr>
        <p:spPr bwMode="auto">
          <a:xfrm>
            <a:off x="1767064" y="2046108"/>
            <a:ext cx="16176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переходів</a:t>
            </a:r>
            <a: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5">
            <a:extLst>
              <a:ext uri="{FF2B5EF4-FFF2-40B4-BE49-F238E27FC236}">
                <a16:creationId xmlns:a16="http://schemas.microsoft.com/office/drawing/2014/main" id="{E11478BA-7049-3644-ADCC-934FD290B8D6}"/>
              </a:ext>
            </a:extLst>
          </p:cNvPr>
          <p:cNvSpPr>
            <a:spLocks noChangeArrowheads="1"/>
          </p:cNvSpPr>
          <p:nvPr/>
        </p:nvSpPr>
        <p:spPr bwMode="auto">
          <a:xfrm>
            <a:off x="2824724" y="2783276"/>
            <a:ext cx="12420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 дуг; </a:t>
            </a:r>
            <a:endParaRPr kumimoji="0" lang="ru-RU"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7">
            <a:extLst>
              <a:ext uri="{FF2B5EF4-FFF2-40B4-BE49-F238E27FC236}">
                <a16:creationId xmlns:a16="http://schemas.microsoft.com/office/drawing/2014/main" id="{7A4B1F39-B262-4F4F-B340-50ACCBCE5AC6}"/>
              </a:ext>
            </a:extLst>
          </p:cNvPr>
          <p:cNvSpPr>
            <a:spLocks noChangeArrowheads="1"/>
          </p:cNvSpPr>
          <p:nvPr/>
        </p:nvSpPr>
        <p:spPr bwMode="auto">
          <a:xfrm>
            <a:off x="2272726" y="3144399"/>
            <a:ext cx="53006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множина</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натуральних</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чисел, </a:t>
            </a:r>
            <a:r>
              <a:rPr kumimoji="0" lang="uk-UA"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що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задають</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кратності</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дуг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кількість</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зв</a:t>
            </a:r>
            <a:r>
              <a:rPr kumimoji="0" lang="en-US"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a:t>
            </a:r>
            <a:r>
              <a:rPr kumimoji="0" lang="ru-RU" altLang="zh-CN" sz="12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rPr>
              <a:t>язків</a:t>
            </a:r>
            <a:r>
              <a:rPr kumimoji="0" lang="ru-RU" altLang="zh-CN"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rPr>
              <a:t>); </a:t>
            </a:r>
            <a:endParaRPr kumimoji="0" lang="ru-RU"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9014310-B3D3-AB4D-88BB-E3CD313BEF40}"/>
                  </a:ext>
                </a:extLst>
              </p:cNvPr>
              <p:cNvSpPr txBox="1"/>
              <p:nvPr/>
            </p:nvSpPr>
            <p:spPr>
              <a:xfrm>
                <a:off x="2640610" y="1059640"/>
                <a:ext cx="21474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1" i="0" smtClean="0">
                          <a:latin typeface="Cambria Math" panose="02040503050406030204" pitchFamily="18" charset="0"/>
                        </a:rPr>
                        <m:t>𝐏</m:t>
                      </m:r>
                      <m:r>
                        <a:rPr lang="en-US" b="1" i="0" smtClean="0">
                          <a:latin typeface="Cambria Math" panose="02040503050406030204" pitchFamily="18" charset="0"/>
                        </a:rPr>
                        <m:t>, </m:t>
                      </m:r>
                      <m:r>
                        <a:rPr lang="en-US" b="1" i="0" smtClean="0">
                          <a:latin typeface="Cambria Math" panose="02040503050406030204" pitchFamily="18" charset="0"/>
                        </a:rPr>
                        <m:t>𝐓</m:t>
                      </m:r>
                      <m:r>
                        <a:rPr lang="en-US" b="1" i="0" smtClean="0">
                          <a:latin typeface="Cambria Math" panose="02040503050406030204" pitchFamily="18" charset="0"/>
                        </a:rPr>
                        <m:t>,</m:t>
                      </m:r>
                      <m:r>
                        <a:rPr lang="en-US" b="1" i="0" smtClean="0">
                          <a:latin typeface="Cambria Math" panose="02040503050406030204" pitchFamily="18" charset="0"/>
                        </a:rPr>
                        <m:t>𝐀</m:t>
                      </m:r>
                      <m:r>
                        <a:rPr lang="en-US" b="1" i="0" smtClean="0">
                          <a:latin typeface="Cambria Math" panose="02040503050406030204" pitchFamily="18" charset="0"/>
                        </a:rPr>
                        <m:t>,</m:t>
                      </m:r>
                      <m:r>
                        <a:rPr lang="en-US" b="1" i="0" smtClean="0">
                          <a:latin typeface="Cambria Math" panose="02040503050406030204" pitchFamily="18" charset="0"/>
                        </a:rPr>
                        <m:t>𝐖</m:t>
                      </m:r>
                      <m:r>
                        <a:rPr lang="en-US" b="0" i="1" smtClean="0">
                          <a:latin typeface="Cambria Math" panose="02040503050406030204" pitchFamily="18" charset="0"/>
                        </a:rPr>
                        <m:t>)</m:t>
                      </m:r>
                    </m:oMath>
                  </m:oMathPara>
                </a14:m>
                <a:endParaRPr lang="en-US"/>
              </a:p>
            </p:txBody>
          </p:sp>
        </mc:Choice>
        <mc:Fallback xmlns="">
          <p:sp>
            <p:nvSpPr>
              <p:cNvPr id="78" name="TextBox 77">
                <a:extLst>
                  <a:ext uri="{FF2B5EF4-FFF2-40B4-BE49-F238E27FC236}">
                    <a16:creationId xmlns:a16="http://schemas.microsoft.com/office/drawing/2014/main" id="{59014310-B3D3-AB4D-88BB-E3CD313BEF40}"/>
                  </a:ext>
                </a:extLst>
              </p:cNvPr>
              <p:cNvSpPr txBox="1">
                <a:spLocks noRot="1" noChangeAspect="1" noMove="1" noResize="1" noEditPoints="1" noAdjustHandles="1" noChangeArrowheads="1" noChangeShapeType="1" noTextEdit="1"/>
              </p:cNvSpPr>
              <p:nvPr/>
            </p:nvSpPr>
            <p:spPr>
              <a:xfrm>
                <a:off x="2640610" y="1059640"/>
                <a:ext cx="2147414" cy="276999"/>
              </a:xfrm>
              <a:prstGeom prst="rect">
                <a:avLst/>
              </a:prstGeom>
              <a:blipFill>
                <a:blip r:embed="rId2"/>
                <a:stretch>
                  <a:fillRect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826F3D0-84F3-3C4B-BE25-107CB1CAD6AA}"/>
                  </a:ext>
                </a:extLst>
              </p:cNvPr>
              <p:cNvSpPr txBox="1"/>
              <p:nvPr/>
            </p:nvSpPr>
            <p:spPr>
              <a:xfrm>
                <a:off x="963487" y="1654162"/>
                <a:ext cx="8400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𝐏</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oMath>
                  </m:oMathPara>
                </a14:m>
                <a:endParaRPr lang="en-US"/>
              </a:p>
            </p:txBody>
          </p:sp>
        </mc:Choice>
        <mc:Fallback xmlns="">
          <p:sp>
            <p:nvSpPr>
              <p:cNvPr id="79" name="TextBox 78">
                <a:extLst>
                  <a:ext uri="{FF2B5EF4-FFF2-40B4-BE49-F238E27FC236}">
                    <a16:creationId xmlns:a16="http://schemas.microsoft.com/office/drawing/2014/main" id="{2826F3D0-84F3-3C4B-BE25-107CB1CAD6AA}"/>
                  </a:ext>
                </a:extLst>
              </p:cNvPr>
              <p:cNvSpPr txBox="1">
                <a:spLocks noRot="1" noChangeAspect="1" noMove="1" noResize="1" noEditPoints="1" noAdjustHandles="1" noChangeArrowheads="1" noChangeShapeType="1" noTextEdit="1"/>
              </p:cNvSpPr>
              <p:nvPr/>
            </p:nvSpPr>
            <p:spPr>
              <a:xfrm>
                <a:off x="963487" y="1654162"/>
                <a:ext cx="840037" cy="276999"/>
              </a:xfrm>
              <a:prstGeom prst="rect">
                <a:avLst/>
              </a:prstGeom>
              <a:blipFill>
                <a:blip r:embed="rId3"/>
                <a:stretch>
                  <a:fillRect l="-4478"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3C17739-2128-3343-94AA-B0569C50FC4A}"/>
                  </a:ext>
                </a:extLst>
              </p:cNvPr>
              <p:cNvSpPr txBox="1"/>
              <p:nvPr/>
            </p:nvSpPr>
            <p:spPr>
              <a:xfrm>
                <a:off x="976910" y="1997184"/>
                <a:ext cx="8188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𝐓</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oMath>
                  </m:oMathPara>
                </a14:m>
                <a:endParaRPr lang="en-US"/>
              </a:p>
            </p:txBody>
          </p:sp>
        </mc:Choice>
        <mc:Fallback xmlns="">
          <p:sp>
            <p:nvSpPr>
              <p:cNvPr id="80" name="TextBox 79">
                <a:extLst>
                  <a:ext uri="{FF2B5EF4-FFF2-40B4-BE49-F238E27FC236}">
                    <a16:creationId xmlns:a16="http://schemas.microsoft.com/office/drawing/2014/main" id="{73C17739-2128-3343-94AA-B0569C50FC4A}"/>
                  </a:ext>
                </a:extLst>
              </p:cNvPr>
              <p:cNvSpPr txBox="1">
                <a:spLocks noRot="1" noChangeAspect="1" noMove="1" noResize="1" noEditPoints="1" noAdjustHandles="1" noChangeArrowheads="1" noChangeShapeType="1" noTextEdit="1"/>
              </p:cNvSpPr>
              <p:nvPr/>
            </p:nvSpPr>
            <p:spPr>
              <a:xfrm>
                <a:off x="976910" y="1997184"/>
                <a:ext cx="818878" cy="276999"/>
              </a:xfrm>
              <a:prstGeom prst="rect">
                <a:avLst/>
              </a:prstGeom>
              <a:blipFill>
                <a:blip r:embed="rId4"/>
                <a:stretch>
                  <a:fillRect l="-6154"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38D5F5-A80A-EE45-B551-29217D35666C}"/>
                  </a:ext>
                </a:extLst>
              </p:cNvPr>
              <p:cNvSpPr txBox="1"/>
              <p:nvPr/>
            </p:nvSpPr>
            <p:spPr>
              <a:xfrm>
                <a:off x="1000723" y="2398189"/>
                <a:ext cx="1049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𝐏</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81" name="TextBox 80">
                <a:extLst>
                  <a:ext uri="{FF2B5EF4-FFF2-40B4-BE49-F238E27FC236}">
                    <a16:creationId xmlns:a16="http://schemas.microsoft.com/office/drawing/2014/main" id="{F538D5F5-A80A-EE45-B551-29217D35666C}"/>
                  </a:ext>
                </a:extLst>
              </p:cNvPr>
              <p:cNvSpPr txBox="1">
                <a:spLocks noRot="1" noChangeAspect="1" noMove="1" noResize="1" noEditPoints="1" noAdjustHandles="1" noChangeArrowheads="1" noChangeShapeType="1" noTextEdit="1"/>
              </p:cNvSpPr>
              <p:nvPr/>
            </p:nvSpPr>
            <p:spPr>
              <a:xfrm>
                <a:off x="1000723" y="2398189"/>
                <a:ext cx="1049454" cy="276999"/>
              </a:xfrm>
              <a:prstGeom prst="rect">
                <a:avLst/>
              </a:prstGeom>
              <a:blipFill>
                <a:blip r:embed="rId5"/>
                <a:stretch>
                  <a:fillRect l="-4819" r="-7229"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23F6C9B-22A5-D546-8941-AD25397AF718}"/>
                  </a:ext>
                </a:extLst>
              </p:cNvPr>
              <p:cNvSpPr txBox="1"/>
              <p:nvPr/>
            </p:nvSpPr>
            <p:spPr>
              <a:xfrm>
                <a:off x="944685" y="2752453"/>
                <a:ext cx="18737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𝐀</m:t>
                      </m:r>
                      <m:r>
                        <a:rPr lang="en-US" b="0" i="1" smtClean="0">
                          <a:latin typeface="Cambria Math" panose="02040503050406030204" pitchFamily="18" charset="0"/>
                          <a:ea typeface="Cambria Math" panose="02040503050406030204" pitchFamily="18" charset="0"/>
                        </a:rPr>
                        <m:t>⊆</m:t>
                      </m:r>
                      <m:d>
                        <m:dPr>
                          <m:ctrlPr>
                            <a:rPr lang="en-US" b="1"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𝐏</m:t>
                          </m:r>
                          <m:r>
                            <a:rPr lang="en-US" b="1" i="0"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1"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𝐓</m:t>
                          </m:r>
                          <m:r>
                            <a:rPr lang="en-US" b="1">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𝐏</m:t>
                          </m:r>
                        </m:e>
                      </m:d>
                    </m:oMath>
                  </m:oMathPara>
                </a14:m>
                <a:endParaRPr lang="en-US" b="1"/>
              </a:p>
            </p:txBody>
          </p:sp>
        </mc:Choice>
        <mc:Fallback xmlns="">
          <p:sp>
            <p:nvSpPr>
              <p:cNvPr id="82" name="TextBox 81">
                <a:extLst>
                  <a:ext uri="{FF2B5EF4-FFF2-40B4-BE49-F238E27FC236}">
                    <a16:creationId xmlns:a16="http://schemas.microsoft.com/office/drawing/2014/main" id="{423F6C9B-22A5-D546-8941-AD25397AF718}"/>
                  </a:ext>
                </a:extLst>
              </p:cNvPr>
              <p:cNvSpPr txBox="1">
                <a:spLocks noRot="1" noChangeAspect="1" noMove="1" noResize="1" noEditPoints="1" noAdjustHandles="1" noChangeArrowheads="1" noChangeShapeType="1" noTextEdit="1"/>
              </p:cNvSpPr>
              <p:nvPr/>
            </p:nvSpPr>
            <p:spPr>
              <a:xfrm>
                <a:off x="944685" y="2752453"/>
                <a:ext cx="1873783" cy="276999"/>
              </a:xfrm>
              <a:prstGeom prst="rect">
                <a:avLst/>
              </a:prstGeom>
              <a:blipFill>
                <a:blip r:embed="rId6"/>
                <a:stretch>
                  <a:fillRect l="-2013"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2CAD334-C5F9-8841-B7F2-546DC52A520E}"/>
                  </a:ext>
                </a:extLst>
              </p:cNvPr>
              <p:cNvSpPr txBox="1"/>
              <p:nvPr/>
            </p:nvSpPr>
            <p:spPr>
              <a:xfrm>
                <a:off x="940646" y="3156781"/>
                <a:ext cx="10179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𝐖</m:t>
                      </m:r>
                      <m:r>
                        <a:rPr lang="en-US" b="0" i="1" smtClean="0">
                          <a:latin typeface="Cambria Math" panose="02040503050406030204" pitchFamily="18" charset="0"/>
                        </a:rPr>
                        <m:t>:</m:t>
                      </m:r>
                      <m:r>
                        <a:rPr lang="en-US" b="1" i="0" smtClean="0">
                          <a:latin typeface="Cambria Math" panose="02040503050406030204" pitchFamily="18" charset="0"/>
                        </a:rPr>
                        <m:t>𝐀</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ℕ</m:t>
                      </m:r>
                    </m:oMath>
                  </m:oMathPara>
                </a14:m>
                <a:endParaRPr lang="en-US" b="1" dirty="0"/>
              </a:p>
            </p:txBody>
          </p:sp>
        </mc:Choice>
        <mc:Fallback xmlns="">
          <p:sp>
            <p:nvSpPr>
              <p:cNvPr id="85" name="TextBox 84">
                <a:extLst>
                  <a:ext uri="{FF2B5EF4-FFF2-40B4-BE49-F238E27FC236}">
                    <a16:creationId xmlns:a16="http://schemas.microsoft.com/office/drawing/2014/main" id="{12CAD334-C5F9-8841-B7F2-546DC52A520E}"/>
                  </a:ext>
                </a:extLst>
              </p:cNvPr>
              <p:cNvSpPr txBox="1">
                <a:spLocks noRot="1" noChangeAspect="1" noMove="1" noResize="1" noEditPoints="1" noAdjustHandles="1" noChangeArrowheads="1" noChangeShapeType="1" noTextEdit="1"/>
              </p:cNvSpPr>
              <p:nvPr/>
            </p:nvSpPr>
            <p:spPr>
              <a:xfrm>
                <a:off x="940646" y="3156781"/>
                <a:ext cx="1017971" cy="276999"/>
              </a:xfrm>
              <a:prstGeom prst="rect">
                <a:avLst/>
              </a:prstGeom>
              <a:blipFill>
                <a:blip r:embed="rId7"/>
                <a:stretch>
                  <a:fillRect l="-3704" r="-4938" b="-4545"/>
                </a:stretch>
              </a:blipFill>
            </p:spPr>
            <p:txBody>
              <a:bodyPr/>
              <a:lstStyle/>
              <a:p>
                <a:r>
                  <a:rPr lang="en-US">
                    <a:noFill/>
                  </a:rPr>
                  <a:t> </a:t>
                </a:r>
              </a:p>
            </p:txBody>
          </p:sp>
        </mc:Fallback>
      </mc:AlternateContent>
    </p:spTree>
    <p:extLst>
      <p:ext uri="{BB962C8B-B14F-4D97-AF65-F5344CB8AC3E}">
        <p14:creationId xmlns:p14="http://schemas.microsoft.com/office/powerpoint/2010/main" val="177139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95B4-A067-0444-BC2C-657F91AB2DBF}"/>
              </a:ext>
            </a:extLst>
          </p:cNvPr>
          <p:cNvSpPr>
            <a:spLocks noGrp="1"/>
          </p:cNvSpPr>
          <p:nvPr>
            <p:ph type="title"/>
          </p:nvPr>
        </p:nvSpPr>
        <p:spPr/>
        <p:txBody>
          <a:bodyPr>
            <a:normAutofit fontScale="90000"/>
          </a:bodyPr>
          <a:lstStyle/>
          <a:p>
            <a:r>
              <a:rPr lang="uk-UA" dirty="0"/>
              <a:t>Правило запуску переходу </a:t>
            </a:r>
            <a:br>
              <a:rPr lang="uk-UA" dirty="0"/>
            </a:br>
            <a:r>
              <a:rPr lang="uk-UA" dirty="0"/>
              <a:t>класичної мережі Петрі</a:t>
            </a:r>
            <a:endParaRPr lang="en-UA" dirty="0"/>
          </a:p>
        </p:txBody>
      </p:sp>
      <p:sp>
        <p:nvSpPr>
          <p:cNvPr id="3" name="Content Placeholder 2">
            <a:extLst>
              <a:ext uri="{FF2B5EF4-FFF2-40B4-BE49-F238E27FC236}">
                <a16:creationId xmlns:a16="http://schemas.microsoft.com/office/drawing/2014/main" id="{63BC42D4-BA72-9A4A-82D8-66B49642AABC}"/>
              </a:ext>
            </a:extLst>
          </p:cNvPr>
          <p:cNvSpPr>
            <a:spLocks noGrp="1"/>
          </p:cNvSpPr>
          <p:nvPr>
            <p:ph idx="1"/>
          </p:nvPr>
        </p:nvSpPr>
        <p:spPr/>
        <p:txBody>
          <a:bodyPr>
            <a:normAutofit fontScale="92500" lnSpcReduction="10000"/>
          </a:bodyPr>
          <a:lstStyle/>
          <a:p>
            <a:r>
              <a:rPr lang="uk-UA" dirty="0"/>
              <a:t>Якщо в </a:t>
            </a:r>
            <a:r>
              <a:rPr lang="uk-UA" u="sng" dirty="0"/>
              <a:t>усіх</a:t>
            </a:r>
            <a:r>
              <a:rPr lang="uk-UA" dirty="0"/>
              <a:t> вхідних позиціях переходу є маркери у кількості, рівній кратності дуги, то умова запуску переходу виконана</a:t>
            </a:r>
          </a:p>
          <a:p>
            <a:r>
              <a:rPr lang="uk-UA" dirty="0"/>
              <a:t>Якщо умова запуску переходу виконана, то з </a:t>
            </a:r>
            <a:r>
              <a:rPr lang="uk-UA" u="sng" dirty="0"/>
              <a:t>усіх</a:t>
            </a:r>
            <a:r>
              <a:rPr lang="uk-UA" dirty="0"/>
              <a:t> вхідних позицій переходу</a:t>
            </a:r>
            <a:r>
              <a:rPr lang="en-US" dirty="0"/>
              <a:t> </a:t>
            </a:r>
            <a:r>
              <a:rPr lang="uk-UA" dirty="0"/>
              <a:t>маркери видаляються у кількості, рівній кратності дуги, а в </a:t>
            </a:r>
            <a:r>
              <a:rPr lang="uk-UA" u="sng" dirty="0"/>
              <a:t>усі </a:t>
            </a:r>
            <a:r>
              <a:rPr lang="uk-UA" dirty="0"/>
              <a:t>вихідні позиції переходу маркери додаються у кількості, рівній кратності дуги. Таким чином, в класичній мережі Петрі запуск переходу здійснюється миттєво.</a:t>
            </a:r>
            <a:endParaRPr lang="en-UA" dirty="0"/>
          </a:p>
        </p:txBody>
      </p:sp>
    </p:spTree>
    <p:extLst>
      <p:ext uri="{BB962C8B-B14F-4D97-AF65-F5344CB8AC3E}">
        <p14:creationId xmlns:p14="http://schemas.microsoft.com/office/powerpoint/2010/main" val="318130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232F-4570-304C-967C-7F1F1A3D186B}"/>
              </a:ext>
            </a:extLst>
          </p:cNvPr>
          <p:cNvSpPr>
            <a:spLocks noGrp="1"/>
          </p:cNvSpPr>
          <p:nvPr>
            <p:ph type="title"/>
          </p:nvPr>
        </p:nvSpPr>
        <p:spPr/>
        <p:txBody>
          <a:bodyPr>
            <a:normAutofit fontScale="90000"/>
          </a:bodyPr>
          <a:lstStyle/>
          <a:p>
            <a:r>
              <a:rPr lang="uk-UA" dirty="0"/>
              <a:t>Формальний опис запуску переходу</a:t>
            </a:r>
            <a:endParaRPr lang="en-U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914F72-6F9A-DE4B-BE94-B25876E0A10C}"/>
                  </a:ext>
                </a:extLst>
              </p:cNvPr>
              <p:cNvSpPr>
                <a:spLocks noGrp="1"/>
              </p:cNvSpPr>
              <p:nvPr>
                <p:ph idx="1"/>
              </p:nvPr>
            </p:nvSpPr>
            <p:spPr/>
            <p:txBody>
              <a:bodyPr>
                <a:normAutofit fontScale="92500" lnSpcReduction="20000"/>
              </a:bodyPr>
              <a:lstStyle/>
              <a:p>
                <a:pPr marL="0" indent="0">
                  <a:buNone/>
                </a:pPr>
                <a:r>
                  <a:rPr lang="uk-UA" dirty="0"/>
                  <a:t>Множина вхідних позицій переходу:</a:t>
                </a:r>
              </a:p>
              <a:p>
                <a:pPr marL="0" indent="0">
                  <a:buNone/>
                </a:pPr>
                <a:r>
                  <a:rPr lang="en-UA" b="1" baseline="30000" dirty="0"/>
                  <a:t>	•</a:t>
                </a:r>
                <a:r>
                  <a:rPr lang="en-UA" i="1" dirty="0">
                    <a:latin typeface="Cambria Math" panose="02040503050406030204" pitchFamily="18" charset="0"/>
                    <a:ea typeface="Cambria Math" panose="02040503050406030204" pitchFamily="18" charset="0"/>
                    <a:cs typeface="Times New Roman" panose="02020603050405020304" pitchFamily="18" charset="0"/>
                  </a:rPr>
                  <a:t>T </a:t>
                </a:r>
                <a:r>
                  <a:rPr lang="uk-UA" dirty="0">
                    <a:latin typeface="Cambria Math" panose="02040503050406030204" pitchFamily="18" charset="0"/>
                    <a:ea typeface="Cambria Math" panose="020405030504060302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i="1" dirty="0">
                    <a:latin typeface="Cambria Math" panose="02040503050406030204" pitchFamily="18" charset="0"/>
                    <a:ea typeface="Cambria Math" panose="02040503050406030204" pitchFamily="18" charset="0"/>
                    <a:cs typeface="Times New Roman" panose="02020603050405020304" pitchFamily="18" charset="0"/>
                  </a:rPr>
                  <a:t>P</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cs typeface="Times New Roman" panose="02020603050405020304" pitchFamily="18" charset="0"/>
                  </a:rPr>
                  <a:t> </a:t>
                </a:r>
                <a:r>
                  <a:rPr lang="en-US" b="1" dirty="0">
                    <a:latin typeface="Cambria Math" panose="02040503050406030204" pitchFamily="18" charset="0"/>
                    <a:ea typeface="Cambria Math" panose="02040503050406030204" pitchFamily="18" charset="0"/>
                    <a:cs typeface="Times New Roman" panose="02020603050405020304" pitchFamily="18" charset="0"/>
                  </a:rPr>
                  <a:t>P</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i="1" dirty="0">
                    <a:latin typeface="Cambria Math" panose="02040503050406030204" pitchFamily="18" charset="0"/>
                    <a:ea typeface="Cambria Math" panose="02040503050406030204" pitchFamily="18" charset="0"/>
                    <a:cs typeface="Times New Roman" panose="02020603050405020304" pitchFamily="18" charset="0"/>
                  </a:rPr>
                  <a:t>P</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uk-UA" i="1" dirty="0">
                    <a:latin typeface="Cambria Math" panose="02040503050406030204" pitchFamily="18" charset="0"/>
                    <a:ea typeface="Cambria Math" panose="02040503050406030204" pitchFamily="18" charset="0"/>
                    <a:cs typeface="Times New Roman" panose="02020603050405020304" pitchFamily="18" charset="0"/>
                  </a:rPr>
                  <a:t> </a:t>
                </a:r>
                <a:r>
                  <a:rPr lang="en-US" i="1" dirty="0">
                    <a:latin typeface="Cambria Math" panose="02040503050406030204" pitchFamily="18" charset="0"/>
                    <a:ea typeface="Cambria Math" panose="02040503050406030204" pitchFamily="18" charset="0"/>
                    <a:cs typeface="Times New Roman" panose="02020603050405020304" pitchFamily="18" charset="0"/>
                  </a:rPr>
                  <a:t>T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uk-UA" b="0" i="1" smtClean="0">
                        <a:latin typeface="Cambria Math" panose="02040503050406030204" pitchFamily="18" charset="0"/>
                        <a:ea typeface="Cambria Math" panose="02040503050406030204" pitchFamily="18" charset="0"/>
                      </a:rPr>
                      <m:t> </m:t>
                    </m:r>
                  </m:oMath>
                </a14:m>
                <a:r>
                  <a:rPr lang="en-US" b="1" dirty="0">
                    <a:latin typeface="Cambria Math" panose="02040503050406030204" pitchFamily="18" charset="0"/>
                    <a:ea typeface="Cambria Math" panose="02040503050406030204" pitchFamily="18" charset="0"/>
                    <a:cs typeface="Times New Roman" panose="02020603050405020304" pitchFamily="18" charset="0"/>
                  </a:rPr>
                  <a:t>A</a:t>
                </a:r>
                <a:r>
                  <a:rPr lang="en-US" dirty="0">
                    <a:latin typeface="Cambria Math" panose="02040503050406030204" pitchFamily="18" charset="0"/>
                    <a:ea typeface="Cambria Math" panose="02040503050406030204" pitchFamily="18" charset="0"/>
                    <a:cs typeface="Times New Roman" panose="02020603050405020304" pitchFamily="18" charset="0"/>
                  </a:rPr>
                  <a:t>}</a:t>
                </a:r>
                <a:endParaRPr lang="en-US" dirty="0"/>
              </a:p>
              <a:p>
                <a:pPr marL="0" indent="0">
                  <a:buNone/>
                </a:pPr>
                <a:r>
                  <a:rPr lang="uk-UA" dirty="0"/>
                  <a:t>Множина вихідних позицій переходу:</a:t>
                </a:r>
              </a:p>
              <a:p>
                <a:pPr marL="0" indent="0">
                  <a:buNone/>
                </a:pPr>
                <a:r>
                  <a:rPr lang="en-UA" b="1" baseline="30000" dirty="0"/>
                  <a:t>	</a:t>
                </a:r>
                <a:r>
                  <a:rPr lang="en-UA" i="1" dirty="0">
                    <a:latin typeface="Cambria Math" panose="02040503050406030204" pitchFamily="18" charset="0"/>
                    <a:ea typeface="Cambria Math" panose="02040503050406030204" pitchFamily="18" charset="0"/>
                    <a:cs typeface="Times New Roman" panose="02020603050405020304" pitchFamily="18" charset="0"/>
                  </a:rPr>
                  <a:t>T </a:t>
                </a:r>
                <a:r>
                  <a:rPr lang="en-UA" b="1" baseline="30000" dirty="0"/>
                  <a:t>• </a:t>
                </a:r>
                <a:r>
                  <a:rPr lang="uk-UA" dirty="0">
                    <a:latin typeface="Cambria Math" panose="02040503050406030204" pitchFamily="18" charset="0"/>
                    <a:ea typeface="Cambria Math" panose="020405030504060302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i="1" dirty="0">
                    <a:latin typeface="Cambria Math" panose="02040503050406030204" pitchFamily="18" charset="0"/>
                    <a:ea typeface="Cambria Math" panose="02040503050406030204" pitchFamily="18" charset="0"/>
                    <a:cs typeface="Times New Roman" panose="02020603050405020304" pitchFamily="18" charset="0"/>
                  </a:rPr>
                  <a:t>P</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cs typeface="Times New Roman" panose="02020603050405020304" pitchFamily="18" charset="0"/>
                  </a:rPr>
                  <a:t> </a:t>
                </a:r>
                <a:r>
                  <a:rPr lang="en-US" b="1" dirty="0">
                    <a:latin typeface="Cambria Math" panose="02040503050406030204" pitchFamily="18" charset="0"/>
                    <a:ea typeface="Cambria Math" panose="02040503050406030204" pitchFamily="18" charset="0"/>
                    <a:cs typeface="Times New Roman" panose="02020603050405020304" pitchFamily="18" charset="0"/>
                  </a:rPr>
                  <a:t>P</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i="1" dirty="0">
                    <a:latin typeface="Cambria Math" panose="02040503050406030204" pitchFamily="18" charset="0"/>
                    <a:ea typeface="Cambria Math" panose="02040503050406030204" pitchFamily="18" charset="0"/>
                    <a:cs typeface="Times New Roman" panose="02020603050405020304" pitchFamily="18" charset="0"/>
                  </a:rPr>
                  <a:t>T</a:t>
                </a:r>
                <a:r>
                  <a:rPr lang="uk-UA" dirty="0">
                    <a:latin typeface="Cambria Math" panose="02040503050406030204" pitchFamily="18" charset="0"/>
                    <a:ea typeface="Cambria Math" panose="02040503050406030204" pitchFamily="18" charset="0"/>
                    <a:cs typeface="Times New Roman" panose="02020603050405020304" pitchFamily="18" charset="0"/>
                  </a:rPr>
                  <a:t>,</a:t>
                </a:r>
                <a:r>
                  <a:rPr lang="uk-UA" i="1" dirty="0">
                    <a:latin typeface="Cambria Math" panose="02040503050406030204" pitchFamily="18" charset="0"/>
                    <a:ea typeface="Cambria Math" panose="02040503050406030204" pitchFamily="18" charset="0"/>
                    <a:cs typeface="Times New Roman" panose="02020603050405020304" pitchFamily="18" charset="0"/>
                  </a:rPr>
                  <a:t> </a:t>
                </a:r>
                <a:r>
                  <a:rPr lang="en-US" i="1" dirty="0">
                    <a:latin typeface="Cambria Math" panose="02040503050406030204" pitchFamily="18" charset="0"/>
                    <a:ea typeface="Cambria Math" panose="02040503050406030204" pitchFamily="18" charset="0"/>
                    <a:cs typeface="Times New Roman" panose="02020603050405020304" pitchFamily="18" charset="0"/>
                  </a:rPr>
                  <a:t>P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uk-UA" b="1" dirty="0">
                    <a:latin typeface="Cambria Math" panose="02040503050406030204" pitchFamily="18" charset="0"/>
                    <a:ea typeface="Cambria Math" panose="02040503050406030204" pitchFamily="18" charset="0"/>
                    <a:cs typeface="Times New Roman" panose="02020603050405020304" pitchFamily="18" charset="0"/>
                  </a:rPr>
                  <a:t> </a:t>
                </a:r>
                <a:r>
                  <a:rPr lang="en-US" b="1" dirty="0">
                    <a:latin typeface="Cambria Math" panose="02040503050406030204" pitchFamily="18" charset="0"/>
                    <a:ea typeface="Cambria Math" panose="02040503050406030204" pitchFamily="18" charset="0"/>
                    <a:cs typeface="Times New Roman" panose="02020603050405020304" pitchFamily="18" charset="0"/>
                  </a:rPr>
                  <a:t>A</a:t>
                </a:r>
                <a:r>
                  <a:rPr lang="en-US" dirty="0">
                    <a:latin typeface="Cambria Math" panose="02040503050406030204" pitchFamily="18" charset="0"/>
                    <a:ea typeface="Cambria Math" panose="02040503050406030204" pitchFamily="18" charset="0"/>
                    <a:cs typeface="Times New Roman" panose="02020603050405020304" pitchFamily="18" charset="0"/>
                  </a:rPr>
                  <a:t>}</a:t>
                </a:r>
                <a:endParaRPr lang="en-US" dirty="0"/>
              </a:p>
              <a:p>
                <a:pPr marL="0" indent="0">
                  <a:buNone/>
                </a:pPr>
                <a:r>
                  <a:rPr lang="uk-UA" dirty="0"/>
                  <a:t>Умова запуску</a:t>
                </a:r>
                <a:r>
                  <a:rPr lang="en-US" dirty="0"/>
                  <a:t> </a:t>
                </a:r>
                <a:r>
                  <a:rPr lang="uk-UA" dirty="0"/>
                  <a:t>переходу:</a:t>
                </a:r>
              </a:p>
              <a:p>
                <a:pPr marL="0" indent="0">
                  <a:buNone/>
                </a:pPr>
                <a:r>
                  <a:rPr lang="uk-UA" dirty="0"/>
                  <a:t>	</a:t>
                </a:r>
                <a14:m>
                  <m:oMath xmlns:m="http://schemas.openxmlformats.org/officeDocument/2006/math">
                    <m:r>
                      <a:rPr lang="uk-UA"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oMath>
                </a14:m>
                <a:r>
                  <a:rPr lang="en-UA" b="1" baseline="30000" dirty="0"/>
                  <a:t>•</a:t>
                </a:r>
                <a:r>
                  <a:rPr lang="en-UA" i="1" dirty="0">
                    <a:latin typeface="Cambria Math" panose="02040503050406030204" pitchFamily="18" charset="0"/>
                    <a:ea typeface="Cambria Math" panose="02040503050406030204" pitchFamily="18" charset="0"/>
                    <a:cs typeface="Times New Roman" panose="02020603050405020304" pitchFamily="18" charset="0"/>
                  </a:rPr>
                  <a:t>T</a:t>
                </a:r>
                <a:r>
                  <a:rPr lang="en-UA" b="1" dirty="0">
                    <a:latin typeface="Cambria Math" panose="02040503050406030204" pitchFamily="18" charset="0"/>
                    <a:ea typeface="Cambria Math" panose="02040503050406030204" pitchFamily="18" charset="0"/>
                    <a:cs typeface="Times New Roman" panose="02020603050405020304" pitchFamily="18" charset="0"/>
                  </a:rPr>
                  <a:t>   M</a:t>
                </a:r>
                <a:r>
                  <a:rPr lang="en-UA" i="1" baseline="-25000" dirty="0">
                    <a:latin typeface="Cambria Math" panose="02040503050406030204" pitchFamily="18" charset="0"/>
                    <a:ea typeface="Cambria Math" panose="02040503050406030204" pitchFamily="18" charset="0"/>
                    <a:cs typeface="Times New Roman" panose="02020603050405020304" pitchFamily="18" charset="0"/>
                  </a:rPr>
                  <a:t>P</a:t>
                </a:r>
                <a14:m>
                  <m:oMath xmlns:m="http://schemas.openxmlformats.org/officeDocument/2006/math">
                    <m:r>
                      <a:rPr lang="en-UA"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A" i="1" dirty="0">
                    <a:latin typeface="Cambria Math" panose="02040503050406030204" pitchFamily="18" charset="0"/>
                    <a:ea typeface="Cambria Math" panose="02040503050406030204" pitchFamily="18" charset="0"/>
                    <a:cs typeface="Times New Roman" panose="02020603050405020304" pitchFamily="18" charset="0"/>
                  </a:rPr>
                  <a:t>W</a:t>
                </a:r>
                <a:r>
                  <a:rPr lang="en-UA" i="1" baseline="-25000" dirty="0">
                    <a:latin typeface="Cambria Math" panose="02040503050406030204" pitchFamily="18" charset="0"/>
                    <a:ea typeface="Cambria Math" panose="02040503050406030204" pitchFamily="18" charset="0"/>
                    <a:cs typeface="Times New Roman" panose="02020603050405020304" pitchFamily="18" charset="0"/>
                  </a:rPr>
                  <a:t> P</a:t>
                </a:r>
                <a:r>
                  <a:rPr lang="en-UA"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A" i="1" baseline="-25000" dirty="0">
                    <a:latin typeface="Cambria Math" panose="02040503050406030204" pitchFamily="18" charset="0"/>
                    <a:ea typeface="Cambria Math" panose="02040503050406030204" pitchFamily="18" charset="0"/>
                    <a:cs typeface="Times New Roman" panose="02020603050405020304" pitchFamily="18" charset="0"/>
                  </a:rPr>
                  <a:t>T </a:t>
                </a:r>
                <a14:m>
                  <m:oMath xmlns:m="http://schemas.openxmlformats.org/officeDocument/2006/math">
                    <m:r>
                      <a:rPr lang="en-UA"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𝐼</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𝑇</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b="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r>
                  <a:rPr lang="uk-UA"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baseline="-250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oMath>
                </a14:m>
                <a:r>
                  <a:rPr lang="en-UA" b="1" baseline="30000" dirty="0"/>
                  <a:t>•</a:t>
                </a:r>
                <a:r>
                  <a:rPr lang="en-UA" i="1" dirty="0">
                    <a:latin typeface="Cambria Math" panose="02040503050406030204" pitchFamily="18" charset="0"/>
                    <a:ea typeface="Cambria Math" panose="02040503050406030204" pitchFamily="18" charset="0"/>
                    <a:cs typeface="Times New Roman" panose="02020603050405020304" pitchFamily="18" charset="0"/>
                  </a:rPr>
                  <a:t>T</a:t>
                </a:r>
                <a:r>
                  <a:rPr lang="en-UA" b="1" dirty="0">
                    <a:latin typeface="Cambria Math" panose="02040503050406030204" pitchFamily="18" charset="0"/>
                    <a:ea typeface="Cambria Math" panose="02040503050406030204" pitchFamily="18" charset="0"/>
                    <a:cs typeface="Times New Roman" panose="02020603050405020304" pitchFamily="18" charset="0"/>
                  </a:rPr>
                  <a:t>   M</a:t>
                </a:r>
                <a:r>
                  <a:rPr lang="en-UA" i="1" baseline="-25000" dirty="0">
                    <a:latin typeface="Cambria Math" panose="02040503050406030204" pitchFamily="18" charset="0"/>
                    <a:ea typeface="Cambria Math" panose="02040503050406030204" pitchFamily="18" charset="0"/>
                    <a:cs typeface="Times New Roman" panose="02020603050405020304" pitchFamily="18" charset="0"/>
                  </a:rPr>
                  <a:t>P</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&lt;</m:t>
                    </m:r>
                  </m:oMath>
                </a14:m>
                <a:r>
                  <a:rPr lang="en-UA" i="1" dirty="0">
                    <a:latin typeface="Cambria Math" panose="02040503050406030204" pitchFamily="18" charset="0"/>
                    <a:ea typeface="Cambria Math" panose="02040503050406030204" pitchFamily="18" charset="0"/>
                    <a:cs typeface="Times New Roman" panose="02020603050405020304" pitchFamily="18" charset="0"/>
                  </a:rPr>
                  <a:t>W</a:t>
                </a:r>
                <a:r>
                  <a:rPr lang="en-UA" i="1" baseline="-25000" dirty="0">
                    <a:latin typeface="Cambria Math" panose="02040503050406030204" pitchFamily="18" charset="0"/>
                    <a:ea typeface="Cambria Math" panose="02040503050406030204" pitchFamily="18" charset="0"/>
                    <a:cs typeface="Times New Roman" panose="02020603050405020304" pitchFamily="18" charset="0"/>
                  </a:rPr>
                  <a:t> P</a:t>
                </a:r>
                <a:r>
                  <a:rPr lang="en-UA"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A" i="1" baseline="-25000" dirty="0">
                    <a:latin typeface="Cambria Math" panose="02040503050406030204" pitchFamily="18" charset="0"/>
                    <a:ea typeface="Cambria Math" panose="02040503050406030204" pitchFamily="18" charset="0"/>
                    <a:cs typeface="Times New Roman" panose="02020603050405020304" pitchFamily="18" charset="0"/>
                  </a:rPr>
                  <a:t>T </a:t>
                </a:r>
                <a14:m>
                  <m:oMath xmlns:m="http://schemas.openxmlformats.org/officeDocument/2006/math">
                    <m:r>
                      <a:rPr lang="en-UA"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𝐼</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𝑇</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A"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r>
                  <a:rPr lang="uk-UA" dirty="0"/>
                  <a:t>Запуск</a:t>
                </a:r>
                <a:r>
                  <a:rPr lang="en-US" dirty="0"/>
                  <a:t> </a:t>
                </a:r>
                <a:r>
                  <a:rPr lang="uk-UA" dirty="0"/>
                  <a:t>переходу</a:t>
                </a:r>
                <a:endParaRPr lang="en-US" dirty="0"/>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𝐼</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𝑇</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US" b="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A" i="1">
                        <a:latin typeface="Cambria Math" panose="02040503050406030204" pitchFamily="18" charset="0"/>
                        <a:ea typeface="Cambria Math" panose="02040503050406030204" pitchFamily="18" charset="0"/>
                        <a:cs typeface="Times New Roman" panose="02020603050405020304" pitchFamily="18" charset="0"/>
                      </a:rPr>
                      <m:t>⟶</m:t>
                    </m:r>
                    <m:eqArr>
                      <m:eqArrPr>
                        <m:ctrlPr>
                          <a:rPr lang="en-UA" i="1">
                            <a:latin typeface="Cambria Math" panose="02040503050406030204" pitchFamily="18" charset="0"/>
                            <a:ea typeface="Cambria Math" panose="02040503050406030204" pitchFamily="18" charset="0"/>
                            <a:cs typeface="Times New Roman" panose="02020603050405020304" pitchFamily="18" charset="0"/>
                          </a:rPr>
                        </m:ctrlPr>
                      </m:eqArrPr>
                      <m:e>
                        <m:r>
                          <a:rPr lang="uk-UA"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m:rPr>
                            <m:nor/>
                          </m:rPr>
                          <a:rPr lang="en-UA" b="1" baseline="30000" dirty="0"/>
                          <m:t>•</m:t>
                        </m:r>
                        <m:r>
                          <m:rPr>
                            <m:nor/>
                          </m:rPr>
                          <a:rPr lang="en-UA" i="1" dirty="0">
                            <a:latin typeface="Cambria Math" panose="02040503050406030204" pitchFamily="18" charset="0"/>
                            <a:ea typeface="Cambria Math" panose="02040503050406030204" pitchFamily="18" charset="0"/>
                            <a:cs typeface="Times New Roman" panose="02020603050405020304" pitchFamily="18" charset="0"/>
                          </a:rPr>
                          <m:t>T</m:t>
                        </m:r>
                        <m:r>
                          <m:rPr>
                            <m:nor/>
                          </m:rPr>
                          <a:rPr lang="en-UA" b="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A" b="1" dirty="0">
                            <a:latin typeface="Cambria Math" panose="02040503050406030204" pitchFamily="18" charset="0"/>
                            <a:ea typeface="Cambria Math" panose="02040503050406030204" pitchFamily="18" charset="0"/>
                            <a:cs typeface="Times New Roman" panose="02020603050405020304" pitchFamily="18" charset="0"/>
                          </a:rPr>
                          <m:t>M</m:t>
                        </m:r>
                        <m:r>
                          <a:rPr lang="en-US" b="1" i="1"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P</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A" dirty="0">
                            <a:latin typeface="Cambria Math" panose="02040503050406030204" pitchFamily="18" charset="0"/>
                            <a:ea typeface="Cambria Math" panose="02040503050406030204" pitchFamily="18" charset="0"/>
                            <a:cs typeface="Times New Roman" panose="02020603050405020304" pitchFamily="18" charset="0"/>
                          </a:rPr>
                          <m:t>=</m:t>
                        </m:r>
                        <m:r>
                          <m:rPr>
                            <m:nor/>
                          </m:rPr>
                          <a:rPr lang="en-UA" b="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A" b="1" dirty="0">
                            <a:latin typeface="Cambria Math" panose="02040503050406030204" pitchFamily="18" charset="0"/>
                            <a:ea typeface="Cambria Math" panose="02040503050406030204" pitchFamily="18" charset="0"/>
                            <a:cs typeface="Times New Roman" panose="02020603050405020304" pitchFamily="18" charset="0"/>
                          </a:rPr>
                          <m:t>M</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P</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A" dirty="0">
                            <a:latin typeface="Cambria Math" panose="02040503050406030204" pitchFamily="18" charset="0"/>
                            <a:ea typeface="Cambria Math" panose="02040503050406030204" pitchFamily="18" charset="0"/>
                            <a:cs typeface="Times New Roman" panose="02020603050405020304" pitchFamily="18" charset="0"/>
                          </a:rPr>
                          <m:t>−</m:t>
                        </m:r>
                        <m:r>
                          <m:rPr>
                            <m:nor/>
                          </m:rPr>
                          <a:rPr lang="en-UA" b="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A" i="1" dirty="0">
                            <a:latin typeface="Cambria Math" panose="02040503050406030204" pitchFamily="18" charset="0"/>
                            <a:ea typeface="Cambria Math" panose="02040503050406030204" pitchFamily="18" charset="0"/>
                            <a:cs typeface="Times New Roman" panose="02020603050405020304" pitchFamily="18" charset="0"/>
                          </a:rPr>
                          <m:t>W</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P</m:t>
                        </m:r>
                        <m:r>
                          <m:rPr>
                            <m:nor/>
                          </m:rPr>
                          <a:rPr lang="en-UA" baseline="-25000" dirty="0">
                            <a:latin typeface="Cambria Math" panose="02040503050406030204" pitchFamily="18" charset="0"/>
                            <a:ea typeface="Cambria Math" panose="02040503050406030204" pitchFamily="18" charset="0"/>
                            <a:cs typeface="Times New Roman" panose="02020603050405020304" pitchFamily="18" charset="0"/>
                          </a:rPr>
                          <m:t>,</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T</m:t>
                        </m:r>
                      </m:e>
                      <m:e>
                        <m:r>
                          <a:rPr lang="uk-UA"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m:rPr>
                            <m:nor/>
                          </m:rPr>
                          <a:rPr lang="en-UA" i="1" dirty="0">
                            <a:latin typeface="Cambria Math" panose="02040503050406030204" pitchFamily="18" charset="0"/>
                            <a:ea typeface="Cambria Math" panose="02040503050406030204" pitchFamily="18" charset="0"/>
                            <a:cs typeface="Times New Roman" panose="02020603050405020304" pitchFamily="18" charset="0"/>
                          </a:rPr>
                          <m:t>T</m:t>
                        </m:r>
                        <m:r>
                          <m:rPr>
                            <m:nor/>
                          </m:rPr>
                          <a:rPr lang="en-US" b="1" i="0" dirty="0"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UA" b="1" baseline="30000" dirty="0"/>
                          <m:t>•</m:t>
                        </m:r>
                        <m:r>
                          <m:rPr>
                            <m:nor/>
                          </m:rPr>
                          <a:rPr lang="uk-UA" b="1" i="0" baseline="30000" dirty="0" smtClean="0"/>
                          <m:t>    </m:t>
                        </m:r>
                        <m:r>
                          <m:rPr>
                            <m:nor/>
                          </m:rPr>
                          <a:rPr lang="en-UA" b="1" dirty="0">
                            <a:latin typeface="Cambria Math" panose="02040503050406030204" pitchFamily="18" charset="0"/>
                            <a:ea typeface="Cambria Math" panose="02040503050406030204" pitchFamily="18" charset="0"/>
                            <a:cs typeface="Times New Roman" panose="02020603050405020304" pitchFamily="18" charset="0"/>
                          </a:rPr>
                          <m:t>M</m:t>
                        </m:r>
                        <m:r>
                          <a:rPr lang="en-US" b="1" i="1"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P</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A" dirty="0">
                            <a:latin typeface="Cambria Math" panose="02040503050406030204" pitchFamily="18" charset="0"/>
                            <a:ea typeface="Cambria Math" panose="02040503050406030204" pitchFamily="18" charset="0"/>
                            <a:cs typeface="Times New Roman" panose="02020603050405020304" pitchFamily="18" charset="0"/>
                          </a:rPr>
                          <m:t>=</m:t>
                        </m:r>
                        <m:r>
                          <m:rPr>
                            <m:nor/>
                          </m:rPr>
                          <a:rPr lang="en-UA" b="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A" b="1" dirty="0">
                            <a:latin typeface="Cambria Math" panose="02040503050406030204" pitchFamily="18" charset="0"/>
                            <a:ea typeface="Cambria Math" panose="02040503050406030204" pitchFamily="18" charset="0"/>
                            <a:cs typeface="Times New Roman" panose="02020603050405020304" pitchFamily="18" charset="0"/>
                          </a:rPr>
                          <m:t>M</m:t>
                        </m:r>
                        <m:r>
                          <a:rPr lang="en-US" b="1" i="1"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P</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A" dirty="0">
                            <a:latin typeface="Cambria Math" panose="02040503050406030204" pitchFamily="18" charset="0"/>
                            <a:ea typeface="Cambria Math" panose="02040503050406030204" pitchFamily="18" charset="0"/>
                            <a:cs typeface="Times New Roman" panose="02020603050405020304" pitchFamily="18" charset="0"/>
                          </a:rPr>
                          <m:t>+</m:t>
                        </m:r>
                        <m:r>
                          <m:rPr>
                            <m:nor/>
                          </m:rPr>
                          <a:rPr lang="en-UA" b="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A" i="1" dirty="0">
                            <a:latin typeface="Cambria Math" panose="02040503050406030204" pitchFamily="18" charset="0"/>
                            <a:ea typeface="Cambria Math" panose="02040503050406030204" pitchFamily="18" charset="0"/>
                            <a:cs typeface="Times New Roman" panose="02020603050405020304" pitchFamily="18" charset="0"/>
                          </a:rPr>
                          <m:t>W</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P</m:t>
                        </m:r>
                        <m:r>
                          <m:rPr>
                            <m:nor/>
                          </m:rPr>
                          <a:rPr lang="en-UA" baseline="-25000" dirty="0">
                            <a:latin typeface="Cambria Math" panose="02040503050406030204" pitchFamily="18" charset="0"/>
                            <a:ea typeface="Cambria Math" panose="02040503050406030204" pitchFamily="18" charset="0"/>
                            <a:cs typeface="Times New Roman" panose="02020603050405020304" pitchFamily="18" charset="0"/>
                          </a:rPr>
                          <m:t>,</m:t>
                        </m:r>
                        <m:r>
                          <m:rPr>
                            <m:nor/>
                          </m:rPr>
                          <a:rPr lang="en-UA" i="1" baseline="-25000" dirty="0">
                            <a:latin typeface="Cambria Math" panose="02040503050406030204" pitchFamily="18" charset="0"/>
                            <a:ea typeface="Cambria Math" panose="02040503050406030204" pitchFamily="18" charset="0"/>
                            <a:cs typeface="Times New Roman" panose="02020603050405020304" pitchFamily="18" charset="0"/>
                          </a:rPr>
                          <m:t>T</m:t>
                        </m:r>
                      </m:e>
                    </m:eqArr>
                  </m:oMath>
                </a14:m>
                <a:endParaRPr lang="en-US"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endParaRPr lang="en-US" b="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endParaRPr lang="uk-UA" dirty="0"/>
              </a:p>
              <a:p>
                <a:pPr marL="0" indent="0">
                  <a:buNone/>
                </a:pPr>
                <a:endParaRPr lang="uk-UA" dirty="0"/>
              </a:p>
              <a:p>
                <a:pPr marL="0" indent="0">
                  <a:buNone/>
                </a:pPr>
                <a:endParaRPr lang="uk-UA" baseline="-250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endParaRPr lang="en-UA"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4914F72-6F9A-DE4B-BE94-B25876E0A10C}"/>
                  </a:ext>
                </a:extLst>
              </p:cNvPr>
              <p:cNvSpPr>
                <a:spLocks noGrp="1" noRot="1" noChangeAspect="1" noMove="1" noResize="1" noEditPoints="1" noAdjustHandles="1" noChangeArrowheads="1" noChangeShapeType="1" noTextEdit="1"/>
              </p:cNvSpPr>
              <p:nvPr>
                <p:ph idx="1"/>
              </p:nvPr>
            </p:nvSpPr>
            <p:spPr>
              <a:blipFill>
                <a:blip r:embed="rId2"/>
                <a:stretch>
                  <a:fillRect l="-1852" t="-3361" b="-6162"/>
                </a:stretch>
              </a:blipFill>
            </p:spPr>
            <p:txBody>
              <a:bodyPr/>
              <a:lstStyle/>
              <a:p>
                <a:r>
                  <a:rPr lang="en-UA">
                    <a:noFill/>
                  </a:rPr>
                  <a:t> </a:t>
                </a:r>
              </a:p>
            </p:txBody>
          </p:sp>
        </mc:Fallback>
      </mc:AlternateContent>
    </p:spTree>
    <p:extLst>
      <p:ext uri="{BB962C8B-B14F-4D97-AF65-F5344CB8AC3E}">
        <p14:creationId xmlns:p14="http://schemas.microsoft.com/office/powerpoint/2010/main" val="218467970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24387</TotalTime>
  <Words>2570</Words>
  <Application>Microsoft Macintosh PowerPoint</Application>
  <PresentationFormat>On-screen Show (4:3)</PresentationFormat>
  <Paragraphs>559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 Unicode MS</vt:lpstr>
      <vt:lpstr>Arial</vt:lpstr>
      <vt:lpstr>Calibri</vt:lpstr>
      <vt:lpstr>Cambria Math</vt:lpstr>
      <vt:lpstr>Times New Roman</vt:lpstr>
      <vt:lpstr>Тема Office</vt:lpstr>
      <vt:lpstr>Лекція 7 </vt:lpstr>
      <vt:lpstr>PowerPoint Presentation</vt:lpstr>
      <vt:lpstr>PowerPoint Presentation</vt:lpstr>
      <vt:lpstr>Мережі Петрі у стандартах з інженерії програмного забезпечення</vt:lpstr>
      <vt:lpstr>Елементи мережі Петрі</vt:lpstr>
      <vt:lpstr>Розробка мережі Петрі для дискретно-подійної системи</vt:lpstr>
      <vt:lpstr>PowerPoint Presentation</vt:lpstr>
      <vt:lpstr>Правило запуску переходу  класичної мережі Петрі</vt:lpstr>
      <vt:lpstr>Формальний опис запуску переходу</vt:lpstr>
      <vt:lpstr>Класичні мережі Петрі</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Правило запуску переходу  мережі Петрі з багатоканальними переходами</vt:lpstr>
      <vt:lpstr>PowerPoint Presentation</vt:lpstr>
      <vt:lpstr>PowerPoint Presentation</vt:lpstr>
      <vt:lpstr>PowerPoint Presentation</vt:lpstr>
      <vt:lpstr>PowerPoint Presentation</vt:lpstr>
      <vt:lpstr>PowerPoint Presentation</vt:lpstr>
      <vt:lpstr>PowerPoint Presentation</vt:lpstr>
      <vt:lpstr>Запуск переходу мережі Петрі з часовими затримками</vt:lpstr>
      <vt:lpstr>Запуск переходу мережі Петрі  з часовими затримками та багатоканальними переходами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Лекція 5</dc:title>
  <dc:creator>Інна</dc:creator>
  <cp:lastModifiedBy>Microsoft Office User</cp:lastModifiedBy>
  <cp:revision>39</cp:revision>
  <cp:lastPrinted>2019-02-19T17:04:05Z</cp:lastPrinted>
  <dcterms:created xsi:type="dcterms:W3CDTF">2017-10-03T09:04:25Z</dcterms:created>
  <dcterms:modified xsi:type="dcterms:W3CDTF">2023-10-10T06:49:19Z</dcterms:modified>
</cp:coreProperties>
</file>